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2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DF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80" autoAdjust="0"/>
  </p:normalViewPr>
  <p:slideViewPr>
    <p:cSldViewPr snapToGrid="0">
      <p:cViewPr varScale="1">
        <p:scale>
          <a:sx n="88" d="100"/>
          <a:sy n="88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DF9BF-71C7-4706-BBD6-6FBD8DA22486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58F2A-7A5D-4FF5-99A8-13EACBB98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 will vary.  </a:t>
            </a:r>
          </a:p>
          <a:p>
            <a:r>
              <a:rPr lang="en-US" dirty="0" smtClean="0"/>
              <a:t>Cosmetics, cleaning supplies, cosmetics, automotive fluids, medications, polymers (synthetic materials), nylon, spandex, weed killer, etc…</a:t>
            </a:r>
          </a:p>
          <a:p>
            <a:r>
              <a:rPr lang="en-US" dirty="0" smtClean="0"/>
              <a:t>Medicines have extended human life.  Synthetic</a:t>
            </a:r>
            <a:r>
              <a:rPr lang="en-US" baseline="0" dirty="0" smtClean="0"/>
              <a:t> joints for replacement in humans.  Nonstick cooking surfaces (</a:t>
            </a:r>
            <a:r>
              <a:rPr lang="en-US" baseline="0" dirty="0" err="1" smtClean="0"/>
              <a:t>teflon</a:t>
            </a:r>
            <a:r>
              <a:rPr lang="en-US" baseline="0" dirty="0" smtClean="0"/>
              <a:t> (T-</a:t>
            </a:r>
            <a:r>
              <a:rPr lang="en-US" baseline="0" dirty="0" err="1" smtClean="0"/>
              <a:t>fal</a:t>
            </a:r>
            <a:r>
              <a:rPr lang="en-US" baseline="0" dirty="0" smtClean="0"/>
              <a:t> pans)).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 will vary, but medication</a:t>
            </a:r>
            <a:r>
              <a:rPr lang="en-US" baseline="0" dirty="0" smtClean="0"/>
              <a:t> is a common item measured in grams or milligrams.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Items bought by mass would be the same amount whether purchased on Earth, on the moon, or in the weightless environment of free fall.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and Si</a:t>
            </a:r>
            <a:r>
              <a:rPr lang="en-US" baseline="0" dirty="0" smtClean="0"/>
              <a:t>.  Both are in group 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 HO</a:t>
            </a:r>
          </a:p>
          <a:p>
            <a:r>
              <a:rPr lang="en-US" dirty="0" smtClean="0"/>
              <a:t>b.  CH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228600" indent="-228600">
              <a:buAutoNum type="alphaLcPeriod" startAt="3"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228600" indent="-228600">
              <a:buAutoNum type="alphaLcPeriod" startAt="3"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 Li</a:t>
            </a:r>
            <a:r>
              <a:rPr lang="en-US" baseline="30000" dirty="0" smtClean="0"/>
              <a:t>1+</a:t>
            </a:r>
            <a:r>
              <a:rPr lang="en-US" dirty="0" smtClean="0"/>
              <a:t>     b.  0     c.  Br</a:t>
            </a:r>
            <a:r>
              <a:rPr lang="en-US" baseline="30000" dirty="0" smtClean="0"/>
              <a:t>1-</a:t>
            </a:r>
            <a:r>
              <a:rPr lang="en-US" dirty="0" smtClean="0"/>
              <a:t>     d.  Ca</a:t>
            </a:r>
            <a:r>
              <a:rPr lang="en-US" baseline="30000" dirty="0" smtClean="0"/>
              <a:t>2+</a:t>
            </a:r>
            <a:r>
              <a:rPr lang="en-US" baseline="0" dirty="0" smtClean="0"/>
              <a:t> </a:t>
            </a:r>
            <a:r>
              <a:rPr lang="en-US" dirty="0" smtClean="0"/>
              <a:t>    e.  P</a:t>
            </a:r>
            <a:r>
              <a:rPr lang="en-US" baseline="30000" dirty="0" smtClean="0"/>
              <a:t>3-</a:t>
            </a:r>
            <a:r>
              <a:rPr lang="en-US" dirty="0" smtClean="0"/>
              <a:t>     f.  Ga</a:t>
            </a:r>
            <a:r>
              <a:rPr lang="en-US" baseline="30000" dirty="0" smtClean="0"/>
              <a:t>3+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 barium</a:t>
            </a:r>
            <a:r>
              <a:rPr lang="en-US" baseline="0" dirty="0" smtClean="0"/>
              <a:t> chloride</a:t>
            </a:r>
            <a:r>
              <a:rPr lang="en-US" dirty="0" smtClean="0"/>
              <a:t>     b.  potassium bromide     c.  lithium oxide     d.  magnesium oxide</a:t>
            </a:r>
            <a:r>
              <a:rPr lang="en-US" baseline="0" dirty="0" smtClean="0"/>
              <a:t> </a:t>
            </a:r>
            <a:r>
              <a:rPr lang="en-US" dirty="0" smtClean="0"/>
              <a:t>    e.  sodium sulfide     f.  </a:t>
            </a:r>
            <a:r>
              <a:rPr lang="en-US" dirty="0" err="1" smtClean="0"/>
              <a:t>berylium</a:t>
            </a:r>
            <a:r>
              <a:rPr lang="en-US" dirty="0" smtClean="0"/>
              <a:t> nitride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lphaLcPeriod"/>
            </a:pPr>
            <a:r>
              <a:rPr lang="en-US" dirty="0" err="1" smtClean="0"/>
              <a:t>dinitrogen</a:t>
            </a:r>
            <a:r>
              <a:rPr lang="en-US" dirty="0" smtClean="0"/>
              <a:t> diox</a:t>
            </a:r>
            <a:r>
              <a:rPr lang="en-US" baseline="0" dirty="0" smtClean="0"/>
              <a:t>ide</a:t>
            </a:r>
            <a:r>
              <a:rPr lang="en-US" dirty="0" smtClean="0"/>
              <a:t>     	b.  carbon tetrachloride     	c.  phosphorous </a:t>
            </a:r>
            <a:r>
              <a:rPr lang="en-US" dirty="0" err="1" smtClean="0"/>
              <a:t>hexabromide</a:t>
            </a:r>
            <a:r>
              <a:rPr lang="en-US" dirty="0" smtClean="0"/>
              <a:t>     </a:t>
            </a:r>
          </a:p>
          <a:p>
            <a:pPr marL="228600" indent="-228600">
              <a:buNone/>
            </a:pPr>
            <a:r>
              <a:rPr lang="en-US" dirty="0" smtClean="0"/>
              <a:t>d.  nitrogen monoxide</a:t>
            </a:r>
            <a:r>
              <a:rPr lang="en-US" baseline="0" dirty="0" smtClean="0"/>
              <a:t> </a:t>
            </a:r>
            <a:r>
              <a:rPr lang="en-US" dirty="0" smtClean="0"/>
              <a:t>  	e.  </a:t>
            </a:r>
            <a:r>
              <a:rPr lang="en-US" dirty="0" err="1" smtClean="0"/>
              <a:t>tetrasulfur</a:t>
            </a:r>
            <a:r>
              <a:rPr lang="en-US" dirty="0" smtClean="0"/>
              <a:t> </a:t>
            </a:r>
            <a:r>
              <a:rPr lang="en-US" dirty="0" err="1" smtClean="0"/>
              <a:t>nonoxide</a:t>
            </a:r>
            <a:r>
              <a:rPr lang="en-US" dirty="0" smtClean="0"/>
              <a:t>	f.  </a:t>
            </a:r>
            <a:r>
              <a:rPr lang="en-US" dirty="0" err="1" smtClean="0"/>
              <a:t>pentacarbon</a:t>
            </a:r>
            <a:r>
              <a:rPr lang="en-US" dirty="0" smtClean="0"/>
              <a:t> </a:t>
            </a:r>
            <a:r>
              <a:rPr lang="en-US" dirty="0" err="1" smtClean="0"/>
              <a:t>heptiodide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 74.551 </a:t>
            </a:r>
            <a:r>
              <a:rPr lang="en-US" dirty="0" err="1" smtClean="0"/>
              <a:t>amu</a:t>
            </a:r>
            <a:r>
              <a:rPr lang="en-US" dirty="0" smtClean="0"/>
              <a:t>     b.  197.337 </a:t>
            </a:r>
            <a:r>
              <a:rPr lang="en-US" dirty="0" err="1" smtClean="0"/>
              <a:t>amu</a:t>
            </a:r>
            <a:r>
              <a:rPr lang="en-US" dirty="0" smtClean="0"/>
              <a:t>     c.  283.896 </a:t>
            </a:r>
            <a:r>
              <a:rPr lang="en-US" dirty="0" err="1" smtClean="0"/>
              <a:t>amu</a:t>
            </a:r>
            <a:r>
              <a:rPr lang="en-US" dirty="0" smtClean="0"/>
              <a:t>     d.  94.108 </a:t>
            </a:r>
            <a:r>
              <a:rPr lang="en-US" dirty="0" err="1" smtClean="0"/>
              <a:t>amu</a:t>
            </a:r>
            <a:r>
              <a:rPr lang="en-US" baseline="0" dirty="0" smtClean="0"/>
              <a:t> </a:t>
            </a:r>
            <a:r>
              <a:rPr lang="en-US" dirty="0" smtClean="0"/>
              <a:t>    e.  56.078 </a:t>
            </a:r>
            <a:r>
              <a:rPr lang="en-US" dirty="0" err="1" smtClean="0"/>
              <a:t>amu</a:t>
            </a:r>
            <a:r>
              <a:rPr lang="en-US" dirty="0" smtClean="0"/>
              <a:t>     f.  138.551 </a:t>
            </a:r>
            <a:r>
              <a:rPr lang="en-US" dirty="0" err="1" smtClean="0"/>
              <a:t>amu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 6.71 moles          b.  1.93 x 10</a:t>
            </a:r>
            <a:r>
              <a:rPr lang="en-US" baseline="30000" dirty="0" smtClean="0"/>
              <a:t>24</a:t>
            </a:r>
            <a:r>
              <a:rPr lang="en-US" dirty="0" smtClean="0"/>
              <a:t> atoms          c.  29.1 moles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Sound produces work by moving air particles and the mechanisms</a:t>
            </a:r>
            <a:r>
              <a:rPr lang="en-US" baseline="0" dirty="0" smtClean="0"/>
              <a:t> in sound receivers, such as microphones or 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180 joules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answer that contains a list of chemical and physical properties, such as color, odor,</a:t>
            </a:r>
            <a:r>
              <a:rPr lang="en-US" baseline="0" dirty="0" smtClean="0"/>
              <a:t> or flammability, will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 positive          b.  positive          c.  negative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 exothermic         b.  endothermic          c.  exothermic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1,131.3 Joules or 1.1313</a:t>
            </a:r>
            <a:r>
              <a:rPr lang="en-US" baseline="0" dirty="0" smtClean="0"/>
              <a:t> kJ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Hydrogen is still not mass-produced on a large scale,</a:t>
            </a:r>
            <a:r>
              <a:rPr lang="en-US" baseline="0" dirty="0" smtClean="0"/>
              <a:t> and for a large amount to be moved around, it must be under high pressure or extremely low temperature.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 light has a higher frequency than red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3.98</a:t>
            </a:r>
            <a:r>
              <a:rPr lang="en-US" sz="800" dirty="0" smtClean="0"/>
              <a:t> </a:t>
            </a:r>
            <a:r>
              <a:rPr lang="en-US" sz="1200" dirty="0" smtClean="0"/>
              <a:t>x</a:t>
            </a:r>
            <a:r>
              <a:rPr lang="en-US" sz="800" baseline="0" dirty="0" smtClean="0"/>
              <a:t> </a:t>
            </a:r>
            <a:r>
              <a:rPr lang="en-US" dirty="0" smtClean="0"/>
              <a:t>10</a:t>
            </a:r>
            <a:r>
              <a:rPr lang="en-US" baseline="30000" dirty="0" smtClean="0"/>
              <a:t>-19</a:t>
            </a:r>
            <a:r>
              <a:rPr lang="en-US" dirty="0" smtClean="0"/>
              <a:t> Joules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would be very hard to keep track of all the subtle</a:t>
            </a:r>
            <a:r>
              <a:rPr lang="en-US" baseline="0" dirty="0" smtClean="0"/>
              <a:t> differences that make up the millions of substances that could be identified this 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Elements placed in order by atomic mass would be disorganized because</a:t>
            </a:r>
            <a:r>
              <a:rPr lang="en-US" baseline="0" dirty="0" smtClean="0"/>
              <a:t> of the existence of isotopes.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zero and two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 </a:t>
            </a:r>
            <a:r>
              <a:rPr lang="en-US" b="1" dirty="0" smtClean="0"/>
              <a:t>Ca</a:t>
            </a:r>
            <a:r>
              <a:rPr lang="en-US" dirty="0" smtClean="0"/>
              <a:t>        b.  </a:t>
            </a:r>
            <a:r>
              <a:rPr lang="en-US" b="1" dirty="0" smtClean="0"/>
              <a:t>Y</a:t>
            </a:r>
            <a:r>
              <a:rPr lang="en-US" baseline="0" dirty="0" smtClean="0"/>
              <a:t>        c.  </a:t>
            </a:r>
            <a:r>
              <a:rPr lang="en-US" b="1" baseline="0" dirty="0" err="1" smtClean="0"/>
              <a:t>Ge</a:t>
            </a:r>
            <a:r>
              <a:rPr lang="en-US" baseline="0" dirty="0" smtClean="0"/>
              <a:t>        d.  </a:t>
            </a:r>
            <a:r>
              <a:rPr lang="en-US" b="1" baseline="0" dirty="0" err="1" smtClean="0"/>
              <a:t>Xe</a:t>
            </a:r>
            <a:r>
              <a:rPr lang="en-US" b="1" baseline="0" dirty="0" smtClean="0"/>
              <a:t> </a:t>
            </a:r>
            <a:r>
              <a:rPr lang="en-US" baseline="0" dirty="0" smtClean="0"/>
              <a:t>       e.  </a:t>
            </a:r>
            <a:r>
              <a:rPr lang="en-US" b="1" baseline="0" dirty="0" smtClean="0"/>
              <a:t>W</a:t>
            </a:r>
            <a:r>
              <a:rPr lang="en-US" baseline="0" dirty="0" smtClean="0"/>
              <a:t>        f.  </a:t>
            </a:r>
            <a:r>
              <a:rPr lang="en-US" b="1" baseline="0" dirty="0" smtClean="0"/>
              <a:t>Hg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Odor, flammability, density, boiling point, freezing</a:t>
            </a:r>
            <a:r>
              <a:rPr lang="en-US" baseline="0" dirty="0" smtClean="0"/>
              <a:t> point, etc…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DEMO:  Have ice cube sink in alcohol.  Remove cube and attempt to light on fire.  Place several drops of alcohol on desk and ignite.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Xe</a:t>
            </a:r>
            <a:r>
              <a:rPr lang="en-US" dirty="0" smtClean="0"/>
              <a:t>, Kr, </a:t>
            </a:r>
            <a:r>
              <a:rPr lang="en-US" dirty="0" err="1" smtClean="0"/>
              <a:t>Ar</a:t>
            </a:r>
            <a:r>
              <a:rPr lang="en-US" dirty="0" smtClean="0"/>
              <a:t>, Ne, 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 ions (called </a:t>
            </a:r>
            <a:r>
              <a:rPr lang="en-US" dirty="0" err="1" smtClean="0"/>
              <a:t>cations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Negative ions (called anions)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fluorine has the highest, francium the lowest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chlorines have the same amount of pull, but chlorine and hydrogen have different amounts of pull.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 and c;  They are polar molecules with polar bonds.</a:t>
            </a:r>
          </a:p>
          <a:p>
            <a:endParaRPr lang="en-US" dirty="0" smtClean="0"/>
          </a:p>
          <a:p>
            <a:r>
              <a:rPr lang="en-US" dirty="0" smtClean="0"/>
              <a:t>Hydrogen bonds form between</a:t>
            </a:r>
            <a:r>
              <a:rPr lang="en-US" baseline="0" dirty="0" smtClean="0"/>
              <a:t> hydrogen and oxygen or nitrogen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temperature increases surface tension decreases, because the increased velocity of particles decreases intermolecular forces.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0.78% or less than 1 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brief ionization</a:t>
            </a:r>
            <a:r>
              <a:rPr lang="en-US" baseline="0" dirty="0" smtClean="0"/>
              <a:t> caused by the radiation would cause flashes of light in the light bulb.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Carbon has</a:t>
            </a:r>
            <a:r>
              <a:rPr lang="en-US" baseline="0" dirty="0" smtClean="0"/>
              <a:t> four sp</a:t>
            </a:r>
            <a:r>
              <a:rPr lang="en-US" baseline="30000" dirty="0" smtClean="0"/>
              <a:t>3</a:t>
            </a:r>
            <a:r>
              <a:rPr lang="en-US" baseline="0" dirty="0" smtClean="0"/>
              <a:t> hybrid </a:t>
            </a:r>
            <a:r>
              <a:rPr lang="en-US" baseline="0" dirty="0" err="1" smtClean="0"/>
              <a:t>orbitals</a:t>
            </a:r>
            <a:r>
              <a:rPr lang="en-US" baseline="0" dirty="0" smtClean="0"/>
              <a:t> that allow it to form four covalent bonds.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standard is reproducible anywhere on earth.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lphaLcPeriod"/>
            </a:pPr>
            <a:r>
              <a:rPr lang="en-US" dirty="0" smtClean="0"/>
              <a:t>3     b.  3     c. 1</a:t>
            </a:r>
            <a:r>
              <a:rPr lang="en-US" baseline="0" dirty="0" smtClean="0"/>
              <a:t>     </a:t>
            </a:r>
            <a:r>
              <a:rPr lang="en-US" dirty="0" smtClean="0"/>
              <a:t>d.  4     e.  2     f. 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 1.64 years or 1 year and 235 days  (1 year =365 days)</a:t>
            </a:r>
          </a:p>
          <a:p>
            <a:r>
              <a:rPr lang="en-US" dirty="0" smtClean="0"/>
              <a:t>b.  1,400 years  (100</a:t>
            </a:r>
            <a:r>
              <a:rPr lang="en-US" baseline="0" dirty="0" smtClean="0"/>
              <a:t> years = 1 century)</a:t>
            </a:r>
            <a:endParaRPr lang="en-US" dirty="0" smtClean="0"/>
          </a:p>
          <a:p>
            <a:pPr marL="228600" indent="-228600">
              <a:buAutoNum type="alphaLcPeriod" startAt="3"/>
            </a:pPr>
            <a:r>
              <a:rPr lang="en-US" dirty="0" smtClean="0"/>
              <a:t>14 quarters   (4 quarters = 1 dollar)   OR   100 pennies = 1 dollar   and  5</a:t>
            </a:r>
            <a:r>
              <a:rPr lang="en-US" baseline="0" dirty="0" smtClean="0"/>
              <a:t> pennies = 1 nickel    and 5 nickels =  1 dime</a:t>
            </a:r>
            <a:endParaRPr lang="en-US" dirty="0" smtClean="0"/>
          </a:p>
          <a:p>
            <a:pPr marL="228600" indent="-228600">
              <a:buAutoNum type="alphaLcPeriod" startAt="3"/>
            </a:pPr>
            <a:r>
              <a:rPr lang="en-US" dirty="0" smtClean="0"/>
              <a:t>9</a:t>
            </a:r>
            <a:r>
              <a:rPr lang="en-US" baseline="0" dirty="0" smtClean="0"/>
              <a:t> meters     (100 centimeters = 1 meter)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Answers will vary, but particles smaller than</a:t>
            </a:r>
            <a:r>
              <a:rPr lang="en-US" baseline="0" dirty="0" smtClean="0"/>
              <a:t> atoms have been discovered, and not all atoms of a single element are identical because of isotopes.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 experimentation</a:t>
            </a:r>
            <a:r>
              <a:rPr lang="en-US" baseline="0" dirty="0" smtClean="0"/>
              <a:t> keeps track of as many variables as possible, and good experiments are designed to be reproducible.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Fluorine-19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8F2A-7A5D-4FF5-99A8-13EACBB9845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9E8B-DEA0-417B-A55C-A4B2FAF3D0CA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229F-078B-43F3-906C-CF9CF01D7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9E8B-DEA0-417B-A55C-A4B2FAF3D0CA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229F-078B-43F3-906C-CF9CF01D7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9E8B-DEA0-417B-A55C-A4B2FAF3D0CA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229F-078B-43F3-906C-CF9CF01D7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9E8B-DEA0-417B-A55C-A4B2FAF3D0CA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229F-078B-43F3-906C-CF9CF01D7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9E8B-DEA0-417B-A55C-A4B2FAF3D0CA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229F-078B-43F3-906C-CF9CF01D7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9E8B-DEA0-417B-A55C-A4B2FAF3D0CA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229F-078B-43F3-906C-CF9CF01D7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9E8B-DEA0-417B-A55C-A4B2FAF3D0CA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229F-078B-43F3-906C-CF9CF01D7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9E8B-DEA0-417B-A55C-A4B2FAF3D0CA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229F-078B-43F3-906C-CF9CF01D7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9E8B-DEA0-417B-A55C-A4B2FAF3D0CA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229F-078B-43F3-906C-CF9CF01D7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9E8B-DEA0-417B-A55C-A4B2FAF3D0CA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229F-078B-43F3-906C-CF9CF01D7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9E8B-DEA0-417B-A55C-A4B2FAF3D0CA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229F-078B-43F3-906C-CF9CF01D7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C9E8B-DEA0-417B-A55C-A4B2FAF3D0CA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D229F-078B-43F3-906C-CF9CF01D7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gif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gif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babysuncare.net/wp-content/uploads/2010/04/magnif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236" y="430886"/>
            <a:ext cx="1335767" cy="1331918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Chemistry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8144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world around you is made up of trillions of particles that are </a:t>
            </a:r>
            <a:r>
              <a:rPr lang="en-US" sz="1050" dirty="0" smtClean="0"/>
              <a:t>too small </a:t>
            </a:r>
            <a:r>
              <a:rPr lang="en-US" dirty="0" smtClean="0"/>
              <a:t>to see.</a:t>
            </a:r>
          </a:p>
          <a:p>
            <a:r>
              <a:rPr lang="en-US" dirty="0" smtClean="0"/>
              <a:t>These bits of matter follow rules and laws that allow us to identify them and to </a:t>
            </a:r>
          </a:p>
          <a:p>
            <a:r>
              <a:rPr lang="en-US" dirty="0" smtClean="0"/>
              <a:t>predict how they will interact with one another.  It has often been said that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chemistry is the study of matter, its properties, and its behavior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r>
              <a:rPr lang="en-US" dirty="0" smtClean="0"/>
              <a:t>Because we are surrounded by matter, chemistry is one of the most important </a:t>
            </a:r>
          </a:p>
          <a:p>
            <a:r>
              <a:rPr lang="en-US" dirty="0" smtClean="0"/>
              <a:t>sciences in that it allows us to observe and then </a:t>
            </a:r>
            <a:r>
              <a:rPr lang="en-US" i="1" dirty="0" smtClean="0"/>
              <a:t>change</a:t>
            </a:r>
            <a:r>
              <a:rPr lang="en-US" dirty="0" smtClean="0"/>
              <a:t> our environment.  The </a:t>
            </a:r>
          </a:p>
          <a:p>
            <a:r>
              <a:rPr lang="en-US" dirty="0" smtClean="0"/>
              <a:t>question remains, however:  </a:t>
            </a:r>
            <a:r>
              <a:rPr lang="en-US" i="1" dirty="0" smtClean="0"/>
              <a:t>How much should we change our environment, </a:t>
            </a:r>
          </a:p>
          <a:p>
            <a:r>
              <a:rPr lang="en-US" i="1" dirty="0" smtClean="0"/>
              <a:t>and can we predict the results before we do so?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017037" y="5234473"/>
            <a:ext cx="7691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Name either 10 items that you could find in a typical household that are a direct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result of people studying chemistry, or 10 ways that chemistry has changed the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life of the average person, for better or for worse.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1031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1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 and Weight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80420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chemistry it is important to distinguish between mass and weight.  Mass is a</a:t>
            </a:r>
          </a:p>
          <a:p>
            <a:r>
              <a:rPr lang="en-US" dirty="0" smtClean="0"/>
              <a:t>measure of the amount of matter in an object, while weight is the gravitational</a:t>
            </a:r>
          </a:p>
          <a:p>
            <a:r>
              <a:rPr lang="en-US" dirty="0" smtClean="0"/>
              <a:t>force that pulls on the amount of matter.  It is necessary to make measurements</a:t>
            </a:r>
          </a:p>
          <a:p>
            <a:r>
              <a:rPr lang="en-US" dirty="0" smtClean="0"/>
              <a:t>in science in terms of mass, because mass has an unchanging standard of </a:t>
            </a:r>
          </a:p>
          <a:p>
            <a:r>
              <a:rPr lang="en-US" dirty="0" smtClean="0"/>
              <a:t>measurement for a sample of matter, while weight may fluctuate from location</a:t>
            </a:r>
          </a:p>
          <a:p>
            <a:r>
              <a:rPr lang="en-US" dirty="0" smtClean="0"/>
              <a:t>to location. This would apply during a chemical reaction or to a measurement made</a:t>
            </a:r>
          </a:p>
          <a:p>
            <a:r>
              <a:rPr lang="en-US" dirty="0" smtClean="0"/>
              <a:t>on the equator, the moon, or in orbit around the earth, where the effects of gravity</a:t>
            </a:r>
          </a:p>
          <a:p>
            <a:r>
              <a:rPr lang="en-US" dirty="0" smtClean="0"/>
              <a:t>are nullified by free fall.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7037" y="5234473"/>
            <a:ext cx="7147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Name three items people buy that are measured in mass and not weight.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Why is this an advantage to the consumer?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twistedphysics.typepad.com/cocktail_party_physics/images/2008/05/25/freefall_2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8543" y="3612055"/>
            <a:ext cx="1554480" cy="155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scienceblogs.com/startswithabang/upload/2009/08/paper_folding_to_the_moon/moon_2_bg_0722021.jpg"/>
          <p:cNvPicPr preferRelativeResize="0">
            <a:picLocks noChangeArrowheads="1"/>
          </p:cNvPicPr>
          <p:nvPr/>
        </p:nvPicPr>
        <p:blipFill>
          <a:blip r:embed="rId4" cstate="print"/>
          <a:srcRect l="9847" r="9418"/>
          <a:stretch>
            <a:fillRect/>
          </a:stretch>
        </p:blipFill>
        <p:spPr bwMode="auto">
          <a:xfrm>
            <a:off x="5084064" y="3602736"/>
            <a:ext cx="1554480" cy="1554480"/>
          </a:xfrm>
          <a:prstGeom prst="rect">
            <a:avLst/>
          </a:prstGeom>
          <a:noFill/>
        </p:spPr>
      </p:pic>
      <p:pic>
        <p:nvPicPr>
          <p:cNvPr id="4102" name="Picture 6" descr="http://www.csa.com/discoveryguides/design/images/ear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9839" y="3602736"/>
            <a:ext cx="1554353" cy="1554353"/>
          </a:xfrm>
          <a:prstGeom prst="rect">
            <a:avLst/>
          </a:prstGeom>
          <a:noFill/>
        </p:spPr>
      </p:pic>
      <p:pic>
        <p:nvPicPr>
          <p:cNvPr id="4104" name="Picture 8" descr="http://www.sevensidedcube.net/wp-content/uploads/shuttle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4023" y="3950334"/>
            <a:ext cx="1142873" cy="11428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10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Periodicity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2458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of the many ways scientist classify substances is by the periodic table.  </a:t>
            </a:r>
          </a:p>
          <a:p>
            <a:r>
              <a:rPr lang="en-US" dirty="0" smtClean="0"/>
              <a:t>The periodic table is a chart showing the elements in order by increasing </a:t>
            </a:r>
          </a:p>
          <a:p>
            <a:r>
              <a:rPr lang="en-US" dirty="0" smtClean="0"/>
              <a:t>atomic number and grouped by their similar qualities.  </a:t>
            </a:r>
          </a:p>
          <a:p>
            <a:endParaRPr lang="en-US" dirty="0" smtClean="0"/>
          </a:p>
          <a:p>
            <a:r>
              <a:rPr lang="en-US" dirty="0" smtClean="0"/>
              <a:t>Russian chemist </a:t>
            </a:r>
            <a:r>
              <a:rPr lang="en-US" dirty="0" err="1" smtClean="0"/>
              <a:t>Dimitri</a:t>
            </a:r>
            <a:r>
              <a:rPr lang="en-US" dirty="0" smtClean="0"/>
              <a:t> Mendeleev is believed to be the first to </a:t>
            </a:r>
          </a:p>
          <a:p>
            <a:r>
              <a:rPr lang="en-US" dirty="0" smtClean="0"/>
              <a:t>place the elements in order by their increasing atomic masses. </a:t>
            </a:r>
          </a:p>
          <a:p>
            <a:endParaRPr lang="en-US" dirty="0" smtClean="0"/>
          </a:p>
          <a:p>
            <a:r>
              <a:rPr lang="en-US" dirty="0" smtClean="0"/>
              <a:t>Mendeleev realized that the repeating patterns he saw were </a:t>
            </a:r>
          </a:p>
          <a:p>
            <a:r>
              <a:rPr lang="en-US" dirty="0" smtClean="0"/>
              <a:t>grouping the elements by their properties, and he even went</a:t>
            </a:r>
          </a:p>
          <a:p>
            <a:r>
              <a:rPr lang="en-US" dirty="0" smtClean="0"/>
              <a:t>so far as to leave spaces for elements that had not yet been </a:t>
            </a:r>
          </a:p>
          <a:p>
            <a:r>
              <a:rPr lang="en-US" dirty="0" smtClean="0"/>
              <a:t>discovered.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2817" y="5234473"/>
            <a:ext cx="6989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two of the following elements should show the most similarities: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C, Se, </a:t>
            </a:r>
            <a:r>
              <a:rPr lang="en-US" dirty="0" err="1" smtClean="0">
                <a:solidFill>
                  <a:srgbClr val="FF0000"/>
                </a:solidFill>
              </a:rPr>
              <a:t>Xe</a:t>
            </a:r>
            <a:r>
              <a:rPr lang="en-US" dirty="0" smtClean="0">
                <a:solidFill>
                  <a:srgbClr val="FF0000"/>
                </a:solidFill>
              </a:rPr>
              <a:t>, Si, Ag, and Mg?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www.itutoryouchemistrydvd.com/images/periodic%20table.jpg"/>
          <p:cNvPicPr>
            <a:picLocks noChangeAspect="1" noChangeArrowheads="1"/>
          </p:cNvPicPr>
          <p:nvPr/>
        </p:nvPicPr>
        <p:blipFill>
          <a:blip r:embed="rId3" cstate="print"/>
          <a:srcRect t="12071" r="10658" b="18426"/>
          <a:stretch>
            <a:fillRect/>
          </a:stretch>
        </p:blipFill>
        <p:spPr bwMode="auto">
          <a:xfrm>
            <a:off x="206047" y="115790"/>
            <a:ext cx="2445714" cy="1383826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110" y="2560320"/>
            <a:ext cx="1514590" cy="211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11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9456" y="274638"/>
            <a:ext cx="8229600" cy="1143000"/>
          </a:xfrm>
        </p:spPr>
        <p:txBody>
          <a:bodyPr/>
          <a:lstStyle/>
          <a:p>
            <a:r>
              <a:rPr lang="en-US" dirty="0" smtClean="0"/>
              <a:t>Molecular and Empirical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2269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molecular formula</a:t>
            </a:r>
            <a:r>
              <a:rPr lang="en-US" dirty="0" smtClean="0"/>
              <a:t> is a representation of all the elements contained in a </a:t>
            </a:r>
          </a:p>
          <a:p>
            <a:r>
              <a:rPr lang="en-US" dirty="0" smtClean="0"/>
              <a:t>molecule and the number of atoms of each element in that molecule. </a:t>
            </a:r>
          </a:p>
          <a:p>
            <a:r>
              <a:rPr lang="en-US" dirty="0" smtClean="0"/>
              <a:t>For example, the substance sulfuric acid has the molecular formula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i="1" dirty="0" smtClean="0"/>
              <a:t>empirical formula </a:t>
            </a:r>
            <a:r>
              <a:rPr lang="en-US" dirty="0" smtClean="0"/>
              <a:t>is the simplest ratio of the elements in a formula.  </a:t>
            </a:r>
          </a:p>
          <a:p>
            <a:r>
              <a:rPr lang="en-US" dirty="0" smtClean="0"/>
              <a:t>So for benzene,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 is the molecular formula, but the ratio of carbon to </a:t>
            </a:r>
          </a:p>
          <a:p>
            <a:r>
              <a:rPr lang="en-US" dirty="0" smtClean="0"/>
              <a:t>hydrogen is 6:6, or 1:1, so the empirical formula is CH.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48904" y="5010529"/>
            <a:ext cx="41671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Write empirical formulas for the following.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	a.  hydrogen peroxide, H</a:t>
            </a:r>
            <a:r>
              <a:rPr lang="en-US" i="1" baseline="-25000" dirty="0" smtClean="0">
                <a:solidFill>
                  <a:srgbClr val="FF0000"/>
                </a:solidFill>
              </a:rPr>
              <a:t>2</a:t>
            </a:r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i="1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	b.  glucose, C</a:t>
            </a:r>
            <a:r>
              <a:rPr lang="en-US" i="1" baseline="-25000" dirty="0" smtClean="0">
                <a:solidFill>
                  <a:srgbClr val="FF0000"/>
                </a:solidFill>
              </a:rPr>
              <a:t>6</a:t>
            </a:r>
            <a:r>
              <a:rPr lang="en-US" i="1" dirty="0" smtClean="0">
                <a:solidFill>
                  <a:srgbClr val="FF0000"/>
                </a:solidFill>
              </a:rPr>
              <a:t>H</a:t>
            </a:r>
            <a:r>
              <a:rPr lang="en-US" i="1" baseline="-25000" dirty="0" smtClean="0">
                <a:solidFill>
                  <a:srgbClr val="FF0000"/>
                </a:solidFill>
              </a:rPr>
              <a:t>12</a:t>
            </a:r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i="1" baseline="-25000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	c.  water, H</a:t>
            </a:r>
            <a:r>
              <a:rPr lang="en-US" i="1" baseline="-25000" dirty="0" smtClean="0">
                <a:solidFill>
                  <a:srgbClr val="FF0000"/>
                </a:solidFill>
              </a:rPr>
              <a:t>2</a:t>
            </a:r>
            <a:r>
              <a:rPr lang="en-US" i="1" dirty="0" smtClean="0">
                <a:solidFill>
                  <a:srgbClr val="FF0000"/>
                </a:solidFill>
              </a:rPr>
              <a:t>O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	d.  ethane, C</a:t>
            </a:r>
            <a:r>
              <a:rPr lang="en-US" i="1" baseline="-25000" dirty="0" smtClean="0">
                <a:solidFill>
                  <a:srgbClr val="FF0000"/>
                </a:solidFill>
              </a:rPr>
              <a:t>2</a:t>
            </a:r>
            <a:r>
              <a:rPr lang="en-US" i="1" dirty="0" smtClean="0">
                <a:solidFill>
                  <a:srgbClr val="FF0000"/>
                </a:solidFill>
              </a:rPr>
              <a:t>H</a:t>
            </a:r>
            <a:r>
              <a:rPr lang="en-US" i="1" baseline="-25000" dirty="0" smtClean="0">
                <a:solidFill>
                  <a:srgbClr val="FF0000"/>
                </a:solidFill>
              </a:rPr>
              <a:t>6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12</a:t>
            </a:r>
            <a:endParaRPr lang="en-US" sz="400" dirty="0"/>
          </a:p>
        </p:txBody>
      </p:sp>
      <p:pic>
        <p:nvPicPr>
          <p:cNvPr id="39938" name="Picture 2" descr="http://www.gasstationnearme.com/images/What-Is-Benz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1061" y="4451500"/>
            <a:ext cx="2413454" cy="240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9621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ion is an atom or a group of atoms that have acquired an electrical charge due</a:t>
            </a:r>
          </a:p>
          <a:p>
            <a:r>
              <a:rPr lang="en-US" dirty="0" smtClean="0"/>
              <a:t>to a loss or gain of electrons.  The atoms of some elements in the periodic table</a:t>
            </a:r>
          </a:p>
          <a:p>
            <a:r>
              <a:rPr lang="en-US" dirty="0" smtClean="0"/>
              <a:t>tend to gain or lose one or more electrons in an effort to have an outer electron</a:t>
            </a:r>
          </a:p>
          <a:p>
            <a:r>
              <a:rPr lang="en-US" dirty="0" smtClean="0"/>
              <a:t>shell like that of the closest noble gas.</a:t>
            </a:r>
          </a:p>
          <a:p>
            <a:endParaRPr lang="en-US" dirty="0" smtClean="0"/>
          </a:p>
          <a:p>
            <a:r>
              <a:rPr lang="en-US" dirty="0" smtClean="0"/>
              <a:t>They do this to become more stable, which, in a way, is a foal of all elements that</a:t>
            </a:r>
          </a:p>
          <a:p>
            <a:r>
              <a:rPr lang="en-US" dirty="0" smtClean="0"/>
              <a:t>are free to react.  Column 1 of the periodic table usually produces ions with a +1 </a:t>
            </a:r>
          </a:p>
          <a:p>
            <a:r>
              <a:rPr lang="en-US" dirty="0" smtClean="0"/>
              <a:t>charge; Column 2 usually produces +2 charges; and the transition metals in Groups</a:t>
            </a:r>
          </a:p>
          <a:p>
            <a:r>
              <a:rPr lang="en-US" dirty="0" smtClean="0"/>
              <a:t> 3-12 usually have a +1 or +2 charge.  Column 13 often has +3 ions, and Columns </a:t>
            </a:r>
          </a:p>
          <a:p>
            <a:r>
              <a:rPr lang="en-US" dirty="0" smtClean="0"/>
              <a:t>15, 16, and 17 usually produce ions with charges of -3, -2, and -1, respectively.  </a:t>
            </a:r>
          </a:p>
          <a:p>
            <a:endParaRPr lang="en-US" dirty="0" smtClean="0"/>
          </a:p>
          <a:p>
            <a:r>
              <a:rPr lang="en-US" dirty="0" smtClean="0"/>
              <a:t>The noble gases don’t really form ions and almost always have a charge of zero.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745" y="5234473"/>
            <a:ext cx="8127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the most likely ionic charge that each of the following elements would form?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a.  Li          b.  Ne          c.  Br          d.  Ca          e.  P          f.  </a:t>
            </a:r>
            <a:r>
              <a:rPr lang="en-US" dirty="0" err="1" smtClean="0">
                <a:solidFill>
                  <a:srgbClr val="FF0000"/>
                </a:solidFill>
              </a:rPr>
              <a:t>Ga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www.itutoryouchemistrydvd.com/images/periodic%20table.jpg"/>
          <p:cNvPicPr>
            <a:picLocks noChangeAspect="1" noChangeArrowheads="1"/>
          </p:cNvPicPr>
          <p:nvPr/>
        </p:nvPicPr>
        <p:blipFill>
          <a:blip r:embed="rId3" cstate="print"/>
          <a:srcRect t="12071" r="10658" b="18426"/>
          <a:stretch>
            <a:fillRect/>
          </a:stretch>
        </p:blipFill>
        <p:spPr bwMode="auto">
          <a:xfrm>
            <a:off x="206047" y="115790"/>
            <a:ext cx="2445714" cy="13838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13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in a Name?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94005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binary compound is a simple sort of compound usually made up of ions.  The</a:t>
            </a:r>
          </a:p>
          <a:p>
            <a:r>
              <a:rPr lang="en-US" dirty="0" smtClean="0"/>
              <a:t>compound made when a positive and negative ion combine has a collective charge</a:t>
            </a:r>
          </a:p>
          <a:p>
            <a:r>
              <a:rPr lang="en-US" dirty="0" smtClean="0"/>
              <a:t>of zero and is not an ion as a whole.  Table salt made up of sodium and chlorine </a:t>
            </a:r>
          </a:p>
          <a:p>
            <a:r>
              <a:rPr lang="en-US" dirty="0" smtClean="0"/>
              <a:t>is an example of this. The sodium ion has a +1 charge, and the chloride ion has a </a:t>
            </a:r>
          </a:p>
          <a:p>
            <a:r>
              <a:rPr lang="en-US" dirty="0" smtClean="0"/>
              <a:t>charge of -1.  The salt itself has the formula </a:t>
            </a:r>
            <a:r>
              <a:rPr lang="en-US" dirty="0" err="1" smtClean="0"/>
              <a:t>NaCl</a:t>
            </a:r>
            <a:r>
              <a:rPr lang="en-US" dirty="0" smtClean="0"/>
              <a:t> and has no collective charge.</a:t>
            </a:r>
          </a:p>
          <a:p>
            <a:endParaRPr lang="en-US" dirty="0" smtClean="0"/>
          </a:p>
          <a:p>
            <a:r>
              <a:rPr lang="en-US" dirty="0" smtClean="0"/>
              <a:t>In naming such compounds, the name of the positive ion comes first and is the </a:t>
            </a:r>
          </a:p>
          <a:p>
            <a:r>
              <a:rPr lang="en-US" dirty="0" smtClean="0"/>
              <a:t>same as the name of the element.  The name of the negative ion comes seconds </a:t>
            </a:r>
          </a:p>
          <a:p>
            <a:r>
              <a:rPr lang="en-US" dirty="0" smtClean="0"/>
              <a:t>and is changes to have an –</a:t>
            </a:r>
            <a:r>
              <a:rPr lang="en-US" i="1" dirty="0" err="1" smtClean="0"/>
              <a:t>ide</a:t>
            </a:r>
            <a:r>
              <a:rPr lang="en-US" dirty="0" smtClean="0"/>
              <a:t> ending.  </a:t>
            </a:r>
          </a:p>
          <a:p>
            <a:endParaRPr lang="en-US" dirty="0" smtClean="0"/>
          </a:p>
          <a:p>
            <a:r>
              <a:rPr lang="en-US" dirty="0" smtClean="0"/>
              <a:t>For example, oxygen becomes oxide, fluorine becomes fluoride, and bromine </a:t>
            </a:r>
          </a:p>
          <a:p>
            <a:r>
              <a:rPr lang="en-US" dirty="0" smtClean="0"/>
              <a:t>becomes bromide.  The number of each element does not affect the name of </a:t>
            </a:r>
          </a:p>
          <a:p>
            <a:r>
              <a:rPr lang="en-US" dirty="0" smtClean="0"/>
              <a:t>the compound.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745" y="5234473"/>
            <a:ext cx="8195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Name the following binary compounds.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a.  BaCl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         b.  </a:t>
            </a:r>
            <a:r>
              <a:rPr lang="en-US" dirty="0" err="1" smtClean="0">
                <a:solidFill>
                  <a:srgbClr val="FF0000"/>
                </a:solidFill>
              </a:rPr>
              <a:t>KBr</a:t>
            </a:r>
            <a:r>
              <a:rPr lang="en-US" dirty="0" smtClean="0">
                <a:solidFill>
                  <a:srgbClr val="FF0000"/>
                </a:solidFill>
              </a:rPr>
              <a:t>          c.  Li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          d.  </a:t>
            </a:r>
            <a:r>
              <a:rPr lang="en-US" dirty="0" err="1" smtClean="0">
                <a:solidFill>
                  <a:srgbClr val="FF0000"/>
                </a:solidFill>
              </a:rPr>
              <a:t>MgO</a:t>
            </a:r>
            <a:r>
              <a:rPr lang="en-US" dirty="0" smtClean="0">
                <a:solidFill>
                  <a:srgbClr val="FF0000"/>
                </a:solidFill>
              </a:rPr>
              <a:t>          e.  Na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S          f.  Be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14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Covalent Names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9793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Binary molecular compounds have a simple naming system.  These are typically the</a:t>
            </a:r>
          </a:p>
          <a:p>
            <a:r>
              <a:rPr lang="en-US" dirty="0" smtClean="0"/>
              <a:t>result of a bond forming between two nonmetals, such as sulfur and oxygen.  The</a:t>
            </a:r>
          </a:p>
          <a:p>
            <a:r>
              <a:rPr lang="en-US" dirty="0" smtClean="0"/>
              <a:t>number of each element present determines the name of the compound, a system</a:t>
            </a:r>
          </a:p>
          <a:p>
            <a:r>
              <a:rPr lang="en-US" dirty="0" smtClean="0"/>
              <a:t>based on common prefixes.  Each element gets a prefix that shows how many of </a:t>
            </a:r>
          </a:p>
          <a:p>
            <a:r>
              <a:rPr lang="en-US" dirty="0" smtClean="0"/>
              <a:t>each element is available, except when there is only one atom of the first element.</a:t>
            </a:r>
          </a:p>
          <a:p>
            <a:r>
              <a:rPr lang="en-US" dirty="0" smtClean="0"/>
              <a:t>The prefix mono- is never used for the first element.  For example, NO</a:t>
            </a:r>
            <a:r>
              <a:rPr lang="en-US" baseline="-25000" dirty="0" smtClean="0"/>
              <a:t>2</a:t>
            </a:r>
            <a:r>
              <a:rPr lang="en-US" dirty="0" smtClean="0"/>
              <a:t> is nitrogen </a:t>
            </a:r>
          </a:p>
          <a:p>
            <a:r>
              <a:rPr lang="en-US" dirty="0" smtClean="0"/>
              <a:t>dioxide, S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is </a:t>
            </a:r>
            <a:r>
              <a:rPr lang="en-US" dirty="0" err="1" smtClean="0"/>
              <a:t>disulfur</a:t>
            </a:r>
            <a:r>
              <a:rPr lang="en-US" dirty="0" smtClean="0"/>
              <a:t> trioxide, and P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is </a:t>
            </a:r>
            <a:r>
              <a:rPr lang="en-US" dirty="0" err="1" smtClean="0"/>
              <a:t>pentaphosphorus</a:t>
            </a:r>
            <a:r>
              <a:rPr lang="en-US" dirty="0" smtClean="0"/>
              <a:t> </a:t>
            </a:r>
            <a:r>
              <a:rPr lang="en-US" dirty="0" err="1" smtClean="0"/>
              <a:t>decoxide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745" y="5234473"/>
            <a:ext cx="765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Name the following.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a.  N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         b.  CCl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         c.  PBr</a:t>
            </a:r>
            <a:r>
              <a:rPr lang="en-US" baseline="-25000" dirty="0" smtClean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          d.  NO          e.  S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9</a:t>
            </a:r>
            <a:r>
              <a:rPr lang="en-US" dirty="0" smtClean="0">
                <a:solidFill>
                  <a:srgbClr val="FF0000"/>
                </a:solidFill>
              </a:rPr>
              <a:t>          f.  C</a:t>
            </a:r>
            <a:r>
              <a:rPr lang="en-US" baseline="-25000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</a:rPr>
              <a:t>7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822" y="4052065"/>
          <a:ext cx="8328755" cy="1103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877"/>
                <a:gridCol w="796149"/>
                <a:gridCol w="701081"/>
                <a:gridCol w="701081"/>
                <a:gridCol w="633024"/>
                <a:gridCol w="769138"/>
                <a:gridCol w="701081"/>
                <a:gridCol w="755188"/>
                <a:gridCol w="646974"/>
                <a:gridCol w="701081"/>
                <a:gridCol w="7010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atoms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</a:tr>
              <a:tr h="46374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tetra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penta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hexa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hepta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octa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nona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deca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15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Formula Mass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6342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Formula mass is the sum of all the atomic masses in a compound.  For example, </a:t>
            </a:r>
          </a:p>
          <a:p>
            <a:r>
              <a:rPr lang="en-US" dirty="0" err="1" smtClean="0"/>
              <a:t>NaCl</a:t>
            </a:r>
            <a:r>
              <a:rPr lang="en-US" dirty="0" smtClean="0"/>
              <a:t>, or sodium chloride, is made of sodium and chlorine.   The atomic mass of </a:t>
            </a:r>
          </a:p>
          <a:p>
            <a:r>
              <a:rPr lang="en-US" dirty="0" smtClean="0"/>
              <a:t>sodium is 22.990 </a:t>
            </a:r>
            <a:r>
              <a:rPr lang="en-US" dirty="0" err="1" smtClean="0"/>
              <a:t>amu</a:t>
            </a:r>
            <a:r>
              <a:rPr lang="en-US" dirty="0" smtClean="0"/>
              <a:t>, and the atomic mass of chlorine is 35.453 </a:t>
            </a:r>
            <a:r>
              <a:rPr lang="en-US" dirty="0" err="1" smtClean="0"/>
              <a:t>amu</a:t>
            </a:r>
            <a:r>
              <a:rPr lang="en-US" dirty="0" smtClean="0"/>
              <a:t>.  So the </a:t>
            </a:r>
          </a:p>
          <a:p>
            <a:r>
              <a:rPr lang="en-US" dirty="0" smtClean="0"/>
              <a:t>combined masses of 22.990 </a:t>
            </a:r>
            <a:r>
              <a:rPr lang="en-US" dirty="0" err="1" smtClean="0"/>
              <a:t>amu</a:t>
            </a:r>
            <a:r>
              <a:rPr lang="en-US" dirty="0" smtClean="0"/>
              <a:t>  +  35.453 </a:t>
            </a:r>
            <a:r>
              <a:rPr lang="en-US" dirty="0" err="1" smtClean="0"/>
              <a:t>amu</a:t>
            </a:r>
            <a:r>
              <a:rPr lang="en-US" dirty="0" smtClean="0"/>
              <a:t>  =  58.443 </a:t>
            </a:r>
            <a:r>
              <a:rPr lang="en-US" dirty="0" err="1" smtClean="0"/>
              <a:t>amu</a:t>
            </a:r>
            <a:r>
              <a:rPr lang="en-US" dirty="0" smtClean="0"/>
              <a:t>, which is the </a:t>
            </a:r>
          </a:p>
          <a:p>
            <a:r>
              <a:rPr lang="en-US" dirty="0" smtClean="0"/>
              <a:t>formula mass of sodium chloride.  </a:t>
            </a:r>
          </a:p>
          <a:p>
            <a:endParaRPr lang="en-US" dirty="0" smtClean="0"/>
          </a:p>
          <a:p>
            <a:r>
              <a:rPr lang="en-US" dirty="0" smtClean="0"/>
              <a:t>If there were subscripts in the formula of the substance, the element with the</a:t>
            </a:r>
          </a:p>
          <a:p>
            <a:r>
              <a:rPr lang="en-US" dirty="0" smtClean="0"/>
              <a:t>subscript would have to be counted the same number of times as the number </a:t>
            </a:r>
          </a:p>
          <a:p>
            <a:r>
              <a:rPr lang="en-US" dirty="0" smtClean="0"/>
              <a:t>of the subscript.  For example,  in K</a:t>
            </a:r>
            <a:r>
              <a:rPr lang="en-US" baseline="-25000" dirty="0" smtClean="0"/>
              <a:t>2</a:t>
            </a:r>
            <a:r>
              <a:rPr lang="en-US" dirty="0" smtClean="0"/>
              <a:t>O, the potassium is counted twice and the </a:t>
            </a:r>
          </a:p>
          <a:p>
            <a:r>
              <a:rPr lang="en-US" dirty="0" smtClean="0"/>
              <a:t>oxygen once, so:  39.098 </a:t>
            </a:r>
            <a:r>
              <a:rPr lang="en-US" dirty="0" err="1" smtClean="0"/>
              <a:t>amu</a:t>
            </a:r>
            <a:r>
              <a:rPr lang="en-US" dirty="0" smtClean="0"/>
              <a:t>  +  39.098 </a:t>
            </a:r>
            <a:r>
              <a:rPr lang="en-US" dirty="0" err="1" smtClean="0"/>
              <a:t>amu</a:t>
            </a:r>
            <a:r>
              <a:rPr lang="en-US" dirty="0" smtClean="0"/>
              <a:t>  +  16.000 </a:t>
            </a:r>
            <a:r>
              <a:rPr lang="en-US" dirty="0" err="1" smtClean="0"/>
              <a:t>amu</a:t>
            </a:r>
            <a:r>
              <a:rPr lang="en-US" dirty="0" smtClean="0"/>
              <a:t>  =  94.196 </a:t>
            </a:r>
            <a:r>
              <a:rPr lang="en-US" dirty="0" err="1" smtClean="0"/>
              <a:t>amu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745" y="5234473"/>
            <a:ext cx="8240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Find the formula mass of each of the following.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a.  </a:t>
            </a:r>
            <a:r>
              <a:rPr lang="en-US" dirty="0" err="1" smtClean="0">
                <a:solidFill>
                  <a:srgbClr val="FF0000"/>
                </a:solidFill>
              </a:rPr>
              <a:t>KCl</a:t>
            </a:r>
            <a:r>
              <a:rPr lang="en-US" dirty="0" smtClean="0">
                <a:solidFill>
                  <a:srgbClr val="FF0000"/>
                </a:solidFill>
              </a:rPr>
              <a:t>          b.  BaCO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          c.  P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FF0000"/>
                </a:solidFill>
              </a:rPr>
              <a:t>          d.  C</a:t>
            </a:r>
            <a:r>
              <a:rPr lang="en-US" baseline="-25000" dirty="0" smtClean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OH          e.  </a:t>
            </a:r>
            <a:r>
              <a:rPr lang="en-US" dirty="0" err="1" smtClean="0">
                <a:solidFill>
                  <a:srgbClr val="FF0000"/>
                </a:solidFill>
              </a:rPr>
              <a:t>CaO</a:t>
            </a:r>
            <a:r>
              <a:rPr lang="en-US" dirty="0" smtClean="0">
                <a:solidFill>
                  <a:srgbClr val="FF0000"/>
                </a:solidFill>
              </a:rPr>
              <a:t>          f.  KClO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www.itutoryouchemistrydvd.com/images/periodic%20table.jpg"/>
          <p:cNvPicPr>
            <a:picLocks noChangeAspect="1" noChangeArrowheads="1"/>
          </p:cNvPicPr>
          <p:nvPr/>
        </p:nvPicPr>
        <p:blipFill>
          <a:blip r:embed="rId3" cstate="print"/>
          <a:srcRect t="12071" r="10658" b="18426"/>
          <a:stretch>
            <a:fillRect/>
          </a:stretch>
        </p:blipFill>
        <p:spPr bwMode="auto">
          <a:xfrm>
            <a:off x="206047" y="115790"/>
            <a:ext cx="2445714" cy="13838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18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Mighty Mole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80606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chemistry the mole is a way of keeping track of a large group of particles and </a:t>
            </a:r>
          </a:p>
          <a:p>
            <a:r>
              <a:rPr lang="en-US" dirty="0" smtClean="0"/>
              <a:t>also a way of determining the amount of matter in a substance.  The mole can be </a:t>
            </a:r>
          </a:p>
          <a:p>
            <a:r>
              <a:rPr lang="en-US" dirty="0" smtClean="0"/>
              <a:t>thought of in much the same way as the dozen.  A dozen eggs is 12 eggs, a dozen </a:t>
            </a:r>
          </a:p>
          <a:p>
            <a:r>
              <a:rPr lang="en-US" dirty="0" smtClean="0"/>
              <a:t>car is 12 cars, and a dozen of any kind of object is 12 of that object.</a:t>
            </a:r>
          </a:p>
          <a:p>
            <a:endParaRPr lang="en-US" dirty="0" smtClean="0"/>
          </a:p>
          <a:p>
            <a:r>
              <a:rPr lang="en-US" dirty="0" smtClean="0"/>
              <a:t>A mole is a number equal to 6.02</a:t>
            </a:r>
            <a:r>
              <a:rPr lang="en-US" sz="800" dirty="0" smtClean="0"/>
              <a:t> </a:t>
            </a:r>
            <a:r>
              <a:rPr lang="en-US" dirty="0" smtClean="0"/>
              <a:t>x</a:t>
            </a:r>
            <a:r>
              <a:rPr lang="en-US" sz="800" dirty="0" smtClean="0"/>
              <a:t> </a:t>
            </a:r>
            <a:r>
              <a:rPr lang="en-US" dirty="0" smtClean="0"/>
              <a:t>10</a:t>
            </a:r>
            <a:r>
              <a:rPr lang="en-US" baseline="30000" dirty="0" smtClean="0"/>
              <a:t>23</a:t>
            </a:r>
            <a:r>
              <a:rPr lang="en-US" dirty="0" smtClean="0"/>
              <a:t> particles.  So a mole of pickles would have</a:t>
            </a:r>
          </a:p>
          <a:p>
            <a:r>
              <a:rPr lang="en-US" dirty="0" smtClean="0"/>
              <a:t>6.02</a:t>
            </a:r>
            <a:r>
              <a:rPr lang="en-US" sz="800" dirty="0" smtClean="0"/>
              <a:t> </a:t>
            </a:r>
            <a:r>
              <a:rPr lang="en-US" dirty="0" smtClean="0"/>
              <a:t>x</a:t>
            </a:r>
            <a:r>
              <a:rPr lang="en-US" sz="800" dirty="0" smtClean="0"/>
              <a:t> </a:t>
            </a:r>
            <a:r>
              <a:rPr lang="en-US" dirty="0" smtClean="0"/>
              <a:t>10</a:t>
            </a:r>
            <a:r>
              <a:rPr lang="en-US" baseline="30000" dirty="0" smtClean="0"/>
              <a:t>23</a:t>
            </a:r>
            <a:r>
              <a:rPr lang="en-US" dirty="0" smtClean="0"/>
              <a:t> pickles in it.  To give you some idea of how big a mole is, one scientist</a:t>
            </a:r>
          </a:p>
          <a:p>
            <a:r>
              <a:rPr lang="en-US" dirty="0" smtClean="0"/>
              <a:t>estimated that a mole of peas would cover the entire surface of the earth, oceans</a:t>
            </a:r>
          </a:p>
          <a:p>
            <a:r>
              <a:rPr lang="en-US" dirty="0" smtClean="0"/>
              <a:t>and all, to a depth of 6 inches.  As you can see, the mole is not a unit we would use</a:t>
            </a:r>
          </a:p>
          <a:p>
            <a:r>
              <a:rPr lang="en-US" dirty="0" smtClean="0"/>
              <a:t>in counting everyday objects; however, it is well suited for counting atoms and </a:t>
            </a:r>
          </a:p>
          <a:p>
            <a:r>
              <a:rPr lang="en-US" dirty="0" smtClean="0"/>
              <a:t>molecules because there ma be trillions and trillions of them in a very small sample.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745" y="5234473"/>
            <a:ext cx="7231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Answer the following.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a.  How many moles of atoms are in 4.04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24</a:t>
            </a:r>
            <a:r>
              <a:rPr lang="en-US" dirty="0" smtClean="0">
                <a:solidFill>
                  <a:srgbClr val="FF0000"/>
                </a:solidFill>
              </a:rPr>
              <a:t> atoms?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b.  How many atoms are in 3.20 moles of atoms?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c.  How many moles of carbon atoms are in 1.75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25</a:t>
            </a:r>
            <a:r>
              <a:rPr lang="en-US" dirty="0" smtClean="0">
                <a:solidFill>
                  <a:srgbClr val="FF0000"/>
                </a:solidFill>
              </a:rPr>
              <a:t> carbon atoms?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19</a:t>
            </a:r>
            <a:endParaRPr lang="en-US" sz="400" dirty="0"/>
          </a:p>
        </p:txBody>
      </p:sp>
      <p:pic>
        <p:nvPicPr>
          <p:cNvPr id="29698" name="Picture 2" descr="http://sketchedout.files.wordpress.com/2008/12/mole_clan.jpg?w=450&amp;h=5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6719" y="206516"/>
            <a:ext cx="1063624" cy="1295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to Expand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9185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Energy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is the ability to do work, usually measured in joules.   </a:t>
            </a:r>
            <a:r>
              <a:rPr lang="en-US" dirty="0" smtClean="0"/>
              <a:t>Energy is found in </a:t>
            </a:r>
          </a:p>
          <a:p>
            <a:r>
              <a:rPr lang="en-US" dirty="0" smtClean="0"/>
              <a:t>many forms and classifications, such as kinetic, potential, nuclear, electrical, </a:t>
            </a:r>
          </a:p>
          <a:p>
            <a:r>
              <a:rPr lang="en-US" dirty="0" smtClean="0"/>
              <a:t>chemical,  thermal, mechanical, and sound.</a:t>
            </a:r>
          </a:p>
          <a:p>
            <a:endParaRPr lang="en-US" dirty="0" smtClean="0"/>
          </a:p>
          <a:p>
            <a:r>
              <a:rPr lang="en-US" dirty="0" smtClean="0"/>
              <a:t>Scientists have long thought that matter is also a form of energy, and the law of</a:t>
            </a:r>
          </a:p>
          <a:p>
            <a:r>
              <a:rPr lang="en-US" dirty="0" smtClean="0"/>
              <a:t>conservation of energy states that the total amount of energy in the universe is</a:t>
            </a:r>
          </a:p>
          <a:p>
            <a:r>
              <a:rPr lang="en-US" dirty="0" smtClean="0"/>
              <a:t>constant, but it can change from one form to another.  During a chemical reaction,</a:t>
            </a:r>
          </a:p>
          <a:p>
            <a:r>
              <a:rPr lang="en-US" dirty="0" smtClean="0"/>
              <a:t>the amount of matter that is present at the beginning of the reaction should be</a:t>
            </a:r>
          </a:p>
          <a:p>
            <a:r>
              <a:rPr lang="en-US" dirty="0" smtClean="0"/>
              <a:t>that same as the amount found at the end of the reaction, and the amount of </a:t>
            </a:r>
          </a:p>
          <a:p>
            <a:r>
              <a:rPr lang="en-US" dirty="0" smtClean="0"/>
              <a:t>energy should remain constant throughout the reaction.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5983" y="5234473"/>
            <a:ext cx="471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can sound be considered a form of energy?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29</a:t>
            </a:r>
            <a:endParaRPr lang="en-US" sz="400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55882" y="4573361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 descr="http://buyitlikeyoumeanit.org/blog/wp-content/uploads/20050406054640!Sound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9316" y="5219513"/>
            <a:ext cx="551996" cy="443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Law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2118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first law of thermodynamics states that energy is conserved.   </a:t>
            </a:r>
            <a:r>
              <a:rPr lang="en-US" dirty="0" smtClean="0"/>
              <a:t>In other </a:t>
            </a:r>
          </a:p>
          <a:p>
            <a:r>
              <a:rPr lang="en-US" dirty="0" smtClean="0"/>
              <a:t>words, the amount of energy in a system can change, but any energy lost </a:t>
            </a:r>
          </a:p>
          <a:p>
            <a:r>
              <a:rPr lang="en-US" dirty="0" smtClean="0"/>
              <a:t>during a chemical reaction must be gained by its surroundings.  </a:t>
            </a:r>
          </a:p>
          <a:p>
            <a:endParaRPr lang="en-US" dirty="0" smtClean="0"/>
          </a:p>
          <a:p>
            <a:r>
              <a:rPr lang="en-US" dirty="0" smtClean="0"/>
              <a:t>Although a fire may give off heat, the energy does not just disappear – it is </a:t>
            </a:r>
          </a:p>
          <a:p>
            <a:r>
              <a:rPr lang="en-US" dirty="0" smtClean="0"/>
              <a:t>spread throughout its surrounding until it is so spread out that it can no </a:t>
            </a:r>
          </a:p>
          <a:p>
            <a:r>
              <a:rPr lang="en-US" dirty="0" smtClean="0"/>
              <a:t>longer be measured by the human senses.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05" y="5234473"/>
            <a:ext cx="7917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the change in internal energy of a system in a reaction in which 300 joules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are absorbed by the system from its surrounding and 120 joules of that energy are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used to do work on the surrounding?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30</a:t>
            </a:r>
            <a:endParaRPr lang="en-US" sz="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7643" y="3453970"/>
            <a:ext cx="1164359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www.lockheedmartin.com/data/assets/isgs/photos/ener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5491" y="3450771"/>
            <a:ext cx="1154316" cy="1554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That Matters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39997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many ways to classify the materials we see around us every day.</a:t>
            </a:r>
          </a:p>
          <a:p>
            <a:r>
              <a:rPr lang="en-US" dirty="0" smtClean="0"/>
              <a:t>Is it a solid, liquid, gas, or plasma?  Is it an element or a compound?  Is it a</a:t>
            </a:r>
          </a:p>
          <a:p>
            <a:r>
              <a:rPr lang="en-US" dirty="0"/>
              <a:t>p</a:t>
            </a:r>
            <a:r>
              <a:rPr lang="en-US" dirty="0" smtClean="0"/>
              <a:t>ure substance or a mixture?</a:t>
            </a:r>
          </a:p>
          <a:p>
            <a:endParaRPr lang="en-US" dirty="0"/>
          </a:p>
          <a:p>
            <a:r>
              <a:rPr lang="en-US" dirty="0" smtClean="0"/>
              <a:t>The answers to these questions allow us to identify the things we see.  </a:t>
            </a:r>
          </a:p>
          <a:p>
            <a:r>
              <a:rPr lang="en-US" dirty="0" smtClean="0"/>
              <a:t>For example, we learn to tell the difference between an apple and a banana, </a:t>
            </a:r>
          </a:p>
          <a:p>
            <a:r>
              <a:rPr lang="en-US" dirty="0" smtClean="0"/>
              <a:t>or either of those from a ham sandwich.   All of these items are food, they all</a:t>
            </a:r>
          </a:p>
          <a:p>
            <a:r>
              <a:rPr lang="en-US" dirty="0"/>
              <a:t>h</a:t>
            </a:r>
            <a:r>
              <a:rPr lang="en-US" dirty="0" smtClean="0"/>
              <a:t>ave nutrients, like vitamins and minerals, but they are not identical.</a:t>
            </a:r>
          </a:p>
          <a:p>
            <a:endParaRPr lang="en-US" dirty="0" smtClean="0"/>
          </a:p>
          <a:p>
            <a:r>
              <a:rPr lang="en-US" dirty="0" smtClean="0"/>
              <a:t>Without the ability to observe the environment and identify what we are </a:t>
            </a:r>
          </a:p>
          <a:p>
            <a:r>
              <a:rPr lang="en-US" dirty="0" smtClean="0"/>
              <a:t>seeing, we would be unable to respond to and use the materials around us.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7037" y="5234473"/>
            <a:ext cx="7249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Name some properties that you would use to tell the difference between a </a:t>
            </a:r>
          </a:p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anana and a ham sandwich.  Try to think of properties that could be used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tell </a:t>
            </a:r>
            <a:r>
              <a:rPr lang="en-US" i="1" dirty="0" smtClean="0">
                <a:solidFill>
                  <a:srgbClr val="FF0000"/>
                </a:solidFill>
              </a:rPr>
              <a:t>any</a:t>
            </a:r>
            <a:r>
              <a:rPr lang="en-US" dirty="0" smtClean="0">
                <a:solidFill>
                  <a:srgbClr val="FF0000"/>
                </a:solidFill>
              </a:rPr>
              <a:t> banana from </a:t>
            </a:r>
            <a:r>
              <a:rPr lang="en-US" i="1" dirty="0" smtClean="0">
                <a:solidFill>
                  <a:srgbClr val="FF0000"/>
                </a:solidFill>
              </a:rPr>
              <a:t>any</a:t>
            </a:r>
            <a:r>
              <a:rPr lang="en-US" dirty="0" smtClean="0">
                <a:solidFill>
                  <a:srgbClr val="FF0000"/>
                </a:solidFill>
              </a:rPr>
              <a:t> ham sandwich.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www.cs.iusb.edu/~danav/teach/i310/apple-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1534" y="185500"/>
            <a:ext cx="1339737" cy="1351387"/>
          </a:xfrm>
          <a:prstGeom prst="rect">
            <a:avLst/>
          </a:prstGeom>
          <a:noFill/>
        </p:spPr>
      </p:pic>
      <p:pic>
        <p:nvPicPr>
          <p:cNvPr id="17412" name="Picture 4" descr="http://www.mdhb.com/images/banan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91" y="419544"/>
            <a:ext cx="1361251" cy="1027359"/>
          </a:xfrm>
          <a:prstGeom prst="rect">
            <a:avLst/>
          </a:prstGeom>
          <a:noFill/>
        </p:spPr>
      </p:pic>
      <p:pic>
        <p:nvPicPr>
          <p:cNvPr id="17414" name="Picture 6" descr="http://images2.cafemom.com/images/user/gallery/post_1492152_1239649474_med.jpg?imageId=14012962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r="14967"/>
          <a:stretch>
            <a:fillRect/>
          </a:stretch>
        </p:blipFill>
        <p:spPr bwMode="auto">
          <a:xfrm>
            <a:off x="7492291" y="5851750"/>
            <a:ext cx="855643" cy="10062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23663" y="6698255"/>
            <a:ext cx="21031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2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Enthalpy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6422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Enthalpy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(H) is a measure of the internal energy of a system.   </a:t>
            </a:r>
            <a:r>
              <a:rPr lang="en-US" dirty="0" smtClean="0"/>
              <a:t>It can be thought </a:t>
            </a:r>
          </a:p>
          <a:p>
            <a:r>
              <a:rPr lang="en-US" dirty="0" smtClean="0"/>
              <a:t>of as the sum total of all the energy in the chemical bonds of a material, the </a:t>
            </a:r>
          </a:p>
          <a:p>
            <a:r>
              <a:rPr lang="en-US" dirty="0" smtClean="0"/>
              <a:t>energy of its state, the kinetic energy of its internal particles and any other way </a:t>
            </a:r>
          </a:p>
          <a:p>
            <a:r>
              <a:rPr lang="en-US" dirty="0" smtClean="0"/>
              <a:t>that a substance can contain energy.  </a:t>
            </a:r>
          </a:p>
          <a:p>
            <a:endParaRPr lang="en-US" dirty="0" smtClean="0"/>
          </a:p>
          <a:p>
            <a:r>
              <a:rPr lang="en-US" dirty="0" smtClean="0"/>
              <a:t>It is impossible to measure the enthalpy of a substance, but it does not change</a:t>
            </a:r>
          </a:p>
          <a:p>
            <a:r>
              <a:rPr lang="en-US" dirty="0" smtClean="0"/>
              <a:t>unless energy enters or leaves the substance.  The value of enthalpy if positive </a:t>
            </a:r>
          </a:p>
          <a:p>
            <a:r>
              <a:rPr lang="en-US" dirty="0" smtClean="0"/>
              <a:t>when heat is absorbed by a substance and negative when given off from a </a:t>
            </a:r>
          </a:p>
          <a:p>
            <a:r>
              <a:rPr lang="en-US" dirty="0" smtClean="0"/>
              <a:t>substance.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05" y="5234473"/>
            <a:ext cx="76881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Determine whether the enthalpy of each of the following is negative or positive?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a.  water boiling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b.  ice melting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c.  gasoline burning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31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Enthalpy and Reactions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80810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During chemical reactions, energy is usually gained or lost by some of the </a:t>
            </a:r>
          </a:p>
          <a:p>
            <a:r>
              <a:rPr lang="en-US" dirty="0" smtClean="0"/>
              <a:t>components in a reaction.   Exothermic reactions give off heat while endothermic</a:t>
            </a:r>
          </a:p>
          <a:p>
            <a:r>
              <a:rPr lang="en-US" dirty="0" smtClean="0"/>
              <a:t>reactions absorb heat. The sum of those changes is the enthalpy of reaction,</a:t>
            </a:r>
          </a:p>
          <a:p>
            <a:r>
              <a:rPr lang="en-US" dirty="0" smtClean="0"/>
              <a:t>Given by the formula</a:t>
            </a:r>
          </a:p>
          <a:p>
            <a:pPr algn="ctr"/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H  = 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products</a:t>
            </a:r>
            <a:r>
              <a:rPr lang="en-US" sz="2000" dirty="0" smtClean="0"/>
              <a:t> </a:t>
            </a:r>
            <a:r>
              <a:rPr lang="en-US" sz="2000" b="1" dirty="0" smtClean="0"/>
              <a:t>-</a:t>
            </a:r>
            <a:r>
              <a:rPr lang="en-US" sz="2000" dirty="0" smtClean="0"/>
              <a:t> 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reactants</a:t>
            </a:r>
            <a:endParaRPr lang="en-US" sz="2000" baseline="-25000" dirty="0" smtClean="0"/>
          </a:p>
          <a:p>
            <a:endParaRPr lang="en-US" dirty="0" smtClean="0"/>
          </a:p>
          <a:p>
            <a:r>
              <a:rPr lang="en-US" dirty="0" smtClean="0"/>
              <a:t>For example, in the reaction below,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 is negative, and therefore the reaction </a:t>
            </a:r>
          </a:p>
          <a:p>
            <a:r>
              <a:rPr lang="en-US" dirty="0" smtClean="0"/>
              <a:t>is exothermic.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2H</a:t>
            </a:r>
            <a:r>
              <a:rPr lang="en-US" baseline="-25000" dirty="0" smtClean="0"/>
              <a:t>2</a:t>
            </a:r>
            <a:r>
              <a:rPr lang="en-US" sz="1400" dirty="0" smtClean="0"/>
              <a:t>(g)</a:t>
            </a:r>
            <a:r>
              <a:rPr lang="en-US" dirty="0" smtClean="0"/>
              <a:t>  +     O</a:t>
            </a:r>
            <a:r>
              <a:rPr lang="en-US" baseline="-25000" dirty="0" smtClean="0"/>
              <a:t>2</a:t>
            </a:r>
            <a:r>
              <a:rPr lang="en-US" sz="1400" dirty="0" smtClean="0">
                <a:solidFill>
                  <a:prstClr val="black"/>
                </a:solidFill>
              </a:rPr>
              <a:t>(g)</a:t>
            </a:r>
            <a:r>
              <a:rPr lang="en-US" dirty="0" smtClean="0"/>
              <a:t>     </a:t>
            </a:r>
            <a:r>
              <a:rPr lang="en-US" dirty="0" smtClean="0">
                <a:sym typeface="Wingdings" pitchFamily="2" charset="2"/>
              </a:rPr>
              <a:t>     2H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sz="1400" dirty="0" smtClean="0">
                <a:solidFill>
                  <a:prstClr val="black"/>
                </a:solidFill>
              </a:rPr>
              <a:t>(g)</a:t>
            </a:r>
            <a:r>
              <a:rPr lang="en-US" dirty="0" smtClean="0">
                <a:sym typeface="Wingdings" pitchFamily="2" charset="2"/>
              </a:rPr>
              <a:t>              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H  =  </a:t>
            </a:r>
            <a:r>
              <a:rPr lang="en-US" b="1" dirty="0" smtClean="0">
                <a:sym typeface="Wingdings" pitchFamily="2" charset="2"/>
              </a:rPr>
              <a:t>- </a:t>
            </a:r>
            <a:r>
              <a:rPr lang="en-US" dirty="0" smtClean="0">
                <a:sym typeface="Wingdings" pitchFamily="2" charset="2"/>
              </a:rPr>
              <a:t>483.6 kJ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05" y="5234473"/>
            <a:ext cx="7199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Tell if each of the following reactions is endothermic or exothermic.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a.     C</a:t>
            </a:r>
            <a:r>
              <a:rPr lang="en-US" sz="1400" dirty="0" smtClean="0">
                <a:solidFill>
                  <a:srgbClr val="FF0000"/>
                </a:solidFill>
              </a:rPr>
              <a:t>(s)</a:t>
            </a:r>
            <a:r>
              <a:rPr lang="en-US" dirty="0" smtClean="0">
                <a:solidFill>
                  <a:srgbClr val="FF0000"/>
                </a:solidFill>
              </a:rPr>
              <a:t>  +    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(g)</a:t>
            </a: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    CO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(g)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         	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  = 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-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394 kJ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	b.     N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(g)</a:t>
            </a:r>
            <a:r>
              <a:rPr lang="en-US" dirty="0" smtClean="0">
                <a:solidFill>
                  <a:srgbClr val="FF0000"/>
                </a:solidFill>
              </a:rPr>
              <a:t>  +    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(g)</a:t>
            </a: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    2NO</a:t>
            </a:r>
            <a:r>
              <a:rPr lang="en-US" sz="1400" dirty="0" smtClean="0">
                <a:solidFill>
                  <a:srgbClr val="FF0000"/>
                </a:solidFill>
              </a:rPr>
              <a:t>(g)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      	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  = 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180.8 kJ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	c.      S</a:t>
            </a:r>
            <a:r>
              <a:rPr lang="en-US" sz="1400" dirty="0" smtClean="0">
                <a:solidFill>
                  <a:srgbClr val="FF0000"/>
                </a:solidFill>
              </a:rPr>
              <a:t>(s)</a:t>
            </a:r>
            <a:r>
              <a:rPr lang="en-US" dirty="0" smtClean="0">
                <a:solidFill>
                  <a:srgbClr val="FF0000"/>
                </a:solidFill>
              </a:rPr>
              <a:t>  +    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(g)</a:t>
            </a: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    SO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(g)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         	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  = 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-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297 kJ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32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Exploding Food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9894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Calorimetry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is a method for measuring heat flow into or out of an object.   </a:t>
            </a:r>
            <a:r>
              <a:rPr lang="en-US" dirty="0" smtClean="0"/>
              <a:t>For</a:t>
            </a:r>
          </a:p>
          <a:p>
            <a:r>
              <a:rPr lang="en-US" dirty="0" smtClean="0"/>
              <a:t>example, we can measure the heat flow out of a potato chip by burning it rapidly</a:t>
            </a:r>
          </a:p>
          <a:p>
            <a:r>
              <a:rPr lang="en-US" dirty="0" smtClean="0"/>
              <a:t>(sometimes exploding it in the process) in a bomb calorimeter and then funneling</a:t>
            </a:r>
          </a:p>
          <a:p>
            <a:r>
              <a:rPr lang="en-US" dirty="0" smtClean="0"/>
              <a:t>the heat from the flame to a container of water.  </a:t>
            </a:r>
          </a:p>
          <a:p>
            <a:endParaRPr lang="en-US" dirty="0" smtClean="0"/>
          </a:p>
          <a:p>
            <a:r>
              <a:rPr lang="en-US" dirty="0" smtClean="0"/>
              <a:t>Then we can observe the temperature change of the water.  Using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specific heat</a:t>
            </a:r>
            <a:r>
              <a:rPr lang="en-US" dirty="0" smtClean="0"/>
              <a:t>, </a:t>
            </a:r>
          </a:p>
          <a:p>
            <a:r>
              <a:rPr lang="en-US" dirty="0" smtClean="0"/>
              <a:t>which is the measure of the amount of energy needed to raise the temperature </a:t>
            </a:r>
          </a:p>
          <a:p>
            <a:r>
              <a:rPr lang="en-US" dirty="0" smtClean="0"/>
              <a:t>of 1 gram of substance 1</a:t>
            </a:r>
            <a:r>
              <a:rPr lang="en-US" baseline="30000" dirty="0" smtClean="0"/>
              <a:t>o</a:t>
            </a:r>
            <a:r>
              <a:rPr lang="en-US" dirty="0" smtClean="0"/>
              <a:t>C (1 K), we can determine the amount of heat that enters </a:t>
            </a:r>
          </a:p>
          <a:p>
            <a:r>
              <a:rPr lang="en-US" dirty="0" smtClean="0"/>
              <a:t>or leave the material.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05" y="5234473"/>
            <a:ext cx="7597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specific heat of water is 4.19 J/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baseline="30000" dirty="0" err="1" smtClean="0">
                <a:solidFill>
                  <a:srgbClr val="FF0000"/>
                </a:solidFill>
              </a:rPr>
              <a:t>o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.  How much heat is needed to raise the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temperature of 18.0 grams of liquid water 15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C?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33</a:t>
            </a:r>
            <a:endParaRPr lang="en-US" sz="400" dirty="0"/>
          </a:p>
        </p:txBody>
      </p:sp>
      <p:pic>
        <p:nvPicPr>
          <p:cNvPr id="20482" name="Picture 2" descr="http://www.swe.org/iac/images/BoilingP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803" y="206035"/>
            <a:ext cx="1792968" cy="134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to Burn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9859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take many materials found on Earth and use them for fuel.  This fuels does </a:t>
            </a:r>
          </a:p>
          <a:p>
            <a:r>
              <a:rPr lang="en-US" dirty="0" smtClean="0"/>
              <a:t>many jobs, from heating out houses to running our cars to generating electricity.  </a:t>
            </a:r>
          </a:p>
          <a:p>
            <a:r>
              <a:rPr lang="en-US" dirty="0" smtClean="0"/>
              <a:t>Burning wood, for example, releases about 18 kJ of energy for every gram burned.  </a:t>
            </a:r>
          </a:p>
          <a:p>
            <a:r>
              <a:rPr lang="en-US" dirty="0" smtClean="0"/>
              <a:t>Gasoline generates about 47 J/g when burned, and pure hydrogen can generate </a:t>
            </a:r>
          </a:p>
          <a:p>
            <a:r>
              <a:rPr lang="en-US" dirty="0" smtClean="0"/>
              <a:t>more than 140 kJ/g when burned.  Each of these fuels has its advantages and </a:t>
            </a:r>
          </a:p>
          <a:p>
            <a:r>
              <a:rPr lang="en-US" dirty="0" smtClean="0"/>
              <a:t>disadvantages that make it useful in certain situations.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05" y="5234473"/>
            <a:ext cx="7854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hydrogen has the most energy to be releases per gram, why don’t we use it any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time we need to burn a fuel to make energy?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36</a:t>
            </a:r>
            <a:endParaRPr lang="en-US" sz="400" dirty="0"/>
          </a:p>
        </p:txBody>
      </p:sp>
      <p:pic>
        <p:nvPicPr>
          <p:cNvPr id="18434" name="Picture 2" descr="http://www.512developing.com/green-builder-tx-build-green/green-building-images/renewable%20energy%20austin%20tx.png"/>
          <p:cNvPicPr>
            <a:picLocks noChangeAspect="1" noChangeArrowheads="1"/>
          </p:cNvPicPr>
          <p:nvPr/>
        </p:nvPicPr>
        <p:blipFill>
          <a:blip r:embed="rId3" cstate="print"/>
          <a:srcRect l="6630" r="6465" b="22098"/>
          <a:stretch>
            <a:fillRect/>
          </a:stretch>
        </p:blipFill>
        <p:spPr bwMode="auto">
          <a:xfrm>
            <a:off x="7511144" y="228601"/>
            <a:ext cx="1250807" cy="1121229"/>
          </a:xfrm>
          <a:prstGeom prst="rect">
            <a:avLst/>
          </a:prstGeom>
          <a:noFill/>
        </p:spPr>
      </p:pic>
      <p:pic>
        <p:nvPicPr>
          <p:cNvPr id="18436" name="Picture 4" descr="http://www.topnews.in/files/gasoline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6101" y="3544520"/>
            <a:ext cx="1688123" cy="1371600"/>
          </a:xfrm>
          <a:prstGeom prst="rect">
            <a:avLst/>
          </a:prstGeom>
          <a:noFill/>
        </p:spPr>
      </p:pic>
      <p:pic>
        <p:nvPicPr>
          <p:cNvPr id="18438" name="Picture 6" descr="http://www.pewclimate.org/docUploads/images/burning%20wo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7548" y="3543643"/>
            <a:ext cx="1828800" cy="1371600"/>
          </a:xfrm>
          <a:prstGeom prst="rect">
            <a:avLst/>
          </a:prstGeom>
          <a:noFill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4275" y="3550104"/>
            <a:ext cx="18311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Constant Light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9564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is a form of radiation that surrounds us almost all the time.   Electromagnetic</a:t>
            </a:r>
          </a:p>
          <a:p>
            <a:r>
              <a:rPr lang="en-US" dirty="0" smtClean="0"/>
              <a:t>radiation takes on the form of radio waves, microwaves, infrared light, visible light,</a:t>
            </a:r>
          </a:p>
          <a:p>
            <a:r>
              <a:rPr lang="en-US" dirty="0" smtClean="0"/>
              <a:t>ultraviolet light, X rays, and gamma rays.</a:t>
            </a:r>
          </a:p>
          <a:p>
            <a:endParaRPr lang="en-US" dirty="0" smtClean="0"/>
          </a:p>
          <a:p>
            <a:r>
              <a:rPr lang="en-US" dirty="0" smtClean="0"/>
              <a:t>All of these forms of energy have one thing in common:  When traveling through a</a:t>
            </a:r>
          </a:p>
          <a:p>
            <a:r>
              <a:rPr lang="en-US" dirty="0" smtClean="0"/>
              <a:t>vacuum, they al move at the same speed, which is the speed of light.  That speed is</a:t>
            </a:r>
          </a:p>
          <a:p>
            <a:r>
              <a:rPr lang="en-US" dirty="0" smtClean="0"/>
              <a:t>300,000,000 meters per second, or 3.0</a:t>
            </a:r>
            <a:r>
              <a:rPr lang="en-US" sz="800" dirty="0" smtClean="0"/>
              <a:t> </a:t>
            </a:r>
            <a:r>
              <a:rPr lang="en-US" dirty="0" smtClean="0"/>
              <a:t>x</a:t>
            </a:r>
            <a:r>
              <a:rPr lang="en-US" sz="800" dirty="0" smtClean="0"/>
              <a:t> </a:t>
            </a:r>
            <a:r>
              <a:rPr lang="en-US" dirty="0" smtClean="0"/>
              <a:t>10</a:t>
            </a:r>
            <a:r>
              <a:rPr lang="en-US" baseline="30000" dirty="0" smtClean="0"/>
              <a:t>8</a:t>
            </a:r>
            <a:r>
              <a:rPr lang="en-US" dirty="0" smtClean="0"/>
              <a:t> m/s. [~186,000 miles per hour]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05" y="5234473"/>
            <a:ext cx="8414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Velocity of light is constant and equals the frequency of the wave times the wavelength.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If blue light has a shorter wavelength then red light, how do the frequencies of the two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compare?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37</a:t>
            </a:r>
            <a:endParaRPr lang="en-US" sz="400" dirty="0"/>
          </a:p>
        </p:txBody>
      </p:sp>
      <p:sp>
        <p:nvSpPr>
          <p:cNvPr id="136" name="Rectangle 135">
            <a:hlinkClick r:id="rId3" action="ppaction://hlinksldjump" tooltip="Electromagnetic Spectrum"/>
          </p:cNvPr>
          <p:cNvSpPr>
            <a:spLocks noChangeArrowheads="1"/>
          </p:cNvSpPr>
          <p:nvPr/>
        </p:nvSpPr>
        <p:spPr bwMode="auto">
          <a:xfrm>
            <a:off x="1000125" y="4046538"/>
            <a:ext cx="7151688" cy="965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Text Box 8"/>
          <p:cNvSpPr txBox="1">
            <a:spLocks noChangeArrowheads="1"/>
          </p:cNvSpPr>
          <p:nvPr/>
        </p:nvSpPr>
        <p:spPr bwMode="auto">
          <a:xfrm>
            <a:off x="1196975" y="4046538"/>
            <a:ext cx="636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Symbol" pitchFamily="18" charset="2"/>
              </a:rPr>
              <a:t>g</a:t>
            </a:r>
            <a:r>
              <a:rPr lang="en-US" sz="1400">
                <a:latin typeface="Symbol" pitchFamily="18" charset="2"/>
              </a:rPr>
              <a:t> </a:t>
            </a:r>
            <a:r>
              <a:rPr lang="en-US" sz="1400"/>
              <a:t>rays</a:t>
            </a:r>
          </a:p>
        </p:txBody>
      </p:sp>
      <p:sp>
        <p:nvSpPr>
          <p:cNvPr id="138" name="Text Box 9"/>
          <p:cNvSpPr txBox="1">
            <a:spLocks noChangeArrowheads="1"/>
          </p:cNvSpPr>
          <p:nvPr/>
        </p:nvSpPr>
        <p:spPr bwMode="auto">
          <a:xfrm>
            <a:off x="2001838" y="4046538"/>
            <a:ext cx="696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X-rays</a:t>
            </a:r>
          </a:p>
        </p:txBody>
      </p:sp>
      <p:sp>
        <p:nvSpPr>
          <p:cNvPr id="139" name="Text Box 10"/>
          <p:cNvSpPr txBox="1">
            <a:spLocks noChangeArrowheads="1"/>
          </p:cNvSpPr>
          <p:nvPr/>
        </p:nvSpPr>
        <p:spPr bwMode="auto">
          <a:xfrm>
            <a:off x="2587625" y="4046538"/>
            <a:ext cx="973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Ultraviolet</a:t>
            </a:r>
          </a:p>
        </p:txBody>
      </p:sp>
      <p:sp>
        <p:nvSpPr>
          <p:cNvPr id="140" name="Text Box 11"/>
          <p:cNvSpPr txBox="1">
            <a:spLocks noChangeArrowheads="1"/>
          </p:cNvSpPr>
          <p:nvPr/>
        </p:nvSpPr>
        <p:spPr bwMode="auto">
          <a:xfrm>
            <a:off x="3625850" y="4046538"/>
            <a:ext cx="79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Infrared</a:t>
            </a:r>
          </a:p>
        </p:txBody>
      </p:sp>
      <p:sp>
        <p:nvSpPr>
          <p:cNvPr id="141" name="Text Box 12"/>
          <p:cNvSpPr txBox="1">
            <a:spLocks noChangeArrowheads="1"/>
          </p:cNvSpPr>
          <p:nvPr/>
        </p:nvSpPr>
        <p:spPr bwMode="auto">
          <a:xfrm>
            <a:off x="5275263" y="4046538"/>
            <a:ext cx="103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Microwave</a:t>
            </a:r>
          </a:p>
        </p:txBody>
      </p:sp>
      <p:sp>
        <p:nvSpPr>
          <p:cNvPr id="142" name="Text Box 13"/>
          <p:cNvSpPr txBox="1">
            <a:spLocks noChangeArrowheads="1"/>
          </p:cNvSpPr>
          <p:nvPr/>
        </p:nvSpPr>
        <p:spPr bwMode="auto">
          <a:xfrm>
            <a:off x="5632450" y="4391025"/>
            <a:ext cx="66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Radar</a:t>
            </a:r>
          </a:p>
        </p:txBody>
      </p:sp>
      <p:sp>
        <p:nvSpPr>
          <p:cNvPr id="143" name="Text Box 14"/>
          <p:cNvSpPr txBox="1">
            <a:spLocks noChangeArrowheads="1"/>
          </p:cNvSpPr>
          <p:nvPr/>
        </p:nvSpPr>
        <p:spPr bwMode="auto">
          <a:xfrm>
            <a:off x="6307138" y="4046538"/>
            <a:ext cx="1200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Radio waves</a:t>
            </a:r>
          </a:p>
        </p:txBody>
      </p:sp>
      <p:sp>
        <p:nvSpPr>
          <p:cNvPr id="144" name="Text Box 15"/>
          <p:cNvSpPr txBox="1">
            <a:spLocks noChangeArrowheads="1"/>
          </p:cNvSpPr>
          <p:nvPr/>
        </p:nvSpPr>
        <p:spPr bwMode="auto">
          <a:xfrm>
            <a:off x="6429375" y="4398963"/>
            <a:ext cx="4397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TV</a:t>
            </a:r>
          </a:p>
          <a:p>
            <a:pPr algn="ctr"/>
            <a:r>
              <a:rPr lang="en-US" sz="1400"/>
              <a:t>FM</a:t>
            </a:r>
          </a:p>
        </p:txBody>
      </p:sp>
      <p:sp>
        <p:nvSpPr>
          <p:cNvPr id="145" name="Text Box 16"/>
          <p:cNvSpPr txBox="1">
            <a:spLocks noChangeArrowheads="1"/>
          </p:cNvSpPr>
          <p:nvPr/>
        </p:nvSpPr>
        <p:spPr bwMode="auto">
          <a:xfrm>
            <a:off x="6853238" y="4367213"/>
            <a:ext cx="638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Short</a:t>
            </a:r>
          </a:p>
          <a:p>
            <a:pPr algn="ctr"/>
            <a:r>
              <a:rPr lang="en-US" sz="1400"/>
              <a:t>Wave</a:t>
            </a:r>
          </a:p>
        </p:txBody>
      </p:sp>
      <p:sp>
        <p:nvSpPr>
          <p:cNvPr id="146" name="Text Box 17"/>
          <p:cNvSpPr txBox="1">
            <a:spLocks noChangeArrowheads="1"/>
          </p:cNvSpPr>
          <p:nvPr/>
        </p:nvSpPr>
        <p:spPr bwMode="auto">
          <a:xfrm>
            <a:off x="7593013" y="4351338"/>
            <a:ext cx="638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Long</a:t>
            </a:r>
          </a:p>
          <a:p>
            <a:r>
              <a:rPr lang="en-US" sz="1400"/>
              <a:t>Wave</a:t>
            </a:r>
          </a:p>
        </p:txBody>
      </p:sp>
      <p:grpSp>
        <p:nvGrpSpPr>
          <p:cNvPr id="220" name="Group 219"/>
          <p:cNvGrpSpPr/>
          <p:nvPr/>
        </p:nvGrpSpPr>
        <p:grpSpPr>
          <a:xfrm>
            <a:off x="3502025" y="4043403"/>
            <a:ext cx="114300" cy="879340"/>
            <a:chOff x="3502025" y="3881438"/>
            <a:chExt cx="114300" cy="2330450"/>
          </a:xfrm>
        </p:grpSpPr>
        <p:sp>
          <p:nvSpPr>
            <p:cNvPr id="211" name="Line 108"/>
            <p:cNvSpPr>
              <a:spLocks noChangeShapeType="1"/>
            </p:cNvSpPr>
            <p:nvPr/>
          </p:nvSpPr>
          <p:spPr bwMode="auto">
            <a:xfrm>
              <a:off x="3502025" y="3890963"/>
              <a:ext cx="0" cy="2320925"/>
            </a:xfrm>
            <a:prstGeom prst="line">
              <a:avLst/>
            </a:prstGeom>
            <a:noFill/>
            <a:ln w="15875">
              <a:solidFill>
                <a:srgbClr val="47008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109"/>
            <p:cNvSpPr>
              <a:spLocks noChangeShapeType="1"/>
            </p:cNvSpPr>
            <p:nvPr/>
          </p:nvSpPr>
          <p:spPr bwMode="auto">
            <a:xfrm>
              <a:off x="3521075" y="3890963"/>
              <a:ext cx="0" cy="2320925"/>
            </a:xfrm>
            <a:prstGeom prst="line">
              <a:avLst/>
            </a:prstGeom>
            <a:noFill/>
            <a:ln w="254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10"/>
            <p:cNvSpPr>
              <a:spLocks noChangeShapeType="1"/>
            </p:cNvSpPr>
            <p:nvPr/>
          </p:nvSpPr>
          <p:spPr bwMode="auto">
            <a:xfrm>
              <a:off x="3549650" y="3886200"/>
              <a:ext cx="0" cy="2320925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11"/>
            <p:cNvSpPr>
              <a:spLocks noChangeShapeType="1"/>
            </p:cNvSpPr>
            <p:nvPr/>
          </p:nvSpPr>
          <p:spPr bwMode="auto">
            <a:xfrm>
              <a:off x="3582988" y="3881438"/>
              <a:ext cx="0" cy="2320925"/>
            </a:xfrm>
            <a:prstGeom prst="line">
              <a:avLst/>
            </a:prstGeom>
            <a:noFill/>
            <a:ln w="317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12"/>
            <p:cNvSpPr>
              <a:spLocks noChangeShapeType="1"/>
            </p:cNvSpPr>
            <p:nvPr/>
          </p:nvSpPr>
          <p:spPr bwMode="auto">
            <a:xfrm>
              <a:off x="3602038" y="3890963"/>
              <a:ext cx="0" cy="2320925"/>
            </a:xfrm>
            <a:prstGeom prst="line">
              <a:avLst/>
            </a:prstGeom>
            <a:noFill/>
            <a:ln w="22225">
              <a:solidFill>
                <a:srgbClr val="FF8D3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13"/>
            <p:cNvSpPr>
              <a:spLocks noChangeShapeType="1"/>
            </p:cNvSpPr>
            <p:nvPr/>
          </p:nvSpPr>
          <p:spPr bwMode="auto">
            <a:xfrm>
              <a:off x="3616325" y="3886200"/>
              <a:ext cx="0" cy="232092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9" name="Rectangle 126"/>
          <p:cNvSpPr>
            <a:spLocks noChangeArrowheads="1"/>
          </p:cNvSpPr>
          <p:nvPr/>
        </p:nvSpPr>
        <p:spPr bwMode="auto">
          <a:xfrm>
            <a:off x="3397250" y="3767138"/>
            <a:ext cx="358775" cy="2809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White</a:t>
            </a:r>
          </a:p>
          <a:p>
            <a:pPr algn="ctr"/>
            <a:r>
              <a:rPr lang="en-US" sz="800" b="1"/>
              <a:t>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00125" y="5011738"/>
            <a:ext cx="7153275" cy="592137"/>
          </a:xfrm>
          <a:prstGeom prst="rect">
            <a:avLst/>
          </a:prstGeom>
          <a:solidFill>
            <a:srgbClr val="FFE6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0125" y="5603875"/>
            <a:ext cx="7151688" cy="603250"/>
          </a:xfrm>
          <a:prstGeom prst="rect">
            <a:avLst/>
          </a:prstGeom>
          <a:solidFill>
            <a:srgbClr val="D1F3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00125" y="4046538"/>
            <a:ext cx="7151688" cy="965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415338" y="1893888"/>
            <a:ext cx="5619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sz="2800" b="1" dirty="0">
                <a:solidFill>
                  <a:schemeClr val="accent2"/>
                </a:solidFill>
              </a:rPr>
              <a:t>LOW</a:t>
            </a:r>
          </a:p>
          <a:p>
            <a:pPr algn="ctr" eaLnBrk="0" hangingPunct="0">
              <a:buClr>
                <a:schemeClr val="accent2"/>
              </a:buClr>
              <a:buFont typeface="Monotype Sorts" pitchFamily="2" charset="2"/>
              <a:buNone/>
            </a:pPr>
            <a:endParaRPr kumimoji="1" lang="en-US" sz="2800" b="1" dirty="0">
              <a:solidFill>
                <a:schemeClr val="accent2"/>
              </a:solidFill>
            </a:endParaRPr>
          </a:p>
          <a:p>
            <a:pPr algn="ctr" eaLnBrk="0" hangingPunct="0"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sz="2800" b="1" dirty="0" smtClean="0">
                <a:solidFill>
                  <a:schemeClr val="accent2"/>
                </a:solidFill>
              </a:rPr>
              <a:t>ENE</a:t>
            </a:r>
          </a:p>
          <a:p>
            <a:pPr algn="ctr" eaLnBrk="0" hangingPunct="0"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sz="2800" b="1" dirty="0" smtClean="0">
                <a:solidFill>
                  <a:schemeClr val="accent2"/>
                </a:solidFill>
              </a:rPr>
              <a:t>RGY</a:t>
            </a:r>
            <a:endParaRPr kumimoji="1" lang="en-US" sz="2800" b="1" dirty="0">
              <a:solidFill>
                <a:schemeClr val="accent2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5100" y="1436914"/>
            <a:ext cx="52387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sz="2800" b="1" dirty="0" smtClean="0">
                <a:solidFill>
                  <a:schemeClr val="accent2"/>
                </a:solidFill>
              </a:rPr>
              <a:t>H</a:t>
            </a:r>
          </a:p>
          <a:p>
            <a:pPr algn="ctr" eaLnBrk="0" hangingPunct="0"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sz="2800" b="1" dirty="0" smtClean="0">
                <a:solidFill>
                  <a:schemeClr val="accent2"/>
                </a:solidFill>
              </a:rPr>
              <a:t>I</a:t>
            </a:r>
          </a:p>
          <a:p>
            <a:pPr algn="ctr" eaLnBrk="0" hangingPunct="0"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sz="2800" b="1" dirty="0" smtClean="0">
                <a:solidFill>
                  <a:schemeClr val="accent2"/>
                </a:solidFill>
              </a:rPr>
              <a:t>GH</a:t>
            </a:r>
            <a:endParaRPr kumimoji="1" lang="en-US" sz="2800" b="1" dirty="0">
              <a:solidFill>
                <a:schemeClr val="accent2"/>
              </a:solidFill>
            </a:endParaRPr>
          </a:p>
          <a:p>
            <a:pPr algn="ctr" eaLnBrk="0" hangingPunct="0">
              <a:buClr>
                <a:schemeClr val="accent2"/>
              </a:buClr>
              <a:buFont typeface="Monotype Sorts" pitchFamily="2" charset="2"/>
              <a:buNone/>
            </a:pPr>
            <a:endParaRPr kumimoji="1" lang="en-US" sz="2800" b="1" dirty="0">
              <a:solidFill>
                <a:schemeClr val="accent2"/>
              </a:solidFill>
            </a:endParaRPr>
          </a:p>
          <a:p>
            <a:pPr algn="ctr" eaLnBrk="0" hangingPunct="0"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sz="2800" b="1" dirty="0">
                <a:solidFill>
                  <a:schemeClr val="accent2"/>
                </a:solidFill>
              </a:rPr>
              <a:t>ENERGY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96975" y="4046538"/>
            <a:ext cx="636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Symbol" pitchFamily="18" charset="2"/>
              </a:rPr>
              <a:t>g</a:t>
            </a:r>
            <a:r>
              <a:rPr lang="en-US" sz="1400">
                <a:latin typeface="Symbol" pitchFamily="18" charset="2"/>
              </a:rPr>
              <a:t> </a:t>
            </a:r>
            <a:r>
              <a:rPr lang="en-US" sz="1400"/>
              <a:t>rays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001838" y="4046538"/>
            <a:ext cx="696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X-rays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87625" y="4046538"/>
            <a:ext cx="973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Ultraviolet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625850" y="4046538"/>
            <a:ext cx="79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Infrared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275263" y="4046538"/>
            <a:ext cx="103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Microwave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632450" y="4391025"/>
            <a:ext cx="66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Radar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307138" y="4046538"/>
            <a:ext cx="1200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Radio waves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429375" y="4398963"/>
            <a:ext cx="4397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TV</a:t>
            </a:r>
          </a:p>
          <a:p>
            <a:pPr algn="ctr"/>
            <a:r>
              <a:rPr lang="en-US" sz="1400"/>
              <a:t>FM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853238" y="4367213"/>
            <a:ext cx="638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Short</a:t>
            </a:r>
          </a:p>
          <a:p>
            <a:pPr algn="ctr"/>
            <a:r>
              <a:rPr lang="en-US" sz="1400"/>
              <a:t>Wave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593013" y="4351338"/>
            <a:ext cx="638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Long</a:t>
            </a:r>
          </a:p>
          <a:p>
            <a:r>
              <a:rPr lang="en-US" sz="1400"/>
              <a:t>Wave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509713" y="1814513"/>
            <a:ext cx="411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1517650" y="1814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587625" y="1597025"/>
            <a:ext cx="2012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Visible spectrum</a:t>
            </a: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1000125" y="5138738"/>
            <a:ext cx="7151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1001713" y="5735638"/>
            <a:ext cx="7151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1490663" y="5059363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1939925" y="5057775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2373313" y="5062538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1700213" y="5656263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2112963" y="5656263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524125" y="5656263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2938463" y="5656263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3354388" y="5656263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V="1">
            <a:off x="2811463" y="5059363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3255963" y="5060950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1200150" y="5156200"/>
            <a:ext cx="579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10</a:t>
            </a:r>
            <a:r>
              <a:rPr lang="en-US" sz="1000" baseline="30000"/>
              <a:t>-2</a:t>
            </a:r>
            <a:r>
              <a:rPr lang="en-US" sz="1000"/>
              <a:t>nm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1647825" y="5149850"/>
            <a:ext cx="579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10</a:t>
            </a:r>
            <a:r>
              <a:rPr lang="en-US" sz="1000" baseline="30000"/>
              <a:t>-1</a:t>
            </a:r>
            <a:r>
              <a:rPr lang="en-US" sz="1000"/>
              <a:t>nm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2095500" y="5154613"/>
            <a:ext cx="54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10</a:t>
            </a:r>
            <a:r>
              <a:rPr lang="en-US" sz="1000" baseline="30000"/>
              <a:t>0</a:t>
            </a:r>
            <a:r>
              <a:rPr lang="en-US" sz="1000"/>
              <a:t>nm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2535238" y="5154613"/>
            <a:ext cx="54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10</a:t>
            </a:r>
            <a:r>
              <a:rPr lang="en-US" sz="1000" baseline="30000"/>
              <a:t>1</a:t>
            </a:r>
            <a:r>
              <a:rPr lang="en-US" sz="1000"/>
              <a:t>nm</a:t>
            </a: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2976563" y="5154613"/>
            <a:ext cx="54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10</a:t>
            </a:r>
            <a:r>
              <a:rPr lang="en-US" sz="1000" baseline="30000"/>
              <a:t>2</a:t>
            </a:r>
            <a:r>
              <a:rPr lang="en-US" sz="1000"/>
              <a:t>nm</a:t>
            </a: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V="1">
            <a:off x="3829050" y="5656263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V="1">
            <a:off x="4254500" y="5656263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V="1">
            <a:off x="3670300" y="5057775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V="1">
            <a:off x="5089525" y="5656263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 flipV="1">
            <a:off x="7718425" y="5656263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V="1">
            <a:off x="7540625" y="5057775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 flipV="1">
            <a:off x="5811838" y="5057775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V="1">
            <a:off x="6243638" y="5057775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 flipV="1">
            <a:off x="6686550" y="5057775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V="1">
            <a:off x="5386388" y="5057775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 flipV="1">
            <a:off x="4956175" y="5064125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V="1">
            <a:off x="4524375" y="5064125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V="1">
            <a:off x="4095750" y="5064125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V="1">
            <a:off x="6367463" y="5656263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V="1">
            <a:off x="5932488" y="5656263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V="1">
            <a:off x="5524500" y="5656263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V="1">
            <a:off x="6819900" y="5656263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V="1">
            <a:off x="7113588" y="5057775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V="1">
            <a:off x="7264400" y="5656263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V="1">
            <a:off x="4678363" y="5656263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3806825" y="5156200"/>
            <a:ext cx="573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10</a:t>
            </a:r>
            <a:r>
              <a:rPr lang="en-US" sz="1000" baseline="30000"/>
              <a:t>-3</a:t>
            </a:r>
            <a:r>
              <a:rPr lang="en-US" sz="1000"/>
              <a:t>cm</a:t>
            </a:r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4237038" y="5153025"/>
            <a:ext cx="573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10</a:t>
            </a:r>
            <a:r>
              <a:rPr lang="en-US" sz="1000" baseline="30000"/>
              <a:t>-2</a:t>
            </a:r>
            <a:r>
              <a:rPr lang="en-US" sz="1000"/>
              <a:t>cm</a:t>
            </a:r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4667250" y="5149850"/>
            <a:ext cx="573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10</a:t>
            </a:r>
            <a:r>
              <a:rPr lang="en-US" sz="1000" baseline="30000"/>
              <a:t>-1</a:t>
            </a:r>
            <a:r>
              <a:rPr lang="en-US" sz="1000"/>
              <a:t>cm</a:t>
            </a:r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 flipV="1">
            <a:off x="7964488" y="5057775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5111750" y="5154613"/>
            <a:ext cx="54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10</a:t>
            </a:r>
            <a:r>
              <a:rPr lang="en-US" sz="1000" baseline="30000"/>
              <a:t>0</a:t>
            </a:r>
            <a:r>
              <a:rPr lang="en-US" sz="1000"/>
              <a:t>cm</a:t>
            </a: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5540375" y="5156200"/>
            <a:ext cx="54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10</a:t>
            </a:r>
            <a:r>
              <a:rPr lang="en-US" sz="1000" baseline="30000"/>
              <a:t>1</a:t>
            </a:r>
            <a:r>
              <a:rPr lang="en-US" sz="1000"/>
              <a:t>cm</a:t>
            </a:r>
          </a:p>
        </p:txBody>
      </p:sp>
      <p:sp>
        <p:nvSpPr>
          <p:cNvPr id="64" name="Text Box 64"/>
          <p:cNvSpPr txBox="1">
            <a:spLocks noChangeArrowheads="1"/>
          </p:cNvSpPr>
          <p:nvPr/>
        </p:nvSpPr>
        <p:spPr bwMode="auto">
          <a:xfrm>
            <a:off x="6029325" y="5154613"/>
            <a:ext cx="423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1cm</a:t>
            </a:r>
          </a:p>
        </p:txBody>
      </p:sp>
      <p:sp>
        <p:nvSpPr>
          <p:cNvPr id="65" name="Text Box 65"/>
          <p:cNvSpPr txBox="1">
            <a:spLocks noChangeArrowheads="1"/>
          </p:cNvSpPr>
          <p:nvPr/>
        </p:nvSpPr>
        <p:spPr bwMode="auto">
          <a:xfrm>
            <a:off x="6443663" y="5153025"/>
            <a:ext cx="479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10</a:t>
            </a:r>
            <a:r>
              <a:rPr lang="en-US" sz="1000" baseline="30000"/>
              <a:t>1</a:t>
            </a:r>
            <a:r>
              <a:rPr lang="en-US" sz="1000"/>
              <a:t>m</a:t>
            </a:r>
          </a:p>
        </p:txBody>
      </p:sp>
      <p:sp>
        <p:nvSpPr>
          <p:cNvPr id="66" name="Text Box 66"/>
          <p:cNvSpPr txBox="1">
            <a:spLocks noChangeArrowheads="1"/>
          </p:cNvSpPr>
          <p:nvPr/>
        </p:nvSpPr>
        <p:spPr bwMode="auto">
          <a:xfrm>
            <a:off x="6873875" y="5153025"/>
            <a:ext cx="479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10</a:t>
            </a:r>
            <a:r>
              <a:rPr lang="en-US" sz="1000" baseline="30000"/>
              <a:t>2</a:t>
            </a:r>
            <a:r>
              <a:rPr lang="en-US" sz="1000"/>
              <a:t>m</a:t>
            </a: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7300913" y="5153025"/>
            <a:ext cx="479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10</a:t>
            </a:r>
            <a:r>
              <a:rPr lang="en-US" sz="1000" baseline="30000"/>
              <a:t>3</a:t>
            </a:r>
            <a:r>
              <a:rPr lang="en-US" sz="1000"/>
              <a:t>m</a:t>
            </a:r>
          </a:p>
        </p:txBody>
      </p:sp>
      <p:sp>
        <p:nvSpPr>
          <p:cNvPr id="68" name="Text Box 68"/>
          <p:cNvSpPr txBox="1">
            <a:spLocks noChangeArrowheads="1"/>
          </p:cNvSpPr>
          <p:nvPr/>
        </p:nvSpPr>
        <p:spPr bwMode="auto">
          <a:xfrm>
            <a:off x="7721600" y="5151438"/>
            <a:ext cx="479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10</a:t>
            </a:r>
            <a:r>
              <a:rPr lang="en-US" sz="1000" baseline="30000"/>
              <a:t>4</a:t>
            </a:r>
            <a:r>
              <a:rPr lang="en-US" sz="1000"/>
              <a:t>m</a:t>
            </a:r>
          </a:p>
        </p:txBody>
      </p:sp>
      <p:sp>
        <p:nvSpPr>
          <p:cNvPr id="69" name="Text Box 69"/>
          <p:cNvSpPr txBox="1">
            <a:spLocks noChangeArrowheads="1"/>
          </p:cNvSpPr>
          <p:nvPr/>
        </p:nvSpPr>
        <p:spPr bwMode="auto">
          <a:xfrm>
            <a:off x="1444625" y="5746750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10</a:t>
            </a:r>
            <a:r>
              <a:rPr lang="en-US" sz="1000" b="1" baseline="30000">
                <a:latin typeface="Arial Narrow" pitchFamily="34" charset="0"/>
              </a:rPr>
              <a:t>19</a:t>
            </a:r>
            <a:r>
              <a:rPr lang="en-US" sz="1000" b="1">
                <a:latin typeface="Arial Narrow" pitchFamily="34" charset="0"/>
              </a:rPr>
              <a:t>Hz</a:t>
            </a:r>
          </a:p>
        </p:txBody>
      </p:sp>
      <p:sp>
        <p:nvSpPr>
          <p:cNvPr id="70" name="Text Box 70"/>
          <p:cNvSpPr txBox="1">
            <a:spLocks noChangeArrowheads="1"/>
          </p:cNvSpPr>
          <p:nvPr/>
        </p:nvSpPr>
        <p:spPr bwMode="auto">
          <a:xfrm>
            <a:off x="1857375" y="5746750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10</a:t>
            </a:r>
            <a:r>
              <a:rPr lang="en-US" sz="1000" b="1" baseline="30000">
                <a:latin typeface="Arial Narrow" pitchFamily="34" charset="0"/>
              </a:rPr>
              <a:t>18</a:t>
            </a:r>
            <a:r>
              <a:rPr lang="en-US" sz="1000" b="1">
                <a:latin typeface="Arial Narrow" pitchFamily="34" charset="0"/>
              </a:rPr>
              <a:t>Hz</a:t>
            </a:r>
          </a:p>
        </p:txBody>
      </p:sp>
      <p:sp>
        <p:nvSpPr>
          <p:cNvPr id="71" name="Text Box 71"/>
          <p:cNvSpPr txBox="1">
            <a:spLocks noChangeArrowheads="1"/>
          </p:cNvSpPr>
          <p:nvPr/>
        </p:nvSpPr>
        <p:spPr bwMode="auto">
          <a:xfrm>
            <a:off x="2268538" y="5746750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10</a:t>
            </a:r>
            <a:r>
              <a:rPr lang="en-US" sz="1000" b="1" baseline="30000">
                <a:latin typeface="Arial Narrow" pitchFamily="34" charset="0"/>
              </a:rPr>
              <a:t>17</a:t>
            </a:r>
            <a:r>
              <a:rPr lang="en-US" sz="1000" b="1">
                <a:latin typeface="Arial Narrow" pitchFamily="34" charset="0"/>
              </a:rPr>
              <a:t>Hz</a:t>
            </a:r>
          </a:p>
        </p:txBody>
      </p:sp>
      <p:sp>
        <p:nvSpPr>
          <p:cNvPr id="72" name="Text Box 72"/>
          <p:cNvSpPr txBox="1">
            <a:spLocks noChangeArrowheads="1"/>
          </p:cNvSpPr>
          <p:nvPr/>
        </p:nvSpPr>
        <p:spPr bwMode="auto">
          <a:xfrm>
            <a:off x="2681288" y="5748338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10</a:t>
            </a:r>
            <a:r>
              <a:rPr lang="en-US" sz="1000" b="1" baseline="30000">
                <a:latin typeface="Arial Narrow" pitchFamily="34" charset="0"/>
              </a:rPr>
              <a:t>16</a:t>
            </a:r>
            <a:r>
              <a:rPr lang="en-US" sz="1000" b="1">
                <a:latin typeface="Arial Narrow" pitchFamily="34" charset="0"/>
              </a:rPr>
              <a:t>Hz</a:t>
            </a: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573463" y="5745163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10</a:t>
            </a:r>
            <a:r>
              <a:rPr lang="en-US" sz="1000" b="1" baseline="30000">
                <a:latin typeface="Arial Narrow" pitchFamily="34" charset="0"/>
              </a:rPr>
              <a:t>14</a:t>
            </a:r>
            <a:r>
              <a:rPr lang="en-US" sz="1000" b="1">
                <a:latin typeface="Arial Narrow" pitchFamily="34" charset="0"/>
              </a:rPr>
              <a:t>Hz</a:t>
            </a:r>
          </a:p>
        </p:txBody>
      </p:sp>
      <p:sp>
        <p:nvSpPr>
          <p:cNvPr id="74" name="Text Box 74"/>
          <p:cNvSpPr txBox="1">
            <a:spLocks noChangeArrowheads="1"/>
          </p:cNvSpPr>
          <p:nvPr/>
        </p:nvSpPr>
        <p:spPr bwMode="auto">
          <a:xfrm>
            <a:off x="4000500" y="5745163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10</a:t>
            </a:r>
            <a:r>
              <a:rPr lang="en-US" sz="1000" b="1" baseline="30000">
                <a:latin typeface="Arial Narrow" pitchFamily="34" charset="0"/>
              </a:rPr>
              <a:t>13</a:t>
            </a:r>
            <a:r>
              <a:rPr lang="en-US" sz="1000" b="1">
                <a:latin typeface="Arial Narrow" pitchFamily="34" charset="0"/>
              </a:rPr>
              <a:t>Hz</a:t>
            </a:r>
          </a:p>
        </p:txBody>
      </p:sp>
      <p:sp>
        <p:nvSpPr>
          <p:cNvPr id="75" name="Text Box 75"/>
          <p:cNvSpPr txBox="1">
            <a:spLocks noChangeArrowheads="1"/>
          </p:cNvSpPr>
          <p:nvPr/>
        </p:nvSpPr>
        <p:spPr bwMode="auto">
          <a:xfrm>
            <a:off x="4419600" y="5746750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10</a:t>
            </a:r>
            <a:r>
              <a:rPr lang="en-US" sz="1000" b="1" baseline="30000">
                <a:latin typeface="Arial Narrow" pitchFamily="34" charset="0"/>
              </a:rPr>
              <a:t>12</a:t>
            </a:r>
            <a:r>
              <a:rPr lang="en-US" sz="1000" b="1">
                <a:latin typeface="Arial Narrow" pitchFamily="34" charset="0"/>
              </a:rPr>
              <a:t>Hz</a:t>
            </a:r>
          </a:p>
        </p:txBody>
      </p:sp>
      <p:sp>
        <p:nvSpPr>
          <p:cNvPr id="76" name="Text Box 76"/>
          <p:cNvSpPr txBox="1">
            <a:spLocks noChangeArrowheads="1"/>
          </p:cNvSpPr>
          <p:nvPr/>
        </p:nvSpPr>
        <p:spPr bwMode="auto">
          <a:xfrm>
            <a:off x="4835525" y="5748338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10</a:t>
            </a:r>
            <a:r>
              <a:rPr lang="en-US" sz="1000" b="1" baseline="30000">
                <a:latin typeface="Arial Narrow" pitchFamily="34" charset="0"/>
              </a:rPr>
              <a:t>11</a:t>
            </a:r>
            <a:r>
              <a:rPr lang="en-US" sz="1000" b="1">
                <a:latin typeface="Arial Narrow" pitchFamily="34" charset="0"/>
              </a:rPr>
              <a:t>Hz</a:t>
            </a:r>
          </a:p>
        </p:txBody>
      </p:sp>
      <p:sp>
        <p:nvSpPr>
          <p:cNvPr id="77" name="Text Box 77"/>
          <p:cNvSpPr txBox="1">
            <a:spLocks noChangeArrowheads="1"/>
          </p:cNvSpPr>
          <p:nvPr/>
        </p:nvSpPr>
        <p:spPr bwMode="auto">
          <a:xfrm>
            <a:off x="5270500" y="5748338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10</a:t>
            </a:r>
            <a:r>
              <a:rPr lang="en-US" sz="1000" b="1" baseline="30000">
                <a:latin typeface="Arial Narrow" pitchFamily="34" charset="0"/>
              </a:rPr>
              <a:t>10</a:t>
            </a:r>
            <a:r>
              <a:rPr lang="en-US" sz="1000" b="1">
                <a:latin typeface="Arial Narrow" pitchFamily="34" charset="0"/>
              </a:rPr>
              <a:t>Hz</a:t>
            </a:r>
          </a:p>
        </p:txBody>
      </p:sp>
      <p:sp>
        <p:nvSpPr>
          <p:cNvPr id="78" name="Text Box 78"/>
          <p:cNvSpPr txBox="1">
            <a:spLocks noChangeArrowheads="1"/>
          </p:cNvSpPr>
          <p:nvPr/>
        </p:nvSpPr>
        <p:spPr bwMode="auto">
          <a:xfrm>
            <a:off x="5697538" y="5748338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10</a:t>
            </a:r>
            <a:r>
              <a:rPr lang="en-US" sz="1000" b="1" baseline="30000">
                <a:latin typeface="Arial Narrow" pitchFamily="34" charset="0"/>
              </a:rPr>
              <a:t>9</a:t>
            </a:r>
            <a:r>
              <a:rPr lang="en-US" sz="1000" b="1">
                <a:latin typeface="Arial Narrow" pitchFamily="34" charset="0"/>
              </a:rPr>
              <a:t>Hz</a:t>
            </a:r>
          </a:p>
        </p:txBody>
      </p:sp>
      <p:sp>
        <p:nvSpPr>
          <p:cNvPr id="79" name="Text Box 79"/>
          <p:cNvSpPr txBox="1">
            <a:spLocks noChangeArrowheads="1"/>
          </p:cNvSpPr>
          <p:nvPr/>
        </p:nvSpPr>
        <p:spPr bwMode="auto">
          <a:xfrm>
            <a:off x="6065838" y="5749925"/>
            <a:ext cx="598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100 MHz</a:t>
            </a:r>
          </a:p>
        </p:txBody>
      </p:sp>
      <p:sp>
        <p:nvSpPr>
          <p:cNvPr id="80" name="Text Box 80"/>
          <p:cNvSpPr txBox="1">
            <a:spLocks noChangeArrowheads="1"/>
          </p:cNvSpPr>
          <p:nvPr/>
        </p:nvSpPr>
        <p:spPr bwMode="auto">
          <a:xfrm>
            <a:off x="6548438" y="5745163"/>
            <a:ext cx="541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10 MHz</a:t>
            </a:r>
          </a:p>
        </p:txBody>
      </p:sp>
      <p:sp>
        <p:nvSpPr>
          <p:cNvPr id="81" name="Text Box 81"/>
          <p:cNvSpPr txBox="1">
            <a:spLocks noChangeArrowheads="1"/>
          </p:cNvSpPr>
          <p:nvPr/>
        </p:nvSpPr>
        <p:spPr bwMode="auto">
          <a:xfrm>
            <a:off x="7019925" y="5745163"/>
            <a:ext cx="484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1 MHz</a:t>
            </a:r>
          </a:p>
        </p:txBody>
      </p:sp>
      <p:sp>
        <p:nvSpPr>
          <p:cNvPr id="82" name="Text Box 82"/>
          <p:cNvSpPr txBox="1">
            <a:spLocks noChangeArrowheads="1"/>
          </p:cNvSpPr>
          <p:nvPr/>
        </p:nvSpPr>
        <p:spPr bwMode="auto">
          <a:xfrm>
            <a:off x="7427913" y="5745163"/>
            <a:ext cx="585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100 KHz</a:t>
            </a:r>
          </a:p>
        </p:txBody>
      </p:sp>
      <p:sp>
        <p:nvSpPr>
          <p:cNvPr id="83" name="Line 83"/>
          <p:cNvSpPr>
            <a:spLocks noChangeShapeType="1"/>
          </p:cNvSpPr>
          <p:nvPr/>
        </p:nvSpPr>
        <p:spPr bwMode="auto">
          <a:xfrm>
            <a:off x="1504950" y="1751013"/>
            <a:ext cx="0" cy="133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" name="Line 84"/>
          <p:cNvSpPr>
            <a:spLocks noChangeShapeType="1"/>
          </p:cNvSpPr>
          <p:nvPr/>
        </p:nvSpPr>
        <p:spPr bwMode="auto">
          <a:xfrm>
            <a:off x="1506538" y="2530475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" name="Line 85"/>
          <p:cNvSpPr>
            <a:spLocks noChangeShapeType="1"/>
          </p:cNvSpPr>
          <p:nvPr/>
        </p:nvSpPr>
        <p:spPr bwMode="auto">
          <a:xfrm>
            <a:off x="2182813" y="2533650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" name="Line 86"/>
          <p:cNvSpPr>
            <a:spLocks noChangeShapeType="1"/>
          </p:cNvSpPr>
          <p:nvPr/>
        </p:nvSpPr>
        <p:spPr bwMode="auto">
          <a:xfrm>
            <a:off x="2870200" y="2530475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" name="Line 87"/>
          <p:cNvSpPr>
            <a:spLocks noChangeShapeType="1"/>
          </p:cNvSpPr>
          <p:nvPr/>
        </p:nvSpPr>
        <p:spPr bwMode="auto">
          <a:xfrm>
            <a:off x="3551238" y="2530475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" name="Line 88"/>
          <p:cNvSpPr>
            <a:spLocks noChangeShapeType="1"/>
          </p:cNvSpPr>
          <p:nvPr/>
        </p:nvSpPr>
        <p:spPr bwMode="auto">
          <a:xfrm>
            <a:off x="4238625" y="2530475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" name="Line 89"/>
          <p:cNvSpPr>
            <a:spLocks noChangeShapeType="1"/>
          </p:cNvSpPr>
          <p:nvPr/>
        </p:nvSpPr>
        <p:spPr bwMode="auto">
          <a:xfrm>
            <a:off x="4924425" y="2530475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Line 90"/>
          <p:cNvSpPr>
            <a:spLocks noChangeShapeType="1"/>
          </p:cNvSpPr>
          <p:nvPr/>
        </p:nvSpPr>
        <p:spPr bwMode="auto">
          <a:xfrm>
            <a:off x="5626100" y="1751013"/>
            <a:ext cx="0" cy="133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91"/>
          <p:cNvSpPr>
            <a:spLocks noChangeShapeType="1"/>
          </p:cNvSpPr>
          <p:nvPr/>
        </p:nvSpPr>
        <p:spPr bwMode="auto">
          <a:xfrm>
            <a:off x="5614988" y="2530475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Text Box 92"/>
          <p:cNvSpPr txBox="1">
            <a:spLocks noChangeArrowheads="1"/>
          </p:cNvSpPr>
          <p:nvPr/>
        </p:nvSpPr>
        <p:spPr bwMode="auto">
          <a:xfrm>
            <a:off x="5202238" y="1941513"/>
            <a:ext cx="509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Red</a:t>
            </a:r>
          </a:p>
        </p:txBody>
      </p:sp>
      <p:sp>
        <p:nvSpPr>
          <p:cNvPr id="93" name="Text Box 93"/>
          <p:cNvSpPr txBox="1">
            <a:spLocks noChangeArrowheads="1"/>
          </p:cNvSpPr>
          <p:nvPr/>
        </p:nvSpPr>
        <p:spPr bwMode="auto">
          <a:xfrm>
            <a:off x="4392613" y="1941513"/>
            <a:ext cx="77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Orange</a:t>
            </a:r>
          </a:p>
        </p:txBody>
      </p:sp>
      <p:sp>
        <p:nvSpPr>
          <p:cNvPr id="94" name="Text Box 94"/>
          <p:cNvSpPr txBox="1">
            <a:spLocks noChangeArrowheads="1"/>
          </p:cNvSpPr>
          <p:nvPr/>
        </p:nvSpPr>
        <p:spPr bwMode="auto">
          <a:xfrm>
            <a:off x="3632200" y="1941513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Yellow</a:t>
            </a:r>
          </a:p>
        </p:txBody>
      </p:sp>
      <p:sp>
        <p:nvSpPr>
          <p:cNvPr id="95" name="Text Box 95"/>
          <p:cNvSpPr txBox="1">
            <a:spLocks noChangeArrowheads="1"/>
          </p:cNvSpPr>
          <p:nvPr/>
        </p:nvSpPr>
        <p:spPr bwMode="auto">
          <a:xfrm>
            <a:off x="1433513" y="1941513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Violet</a:t>
            </a:r>
          </a:p>
        </p:txBody>
      </p:sp>
      <p:sp>
        <p:nvSpPr>
          <p:cNvPr id="96" name="Text Box 96"/>
          <p:cNvSpPr txBox="1">
            <a:spLocks noChangeArrowheads="1"/>
          </p:cNvSpPr>
          <p:nvPr/>
        </p:nvSpPr>
        <p:spPr bwMode="auto">
          <a:xfrm>
            <a:off x="2171700" y="194151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Blue</a:t>
            </a:r>
          </a:p>
        </p:txBody>
      </p:sp>
      <p:sp>
        <p:nvSpPr>
          <p:cNvPr id="97" name="Text Box 97"/>
          <p:cNvSpPr txBox="1">
            <a:spLocks noChangeArrowheads="1"/>
          </p:cNvSpPr>
          <p:nvPr/>
        </p:nvSpPr>
        <p:spPr bwMode="auto">
          <a:xfrm>
            <a:off x="2870200" y="1941513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Green</a:t>
            </a:r>
          </a:p>
        </p:txBody>
      </p:sp>
      <p:sp>
        <p:nvSpPr>
          <p:cNvPr id="98" name="Line 98"/>
          <p:cNvSpPr>
            <a:spLocks noChangeShapeType="1"/>
          </p:cNvSpPr>
          <p:nvPr/>
        </p:nvSpPr>
        <p:spPr bwMode="auto">
          <a:xfrm>
            <a:off x="1662113" y="2192338"/>
            <a:ext cx="411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Text Box 99"/>
          <p:cNvSpPr txBox="1">
            <a:spLocks noChangeArrowheads="1"/>
          </p:cNvSpPr>
          <p:nvPr/>
        </p:nvSpPr>
        <p:spPr bwMode="auto">
          <a:xfrm>
            <a:off x="5129213" y="2200275"/>
            <a:ext cx="77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700 nm</a:t>
            </a:r>
          </a:p>
        </p:txBody>
      </p:sp>
      <p:sp>
        <p:nvSpPr>
          <p:cNvPr id="100" name="Text Box 100"/>
          <p:cNvSpPr txBox="1">
            <a:spLocks noChangeArrowheads="1"/>
          </p:cNvSpPr>
          <p:nvPr/>
        </p:nvSpPr>
        <p:spPr bwMode="auto">
          <a:xfrm>
            <a:off x="3867150" y="2198688"/>
            <a:ext cx="77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600 nm</a:t>
            </a:r>
          </a:p>
        </p:txBody>
      </p:sp>
      <p:sp>
        <p:nvSpPr>
          <p:cNvPr id="101" name="Text Box 101"/>
          <p:cNvSpPr txBox="1">
            <a:spLocks noChangeArrowheads="1"/>
          </p:cNvSpPr>
          <p:nvPr/>
        </p:nvSpPr>
        <p:spPr bwMode="auto">
          <a:xfrm>
            <a:off x="2516188" y="2200275"/>
            <a:ext cx="77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500 nm</a:t>
            </a:r>
          </a:p>
        </p:txBody>
      </p:sp>
      <p:sp>
        <p:nvSpPr>
          <p:cNvPr id="102" name="Text Box 102"/>
          <p:cNvSpPr txBox="1">
            <a:spLocks noChangeArrowheads="1"/>
          </p:cNvSpPr>
          <p:nvPr/>
        </p:nvSpPr>
        <p:spPr bwMode="auto">
          <a:xfrm>
            <a:off x="1322388" y="2200275"/>
            <a:ext cx="77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400 nm</a:t>
            </a:r>
          </a:p>
        </p:txBody>
      </p:sp>
      <p:sp>
        <p:nvSpPr>
          <p:cNvPr id="103" name="Text Box 103"/>
          <p:cNvSpPr txBox="1">
            <a:spLocks noChangeArrowheads="1"/>
          </p:cNvSpPr>
          <p:nvPr/>
        </p:nvSpPr>
        <p:spPr bwMode="auto">
          <a:xfrm>
            <a:off x="969963" y="5341938"/>
            <a:ext cx="1039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 Narrow" pitchFamily="34" charset="0"/>
              </a:rPr>
              <a:t>Wavelength, </a:t>
            </a:r>
            <a:r>
              <a:rPr lang="en-US" sz="1200" b="1">
                <a:latin typeface="Symbol" pitchFamily="18" charset="2"/>
              </a:rPr>
              <a:t>l</a:t>
            </a:r>
          </a:p>
        </p:txBody>
      </p:sp>
      <p:sp>
        <p:nvSpPr>
          <p:cNvPr id="104" name="Text Box 104"/>
          <p:cNvSpPr txBox="1">
            <a:spLocks noChangeArrowheads="1"/>
          </p:cNvSpPr>
          <p:nvPr/>
        </p:nvSpPr>
        <p:spPr bwMode="auto">
          <a:xfrm>
            <a:off x="958850" y="5934075"/>
            <a:ext cx="966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 Narrow" pitchFamily="34" charset="0"/>
              </a:rPr>
              <a:t>Frequency, </a:t>
            </a:r>
            <a:r>
              <a:rPr lang="en-US" sz="1200" b="1">
                <a:latin typeface="Symbol" pitchFamily="18" charset="2"/>
              </a:rPr>
              <a:t>n</a:t>
            </a:r>
          </a:p>
        </p:txBody>
      </p:sp>
      <p:sp>
        <p:nvSpPr>
          <p:cNvPr id="105" name="Line 105"/>
          <p:cNvSpPr>
            <a:spLocks noChangeShapeType="1"/>
          </p:cNvSpPr>
          <p:nvPr/>
        </p:nvSpPr>
        <p:spPr bwMode="auto">
          <a:xfrm>
            <a:off x="1001713" y="6405563"/>
            <a:ext cx="7151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" name="Line 106"/>
          <p:cNvSpPr>
            <a:spLocks noChangeShapeType="1"/>
          </p:cNvSpPr>
          <p:nvPr/>
        </p:nvSpPr>
        <p:spPr bwMode="auto">
          <a:xfrm>
            <a:off x="8153400" y="6272213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" name="Line 107"/>
          <p:cNvSpPr>
            <a:spLocks noChangeShapeType="1"/>
          </p:cNvSpPr>
          <p:nvPr/>
        </p:nvSpPr>
        <p:spPr bwMode="auto">
          <a:xfrm>
            <a:off x="1001713" y="6272213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" name="Line 108"/>
          <p:cNvSpPr>
            <a:spLocks noChangeShapeType="1"/>
          </p:cNvSpPr>
          <p:nvPr/>
        </p:nvSpPr>
        <p:spPr bwMode="auto">
          <a:xfrm>
            <a:off x="3502025" y="3890963"/>
            <a:ext cx="0" cy="2320925"/>
          </a:xfrm>
          <a:prstGeom prst="line">
            <a:avLst/>
          </a:prstGeom>
          <a:noFill/>
          <a:ln w="15875">
            <a:solidFill>
              <a:srgbClr val="47008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" name="Line 109"/>
          <p:cNvSpPr>
            <a:spLocks noChangeShapeType="1"/>
          </p:cNvSpPr>
          <p:nvPr/>
        </p:nvSpPr>
        <p:spPr bwMode="auto">
          <a:xfrm>
            <a:off x="3521075" y="3890963"/>
            <a:ext cx="0" cy="2320925"/>
          </a:xfrm>
          <a:prstGeom prst="line">
            <a:avLst/>
          </a:prstGeom>
          <a:noFill/>
          <a:ln w="25400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" name="Line 110"/>
          <p:cNvSpPr>
            <a:spLocks noChangeShapeType="1"/>
          </p:cNvSpPr>
          <p:nvPr/>
        </p:nvSpPr>
        <p:spPr bwMode="auto">
          <a:xfrm>
            <a:off x="3549650" y="3886200"/>
            <a:ext cx="0" cy="2320925"/>
          </a:xfrm>
          <a:prstGeom prst="line">
            <a:avLst/>
          </a:prstGeom>
          <a:noFill/>
          <a:ln w="31750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" name="Line 111"/>
          <p:cNvSpPr>
            <a:spLocks noChangeShapeType="1"/>
          </p:cNvSpPr>
          <p:nvPr/>
        </p:nvSpPr>
        <p:spPr bwMode="auto">
          <a:xfrm>
            <a:off x="3582988" y="3881438"/>
            <a:ext cx="0" cy="2320925"/>
          </a:xfrm>
          <a:prstGeom prst="line">
            <a:avLst/>
          </a:prstGeom>
          <a:noFill/>
          <a:ln w="3175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" name="Line 112"/>
          <p:cNvSpPr>
            <a:spLocks noChangeShapeType="1"/>
          </p:cNvSpPr>
          <p:nvPr/>
        </p:nvSpPr>
        <p:spPr bwMode="auto">
          <a:xfrm>
            <a:off x="3602038" y="3890963"/>
            <a:ext cx="0" cy="2320925"/>
          </a:xfrm>
          <a:prstGeom prst="line">
            <a:avLst/>
          </a:prstGeom>
          <a:noFill/>
          <a:ln w="22225">
            <a:solidFill>
              <a:srgbClr val="FF8D3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" name="Line 113"/>
          <p:cNvSpPr>
            <a:spLocks noChangeShapeType="1"/>
          </p:cNvSpPr>
          <p:nvPr/>
        </p:nvSpPr>
        <p:spPr bwMode="auto">
          <a:xfrm>
            <a:off x="3616325" y="3886200"/>
            <a:ext cx="0" cy="2320925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" name="Text Box 114"/>
          <p:cNvSpPr txBox="1">
            <a:spLocks noChangeArrowheads="1"/>
          </p:cNvSpPr>
          <p:nvPr/>
        </p:nvSpPr>
        <p:spPr bwMode="auto">
          <a:xfrm>
            <a:off x="3394075" y="5154613"/>
            <a:ext cx="54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10</a:t>
            </a:r>
            <a:r>
              <a:rPr lang="en-US" sz="1000" baseline="30000"/>
              <a:t>3</a:t>
            </a:r>
            <a:r>
              <a:rPr lang="en-US" sz="1000"/>
              <a:t>nm</a:t>
            </a:r>
          </a:p>
        </p:txBody>
      </p:sp>
      <p:sp>
        <p:nvSpPr>
          <p:cNvPr id="115" name="Text Box 115"/>
          <p:cNvSpPr txBox="1">
            <a:spLocks noChangeArrowheads="1"/>
          </p:cNvSpPr>
          <p:nvPr/>
        </p:nvSpPr>
        <p:spPr bwMode="auto">
          <a:xfrm>
            <a:off x="3100388" y="5745163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latin typeface="Arial Narrow" pitchFamily="34" charset="0"/>
              </a:rPr>
              <a:t>10</a:t>
            </a:r>
            <a:r>
              <a:rPr lang="en-US" sz="1000" b="1" baseline="30000">
                <a:latin typeface="Arial Narrow" pitchFamily="34" charset="0"/>
              </a:rPr>
              <a:t>15</a:t>
            </a:r>
            <a:r>
              <a:rPr lang="en-US" sz="1000" b="1">
                <a:latin typeface="Arial Narrow" pitchFamily="34" charset="0"/>
              </a:rPr>
              <a:t>Hz</a:t>
            </a:r>
          </a:p>
        </p:txBody>
      </p:sp>
      <p:sp>
        <p:nvSpPr>
          <p:cNvPr id="116" name="Text Box 116"/>
          <p:cNvSpPr txBox="1">
            <a:spLocks noChangeArrowheads="1"/>
          </p:cNvSpPr>
          <p:nvPr/>
        </p:nvSpPr>
        <p:spPr bwMode="auto">
          <a:xfrm>
            <a:off x="2981325" y="6211888"/>
            <a:ext cx="30543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Electromagnetic spectrum</a:t>
            </a:r>
          </a:p>
        </p:txBody>
      </p:sp>
      <p:sp>
        <p:nvSpPr>
          <p:cNvPr id="117" name="Freeform 117"/>
          <p:cNvSpPr>
            <a:spLocks/>
          </p:cNvSpPr>
          <p:nvPr/>
        </p:nvSpPr>
        <p:spPr bwMode="auto">
          <a:xfrm>
            <a:off x="3567113" y="2662238"/>
            <a:ext cx="1681162" cy="1227137"/>
          </a:xfrm>
          <a:custGeom>
            <a:avLst/>
            <a:gdLst/>
            <a:ahLst/>
            <a:cxnLst>
              <a:cxn ang="0">
                <a:pos x="27" y="773"/>
              </a:cxn>
              <a:cxn ang="0">
                <a:pos x="932" y="350"/>
              </a:cxn>
              <a:cxn ang="0">
                <a:pos x="1059" y="0"/>
              </a:cxn>
              <a:cxn ang="0">
                <a:pos x="564" y="3"/>
              </a:cxn>
              <a:cxn ang="0">
                <a:pos x="497" y="176"/>
              </a:cxn>
              <a:cxn ang="0">
                <a:pos x="375" y="435"/>
              </a:cxn>
              <a:cxn ang="0">
                <a:pos x="0" y="773"/>
              </a:cxn>
              <a:cxn ang="0">
                <a:pos x="27" y="773"/>
              </a:cxn>
            </a:cxnLst>
            <a:rect l="0" t="0" r="r" b="b"/>
            <a:pathLst>
              <a:path w="1059" h="773">
                <a:moveTo>
                  <a:pt x="27" y="773"/>
                </a:moveTo>
                <a:lnTo>
                  <a:pt x="932" y="350"/>
                </a:lnTo>
                <a:lnTo>
                  <a:pt x="1059" y="0"/>
                </a:lnTo>
                <a:lnTo>
                  <a:pt x="564" y="3"/>
                </a:lnTo>
                <a:lnTo>
                  <a:pt x="497" y="176"/>
                </a:lnTo>
                <a:lnTo>
                  <a:pt x="375" y="435"/>
                </a:lnTo>
                <a:lnTo>
                  <a:pt x="0" y="773"/>
                </a:lnTo>
                <a:lnTo>
                  <a:pt x="27" y="773"/>
                </a:lnTo>
                <a:close/>
              </a:path>
            </a:pathLst>
          </a:custGeom>
          <a:solidFill>
            <a:srgbClr val="FF6600">
              <a:alpha val="81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" name="Freeform 118"/>
          <p:cNvSpPr>
            <a:spLocks/>
          </p:cNvSpPr>
          <p:nvPr/>
        </p:nvSpPr>
        <p:spPr bwMode="auto">
          <a:xfrm>
            <a:off x="3560763" y="2665413"/>
            <a:ext cx="2057400" cy="1198562"/>
          </a:xfrm>
          <a:custGeom>
            <a:avLst/>
            <a:gdLst/>
            <a:ahLst/>
            <a:cxnLst>
              <a:cxn ang="0">
                <a:pos x="1293" y="360"/>
              </a:cxn>
              <a:cxn ang="0">
                <a:pos x="1296" y="0"/>
              </a:cxn>
              <a:cxn ang="0">
                <a:pos x="1066" y="1"/>
              </a:cxn>
              <a:cxn ang="0">
                <a:pos x="920" y="196"/>
              </a:cxn>
              <a:cxn ang="0">
                <a:pos x="0" y="755"/>
              </a:cxn>
              <a:cxn ang="0">
                <a:pos x="1293" y="360"/>
              </a:cxn>
            </a:cxnLst>
            <a:rect l="0" t="0" r="r" b="b"/>
            <a:pathLst>
              <a:path w="1296" h="755">
                <a:moveTo>
                  <a:pt x="1293" y="360"/>
                </a:moveTo>
                <a:lnTo>
                  <a:pt x="1296" y="0"/>
                </a:lnTo>
                <a:lnTo>
                  <a:pt x="1066" y="1"/>
                </a:lnTo>
                <a:lnTo>
                  <a:pt x="920" y="196"/>
                </a:lnTo>
                <a:lnTo>
                  <a:pt x="0" y="755"/>
                </a:lnTo>
                <a:lnTo>
                  <a:pt x="1293" y="360"/>
                </a:lnTo>
                <a:close/>
              </a:path>
            </a:pathLst>
          </a:custGeom>
          <a:gradFill rotWithShape="1">
            <a:gsLst>
              <a:gs pos="0">
                <a:srgbClr val="FF9933">
                  <a:alpha val="73000"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" name="Freeform 119"/>
          <p:cNvSpPr>
            <a:spLocks/>
          </p:cNvSpPr>
          <p:nvPr/>
        </p:nvSpPr>
        <p:spPr bwMode="auto">
          <a:xfrm>
            <a:off x="3467100" y="2667000"/>
            <a:ext cx="1000125" cy="1214438"/>
          </a:xfrm>
          <a:custGeom>
            <a:avLst/>
            <a:gdLst/>
            <a:ahLst/>
            <a:cxnLst>
              <a:cxn ang="0">
                <a:pos x="630" y="0"/>
              </a:cxn>
              <a:cxn ang="0">
                <a:pos x="0" y="0"/>
              </a:cxn>
              <a:cxn ang="0">
                <a:pos x="21" y="300"/>
              </a:cxn>
              <a:cxn ang="0">
                <a:pos x="62" y="765"/>
              </a:cxn>
              <a:cxn ang="0">
                <a:pos x="462" y="456"/>
              </a:cxn>
              <a:cxn ang="0">
                <a:pos x="630" y="0"/>
              </a:cxn>
            </a:cxnLst>
            <a:rect l="0" t="0" r="r" b="b"/>
            <a:pathLst>
              <a:path w="630" h="765">
                <a:moveTo>
                  <a:pt x="630" y="0"/>
                </a:moveTo>
                <a:lnTo>
                  <a:pt x="0" y="0"/>
                </a:lnTo>
                <a:lnTo>
                  <a:pt x="21" y="300"/>
                </a:lnTo>
                <a:lnTo>
                  <a:pt x="62" y="765"/>
                </a:lnTo>
                <a:lnTo>
                  <a:pt x="462" y="456"/>
                </a:lnTo>
                <a:lnTo>
                  <a:pt x="630" y="0"/>
                </a:lnTo>
                <a:close/>
              </a:path>
            </a:pathLst>
          </a:custGeom>
          <a:gradFill rotWithShape="1">
            <a:gsLst>
              <a:gs pos="0">
                <a:srgbClr val="FFFF00">
                  <a:alpha val="63000"/>
                </a:srgbClr>
              </a:gs>
              <a:gs pos="100000">
                <a:srgbClr val="FF9933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" name="Freeform 120"/>
          <p:cNvSpPr>
            <a:spLocks/>
          </p:cNvSpPr>
          <p:nvPr/>
        </p:nvSpPr>
        <p:spPr bwMode="auto">
          <a:xfrm>
            <a:off x="3284538" y="2662238"/>
            <a:ext cx="280987" cy="1223962"/>
          </a:xfrm>
          <a:custGeom>
            <a:avLst/>
            <a:gdLst/>
            <a:ahLst/>
            <a:cxnLst>
              <a:cxn ang="0">
                <a:pos x="121" y="0"/>
              </a:cxn>
              <a:cxn ang="0">
                <a:pos x="0" y="3"/>
              </a:cxn>
              <a:cxn ang="0">
                <a:pos x="4" y="6"/>
              </a:cxn>
              <a:cxn ang="0">
                <a:pos x="82" y="396"/>
              </a:cxn>
              <a:cxn ang="0">
                <a:pos x="177" y="771"/>
              </a:cxn>
              <a:cxn ang="0">
                <a:pos x="121" y="0"/>
              </a:cxn>
            </a:cxnLst>
            <a:rect l="0" t="0" r="r" b="b"/>
            <a:pathLst>
              <a:path w="177" h="771">
                <a:moveTo>
                  <a:pt x="121" y="0"/>
                </a:moveTo>
                <a:lnTo>
                  <a:pt x="0" y="3"/>
                </a:lnTo>
                <a:lnTo>
                  <a:pt x="4" y="6"/>
                </a:lnTo>
                <a:lnTo>
                  <a:pt x="82" y="396"/>
                </a:lnTo>
                <a:lnTo>
                  <a:pt x="177" y="771"/>
                </a:lnTo>
                <a:lnTo>
                  <a:pt x="121" y="0"/>
                </a:lnTo>
                <a:close/>
              </a:path>
            </a:pathLst>
          </a:custGeom>
          <a:gradFill rotWithShape="1">
            <a:gsLst>
              <a:gs pos="0">
                <a:srgbClr val="008000">
                  <a:alpha val="89000"/>
                </a:srgbClr>
              </a:gs>
              <a:gs pos="100000">
                <a:srgbClr val="FFFF66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" name="Freeform 121"/>
          <p:cNvSpPr>
            <a:spLocks/>
          </p:cNvSpPr>
          <p:nvPr/>
        </p:nvSpPr>
        <p:spPr bwMode="auto">
          <a:xfrm>
            <a:off x="1781175" y="2662238"/>
            <a:ext cx="1738313" cy="1223962"/>
          </a:xfrm>
          <a:custGeom>
            <a:avLst/>
            <a:gdLst/>
            <a:ahLst/>
            <a:cxnLst>
              <a:cxn ang="0">
                <a:pos x="159" y="417"/>
              </a:cxn>
              <a:cxn ang="0">
                <a:pos x="0" y="0"/>
              </a:cxn>
              <a:cxn ang="0">
                <a:pos x="150" y="6"/>
              </a:cxn>
              <a:cxn ang="0">
                <a:pos x="225" y="279"/>
              </a:cxn>
              <a:cxn ang="0">
                <a:pos x="1095" y="771"/>
              </a:cxn>
              <a:cxn ang="0">
                <a:pos x="159" y="417"/>
              </a:cxn>
            </a:cxnLst>
            <a:rect l="0" t="0" r="r" b="b"/>
            <a:pathLst>
              <a:path w="1095" h="771">
                <a:moveTo>
                  <a:pt x="159" y="417"/>
                </a:moveTo>
                <a:lnTo>
                  <a:pt x="0" y="0"/>
                </a:lnTo>
                <a:lnTo>
                  <a:pt x="150" y="6"/>
                </a:lnTo>
                <a:lnTo>
                  <a:pt x="225" y="279"/>
                </a:lnTo>
                <a:lnTo>
                  <a:pt x="1095" y="771"/>
                </a:lnTo>
                <a:lnTo>
                  <a:pt x="159" y="417"/>
                </a:lnTo>
                <a:close/>
              </a:path>
            </a:pathLst>
          </a:custGeom>
          <a:solidFill>
            <a:srgbClr val="0000FF">
              <a:alpha val="6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" name="Freeform 122"/>
          <p:cNvSpPr>
            <a:spLocks/>
          </p:cNvSpPr>
          <p:nvPr/>
        </p:nvSpPr>
        <p:spPr bwMode="auto">
          <a:xfrm>
            <a:off x="2009775" y="2667000"/>
            <a:ext cx="1557338" cy="1225550"/>
          </a:xfrm>
          <a:custGeom>
            <a:avLst/>
            <a:gdLst/>
            <a:ahLst/>
            <a:cxnLst>
              <a:cxn ang="0">
                <a:pos x="972" y="765"/>
              </a:cxn>
              <a:cxn ang="0">
                <a:pos x="940" y="766"/>
              </a:cxn>
              <a:cxn ang="0">
                <a:pos x="81" y="278"/>
              </a:cxn>
              <a:cxn ang="0">
                <a:pos x="0" y="0"/>
              </a:cxn>
              <a:cxn ang="0">
                <a:pos x="870" y="2"/>
              </a:cxn>
              <a:cxn ang="0">
                <a:pos x="900" y="261"/>
              </a:cxn>
              <a:cxn ang="0">
                <a:pos x="981" y="772"/>
              </a:cxn>
              <a:cxn ang="0">
                <a:pos x="972" y="765"/>
              </a:cxn>
            </a:cxnLst>
            <a:rect l="0" t="0" r="r" b="b"/>
            <a:pathLst>
              <a:path w="981" h="772">
                <a:moveTo>
                  <a:pt x="972" y="765"/>
                </a:moveTo>
                <a:lnTo>
                  <a:pt x="940" y="766"/>
                </a:lnTo>
                <a:lnTo>
                  <a:pt x="81" y="278"/>
                </a:lnTo>
                <a:lnTo>
                  <a:pt x="0" y="0"/>
                </a:lnTo>
                <a:lnTo>
                  <a:pt x="870" y="2"/>
                </a:lnTo>
                <a:lnTo>
                  <a:pt x="900" y="261"/>
                </a:lnTo>
                <a:lnTo>
                  <a:pt x="981" y="772"/>
                </a:lnTo>
                <a:lnTo>
                  <a:pt x="972" y="765"/>
                </a:lnTo>
                <a:close/>
              </a:path>
            </a:pathLst>
          </a:custGeom>
          <a:gradFill rotWithShape="1">
            <a:gsLst>
              <a:gs pos="0">
                <a:srgbClr val="000066">
                  <a:alpha val="84000"/>
                </a:srgbClr>
              </a:gs>
              <a:gs pos="100000">
                <a:srgbClr val="339933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" name="Freeform 123"/>
          <p:cNvSpPr>
            <a:spLocks/>
          </p:cNvSpPr>
          <p:nvPr/>
        </p:nvSpPr>
        <p:spPr bwMode="auto">
          <a:xfrm>
            <a:off x="1484313" y="2665413"/>
            <a:ext cx="2054225" cy="1220787"/>
          </a:xfrm>
          <a:custGeom>
            <a:avLst/>
            <a:gdLst/>
            <a:ahLst/>
            <a:cxnLst>
              <a:cxn ang="0">
                <a:pos x="333" y="3"/>
              </a:cxn>
              <a:cxn ang="0">
                <a:pos x="16" y="0"/>
              </a:cxn>
              <a:cxn ang="0">
                <a:pos x="0" y="348"/>
              </a:cxn>
              <a:cxn ang="0">
                <a:pos x="1272" y="769"/>
              </a:cxn>
              <a:cxn ang="0">
                <a:pos x="1288" y="766"/>
              </a:cxn>
              <a:cxn ang="0">
                <a:pos x="1294" y="768"/>
              </a:cxn>
              <a:cxn ang="0">
                <a:pos x="418" y="276"/>
              </a:cxn>
              <a:cxn ang="0">
                <a:pos x="333" y="3"/>
              </a:cxn>
            </a:cxnLst>
            <a:rect l="0" t="0" r="r" b="b"/>
            <a:pathLst>
              <a:path w="1294" h="769">
                <a:moveTo>
                  <a:pt x="333" y="3"/>
                </a:moveTo>
                <a:lnTo>
                  <a:pt x="16" y="0"/>
                </a:lnTo>
                <a:lnTo>
                  <a:pt x="0" y="348"/>
                </a:lnTo>
                <a:lnTo>
                  <a:pt x="1272" y="769"/>
                </a:lnTo>
                <a:lnTo>
                  <a:pt x="1288" y="766"/>
                </a:lnTo>
                <a:lnTo>
                  <a:pt x="1294" y="768"/>
                </a:lnTo>
                <a:lnTo>
                  <a:pt x="418" y="276"/>
                </a:lnTo>
                <a:lnTo>
                  <a:pt x="333" y="3"/>
                </a:lnTo>
                <a:close/>
              </a:path>
            </a:pathLst>
          </a:custGeom>
          <a:gradFill rotWithShape="1">
            <a:gsLst>
              <a:gs pos="0">
                <a:srgbClr val="660066">
                  <a:alpha val="86000"/>
                </a:srgb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" name="Line 124"/>
          <p:cNvSpPr>
            <a:spLocks noChangeShapeType="1"/>
          </p:cNvSpPr>
          <p:nvPr/>
        </p:nvSpPr>
        <p:spPr bwMode="auto">
          <a:xfrm>
            <a:off x="1508125" y="2665413"/>
            <a:ext cx="409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" name="Freeform 125"/>
          <p:cNvSpPr>
            <a:spLocks/>
          </p:cNvSpPr>
          <p:nvPr/>
        </p:nvSpPr>
        <p:spPr bwMode="auto">
          <a:xfrm>
            <a:off x="3384550" y="2667000"/>
            <a:ext cx="382588" cy="1222375"/>
          </a:xfrm>
          <a:custGeom>
            <a:avLst/>
            <a:gdLst/>
            <a:ahLst/>
            <a:cxnLst>
              <a:cxn ang="0">
                <a:pos x="115" y="768"/>
              </a:cxn>
              <a:cxn ang="0">
                <a:pos x="114" y="770"/>
              </a:cxn>
              <a:cxn ang="0">
                <a:pos x="36" y="312"/>
              </a:cxn>
              <a:cxn ang="0">
                <a:pos x="0" y="0"/>
              </a:cxn>
              <a:cxn ang="0">
                <a:pos x="241" y="3"/>
              </a:cxn>
              <a:cxn ang="0">
                <a:pos x="198" y="300"/>
              </a:cxn>
              <a:cxn ang="0">
                <a:pos x="126" y="764"/>
              </a:cxn>
              <a:cxn ang="0">
                <a:pos x="115" y="768"/>
              </a:cxn>
            </a:cxnLst>
            <a:rect l="0" t="0" r="r" b="b"/>
            <a:pathLst>
              <a:path w="241" h="770">
                <a:moveTo>
                  <a:pt x="115" y="768"/>
                </a:moveTo>
                <a:lnTo>
                  <a:pt x="114" y="770"/>
                </a:lnTo>
                <a:lnTo>
                  <a:pt x="36" y="312"/>
                </a:lnTo>
                <a:lnTo>
                  <a:pt x="0" y="0"/>
                </a:lnTo>
                <a:lnTo>
                  <a:pt x="241" y="3"/>
                </a:lnTo>
                <a:lnTo>
                  <a:pt x="198" y="300"/>
                </a:lnTo>
                <a:lnTo>
                  <a:pt x="126" y="764"/>
                </a:lnTo>
                <a:lnTo>
                  <a:pt x="115" y="768"/>
                </a:lnTo>
                <a:close/>
              </a:path>
            </a:pathLst>
          </a:custGeom>
          <a:gradFill rotWithShape="1">
            <a:gsLst>
              <a:gs pos="0">
                <a:srgbClr val="339933">
                  <a:alpha val="84000"/>
                </a:srgbClr>
              </a:gs>
              <a:gs pos="100000">
                <a:srgbClr val="FFFF66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" name="Rectangle 126"/>
          <p:cNvSpPr>
            <a:spLocks noChangeArrowheads="1"/>
          </p:cNvSpPr>
          <p:nvPr/>
        </p:nvSpPr>
        <p:spPr bwMode="auto">
          <a:xfrm>
            <a:off x="3397250" y="3767138"/>
            <a:ext cx="358775" cy="2809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White</a:t>
            </a:r>
          </a:p>
          <a:p>
            <a:pPr algn="ctr"/>
            <a:r>
              <a:rPr lang="en-US" sz="800" b="1"/>
              <a:t>Light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1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Walking the Planck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17561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German scientist Max Planck theorized that energy could only be released </a:t>
            </a:r>
          </a:p>
          <a:p>
            <a:r>
              <a:rPr lang="en-US" dirty="0" smtClean="0"/>
              <a:t>or absorbed from an atom in pieces of fixed size.  He called these packets </a:t>
            </a:r>
          </a:p>
          <a:p>
            <a:r>
              <a:rPr lang="en-US" dirty="0" smtClean="0"/>
              <a:t>of energy quanta and said theory were the smallest amount of energy</a:t>
            </a:r>
          </a:p>
          <a:p>
            <a:r>
              <a:rPr lang="en-US" dirty="0" smtClean="0"/>
              <a:t>that an atom could emit or absorb.   </a:t>
            </a:r>
          </a:p>
          <a:p>
            <a:endParaRPr lang="en-US" dirty="0" smtClean="0"/>
          </a:p>
          <a:p>
            <a:r>
              <a:rPr lang="en-US" dirty="0" smtClean="0"/>
              <a:t>He said that the energy, E, released or absorbed, has to </a:t>
            </a:r>
          </a:p>
          <a:p>
            <a:r>
              <a:rPr lang="en-US" dirty="0" smtClean="0"/>
              <a:t>equal the product of the frequency and a constant that </a:t>
            </a:r>
          </a:p>
          <a:p>
            <a:r>
              <a:rPr lang="en-US" dirty="0" smtClean="0"/>
              <a:t>is now called Planck’s constant.   The value of the</a:t>
            </a:r>
          </a:p>
          <a:p>
            <a:r>
              <a:rPr lang="en-US" dirty="0" smtClean="0"/>
              <a:t>constant is 6.63</a:t>
            </a:r>
            <a:r>
              <a:rPr lang="en-US" sz="800" dirty="0" smtClean="0"/>
              <a:t> </a:t>
            </a:r>
            <a:r>
              <a:rPr lang="en-US" dirty="0" smtClean="0"/>
              <a:t>x</a:t>
            </a:r>
            <a:r>
              <a:rPr lang="en-US" sz="800" dirty="0" smtClean="0"/>
              <a:t> </a:t>
            </a:r>
            <a:r>
              <a:rPr lang="en-US" dirty="0" smtClean="0"/>
              <a:t>10</a:t>
            </a:r>
            <a:r>
              <a:rPr lang="en-US" baseline="30000" dirty="0" smtClean="0"/>
              <a:t>-34</a:t>
            </a:r>
            <a:r>
              <a:rPr lang="en-US" dirty="0" smtClean="0"/>
              <a:t> Joules/seconds.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05" y="5234473"/>
            <a:ext cx="534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much energy is released by a photon of blue light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with a frequency of 6.00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14</a:t>
            </a:r>
            <a:r>
              <a:rPr lang="en-US" dirty="0" smtClean="0">
                <a:solidFill>
                  <a:srgbClr val="FF0000"/>
                </a:solidFill>
              </a:rPr>
              <a:t> Hz?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38</a:t>
            </a:r>
            <a:endParaRPr lang="en-US" sz="400" dirty="0"/>
          </a:p>
        </p:txBody>
      </p:sp>
      <p:pic>
        <p:nvPicPr>
          <p:cNvPr id="2050" name="Picture 2" descr="http://www.fen.bilkent.edu.tr/~butun/pone/Max_plan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2773" y="2809301"/>
            <a:ext cx="1860161" cy="2766596"/>
          </a:xfrm>
          <a:prstGeom prst="rect">
            <a:avLst/>
          </a:prstGeom>
          <a:noFill/>
        </p:spPr>
      </p:pic>
      <p:pic>
        <p:nvPicPr>
          <p:cNvPr id="13314" name="Picture 2" descr="http://www.webdesign.org/img_articles/15787/place-blue-l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7088" y="5621973"/>
            <a:ext cx="1520825" cy="10645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999512" y="5649682"/>
            <a:ext cx="896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Planck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Spectrum of Models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34681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substances absorb or emit light based on their atomic or molecular</a:t>
            </a:r>
          </a:p>
          <a:p>
            <a:r>
              <a:rPr lang="en-US" dirty="0" smtClean="0"/>
              <a:t>structure.  Each element has a unique structure that is revealed through</a:t>
            </a:r>
          </a:p>
          <a:p>
            <a:r>
              <a:rPr lang="en-US" dirty="0" smtClean="0"/>
              <a:t>spectroscopy, which allows scientists to take a complex sample, expose it </a:t>
            </a:r>
          </a:p>
          <a:p>
            <a:r>
              <a:rPr lang="en-US" dirty="0" smtClean="0"/>
              <a:t>to heat, and look at the spectrum of emissions.  </a:t>
            </a:r>
          </a:p>
          <a:p>
            <a:endParaRPr lang="en-US" dirty="0" smtClean="0"/>
          </a:p>
          <a:p>
            <a:r>
              <a:rPr lang="en-US" dirty="0" smtClean="0"/>
              <a:t>The spectrum in its entirety looks like a rainbow, but the spectral lines of an</a:t>
            </a:r>
          </a:p>
          <a:p>
            <a:r>
              <a:rPr lang="en-US" dirty="0" smtClean="0"/>
              <a:t>individual element may consist of only four or five single lines at different</a:t>
            </a:r>
          </a:p>
          <a:p>
            <a:r>
              <a:rPr lang="en-US" dirty="0" smtClean="0"/>
              <a:t>points in the spectrum.   The emissions can then be compared to emissions </a:t>
            </a:r>
          </a:p>
          <a:p>
            <a:r>
              <a:rPr lang="en-US" dirty="0" smtClean="0"/>
              <a:t>of known elements, and the elements that are present can be identified.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2185" y="5234473"/>
            <a:ext cx="7253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kind of problem might arise if a person were trying to identify a large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group of substances by looking at their spectra with just the naked eye?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39</a:t>
            </a:r>
            <a:endParaRPr lang="en-US" sz="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169441" y="4147458"/>
            <a:ext cx="4762500" cy="1051378"/>
            <a:chOff x="1831975" y="4147458"/>
            <a:chExt cx="4762500" cy="1051378"/>
          </a:xfrm>
        </p:grpSpPr>
        <p:pic>
          <p:nvPicPr>
            <p:cNvPr id="67586" name="Picture 2" descr="http://ast.phys.au.dk/SONG/BOOKLET-WWW/pictures/spectroscop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1975" y="4147458"/>
              <a:ext cx="4762500" cy="1051378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4082143" y="4171951"/>
              <a:ext cx="1861457" cy="1136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10659" y="4510108"/>
              <a:ext cx="1861457" cy="1136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1133" y="4838755"/>
              <a:ext cx="1861457" cy="1136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686176" y="4167188"/>
              <a:ext cx="61912" cy="1238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48035" y="4424362"/>
              <a:ext cx="109537" cy="1238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Mendeleev and Masses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5475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of the many ways scientists classify substances is the periodic table.  The</a:t>
            </a:r>
          </a:p>
          <a:p>
            <a:r>
              <a:rPr lang="en-US" dirty="0" smtClean="0"/>
              <a:t>periodic table is a chart showing the elements in order by</a:t>
            </a:r>
          </a:p>
          <a:p>
            <a:r>
              <a:rPr lang="en-US" dirty="0" smtClean="0"/>
              <a:t>increasing atomic number and grouped by similar qualities.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In the late 1800s, Russian chemist </a:t>
            </a:r>
            <a:r>
              <a:rPr lang="en-US" dirty="0" err="1" smtClean="0"/>
              <a:t>Dimitri</a:t>
            </a:r>
            <a:r>
              <a:rPr lang="en-US" dirty="0" smtClean="0"/>
              <a:t> Mendeleev placed </a:t>
            </a:r>
          </a:p>
          <a:p>
            <a:r>
              <a:rPr lang="en-US" dirty="0" smtClean="0"/>
              <a:t>                    the elements in order by their increasing atomic masses and </a:t>
            </a:r>
          </a:p>
          <a:p>
            <a:r>
              <a:rPr lang="en-US" dirty="0" smtClean="0"/>
              <a:t>                    helped determine much about the order of the elements on </a:t>
            </a:r>
          </a:p>
          <a:p>
            <a:r>
              <a:rPr lang="en-US" dirty="0" smtClean="0"/>
              <a:t>                    the table.  </a:t>
            </a:r>
          </a:p>
          <a:p>
            <a:endParaRPr lang="en-US" dirty="0" smtClean="0"/>
          </a:p>
          <a:p>
            <a:r>
              <a:rPr lang="en-US" dirty="0" smtClean="0"/>
              <a:t>                    He left gaps for elements that had not been discovered at the time.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2817" y="5234473"/>
            <a:ext cx="761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did it turn out to be better to place elements in order on the </a:t>
            </a:r>
            <a:r>
              <a:rPr lang="en-US" dirty="0" err="1" smtClean="0">
                <a:solidFill>
                  <a:srgbClr val="FF0000"/>
                </a:solidFill>
              </a:rPr>
              <a:t>peridic</a:t>
            </a:r>
            <a:r>
              <a:rPr lang="en-US" dirty="0" smtClean="0">
                <a:solidFill>
                  <a:srgbClr val="FF0000"/>
                </a:solidFill>
              </a:rPr>
              <a:t> table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by atomic number instead of atomic mass?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www.itutoryouchemistrydvd.com/images/periodic%20table.jpg"/>
          <p:cNvPicPr>
            <a:picLocks noChangeAspect="1" noChangeArrowheads="1"/>
          </p:cNvPicPr>
          <p:nvPr/>
        </p:nvPicPr>
        <p:blipFill>
          <a:blip r:embed="rId3" cstate="print"/>
          <a:srcRect t="12071" r="10658" b="18426"/>
          <a:stretch>
            <a:fillRect/>
          </a:stretch>
        </p:blipFill>
        <p:spPr bwMode="auto">
          <a:xfrm>
            <a:off x="6465339" y="1901047"/>
            <a:ext cx="2445714" cy="1383826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80" y="2908676"/>
            <a:ext cx="1514590" cy="211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46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Shielding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92595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a shielding effect felt by the outermost electrons of an atom.  This effect</a:t>
            </a:r>
          </a:p>
          <a:p>
            <a:r>
              <a:rPr lang="en-US" dirty="0" smtClean="0"/>
              <a:t>is the result of the interactions between the core electrons of an atom and the</a:t>
            </a:r>
          </a:p>
          <a:p>
            <a:r>
              <a:rPr lang="en-US" dirty="0" smtClean="0"/>
              <a:t>protons in the nucleus.  </a:t>
            </a:r>
          </a:p>
          <a:p>
            <a:endParaRPr lang="en-US" dirty="0" smtClean="0"/>
          </a:p>
          <a:p>
            <a:r>
              <a:rPr lang="en-US" dirty="0" smtClean="0"/>
              <a:t>You can think of the core electrons as soaking up some of the attractive force of</a:t>
            </a:r>
          </a:p>
          <a:p>
            <a:r>
              <a:rPr lang="en-US" dirty="0" smtClean="0"/>
              <a:t>the protons and not allowing their full attractive power to reach the valence</a:t>
            </a:r>
          </a:p>
          <a:p>
            <a:r>
              <a:rPr lang="en-US" dirty="0" smtClean="0"/>
              <a:t>electrons.  </a:t>
            </a:r>
          </a:p>
          <a:p>
            <a:endParaRPr lang="en-US" dirty="0" smtClean="0"/>
          </a:p>
          <a:p>
            <a:r>
              <a:rPr lang="en-US" dirty="0" smtClean="0"/>
              <a:t>One way to quantify this effect is to calculate the effective nuclear charge by </a:t>
            </a:r>
          </a:p>
          <a:p>
            <a:r>
              <a:rPr lang="en-US" dirty="0" smtClean="0"/>
              <a:t>subtracting the number of core electrons from the number of protons in the atom.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2817" y="5234473"/>
            <a:ext cx="591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the effective nuclear charges of argon and calcium?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47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attelle.org/environment/publications/envupdates/summer2004/gfx/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323" y="156863"/>
            <a:ext cx="1468830" cy="1601025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Properties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807169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need to be able to identify the materials we see every day so that we can</a:t>
            </a:r>
          </a:p>
          <a:p>
            <a:r>
              <a:rPr lang="en-US" dirty="0"/>
              <a:t>u</a:t>
            </a:r>
            <a:r>
              <a:rPr lang="en-US" dirty="0" smtClean="0"/>
              <a:t>se them correctly.  We do this by observing physical and chemical properties</a:t>
            </a:r>
          </a:p>
          <a:p>
            <a:r>
              <a:rPr lang="en-US" dirty="0"/>
              <a:t>a</a:t>
            </a:r>
            <a:r>
              <a:rPr lang="en-US" dirty="0" smtClean="0"/>
              <a:t>nd comparing them to what we know from personal experience.  </a:t>
            </a:r>
          </a:p>
          <a:p>
            <a:endParaRPr lang="en-US" dirty="0"/>
          </a:p>
          <a:p>
            <a:r>
              <a:rPr lang="en-US" dirty="0" smtClean="0"/>
              <a:t>Physical properties include such things as boiling point, color, density, hardness, </a:t>
            </a:r>
          </a:p>
          <a:p>
            <a:r>
              <a:rPr lang="en-US" dirty="0" smtClean="0"/>
              <a:t>melting point, odor, taste, and even electrical conductivity.</a:t>
            </a:r>
          </a:p>
          <a:p>
            <a:endParaRPr lang="en-US" dirty="0"/>
          </a:p>
          <a:p>
            <a:r>
              <a:rPr lang="en-US" dirty="0" smtClean="0"/>
              <a:t>Chemical properties are usually a measure of how a material reacts or fails to react </a:t>
            </a:r>
          </a:p>
          <a:p>
            <a:r>
              <a:rPr lang="en-US" dirty="0" smtClean="0"/>
              <a:t>with other substances.  Will it burn?  Does it dissolve in water?  Does it produce </a:t>
            </a:r>
          </a:p>
          <a:p>
            <a:r>
              <a:rPr lang="en-US" dirty="0" smtClean="0"/>
              <a:t>bubbles of gas dropped into acid?  </a:t>
            </a:r>
          </a:p>
          <a:p>
            <a:endParaRPr lang="en-US" dirty="0"/>
          </a:p>
          <a:p>
            <a:r>
              <a:rPr lang="en-US" dirty="0" smtClean="0"/>
              <a:t>All of these things allow us to tell the difference between water and alcohol, for </a:t>
            </a:r>
          </a:p>
          <a:p>
            <a:r>
              <a:rPr lang="en-US" dirty="0" smtClean="0"/>
              <a:t>example, and many other substances with the use of only one or two of our senses.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7706" y="5579720"/>
            <a:ext cx="7493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List at least five of the physical and chemical properties of water and alcohol.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simple test could you do to determine which liquid was which?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://www.quranandscience.com/images/alcohol-f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274" y="247426"/>
            <a:ext cx="1245310" cy="12453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23663" y="6698255"/>
            <a:ext cx="21031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3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itutoryouchemistrydvd.com/images/periodic%20table.jpg"/>
          <p:cNvPicPr>
            <a:picLocks noChangeAspect="1" noChangeArrowheads="1"/>
          </p:cNvPicPr>
          <p:nvPr/>
        </p:nvPicPr>
        <p:blipFill>
          <a:blip r:embed="rId3" cstate="print"/>
          <a:srcRect t="12071" r="10658" b="18426"/>
          <a:stretch>
            <a:fillRect/>
          </a:stretch>
        </p:blipFill>
        <p:spPr bwMode="auto">
          <a:xfrm>
            <a:off x="2673069" y="3174674"/>
            <a:ext cx="3777818" cy="2137553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Atomic Size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68115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two basic trends in atomic size on the periodic table.</a:t>
            </a:r>
          </a:p>
          <a:p>
            <a:endParaRPr lang="en-US" sz="1000" dirty="0" smtClean="0"/>
          </a:p>
          <a:p>
            <a:r>
              <a:rPr lang="en-US" dirty="0" smtClean="0"/>
              <a:t>	1.  In each column, the atomic size (radius) tends to increase </a:t>
            </a:r>
          </a:p>
          <a:p>
            <a:r>
              <a:rPr lang="en-US" dirty="0" smtClean="0"/>
              <a:t>   	      as you move from the top to the bottom of the column.</a:t>
            </a:r>
          </a:p>
          <a:p>
            <a:endParaRPr lang="en-US" sz="800" dirty="0" smtClean="0"/>
          </a:p>
          <a:p>
            <a:r>
              <a:rPr lang="en-US" dirty="0" smtClean="0"/>
              <a:t>	2.  In each row (period), the atomic size tends to decrease </a:t>
            </a:r>
          </a:p>
          <a:p>
            <a:r>
              <a:rPr lang="en-US" dirty="0" smtClean="0"/>
              <a:t>	      as you move from left to right.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7631" y="5234473"/>
            <a:ext cx="8314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Following the guidelines above, determine which of each pair would likely be larger.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a.  Mg  or Ca       b.  Y  or </a:t>
            </a:r>
            <a:r>
              <a:rPr lang="en-US" dirty="0" err="1" smtClean="0">
                <a:solidFill>
                  <a:srgbClr val="FF0000"/>
                </a:solidFill>
              </a:rPr>
              <a:t>Ru</a:t>
            </a:r>
            <a:r>
              <a:rPr lang="en-US" dirty="0" smtClean="0">
                <a:solidFill>
                  <a:srgbClr val="FF0000"/>
                </a:solidFill>
              </a:rPr>
              <a:t>       c.  C or </a:t>
            </a:r>
            <a:r>
              <a:rPr lang="en-US" dirty="0" err="1" smtClean="0">
                <a:solidFill>
                  <a:srgbClr val="FF0000"/>
                </a:solidFill>
              </a:rPr>
              <a:t>Ge</a:t>
            </a:r>
            <a:r>
              <a:rPr lang="en-US" dirty="0" smtClean="0">
                <a:solidFill>
                  <a:srgbClr val="FF0000"/>
                </a:solidFill>
              </a:rPr>
              <a:t>       d.  Ne or </a:t>
            </a:r>
            <a:r>
              <a:rPr lang="en-US" dirty="0" err="1" smtClean="0">
                <a:solidFill>
                  <a:srgbClr val="FF0000"/>
                </a:solidFill>
              </a:rPr>
              <a:t>Xe</a:t>
            </a:r>
            <a:r>
              <a:rPr lang="en-US" dirty="0" smtClean="0">
                <a:solidFill>
                  <a:srgbClr val="FF0000"/>
                </a:solidFill>
              </a:rPr>
              <a:t>       e.  W or Au       f.  Zn or Hg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48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to Escape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8353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ionization energy </a:t>
            </a:r>
            <a:r>
              <a:rPr lang="en-US" dirty="0" smtClean="0"/>
              <a:t>of an atom is the minimum amount of energy needed to </a:t>
            </a:r>
          </a:p>
          <a:p>
            <a:r>
              <a:rPr lang="en-US" dirty="0" smtClean="0"/>
              <a:t>remove an electron from an atom.  The atom must be in its ground state, and </a:t>
            </a:r>
          </a:p>
          <a:p>
            <a:r>
              <a:rPr lang="en-US" dirty="0" smtClean="0"/>
              <a:t>must be in gaseous form.   As each electron is removed, the ability of the protons </a:t>
            </a:r>
          </a:p>
          <a:p>
            <a:r>
              <a:rPr lang="en-US" dirty="0" smtClean="0"/>
              <a:t>in the nucleus to hold the remaining electrons increases.  Consequently, as each </a:t>
            </a:r>
          </a:p>
          <a:p>
            <a:r>
              <a:rPr lang="en-US" dirty="0" smtClean="0"/>
              <a:t>subsequent electron is removed, it requires more and more energy to do so.</a:t>
            </a:r>
          </a:p>
          <a:p>
            <a:endParaRPr lang="en-US" dirty="0" smtClean="0"/>
          </a:p>
          <a:p>
            <a:r>
              <a:rPr lang="en-US" dirty="0" smtClean="0"/>
              <a:t>Ionization energy generally increases from left to right in the rows and from </a:t>
            </a:r>
          </a:p>
          <a:p>
            <a:r>
              <a:rPr lang="en-US" dirty="0" smtClean="0"/>
              <a:t>bottom to top in the columns of the periodic table.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2817" y="5234473"/>
            <a:ext cx="7256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Place the following atoms in order by their increasing first ionization energy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(the energy needed to remove just the first electron):  </a:t>
            </a:r>
            <a:r>
              <a:rPr lang="en-US" dirty="0" err="1" smtClean="0">
                <a:solidFill>
                  <a:srgbClr val="FF0000"/>
                </a:solidFill>
              </a:rPr>
              <a:t>Ar</a:t>
            </a:r>
            <a:r>
              <a:rPr lang="en-US" dirty="0" smtClean="0">
                <a:solidFill>
                  <a:srgbClr val="FF0000"/>
                </a:solidFill>
              </a:rPr>
              <a:t>, He. Kr, Ne, </a:t>
            </a:r>
            <a:r>
              <a:rPr lang="en-US" dirty="0" err="1" smtClean="0">
                <a:solidFill>
                  <a:srgbClr val="FF0000"/>
                </a:solidFill>
              </a:rPr>
              <a:t>Xe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49</a:t>
            </a:r>
            <a:endParaRPr lang="en-US" sz="400" dirty="0"/>
          </a:p>
        </p:txBody>
      </p:sp>
      <p:pic>
        <p:nvPicPr>
          <p:cNvPr id="10" name="Picture 2" descr="http://www.itutoryouchemistrydvd.com/images/periodic%20table.jpg"/>
          <p:cNvPicPr>
            <a:picLocks noChangeAspect="1" noChangeArrowheads="1"/>
          </p:cNvPicPr>
          <p:nvPr/>
        </p:nvPicPr>
        <p:blipFill>
          <a:blip r:embed="rId3" cstate="print"/>
          <a:srcRect t="12071" r="10658" b="18426"/>
          <a:stretch>
            <a:fillRect/>
          </a:stretch>
        </p:blipFill>
        <p:spPr bwMode="auto">
          <a:xfrm>
            <a:off x="5790421" y="3664532"/>
            <a:ext cx="2445714" cy="1383826"/>
          </a:xfrm>
          <a:prstGeom prst="rect">
            <a:avLst/>
          </a:prstGeom>
          <a:noFill/>
        </p:spPr>
      </p:pic>
      <p:pic>
        <p:nvPicPr>
          <p:cNvPr id="11" name="Picture 5" descr="&quot;Neon&quot; signs of noble gases."/>
          <p:cNvPicPr>
            <a:picLocks noChangeAspect="1" noChangeArrowheads="1"/>
          </p:cNvPicPr>
          <p:nvPr/>
        </p:nvPicPr>
        <p:blipFill>
          <a:blip r:embed="rId4" cstate="print"/>
          <a:srcRect r="10599" b="18356"/>
          <a:stretch>
            <a:fillRect/>
          </a:stretch>
        </p:blipFill>
        <p:spPr bwMode="auto">
          <a:xfrm>
            <a:off x="7370083" y="182725"/>
            <a:ext cx="1392917" cy="1305442"/>
          </a:xfrm>
          <a:prstGeom prst="rect">
            <a:avLst/>
          </a:prstGeom>
          <a:noFill/>
        </p:spPr>
      </p:pic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252619" y="2422525"/>
            <a:ext cx="446088" cy="3752850"/>
            <a:chOff x="4407" y="1087"/>
            <a:chExt cx="281" cy="2364"/>
          </a:xfrm>
        </p:grpSpPr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407" y="1087"/>
              <a:ext cx="281" cy="394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407" y="1481"/>
              <a:ext cx="281" cy="394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407" y="1875"/>
              <a:ext cx="281" cy="394"/>
            </a:xfrm>
            <a:prstGeom prst="rect">
              <a:avLst/>
            </a:prstGeom>
            <a:solidFill>
              <a:srgbClr val="F4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407" y="2269"/>
              <a:ext cx="281" cy="394"/>
            </a:xfrm>
            <a:prstGeom prst="rect">
              <a:avLst/>
            </a:prstGeom>
            <a:solidFill>
              <a:srgbClr val="F4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407" y="2663"/>
              <a:ext cx="281" cy="394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407" y="3057"/>
              <a:ext cx="281" cy="394"/>
            </a:xfrm>
            <a:prstGeom prst="rect">
              <a:avLst/>
            </a:prstGeom>
            <a:solidFill>
              <a:srgbClr val="F4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4407" y="1087"/>
              <a:ext cx="281" cy="394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/>
                <a:t>He</a:t>
              </a:r>
              <a:endParaRPr lang="en-US" sz="1000"/>
            </a:p>
            <a:p>
              <a:pPr algn="ctr"/>
              <a:endParaRPr lang="en-US" sz="1000"/>
            </a:p>
            <a:p>
              <a:pPr algn="ctr"/>
              <a:r>
                <a:rPr lang="en-US" sz="1000"/>
                <a:t>2</a:t>
              </a:r>
              <a:endParaRPr lang="en-US" sz="1000" baseline="30000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407" y="1481"/>
              <a:ext cx="281" cy="394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/>
                <a:t>Ne</a:t>
              </a:r>
              <a:endParaRPr lang="en-US" sz="1000"/>
            </a:p>
            <a:p>
              <a:pPr algn="ctr"/>
              <a:endParaRPr lang="en-US" sz="1000"/>
            </a:p>
            <a:p>
              <a:pPr algn="ctr"/>
              <a:r>
                <a:rPr lang="en-US" sz="1000"/>
                <a:t>10</a:t>
              </a:r>
              <a:endParaRPr lang="en-US" sz="1000" baseline="30000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407" y="1875"/>
              <a:ext cx="281" cy="394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/>
                <a:t>Ar</a:t>
              </a:r>
              <a:endParaRPr lang="en-US" sz="1000"/>
            </a:p>
            <a:p>
              <a:pPr algn="ctr"/>
              <a:endParaRPr lang="en-US" sz="1000"/>
            </a:p>
            <a:p>
              <a:pPr algn="ctr"/>
              <a:r>
                <a:rPr lang="en-US" sz="1000"/>
                <a:t>18</a:t>
              </a:r>
              <a:endParaRPr lang="en-US" sz="1000" baseline="30000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4407" y="2269"/>
              <a:ext cx="281" cy="394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/>
                <a:t>Kr</a:t>
              </a:r>
              <a:endParaRPr lang="en-US" sz="1000"/>
            </a:p>
            <a:p>
              <a:pPr algn="ctr"/>
              <a:endParaRPr lang="en-US" sz="1000"/>
            </a:p>
            <a:p>
              <a:pPr algn="ctr"/>
              <a:r>
                <a:rPr lang="en-US" sz="1000"/>
                <a:t>36</a:t>
              </a:r>
              <a:endParaRPr lang="en-US" sz="1000" baseline="30000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4407" y="2663"/>
              <a:ext cx="281" cy="394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/>
                <a:t>Xe</a:t>
              </a:r>
              <a:endParaRPr lang="en-US" sz="1000"/>
            </a:p>
            <a:p>
              <a:pPr algn="ctr"/>
              <a:endParaRPr lang="en-US" sz="1000"/>
            </a:p>
            <a:p>
              <a:pPr algn="ctr"/>
              <a:r>
                <a:rPr lang="en-US" sz="1000"/>
                <a:t>54</a:t>
              </a:r>
              <a:endParaRPr lang="en-US" sz="1000" baseline="30000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4407" y="3057"/>
              <a:ext cx="281" cy="394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/>
                <a:t>Rn</a:t>
              </a:r>
              <a:endParaRPr lang="en-US" sz="1000"/>
            </a:p>
            <a:p>
              <a:pPr algn="ctr"/>
              <a:endParaRPr lang="en-US" sz="1000"/>
            </a:p>
            <a:p>
              <a:pPr algn="ctr"/>
              <a:r>
                <a:rPr lang="en-US" sz="1000"/>
                <a:t>86</a:t>
              </a:r>
              <a:endParaRPr lang="en-US" sz="1000" baseline="30000"/>
            </a:p>
          </p:txBody>
        </p:sp>
      </p:grpSp>
      <p:grpSp>
        <p:nvGrpSpPr>
          <p:cNvPr id="25" name="Group 8"/>
          <p:cNvGrpSpPr>
            <a:grpSpLocks/>
          </p:cNvGrpSpPr>
          <p:nvPr/>
        </p:nvGrpSpPr>
        <p:grpSpPr bwMode="auto">
          <a:xfrm>
            <a:off x="8074024" y="3790951"/>
            <a:ext cx="136525" cy="773906"/>
            <a:chOff x="4407" y="1087"/>
            <a:chExt cx="281" cy="2364"/>
          </a:xfrm>
        </p:grpSpPr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4407" y="1087"/>
              <a:ext cx="281" cy="394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4407" y="1481"/>
              <a:ext cx="281" cy="394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4407" y="1875"/>
              <a:ext cx="281" cy="394"/>
            </a:xfrm>
            <a:prstGeom prst="rect">
              <a:avLst/>
            </a:prstGeom>
            <a:solidFill>
              <a:srgbClr val="F40000">
                <a:alpha val="50000"/>
              </a:srgbClr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4407" y="2269"/>
              <a:ext cx="281" cy="394"/>
            </a:xfrm>
            <a:prstGeom prst="rect">
              <a:avLst/>
            </a:prstGeom>
            <a:solidFill>
              <a:srgbClr val="F40000">
                <a:alpha val="50000"/>
              </a:srgbClr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4407" y="2663"/>
              <a:ext cx="281" cy="394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4407" y="3057"/>
              <a:ext cx="281" cy="394"/>
            </a:xfrm>
            <a:prstGeom prst="rect">
              <a:avLst/>
            </a:prstGeom>
            <a:solidFill>
              <a:srgbClr val="F40000">
                <a:alpha val="50000"/>
              </a:srgbClr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4407" y="1087"/>
              <a:ext cx="281" cy="394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000" baseline="30000" dirty="0"/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4407" y="1481"/>
              <a:ext cx="281" cy="394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000" baseline="30000" dirty="0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4407" y="1875"/>
              <a:ext cx="281" cy="394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000" baseline="30000" dirty="0"/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4407" y="2269"/>
              <a:ext cx="281" cy="394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000" baseline="30000" dirty="0"/>
            </a:p>
          </p:txBody>
        </p:sp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4407" y="2663"/>
              <a:ext cx="281" cy="394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000" baseline="30000" dirty="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4407" y="3057"/>
              <a:ext cx="281" cy="394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0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5271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metal</a:t>
            </a:r>
            <a:r>
              <a:rPr lang="en-US" dirty="0" smtClean="0"/>
              <a:t> is an element that loses electrons easily in a chemical change and has</a:t>
            </a:r>
          </a:p>
          <a:p>
            <a:r>
              <a:rPr lang="en-US" dirty="0" smtClean="0"/>
              <a:t>the properties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high luster, electrical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thermal conductivity, malleability,</a:t>
            </a:r>
          </a:p>
          <a:p>
            <a:r>
              <a:rPr lang="en-US" dirty="0" smtClean="0"/>
              <a:t>and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ductility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Some examples of metals are sodium, chromium, and copper, and such metals</a:t>
            </a:r>
          </a:p>
          <a:p>
            <a:r>
              <a:rPr lang="en-US" dirty="0" smtClean="0"/>
              <a:t>are found toward the left and middle of the periodic table.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2817" y="5234473"/>
            <a:ext cx="7414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Since metals are elements that tend to lose electrons easily, what sort of 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are metals most likely to form?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51</a:t>
            </a:r>
            <a:endParaRPr lang="en-US" sz="400" dirty="0"/>
          </a:p>
        </p:txBody>
      </p:sp>
      <p:pic>
        <p:nvPicPr>
          <p:cNvPr id="10" name="Picture 2" descr="http://www.itutoryouchemistrydvd.com/images/periodic%20table.jpg"/>
          <p:cNvPicPr>
            <a:picLocks noChangeAspect="1" noChangeArrowheads="1"/>
          </p:cNvPicPr>
          <p:nvPr/>
        </p:nvPicPr>
        <p:blipFill>
          <a:blip r:embed="rId3" cstate="print"/>
          <a:srcRect t="12071" r="10658" b="18426"/>
          <a:stretch>
            <a:fillRect/>
          </a:stretch>
        </p:blipFill>
        <p:spPr bwMode="auto">
          <a:xfrm>
            <a:off x="5790421" y="3664532"/>
            <a:ext cx="2445714" cy="1383826"/>
          </a:xfrm>
          <a:prstGeom prst="rect">
            <a:avLst/>
          </a:prstGeom>
          <a:noFill/>
        </p:spPr>
      </p:pic>
      <p:pic>
        <p:nvPicPr>
          <p:cNvPr id="77826" name="Picture 2" descr="http://elements.vanderkrogt.net/images/elements/Na_so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889" y="3656568"/>
            <a:ext cx="1760311" cy="1252890"/>
          </a:xfrm>
          <a:prstGeom prst="rect">
            <a:avLst/>
          </a:prstGeom>
          <a:noFill/>
        </p:spPr>
      </p:pic>
      <p:pic>
        <p:nvPicPr>
          <p:cNvPr id="77828" name="Picture 4" descr="http://www.wheelseasy.com/images/rims/515_chromium_black_stainless_steel_lip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2571" y="3633559"/>
            <a:ext cx="1281339" cy="1281339"/>
          </a:xfrm>
          <a:prstGeom prst="rect">
            <a:avLst/>
          </a:prstGeom>
          <a:noFill/>
        </p:spPr>
      </p:pic>
      <p:pic>
        <p:nvPicPr>
          <p:cNvPr id="77830" name="Picture 6" descr="http://www.beaducation.com/shop/images/copper_wire_spo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4428" y="3633561"/>
            <a:ext cx="1324882" cy="1324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Nonmetals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7581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nonmetal</a:t>
            </a:r>
            <a:r>
              <a:rPr lang="en-US" dirty="0" smtClean="0"/>
              <a:t> is an element that easily gains electrons during a chemical reaction</a:t>
            </a:r>
          </a:p>
          <a:p>
            <a:r>
              <a:rPr lang="en-US" dirty="0" smtClean="0"/>
              <a:t>and whose properties contrast with those of the metals.  Some of the nonmetals</a:t>
            </a:r>
          </a:p>
          <a:p>
            <a:r>
              <a:rPr lang="en-US" dirty="0" smtClean="0"/>
              <a:t>are oxygen, nitrogen, and chlorine.  Such nonmetals are found toward the top</a:t>
            </a:r>
          </a:p>
          <a:p>
            <a:r>
              <a:rPr lang="en-US" dirty="0" smtClean="0"/>
              <a:t>right of the periodic table.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2817" y="5234473"/>
            <a:ext cx="7779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Since nonmetals are elements that tend to gain electrons easily, what sort of 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are nonmetals most likely to form?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52</a:t>
            </a:r>
            <a:endParaRPr lang="en-US" sz="400" dirty="0"/>
          </a:p>
        </p:txBody>
      </p:sp>
      <p:pic>
        <p:nvPicPr>
          <p:cNvPr id="10" name="Picture 2" descr="http://www.itutoryouchemistrydvd.com/images/periodic%20table.jpg"/>
          <p:cNvPicPr>
            <a:picLocks noChangeAspect="1" noChangeArrowheads="1"/>
          </p:cNvPicPr>
          <p:nvPr/>
        </p:nvPicPr>
        <p:blipFill>
          <a:blip r:embed="rId3" cstate="print"/>
          <a:srcRect t="12071" r="10658" b="18426"/>
          <a:stretch>
            <a:fillRect/>
          </a:stretch>
        </p:blipFill>
        <p:spPr bwMode="auto">
          <a:xfrm>
            <a:off x="5790421" y="3664532"/>
            <a:ext cx="2445714" cy="1383826"/>
          </a:xfrm>
          <a:prstGeom prst="rect">
            <a:avLst/>
          </a:prstGeom>
          <a:noFill/>
        </p:spPr>
      </p:pic>
      <p:pic>
        <p:nvPicPr>
          <p:cNvPr id="79874" name="Picture 2" descr="http://image.made-in-china.com/2f0j00CBaEtUrsIibg/Oxygen-Cylin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0346" y="3668485"/>
            <a:ext cx="1241692" cy="1145377"/>
          </a:xfrm>
          <a:prstGeom prst="rect">
            <a:avLst/>
          </a:prstGeom>
          <a:noFill/>
        </p:spPr>
      </p:pic>
      <p:pic>
        <p:nvPicPr>
          <p:cNvPr id="79876" name="Picture 4" descr="http://upload.wikimedia.org/wikipedia/en/4/43/NitrogenRenc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3714" y="3702220"/>
            <a:ext cx="1078139" cy="997462"/>
          </a:xfrm>
          <a:prstGeom prst="rect">
            <a:avLst/>
          </a:prstGeom>
          <a:noFill/>
        </p:spPr>
      </p:pic>
      <p:pic>
        <p:nvPicPr>
          <p:cNvPr id="79878" name="Picture 6" descr="http://www.green-planet-solar-energy.com/images/chlorine-ga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6976" y="3694548"/>
            <a:ext cx="1782082" cy="1040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Electronegativity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4926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Electronegativity</a:t>
            </a:r>
            <a:r>
              <a:rPr lang="en-US" dirty="0" smtClean="0"/>
              <a:t> is  a measure of the ability of an atom to attract electrons to </a:t>
            </a:r>
          </a:p>
          <a:p>
            <a:r>
              <a:rPr lang="en-US" dirty="0" smtClean="0"/>
              <a:t>itself while it is chemically combined with another atom.  </a:t>
            </a:r>
          </a:p>
          <a:p>
            <a:endParaRPr lang="en-US" dirty="0" smtClean="0"/>
          </a:p>
          <a:p>
            <a:r>
              <a:rPr lang="en-US" dirty="0" err="1" smtClean="0"/>
              <a:t>Electronegativity</a:t>
            </a:r>
            <a:r>
              <a:rPr lang="en-US" dirty="0" smtClean="0"/>
              <a:t> generally increases in strength as you move from left to right</a:t>
            </a:r>
          </a:p>
          <a:p>
            <a:r>
              <a:rPr lang="en-US" dirty="0" smtClean="0"/>
              <a:t>on the periodic table ad from bottom to top.  </a:t>
            </a:r>
          </a:p>
          <a:p>
            <a:endParaRPr lang="en-US" dirty="0" smtClean="0"/>
          </a:p>
          <a:p>
            <a:r>
              <a:rPr lang="en-US" dirty="0" smtClean="0"/>
              <a:t>The noble gases generally do not form </a:t>
            </a:r>
          </a:p>
          <a:p>
            <a:r>
              <a:rPr lang="en-US" dirty="0" smtClean="0"/>
              <a:t>compounds in nature, so </a:t>
            </a:r>
            <a:r>
              <a:rPr lang="en-US" dirty="0" err="1" smtClean="0"/>
              <a:t>electronegativity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values are not usually calculated or listed.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2817" y="5234473"/>
            <a:ext cx="7115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Based on the general trends listed above, and discounting the lanthanides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actinides, which element should have the highest </a:t>
            </a:r>
            <a:r>
              <a:rPr lang="en-US" dirty="0" err="1" smtClean="0">
                <a:solidFill>
                  <a:srgbClr val="FF0000"/>
                </a:solidFill>
              </a:rPr>
              <a:t>electronegativity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Which would have the lowest?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57</a:t>
            </a:r>
            <a:endParaRPr lang="en-US" sz="400" dirty="0"/>
          </a:p>
        </p:txBody>
      </p:sp>
      <p:pic>
        <p:nvPicPr>
          <p:cNvPr id="10" name="Picture 2" descr="http://www.itutoryouchemistrydvd.com/images/periodic%20table.jpg"/>
          <p:cNvPicPr>
            <a:picLocks noChangeAspect="1" noChangeArrowheads="1"/>
          </p:cNvPicPr>
          <p:nvPr/>
        </p:nvPicPr>
        <p:blipFill>
          <a:blip r:embed="rId3" cstate="print"/>
          <a:srcRect t="12071" r="10658" b="18426"/>
          <a:stretch>
            <a:fillRect/>
          </a:stretch>
        </p:blipFill>
        <p:spPr bwMode="auto">
          <a:xfrm>
            <a:off x="5790421" y="3664532"/>
            <a:ext cx="2445714" cy="138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North and South?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5084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as the earth and other magnetic bodies have a north and a south pole,</a:t>
            </a:r>
          </a:p>
          <a:p>
            <a:r>
              <a:rPr lang="en-US" dirty="0" smtClean="0"/>
              <a:t>some molecules, because of their bonds and shapes, have poles of a different</a:t>
            </a:r>
          </a:p>
          <a:p>
            <a:r>
              <a:rPr lang="en-US" dirty="0" smtClean="0"/>
              <a:t>kind.  </a:t>
            </a:r>
          </a:p>
          <a:p>
            <a:endParaRPr lang="en-US" dirty="0" smtClean="0"/>
          </a:p>
          <a:p>
            <a:r>
              <a:rPr lang="en-US" dirty="0" smtClean="0"/>
              <a:t>Because the molecules have positive and negative charges, the possibility that</a:t>
            </a:r>
          </a:p>
          <a:p>
            <a:r>
              <a:rPr lang="en-US" dirty="0" smtClean="0"/>
              <a:t>one end of a molecule will have more than its fair share of charge allows the</a:t>
            </a:r>
          </a:p>
          <a:p>
            <a:r>
              <a:rPr lang="en-US" dirty="0" smtClean="0"/>
              <a:t>molecule to have a positive and a negative end.  Because each atom in a bond</a:t>
            </a:r>
          </a:p>
          <a:p>
            <a:r>
              <a:rPr lang="en-US" dirty="0" smtClean="0"/>
              <a:t>has a varying ability to attract charges to itself, some charges can get pulled to</a:t>
            </a:r>
          </a:p>
          <a:p>
            <a:r>
              <a:rPr lang="en-US" dirty="0" smtClean="0"/>
              <a:t>one side or the other within a molecule.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2817" y="5234473"/>
            <a:ext cx="42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is </a:t>
            </a:r>
            <a:r>
              <a:rPr lang="en-US" dirty="0" err="1" smtClean="0">
                <a:solidFill>
                  <a:srgbClr val="FF0000"/>
                </a:solidFill>
              </a:rPr>
              <a:t>HCl</a:t>
            </a:r>
            <a:r>
              <a:rPr lang="en-US" dirty="0" smtClean="0">
                <a:solidFill>
                  <a:srgbClr val="FF0000"/>
                </a:solidFill>
              </a:rPr>
              <a:t> a polar molecule, but Cl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is not?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64</a:t>
            </a:r>
            <a:endParaRPr lang="en-US" sz="400" dirty="0"/>
          </a:p>
        </p:txBody>
      </p:sp>
      <p:pic>
        <p:nvPicPr>
          <p:cNvPr id="81922" name="Picture 2" descr="http://upload.wikimedia.org/wikipedia/commons/0/04/Chlorine-monofluoride-3D-v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0457" y="4238711"/>
            <a:ext cx="1253917" cy="980073"/>
          </a:xfrm>
          <a:prstGeom prst="rect">
            <a:avLst/>
          </a:prstGeom>
          <a:noFill/>
        </p:spPr>
      </p:pic>
      <p:pic>
        <p:nvPicPr>
          <p:cNvPr id="81926" name="Picture 6" descr="http://upload.wikimedia.org/wikipedia/commons/8/87/Chlorine-3D-vd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118">
            <a:off x="3592285" y="4202405"/>
            <a:ext cx="1514255" cy="1040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Hydrogen Bonding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5275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many molecules, hydrogen atoms that are connected on the periphery have</a:t>
            </a:r>
          </a:p>
          <a:p>
            <a:r>
              <a:rPr lang="en-US" dirty="0" smtClean="0"/>
              <a:t>the ability to exert their polar nature. In a polar bond, the hydrogen atom has</a:t>
            </a:r>
          </a:p>
          <a:p>
            <a:r>
              <a:rPr lang="en-US" dirty="0" smtClean="0"/>
              <a:t>a weak negative charge that can become attracted to a molecule with a weak</a:t>
            </a:r>
          </a:p>
          <a:p>
            <a:r>
              <a:rPr lang="en-US" dirty="0" smtClean="0"/>
              <a:t>positive charge, allowing the two to become connected by what is called a</a:t>
            </a:r>
          </a:p>
          <a:p>
            <a:r>
              <a:rPr lang="en-US" i="1" dirty="0" smtClean="0"/>
              <a:t>hydrogen bond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r>
              <a:rPr lang="en-US" dirty="0" smtClean="0"/>
              <a:t>The most common example of this is water.  It accounts for the high surface</a:t>
            </a:r>
          </a:p>
          <a:p>
            <a:r>
              <a:rPr lang="en-US" dirty="0" smtClean="0"/>
              <a:t>tension of water, which few other liquids of</a:t>
            </a:r>
          </a:p>
          <a:p>
            <a:r>
              <a:rPr lang="en-US" dirty="0" smtClean="0"/>
              <a:t>similar molecular mass and density have.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01423" y="5234473"/>
            <a:ext cx="6522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of the following molecules is likely to form hydrogen bonds?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	a.  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         b.  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          c.  HF          d.  CH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78</a:t>
            </a:r>
            <a:endParaRPr lang="en-US" sz="400" dirty="0"/>
          </a:p>
        </p:txBody>
      </p:sp>
      <p:pic>
        <p:nvPicPr>
          <p:cNvPr id="10" name="Picture 2" descr="http://www.itutoryouchemistrydvd.com/images/periodic%20table.jpg"/>
          <p:cNvPicPr>
            <a:picLocks noChangeAspect="1" noChangeArrowheads="1"/>
          </p:cNvPicPr>
          <p:nvPr/>
        </p:nvPicPr>
        <p:blipFill>
          <a:blip r:embed="rId3" cstate="print"/>
          <a:srcRect t="12071" r="10658" b="18426"/>
          <a:stretch>
            <a:fillRect/>
          </a:stretch>
        </p:blipFill>
        <p:spPr bwMode="auto">
          <a:xfrm>
            <a:off x="5790421" y="3664532"/>
            <a:ext cx="2445714" cy="1383826"/>
          </a:xfrm>
          <a:prstGeom prst="rect">
            <a:avLst/>
          </a:prstGeom>
          <a:noFill/>
        </p:spPr>
      </p:pic>
      <p:pic>
        <p:nvPicPr>
          <p:cNvPr id="86018" name="Picture 2" descr="http://www.space-matters.info/img/waterstri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7290" y="4215824"/>
            <a:ext cx="1237796" cy="916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Surface Tension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9528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Surface tension </a:t>
            </a:r>
            <a:r>
              <a:rPr lang="en-US" dirty="0" smtClean="0"/>
              <a:t>is a net inward pull of a liquid as the result of intermolecular</a:t>
            </a:r>
          </a:p>
          <a:p>
            <a:r>
              <a:rPr lang="en-US" dirty="0" smtClean="0"/>
              <a:t>forces.  The beading of water on a smooth surface and the formation of nearly</a:t>
            </a:r>
          </a:p>
          <a:p>
            <a:r>
              <a:rPr lang="en-US" dirty="0" smtClean="0"/>
              <a:t>spherical drops of water on grass and other plants are examples of surface tension.</a:t>
            </a:r>
          </a:p>
          <a:p>
            <a:endParaRPr lang="en-US" dirty="0" smtClean="0"/>
          </a:p>
          <a:p>
            <a:r>
              <a:rPr lang="en-US" dirty="0" smtClean="0"/>
              <a:t>The surface tension of water is about three times greater than that of most other</a:t>
            </a:r>
          </a:p>
          <a:p>
            <a:r>
              <a:rPr lang="en-US" dirty="0" smtClean="0"/>
              <a:t>liquids, a result of strong hydrogen bonds.  The surface tension of mercury is </a:t>
            </a:r>
          </a:p>
          <a:p>
            <a:r>
              <a:rPr lang="en-US" dirty="0" smtClean="0"/>
              <a:t>almost six times greater than that of water.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8889" y="5234473"/>
            <a:ext cx="3683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you suppose surface tension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 affected by temperature?  Why?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359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79</a:t>
            </a:r>
            <a:endParaRPr lang="en-US" sz="400" dirty="0"/>
          </a:p>
        </p:txBody>
      </p:sp>
      <p:pic>
        <p:nvPicPr>
          <p:cNvPr id="86018" name="Picture 2" descr="http://www.space-matters.info/img/waterstri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176" y="3777345"/>
            <a:ext cx="1609624" cy="1191304"/>
          </a:xfrm>
          <a:prstGeom prst="rect">
            <a:avLst/>
          </a:prstGeom>
          <a:noFill/>
        </p:spPr>
      </p:pic>
      <p:pic>
        <p:nvPicPr>
          <p:cNvPr id="88066" name="Picture 2" descr="http://images.iop.org/objects/ccr/cern/45/10/6/CCEphy1_12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376" y="235828"/>
            <a:ext cx="1292224" cy="1206076"/>
          </a:xfrm>
          <a:prstGeom prst="rect">
            <a:avLst/>
          </a:prstGeom>
          <a:noFill/>
        </p:spPr>
      </p:pic>
      <p:pic>
        <p:nvPicPr>
          <p:cNvPr id="88068" name="Picture 4" descr="http://upload.wikimedia.org/wikipedia/commons/5/5e/Water_drop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9378" y="3774656"/>
            <a:ext cx="1783080" cy="1188720"/>
          </a:xfrm>
          <a:prstGeom prst="rect">
            <a:avLst/>
          </a:prstGeom>
          <a:noFill/>
        </p:spPr>
      </p:pic>
      <p:pic>
        <p:nvPicPr>
          <p:cNvPr id="88070" name="Picture 6" descr="http://www.mercuryinyourhome.com/images/mercury_header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9803" y="3788228"/>
            <a:ext cx="1278481" cy="2024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72506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kind of radioactive nucleus has a fixed rate at which it decays.  This rate </a:t>
            </a:r>
          </a:p>
          <a:p>
            <a:r>
              <a:rPr lang="en-US" dirty="0" smtClean="0"/>
              <a:t>i</a:t>
            </a:r>
            <a:r>
              <a:rPr lang="en-US" dirty="0" smtClean="0"/>
              <a:t>s unaffected by most normal external conditions, such as temperature, pressure,</a:t>
            </a:r>
          </a:p>
          <a:p>
            <a:r>
              <a:rPr lang="en-US" dirty="0" smtClean="0"/>
              <a:t>o</a:t>
            </a:r>
            <a:r>
              <a:rPr lang="en-US" dirty="0" smtClean="0"/>
              <a:t>r whether or not they are chemically combined with another substance.</a:t>
            </a:r>
          </a:p>
          <a:p>
            <a:endParaRPr lang="en-US" dirty="0" smtClean="0"/>
          </a:p>
          <a:p>
            <a:r>
              <a:rPr lang="en-US" dirty="0" smtClean="0"/>
              <a:t>The amount of time it takes for half of a sample of any such radioactive material </a:t>
            </a:r>
          </a:p>
          <a:p>
            <a:r>
              <a:rPr lang="en-US" dirty="0" smtClean="0"/>
              <a:t>t</a:t>
            </a:r>
            <a:r>
              <a:rPr lang="en-US" dirty="0" smtClean="0"/>
              <a:t>o decay is called the half-life.  For example, if you had a 100-gram sample of</a:t>
            </a:r>
          </a:p>
          <a:p>
            <a:r>
              <a:rPr lang="en-US" dirty="0" smtClean="0"/>
              <a:t>c</a:t>
            </a:r>
            <a:r>
              <a:rPr lang="en-US" dirty="0" smtClean="0"/>
              <a:t>arbon-14, it would take 5,715 </a:t>
            </a:r>
            <a:r>
              <a:rPr lang="en-US" dirty="0" smtClean="0"/>
              <a:t>y</a:t>
            </a:r>
            <a:r>
              <a:rPr lang="en-US" dirty="0" smtClean="0"/>
              <a:t>ears for 50 grams of it to decay.  After 11,430</a:t>
            </a:r>
          </a:p>
          <a:p>
            <a:r>
              <a:rPr lang="en-US" dirty="0" smtClean="0"/>
              <a:t>y</a:t>
            </a:r>
            <a:r>
              <a:rPr lang="en-US" dirty="0" smtClean="0"/>
              <a:t>ears only 25 grams would remain, and after 17,145 years only 12.5 grams of</a:t>
            </a:r>
          </a:p>
          <a:p>
            <a:r>
              <a:rPr lang="en-US" dirty="0" smtClean="0"/>
              <a:t>i</a:t>
            </a:r>
            <a:r>
              <a:rPr lang="en-US" dirty="0" smtClean="0"/>
              <a:t>t would remain.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3195" y="5234473"/>
            <a:ext cx="6491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Cesium-137 has a half-life of 30 years.  What percent of a 100-gram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Sample would be left after 210 years?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6161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143</a:t>
            </a:r>
            <a:endParaRPr lang="en-US" sz="400" dirty="0"/>
          </a:p>
        </p:txBody>
      </p:sp>
      <p:pic>
        <p:nvPicPr>
          <p:cNvPr id="4098" name="Picture 2" descr="http://www.daviddarling.info/images/half-l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6347" y="166461"/>
            <a:ext cx="1411968" cy="1411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Geiger Counter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8302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Geiger counter is a device designed to measure radiation.  The Geiger counter</a:t>
            </a:r>
          </a:p>
          <a:p>
            <a:r>
              <a:rPr lang="en-US" dirty="0" smtClean="0"/>
              <a:t>d</a:t>
            </a:r>
            <a:r>
              <a:rPr lang="en-US" dirty="0" smtClean="0"/>
              <a:t>etects the ionization that occurs within a low-pressure gas inside the Geiger </a:t>
            </a:r>
          </a:p>
          <a:p>
            <a:r>
              <a:rPr lang="en-US" dirty="0" smtClean="0"/>
              <a:t>counter.  J</a:t>
            </a:r>
            <a:r>
              <a:rPr lang="en-US" dirty="0" smtClean="0"/>
              <a:t>ust as a fluorescent light bulb can be used to measure radiation leaking </a:t>
            </a:r>
          </a:p>
          <a:p>
            <a:r>
              <a:rPr lang="en-US" dirty="0" smtClean="0"/>
              <a:t>from a m</a:t>
            </a:r>
            <a:r>
              <a:rPr lang="en-US" dirty="0" smtClean="0"/>
              <a:t>icrowave oven, the Geiger counter’s gas is ionized briefly by the passage </a:t>
            </a:r>
          </a:p>
          <a:p>
            <a:r>
              <a:rPr lang="en-US" dirty="0" smtClean="0"/>
              <a:t>of a r</a:t>
            </a:r>
            <a:r>
              <a:rPr lang="en-US" dirty="0" smtClean="0"/>
              <a:t>adioactive particle, which allows a brief flow of electricity.  The amount of </a:t>
            </a:r>
          </a:p>
          <a:p>
            <a:r>
              <a:rPr lang="en-US" dirty="0" smtClean="0"/>
              <a:t>e</a:t>
            </a:r>
            <a:r>
              <a:rPr lang="en-US" dirty="0" smtClean="0"/>
              <a:t>lectricity c</a:t>
            </a:r>
            <a:r>
              <a:rPr lang="en-US" dirty="0" smtClean="0"/>
              <a:t>an be observed on a readout, or it can be converted into the familiar </a:t>
            </a:r>
          </a:p>
          <a:p>
            <a:r>
              <a:rPr lang="en-US" dirty="0" smtClean="0"/>
              <a:t>c</a:t>
            </a:r>
            <a:r>
              <a:rPr lang="en-US" dirty="0" smtClean="0"/>
              <a:t>licking s</a:t>
            </a:r>
            <a:r>
              <a:rPr lang="en-US" dirty="0" smtClean="0"/>
              <a:t>ound that is often associated with a Geiger counter.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4335" y="5234473"/>
            <a:ext cx="678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does the radiation from a leaky microwave do to the gas in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luorescent l</a:t>
            </a:r>
            <a:r>
              <a:rPr lang="en-US" dirty="0" smtClean="0">
                <a:solidFill>
                  <a:srgbClr val="FF0000"/>
                </a:solidFill>
              </a:rPr>
              <a:t>ight bulb that allows it to detect the microwave radiation?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6161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144</a:t>
            </a:r>
            <a:endParaRPr lang="en-US" sz="400" dirty="0"/>
          </a:p>
        </p:txBody>
      </p:sp>
      <p:pic>
        <p:nvPicPr>
          <p:cNvPr id="2050" name="Picture 2" descr="http://rogerwendell.com/images/nukes/cdv-700_geiger_counter_circa_1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229" y="134239"/>
            <a:ext cx="1741714" cy="1429818"/>
          </a:xfrm>
          <a:prstGeom prst="rect">
            <a:avLst/>
          </a:prstGeom>
          <a:noFill/>
        </p:spPr>
      </p:pic>
      <p:pic>
        <p:nvPicPr>
          <p:cNvPr id="2052" name="Picture 4" descr="http://www.freeclipartnow.com/d/41759-1/safety-sign-radi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4318" y="200402"/>
            <a:ext cx="1085396" cy="1270530"/>
          </a:xfrm>
          <a:prstGeom prst="rect">
            <a:avLst/>
          </a:prstGeom>
          <a:noFill/>
        </p:spPr>
      </p:pic>
      <p:pic>
        <p:nvPicPr>
          <p:cNvPr id="2054" name="Picture 6" descr="http://www.appliancist.com/compact-microwave-oven-panasonic-nn-e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7495" y="3685192"/>
            <a:ext cx="2141310" cy="1569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Up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8525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1790’s, a group of scientists came to the first general agreement that using</a:t>
            </a:r>
          </a:p>
          <a:p>
            <a:r>
              <a:rPr lang="en-US" dirty="0"/>
              <a:t>a</a:t>
            </a:r>
            <a:r>
              <a:rPr lang="en-US" dirty="0" smtClean="0"/>
              <a:t> single, worldwide system of measure would benefit all people.  This system was </a:t>
            </a:r>
          </a:p>
          <a:p>
            <a:r>
              <a:rPr lang="en-US" dirty="0" smtClean="0"/>
              <a:t>named the metric system, and it gave us units of measure like meters and liters.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system was formally, and more universally, adopted in the 1960s when it </a:t>
            </a:r>
          </a:p>
          <a:p>
            <a:r>
              <a:rPr lang="en-US" dirty="0"/>
              <a:t>b</a:t>
            </a:r>
            <a:r>
              <a:rPr lang="en-US" dirty="0" smtClean="0"/>
              <a:t>ecame the International System of Units, or SI system.  The “SI” comes from </a:t>
            </a:r>
          </a:p>
          <a:p>
            <a:r>
              <a:rPr lang="en-US" dirty="0" smtClean="0"/>
              <a:t>the French name Le </a:t>
            </a:r>
            <a:r>
              <a:rPr lang="en-US" dirty="0" err="1" smtClean="0"/>
              <a:t>Systèm</a:t>
            </a:r>
            <a:r>
              <a:rPr lang="en-US" dirty="0" smtClean="0"/>
              <a:t> International </a:t>
            </a:r>
            <a:r>
              <a:rPr lang="en-US" dirty="0" err="1" smtClean="0"/>
              <a:t>d’Unités</a:t>
            </a:r>
            <a:r>
              <a:rPr lang="en-US" dirty="0" smtClean="0"/>
              <a:t>.  For example, the SI scale </a:t>
            </a:r>
          </a:p>
          <a:p>
            <a:r>
              <a:rPr lang="en-US" dirty="0" smtClean="0"/>
              <a:t>of temperature is called Celsius, and it places the freezing point of water at 0</a:t>
            </a:r>
            <a:r>
              <a:rPr lang="en-US" baseline="30000" dirty="0" smtClean="0"/>
              <a:t>o</a:t>
            </a:r>
            <a:r>
              <a:rPr lang="en-US" dirty="0" smtClean="0"/>
              <a:t>C </a:t>
            </a:r>
          </a:p>
          <a:p>
            <a:r>
              <a:rPr lang="en-US" dirty="0" smtClean="0"/>
              <a:t>and the boiling point of water at 100</a:t>
            </a:r>
            <a:r>
              <a:rPr lang="en-US" baseline="30000" dirty="0" smtClean="0"/>
              <a:t>o</a:t>
            </a:r>
            <a:r>
              <a:rPr lang="en-US" dirty="0" smtClean="0"/>
              <a:t>C.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17037" y="5589487"/>
            <a:ext cx="7763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some of the reasons why defining a temperature scale by the freezing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nd boiling points of water might be useful to scientist on any part of the earth?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http://www.thedailygreen.com/media/cm/thedailygreen/images/refridgerator-thermometer-l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2796" t="3322" r="33321" b="6325"/>
          <a:stretch>
            <a:fillRect/>
          </a:stretch>
        </p:blipFill>
        <p:spPr bwMode="auto">
          <a:xfrm>
            <a:off x="268940" y="4152451"/>
            <a:ext cx="691413" cy="2355925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131" y="4187075"/>
            <a:ext cx="2618647" cy="118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 descr="http://www.smithsonianjourneys.org/blog/files/2009/04/antarctica_blo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7406" y="4264895"/>
            <a:ext cx="1877620" cy="10937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23663" y="6698255"/>
            <a:ext cx="21031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4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071103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 is a very unusual element because it can exist in so many forms.   </a:t>
            </a:r>
          </a:p>
          <a:p>
            <a:r>
              <a:rPr lang="en-US" dirty="0" smtClean="0"/>
              <a:t>Forms</a:t>
            </a:r>
            <a:r>
              <a:rPr lang="en-US" dirty="0" smtClean="0"/>
              <a:t> </a:t>
            </a:r>
            <a:r>
              <a:rPr lang="en-US" dirty="0" smtClean="0"/>
              <a:t>that have the same atoms, but are arranged in different molecular </a:t>
            </a:r>
          </a:p>
          <a:p>
            <a:r>
              <a:rPr lang="en-US" dirty="0" smtClean="0"/>
              <a:t>patterns, are c</a:t>
            </a:r>
            <a:r>
              <a:rPr lang="en-US" dirty="0" smtClean="0"/>
              <a:t>alled </a:t>
            </a:r>
            <a:r>
              <a:rPr lang="en-US" i="1" dirty="0" smtClean="0"/>
              <a:t>allotropes</a:t>
            </a:r>
            <a:r>
              <a:rPr lang="en-US" dirty="0" smtClean="0"/>
              <a:t>.  Some allotropes of carbon are graphite, </a:t>
            </a:r>
          </a:p>
          <a:p>
            <a:r>
              <a:rPr lang="en-US" dirty="0" smtClean="0"/>
              <a:t>diamond, and fullerenes, </a:t>
            </a:r>
            <a:r>
              <a:rPr lang="en-US" dirty="0" smtClean="0"/>
              <a:t>also known as </a:t>
            </a:r>
            <a:r>
              <a:rPr lang="en-US" dirty="0" err="1" smtClean="0"/>
              <a:t>buckyballs</a:t>
            </a:r>
            <a:r>
              <a:rPr lang="en-US" dirty="0" smtClean="0"/>
              <a:t>.  </a:t>
            </a:r>
          </a:p>
          <a:p>
            <a:endParaRPr lang="en-US" sz="1100" dirty="0" smtClean="0"/>
          </a:p>
          <a:p>
            <a:r>
              <a:rPr lang="en-US" dirty="0" smtClean="0"/>
              <a:t>Carbon forms the backbone of almost every living substance, both living </a:t>
            </a:r>
          </a:p>
          <a:p>
            <a:r>
              <a:rPr lang="en-US" dirty="0" smtClean="0"/>
              <a:t>organisms a</a:t>
            </a:r>
            <a:r>
              <a:rPr lang="en-US" dirty="0" smtClean="0"/>
              <a:t>nd nonliving sources such as petroleum.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2941" y="5234473"/>
            <a:ext cx="6241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unusual bonding situation accounts for all the compounds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that carbon c</a:t>
            </a:r>
            <a:r>
              <a:rPr lang="en-US" dirty="0" smtClean="0">
                <a:solidFill>
                  <a:srgbClr val="FF0000"/>
                </a:solidFill>
              </a:rPr>
              <a:t>an form?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3663" y="6698255"/>
            <a:ext cx="26161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151</a:t>
            </a:r>
            <a:endParaRPr lang="en-US" sz="400" dirty="0"/>
          </a:p>
        </p:txBody>
      </p:sp>
      <p:pic>
        <p:nvPicPr>
          <p:cNvPr id="94210" name="Picture 2" descr="http://www.choudhery.com/export/grap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062" y="3698287"/>
            <a:ext cx="1547887" cy="1371600"/>
          </a:xfrm>
          <a:prstGeom prst="rect">
            <a:avLst/>
          </a:prstGeom>
          <a:noFill/>
        </p:spPr>
      </p:pic>
      <p:pic>
        <p:nvPicPr>
          <p:cNvPr id="94212" name="Picture 4" descr="http://www.jewishjournal.com/images/articles/diamond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6989" y="3697742"/>
            <a:ext cx="1551623" cy="1371600"/>
          </a:xfrm>
          <a:prstGeom prst="rect">
            <a:avLst/>
          </a:prstGeom>
          <a:noFill/>
        </p:spPr>
      </p:pic>
      <p:pic>
        <p:nvPicPr>
          <p:cNvPr id="94214" name="Picture 6" descr="http://www.technovelgy.com/graphics/content08/buckyball-alzheimer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4127" y="3687762"/>
            <a:ext cx="1409348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Uncertainty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80741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were to weigh a small rock on a scale that could measure the mass of the</a:t>
            </a:r>
          </a:p>
          <a:p>
            <a:r>
              <a:rPr lang="en-US" dirty="0"/>
              <a:t>r</a:t>
            </a:r>
            <a:r>
              <a:rPr lang="en-US" dirty="0" smtClean="0"/>
              <a:t>ock to the nearest 0.001 grams, then the mass of the rock would be, for example, </a:t>
            </a:r>
          </a:p>
          <a:p>
            <a:r>
              <a:rPr lang="en-US" dirty="0" smtClean="0"/>
              <a:t>10.871 + 0.001 grams.  The last digit is really just the best estimate of what the last </a:t>
            </a:r>
          </a:p>
          <a:p>
            <a:r>
              <a:rPr lang="en-US" dirty="0" smtClean="0"/>
              <a:t>digit should be.   </a:t>
            </a:r>
          </a:p>
          <a:p>
            <a:endParaRPr lang="en-US" dirty="0"/>
          </a:p>
          <a:p>
            <a:r>
              <a:rPr lang="en-US" dirty="0" smtClean="0"/>
              <a:t>Perhaps it was rounded or perhaps not – there is no way to be certain 0 so the last</a:t>
            </a:r>
          </a:p>
          <a:p>
            <a:r>
              <a:rPr lang="en-US" dirty="0"/>
              <a:t>d</a:t>
            </a:r>
            <a:r>
              <a:rPr lang="en-US" dirty="0" smtClean="0"/>
              <a:t>igit is called </a:t>
            </a:r>
            <a:r>
              <a:rPr lang="en-US" i="1" dirty="0" smtClean="0"/>
              <a:t>uncertain</a:t>
            </a:r>
            <a:r>
              <a:rPr lang="en-US" dirty="0" smtClean="0"/>
              <a:t>.  The first four digits were numbers about which no estimate</a:t>
            </a:r>
          </a:p>
          <a:p>
            <a:r>
              <a:rPr lang="en-US" dirty="0" smtClean="0"/>
              <a:t>Was made, so they are called </a:t>
            </a:r>
            <a:r>
              <a:rPr lang="en-US" i="1" dirty="0" smtClean="0"/>
              <a:t>significant figures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All nonzero numbers are significant; zeros between </a:t>
            </a:r>
            <a:r>
              <a:rPr lang="en-US" dirty="0" err="1" smtClean="0"/>
              <a:t>nonzeros</a:t>
            </a:r>
            <a:r>
              <a:rPr lang="en-US" dirty="0" smtClean="0"/>
              <a:t> are significant; </a:t>
            </a:r>
          </a:p>
          <a:p>
            <a:r>
              <a:rPr lang="en-US" dirty="0" smtClean="0"/>
              <a:t>place-holding zeros at the beginning and end of a number are not significant; </a:t>
            </a:r>
          </a:p>
          <a:p>
            <a:r>
              <a:rPr lang="en-US" dirty="0" smtClean="0"/>
              <a:t>and zeros at the end of a number after the decimal are significant.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14317" y="5234473"/>
            <a:ext cx="6368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How many significant figures are in each of the following?</a:t>
            </a:r>
          </a:p>
          <a:p>
            <a:pPr marL="1257300" lvl="2" indent="-342900">
              <a:buAutoNum type="alphaLcPeriod"/>
            </a:pPr>
            <a:r>
              <a:rPr lang="en-US" i="1" dirty="0" smtClean="0">
                <a:solidFill>
                  <a:srgbClr val="FF0000"/>
                </a:solidFill>
              </a:rPr>
              <a:t>8.01		b.  80.1		c.  80</a:t>
            </a:r>
          </a:p>
          <a:p>
            <a:pPr marL="342900" indent="-342900">
              <a:buAutoNum type="alphaLcPeriod"/>
            </a:pPr>
            <a:endParaRPr lang="en-US" i="1" dirty="0">
              <a:solidFill>
                <a:srgbClr val="FF0000"/>
              </a:solidFill>
            </a:endParaRPr>
          </a:p>
          <a:p>
            <a:pPr marL="342900" indent="-342900"/>
            <a:r>
              <a:rPr lang="en-US" i="1" dirty="0" smtClean="0">
                <a:solidFill>
                  <a:srgbClr val="FF0000"/>
                </a:solidFill>
              </a:rPr>
              <a:t>		d</a:t>
            </a:r>
            <a:r>
              <a:rPr lang="en-US" i="1" dirty="0">
                <a:solidFill>
                  <a:srgbClr val="FF0000"/>
                </a:solidFill>
              </a:rPr>
              <a:t>.</a:t>
            </a:r>
            <a:r>
              <a:rPr lang="en-US" i="1" dirty="0" smtClean="0">
                <a:solidFill>
                  <a:srgbClr val="FF0000"/>
                </a:solidFill>
              </a:rPr>
              <a:t>  8009		e.  0.0083		f.  0.1040900300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nano-machinery.com/catalog/images/Desktop%20Scale_Zepper_ACS-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7337">
            <a:off x="7427627" y="280150"/>
            <a:ext cx="1444371" cy="1276315"/>
          </a:xfrm>
          <a:prstGeom prst="rect">
            <a:avLst/>
          </a:prstGeom>
          <a:noFill/>
        </p:spPr>
      </p:pic>
      <p:pic>
        <p:nvPicPr>
          <p:cNvPr id="4098" name="Picture 2" descr="http://osidb.com/free-icons/png/256x256/emotes/face-uncertain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511" y="5273929"/>
            <a:ext cx="1190879" cy="119087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23663" y="6698255"/>
            <a:ext cx="21031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5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9456" y="274638"/>
            <a:ext cx="8229600" cy="1143000"/>
          </a:xfrm>
        </p:spPr>
        <p:txBody>
          <a:bodyPr/>
          <a:lstStyle/>
          <a:p>
            <a:r>
              <a:rPr lang="en-US" dirty="0" smtClean="0"/>
              <a:t>From Another Dimension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75007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as there are 12 inches in one foot, there are 100 centimeters in one meter.</a:t>
            </a:r>
          </a:p>
          <a:p>
            <a:r>
              <a:rPr lang="en-US" dirty="0" smtClean="0"/>
              <a:t>The labels on the ends of these numbers are called units or dimensions. </a:t>
            </a:r>
          </a:p>
          <a:p>
            <a:r>
              <a:rPr lang="en-US" dirty="0" smtClean="0"/>
              <a:t> </a:t>
            </a:r>
          </a:p>
          <a:p>
            <a:r>
              <a:rPr lang="en-US" i="1" dirty="0" smtClean="0"/>
              <a:t>Dimensional analysis </a:t>
            </a:r>
            <a:r>
              <a:rPr lang="en-US" dirty="0" smtClean="0"/>
              <a:t>is the process of changing the units on a number, usually </a:t>
            </a:r>
          </a:p>
          <a:p>
            <a:r>
              <a:rPr lang="en-US" dirty="0" smtClean="0"/>
              <a:t>to make a number more manageable.  </a:t>
            </a:r>
          </a:p>
          <a:p>
            <a:endParaRPr lang="en-US" dirty="0" smtClean="0"/>
          </a:p>
          <a:p>
            <a:r>
              <a:rPr lang="en-US" dirty="0" smtClean="0"/>
              <a:t>We might say a certain event took place 20 years ago, but we would seldom say </a:t>
            </a:r>
          </a:p>
          <a:p>
            <a:r>
              <a:rPr lang="en-US" dirty="0" smtClean="0"/>
              <a:t>that it took place 7,300 days ago.  </a:t>
            </a:r>
          </a:p>
          <a:p>
            <a:endParaRPr lang="en-US" dirty="0" smtClean="0"/>
          </a:p>
          <a:p>
            <a:r>
              <a:rPr lang="en-US" dirty="0" smtClean="0"/>
              <a:t>The amount of time is the same, but by changing the years into days, we change </a:t>
            </a:r>
          </a:p>
          <a:p>
            <a:r>
              <a:rPr lang="en-US" dirty="0" smtClean="0"/>
              <a:t>not just the unit, but the number in front of the unit.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48904" y="5010529"/>
            <a:ext cx="38351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Convert the following.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	a.  600 days to years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	b.  14 centuries to years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	c.  $3.50 to quarters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	d.  900 centimeters to meters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9" name="Picture 4" descr="http://wisdomresearch.org/ImageStore/rul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2216" y="158605"/>
            <a:ext cx="1350494" cy="130352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7763069" y="5113176"/>
            <a:ext cx="718457" cy="718457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915469" y="5265576"/>
            <a:ext cx="718457" cy="718457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67869" y="5417976"/>
            <a:ext cx="718457" cy="718457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20269" y="5570376"/>
            <a:ext cx="718457" cy="718457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58095" y="5327807"/>
            <a:ext cx="718457" cy="718457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10495" y="5480207"/>
            <a:ext cx="718457" cy="718457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62895" y="5632607"/>
            <a:ext cx="718457" cy="718457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15295" y="5785007"/>
            <a:ext cx="718457" cy="718457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09437" y="5508200"/>
            <a:ext cx="718457" cy="718457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61837" y="5660600"/>
            <a:ext cx="718457" cy="718457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14237" y="5813000"/>
            <a:ext cx="718457" cy="718457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66637" y="5965400"/>
            <a:ext cx="718457" cy="718457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180036" y="4640417"/>
            <a:ext cx="718457" cy="718457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32436" y="4792817"/>
            <a:ext cx="718457" cy="718457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923663" y="6698255"/>
            <a:ext cx="21031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6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that Matters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8463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Dalton, and English schoolteacher, proposed the atomic theory of matter</a:t>
            </a:r>
          </a:p>
          <a:p>
            <a:r>
              <a:rPr lang="en-US" dirty="0" smtClean="0"/>
              <a:t>At the beginning of the 1800s.  It states</a:t>
            </a:r>
          </a:p>
          <a:p>
            <a:endParaRPr lang="en-US" dirty="0" smtClean="0"/>
          </a:p>
          <a:p>
            <a:r>
              <a:rPr lang="en-US" dirty="0" smtClean="0"/>
              <a:t>	                   1.  Each element is made of small particles called atoms.</a:t>
            </a:r>
          </a:p>
          <a:p>
            <a:endParaRPr lang="en-US" dirty="0" smtClean="0"/>
          </a:p>
          <a:p>
            <a:r>
              <a:rPr lang="en-US" dirty="0" smtClean="0"/>
              <a:t>	                   2.  All atoms of one kind of element are identical.</a:t>
            </a:r>
          </a:p>
          <a:p>
            <a:endParaRPr lang="en-US" dirty="0" smtClean="0"/>
          </a:p>
          <a:p>
            <a:r>
              <a:rPr lang="en-US" dirty="0" smtClean="0"/>
              <a:t>	                   3.  Atoms can’t e created or destroyed by chemical reaction </a:t>
            </a:r>
          </a:p>
          <a:p>
            <a:r>
              <a:rPr lang="en-US" dirty="0" smtClean="0"/>
              <a:t>                                          or changed into other kinds of atoms.</a:t>
            </a:r>
          </a:p>
          <a:p>
            <a:endParaRPr lang="en-US" dirty="0" smtClean="0"/>
          </a:p>
          <a:p>
            <a:r>
              <a:rPr lang="en-US" dirty="0" smtClean="0"/>
              <a:t>	                   4.  Compounds are formed by combining atoms of more than </a:t>
            </a:r>
          </a:p>
          <a:p>
            <a:r>
              <a:rPr lang="en-US" dirty="0" smtClean="0"/>
              <a:t>	                         one kind of element, in the same ratio each time.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5629" y="5449086"/>
            <a:ext cx="657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What, if any, problems arise from the basic ideas of Dalton’s theory?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www.uh.edu/engines/jdalt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240" y="2359716"/>
            <a:ext cx="2180361" cy="28900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23663" y="6698255"/>
            <a:ext cx="21031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7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Blocks of the Building Blocks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94223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every discovery in science is the direct result of a scientist looking for a </a:t>
            </a:r>
          </a:p>
          <a:p>
            <a:r>
              <a:rPr lang="en-US" dirty="0" smtClean="0"/>
              <a:t>specific item and then finding it.  There are plenty of examples in which scientists </a:t>
            </a:r>
          </a:p>
          <a:p>
            <a:r>
              <a:rPr lang="en-US" dirty="0" smtClean="0"/>
              <a:t>involved in research in one are surprised to find that they have made a major </a:t>
            </a:r>
          </a:p>
          <a:p>
            <a:r>
              <a:rPr lang="en-US" dirty="0" smtClean="0"/>
              <a:t>advance in another.  </a:t>
            </a:r>
          </a:p>
          <a:p>
            <a:endParaRPr lang="en-US" dirty="0" smtClean="0"/>
          </a:p>
          <a:p>
            <a:r>
              <a:rPr lang="en-US" dirty="0" smtClean="0"/>
              <a:t>For example, take the three major subatomic particles:  the electron, the proton, </a:t>
            </a:r>
          </a:p>
          <a:p>
            <a:r>
              <a:rPr lang="en-US" dirty="0" smtClean="0"/>
              <a:t>and the neutron.  The proton and neutron are roughly the same size, and the </a:t>
            </a:r>
          </a:p>
          <a:p>
            <a:r>
              <a:rPr lang="en-US" dirty="0" smtClean="0"/>
              <a:t>electron is over  1,800 times smaller than either the proton or neutron.  These </a:t>
            </a:r>
          </a:p>
          <a:p>
            <a:r>
              <a:rPr lang="en-US" dirty="0" smtClean="0"/>
              <a:t>particles were all discovered in the course of research into the nature of the atom, </a:t>
            </a:r>
          </a:p>
          <a:p>
            <a:r>
              <a:rPr lang="en-US" dirty="0" smtClean="0"/>
              <a:t>but none of the scientists who found them were actually looking for subatomic </a:t>
            </a:r>
          </a:p>
          <a:p>
            <a:r>
              <a:rPr lang="en-US" dirty="0" smtClean="0"/>
              <a:t>particles as such.   However, in all three instances the new information led to an </a:t>
            </a:r>
          </a:p>
          <a:p>
            <a:r>
              <a:rPr lang="en-US" dirty="0" smtClean="0"/>
              <a:t>explosion of new thinking and ideas about the nature of matter.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7037" y="5234473"/>
            <a:ext cx="5923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can proper experimental methods prepare a researcher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the event of making an unexpected discovery?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www.chemistryland.com/ElementarySchool/BuildingBlocks/AllAboutBldgBlo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907" y="5275040"/>
            <a:ext cx="1464437" cy="10983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23663" y="6698255"/>
            <a:ext cx="21031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8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Isotopes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502" y="1585079"/>
            <a:ext cx="75130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atomic mass of each element is given on the periodic table and is actually</a:t>
            </a:r>
          </a:p>
          <a:p>
            <a:r>
              <a:rPr lang="en-US" dirty="0" smtClean="0"/>
              <a:t>a weighted average of all the naturally occurring isotopes of an element.  An </a:t>
            </a:r>
          </a:p>
          <a:p>
            <a:r>
              <a:rPr lang="en-US" dirty="0" smtClean="0"/>
              <a:t>isotope is a type of atom that has the same number of protons but a different </a:t>
            </a:r>
          </a:p>
          <a:p>
            <a:r>
              <a:rPr lang="en-US" dirty="0" smtClean="0"/>
              <a:t>number of neutrons.</a:t>
            </a:r>
          </a:p>
          <a:p>
            <a:endParaRPr lang="en-US" dirty="0" smtClean="0"/>
          </a:p>
          <a:p>
            <a:r>
              <a:rPr lang="en-US" dirty="0" smtClean="0"/>
              <a:t>For example, all carbon atoms have six protons, but may have six, seven, or </a:t>
            </a:r>
          </a:p>
          <a:p>
            <a:r>
              <a:rPr lang="en-US" dirty="0" smtClean="0"/>
              <a:t>eight neutrons, so there are isotopes of carbon-12, carbon-13, and carbon-14.</a:t>
            </a:r>
          </a:p>
          <a:p>
            <a:r>
              <a:rPr lang="en-US" dirty="0" smtClean="0"/>
              <a:t>Because C-13 and C-14 occur in much smaller amounts than C-12, they don’t </a:t>
            </a:r>
          </a:p>
          <a:p>
            <a:r>
              <a:rPr lang="en-US" dirty="0" smtClean="0"/>
              <a:t>change the atomic mass of carbon very much, but it is still 12.0111 </a:t>
            </a:r>
            <a:r>
              <a:rPr lang="en-US" dirty="0" err="1" smtClean="0"/>
              <a:t>amu</a:t>
            </a:r>
            <a:r>
              <a:rPr lang="en-US" dirty="0" smtClean="0"/>
              <a:t> and</a:t>
            </a:r>
          </a:p>
          <a:p>
            <a:r>
              <a:rPr lang="en-US" dirty="0" smtClean="0"/>
              <a:t>not exactly 12 </a:t>
            </a:r>
            <a:r>
              <a:rPr lang="en-US" dirty="0" err="1" smtClean="0"/>
              <a:t>amu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6473" y="5234473"/>
            <a:ext cx="7924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fluorine has an atomic mass of 18.998 and there are isotopes of both fluorine-18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fluorine-19, which of the two isotopes occurs in larger numbers naturally?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8098531" y="5675376"/>
            <a:ext cx="838200" cy="993775"/>
            <a:chOff x="5136" y="96"/>
            <a:chExt cx="528" cy="626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136" y="96"/>
              <a:ext cx="528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234" y="240"/>
              <a:ext cx="29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 smtClean="0"/>
                <a:t> F</a:t>
              </a:r>
              <a:endParaRPr lang="en-US" sz="3200" dirty="0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187" y="528"/>
              <a:ext cx="43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rgbClr val="FF0000"/>
                  </a:solidFill>
                </a:rPr>
                <a:t>18.998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413" y="96"/>
              <a:ext cx="2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smtClean="0">
                  <a:solidFill>
                    <a:schemeClr val="accent2"/>
                  </a:solidFill>
                </a:rPr>
                <a:t> </a:t>
              </a:r>
              <a:r>
                <a:rPr lang="en-US" sz="1800" dirty="0" smtClean="0">
                  <a:solidFill>
                    <a:schemeClr val="tx2"/>
                  </a:solidFill>
                </a:rPr>
                <a:t>9</a:t>
              </a:r>
              <a:endParaRPr lang="en-US" sz="18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140203" y="158496"/>
            <a:ext cx="838200" cy="993775"/>
            <a:chOff x="5136" y="96"/>
            <a:chExt cx="528" cy="626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5136" y="96"/>
              <a:ext cx="528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5269" y="240"/>
              <a:ext cx="25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5164" y="528"/>
              <a:ext cx="49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rgbClr val="FF0000"/>
                  </a:solidFill>
                </a:rPr>
                <a:t>12.0111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5413" y="96"/>
              <a:ext cx="2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accent2"/>
                  </a:solidFill>
                </a:rPr>
                <a:t> </a:t>
              </a:r>
              <a:r>
                <a:rPr lang="en-US" dirty="0" smtClean="0">
                  <a:solidFill>
                    <a:schemeClr val="tx2"/>
                  </a:solidFill>
                </a:rPr>
                <a:t>6</a:t>
              </a:r>
              <a:endParaRPr lang="en-US" sz="18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27650" name="Picture 2" descr="http://www.itutoryouchemistrydvd.com/images/periodic%20table.jpg"/>
          <p:cNvPicPr>
            <a:picLocks noChangeAspect="1" noChangeArrowheads="1"/>
          </p:cNvPicPr>
          <p:nvPr/>
        </p:nvPicPr>
        <p:blipFill>
          <a:blip r:embed="rId3" cstate="print"/>
          <a:srcRect t="12071" r="10658" b="18426"/>
          <a:stretch>
            <a:fillRect/>
          </a:stretch>
        </p:blipFill>
        <p:spPr bwMode="auto">
          <a:xfrm>
            <a:off x="6451399" y="198086"/>
            <a:ext cx="2445714" cy="138382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8923663" y="6698255"/>
            <a:ext cx="21031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9</a:t>
            </a:r>
            <a:endParaRPr lang="en-US" sz="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5875</Words>
  <Application>Microsoft Office PowerPoint</Application>
  <PresentationFormat>On-screen Show (4:3)</PresentationFormat>
  <Paragraphs>756</Paragraphs>
  <Slides>40</Slides>
  <Notes>39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Intro to Chemistry</vt:lpstr>
      <vt:lpstr>All That Matters</vt:lpstr>
      <vt:lpstr>Unique Properties</vt:lpstr>
      <vt:lpstr>Measuring Up</vt:lpstr>
      <vt:lpstr>Significant Uncertainty</vt:lpstr>
      <vt:lpstr>From Another Dimension</vt:lpstr>
      <vt:lpstr>The Theory that Matters</vt:lpstr>
      <vt:lpstr>Building Blocks of the Building Blocks</vt:lpstr>
      <vt:lpstr>Isotopes</vt:lpstr>
      <vt:lpstr>Mass and Weight</vt:lpstr>
      <vt:lpstr>Periodicity</vt:lpstr>
      <vt:lpstr>Molecular and Empirical</vt:lpstr>
      <vt:lpstr>Ions</vt:lpstr>
      <vt:lpstr>What’s in a Name?</vt:lpstr>
      <vt:lpstr>Covalent Names</vt:lpstr>
      <vt:lpstr>Formula Mass</vt:lpstr>
      <vt:lpstr>The Mighty Mole</vt:lpstr>
      <vt:lpstr>Time to Expand</vt:lpstr>
      <vt:lpstr>The First Law</vt:lpstr>
      <vt:lpstr>Enthalpy</vt:lpstr>
      <vt:lpstr>Enthalpy and Reactions</vt:lpstr>
      <vt:lpstr>Exploding Food</vt:lpstr>
      <vt:lpstr>Energy to Burn</vt:lpstr>
      <vt:lpstr>A Constant Light</vt:lpstr>
      <vt:lpstr>Electromagnetic Spectrum</vt:lpstr>
      <vt:lpstr>Walking the Planck</vt:lpstr>
      <vt:lpstr>A Spectrum of Models</vt:lpstr>
      <vt:lpstr>Mendeleev and Masses</vt:lpstr>
      <vt:lpstr>Shielding</vt:lpstr>
      <vt:lpstr>Atomic Size</vt:lpstr>
      <vt:lpstr>Energy to Escape</vt:lpstr>
      <vt:lpstr>Metals</vt:lpstr>
      <vt:lpstr>Nonmetals</vt:lpstr>
      <vt:lpstr>Electronegativity</vt:lpstr>
      <vt:lpstr>North and South?</vt:lpstr>
      <vt:lpstr>Hydrogen Bonding</vt:lpstr>
      <vt:lpstr>Surface Tension</vt:lpstr>
      <vt:lpstr>Half-Life</vt:lpstr>
      <vt:lpstr>Geiger Counter</vt:lpstr>
      <vt:lpstr>Carbon</vt:lpstr>
    </vt:vector>
  </TitlesOfParts>
  <Company>D87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That Matters</dc:title>
  <dc:creator>UNIT55</dc:creator>
  <cp:lastModifiedBy>UNIT55</cp:lastModifiedBy>
  <cp:revision>40</cp:revision>
  <dcterms:created xsi:type="dcterms:W3CDTF">2010-08-20T20:29:29Z</dcterms:created>
  <dcterms:modified xsi:type="dcterms:W3CDTF">2010-08-21T22:47:40Z</dcterms:modified>
</cp:coreProperties>
</file>