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514" r:id="rId3"/>
    <p:sldId id="515" r:id="rId4"/>
    <p:sldId id="516" r:id="rId5"/>
    <p:sldId id="517" r:id="rId6"/>
    <p:sldId id="519" r:id="rId7"/>
    <p:sldId id="562" r:id="rId8"/>
    <p:sldId id="520" r:id="rId9"/>
    <p:sldId id="521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9900"/>
    <a:srgbClr val="FF0000"/>
    <a:srgbClr val="0066FF"/>
    <a:srgbClr val="006666"/>
    <a:srgbClr val="00FFCC"/>
    <a:srgbClr val="33CC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601" autoAdjust="0"/>
    <p:restoredTop sz="94671" autoAdjust="0"/>
  </p:normalViewPr>
  <p:slideViewPr>
    <p:cSldViewPr snapToGrid="0">
      <p:cViewPr>
        <p:scale>
          <a:sx n="60" d="100"/>
          <a:sy n="60" d="100"/>
        </p:scale>
        <p:origin x="-1746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B613C-1210-461B-8B29-ABB0B876E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FCD04-9F91-4724-8F69-E9A77FB4C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EB80-FAFA-45D5-A783-5317F104A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4DBE2-1432-472A-9DC9-1157BCFD2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046D9-2B00-436A-A5C5-5B56B8E65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D298-B9B0-440C-AC32-F98BA41B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F1103-2655-4CDD-AFBB-27EB948FA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1776-E51D-407B-801A-774DFB09D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BEE53-62C4-44B4-910E-C601FB258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A891D-C0C1-4488-8C2C-C0FE602FD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3DFF-4FF3-4257-B49D-60A09E955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8B5F82-D60F-4AB3-B75C-7E5DD3025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3" descr="Duracell_Batteries_s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100013"/>
            <a:ext cx="2479675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59" descr="hangtian$1222161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138" y="376238"/>
            <a:ext cx="29813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2609850" y="3148013"/>
            <a:ext cx="3892550" cy="6413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3600" b="1"/>
              <a:t>Electrochemistry</a:t>
            </a:r>
          </a:p>
        </p:txBody>
      </p:sp>
      <p:pic>
        <p:nvPicPr>
          <p:cNvPr id="9221" name="Picture 54" descr="Electroplating-Iron-Padlock-Chrome-Nickle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4184650"/>
            <a:ext cx="2579687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55"/>
          <p:cNvSpPr>
            <a:spLocks noChangeArrowheads="1"/>
          </p:cNvSpPr>
          <p:nvPr/>
        </p:nvSpPr>
        <p:spPr bwMode="auto">
          <a:xfrm>
            <a:off x="2965450" y="2443163"/>
            <a:ext cx="3181350" cy="6413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3600" b="1"/>
              <a:t>AP Chemistry</a:t>
            </a:r>
          </a:p>
        </p:txBody>
      </p:sp>
      <p:pic>
        <p:nvPicPr>
          <p:cNvPr id="9223" name="Picture 57" descr="bright, satin, and brushed chrome finish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53163" y="4168775"/>
            <a:ext cx="24526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61" descr="lemon_nail_penn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02363" y="371475"/>
            <a:ext cx="264795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65" descr="33_22_61---Rust_we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11563" y="4149725"/>
            <a:ext cx="207645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2"/>
          <p:cNvSpPr>
            <a:spLocks noChangeArrowheads="1"/>
          </p:cNvSpPr>
          <p:nvPr/>
        </p:nvSpPr>
        <p:spPr bwMode="auto">
          <a:xfrm>
            <a:off x="666750" y="401638"/>
            <a:ext cx="7666038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During </a:t>
            </a:r>
            <a:r>
              <a:rPr lang="en-US" u="sng"/>
              <a:t>oxidation-reduction</a:t>
            </a:r>
            <a:r>
              <a:rPr lang="en-US"/>
              <a:t> (</a:t>
            </a:r>
            <a:r>
              <a:rPr lang="en-US" u="sng"/>
              <a:t>redox</a:t>
            </a:r>
            <a:r>
              <a:rPr lang="en-US"/>
              <a:t>) reactions,</a:t>
            </a:r>
          </a:p>
          <a:p>
            <a:pPr algn="l"/>
            <a:r>
              <a:rPr lang="en-US"/>
              <a:t>the oxidation states of two substances change. </a:t>
            </a:r>
          </a:p>
        </p:txBody>
      </p:sp>
      <p:sp>
        <p:nvSpPr>
          <p:cNvPr id="10243" name="Rectangle 153"/>
          <p:cNvSpPr>
            <a:spLocks noChangeArrowheads="1"/>
          </p:cNvSpPr>
          <p:nvPr/>
        </p:nvSpPr>
        <p:spPr bwMode="auto">
          <a:xfrm>
            <a:off x="1042988" y="1690688"/>
            <a:ext cx="20161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oxidation</a:t>
            </a:r>
            <a:r>
              <a:rPr lang="en-US"/>
              <a:t> = </a:t>
            </a:r>
          </a:p>
        </p:txBody>
      </p:sp>
      <p:sp>
        <p:nvSpPr>
          <p:cNvPr id="10244" name="Rectangle 154"/>
          <p:cNvSpPr>
            <a:spLocks noChangeArrowheads="1"/>
          </p:cNvSpPr>
          <p:nvPr/>
        </p:nvSpPr>
        <p:spPr bwMode="auto">
          <a:xfrm>
            <a:off x="998538" y="2317750"/>
            <a:ext cx="20558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reduction</a:t>
            </a:r>
            <a:r>
              <a:rPr lang="en-US"/>
              <a:t> = </a:t>
            </a:r>
          </a:p>
        </p:txBody>
      </p:sp>
      <p:sp>
        <p:nvSpPr>
          <p:cNvPr id="280731" name="Rectangle 155"/>
          <p:cNvSpPr>
            <a:spLocks noChangeArrowheads="1"/>
          </p:cNvSpPr>
          <p:nvPr/>
        </p:nvSpPr>
        <p:spPr bwMode="auto">
          <a:xfrm>
            <a:off x="2971800" y="1690688"/>
            <a:ext cx="17430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loss of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0733" name="Rectangle 157"/>
          <p:cNvSpPr>
            <a:spLocks noChangeArrowheads="1"/>
          </p:cNvSpPr>
          <p:nvPr/>
        </p:nvSpPr>
        <p:spPr bwMode="auto">
          <a:xfrm>
            <a:off x="2971800" y="2316163"/>
            <a:ext cx="17843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gain of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0734" name="AutoShape 158"/>
          <p:cNvSpPr>
            <a:spLocks/>
          </p:cNvSpPr>
          <p:nvPr/>
        </p:nvSpPr>
        <p:spPr bwMode="auto">
          <a:xfrm>
            <a:off x="4627563" y="1673225"/>
            <a:ext cx="357187" cy="1169988"/>
          </a:xfrm>
          <a:prstGeom prst="rightBrace">
            <a:avLst>
              <a:gd name="adj1" fmla="val 27296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0735" name="Rectangle 159"/>
          <p:cNvSpPr>
            <a:spLocks noChangeArrowheads="1"/>
          </p:cNvSpPr>
          <p:nvPr/>
        </p:nvSpPr>
        <p:spPr bwMode="auto">
          <a:xfrm>
            <a:off x="5080000" y="1968500"/>
            <a:ext cx="33131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both occur in redox </a:t>
            </a:r>
          </a:p>
        </p:txBody>
      </p:sp>
      <p:sp>
        <p:nvSpPr>
          <p:cNvPr id="280737" name="Rectangle 161"/>
          <p:cNvSpPr>
            <a:spLocks noChangeArrowheads="1"/>
          </p:cNvSpPr>
          <p:nvPr/>
        </p:nvSpPr>
        <p:spPr bwMode="auto">
          <a:xfrm>
            <a:off x="5959475" y="4976813"/>
            <a:ext cx="2455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LEO: “GER…”</a:t>
            </a:r>
          </a:p>
        </p:txBody>
      </p:sp>
      <p:sp>
        <p:nvSpPr>
          <p:cNvPr id="280739" name="Rectangle 163"/>
          <p:cNvSpPr>
            <a:spLocks noChangeArrowheads="1"/>
          </p:cNvSpPr>
          <p:nvPr/>
        </p:nvSpPr>
        <p:spPr bwMode="auto">
          <a:xfrm>
            <a:off x="2814638" y="3808413"/>
            <a:ext cx="1824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“OIL RIG.”</a:t>
            </a:r>
          </a:p>
        </p:txBody>
      </p:sp>
      <p:sp>
        <p:nvSpPr>
          <p:cNvPr id="280740" name="Rectangle 164"/>
          <p:cNvSpPr>
            <a:spLocks noChangeArrowheads="1"/>
          </p:cNvSpPr>
          <p:nvPr/>
        </p:nvSpPr>
        <p:spPr bwMode="auto">
          <a:xfrm>
            <a:off x="2581275" y="4378325"/>
            <a:ext cx="248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chemeClr val="tx1"/>
                </a:solidFill>
              </a:rPr>
              <a:t>O</a:t>
            </a:r>
            <a:r>
              <a:rPr lang="en-US" sz="2400">
                <a:solidFill>
                  <a:schemeClr val="tx1"/>
                </a:solidFill>
              </a:rPr>
              <a:t>xidation </a:t>
            </a:r>
            <a:r>
              <a:rPr lang="en-US" sz="2400" u="sng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s </a:t>
            </a:r>
            <a:r>
              <a:rPr lang="en-US" sz="2400" u="sng">
                <a:solidFill>
                  <a:schemeClr val="tx1"/>
                </a:solidFill>
              </a:rPr>
              <a:t>l</a:t>
            </a:r>
            <a:r>
              <a:rPr lang="en-US" sz="2400">
                <a:solidFill>
                  <a:schemeClr val="tx1"/>
                </a:solidFill>
              </a:rPr>
              <a:t>oss;</a:t>
            </a:r>
          </a:p>
          <a:p>
            <a:r>
              <a:rPr lang="en-US" sz="2400" u="sng">
                <a:solidFill>
                  <a:schemeClr val="tx1"/>
                </a:solidFill>
              </a:rPr>
              <a:t>r</a:t>
            </a:r>
            <a:r>
              <a:rPr lang="en-US" sz="2400">
                <a:solidFill>
                  <a:schemeClr val="tx1"/>
                </a:solidFill>
              </a:rPr>
              <a:t>eduction </a:t>
            </a:r>
            <a:r>
              <a:rPr lang="en-US" sz="2400" u="sng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s </a:t>
            </a:r>
            <a:r>
              <a:rPr lang="en-US" sz="2400" u="sng">
                <a:solidFill>
                  <a:schemeClr val="tx1"/>
                </a:solidFill>
              </a:rPr>
              <a:t>g</a:t>
            </a:r>
            <a:r>
              <a:rPr lang="en-US" sz="2400">
                <a:solidFill>
                  <a:schemeClr val="tx1"/>
                </a:solidFill>
              </a:rPr>
              <a:t>ain.</a:t>
            </a:r>
          </a:p>
        </p:txBody>
      </p:sp>
      <p:sp>
        <p:nvSpPr>
          <p:cNvPr id="280741" name="Rectangle 165"/>
          <p:cNvSpPr>
            <a:spLocks noChangeArrowheads="1"/>
          </p:cNvSpPr>
          <p:nvPr/>
        </p:nvSpPr>
        <p:spPr bwMode="auto">
          <a:xfrm>
            <a:off x="4543425" y="5568950"/>
            <a:ext cx="4067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chemeClr val="tx1"/>
                </a:solidFill>
              </a:rPr>
              <a:t>L</a:t>
            </a:r>
            <a:r>
              <a:rPr lang="en-US" sz="2400">
                <a:solidFill>
                  <a:schemeClr val="tx1"/>
                </a:solidFill>
              </a:rPr>
              <a:t>osing </a:t>
            </a:r>
            <a:r>
              <a:rPr lang="en-US" sz="2400" u="sng">
                <a:solidFill>
                  <a:schemeClr val="tx1"/>
                </a:solidFill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lectrons: </a:t>
            </a:r>
            <a:r>
              <a:rPr lang="en-US" sz="2400" u="sng">
                <a:solidFill>
                  <a:schemeClr val="tx1"/>
                </a:solidFill>
              </a:rPr>
              <a:t>o</a:t>
            </a:r>
            <a:r>
              <a:rPr lang="en-US" sz="2400">
                <a:solidFill>
                  <a:schemeClr val="tx1"/>
                </a:solidFill>
              </a:rPr>
              <a:t>xidation.</a:t>
            </a:r>
          </a:p>
          <a:p>
            <a:r>
              <a:rPr lang="en-US" sz="2400" u="sng">
                <a:solidFill>
                  <a:schemeClr val="tx1"/>
                </a:solidFill>
              </a:rPr>
              <a:t>G</a:t>
            </a:r>
            <a:r>
              <a:rPr lang="en-US" sz="2400">
                <a:solidFill>
                  <a:schemeClr val="tx1"/>
                </a:solidFill>
              </a:rPr>
              <a:t>aining </a:t>
            </a:r>
            <a:r>
              <a:rPr lang="en-US" sz="2400" u="sng">
                <a:solidFill>
                  <a:schemeClr val="tx1"/>
                </a:solidFill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lectrons: </a:t>
            </a:r>
            <a:r>
              <a:rPr lang="en-US" sz="2400" u="sng">
                <a:solidFill>
                  <a:schemeClr val="tx1"/>
                </a:solidFill>
              </a:rPr>
              <a:t>r</a:t>
            </a:r>
            <a:r>
              <a:rPr lang="en-US" sz="2400">
                <a:solidFill>
                  <a:schemeClr val="tx1"/>
                </a:solidFill>
              </a:rPr>
              <a:t>eduction.</a:t>
            </a:r>
          </a:p>
        </p:txBody>
      </p:sp>
      <p:pic>
        <p:nvPicPr>
          <p:cNvPr id="15" name="Picture 2" descr="animals,lions,mammals,manes,nature,photographs"/>
          <p:cNvPicPr>
            <a:picLocks noChangeAspect="1" noChangeArrowheads="1"/>
          </p:cNvPicPr>
          <p:nvPr/>
        </p:nvPicPr>
        <p:blipFill>
          <a:blip r:embed="rId2" cstate="print"/>
          <a:srcRect t="17106" b="17680"/>
          <a:stretch>
            <a:fillRect/>
          </a:stretch>
        </p:blipFill>
        <p:spPr bwMode="auto">
          <a:xfrm>
            <a:off x="5313471" y="2636320"/>
            <a:ext cx="3478026" cy="2268187"/>
          </a:xfrm>
          <a:prstGeom prst="rect">
            <a:avLst/>
          </a:prstGeom>
          <a:noFill/>
        </p:spPr>
      </p:pic>
      <p:pic>
        <p:nvPicPr>
          <p:cNvPr id="16" name="Picture 4" descr="businesses,industries,industry,offshore oil rigs,oil rigs,Photographs,platforms"/>
          <p:cNvPicPr>
            <a:picLocks noChangeAspect="1" noChangeArrowheads="1"/>
          </p:cNvPicPr>
          <p:nvPr/>
        </p:nvPicPr>
        <p:blipFill>
          <a:blip r:embed="rId3" cstate="print"/>
          <a:srcRect l="24935" t="18640" r="18673" b="19981"/>
          <a:stretch>
            <a:fillRect/>
          </a:stretch>
        </p:blipFill>
        <p:spPr bwMode="auto">
          <a:xfrm>
            <a:off x="154380" y="3241967"/>
            <a:ext cx="2378480" cy="2588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8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8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8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0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731" grpId="0"/>
      <p:bldP spid="280733" grpId="0"/>
      <p:bldP spid="280734" grpId="0" animBg="1"/>
      <p:bldP spid="280735" grpId="0"/>
      <p:bldP spid="280737" grpId="0"/>
      <p:bldP spid="280739" grpId="0"/>
      <p:bldP spid="280740" grpId="0"/>
      <p:bldP spid="2807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1800225" y="369888"/>
            <a:ext cx="54879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Oxidation-Reduction Reactions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306388" y="1071563"/>
            <a:ext cx="85534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oxidizing agent</a:t>
            </a:r>
            <a:r>
              <a:rPr lang="en-US"/>
              <a:t> (</a:t>
            </a:r>
            <a:r>
              <a:rPr lang="en-US" u="sng"/>
              <a:t>oxidant</a:t>
            </a:r>
            <a:r>
              <a:rPr lang="en-US"/>
              <a:t>): is reduced (or has a</a:t>
            </a:r>
          </a:p>
          <a:p>
            <a:pPr algn="l"/>
            <a:r>
              <a:rPr lang="en-US"/>
              <a:t>				    component that is reduced)</a:t>
            </a: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303213" y="1984375"/>
            <a:ext cx="857250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reducing agent</a:t>
            </a:r>
            <a:r>
              <a:rPr lang="en-US"/>
              <a:t> (</a:t>
            </a:r>
            <a:r>
              <a:rPr lang="en-US" u="sng"/>
              <a:t>reductant</a:t>
            </a:r>
            <a:r>
              <a:rPr lang="en-US"/>
              <a:t>): is oxidized (or has a</a:t>
            </a:r>
          </a:p>
          <a:p>
            <a:pPr algn="l"/>
            <a:r>
              <a:rPr lang="en-US"/>
              <a:t>				    component that is oxidized)</a:t>
            </a:r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574675" y="3578225"/>
            <a:ext cx="45053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	Zn(s)  +  2 H</a:t>
            </a:r>
            <a:r>
              <a:rPr lang="en-US" baseline="30000"/>
              <a:t>+</a:t>
            </a:r>
            <a:r>
              <a:rPr lang="en-US"/>
              <a:t>(aq)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3658" name="Rectangle 10"/>
          <p:cNvSpPr>
            <a:spLocks noChangeArrowheads="1"/>
          </p:cNvSpPr>
          <p:nvPr/>
        </p:nvSpPr>
        <p:spPr bwMode="auto">
          <a:xfrm>
            <a:off x="5100638" y="3578225"/>
            <a:ext cx="294163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(g)  +  Zn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(aq)</a:t>
            </a:r>
          </a:p>
        </p:txBody>
      </p:sp>
      <p:sp>
        <p:nvSpPr>
          <p:cNvPr id="283659" name="Line 11"/>
          <p:cNvSpPr>
            <a:spLocks noChangeShapeType="1"/>
          </p:cNvSpPr>
          <p:nvPr/>
        </p:nvSpPr>
        <p:spPr bwMode="auto">
          <a:xfrm flipV="1">
            <a:off x="1628775" y="4146550"/>
            <a:ext cx="188913" cy="95885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3660" name="Line 12"/>
          <p:cNvSpPr>
            <a:spLocks noChangeShapeType="1"/>
          </p:cNvSpPr>
          <p:nvPr/>
        </p:nvSpPr>
        <p:spPr bwMode="auto">
          <a:xfrm flipH="1" flipV="1">
            <a:off x="3833813" y="4090988"/>
            <a:ext cx="1149350" cy="83661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673100" y="5135563"/>
            <a:ext cx="188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oxidized</a:t>
            </a:r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673100" y="6053138"/>
            <a:ext cx="3532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the reducing agent</a:t>
            </a:r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941888" y="4713288"/>
            <a:ext cx="1868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reduced</a:t>
            </a:r>
          </a:p>
        </p:txBody>
      </p:sp>
      <p:sp>
        <p:nvSpPr>
          <p:cNvPr id="283664" name="Rectangle 16"/>
          <p:cNvSpPr>
            <a:spLocks noChangeArrowheads="1"/>
          </p:cNvSpPr>
          <p:nvPr/>
        </p:nvSpPr>
        <p:spPr bwMode="auto">
          <a:xfrm>
            <a:off x="4941888" y="566420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the oxidizing agent</a:t>
            </a:r>
          </a:p>
        </p:txBody>
      </p:sp>
      <p:sp>
        <p:nvSpPr>
          <p:cNvPr id="283665" name="Rectangle 17"/>
          <p:cNvSpPr>
            <a:spLocks noChangeArrowheads="1"/>
          </p:cNvSpPr>
          <p:nvPr/>
        </p:nvSpPr>
        <p:spPr bwMode="auto">
          <a:xfrm>
            <a:off x="193675" y="5559425"/>
            <a:ext cx="4392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(charge goes from 0 to 2+)</a:t>
            </a:r>
          </a:p>
        </p:txBody>
      </p:sp>
      <p:sp>
        <p:nvSpPr>
          <p:cNvPr id="283666" name="Rectangle 18"/>
          <p:cNvSpPr>
            <a:spLocks noChangeArrowheads="1"/>
          </p:cNvSpPr>
          <p:nvPr/>
        </p:nvSpPr>
        <p:spPr bwMode="auto">
          <a:xfrm>
            <a:off x="4508500" y="5181600"/>
            <a:ext cx="4392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(charge goes from 1+ to 0)</a:t>
            </a:r>
          </a:p>
        </p:txBody>
      </p:sp>
      <p:sp>
        <p:nvSpPr>
          <p:cNvPr id="283667" name="Rectangle 19"/>
          <p:cNvSpPr>
            <a:spLocks noChangeArrowheads="1"/>
          </p:cNvSpPr>
          <p:nvPr/>
        </p:nvSpPr>
        <p:spPr bwMode="auto">
          <a:xfrm>
            <a:off x="1676400" y="31400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5233988" y="31400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69" name="Rectangle 21"/>
          <p:cNvSpPr>
            <a:spLocks noChangeArrowheads="1"/>
          </p:cNvSpPr>
          <p:nvPr/>
        </p:nvSpPr>
        <p:spPr bwMode="auto">
          <a:xfrm>
            <a:off x="3260725" y="31400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1+</a:t>
            </a:r>
          </a:p>
        </p:txBody>
      </p:sp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6627813" y="31400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2+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3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3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3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3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3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28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28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  <p:bldP spid="283656" grpId="0"/>
      <p:bldP spid="283657" grpId="0"/>
      <p:bldP spid="283658" grpId="0"/>
      <p:bldP spid="283659" grpId="0" animBg="1"/>
      <p:bldP spid="283660" grpId="0" animBg="1"/>
      <p:bldP spid="283661" grpId="0"/>
      <p:bldP spid="283662" grpId="0"/>
      <p:bldP spid="283663" grpId="0"/>
      <p:bldP spid="283664" grpId="0"/>
      <p:bldP spid="283665" grpId="0"/>
      <p:bldP spid="283666" grpId="0"/>
      <p:bldP spid="283667" grpId="0"/>
      <p:bldP spid="283668" grpId="0"/>
      <p:bldP spid="283669" grpId="0"/>
      <p:bldP spid="2836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1177925" y="2212975"/>
            <a:ext cx="2797175" cy="11128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79400" y="300038"/>
            <a:ext cx="61436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33CC"/>
                </a:solidFill>
              </a:rPr>
              <a:t>Identify the oxidant and the reductant.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88938" y="1381125"/>
            <a:ext cx="8342312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FF33CC"/>
                </a:solidFill>
              </a:rPr>
              <a:t>2 H</a:t>
            </a:r>
            <a:r>
              <a:rPr lang="en-US" sz="2400" baseline="-25000">
                <a:solidFill>
                  <a:srgbClr val="FF33CC"/>
                </a:solidFill>
              </a:rPr>
              <a:t>2</a:t>
            </a:r>
            <a:r>
              <a:rPr lang="en-US" sz="2400">
                <a:solidFill>
                  <a:srgbClr val="FF33CC"/>
                </a:solidFill>
              </a:rPr>
              <a:t>O(l)  +  Al(s)  +  MnO</a:t>
            </a:r>
            <a:r>
              <a:rPr lang="en-US" sz="2400" baseline="-25000">
                <a:solidFill>
                  <a:srgbClr val="FF33CC"/>
                </a:solidFill>
              </a:rPr>
              <a:t>4</a:t>
            </a:r>
            <a:r>
              <a:rPr lang="en-US" sz="2400" baseline="30000">
                <a:solidFill>
                  <a:srgbClr val="FF33CC"/>
                </a:solidFill>
              </a:rPr>
              <a:t>–</a:t>
            </a:r>
            <a:r>
              <a:rPr lang="en-US" sz="2400">
                <a:solidFill>
                  <a:srgbClr val="FF33CC"/>
                </a:solidFill>
              </a:rPr>
              <a:t>(aq)  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FF33CC"/>
                </a:solidFill>
              </a:rPr>
              <a:t>  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Al(OH)</a:t>
            </a:r>
            <a:r>
              <a:rPr lang="en-US" sz="2400" baseline="-25000">
                <a:solidFill>
                  <a:srgbClr val="FF33CC"/>
                </a:solidFill>
                <a:sym typeface="Wingdings" pitchFamily="2" charset="2"/>
              </a:rPr>
              <a:t>4</a:t>
            </a:r>
            <a:r>
              <a:rPr lang="en-US" sz="2400" baseline="30000">
                <a:solidFill>
                  <a:srgbClr val="FF33CC"/>
                </a:solidFill>
                <a:sym typeface="Wingdings" pitchFamily="2" charset="2"/>
              </a:rPr>
              <a:t>–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(aq)  +  MnO</a:t>
            </a:r>
            <a:r>
              <a:rPr lang="en-US" sz="2400" baseline="-25000">
                <a:solidFill>
                  <a:srgbClr val="FF33CC"/>
                </a:solidFill>
                <a:sym typeface="Wingdings" pitchFamily="2" charset="2"/>
              </a:rPr>
              <a:t>2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(s)</a:t>
            </a: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2111375" y="9985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3205163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7+</a:t>
            </a:r>
          </a:p>
        </p:txBody>
      </p:sp>
      <p:sp>
        <p:nvSpPr>
          <p:cNvPr id="284685" name="Rectangle 13"/>
          <p:cNvSpPr>
            <a:spLocks noChangeArrowheads="1"/>
          </p:cNvSpPr>
          <p:nvPr/>
        </p:nvSpPr>
        <p:spPr bwMode="auto">
          <a:xfrm>
            <a:off x="5213350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3+</a:t>
            </a:r>
          </a:p>
        </p:txBody>
      </p:sp>
      <p:sp>
        <p:nvSpPr>
          <p:cNvPr id="284687" name="Rectangle 15"/>
          <p:cNvSpPr>
            <a:spLocks noChangeArrowheads="1"/>
          </p:cNvSpPr>
          <p:nvPr/>
        </p:nvSpPr>
        <p:spPr bwMode="auto">
          <a:xfrm>
            <a:off x="7475538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4+</a:t>
            </a:r>
          </a:p>
        </p:txBody>
      </p:sp>
      <p:sp>
        <p:nvSpPr>
          <p:cNvPr id="284690" name="Rectangle 18"/>
          <p:cNvSpPr>
            <a:spLocks noChangeArrowheads="1"/>
          </p:cNvSpPr>
          <p:nvPr/>
        </p:nvSpPr>
        <p:spPr bwMode="auto">
          <a:xfrm>
            <a:off x="1262063" y="2225675"/>
            <a:ext cx="153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oxidant: </a:t>
            </a:r>
          </a:p>
        </p:txBody>
      </p:sp>
      <p:sp>
        <p:nvSpPr>
          <p:cNvPr id="284691" name="Rectangle 19"/>
          <p:cNvSpPr>
            <a:spLocks noChangeArrowheads="1"/>
          </p:cNvSpPr>
          <p:nvPr/>
        </p:nvSpPr>
        <p:spPr bwMode="auto">
          <a:xfrm>
            <a:off x="1273175" y="2784475"/>
            <a:ext cx="1866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reductant: </a:t>
            </a:r>
          </a:p>
        </p:txBody>
      </p:sp>
      <p:sp>
        <p:nvSpPr>
          <p:cNvPr id="284692" name="Rectangle 20"/>
          <p:cNvSpPr>
            <a:spLocks noChangeArrowheads="1"/>
          </p:cNvSpPr>
          <p:nvPr/>
        </p:nvSpPr>
        <p:spPr bwMode="auto">
          <a:xfrm>
            <a:off x="2668588" y="2225675"/>
            <a:ext cx="1323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4693" name="Rectangle 21"/>
          <p:cNvSpPr>
            <a:spLocks noChangeArrowheads="1"/>
          </p:cNvSpPr>
          <p:nvPr/>
        </p:nvSpPr>
        <p:spPr bwMode="auto">
          <a:xfrm>
            <a:off x="3001963" y="2784475"/>
            <a:ext cx="598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Al </a:t>
            </a:r>
          </a:p>
        </p:txBody>
      </p:sp>
      <p:pic>
        <p:nvPicPr>
          <p:cNvPr id="284695" name="Picture 23" descr="home-potassium-permanganate-in-water-fu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0475" y="2138363"/>
            <a:ext cx="245745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4697" name="Picture 25" descr="Aluminum_Powder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6813" y="3517900"/>
            <a:ext cx="28003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4698" name="Rectangle 26"/>
          <p:cNvSpPr>
            <a:spLocks noChangeArrowheads="1"/>
          </p:cNvSpPr>
          <p:nvPr/>
        </p:nvSpPr>
        <p:spPr bwMode="auto">
          <a:xfrm>
            <a:off x="4987925" y="5929313"/>
            <a:ext cx="256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CC"/>
                </a:solidFill>
              </a:rPr>
              <a:t>Permanganate ion</a:t>
            </a:r>
          </a:p>
          <a:p>
            <a:r>
              <a:rPr lang="en-US" sz="2000" b="1">
                <a:solidFill>
                  <a:srgbClr val="FF33CC"/>
                </a:solidFill>
              </a:rPr>
              <a:t>is a strong oxidizer.</a:t>
            </a:r>
          </a:p>
        </p:txBody>
      </p:sp>
      <p:sp>
        <p:nvSpPr>
          <p:cNvPr id="284699" name="Rectangle 27"/>
          <p:cNvSpPr>
            <a:spLocks noChangeArrowheads="1"/>
          </p:cNvSpPr>
          <p:nvPr/>
        </p:nvSpPr>
        <p:spPr bwMode="auto">
          <a:xfrm>
            <a:off x="863600" y="5927725"/>
            <a:ext cx="3413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2"/>
                </a:solidFill>
              </a:rPr>
              <a:t>Powdered aluminum will</a:t>
            </a:r>
          </a:p>
          <a:p>
            <a:r>
              <a:rPr lang="en-US" sz="2000" b="1">
                <a:solidFill>
                  <a:schemeClr val="bg2"/>
                </a:solidFill>
              </a:rPr>
              <a:t>speed up the reaction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4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4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8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2846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846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846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8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4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4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 animBg="1"/>
      <p:bldP spid="284680" grpId="0"/>
      <p:bldP spid="284683" grpId="0"/>
      <p:bldP spid="284685" grpId="0"/>
      <p:bldP spid="284687" grpId="0"/>
      <p:bldP spid="284690" grpId="0"/>
      <p:bldP spid="284691" grpId="0"/>
      <p:bldP spid="284692" grpId="0"/>
      <p:bldP spid="284693" grpId="0"/>
      <p:bldP spid="284698" grpId="0"/>
      <p:bldP spid="2846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952500" y="325438"/>
            <a:ext cx="73866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CC6600"/>
                </a:solidFill>
              </a:rPr>
              <a:t>Balancing Oxidation-Reduction Reactions</a:t>
            </a:r>
            <a:r>
              <a:rPr lang="en-US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1174750" y="1022350"/>
            <a:ext cx="67945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9900"/>
                </a:solidFill>
              </a:rPr>
              <a:t>-- conserve mass  AND  conserve charge 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57188" y="1712913"/>
            <a:ext cx="84597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>
                <a:solidFill>
                  <a:srgbClr val="FF9900"/>
                </a:solidFill>
              </a:rPr>
              <a:t>half-reaction</a:t>
            </a:r>
            <a:r>
              <a:rPr lang="en-US">
                <a:solidFill>
                  <a:srgbClr val="FF9900"/>
                </a:solidFill>
              </a:rPr>
              <a:t>: oxidation by itself, or reduction by itself</a:t>
            </a:r>
          </a:p>
        </p:txBody>
      </p:sp>
      <p:pic>
        <p:nvPicPr>
          <p:cNvPr id="285707" name="Picture 11" descr="127398829_2c97b0e83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113" y="2697163"/>
            <a:ext cx="34036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5708" name="Rectangle 12"/>
          <p:cNvSpPr>
            <a:spLocks noChangeArrowheads="1"/>
          </p:cNvSpPr>
          <p:nvPr/>
        </p:nvSpPr>
        <p:spPr bwMode="auto">
          <a:xfrm>
            <a:off x="4649788" y="2593975"/>
            <a:ext cx="2930525" cy="8223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CC6600"/>
                </a:solidFill>
              </a:rPr>
              <a:t>When iron rusts,</a:t>
            </a:r>
          </a:p>
          <a:p>
            <a:pPr algn="l"/>
            <a:r>
              <a:rPr lang="en-US" sz="2400">
                <a:solidFill>
                  <a:srgbClr val="CC6600"/>
                </a:solidFill>
              </a:rPr>
              <a:t>one half-reaction is: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173663" y="3568700"/>
            <a:ext cx="3019425" cy="457200"/>
            <a:chOff x="3259" y="2248"/>
            <a:chExt cx="1902" cy="288"/>
          </a:xfrm>
        </p:grpSpPr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3259" y="2248"/>
              <a:ext cx="1902" cy="28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</a:rPr>
                <a:t>Fe         Fe</a:t>
              </a:r>
              <a:r>
                <a:rPr lang="en-US" sz="2400" baseline="30000">
                  <a:solidFill>
                    <a:srgbClr val="CC6600"/>
                  </a:solidFill>
                </a:rPr>
                <a:t>3+</a:t>
              </a:r>
              <a:r>
                <a:rPr lang="en-US" sz="2400">
                  <a:solidFill>
                    <a:srgbClr val="CC6600"/>
                  </a:solidFill>
                </a:rPr>
                <a:t>  +  3 e</a:t>
              </a:r>
              <a:r>
                <a:rPr lang="en-US" sz="2400" baseline="30000">
                  <a:solidFill>
                    <a:srgbClr val="CC6600"/>
                  </a:solidFill>
                </a:rPr>
                <a:t>–</a:t>
              </a:r>
              <a:r>
                <a:rPr lang="en-US" sz="2400">
                  <a:solidFill>
                    <a:srgbClr val="CC6600"/>
                  </a:solidFill>
                </a:rPr>
                <a:t> </a:t>
              </a:r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3611" y="2393"/>
              <a:ext cx="344" cy="0"/>
            </a:xfrm>
            <a:prstGeom prst="line">
              <a:avLst/>
            </a:prstGeom>
            <a:noFill/>
            <a:ln w="22225">
              <a:solidFill>
                <a:srgbClr val="CC66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5711" name="Rectangle 15"/>
          <p:cNvSpPr>
            <a:spLocks noChangeArrowheads="1"/>
          </p:cNvSpPr>
          <p:nvPr/>
        </p:nvSpPr>
        <p:spPr bwMode="auto">
          <a:xfrm>
            <a:off x="5554663" y="4089400"/>
            <a:ext cx="173990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CC6600"/>
                </a:solidFill>
              </a:rPr>
              <a:t>(oxidation)</a:t>
            </a:r>
          </a:p>
        </p:txBody>
      </p:sp>
      <p:sp>
        <p:nvSpPr>
          <p:cNvPr id="285712" name="Rectangle 16"/>
          <p:cNvSpPr>
            <a:spLocks noChangeArrowheads="1"/>
          </p:cNvSpPr>
          <p:nvPr/>
        </p:nvSpPr>
        <p:spPr bwMode="auto">
          <a:xfrm>
            <a:off x="4649788" y="4800600"/>
            <a:ext cx="3944937" cy="8223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CC6600"/>
                </a:solidFill>
              </a:rPr>
              <a:t>The </a:t>
            </a:r>
            <a:r>
              <a:rPr lang="en-US" sz="2400" b="1">
                <a:solidFill>
                  <a:srgbClr val="CC6600"/>
                </a:solidFill>
              </a:rPr>
              <a:t>reduction</a:t>
            </a:r>
            <a:r>
              <a:rPr lang="en-US" sz="2400">
                <a:solidFill>
                  <a:srgbClr val="CC6600"/>
                </a:solidFill>
              </a:rPr>
              <a:t> half-reaction</a:t>
            </a:r>
          </a:p>
          <a:p>
            <a:pPr algn="l"/>
            <a:r>
              <a:rPr lang="en-US" sz="2400">
                <a:solidFill>
                  <a:srgbClr val="CC6600"/>
                </a:solidFill>
              </a:rPr>
              <a:t>might be: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951413" y="5719763"/>
            <a:ext cx="3157537" cy="457200"/>
            <a:chOff x="3119" y="3603"/>
            <a:chExt cx="1989" cy="288"/>
          </a:xfrm>
        </p:grpSpPr>
        <p:sp>
          <p:nvSpPr>
            <p:cNvPr id="13323" name="Rectangle 17"/>
            <p:cNvSpPr>
              <a:spLocks noChangeArrowheads="1"/>
            </p:cNvSpPr>
            <p:nvPr/>
          </p:nvSpPr>
          <p:spPr bwMode="auto">
            <a:xfrm>
              <a:off x="3119" y="3603"/>
              <a:ext cx="1989" cy="28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</a:rPr>
                <a:t>O</a:t>
              </a:r>
              <a:r>
                <a:rPr lang="en-US" sz="2400" baseline="-25000">
                  <a:solidFill>
                    <a:srgbClr val="CC6600"/>
                  </a:solidFill>
                </a:rPr>
                <a:t>2</a:t>
              </a:r>
              <a:r>
                <a:rPr lang="en-US" sz="2400">
                  <a:solidFill>
                    <a:srgbClr val="CC6600"/>
                  </a:solidFill>
                </a:rPr>
                <a:t>  +  4 e</a:t>
              </a:r>
              <a:r>
                <a:rPr lang="en-US" sz="2400" baseline="30000">
                  <a:solidFill>
                    <a:srgbClr val="CC6600"/>
                  </a:solidFill>
                </a:rPr>
                <a:t>–               </a:t>
              </a:r>
              <a:r>
                <a:rPr lang="en-US" sz="2400">
                  <a:solidFill>
                    <a:srgbClr val="CC6600"/>
                  </a:solidFill>
                </a:rPr>
                <a:t>2 O</a:t>
              </a:r>
              <a:r>
                <a:rPr lang="en-US" sz="2400" baseline="30000">
                  <a:solidFill>
                    <a:srgbClr val="CC6600"/>
                  </a:solidFill>
                </a:rPr>
                <a:t>2–</a:t>
              </a:r>
            </a:p>
          </p:txBody>
        </p:sp>
        <p:sp>
          <p:nvSpPr>
            <p:cNvPr id="13324" name="Line 18"/>
            <p:cNvSpPr>
              <a:spLocks noChangeShapeType="1"/>
            </p:cNvSpPr>
            <p:nvPr/>
          </p:nvSpPr>
          <p:spPr bwMode="auto">
            <a:xfrm>
              <a:off x="4153" y="3748"/>
              <a:ext cx="344" cy="0"/>
            </a:xfrm>
            <a:prstGeom prst="line">
              <a:avLst/>
            </a:prstGeom>
            <a:noFill/>
            <a:ln w="22225">
              <a:solidFill>
                <a:srgbClr val="CC66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2" grpId="0"/>
      <p:bldP spid="285703" grpId="0"/>
      <p:bldP spid="285708" grpId="0"/>
      <p:bldP spid="285711" grpId="0"/>
      <p:bldP spid="2857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2524125" y="5304788"/>
            <a:ext cx="3746500" cy="7143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2" name="Rectangle 28"/>
          <p:cNvSpPr>
            <a:spLocks noChangeArrowheads="1"/>
          </p:cNvSpPr>
          <p:nvPr/>
        </p:nvSpPr>
        <p:spPr bwMode="auto">
          <a:xfrm>
            <a:off x="2651125" y="1448750"/>
            <a:ext cx="5129213" cy="11350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1" name="Rectangle 27"/>
          <p:cNvSpPr>
            <a:spLocks noChangeArrowheads="1"/>
          </p:cNvSpPr>
          <p:nvPr/>
        </p:nvSpPr>
        <p:spPr bwMode="auto">
          <a:xfrm>
            <a:off x="981075" y="2780663"/>
            <a:ext cx="5927725" cy="11350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604838" y="4082413"/>
            <a:ext cx="7827962" cy="523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The sum of the two half-rxns should be the overall rxn.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00863" y="88882"/>
            <a:ext cx="8518679" cy="113877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Write half-reactions for…</a:t>
            </a:r>
          </a:p>
          <a:p>
            <a:pPr algn="l"/>
            <a:endParaRPr lang="en-US" sz="1200" dirty="0"/>
          </a:p>
          <a:p>
            <a:pPr algn="l"/>
            <a:r>
              <a:rPr lang="en-US" dirty="0"/>
              <a:t>   Sn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+  2 Fe</a:t>
            </a:r>
            <a:r>
              <a:rPr lang="en-US" baseline="30000" dirty="0"/>
              <a:t>3+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Sn</a:t>
            </a:r>
            <a:r>
              <a:rPr lang="en-US" baseline="30000" dirty="0">
                <a:sym typeface="Wingdings" pitchFamily="2" charset="2"/>
              </a:rPr>
              <a:t>4+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 +  2 Fe</a:t>
            </a:r>
            <a:r>
              <a:rPr lang="en-US" baseline="30000" dirty="0">
                <a:sym typeface="Wingdings" pitchFamily="2" charset="2"/>
              </a:rPr>
              <a:t>2+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779713" y="1559875"/>
            <a:ext cx="3762375" cy="519113"/>
            <a:chOff x="792" y="1202"/>
            <a:chExt cx="2370" cy="327"/>
          </a:xfrm>
        </p:grpSpPr>
        <p:sp>
          <p:nvSpPr>
            <p:cNvPr id="15395" name="Rectangle 7"/>
            <p:cNvSpPr>
              <a:spLocks noChangeArrowheads="1"/>
            </p:cNvSpPr>
            <p:nvPr/>
          </p:nvSpPr>
          <p:spPr bwMode="auto">
            <a:xfrm>
              <a:off x="792" y="1202"/>
              <a:ext cx="237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Sn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(aq)         Sn</a:t>
              </a:r>
              <a:r>
                <a:rPr lang="en-US" baseline="30000">
                  <a:solidFill>
                    <a:schemeClr val="tx1"/>
                  </a:solidFill>
                </a:rPr>
                <a:t>4+</a:t>
              </a:r>
              <a:r>
                <a:rPr lang="en-US">
                  <a:solidFill>
                    <a:schemeClr val="tx1"/>
                  </a:solidFill>
                </a:rPr>
                <a:t>(aq)</a:t>
              </a:r>
            </a:p>
          </p:txBody>
        </p:sp>
        <p:sp>
          <p:nvSpPr>
            <p:cNvPr id="15396" name="Line 8"/>
            <p:cNvSpPr>
              <a:spLocks noChangeShapeType="1"/>
            </p:cNvSpPr>
            <p:nvPr/>
          </p:nvSpPr>
          <p:spPr bwMode="auto">
            <a:xfrm>
              <a:off x="1790" y="1374"/>
              <a:ext cx="3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3605213" y="2017075"/>
            <a:ext cx="20050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(oxidation)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13013" y="2867975"/>
            <a:ext cx="4314825" cy="519113"/>
            <a:chOff x="1275" y="1715"/>
            <a:chExt cx="2718" cy="327"/>
          </a:xfrm>
        </p:grpSpPr>
        <p:sp>
          <p:nvSpPr>
            <p:cNvPr id="15393" name="Rectangle 11"/>
            <p:cNvSpPr>
              <a:spLocks noChangeArrowheads="1"/>
            </p:cNvSpPr>
            <p:nvPr/>
          </p:nvSpPr>
          <p:spPr bwMode="auto">
            <a:xfrm>
              <a:off x="1275" y="1715"/>
              <a:ext cx="2718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   Fe</a:t>
              </a:r>
              <a:r>
                <a:rPr lang="en-US" baseline="30000">
                  <a:solidFill>
                    <a:schemeClr val="tx1"/>
                  </a:solidFill>
                </a:rPr>
                <a:t>3+</a:t>
              </a:r>
              <a:r>
                <a:rPr lang="en-US">
                  <a:solidFill>
                    <a:schemeClr val="tx1"/>
                  </a:solidFill>
                </a:rPr>
                <a:t>(aq)            Fe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(aq)</a:t>
              </a:r>
            </a:p>
          </p:txBody>
        </p:sp>
        <p:sp>
          <p:nvSpPr>
            <p:cNvPr id="15394" name="Line 12"/>
            <p:cNvSpPr>
              <a:spLocks noChangeShapeType="1"/>
            </p:cNvSpPr>
            <p:nvPr/>
          </p:nvSpPr>
          <p:spPr bwMode="auto">
            <a:xfrm>
              <a:off x="2443" y="1887"/>
              <a:ext cx="3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3608388" y="3347400"/>
            <a:ext cx="20447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(reduction)</a:t>
            </a:r>
          </a:p>
        </p:txBody>
      </p:sp>
      <p:sp>
        <p:nvSpPr>
          <p:cNvPr id="287758" name="Rectangle 14"/>
          <p:cNvSpPr>
            <a:spLocks noChangeArrowheads="1"/>
          </p:cNvSpPr>
          <p:nvPr/>
        </p:nvSpPr>
        <p:spPr bwMode="auto">
          <a:xfrm>
            <a:off x="6515100" y="1570988"/>
            <a:ext cx="1219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1412875" y="2867975"/>
            <a:ext cx="9223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+</a:t>
            </a:r>
          </a:p>
        </p:txBody>
      </p:sp>
      <p:sp>
        <p:nvSpPr>
          <p:cNvPr id="287760" name="Rectangle 16"/>
          <p:cNvSpPr>
            <a:spLocks noChangeArrowheads="1"/>
          </p:cNvSpPr>
          <p:nvPr/>
        </p:nvSpPr>
        <p:spPr bwMode="auto">
          <a:xfrm>
            <a:off x="499903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1" name="Rectangle 17"/>
          <p:cNvSpPr>
            <a:spLocks noChangeArrowheads="1"/>
          </p:cNvSpPr>
          <p:nvPr/>
        </p:nvSpPr>
        <p:spPr bwMode="auto">
          <a:xfrm>
            <a:off x="252253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2" name="Rectangle 18"/>
          <p:cNvSpPr>
            <a:spLocks noChangeArrowheads="1"/>
          </p:cNvSpPr>
          <p:nvPr/>
        </p:nvSpPr>
        <p:spPr bwMode="auto">
          <a:xfrm>
            <a:off x="110648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9" name="Line 25"/>
          <p:cNvSpPr>
            <a:spLocks noChangeShapeType="1"/>
          </p:cNvSpPr>
          <p:nvPr/>
        </p:nvSpPr>
        <p:spPr bwMode="auto">
          <a:xfrm>
            <a:off x="1103313" y="3012438"/>
            <a:ext cx="858837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7770" name="Line 26"/>
          <p:cNvSpPr>
            <a:spLocks noChangeShapeType="1"/>
          </p:cNvSpPr>
          <p:nvPr/>
        </p:nvSpPr>
        <p:spPr bwMode="auto">
          <a:xfrm>
            <a:off x="6869113" y="1702750"/>
            <a:ext cx="858837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8338" y="4707888"/>
            <a:ext cx="7662862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line notation, this reaction would be written: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57463" y="5403213"/>
            <a:ext cx="3787775" cy="534987"/>
            <a:chOff x="2450297" y="5545777"/>
            <a:chExt cx="3788217" cy="534389"/>
          </a:xfrm>
        </p:grpSpPr>
        <p:sp>
          <p:nvSpPr>
            <p:cNvPr id="15388" name="Rectangle 5"/>
            <p:cNvSpPr>
              <a:spLocks noChangeArrowheads="1"/>
            </p:cNvSpPr>
            <p:nvPr/>
          </p:nvSpPr>
          <p:spPr bwMode="auto">
            <a:xfrm>
              <a:off x="2450297" y="5550472"/>
              <a:ext cx="3788217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Sn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  Sn</a:t>
              </a:r>
              <a:r>
                <a:rPr lang="en-US" baseline="30000">
                  <a:solidFill>
                    <a:schemeClr val="tx1"/>
                  </a:solidFill>
                </a:rPr>
                <a:t>4+</a:t>
              </a:r>
              <a:r>
                <a:rPr lang="en-US">
                  <a:solidFill>
                    <a:schemeClr val="tx1"/>
                  </a:solidFill>
                </a:rPr>
                <a:t>    Fe</a:t>
              </a:r>
              <a:r>
                <a:rPr lang="en-US" baseline="30000">
                  <a:solidFill>
                    <a:schemeClr val="tx1"/>
                  </a:solidFill>
                </a:rPr>
                <a:t>3+</a:t>
              </a:r>
              <a:r>
                <a:rPr lang="en-US">
                  <a:solidFill>
                    <a:schemeClr val="tx1"/>
                  </a:solidFill>
                </a:rPr>
                <a:t>  Fe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</a:p>
          </p:txBody>
        </p:sp>
        <p:cxnSp>
          <p:nvCxnSpPr>
            <p:cNvPr id="15389" name="Straight Connector 24"/>
            <p:cNvCxnSpPr>
              <a:cxnSpLocks noChangeShapeType="1"/>
            </p:cNvCxnSpPr>
            <p:nvPr/>
          </p:nvCxnSpPr>
          <p:spPr bwMode="auto">
            <a:xfrm rot="5400000" flipH="1" flipV="1">
              <a:off x="3069774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5029203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1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3972301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2" name="Straight Connector 27"/>
            <p:cNvCxnSpPr>
              <a:cxnSpLocks noChangeShapeType="1"/>
            </p:cNvCxnSpPr>
            <p:nvPr/>
          </p:nvCxnSpPr>
          <p:spPr bwMode="auto">
            <a:xfrm rot="5400000" flipH="1" flipV="1">
              <a:off x="4102930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12284" y="6139245"/>
            <a:ext cx="8609536" cy="534987"/>
            <a:chOff x="443385" y="6139543"/>
            <a:chExt cx="8606736" cy="534389"/>
          </a:xfrm>
        </p:grpSpPr>
        <p:sp>
          <p:nvSpPr>
            <p:cNvPr id="15385" name="Rectangle 5"/>
            <p:cNvSpPr>
              <a:spLocks noChangeArrowheads="1"/>
            </p:cNvSpPr>
            <p:nvPr/>
          </p:nvSpPr>
          <p:spPr bwMode="auto">
            <a:xfrm>
              <a:off x="443385" y="6144531"/>
              <a:ext cx="8606736" cy="522635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anode (oxidation) to L of    , cathode (reduction) on R</a:t>
              </a:r>
              <a:endParaRPr lang="en-US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5386" name="Straight Connector 30"/>
            <p:cNvCxnSpPr>
              <a:cxnSpLocks noChangeShapeType="1"/>
            </p:cNvCxnSpPr>
            <p:nvPr/>
          </p:nvCxnSpPr>
          <p:spPr bwMode="auto">
            <a:xfrm rot="5400000" flipH="1" flipV="1">
              <a:off x="4209381" y="6406738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87" name="Straight Connector 31"/>
            <p:cNvCxnSpPr>
              <a:cxnSpLocks noChangeShapeType="1"/>
            </p:cNvCxnSpPr>
            <p:nvPr/>
          </p:nvCxnSpPr>
          <p:spPr bwMode="auto">
            <a:xfrm rot="5400000" flipH="1" flipV="1">
              <a:off x="4340011" y="6406738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8" name="Straight Connector 37"/>
          <p:cNvCxnSpPr/>
          <p:nvPr/>
        </p:nvCxnSpPr>
        <p:spPr bwMode="auto">
          <a:xfrm>
            <a:off x="1140032" y="5201394"/>
            <a:ext cx="19202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91887" y="6638308"/>
            <a:ext cx="10058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821383" y="6638308"/>
            <a:ext cx="11887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7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7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8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2877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2877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2877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877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877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877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8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8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87772" grpId="0" animBg="1"/>
      <p:bldP spid="287771" grpId="0" animBg="1"/>
      <p:bldP spid="287748" grpId="0" animBg="1"/>
      <p:bldP spid="287754" grpId="0"/>
      <p:bldP spid="287757" grpId="0"/>
      <p:bldP spid="287758" grpId="0"/>
      <p:bldP spid="287759" grpId="0"/>
      <p:bldP spid="287760" grpId="0"/>
      <p:bldP spid="287761" grpId="0"/>
      <p:bldP spid="287762" grpId="0"/>
      <p:bldP spid="287769" grpId="0" animBg="1"/>
      <p:bldP spid="287769" grpId="1" animBg="1"/>
      <p:bldP spid="287770" grpId="0" animBg="1"/>
      <p:bldP spid="287770" grpId="1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52400" y="180975"/>
            <a:ext cx="8810625" cy="519113"/>
          </a:xfrm>
          <a:prstGeom prst="rect">
            <a:avLst/>
          </a:prstGeom>
          <a:solidFill>
            <a:schemeClr val="tx2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 i="1">
                <a:latin typeface="Arial Narrow" pitchFamily="34" charset="0"/>
              </a:rPr>
              <a:t>Steps in Balancing Equations by the Method of Half-Reactions</a:t>
            </a:r>
          </a:p>
        </p:txBody>
      </p:sp>
      <p:sp>
        <p:nvSpPr>
          <p:cNvPr id="286726" name="Rectangle 6"/>
          <p:cNvSpPr>
            <a:spLocks noChangeArrowheads="1"/>
          </p:cNvSpPr>
          <p:nvPr/>
        </p:nvSpPr>
        <p:spPr bwMode="auto">
          <a:xfrm>
            <a:off x="604838" y="989013"/>
            <a:ext cx="7788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Break overall equation into </a:t>
            </a:r>
            <a:r>
              <a:rPr lang="en-US" u="sng"/>
              <a:t>two</a:t>
            </a:r>
            <a:r>
              <a:rPr lang="en-US"/>
              <a:t> half-reactions.</a:t>
            </a:r>
          </a:p>
        </p:txBody>
      </p:sp>
      <p:sp>
        <p:nvSpPr>
          <p:cNvPr id="286728" name="Rectangle 8"/>
          <p:cNvSpPr>
            <a:spLocks noChangeArrowheads="1"/>
          </p:cNvSpPr>
          <p:nvPr/>
        </p:nvSpPr>
        <p:spPr bwMode="auto">
          <a:xfrm>
            <a:off x="641350" y="1536700"/>
            <a:ext cx="6278563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a. Balance everything but H and O. </a:t>
            </a:r>
          </a:p>
        </p:txBody>
      </p:sp>
      <p:sp>
        <p:nvSpPr>
          <p:cNvPr id="286729" name="Rectangle 9"/>
          <p:cNvSpPr>
            <a:spLocks noChangeArrowheads="1"/>
          </p:cNvSpPr>
          <p:nvPr/>
        </p:nvSpPr>
        <p:spPr bwMode="auto">
          <a:xfrm>
            <a:off x="1011238" y="2117725"/>
            <a:ext cx="6673850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b. Balance O by adding H</a:t>
            </a:r>
            <a:r>
              <a:rPr lang="en-US" baseline="-25000"/>
              <a:t>2</a:t>
            </a:r>
            <a:r>
              <a:rPr lang="en-US"/>
              <a:t>O as needed. </a:t>
            </a:r>
          </a:p>
        </p:txBody>
      </p:sp>
      <p:sp>
        <p:nvSpPr>
          <p:cNvPr id="286730" name="Rectangle 10"/>
          <p:cNvSpPr>
            <a:spLocks noChangeArrowheads="1"/>
          </p:cNvSpPr>
          <p:nvPr/>
        </p:nvSpPr>
        <p:spPr bwMode="auto">
          <a:xfrm>
            <a:off x="1006475" y="2700338"/>
            <a:ext cx="6183313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c. Balance H by adding H</a:t>
            </a:r>
            <a:r>
              <a:rPr lang="en-US" baseline="30000"/>
              <a:t>+</a:t>
            </a:r>
            <a:r>
              <a:rPr lang="en-US"/>
              <a:t> as needed</a:t>
            </a:r>
          </a:p>
          <a:p>
            <a:pPr algn="l"/>
            <a:r>
              <a:rPr lang="en-US"/>
              <a:t>    (assuming acidic solution). </a:t>
            </a:r>
          </a:p>
        </p:txBody>
      </p:sp>
      <p:sp>
        <p:nvSpPr>
          <p:cNvPr id="286731" name="Rectangle 11"/>
          <p:cNvSpPr>
            <a:spLocks noChangeArrowheads="1"/>
          </p:cNvSpPr>
          <p:nvPr/>
        </p:nvSpPr>
        <p:spPr bwMode="auto">
          <a:xfrm>
            <a:off x="990600" y="3643313"/>
            <a:ext cx="3616325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d. Add e</a:t>
            </a:r>
            <a:r>
              <a:rPr lang="en-US" baseline="30000"/>
              <a:t>–</a:t>
            </a:r>
            <a:r>
              <a:rPr lang="en-US"/>
              <a:t> as needed. </a:t>
            </a:r>
          </a:p>
        </p:txBody>
      </p:sp>
      <p:sp>
        <p:nvSpPr>
          <p:cNvPr id="286732" name="Rectangle 12"/>
          <p:cNvSpPr>
            <a:spLocks noChangeArrowheads="1"/>
          </p:cNvSpPr>
          <p:nvPr/>
        </p:nvSpPr>
        <p:spPr bwMode="auto">
          <a:xfrm>
            <a:off x="474663" y="5735638"/>
            <a:ext cx="8337550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*4. BASIC SOLN ONLY: Add enough OH</a:t>
            </a:r>
            <a:r>
              <a:rPr lang="en-US" baseline="30000"/>
              <a:t>–</a:t>
            </a:r>
            <a:r>
              <a:rPr lang="en-US"/>
              <a:t> to cancel</a:t>
            </a:r>
            <a:endParaRPr lang="en-US" baseline="30000"/>
          </a:p>
          <a:p>
            <a:pPr algn="l"/>
            <a:r>
              <a:rPr lang="en-US"/>
              <a:t>				  any H</a:t>
            </a:r>
            <a:r>
              <a:rPr lang="en-US" baseline="30000"/>
              <a:t>+</a:t>
            </a:r>
            <a:r>
              <a:rPr lang="en-US"/>
              <a:t>. Simplify again.</a:t>
            </a:r>
          </a:p>
        </p:txBody>
      </p:sp>
      <p:sp>
        <p:nvSpPr>
          <p:cNvPr id="286733" name="Rectangle 13"/>
          <p:cNvSpPr>
            <a:spLocks noChangeArrowheads="1"/>
          </p:cNvSpPr>
          <p:nvPr/>
        </p:nvSpPr>
        <p:spPr bwMode="auto">
          <a:xfrm>
            <a:off x="1003300" y="4171950"/>
            <a:ext cx="7023100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 Multiply each half-reaction by integers to</a:t>
            </a:r>
          </a:p>
          <a:p>
            <a:pPr algn="l"/>
            <a:r>
              <a:rPr lang="en-US"/>
              <a:t>    cancel e</a:t>
            </a:r>
            <a:r>
              <a:rPr lang="en-US" baseline="30000"/>
              <a:t>–</a:t>
            </a:r>
            <a:r>
              <a:rPr lang="en-US"/>
              <a:t>. 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09600" y="5110163"/>
            <a:ext cx="67945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Add the two half-reactions and simplify.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/>
      <p:bldP spid="286728" grpId="0"/>
      <p:bldP spid="286729" grpId="0"/>
      <p:bldP spid="286730" grpId="0"/>
      <p:bldP spid="286731" grpId="0"/>
      <p:bldP spid="286732" grpId="0"/>
      <p:bldP spid="28673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4" name="Rectangle 36"/>
          <p:cNvSpPr>
            <a:spLocks noChangeArrowheads="1"/>
          </p:cNvSpPr>
          <p:nvPr/>
        </p:nvSpPr>
        <p:spPr bwMode="auto">
          <a:xfrm>
            <a:off x="558800" y="4820025"/>
            <a:ext cx="8118475" cy="6461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61938" y="182563"/>
            <a:ext cx="3589337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Balance this reaction,</a:t>
            </a:r>
          </a:p>
          <a:p>
            <a:pPr algn="l"/>
            <a:r>
              <a:rPr lang="en-US"/>
              <a:t>which takes place in</a:t>
            </a:r>
          </a:p>
          <a:p>
            <a:pPr algn="l"/>
            <a:r>
              <a:rPr lang="en-US"/>
              <a:t>acidic solution.</a:t>
            </a:r>
            <a:endParaRPr lang="en-US">
              <a:sym typeface="Wingdings" pitchFamily="2" charset="2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2054225" y="1741488"/>
            <a:ext cx="49387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Cr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7</a:t>
            </a:r>
            <a:r>
              <a:rPr lang="en-US" baseline="30000"/>
              <a:t>2–</a:t>
            </a:r>
            <a:r>
              <a:rPr lang="en-US"/>
              <a:t>  +  Cl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Cr</a:t>
            </a:r>
            <a:r>
              <a:rPr lang="en-US" baseline="30000">
                <a:sym typeface="Wingdings" pitchFamily="2" charset="2"/>
              </a:rPr>
              <a:t>3+</a:t>
            </a:r>
            <a:r>
              <a:rPr lang="en-US">
                <a:sym typeface="Wingdings" pitchFamily="2" charset="2"/>
              </a:rPr>
              <a:t>  +  Cl</a:t>
            </a:r>
            <a:r>
              <a:rPr lang="en-US" baseline="-25000">
                <a:sym typeface="Wingdings" pitchFamily="2" charset="2"/>
              </a:rPr>
              <a:t>2</a:t>
            </a:r>
            <a:endParaRPr lang="en-US">
              <a:sym typeface="Wingdings" pitchFamily="2" charset="2"/>
            </a:endParaRP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162300" y="2683013"/>
            <a:ext cx="31638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7</a:t>
            </a:r>
            <a:r>
              <a:rPr lang="en-US" baseline="30000">
                <a:solidFill>
                  <a:schemeClr val="tx1"/>
                </a:solidFill>
              </a:rPr>
              <a:t>2–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Cr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3+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3895725" y="3795650"/>
            <a:ext cx="21637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Cl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Cl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3573463" y="3795650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8" name="Rectangle 10"/>
          <p:cNvSpPr>
            <a:spLocks noChangeArrowheads="1"/>
          </p:cNvSpPr>
          <p:nvPr/>
        </p:nvSpPr>
        <p:spPr bwMode="auto">
          <a:xfrm>
            <a:off x="5203825" y="2683013"/>
            <a:ext cx="382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9" name="Rectangle 11"/>
          <p:cNvSpPr>
            <a:spLocks noChangeArrowheads="1"/>
          </p:cNvSpPr>
          <p:nvPr/>
        </p:nvSpPr>
        <p:spPr bwMode="auto">
          <a:xfrm>
            <a:off x="6313488" y="2683013"/>
            <a:ext cx="15541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 7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1608138" y="2683013"/>
            <a:ext cx="1482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6035675" y="3795650"/>
            <a:ext cx="12192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354013" y="2683013"/>
            <a:ext cx="1219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6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362325" y="3382900"/>
            <a:ext cx="560388" cy="925513"/>
            <a:chOff x="1663" y="2304"/>
            <a:chExt cx="353" cy="583"/>
          </a:xfrm>
        </p:grpSpPr>
        <p:sp>
          <p:nvSpPr>
            <p:cNvPr id="16418" name="Line 17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9" name="Rectangle 19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253163" y="3382900"/>
            <a:ext cx="538162" cy="925513"/>
            <a:chOff x="4121" y="2304"/>
            <a:chExt cx="339" cy="583"/>
          </a:xfrm>
        </p:grpSpPr>
        <p:sp>
          <p:nvSpPr>
            <p:cNvPr id="16416" name="Line 18"/>
            <p:cNvSpPr>
              <a:spLocks noChangeShapeType="1"/>
            </p:cNvSpPr>
            <p:nvPr/>
          </p:nvSpPr>
          <p:spPr bwMode="auto">
            <a:xfrm flipH="1" flipV="1">
              <a:off x="4278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7" name="Rectangle 20"/>
            <p:cNvSpPr>
              <a:spLocks noChangeArrowheads="1"/>
            </p:cNvSpPr>
            <p:nvPr/>
          </p:nvSpPr>
          <p:spPr bwMode="auto">
            <a:xfrm>
              <a:off x="4121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sp>
        <p:nvSpPr>
          <p:cNvPr id="288789" name="Rectangle 21"/>
          <p:cNvSpPr>
            <a:spLocks noChangeArrowheads="1"/>
          </p:cNvSpPr>
          <p:nvPr/>
        </p:nvSpPr>
        <p:spPr bwMode="auto">
          <a:xfrm>
            <a:off x="5113338" y="37940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3</a:t>
            </a:r>
          </a:p>
        </p:txBody>
      </p:sp>
      <p:sp>
        <p:nvSpPr>
          <p:cNvPr id="288790" name="Line 22"/>
          <p:cNvSpPr>
            <a:spLocks noChangeShapeType="1"/>
          </p:cNvSpPr>
          <p:nvPr/>
        </p:nvSpPr>
        <p:spPr bwMode="auto">
          <a:xfrm>
            <a:off x="368300" y="4666038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8791" name="Rectangle 23"/>
          <p:cNvSpPr>
            <a:spLocks noChangeArrowheads="1"/>
          </p:cNvSpPr>
          <p:nvPr/>
        </p:nvSpPr>
        <p:spPr bwMode="auto">
          <a:xfrm>
            <a:off x="550863" y="4910513"/>
            <a:ext cx="1392237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23863" y="2714763"/>
            <a:ext cx="525462" cy="446087"/>
            <a:chOff x="1629" y="3561"/>
            <a:chExt cx="331" cy="281"/>
          </a:xfrm>
        </p:grpSpPr>
        <p:sp>
          <p:nvSpPr>
            <p:cNvPr id="16414" name="Line 24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5" name="Line 25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445250" y="3716275"/>
            <a:ext cx="525463" cy="446088"/>
            <a:chOff x="1629" y="3561"/>
            <a:chExt cx="331" cy="281"/>
          </a:xfrm>
        </p:grpSpPr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8798" name="Rectangle 30"/>
          <p:cNvSpPr>
            <a:spLocks noChangeArrowheads="1"/>
          </p:cNvSpPr>
          <p:nvPr/>
        </p:nvSpPr>
        <p:spPr bwMode="auto">
          <a:xfrm>
            <a:off x="1849438" y="4910513"/>
            <a:ext cx="1684337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7</a:t>
            </a:r>
            <a:r>
              <a:rPr lang="en-US" baseline="30000">
                <a:solidFill>
                  <a:schemeClr val="tx1"/>
                </a:solidFill>
              </a:rPr>
              <a:t>2–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99" name="Rectangle 31"/>
          <p:cNvSpPr>
            <a:spLocks noChangeArrowheads="1"/>
          </p:cNvSpPr>
          <p:nvPr/>
        </p:nvSpPr>
        <p:spPr bwMode="auto">
          <a:xfrm>
            <a:off x="3468688" y="4910513"/>
            <a:ext cx="11557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6 Cl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0" name="Line 32"/>
          <p:cNvSpPr>
            <a:spLocks noChangeShapeType="1"/>
          </p:cNvSpPr>
          <p:nvPr/>
        </p:nvSpPr>
        <p:spPr bwMode="auto">
          <a:xfrm flipV="1">
            <a:off x="4505325" y="5181975"/>
            <a:ext cx="3667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8801" name="Rectangle 33"/>
          <p:cNvSpPr>
            <a:spLocks noChangeArrowheads="1"/>
          </p:cNvSpPr>
          <p:nvPr/>
        </p:nvSpPr>
        <p:spPr bwMode="auto">
          <a:xfrm>
            <a:off x="4927600" y="4916863"/>
            <a:ext cx="14462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 Cr</a:t>
            </a:r>
            <a:r>
              <a:rPr lang="en-US" baseline="30000">
                <a:solidFill>
                  <a:schemeClr val="tx1"/>
                </a:solidFill>
              </a:rPr>
              <a:t>3+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2" name="Rectangle 34"/>
          <p:cNvSpPr>
            <a:spLocks noChangeArrowheads="1"/>
          </p:cNvSpPr>
          <p:nvPr/>
        </p:nvSpPr>
        <p:spPr bwMode="auto">
          <a:xfrm>
            <a:off x="6307138" y="4916863"/>
            <a:ext cx="14668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7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3" name="Rectangle 35"/>
          <p:cNvSpPr>
            <a:spLocks noChangeArrowheads="1"/>
          </p:cNvSpPr>
          <p:nvPr/>
        </p:nvSpPr>
        <p:spPr bwMode="auto">
          <a:xfrm>
            <a:off x="7702550" y="4916863"/>
            <a:ext cx="95726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8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8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8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8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8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8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28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28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2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2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4" grpId="0" animBg="1"/>
      <p:bldP spid="288775" grpId="0"/>
      <p:bldP spid="288776" grpId="0"/>
      <p:bldP spid="288777" grpId="0"/>
      <p:bldP spid="288778" grpId="0"/>
      <p:bldP spid="288779" grpId="0"/>
      <p:bldP spid="288780" grpId="0"/>
      <p:bldP spid="288781" grpId="0"/>
      <p:bldP spid="288782" grpId="0"/>
      <p:bldP spid="288789" grpId="0"/>
      <p:bldP spid="288790" grpId="0" animBg="1"/>
      <p:bldP spid="288791" grpId="0"/>
      <p:bldP spid="288798" grpId="0"/>
      <p:bldP spid="288799" grpId="0"/>
      <p:bldP spid="288800" grpId="0" animBg="1"/>
      <p:bldP spid="288801" grpId="0"/>
      <p:bldP spid="288802" grpId="0"/>
      <p:bldP spid="2888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1905000" y="1576388"/>
            <a:ext cx="57896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CN</a:t>
            </a:r>
            <a:r>
              <a:rPr lang="en-US" baseline="30000"/>
              <a:t>–</a:t>
            </a:r>
            <a:r>
              <a:rPr lang="en-US"/>
              <a:t>  +  MnO</a:t>
            </a:r>
            <a:r>
              <a:rPr lang="en-US" baseline="-25000"/>
              <a:t>4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CNO</a:t>
            </a:r>
            <a:r>
              <a:rPr lang="en-US" baseline="30000">
                <a:sym typeface="Wingdings" pitchFamily="2" charset="2"/>
              </a:rPr>
              <a:t>–</a:t>
            </a:r>
            <a:r>
              <a:rPr lang="en-US">
                <a:sym typeface="Wingdings" pitchFamily="2" charset="2"/>
              </a:rPr>
              <a:t>  +  MnO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214438" y="177225"/>
            <a:ext cx="3589337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Balance this reaction,</a:t>
            </a:r>
          </a:p>
          <a:p>
            <a:pPr algn="l"/>
            <a:r>
              <a:rPr lang="en-US" dirty="0"/>
              <a:t>which takes place in</a:t>
            </a:r>
          </a:p>
          <a:p>
            <a:pPr algn="l"/>
            <a:r>
              <a:rPr lang="en-US" dirty="0"/>
              <a:t>basic solution.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239713" y="5465425"/>
            <a:ext cx="8677275" cy="612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3541713" y="2392363"/>
            <a:ext cx="2795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CNO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289801" name="Rectangle 9"/>
          <p:cNvSpPr>
            <a:spLocks noChangeArrowheads="1"/>
          </p:cNvSpPr>
          <p:nvPr/>
        </p:nvSpPr>
        <p:spPr bwMode="auto">
          <a:xfrm>
            <a:off x="3130550" y="3387525"/>
            <a:ext cx="31686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MnO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1658938" y="3387525"/>
            <a:ext cx="11858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6335713" y="2392363"/>
            <a:ext cx="11858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+ 2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5" name="Rectangle 13"/>
          <p:cNvSpPr>
            <a:spLocks noChangeArrowheads="1"/>
          </p:cNvSpPr>
          <p:nvPr/>
        </p:nvSpPr>
        <p:spPr bwMode="auto">
          <a:xfrm>
            <a:off x="2046288" y="2392363"/>
            <a:ext cx="11588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6" name="Rectangle 14"/>
          <p:cNvSpPr>
            <a:spLocks noChangeArrowheads="1"/>
          </p:cNvSpPr>
          <p:nvPr/>
        </p:nvSpPr>
        <p:spPr bwMode="auto">
          <a:xfrm>
            <a:off x="560388" y="3387525"/>
            <a:ext cx="11207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7" name="Rectangle 15"/>
          <p:cNvSpPr>
            <a:spLocks noChangeArrowheads="1"/>
          </p:cNvSpPr>
          <p:nvPr/>
        </p:nvSpPr>
        <p:spPr bwMode="auto">
          <a:xfrm>
            <a:off x="7496175" y="2392363"/>
            <a:ext cx="11207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54013" y="2974775"/>
            <a:ext cx="560387" cy="925513"/>
            <a:chOff x="1663" y="2304"/>
            <a:chExt cx="353" cy="583"/>
          </a:xfrm>
        </p:grpSpPr>
        <p:sp>
          <p:nvSpPr>
            <p:cNvPr id="17477" name="Line 19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8" name="Rectangle 20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sp>
        <p:nvSpPr>
          <p:cNvPr id="289816" name="Rectangle 24"/>
          <p:cNvSpPr>
            <a:spLocks noChangeArrowheads="1"/>
          </p:cNvSpPr>
          <p:nvPr/>
        </p:nvSpPr>
        <p:spPr bwMode="auto">
          <a:xfrm>
            <a:off x="6264275" y="3385938"/>
            <a:ext cx="14557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H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O</a:t>
            </a:r>
          </a:p>
        </p:txBody>
      </p:sp>
      <p:sp>
        <p:nvSpPr>
          <p:cNvPr id="289817" name="Line 25"/>
          <p:cNvSpPr>
            <a:spLocks noChangeShapeType="1"/>
          </p:cNvSpPr>
          <p:nvPr/>
        </p:nvSpPr>
        <p:spPr bwMode="auto">
          <a:xfrm>
            <a:off x="368300" y="4106650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79425" y="3166863"/>
            <a:ext cx="525463" cy="446087"/>
            <a:chOff x="1629" y="3561"/>
            <a:chExt cx="331" cy="281"/>
          </a:xfrm>
        </p:grpSpPr>
        <p:sp>
          <p:nvSpPr>
            <p:cNvPr id="17475" name="Line 28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7737475" y="2120900"/>
            <a:ext cx="525463" cy="446088"/>
            <a:chOff x="1629" y="3561"/>
            <a:chExt cx="331" cy="281"/>
          </a:xfrm>
        </p:grpSpPr>
        <p:sp>
          <p:nvSpPr>
            <p:cNvPr id="17473" name="Line 31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9826" name="Rectangle 34"/>
          <p:cNvSpPr>
            <a:spLocks noChangeArrowheads="1"/>
          </p:cNvSpPr>
          <p:nvPr/>
        </p:nvSpPr>
        <p:spPr bwMode="auto">
          <a:xfrm>
            <a:off x="396875" y="4258925"/>
            <a:ext cx="3498850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7476" name="Rectangle 41"/>
          <p:cNvSpPr>
            <a:spLocks noChangeArrowheads="1"/>
          </p:cNvSpPr>
          <p:nvPr/>
        </p:nvSpPr>
        <p:spPr bwMode="auto">
          <a:xfrm>
            <a:off x="4997450" y="4266863"/>
            <a:ext cx="855663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O</a:t>
            </a:r>
          </a:p>
        </p:txBody>
      </p:sp>
      <p:sp>
        <p:nvSpPr>
          <p:cNvPr id="289834" name="Rectangle 42"/>
          <p:cNvSpPr>
            <a:spLocks noChangeArrowheads="1"/>
          </p:cNvSpPr>
          <p:nvPr/>
        </p:nvSpPr>
        <p:spPr bwMode="auto">
          <a:xfrm>
            <a:off x="3068638" y="4678025"/>
            <a:ext cx="1465262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OH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17474" name="Rectangle 46"/>
          <p:cNvSpPr>
            <a:spLocks noChangeArrowheads="1"/>
          </p:cNvSpPr>
          <p:nvPr/>
        </p:nvSpPr>
        <p:spPr bwMode="auto">
          <a:xfrm>
            <a:off x="4414838" y="4266863"/>
            <a:ext cx="534987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</a:p>
        </p:txBody>
      </p:sp>
      <p:sp>
        <p:nvSpPr>
          <p:cNvPr id="289840" name="Rectangle 48"/>
          <p:cNvSpPr>
            <a:spLocks noChangeArrowheads="1"/>
          </p:cNvSpPr>
          <p:nvPr/>
        </p:nvSpPr>
        <p:spPr bwMode="auto">
          <a:xfrm>
            <a:off x="3540125" y="4266863"/>
            <a:ext cx="8826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1443038" y="2911275"/>
            <a:ext cx="565150" cy="957263"/>
            <a:chOff x="1443631" y="3593437"/>
            <a:chExt cx="564963" cy="957780"/>
          </a:xfrm>
        </p:grpSpPr>
        <p:sp>
          <p:nvSpPr>
            <p:cNvPr id="17471" name="Line 40"/>
            <p:cNvSpPr>
              <a:spLocks noChangeShapeType="1"/>
            </p:cNvSpPr>
            <p:nvPr/>
          </p:nvSpPr>
          <p:spPr bwMode="auto">
            <a:xfrm flipH="1" flipV="1">
              <a:off x="1719669" y="4060679"/>
              <a:ext cx="288925" cy="49053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2" name="Rectangle 49"/>
            <p:cNvSpPr>
              <a:spLocks noChangeArrowheads="1"/>
            </p:cNvSpPr>
            <p:nvPr/>
          </p:nvSpPr>
          <p:spPr bwMode="auto">
            <a:xfrm>
              <a:off x="1443631" y="3593437"/>
              <a:ext cx="409575" cy="5794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</a:rPr>
                <a:t>8</a:t>
              </a:r>
              <a:endParaRPr lang="en-US" sz="3200">
                <a:solidFill>
                  <a:schemeClr val="tx1"/>
                </a:solidFill>
                <a:sym typeface="Wingdings" pitchFamily="2" charset="2"/>
              </a:endParaRPr>
            </a:p>
          </p:txBody>
        </p:sp>
      </p:grpSp>
      <p:sp>
        <p:nvSpPr>
          <p:cNvPr id="289842" name="Rectangle 50"/>
          <p:cNvSpPr>
            <a:spLocks noChangeArrowheads="1"/>
          </p:cNvSpPr>
          <p:nvPr/>
        </p:nvSpPr>
        <p:spPr bwMode="auto">
          <a:xfrm>
            <a:off x="2846388" y="338752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43" name="Rectangle 51"/>
          <p:cNvSpPr>
            <a:spLocks noChangeArrowheads="1"/>
          </p:cNvSpPr>
          <p:nvPr/>
        </p:nvSpPr>
        <p:spPr bwMode="auto">
          <a:xfrm>
            <a:off x="4932363" y="338752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6364288" y="2974775"/>
            <a:ext cx="560387" cy="925513"/>
            <a:chOff x="1663" y="2304"/>
            <a:chExt cx="353" cy="583"/>
          </a:xfrm>
        </p:grpSpPr>
        <p:sp>
          <p:nvSpPr>
            <p:cNvPr id="17469" name="Line 54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0" name="Rectangle 55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4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7569200" y="1957388"/>
            <a:ext cx="560388" cy="925512"/>
            <a:chOff x="1663" y="2304"/>
            <a:chExt cx="353" cy="583"/>
          </a:xfrm>
        </p:grpSpPr>
        <p:sp>
          <p:nvSpPr>
            <p:cNvPr id="17467" name="Line 57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8" name="Rectangle 58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6376988" y="1930400"/>
            <a:ext cx="590550" cy="962025"/>
            <a:chOff x="6376988" y="2270125"/>
            <a:chExt cx="590764" cy="962025"/>
          </a:xfrm>
        </p:grpSpPr>
        <p:sp>
          <p:nvSpPr>
            <p:cNvPr id="17465" name="Line 45"/>
            <p:cNvSpPr>
              <a:spLocks noChangeShapeType="1"/>
            </p:cNvSpPr>
            <p:nvPr/>
          </p:nvSpPr>
          <p:spPr bwMode="auto">
            <a:xfrm flipH="1" flipV="1">
              <a:off x="6678827" y="2741613"/>
              <a:ext cx="288925" cy="4905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6" name="Rectangle 59"/>
            <p:cNvSpPr>
              <a:spLocks noChangeArrowheads="1"/>
            </p:cNvSpPr>
            <p:nvPr/>
          </p:nvSpPr>
          <p:spPr bwMode="auto">
            <a:xfrm>
              <a:off x="6376988" y="2270125"/>
              <a:ext cx="409575" cy="5794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</a:rPr>
                <a:t>6</a:t>
              </a:r>
              <a:endParaRPr lang="en-US" sz="3200">
                <a:solidFill>
                  <a:schemeClr val="tx1"/>
                </a:solidFill>
                <a:sym typeface="Wingdings" pitchFamily="2" charset="2"/>
              </a:endParaRPr>
            </a:p>
          </p:txBody>
        </p:sp>
      </p:grpSp>
      <p:sp>
        <p:nvSpPr>
          <p:cNvPr id="289852" name="Rectangle 60"/>
          <p:cNvSpPr>
            <a:spLocks noChangeArrowheads="1"/>
          </p:cNvSpPr>
          <p:nvPr/>
        </p:nvSpPr>
        <p:spPr bwMode="auto">
          <a:xfrm>
            <a:off x="4932363" y="23923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53" name="Rectangle 61"/>
          <p:cNvSpPr>
            <a:spLocks noChangeArrowheads="1"/>
          </p:cNvSpPr>
          <p:nvPr/>
        </p:nvSpPr>
        <p:spPr bwMode="auto">
          <a:xfrm>
            <a:off x="3249613" y="23923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54" name="Rectangle 62"/>
          <p:cNvSpPr>
            <a:spLocks noChangeArrowheads="1"/>
          </p:cNvSpPr>
          <p:nvPr/>
        </p:nvSpPr>
        <p:spPr bwMode="auto">
          <a:xfrm>
            <a:off x="1778000" y="2392363"/>
            <a:ext cx="382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6557963" y="3177975"/>
            <a:ext cx="758825" cy="592138"/>
            <a:chOff x="3238" y="280"/>
            <a:chExt cx="478" cy="373"/>
          </a:xfrm>
        </p:grpSpPr>
        <p:sp>
          <p:nvSpPr>
            <p:cNvPr id="17463" name="Line 66"/>
            <p:cNvSpPr>
              <a:spLocks noChangeShapeType="1"/>
            </p:cNvSpPr>
            <p:nvPr/>
          </p:nvSpPr>
          <p:spPr bwMode="auto">
            <a:xfrm>
              <a:off x="3238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4" name="Line 67"/>
            <p:cNvSpPr>
              <a:spLocks noChangeShapeType="1"/>
            </p:cNvSpPr>
            <p:nvPr/>
          </p:nvSpPr>
          <p:spPr bwMode="auto">
            <a:xfrm>
              <a:off x="3308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 flipH="1">
            <a:off x="5046663" y="4262100"/>
            <a:ext cx="758825" cy="592138"/>
            <a:chOff x="4060" y="280"/>
            <a:chExt cx="478" cy="373"/>
          </a:xfrm>
        </p:grpSpPr>
        <p:sp>
          <p:nvSpPr>
            <p:cNvPr id="17461" name="Line 68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2" name="Line 69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1954213" y="2379663"/>
            <a:ext cx="758825" cy="592137"/>
            <a:chOff x="3238" y="280"/>
            <a:chExt cx="478" cy="373"/>
          </a:xfrm>
        </p:grpSpPr>
        <p:sp>
          <p:nvSpPr>
            <p:cNvPr id="17459" name="Line 72"/>
            <p:cNvSpPr>
              <a:spLocks noChangeShapeType="1"/>
            </p:cNvSpPr>
            <p:nvPr/>
          </p:nvSpPr>
          <p:spPr bwMode="auto">
            <a:xfrm>
              <a:off x="3238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0" name="Line 73"/>
            <p:cNvSpPr>
              <a:spLocks noChangeShapeType="1"/>
            </p:cNvSpPr>
            <p:nvPr/>
          </p:nvSpPr>
          <p:spPr bwMode="auto">
            <a:xfrm>
              <a:off x="3308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 flipH="1">
            <a:off x="6480175" y="2271713"/>
            <a:ext cx="758825" cy="592137"/>
            <a:chOff x="4060" y="280"/>
            <a:chExt cx="478" cy="373"/>
          </a:xfrm>
        </p:grpSpPr>
        <p:sp>
          <p:nvSpPr>
            <p:cNvPr id="17457" name="Line 76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8" name="Line 77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3" name="Group 78"/>
          <p:cNvGrpSpPr>
            <a:grpSpLocks/>
          </p:cNvGrpSpPr>
          <p:nvPr/>
        </p:nvGrpSpPr>
        <p:grpSpPr bwMode="auto">
          <a:xfrm flipH="1">
            <a:off x="1525588" y="3230363"/>
            <a:ext cx="758825" cy="592137"/>
            <a:chOff x="4060" y="280"/>
            <a:chExt cx="478" cy="373"/>
          </a:xfrm>
        </p:grpSpPr>
        <p:sp>
          <p:nvSpPr>
            <p:cNvPr id="17455" name="Line 79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6" name="Line 80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5746750" y="4258925"/>
            <a:ext cx="3346450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+ 3 CNO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5354638" y="4678025"/>
            <a:ext cx="1465262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OH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81" name="Line 25"/>
          <p:cNvSpPr>
            <a:spLocks noChangeShapeType="1"/>
          </p:cNvSpPr>
          <p:nvPr/>
        </p:nvSpPr>
        <p:spPr bwMode="auto">
          <a:xfrm>
            <a:off x="368300" y="5238413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239713" y="5524163"/>
            <a:ext cx="462121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478338" y="5524163"/>
            <a:ext cx="441642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CNO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+ 2 OH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18" name="Rectangle 26"/>
          <p:cNvSpPr>
            <a:spLocks noChangeArrowheads="1"/>
          </p:cNvSpPr>
          <p:nvPr/>
        </p:nvSpPr>
        <p:spPr bwMode="auto">
          <a:xfrm rot="-2795624">
            <a:off x="3355976" y="4439900"/>
            <a:ext cx="1155700" cy="523875"/>
          </a:xfrm>
          <a:prstGeom prst="rect">
            <a:avLst/>
          </a:prstGeom>
          <a:solidFill>
            <a:schemeClr val="tx1"/>
          </a:solidFill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 H</a:t>
            </a:r>
            <a:r>
              <a:rPr lang="en-US" b="1" baseline="-25000">
                <a:solidFill>
                  <a:schemeClr val="bg1"/>
                </a:solidFill>
              </a:rPr>
              <a:t>2</a:t>
            </a:r>
            <a:r>
              <a:rPr lang="en-US" b="1">
                <a:solidFill>
                  <a:schemeClr val="bg1"/>
                </a:solidFill>
              </a:rPr>
              <a:t>O</a:t>
            </a:r>
            <a:endParaRPr lang="en-US" b="1">
              <a:solidFill>
                <a:schemeClr val="bg1"/>
              </a:solidFill>
              <a:sym typeface="Wingdings" pitchFamily="2" charset="2"/>
            </a:endParaRPr>
          </a:p>
        </p:txBody>
      </p:sp>
      <p:grpSp>
        <p:nvGrpSpPr>
          <p:cNvPr id="14" name="Group 81"/>
          <p:cNvGrpSpPr>
            <a:grpSpLocks/>
          </p:cNvGrpSpPr>
          <p:nvPr/>
        </p:nvGrpSpPr>
        <p:grpSpPr bwMode="auto">
          <a:xfrm flipH="1">
            <a:off x="3532188" y="4406563"/>
            <a:ext cx="758825" cy="592137"/>
            <a:chOff x="4060" y="280"/>
            <a:chExt cx="478" cy="373"/>
          </a:xfrm>
        </p:grpSpPr>
        <p:sp>
          <p:nvSpPr>
            <p:cNvPr id="17453" name="Line 82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4" name="Line 83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98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28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2000" fill="hold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2000" fill="hold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20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20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0" fill="hold"/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0" fill="hold"/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000"/>
                            </p:stCondLst>
                            <p:childTnLst>
                              <p:par>
                                <p:cTn id="2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9" grpId="0" animBg="1"/>
      <p:bldP spid="289800" grpId="0"/>
      <p:bldP spid="289801" grpId="0"/>
      <p:bldP spid="289802" grpId="0"/>
      <p:bldP spid="289804" grpId="0"/>
      <p:bldP spid="289805" grpId="0"/>
      <p:bldP spid="289806" grpId="0"/>
      <p:bldP spid="289807" grpId="0"/>
      <p:bldP spid="289816" grpId="0"/>
      <p:bldP spid="289817" grpId="0" animBg="1"/>
      <p:bldP spid="289826" grpId="0"/>
      <p:bldP spid="17476" grpId="0"/>
      <p:bldP spid="289834" grpId="0"/>
      <p:bldP spid="17474" grpId="0"/>
      <p:bldP spid="289840" grpId="0"/>
      <p:bldP spid="289842" grpId="0"/>
      <p:bldP spid="289843" grpId="0"/>
      <p:bldP spid="289852" grpId="0"/>
      <p:bldP spid="289853" grpId="0"/>
      <p:bldP spid="289854" grpId="0"/>
      <p:bldP spid="79" grpId="0"/>
      <p:bldP spid="80" grpId="0"/>
      <p:bldP spid="81" grpId="0" animBg="1"/>
      <p:bldP spid="82" grpId="0"/>
      <p:bldP spid="83" grpId="0"/>
      <p:bldP spid="2898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616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Bergmann, John</cp:lastModifiedBy>
  <cp:revision>304</cp:revision>
  <dcterms:created xsi:type="dcterms:W3CDTF">2007-10-19T23:57:29Z</dcterms:created>
  <dcterms:modified xsi:type="dcterms:W3CDTF">2012-06-14T01:15:40Z</dcterms:modified>
</cp:coreProperties>
</file>