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71" r:id="rId2"/>
    <p:sldId id="505" r:id="rId3"/>
    <p:sldId id="506" r:id="rId4"/>
    <p:sldId id="507" r:id="rId5"/>
    <p:sldId id="508" r:id="rId6"/>
    <p:sldId id="509" r:id="rId7"/>
    <p:sldId id="511" r:id="rId8"/>
    <p:sldId id="510" r:id="rId9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800" kern="1200">
        <a:solidFill>
          <a:srgbClr val="FF0000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800" kern="1200">
        <a:solidFill>
          <a:srgbClr val="FF0000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800" kern="1200">
        <a:solidFill>
          <a:srgbClr val="FF0000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800" kern="1200">
        <a:solidFill>
          <a:srgbClr val="FF0000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800" kern="1200">
        <a:solidFill>
          <a:srgbClr val="FF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rgbClr val="FF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rgbClr val="FF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rgbClr val="FF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rgbClr val="FF0000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99FF99"/>
    <a:srgbClr val="009900"/>
    <a:srgbClr val="FF0000"/>
    <a:srgbClr val="9966FF"/>
    <a:srgbClr val="6600FF"/>
    <a:srgbClr val="6600CC"/>
    <a:srgbClr val="6699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6010" autoAdjust="0"/>
    <p:restoredTop sz="94628" autoAdjust="0"/>
  </p:normalViewPr>
  <p:slideViewPr>
    <p:cSldViewPr snapToGrid="0">
      <p:cViewPr>
        <p:scale>
          <a:sx n="60" d="100"/>
          <a:sy n="60" d="100"/>
        </p:scale>
        <p:origin x="-1770" y="-6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47FEF-FD42-40BE-A835-0AF686FC9D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FB03E6-51E8-470D-9B66-2BA5F290FF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CC1A66-183F-484A-B420-80716DBF9B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C2871-91A0-4D2F-B1C2-9A0B33D18E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A609E-A98F-4C1D-B370-52EA67599D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3D1907-E93F-41A6-8931-485741CC66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70CC1C-61C4-48E5-9A86-514FD9FA5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BD859-346B-4F99-A847-05406C3F9C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40B6B3-DD38-427E-9038-058C5BCAA5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69C53-8520-47AC-AFD1-E4253B96F9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A56837-CD0F-4689-8013-9791B434C5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06E0F1EE-8A78-4515-A759-63AB19D65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9"/>
          <p:cNvSpPr>
            <a:spLocks noChangeArrowheads="1"/>
          </p:cNvSpPr>
          <p:nvPr/>
        </p:nvSpPr>
        <p:spPr bwMode="auto">
          <a:xfrm>
            <a:off x="666750" y="255588"/>
            <a:ext cx="77533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3600" b="1"/>
              <a:t>AP Chemistry – Chemical Kinetics</a:t>
            </a:r>
            <a:r>
              <a:rPr lang="en-US" sz="3600"/>
              <a:t> </a:t>
            </a:r>
          </a:p>
        </p:txBody>
      </p:sp>
      <p:pic>
        <p:nvPicPr>
          <p:cNvPr id="7171" name="Picture 15" descr="220px-Nitroglycerin-2D-skelet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2006600"/>
            <a:ext cx="209550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17" descr="pyrodexpow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6713" y="2063750"/>
            <a:ext cx="2546350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3" name="Rectangle 18"/>
          <p:cNvSpPr>
            <a:spLocks noChangeArrowheads="1"/>
          </p:cNvSpPr>
          <p:nvPr/>
        </p:nvSpPr>
        <p:spPr bwMode="auto">
          <a:xfrm>
            <a:off x="2982913" y="2316163"/>
            <a:ext cx="3625850" cy="13112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tx1"/>
                </a:solidFill>
              </a:rPr>
              <a:t>Black powder burns quickly,</a:t>
            </a:r>
          </a:p>
          <a:p>
            <a:r>
              <a:rPr lang="en-US" sz="2000" b="1">
                <a:solidFill>
                  <a:schemeClr val="tx1"/>
                </a:solidFill>
              </a:rPr>
              <a:t>but the reaction is</a:t>
            </a:r>
          </a:p>
          <a:p>
            <a:r>
              <a:rPr lang="en-US" sz="2000" b="1">
                <a:solidFill>
                  <a:schemeClr val="tx1"/>
                </a:solidFill>
              </a:rPr>
              <a:t>much slower than</a:t>
            </a:r>
          </a:p>
          <a:p>
            <a:r>
              <a:rPr lang="en-US" sz="2000" b="1">
                <a:solidFill>
                  <a:schemeClr val="tx1"/>
                </a:solidFill>
              </a:rPr>
              <a:t>nitroglycerin detonating.</a:t>
            </a:r>
          </a:p>
        </p:txBody>
      </p:sp>
      <p:sp>
        <p:nvSpPr>
          <p:cNvPr id="7174" name="Rectangle 19"/>
          <p:cNvSpPr>
            <a:spLocks noChangeArrowheads="1"/>
          </p:cNvSpPr>
          <p:nvPr/>
        </p:nvSpPr>
        <p:spPr bwMode="auto">
          <a:xfrm>
            <a:off x="1627188" y="3783013"/>
            <a:ext cx="6318250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  <a:latin typeface="Arial Narrow" pitchFamily="34" charset="0"/>
              </a:rPr>
              <a:t>4 C</a:t>
            </a:r>
            <a:r>
              <a:rPr lang="en-US" baseline="-25000">
                <a:solidFill>
                  <a:schemeClr val="tx1"/>
                </a:solidFill>
                <a:latin typeface="Arial Narrow" pitchFamily="34" charset="0"/>
              </a:rPr>
              <a:t>3</a:t>
            </a:r>
            <a:r>
              <a:rPr lang="en-US">
                <a:solidFill>
                  <a:schemeClr val="tx1"/>
                </a:solidFill>
                <a:latin typeface="Arial Narrow" pitchFamily="34" charset="0"/>
              </a:rPr>
              <a:t>H</a:t>
            </a:r>
            <a:r>
              <a:rPr lang="en-US" baseline="-25000">
                <a:solidFill>
                  <a:schemeClr val="tx1"/>
                </a:solidFill>
                <a:latin typeface="Arial Narrow" pitchFamily="34" charset="0"/>
              </a:rPr>
              <a:t>5</a:t>
            </a:r>
            <a:r>
              <a:rPr lang="en-US">
                <a:solidFill>
                  <a:schemeClr val="tx1"/>
                </a:solidFill>
                <a:latin typeface="Arial Narrow" pitchFamily="34" charset="0"/>
              </a:rPr>
              <a:t>(NO</a:t>
            </a:r>
            <a:r>
              <a:rPr lang="en-US" baseline="-25000">
                <a:solidFill>
                  <a:schemeClr val="tx1"/>
                </a:solidFill>
                <a:latin typeface="Arial Narrow" pitchFamily="34" charset="0"/>
              </a:rPr>
              <a:t>3</a:t>
            </a:r>
            <a:r>
              <a:rPr lang="en-US">
                <a:solidFill>
                  <a:schemeClr val="tx1"/>
                </a:solidFill>
                <a:latin typeface="Arial Narrow" pitchFamily="34" charset="0"/>
              </a:rPr>
              <a:t>)</a:t>
            </a:r>
            <a:r>
              <a:rPr lang="en-US" baseline="-25000">
                <a:solidFill>
                  <a:schemeClr val="tx1"/>
                </a:solidFill>
                <a:latin typeface="Arial Narrow" pitchFamily="34" charset="0"/>
              </a:rPr>
              <a:t>3</a:t>
            </a:r>
            <a:r>
              <a:rPr lang="en-US">
                <a:solidFill>
                  <a:schemeClr val="tx1"/>
                </a:solidFill>
                <a:latin typeface="Arial Narrow" pitchFamily="34" charset="0"/>
              </a:rPr>
              <a:t> → 12 CO</a:t>
            </a:r>
            <a:r>
              <a:rPr lang="en-US" baseline="-25000">
                <a:solidFill>
                  <a:schemeClr val="tx1"/>
                </a:solidFill>
                <a:latin typeface="Arial Narrow" pitchFamily="34" charset="0"/>
              </a:rPr>
              <a:t>2</a:t>
            </a:r>
            <a:r>
              <a:rPr lang="en-US">
                <a:solidFill>
                  <a:schemeClr val="tx1"/>
                </a:solidFill>
                <a:latin typeface="Arial Narrow" pitchFamily="34" charset="0"/>
              </a:rPr>
              <a:t> + 10 H</a:t>
            </a:r>
            <a:r>
              <a:rPr lang="en-US" baseline="-25000">
                <a:solidFill>
                  <a:schemeClr val="tx1"/>
                </a:solidFill>
                <a:latin typeface="Arial Narrow" pitchFamily="34" charset="0"/>
              </a:rPr>
              <a:t>2</a:t>
            </a:r>
            <a:r>
              <a:rPr lang="en-US">
                <a:solidFill>
                  <a:schemeClr val="tx1"/>
                </a:solidFill>
                <a:latin typeface="Arial Narrow" pitchFamily="34" charset="0"/>
              </a:rPr>
              <a:t>O + 6 N</a:t>
            </a:r>
            <a:r>
              <a:rPr lang="en-US" baseline="-25000">
                <a:solidFill>
                  <a:schemeClr val="tx1"/>
                </a:solidFill>
                <a:latin typeface="Arial Narrow" pitchFamily="34" charset="0"/>
              </a:rPr>
              <a:t>2</a:t>
            </a:r>
            <a:r>
              <a:rPr lang="en-US">
                <a:solidFill>
                  <a:schemeClr val="tx1"/>
                </a:solidFill>
                <a:latin typeface="Arial Narrow" pitchFamily="34" charset="0"/>
              </a:rPr>
              <a:t> + O</a:t>
            </a:r>
            <a:r>
              <a:rPr lang="en-US" baseline="-25000">
                <a:solidFill>
                  <a:schemeClr val="tx1"/>
                </a:solidFill>
                <a:latin typeface="Arial Narrow" pitchFamily="34" charset="0"/>
              </a:rPr>
              <a:t>2</a:t>
            </a:r>
            <a:r>
              <a:rPr lang="en-US">
                <a:solidFill>
                  <a:schemeClr val="tx1"/>
                </a:solidFill>
                <a:latin typeface="Arial Narrow" pitchFamily="34" charset="0"/>
              </a:rPr>
              <a:t> </a:t>
            </a:r>
          </a:p>
        </p:txBody>
      </p:sp>
      <p:sp>
        <p:nvSpPr>
          <p:cNvPr id="7175" name="Rectangle 20"/>
          <p:cNvSpPr>
            <a:spLocks noChangeArrowheads="1"/>
          </p:cNvSpPr>
          <p:nvPr/>
        </p:nvSpPr>
        <p:spPr bwMode="auto">
          <a:xfrm>
            <a:off x="536575" y="1344613"/>
            <a:ext cx="8010525" cy="519112"/>
          </a:xfrm>
          <a:prstGeom prst="rect">
            <a:avLst/>
          </a:prstGeom>
          <a:solidFill>
            <a:srgbClr val="808080"/>
          </a:solidFill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bg1"/>
                </a:solidFill>
                <a:latin typeface="Arial Narrow" pitchFamily="34" charset="0"/>
              </a:rPr>
              <a:t>10 KNO</a:t>
            </a:r>
            <a:r>
              <a:rPr lang="en-US" baseline="-25000">
                <a:solidFill>
                  <a:schemeClr val="bg1"/>
                </a:solidFill>
                <a:latin typeface="Arial Narrow" pitchFamily="34" charset="0"/>
              </a:rPr>
              <a:t>3</a:t>
            </a:r>
            <a:r>
              <a:rPr lang="en-US">
                <a:solidFill>
                  <a:schemeClr val="bg1"/>
                </a:solidFill>
                <a:latin typeface="Arial Narrow" pitchFamily="34" charset="0"/>
              </a:rPr>
              <a:t> + 3 S + 8 C → 2 K</a:t>
            </a:r>
            <a:r>
              <a:rPr lang="en-US" baseline="-25000">
                <a:solidFill>
                  <a:schemeClr val="bg1"/>
                </a:solidFill>
                <a:latin typeface="Arial Narrow" pitchFamily="34" charset="0"/>
              </a:rPr>
              <a:t>2</a:t>
            </a:r>
            <a:r>
              <a:rPr lang="en-US">
                <a:solidFill>
                  <a:schemeClr val="bg1"/>
                </a:solidFill>
                <a:latin typeface="Arial Narrow" pitchFamily="34" charset="0"/>
              </a:rPr>
              <a:t>CO</a:t>
            </a:r>
            <a:r>
              <a:rPr lang="en-US" baseline="-25000">
                <a:solidFill>
                  <a:schemeClr val="bg1"/>
                </a:solidFill>
                <a:latin typeface="Arial Narrow" pitchFamily="34" charset="0"/>
              </a:rPr>
              <a:t>3</a:t>
            </a:r>
            <a:r>
              <a:rPr lang="en-US">
                <a:solidFill>
                  <a:schemeClr val="bg1"/>
                </a:solidFill>
                <a:latin typeface="Arial Narrow" pitchFamily="34" charset="0"/>
              </a:rPr>
              <a:t> + 3 K</a:t>
            </a:r>
            <a:r>
              <a:rPr lang="en-US" baseline="-25000">
                <a:solidFill>
                  <a:schemeClr val="bg1"/>
                </a:solidFill>
                <a:latin typeface="Arial Narrow" pitchFamily="34" charset="0"/>
              </a:rPr>
              <a:t>2</a:t>
            </a:r>
            <a:r>
              <a:rPr lang="en-US">
                <a:solidFill>
                  <a:schemeClr val="bg1"/>
                </a:solidFill>
                <a:latin typeface="Arial Narrow" pitchFamily="34" charset="0"/>
              </a:rPr>
              <a:t>SO</a:t>
            </a:r>
            <a:r>
              <a:rPr lang="en-US" baseline="-25000">
                <a:solidFill>
                  <a:schemeClr val="bg1"/>
                </a:solidFill>
                <a:latin typeface="Arial Narrow" pitchFamily="34" charset="0"/>
              </a:rPr>
              <a:t>4</a:t>
            </a:r>
            <a:r>
              <a:rPr lang="en-US">
                <a:solidFill>
                  <a:schemeClr val="bg1"/>
                </a:solidFill>
                <a:latin typeface="Arial Narrow" pitchFamily="34" charset="0"/>
              </a:rPr>
              <a:t> + 6 CO</a:t>
            </a:r>
            <a:r>
              <a:rPr lang="en-US" baseline="-25000">
                <a:solidFill>
                  <a:schemeClr val="bg1"/>
                </a:solidFill>
                <a:latin typeface="Arial Narrow" pitchFamily="34" charset="0"/>
              </a:rPr>
              <a:t>2</a:t>
            </a:r>
            <a:r>
              <a:rPr lang="en-US">
                <a:solidFill>
                  <a:schemeClr val="bg1"/>
                </a:solidFill>
                <a:latin typeface="Arial Narrow" pitchFamily="34" charset="0"/>
              </a:rPr>
              <a:t> + 5 N</a:t>
            </a:r>
            <a:r>
              <a:rPr lang="en-US" baseline="-25000">
                <a:solidFill>
                  <a:schemeClr val="bg1"/>
                </a:solidFill>
                <a:latin typeface="Arial Narrow" pitchFamily="34" charset="0"/>
              </a:rPr>
              <a:t>2</a:t>
            </a:r>
            <a:r>
              <a:rPr lang="en-US">
                <a:solidFill>
                  <a:schemeClr val="bg1"/>
                </a:solidFill>
                <a:latin typeface="Arial Narrow" pitchFamily="34" charset="0"/>
              </a:rPr>
              <a:t> </a:t>
            </a: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260350" y="4495800"/>
            <a:ext cx="8745538" cy="2263775"/>
            <a:chOff x="164" y="2832"/>
            <a:chExt cx="5509" cy="1426"/>
          </a:xfrm>
        </p:grpSpPr>
        <p:pic>
          <p:nvPicPr>
            <p:cNvPr id="7177" name="Picture 23" descr="06101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247" y="2832"/>
              <a:ext cx="1426" cy="1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7178" name="Group 27"/>
            <p:cNvGrpSpPr>
              <a:grpSpLocks/>
            </p:cNvGrpSpPr>
            <p:nvPr/>
          </p:nvGrpSpPr>
          <p:grpSpPr bwMode="auto">
            <a:xfrm>
              <a:off x="164" y="2934"/>
              <a:ext cx="1625" cy="1244"/>
              <a:chOff x="332" y="2920"/>
              <a:chExt cx="1829" cy="1244"/>
            </a:xfrm>
          </p:grpSpPr>
          <p:pic>
            <p:nvPicPr>
              <p:cNvPr id="7180" name="Picture 25" descr="enzyme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 r="6302"/>
              <a:stretch>
                <a:fillRect/>
              </a:stretch>
            </p:blipFill>
            <p:spPr bwMode="auto">
              <a:xfrm>
                <a:off x="332" y="2920"/>
                <a:ext cx="1829" cy="12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181" name="Rectangle 26"/>
              <p:cNvSpPr>
                <a:spLocks noChangeArrowheads="1"/>
              </p:cNvSpPr>
              <p:nvPr/>
            </p:nvSpPr>
            <p:spPr bwMode="auto">
              <a:xfrm>
                <a:off x="357" y="2949"/>
                <a:ext cx="408" cy="129"/>
              </a:xfrm>
              <a:prstGeom prst="rect">
                <a:avLst/>
              </a:prstGeom>
              <a:solidFill>
                <a:schemeClr val="tx1"/>
              </a:solidFill>
              <a:ln w="19050" algn="ctr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7179" name="Rectangle 28"/>
            <p:cNvSpPr>
              <a:spLocks noChangeArrowheads="1"/>
            </p:cNvSpPr>
            <p:nvPr/>
          </p:nvSpPr>
          <p:spPr bwMode="auto">
            <a:xfrm>
              <a:off x="2168" y="3159"/>
              <a:ext cx="1742" cy="826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chemeClr val="tx1"/>
                  </a:solidFill>
                </a:rPr>
                <a:t>Enzymes are huge</a:t>
              </a:r>
            </a:p>
            <a:p>
              <a:r>
                <a:rPr lang="en-US" sz="2000" b="1">
                  <a:solidFill>
                    <a:schemeClr val="tx1"/>
                  </a:solidFill>
                </a:rPr>
                <a:t>molecules that speed</a:t>
              </a:r>
            </a:p>
            <a:p>
              <a:r>
                <a:rPr lang="en-US" sz="2000" b="1">
                  <a:solidFill>
                    <a:schemeClr val="tx1"/>
                  </a:solidFill>
                </a:rPr>
                <a:t>up reactions in</a:t>
              </a:r>
            </a:p>
            <a:p>
              <a:r>
                <a:rPr lang="en-US" sz="2000" b="1">
                  <a:solidFill>
                    <a:schemeClr val="tx1"/>
                  </a:solidFill>
                </a:rPr>
                <a:t>biological systems.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3" descr="dash_incredibl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67438" y="182563"/>
            <a:ext cx="2413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Rectangle 5"/>
          <p:cNvSpPr>
            <a:spLocks noChangeArrowheads="1"/>
          </p:cNvSpPr>
          <p:nvPr/>
        </p:nvSpPr>
        <p:spPr bwMode="auto">
          <a:xfrm>
            <a:off x="2079625" y="228600"/>
            <a:ext cx="3568700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b="1"/>
              <a:t>Factors that Govern</a:t>
            </a:r>
          </a:p>
          <a:p>
            <a:r>
              <a:rPr lang="en-US" b="1"/>
              <a:t>Rates of Reactions</a:t>
            </a:r>
          </a:p>
        </p:txBody>
      </p:sp>
      <p:sp>
        <p:nvSpPr>
          <p:cNvPr id="269318" name="Rectangle 6"/>
          <p:cNvSpPr>
            <a:spLocks noChangeArrowheads="1"/>
          </p:cNvSpPr>
          <p:nvPr/>
        </p:nvSpPr>
        <p:spPr bwMode="auto">
          <a:xfrm>
            <a:off x="522288" y="1239838"/>
            <a:ext cx="2005012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Generally...</a:t>
            </a:r>
          </a:p>
        </p:txBody>
      </p:sp>
      <p:sp>
        <p:nvSpPr>
          <p:cNvPr id="269319" name="Rectangle 7"/>
          <p:cNvSpPr>
            <a:spLocks noChangeArrowheads="1"/>
          </p:cNvSpPr>
          <p:nvPr/>
        </p:nvSpPr>
        <p:spPr bwMode="auto">
          <a:xfrm>
            <a:off x="723900" y="1816100"/>
            <a:ext cx="6181725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(1) ...as the concentration of reactants</a:t>
            </a:r>
          </a:p>
          <a:p>
            <a:pPr algn="l"/>
            <a:r>
              <a:rPr lang="en-US"/>
              <a:t>	increases, rate ___ </a:t>
            </a:r>
          </a:p>
        </p:txBody>
      </p:sp>
      <p:sp>
        <p:nvSpPr>
          <p:cNvPr id="269320" name="Rectangle 8"/>
          <p:cNvSpPr>
            <a:spLocks noChangeArrowheads="1"/>
          </p:cNvSpPr>
          <p:nvPr/>
        </p:nvSpPr>
        <p:spPr bwMode="auto">
          <a:xfrm>
            <a:off x="715963" y="2667000"/>
            <a:ext cx="6638925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(2) ...as temperature increases, rate ___ </a:t>
            </a:r>
          </a:p>
        </p:txBody>
      </p:sp>
      <p:sp>
        <p:nvSpPr>
          <p:cNvPr id="269322" name="Rectangle 10"/>
          <p:cNvSpPr>
            <a:spLocks noChangeArrowheads="1"/>
          </p:cNvSpPr>
          <p:nvPr/>
        </p:nvSpPr>
        <p:spPr bwMode="auto">
          <a:xfrm>
            <a:off x="725488" y="3178175"/>
            <a:ext cx="4852987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(3) ...with a </a:t>
            </a:r>
            <a:r>
              <a:rPr lang="en-US" u="sng"/>
              <a:t>catalyst</a:t>
            </a:r>
            <a:r>
              <a:rPr lang="en-US"/>
              <a:t>, rate ___ 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3094038" y="3725863"/>
            <a:ext cx="5341937" cy="1736725"/>
            <a:chOff x="1949" y="2497"/>
            <a:chExt cx="3365" cy="1094"/>
          </a:xfrm>
        </p:grpSpPr>
        <p:sp>
          <p:nvSpPr>
            <p:cNvPr id="8214" name="Rectangle 4"/>
            <p:cNvSpPr>
              <a:spLocks noChangeArrowheads="1"/>
            </p:cNvSpPr>
            <p:nvPr/>
          </p:nvSpPr>
          <p:spPr bwMode="auto">
            <a:xfrm>
              <a:off x="2790" y="2726"/>
              <a:ext cx="2524" cy="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lowers activation energy</a:t>
              </a:r>
            </a:p>
            <a:p>
              <a:pPr algn="l"/>
              <a:r>
                <a:rPr lang="en-US">
                  <a:solidFill>
                    <a:schemeClr val="tx1"/>
                  </a:solidFill>
                </a:rPr>
                <a:t>and is NOT consumed</a:t>
              </a:r>
            </a:p>
            <a:p>
              <a:pPr algn="l"/>
              <a:r>
                <a:rPr lang="en-US">
                  <a:solidFill>
                    <a:schemeClr val="tx1"/>
                  </a:solidFill>
                </a:rPr>
                <a:t>(e.g., enzymes)</a:t>
              </a:r>
            </a:p>
          </p:txBody>
        </p:sp>
        <p:grpSp>
          <p:nvGrpSpPr>
            <p:cNvPr id="8215" name="Group 15"/>
            <p:cNvGrpSpPr>
              <a:grpSpLocks/>
            </p:cNvGrpSpPr>
            <p:nvPr/>
          </p:nvGrpSpPr>
          <p:grpSpPr bwMode="auto">
            <a:xfrm>
              <a:off x="1949" y="2497"/>
              <a:ext cx="836" cy="409"/>
              <a:chOff x="1949" y="2497"/>
              <a:chExt cx="836" cy="409"/>
            </a:xfrm>
          </p:grpSpPr>
          <p:sp>
            <p:nvSpPr>
              <p:cNvPr id="8216" name="Line 12"/>
              <p:cNvSpPr>
                <a:spLocks noChangeShapeType="1"/>
              </p:cNvSpPr>
              <p:nvPr/>
            </p:nvSpPr>
            <p:spPr bwMode="auto">
              <a:xfrm flipV="1">
                <a:off x="1957" y="2497"/>
                <a:ext cx="40" cy="409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triangl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7" name="Line 13"/>
              <p:cNvSpPr>
                <a:spLocks noChangeShapeType="1"/>
              </p:cNvSpPr>
              <p:nvPr/>
            </p:nvSpPr>
            <p:spPr bwMode="auto">
              <a:xfrm>
                <a:off x="1949" y="2906"/>
                <a:ext cx="836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9326" name="Rectangle 14"/>
          <p:cNvSpPr>
            <a:spLocks noChangeArrowheads="1"/>
          </p:cNvSpPr>
          <p:nvPr/>
        </p:nvSpPr>
        <p:spPr bwMode="auto">
          <a:xfrm>
            <a:off x="720725" y="5373688"/>
            <a:ext cx="8083550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(4) ...as reactant surface area increases, rate ___ </a:t>
            </a:r>
          </a:p>
        </p:txBody>
      </p:sp>
      <p:sp>
        <p:nvSpPr>
          <p:cNvPr id="269329" name="Line 17"/>
          <p:cNvSpPr>
            <a:spLocks noChangeShapeType="1"/>
          </p:cNvSpPr>
          <p:nvPr/>
        </p:nvSpPr>
        <p:spPr bwMode="auto">
          <a:xfrm flipV="1">
            <a:off x="4454525" y="2255838"/>
            <a:ext cx="0" cy="3762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9330" name="Line 18"/>
          <p:cNvSpPr>
            <a:spLocks noChangeShapeType="1"/>
          </p:cNvSpPr>
          <p:nvPr/>
        </p:nvSpPr>
        <p:spPr bwMode="auto">
          <a:xfrm flipV="1">
            <a:off x="6850063" y="2676525"/>
            <a:ext cx="0" cy="3762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9331" name="Line 19"/>
          <p:cNvSpPr>
            <a:spLocks noChangeShapeType="1"/>
          </p:cNvSpPr>
          <p:nvPr/>
        </p:nvSpPr>
        <p:spPr bwMode="auto">
          <a:xfrm flipV="1">
            <a:off x="5080000" y="3187700"/>
            <a:ext cx="0" cy="3762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9332" name="Line 20"/>
          <p:cNvSpPr>
            <a:spLocks noChangeShapeType="1"/>
          </p:cNvSpPr>
          <p:nvPr/>
        </p:nvSpPr>
        <p:spPr bwMode="auto">
          <a:xfrm flipV="1">
            <a:off x="8286750" y="5376863"/>
            <a:ext cx="0" cy="3762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9336" name="Rectangle 24"/>
          <p:cNvSpPr>
            <a:spLocks noChangeArrowheads="1"/>
          </p:cNvSpPr>
          <p:nvPr/>
        </p:nvSpPr>
        <p:spPr bwMode="auto">
          <a:xfrm>
            <a:off x="1343025" y="5995988"/>
            <a:ext cx="6834188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Also, as mixing increases, rate increases. </a:t>
            </a: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419100" y="3867150"/>
            <a:ext cx="2938463" cy="1327150"/>
            <a:chOff x="6702862" y="1558104"/>
            <a:chExt cx="5347880" cy="2414587"/>
          </a:xfrm>
        </p:grpSpPr>
        <p:grpSp>
          <p:nvGrpSpPr>
            <p:cNvPr id="8208" name="Group 27"/>
            <p:cNvGrpSpPr>
              <a:grpSpLocks/>
            </p:cNvGrpSpPr>
            <p:nvPr/>
          </p:nvGrpSpPr>
          <p:grpSpPr bwMode="auto">
            <a:xfrm>
              <a:off x="6702862" y="1558104"/>
              <a:ext cx="2687638" cy="2414587"/>
              <a:chOff x="1211" y="1546"/>
              <a:chExt cx="1693" cy="1521"/>
            </a:xfrm>
          </p:grpSpPr>
          <p:sp>
            <p:nvSpPr>
              <p:cNvPr id="8212" name="Freeform 13"/>
              <p:cNvSpPr>
                <a:spLocks/>
              </p:cNvSpPr>
              <p:nvPr/>
            </p:nvSpPr>
            <p:spPr bwMode="auto">
              <a:xfrm>
                <a:off x="1211" y="2354"/>
                <a:ext cx="429" cy="0"/>
              </a:xfrm>
              <a:custGeom>
                <a:avLst/>
                <a:gdLst>
                  <a:gd name="T0" fmla="*/ 0 w 775"/>
                  <a:gd name="T1" fmla="*/ 0 h 1"/>
                  <a:gd name="T2" fmla="*/ 4 w 775"/>
                  <a:gd name="T3" fmla="*/ 0 h 1"/>
                  <a:gd name="T4" fmla="*/ 0 60000 65536"/>
                  <a:gd name="T5" fmla="*/ 0 60000 65536"/>
                  <a:gd name="T6" fmla="*/ 0 w 775"/>
                  <a:gd name="T7" fmla="*/ 0 h 1"/>
                  <a:gd name="T8" fmla="*/ 775 w 775"/>
                  <a:gd name="T9" fmla="*/ 0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75" h="1">
                    <a:moveTo>
                      <a:pt x="0" y="0"/>
                    </a:moveTo>
                    <a:lnTo>
                      <a:pt x="775" y="0"/>
                    </a:lnTo>
                  </a:path>
                </a:pathLst>
              </a:custGeom>
              <a:noFill/>
              <a:ln w="34925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3" name="Freeform 14"/>
              <p:cNvSpPr>
                <a:spLocks/>
              </p:cNvSpPr>
              <p:nvPr/>
            </p:nvSpPr>
            <p:spPr bwMode="auto">
              <a:xfrm>
                <a:off x="1609" y="1546"/>
                <a:ext cx="1295" cy="1521"/>
              </a:xfrm>
              <a:custGeom>
                <a:avLst/>
                <a:gdLst>
                  <a:gd name="T0" fmla="*/ 0 w 2340"/>
                  <a:gd name="T1" fmla="*/ 7 h 2751"/>
                  <a:gd name="T2" fmla="*/ 1 w 2340"/>
                  <a:gd name="T3" fmla="*/ 6 h 2751"/>
                  <a:gd name="T4" fmla="*/ 2 w 2340"/>
                  <a:gd name="T5" fmla="*/ 2 h 2751"/>
                  <a:gd name="T6" fmla="*/ 2 w 2340"/>
                  <a:gd name="T7" fmla="*/ 1 h 2751"/>
                  <a:gd name="T8" fmla="*/ 4 w 2340"/>
                  <a:gd name="T9" fmla="*/ 2 h 2751"/>
                  <a:gd name="T10" fmla="*/ 5 w 2340"/>
                  <a:gd name="T11" fmla="*/ 11 h 2751"/>
                  <a:gd name="T12" fmla="*/ 12 w 2340"/>
                  <a:gd name="T13" fmla="*/ 13 h 27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340"/>
                  <a:gd name="T22" fmla="*/ 0 h 2751"/>
                  <a:gd name="T23" fmla="*/ 2340 w 2340"/>
                  <a:gd name="T24" fmla="*/ 2751 h 275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340" h="2751">
                    <a:moveTo>
                      <a:pt x="0" y="1461"/>
                    </a:moveTo>
                    <a:cubicBezTo>
                      <a:pt x="60" y="1461"/>
                      <a:pt x="120" y="1461"/>
                      <a:pt x="180" y="1281"/>
                    </a:cubicBezTo>
                    <a:cubicBezTo>
                      <a:pt x="240" y="1101"/>
                      <a:pt x="305" y="582"/>
                      <a:pt x="360" y="381"/>
                    </a:cubicBezTo>
                    <a:cubicBezTo>
                      <a:pt x="415" y="180"/>
                      <a:pt x="450" y="76"/>
                      <a:pt x="510" y="76"/>
                    </a:cubicBezTo>
                    <a:cubicBezTo>
                      <a:pt x="570" y="76"/>
                      <a:pt x="625" y="0"/>
                      <a:pt x="720" y="381"/>
                    </a:cubicBezTo>
                    <a:cubicBezTo>
                      <a:pt x="815" y="762"/>
                      <a:pt x="810" y="1971"/>
                      <a:pt x="1080" y="2361"/>
                    </a:cubicBezTo>
                    <a:cubicBezTo>
                      <a:pt x="1350" y="2751"/>
                      <a:pt x="1845" y="2736"/>
                      <a:pt x="2340" y="2721"/>
                    </a:cubicBezTo>
                  </a:path>
                </a:pathLst>
              </a:custGeom>
              <a:noFill/>
              <a:ln w="349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09" name="Group 28"/>
            <p:cNvGrpSpPr>
              <a:grpSpLocks/>
            </p:cNvGrpSpPr>
            <p:nvPr/>
          </p:nvGrpSpPr>
          <p:grpSpPr bwMode="auto">
            <a:xfrm>
              <a:off x="9363104" y="1903248"/>
              <a:ext cx="2687638" cy="1979613"/>
              <a:chOff x="3135" y="1823"/>
              <a:chExt cx="1693" cy="1247"/>
            </a:xfrm>
          </p:grpSpPr>
          <p:sp>
            <p:nvSpPr>
              <p:cNvPr id="8210" name="Freeform 15"/>
              <p:cNvSpPr>
                <a:spLocks/>
              </p:cNvSpPr>
              <p:nvPr/>
            </p:nvSpPr>
            <p:spPr bwMode="auto">
              <a:xfrm>
                <a:off x="3135" y="2365"/>
                <a:ext cx="429" cy="0"/>
              </a:xfrm>
              <a:custGeom>
                <a:avLst/>
                <a:gdLst>
                  <a:gd name="T0" fmla="*/ 0 w 775"/>
                  <a:gd name="T1" fmla="*/ 0 h 1"/>
                  <a:gd name="T2" fmla="*/ 4 w 775"/>
                  <a:gd name="T3" fmla="*/ 0 h 1"/>
                  <a:gd name="T4" fmla="*/ 0 60000 65536"/>
                  <a:gd name="T5" fmla="*/ 0 60000 65536"/>
                  <a:gd name="T6" fmla="*/ 0 w 775"/>
                  <a:gd name="T7" fmla="*/ 0 h 1"/>
                  <a:gd name="T8" fmla="*/ 775 w 775"/>
                  <a:gd name="T9" fmla="*/ 0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75" h="1">
                    <a:moveTo>
                      <a:pt x="0" y="0"/>
                    </a:moveTo>
                    <a:lnTo>
                      <a:pt x="775" y="0"/>
                    </a:lnTo>
                  </a:path>
                </a:pathLst>
              </a:custGeom>
              <a:noFill/>
              <a:ln w="34925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1" name="Freeform 16"/>
              <p:cNvSpPr>
                <a:spLocks/>
              </p:cNvSpPr>
              <p:nvPr/>
            </p:nvSpPr>
            <p:spPr bwMode="auto">
              <a:xfrm>
                <a:off x="3533" y="1823"/>
                <a:ext cx="1295" cy="1247"/>
              </a:xfrm>
              <a:custGeom>
                <a:avLst/>
                <a:gdLst>
                  <a:gd name="T0" fmla="*/ 0 w 2340"/>
                  <a:gd name="T1" fmla="*/ 4 h 2255"/>
                  <a:gd name="T2" fmla="*/ 1 w 2340"/>
                  <a:gd name="T3" fmla="*/ 4 h 2255"/>
                  <a:gd name="T4" fmla="*/ 1 w 2340"/>
                  <a:gd name="T5" fmla="*/ 1 h 2255"/>
                  <a:gd name="T6" fmla="*/ 2 w 2340"/>
                  <a:gd name="T7" fmla="*/ 1 h 2255"/>
                  <a:gd name="T8" fmla="*/ 4 w 2340"/>
                  <a:gd name="T9" fmla="*/ 2 h 2255"/>
                  <a:gd name="T10" fmla="*/ 5 w 2340"/>
                  <a:gd name="T11" fmla="*/ 9 h 2255"/>
                  <a:gd name="T12" fmla="*/ 12 w 2340"/>
                  <a:gd name="T13" fmla="*/ 11 h 225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340"/>
                  <a:gd name="T22" fmla="*/ 0 h 2255"/>
                  <a:gd name="T23" fmla="*/ 2340 w 2340"/>
                  <a:gd name="T24" fmla="*/ 2255 h 225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340" h="2255">
                    <a:moveTo>
                      <a:pt x="0" y="980"/>
                    </a:moveTo>
                    <a:cubicBezTo>
                      <a:pt x="60" y="980"/>
                      <a:pt x="135" y="925"/>
                      <a:pt x="180" y="800"/>
                    </a:cubicBezTo>
                    <a:cubicBezTo>
                      <a:pt x="225" y="675"/>
                      <a:pt x="213" y="359"/>
                      <a:pt x="270" y="229"/>
                    </a:cubicBezTo>
                    <a:cubicBezTo>
                      <a:pt x="327" y="99"/>
                      <a:pt x="438" y="0"/>
                      <a:pt x="520" y="19"/>
                    </a:cubicBezTo>
                    <a:cubicBezTo>
                      <a:pt x="602" y="38"/>
                      <a:pt x="667" y="34"/>
                      <a:pt x="760" y="344"/>
                    </a:cubicBezTo>
                    <a:cubicBezTo>
                      <a:pt x="853" y="654"/>
                      <a:pt x="817" y="1564"/>
                      <a:pt x="1080" y="1880"/>
                    </a:cubicBezTo>
                    <a:cubicBezTo>
                      <a:pt x="1343" y="2196"/>
                      <a:pt x="1845" y="2255"/>
                      <a:pt x="2340" y="2240"/>
                    </a:cubicBezTo>
                  </a:path>
                </a:pathLst>
              </a:custGeom>
              <a:noFill/>
              <a:ln w="349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93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93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9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93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931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9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693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693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69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69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93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932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9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693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693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69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69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93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932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9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2693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2693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269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269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93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932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9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2693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2693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2693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269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933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933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9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18" grpId="0"/>
      <p:bldP spid="269319" grpId="0"/>
      <p:bldP spid="269320" grpId="0"/>
      <p:bldP spid="269322" grpId="0"/>
      <p:bldP spid="269326" grpId="0"/>
      <p:bldP spid="269329" grpId="0" animBg="1"/>
      <p:bldP spid="269330" grpId="0" animBg="1"/>
      <p:bldP spid="269331" grpId="0" animBg="1"/>
      <p:bldP spid="269332" grpId="0" animBg="1"/>
      <p:bldP spid="2693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>
            <a:spLocks noChangeArrowheads="1"/>
          </p:cNvSpPr>
          <p:nvPr/>
        </p:nvSpPr>
        <p:spPr bwMode="auto">
          <a:xfrm>
            <a:off x="3294063" y="796925"/>
            <a:ext cx="2193925" cy="13382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0364" name="Rectangle 28"/>
          <p:cNvSpPr>
            <a:spLocks noChangeArrowheads="1"/>
          </p:cNvSpPr>
          <p:nvPr/>
        </p:nvSpPr>
        <p:spPr bwMode="auto">
          <a:xfrm>
            <a:off x="3387725" y="903288"/>
            <a:ext cx="2011363" cy="11144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965200" y="146050"/>
            <a:ext cx="7261225" cy="523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Reaction rates are usually expressed in M/s.</a:t>
            </a:r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3489325" y="938213"/>
            <a:ext cx="1830388" cy="1041400"/>
            <a:chOff x="439" y="3385"/>
            <a:chExt cx="1153" cy="656"/>
          </a:xfrm>
        </p:grpSpPr>
        <p:sp>
          <p:nvSpPr>
            <p:cNvPr id="9241" name="Rectangle 9"/>
            <p:cNvSpPr>
              <a:spLocks noChangeArrowheads="1"/>
            </p:cNvSpPr>
            <p:nvPr/>
          </p:nvSpPr>
          <p:spPr bwMode="auto">
            <a:xfrm>
              <a:off x="439" y="3569"/>
              <a:ext cx="75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rate = </a:t>
              </a:r>
            </a:p>
          </p:txBody>
        </p:sp>
        <p:sp>
          <p:nvSpPr>
            <p:cNvPr id="9242" name="Rectangle 10"/>
            <p:cNvSpPr>
              <a:spLocks noChangeArrowheads="1"/>
            </p:cNvSpPr>
            <p:nvPr/>
          </p:nvSpPr>
          <p:spPr bwMode="auto">
            <a:xfrm>
              <a:off x="1099" y="3385"/>
              <a:ext cx="493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  <a:latin typeface="Symbol" pitchFamily="18" charset="2"/>
                </a:rPr>
                <a:t>D</a:t>
              </a:r>
              <a:r>
                <a:rPr lang="en-US">
                  <a:solidFill>
                    <a:schemeClr val="tx1"/>
                  </a:solidFill>
                </a:rPr>
                <a:t>[x]</a:t>
              </a:r>
            </a:p>
          </p:txBody>
        </p:sp>
        <p:sp>
          <p:nvSpPr>
            <p:cNvPr id="9243" name="Rectangle 11"/>
            <p:cNvSpPr>
              <a:spLocks noChangeArrowheads="1"/>
            </p:cNvSpPr>
            <p:nvPr/>
          </p:nvSpPr>
          <p:spPr bwMode="auto">
            <a:xfrm>
              <a:off x="1171" y="3714"/>
              <a:ext cx="31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  <a:latin typeface="Symbol" pitchFamily="18" charset="2"/>
                </a:rPr>
                <a:t>D</a:t>
              </a:r>
              <a:r>
                <a:rPr lang="en-US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9244" name="Line 12"/>
            <p:cNvSpPr>
              <a:spLocks noChangeShapeType="1"/>
            </p:cNvSpPr>
            <p:nvPr/>
          </p:nvSpPr>
          <p:spPr bwMode="auto">
            <a:xfrm>
              <a:off x="1170" y="3731"/>
              <a:ext cx="40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70349" name="Rectangle 13"/>
          <p:cNvSpPr>
            <a:spLocks noChangeArrowheads="1"/>
          </p:cNvSpPr>
          <p:nvPr/>
        </p:nvSpPr>
        <p:spPr bwMode="auto">
          <a:xfrm>
            <a:off x="2535238" y="5357813"/>
            <a:ext cx="3455987" cy="522287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latin typeface="Symbol" pitchFamily="18" charset="2"/>
              </a:rPr>
              <a:t>D</a:t>
            </a:r>
            <a:r>
              <a:rPr lang="en-US"/>
              <a:t>[x] is (–) if x is a… </a:t>
            </a:r>
          </a:p>
        </p:txBody>
      </p:sp>
      <p:sp>
        <p:nvSpPr>
          <p:cNvPr id="270350" name="Rectangle 14"/>
          <p:cNvSpPr>
            <a:spLocks noChangeArrowheads="1"/>
          </p:cNvSpPr>
          <p:nvPr/>
        </p:nvSpPr>
        <p:spPr bwMode="auto">
          <a:xfrm>
            <a:off x="2535238" y="6040438"/>
            <a:ext cx="3465512" cy="522287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latin typeface="Symbol" pitchFamily="18" charset="2"/>
              </a:rPr>
              <a:t>D</a:t>
            </a:r>
            <a:r>
              <a:rPr lang="en-US"/>
              <a:t>[x] is (+) if x is a… </a:t>
            </a:r>
          </a:p>
        </p:txBody>
      </p:sp>
      <p:sp>
        <p:nvSpPr>
          <p:cNvPr id="270351" name="Rectangle 15"/>
          <p:cNvSpPr>
            <a:spLocks noChangeArrowheads="1"/>
          </p:cNvSpPr>
          <p:nvPr/>
        </p:nvSpPr>
        <p:spPr bwMode="auto">
          <a:xfrm>
            <a:off x="5654675" y="5359400"/>
            <a:ext cx="1668463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reactant. </a:t>
            </a:r>
          </a:p>
        </p:txBody>
      </p:sp>
      <p:sp>
        <p:nvSpPr>
          <p:cNvPr id="270352" name="Rectangle 16"/>
          <p:cNvSpPr>
            <a:spLocks noChangeArrowheads="1"/>
          </p:cNvSpPr>
          <p:nvPr/>
        </p:nvSpPr>
        <p:spPr bwMode="auto">
          <a:xfrm>
            <a:off x="5668963" y="6042025"/>
            <a:ext cx="1570037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product. </a:t>
            </a:r>
          </a:p>
        </p:txBody>
      </p:sp>
      <p:sp>
        <p:nvSpPr>
          <p:cNvPr id="270356" name="Text Box 20"/>
          <p:cNvSpPr txBox="1">
            <a:spLocks noChangeArrowheads="1"/>
          </p:cNvSpPr>
          <p:nvPr/>
        </p:nvSpPr>
        <p:spPr bwMode="auto">
          <a:xfrm>
            <a:off x="5922963" y="4805363"/>
            <a:ext cx="776287" cy="53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2400">
                <a:solidFill>
                  <a:schemeClr val="tx1"/>
                </a:solidFill>
              </a:rPr>
              <a:t>t (s)</a:t>
            </a:r>
          </a:p>
        </p:txBody>
      </p:sp>
      <p:sp>
        <p:nvSpPr>
          <p:cNvPr id="270357" name="Text Box 21"/>
          <p:cNvSpPr txBox="1">
            <a:spLocks noChangeArrowheads="1"/>
          </p:cNvSpPr>
          <p:nvPr/>
        </p:nvSpPr>
        <p:spPr bwMode="auto">
          <a:xfrm>
            <a:off x="1879600" y="3581400"/>
            <a:ext cx="1241425" cy="53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2400">
                <a:solidFill>
                  <a:schemeClr val="tx1"/>
                </a:solidFill>
              </a:rPr>
              <a:t>[x] (M)</a:t>
            </a:r>
          </a:p>
        </p:txBody>
      </p: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2427288" y="2265363"/>
            <a:ext cx="4583112" cy="2787650"/>
            <a:chOff x="1569" y="1417"/>
            <a:chExt cx="2887" cy="1756"/>
          </a:xfrm>
        </p:grpSpPr>
        <p:grpSp>
          <p:nvGrpSpPr>
            <p:cNvPr id="9237" name="Group 23"/>
            <p:cNvGrpSpPr>
              <a:grpSpLocks/>
            </p:cNvGrpSpPr>
            <p:nvPr/>
          </p:nvGrpSpPr>
          <p:grpSpPr bwMode="auto">
            <a:xfrm>
              <a:off x="1941" y="1721"/>
              <a:ext cx="1787" cy="1452"/>
              <a:chOff x="1941" y="1712"/>
              <a:chExt cx="1787" cy="1452"/>
            </a:xfrm>
          </p:grpSpPr>
          <p:sp>
            <p:nvSpPr>
              <p:cNvPr id="9239" name="Line 18"/>
              <p:cNvSpPr>
                <a:spLocks noChangeShapeType="1"/>
              </p:cNvSpPr>
              <p:nvPr/>
            </p:nvSpPr>
            <p:spPr bwMode="auto">
              <a:xfrm flipV="1">
                <a:off x="1941" y="1712"/>
                <a:ext cx="0" cy="1452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triangl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0" name="Line 19"/>
              <p:cNvSpPr>
                <a:spLocks noChangeShapeType="1"/>
              </p:cNvSpPr>
              <p:nvPr/>
            </p:nvSpPr>
            <p:spPr bwMode="auto">
              <a:xfrm>
                <a:off x="1941" y="3164"/>
                <a:ext cx="1787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triangl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238" name="Text Box 22"/>
            <p:cNvSpPr txBox="1">
              <a:spLocks noChangeArrowheads="1"/>
            </p:cNvSpPr>
            <p:nvPr/>
          </p:nvSpPr>
          <p:spPr bwMode="auto">
            <a:xfrm>
              <a:off x="1569" y="1417"/>
              <a:ext cx="2887" cy="3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 sz="2400" b="1"/>
                <a:t>Conc. of Substance x v. Time</a:t>
              </a:r>
              <a:endParaRPr lang="en-US" sz="2400"/>
            </a:p>
          </p:txBody>
        </p:sp>
      </p:grpSp>
      <p:sp>
        <p:nvSpPr>
          <p:cNvPr id="270360" name="Freeform 24"/>
          <p:cNvSpPr>
            <a:spLocks/>
          </p:cNvSpPr>
          <p:nvPr/>
        </p:nvSpPr>
        <p:spPr bwMode="auto">
          <a:xfrm>
            <a:off x="3173413" y="3003550"/>
            <a:ext cx="2379662" cy="1916113"/>
          </a:xfrm>
          <a:custGeom>
            <a:avLst/>
            <a:gdLst>
              <a:gd name="T0" fmla="*/ 0 w 1499"/>
              <a:gd name="T1" fmla="*/ 0 h 1207"/>
              <a:gd name="T2" fmla="*/ 2147483647 w 1499"/>
              <a:gd name="T3" fmla="*/ 2147483647 h 1207"/>
              <a:gd name="T4" fmla="*/ 2147483647 w 1499"/>
              <a:gd name="T5" fmla="*/ 2147483647 h 1207"/>
              <a:gd name="T6" fmla="*/ 2147483647 w 1499"/>
              <a:gd name="T7" fmla="*/ 2147483647 h 1207"/>
              <a:gd name="T8" fmla="*/ 2147483647 w 1499"/>
              <a:gd name="T9" fmla="*/ 2147483647 h 1207"/>
              <a:gd name="T10" fmla="*/ 2147483647 w 1499"/>
              <a:gd name="T11" fmla="*/ 2147483647 h 1207"/>
              <a:gd name="T12" fmla="*/ 2147483647 w 1499"/>
              <a:gd name="T13" fmla="*/ 2147483647 h 120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99"/>
              <a:gd name="T22" fmla="*/ 0 h 1207"/>
              <a:gd name="T23" fmla="*/ 1499 w 1499"/>
              <a:gd name="T24" fmla="*/ 1207 h 120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99" h="1207">
                <a:moveTo>
                  <a:pt x="0" y="0"/>
                </a:moveTo>
                <a:cubicBezTo>
                  <a:pt x="5" y="107"/>
                  <a:pt x="10" y="214"/>
                  <a:pt x="27" y="302"/>
                </a:cubicBezTo>
                <a:cubicBezTo>
                  <a:pt x="44" y="390"/>
                  <a:pt x="58" y="448"/>
                  <a:pt x="101" y="530"/>
                </a:cubicBezTo>
                <a:cubicBezTo>
                  <a:pt x="144" y="612"/>
                  <a:pt x="211" y="717"/>
                  <a:pt x="283" y="795"/>
                </a:cubicBezTo>
                <a:cubicBezTo>
                  <a:pt x="355" y="873"/>
                  <a:pt x="417" y="939"/>
                  <a:pt x="530" y="996"/>
                </a:cubicBezTo>
                <a:cubicBezTo>
                  <a:pt x="643" y="1053"/>
                  <a:pt x="799" y="1100"/>
                  <a:pt x="960" y="1135"/>
                </a:cubicBezTo>
                <a:cubicBezTo>
                  <a:pt x="1121" y="1170"/>
                  <a:pt x="1387" y="1192"/>
                  <a:pt x="1499" y="1207"/>
                </a:cubicBezTo>
              </a:path>
            </a:pathLst>
          </a:custGeom>
          <a:noFill/>
          <a:ln w="317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" name="Freeform 24"/>
          <p:cNvSpPr>
            <a:spLocks/>
          </p:cNvSpPr>
          <p:nvPr/>
        </p:nvSpPr>
        <p:spPr bwMode="auto">
          <a:xfrm flipV="1">
            <a:off x="3141663" y="3051175"/>
            <a:ext cx="2379662" cy="1916113"/>
          </a:xfrm>
          <a:custGeom>
            <a:avLst/>
            <a:gdLst>
              <a:gd name="T0" fmla="*/ 0 w 1499"/>
              <a:gd name="T1" fmla="*/ 0 h 1207"/>
              <a:gd name="T2" fmla="*/ 2147483647 w 1499"/>
              <a:gd name="T3" fmla="*/ 2147483647 h 1207"/>
              <a:gd name="T4" fmla="*/ 2147483647 w 1499"/>
              <a:gd name="T5" fmla="*/ 2147483647 h 1207"/>
              <a:gd name="T6" fmla="*/ 2147483647 w 1499"/>
              <a:gd name="T7" fmla="*/ 2147483647 h 1207"/>
              <a:gd name="T8" fmla="*/ 2147483647 w 1499"/>
              <a:gd name="T9" fmla="*/ 2147483647 h 1207"/>
              <a:gd name="T10" fmla="*/ 2147483647 w 1499"/>
              <a:gd name="T11" fmla="*/ 2147483647 h 1207"/>
              <a:gd name="T12" fmla="*/ 2147483647 w 1499"/>
              <a:gd name="T13" fmla="*/ 2147483647 h 120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99"/>
              <a:gd name="T22" fmla="*/ 0 h 1207"/>
              <a:gd name="T23" fmla="*/ 1499 w 1499"/>
              <a:gd name="T24" fmla="*/ 1207 h 120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99" h="1207">
                <a:moveTo>
                  <a:pt x="0" y="0"/>
                </a:moveTo>
                <a:cubicBezTo>
                  <a:pt x="5" y="107"/>
                  <a:pt x="10" y="214"/>
                  <a:pt x="27" y="302"/>
                </a:cubicBezTo>
                <a:cubicBezTo>
                  <a:pt x="44" y="390"/>
                  <a:pt x="58" y="448"/>
                  <a:pt x="101" y="530"/>
                </a:cubicBezTo>
                <a:cubicBezTo>
                  <a:pt x="144" y="612"/>
                  <a:pt x="211" y="717"/>
                  <a:pt x="283" y="795"/>
                </a:cubicBezTo>
                <a:cubicBezTo>
                  <a:pt x="355" y="873"/>
                  <a:pt x="417" y="939"/>
                  <a:pt x="530" y="996"/>
                </a:cubicBezTo>
                <a:cubicBezTo>
                  <a:pt x="643" y="1053"/>
                  <a:pt x="799" y="1100"/>
                  <a:pt x="960" y="1135"/>
                </a:cubicBezTo>
                <a:cubicBezTo>
                  <a:pt x="1121" y="1170"/>
                  <a:pt x="1387" y="1192"/>
                  <a:pt x="1499" y="1207"/>
                </a:cubicBezTo>
              </a:path>
            </a:pathLst>
          </a:custGeom>
          <a:noFill/>
          <a:ln w="635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5029200" y="3970338"/>
            <a:ext cx="2957513" cy="838200"/>
            <a:chOff x="5029201" y="3970090"/>
            <a:chExt cx="2958261" cy="838393"/>
          </a:xfrm>
        </p:grpSpPr>
        <p:sp>
          <p:nvSpPr>
            <p:cNvPr id="9235" name="Rectangle 15"/>
            <p:cNvSpPr>
              <a:spLocks noChangeArrowheads="1"/>
            </p:cNvSpPr>
            <p:nvPr/>
          </p:nvSpPr>
          <p:spPr bwMode="auto">
            <a:xfrm>
              <a:off x="5465618" y="3970090"/>
              <a:ext cx="2521844" cy="52322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x is a reactant </a:t>
              </a:r>
            </a:p>
          </p:txBody>
        </p:sp>
        <p:cxnSp>
          <p:nvCxnSpPr>
            <p:cNvPr id="9236" name="Straight Arrow Connector 27"/>
            <p:cNvCxnSpPr>
              <a:cxnSpLocks noChangeShapeType="1"/>
            </p:cNvCxnSpPr>
            <p:nvPr/>
          </p:nvCxnSpPr>
          <p:spPr bwMode="auto">
            <a:xfrm rot="10800000" flipV="1">
              <a:off x="5029201" y="4398579"/>
              <a:ext cx="504497" cy="409904"/>
            </a:xfrm>
            <a:prstGeom prst="straightConnector1">
              <a:avLst/>
            </a:prstGeom>
            <a:noFill/>
            <a:ln w="3175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grpSp>
        <p:nvGrpSpPr>
          <p:cNvPr id="6" name="Group 32"/>
          <p:cNvGrpSpPr>
            <a:grpSpLocks/>
          </p:cNvGrpSpPr>
          <p:nvPr/>
        </p:nvGrpSpPr>
        <p:grpSpPr bwMode="auto">
          <a:xfrm>
            <a:off x="4887913" y="3216275"/>
            <a:ext cx="2979737" cy="788988"/>
            <a:chOff x="4887313" y="3216166"/>
            <a:chExt cx="2980208" cy="788414"/>
          </a:xfrm>
        </p:grpSpPr>
        <p:sp>
          <p:nvSpPr>
            <p:cNvPr id="9233" name="Rectangle 15"/>
            <p:cNvSpPr>
              <a:spLocks noChangeArrowheads="1"/>
            </p:cNvSpPr>
            <p:nvPr/>
          </p:nvSpPr>
          <p:spPr bwMode="auto">
            <a:xfrm>
              <a:off x="5544449" y="3481360"/>
              <a:ext cx="2323072" cy="52322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x is a product</a:t>
              </a:r>
            </a:p>
          </p:txBody>
        </p:sp>
        <p:cxnSp>
          <p:nvCxnSpPr>
            <p:cNvPr id="9234" name="Straight Arrow Connector 28"/>
            <p:cNvCxnSpPr>
              <a:cxnSpLocks noChangeShapeType="1"/>
            </p:cNvCxnSpPr>
            <p:nvPr/>
          </p:nvCxnSpPr>
          <p:spPr bwMode="auto">
            <a:xfrm rot="10800000">
              <a:off x="4887313" y="3216166"/>
              <a:ext cx="693681" cy="441434"/>
            </a:xfrm>
            <a:prstGeom prst="straightConnector1">
              <a:avLst/>
            </a:prstGeom>
            <a:noFill/>
            <a:ln w="3175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70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70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70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0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70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270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70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70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70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70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 tmFilter="0,0; .5, 1; 1, 1"/>
                                        <p:tgtEl>
                                          <p:spTgt spid="270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0"/>
                                        <p:tgtEl>
                                          <p:spTgt spid="270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034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034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0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2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035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035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0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70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70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70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70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 tmFilter="0,0; .5, 1; 1, 1"/>
                                        <p:tgtEl>
                                          <p:spTgt spid="270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70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70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70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70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 tmFilter="0,0; .5, 1; 1, 1"/>
                                        <p:tgtEl>
                                          <p:spTgt spid="270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70364" grpId="0" animBg="1"/>
      <p:bldP spid="270349" grpId="0"/>
      <p:bldP spid="270350" grpId="0"/>
      <p:bldP spid="270351" grpId="0"/>
      <p:bldP spid="270352" grpId="0"/>
      <p:bldP spid="270356" grpId="0"/>
      <p:bldP spid="270357" grpId="0"/>
      <p:bldP spid="270360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ChangeArrowheads="1"/>
          </p:cNvSpPr>
          <p:nvPr/>
        </p:nvSpPr>
        <p:spPr bwMode="auto">
          <a:xfrm>
            <a:off x="203200" y="209550"/>
            <a:ext cx="8777288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u="sng"/>
              <a:t>instantaneous rate</a:t>
            </a:r>
            <a:r>
              <a:rPr lang="en-US"/>
              <a:t>: the reaction rate at any given time </a:t>
            </a:r>
          </a:p>
        </p:txBody>
      </p:sp>
      <p:sp>
        <p:nvSpPr>
          <p:cNvPr id="271366" name="Rectangle 6"/>
          <p:cNvSpPr>
            <a:spLocks noChangeArrowheads="1"/>
          </p:cNvSpPr>
          <p:nvPr/>
        </p:nvSpPr>
        <p:spPr bwMode="auto">
          <a:xfrm>
            <a:off x="292100" y="835025"/>
            <a:ext cx="3965575" cy="1373188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-- it is equal to the slope</a:t>
            </a:r>
          </a:p>
          <a:p>
            <a:pPr algn="l"/>
            <a:r>
              <a:rPr lang="en-US"/>
              <a:t>   of the [ ] – time curve</a:t>
            </a:r>
          </a:p>
          <a:p>
            <a:pPr algn="l"/>
            <a:r>
              <a:rPr lang="en-US"/>
              <a:t>   at any point </a:t>
            </a:r>
          </a:p>
        </p:txBody>
      </p:sp>
      <p:sp>
        <p:nvSpPr>
          <p:cNvPr id="271367" name="Text Box 7"/>
          <p:cNvSpPr txBox="1">
            <a:spLocks noChangeArrowheads="1"/>
          </p:cNvSpPr>
          <p:nvPr/>
        </p:nvSpPr>
        <p:spPr bwMode="auto">
          <a:xfrm>
            <a:off x="7442200" y="3938588"/>
            <a:ext cx="746125" cy="53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2400">
                <a:solidFill>
                  <a:schemeClr val="tx1"/>
                </a:solidFill>
              </a:rPr>
              <a:t>t (s)</a:t>
            </a:r>
          </a:p>
        </p:txBody>
      </p:sp>
      <p:sp>
        <p:nvSpPr>
          <p:cNvPr id="271368" name="Text Box 8"/>
          <p:cNvSpPr txBox="1">
            <a:spLocks noChangeArrowheads="1"/>
          </p:cNvSpPr>
          <p:nvPr/>
        </p:nvSpPr>
        <p:spPr bwMode="auto">
          <a:xfrm>
            <a:off x="3948113" y="2200275"/>
            <a:ext cx="1241425" cy="53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2400">
                <a:solidFill>
                  <a:schemeClr val="tx1"/>
                </a:solidFill>
              </a:rPr>
              <a:t>[x] (M)</a:t>
            </a: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4949825" y="830263"/>
            <a:ext cx="3827463" cy="3116262"/>
            <a:chOff x="3118" y="523"/>
            <a:chExt cx="2411" cy="1963"/>
          </a:xfrm>
        </p:grpSpPr>
        <p:sp>
          <p:nvSpPr>
            <p:cNvPr id="10277" name="Text Box 13"/>
            <p:cNvSpPr txBox="1">
              <a:spLocks noChangeArrowheads="1"/>
            </p:cNvSpPr>
            <p:nvPr/>
          </p:nvSpPr>
          <p:spPr bwMode="auto">
            <a:xfrm>
              <a:off x="3118" y="523"/>
              <a:ext cx="2411" cy="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400" b="1"/>
                <a:t>Conc. of Reactant x</a:t>
              </a:r>
            </a:p>
            <a:p>
              <a:r>
                <a:rPr lang="en-US" sz="2400" b="1"/>
                <a:t>v. Time</a:t>
              </a:r>
              <a:endParaRPr lang="en-US" sz="2400"/>
            </a:p>
          </p:txBody>
        </p:sp>
        <p:grpSp>
          <p:nvGrpSpPr>
            <p:cNvPr id="10278" name="Group 10"/>
            <p:cNvGrpSpPr>
              <a:grpSpLocks/>
            </p:cNvGrpSpPr>
            <p:nvPr/>
          </p:nvGrpSpPr>
          <p:grpSpPr bwMode="auto">
            <a:xfrm>
              <a:off x="3167" y="604"/>
              <a:ext cx="2318" cy="1882"/>
              <a:chOff x="1941" y="1712"/>
              <a:chExt cx="1787" cy="1452"/>
            </a:xfrm>
          </p:grpSpPr>
          <p:sp>
            <p:nvSpPr>
              <p:cNvPr id="10279" name="Line 11"/>
              <p:cNvSpPr>
                <a:spLocks noChangeShapeType="1"/>
              </p:cNvSpPr>
              <p:nvPr/>
            </p:nvSpPr>
            <p:spPr bwMode="auto">
              <a:xfrm flipV="1">
                <a:off x="1941" y="1712"/>
                <a:ext cx="0" cy="1452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triangl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0" name="Line 12"/>
              <p:cNvSpPr>
                <a:spLocks noChangeShapeType="1"/>
              </p:cNvSpPr>
              <p:nvPr/>
            </p:nvSpPr>
            <p:spPr bwMode="auto">
              <a:xfrm>
                <a:off x="1941" y="3164"/>
                <a:ext cx="1787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triangl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71374" name="Freeform 14"/>
          <p:cNvSpPr>
            <a:spLocks/>
          </p:cNvSpPr>
          <p:nvPr/>
        </p:nvSpPr>
        <p:spPr bwMode="auto">
          <a:xfrm>
            <a:off x="5229225" y="1290638"/>
            <a:ext cx="3087688" cy="2482850"/>
          </a:xfrm>
          <a:custGeom>
            <a:avLst/>
            <a:gdLst>
              <a:gd name="T0" fmla="*/ 0 w 1499"/>
              <a:gd name="T1" fmla="*/ 0 h 1207"/>
              <a:gd name="T2" fmla="*/ 2147483647 w 1499"/>
              <a:gd name="T3" fmla="*/ 2147483647 h 1207"/>
              <a:gd name="T4" fmla="*/ 2147483647 w 1499"/>
              <a:gd name="T5" fmla="*/ 2147483647 h 1207"/>
              <a:gd name="T6" fmla="*/ 2147483647 w 1499"/>
              <a:gd name="T7" fmla="*/ 2147483647 h 1207"/>
              <a:gd name="T8" fmla="*/ 2147483647 w 1499"/>
              <a:gd name="T9" fmla="*/ 2147483647 h 1207"/>
              <a:gd name="T10" fmla="*/ 2147483647 w 1499"/>
              <a:gd name="T11" fmla="*/ 2147483647 h 1207"/>
              <a:gd name="T12" fmla="*/ 2147483647 w 1499"/>
              <a:gd name="T13" fmla="*/ 2147483647 h 120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99"/>
              <a:gd name="T22" fmla="*/ 0 h 1207"/>
              <a:gd name="T23" fmla="*/ 1499 w 1499"/>
              <a:gd name="T24" fmla="*/ 1207 h 120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99" h="1207">
                <a:moveTo>
                  <a:pt x="0" y="0"/>
                </a:moveTo>
                <a:cubicBezTo>
                  <a:pt x="5" y="107"/>
                  <a:pt x="10" y="214"/>
                  <a:pt x="27" y="302"/>
                </a:cubicBezTo>
                <a:cubicBezTo>
                  <a:pt x="44" y="390"/>
                  <a:pt x="58" y="448"/>
                  <a:pt x="101" y="530"/>
                </a:cubicBezTo>
                <a:cubicBezTo>
                  <a:pt x="144" y="612"/>
                  <a:pt x="211" y="717"/>
                  <a:pt x="283" y="795"/>
                </a:cubicBezTo>
                <a:cubicBezTo>
                  <a:pt x="355" y="873"/>
                  <a:pt x="417" y="939"/>
                  <a:pt x="530" y="996"/>
                </a:cubicBezTo>
                <a:cubicBezTo>
                  <a:pt x="643" y="1053"/>
                  <a:pt x="799" y="1100"/>
                  <a:pt x="960" y="1135"/>
                </a:cubicBezTo>
                <a:cubicBezTo>
                  <a:pt x="1121" y="1170"/>
                  <a:pt x="1387" y="1192"/>
                  <a:pt x="1499" y="1207"/>
                </a:cubicBezTo>
              </a:path>
            </a:pathLst>
          </a:custGeom>
          <a:noFill/>
          <a:ln w="317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523875" y="3079750"/>
            <a:ext cx="4162425" cy="3468688"/>
            <a:chOff x="330" y="1940"/>
            <a:chExt cx="2622" cy="2185"/>
          </a:xfrm>
        </p:grpSpPr>
        <p:sp>
          <p:nvSpPr>
            <p:cNvPr id="10272" name="Rectangle 15"/>
            <p:cNvSpPr>
              <a:spLocks noChangeArrowheads="1"/>
            </p:cNvSpPr>
            <p:nvPr/>
          </p:nvSpPr>
          <p:spPr bwMode="auto">
            <a:xfrm>
              <a:off x="330" y="1940"/>
              <a:ext cx="2622" cy="596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/>
                <a:t>For point P, one finds the</a:t>
              </a:r>
            </a:p>
            <a:p>
              <a:pPr algn="l"/>
              <a:r>
                <a:rPr lang="en-US"/>
                <a:t>instantaneous rate by:</a:t>
              </a:r>
            </a:p>
          </p:txBody>
        </p:sp>
        <p:sp>
          <p:nvSpPr>
            <p:cNvPr id="10273" name="Rectangle 16"/>
            <p:cNvSpPr>
              <a:spLocks noChangeArrowheads="1"/>
            </p:cNvSpPr>
            <p:nvPr/>
          </p:nvSpPr>
          <p:spPr bwMode="auto">
            <a:xfrm>
              <a:off x="513" y="2584"/>
              <a:ext cx="328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/>
                <a:t>-- </a:t>
              </a:r>
            </a:p>
          </p:txBody>
        </p:sp>
        <p:sp>
          <p:nvSpPr>
            <p:cNvPr id="10274" name="Rectangle 17"/>
            <p:cNvSpPr>
              <a:spLocks noChangeArrowheads="1"/>
            </p:cNvSpPr>
            <p:nvPr/>
          </p:nvSpPr>
          <p:spPr bwMode="auto">
            <a:xfrm>
              <a:off x="513" y="2994"/>
              <a:ext cx="328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/>
                <a:t>-- </a:t>
              </a:r>
            </a:p>
          </p:txBody>
        </p:sp>
        <p:sp>
          <p:nvSpPr>
            <p:cNvPr id="10275" name="Rectangle 18"/>
            <p:cNvSpPr>
              <a:spLocks noChangeArrowheads="1"/>
            </p:cNvSpPr>
            <p:nvPr/>
          </p:nvSpPr>
          <p:spPr bwMode="auto">
            <a:xfrm>
              <a:off x="513" y="3395"/>
              <a:ext cx="328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/>
                <a:t>-- </a:t>
              </a:r>
            </a:p>
          </p:txBody>
        </p:sp>
        <p:sp>
          <p:nvSpPr>
            <p:cNvPr id="10276" name="Rectangle 19"/>
            <p:cNvSpPr>
              <a:spLocks noChangeArrowheads="1"/>
            </p:cNvSpPr>
            <p:nvPr/>
          </p:nvSpPr>
          <p:spPr bwMode="auto">
            <a:xfrm>
              <a:off x="513" y="3798"/>
              <a:ext cx="328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/>
                <a:t>-- </a:t>
              </a:r>
            </a:p>
          </p:txBody>
        </p:sp>
      </p:grpSp>
      <p:sp>
        <p:nvSpPr>
          <p:cNvPr id="271380" name="Rectangle 20"/>
          <p:cNvSpPr>
            <a:spLocks noChangeArrowheads="1"/>
          </p:cNvSpPr>
          <p:nvPr/>
        </p:nvSpPr>
        <p:spPr bwMode="auto">
          <a:xfrm>
            <a:off x="1308100" y="4102100"/>
            <a:ext cx="4441825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constructing a tangent line </a:t>
            </a:r>
          </a:p>
        </p:txBody>
      </p:sp>
      <p:sp>
        <p:nvSpPr>
          <p:cNvPr id="271381" name="Rectangle 21"/>
          <p:cNvSpPr>
            <a:spLocks noChangeArrowheads="1"/>
          </p:cNvSpPr>
          <p:nvPr/>
        </p:nvSpPr>
        <p:spPr bwMode="auto">
          <a:xfrm>
            <a:off x="1308100" y="4752975"/>
            <a:ext cx="4837113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picking two points on the line </a:t>
            </a:r>
          </a:p>
        </p:txBody>
      </p:sp>
      <p:sp>
        <p:nvSpPr>
          <p:cNvPr id="271382" name="Rectangle 22"/>
          <p:cNvSpPr>
            <a:spLocks noChangeArrowheads="1"/>
          </p:cNvSpPr>
          <p:nvPr/>
        </p:nvSpPr>
        <p:spPr bwMode="auto">
          <a:xfrm>
            <a:off x="1308100" y="5389563"/>
            <a:ext cx="4067175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finding their coordinates </a:t>
            </a:r>
          </a:p>
        </p:txBody>
      </p:sp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1308100" y="5838825"/>
            <a:ext cx="6048375" cy="911225"/>
            <a:chOff x="824" y="3678"/>
            <a:chExt cx="3810" cy="574"/>
          </a:xfrm>
        </p:grpSpPr>
        <p:sp>
          <p:nvSpPr>
            <p:cNvPr id="10267" name="Rectangle 23"/>
            <p:cNvSpPr>
              <a:spLocks noChangeArrowheads="1"/>
            </p:cNvSpPr>
            <p:nvPr/>
          </p:nvSpPr>
          <p:spPr bwMode="auto">
            <a:xfrm>
              <a:off x="824" y="3798"/>
              <a:ext cx="2797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/>
                <a:t>calculating the slope as…  </a:t>
              </a:r>
            </a:p>
          </p:txBody>
        </p:sp>
        <p:grpSp>
          <p:nvGrpSpPr>
            <p:cNvPr id="10268" name="Group 27"/>
            <p:cNvGrpSpPr>
              <a:grpSpLocks/>
            </p:cNvGrpSpPr>
            <p:nvPr/>
          </p:nvGrpSpPr>
          <p:grpSpPr bwMode="auto">
            <a:xfrm>
              <a:off x="3412" y="3678"/>
              <a:ext cx="1222" cy="574"/>
              <a:chOff x="3457" y="3615"/>
              <a:chExt cx="1222" cy="574"/>
            </a:xfrm>
          </p:grpSpPr>
          <p:sp>
            <p:nvSpPr>
              <p:cNvPr id="10269" name="Rectangle 24"/>
              <p:cNvSpPr>
                <a:spLocks noChangeArrowheads="1"/>
              </p:cNvSpPr>
              <p:nvPr/>
            </p:nvSpPr>
            <p:spPr bwMode="auto">
              <a:xfrm>
                <a:off x="3457" y="3615"/>
                <a:ext cx="700" cy="327"/>
              </a:xfrm>
              <a:prstGeom prst="rect">
                <a:avLst/>
              </a:prstGeom>
              <a:noFill/>
              <a:ln w="19050" algn="ctr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l"/>
                <a:r>
                  <a:rPr lang="en-US">
                    <a:solidFill>
                      <a:schemeClr val="tx1"/>
                    </a:solidFill>
                  </a:rPr>
                  <a:t>RISE </a:t>
                </a:r>
              </a:p>
            </p:txBody>
          </p:sp>
          <p:sp>
            <p:nvSpPr>
              <p:cNvPr id="10270" name="Rectangle 25"/>
              <p:cNvSpPr>
                <a:spLocks noChangeArrowheads="1"/>
              </p:cNvSpPr>
              <p:nvPr/>
            </p:nvSpPr>
            <p:spPr bwMode="auto">
              <a:xfrm>
                <a:off x="4015" y="3862"/>
                <a:ext cx="664" cy="327"/>
              </a:xfrm>
              <a:prstGeom prst="rect">
                <a:avLst/>
              </a:prstGeom>
              <a:noFill/>
              <a:ln w="19050" algn="ctr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l"/>
                <a:r>
                  <a:rPr lang="en-US">
                    <a:solidFill>
                      <a:schemeClr val="tx1"/>
                    </a:solidFill>
                  </a:rPr>
                  <a:t>RUN </a:t>
                </a:r>
              </a:p>
            </p:txBody>
          </p:sp>
          <p:sp>
            <p:nvSpPr>
              <p:cNvPr id="10271" name="Line 26"/>
              <p:cNvSpPr>
                <a:spLocks noChangeShapeType="1"/>
              </p:cNvSpPr>
              <p:nvPr/>
            </p:nvSpPr>
            <p:spPr bwMode="auto">
              <a:xfrm flipV="1">
                <a:off x="3813" y="3749"/>
                <a:ext cx="484" cy="28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271390" name="Line 30"/>
          <p:cNvSpPr>
            <a:spLocks noChangeShapeType="1"/>
          </p:cNvSpPr>
          <p:nvPr/>
        </p:nvSpPr>
        <p:spPr bwMode="auto">
          <a:xfrm>
            <a:off x="5102225" y="2209800"/>
            <a:ext cx="1612900" cy="1663700"/>
          </a:xfrm>
          <a:prstGeom prst="line">
            <a:avLst/>
          </a:prstGeom>
          <a:noFill/>
          <a:ln w="349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7" name="Group 36"/>
          <p:cNvGrpSpPr>
            <a:grpSpLocks/>
          </p:cNvGrpSpPr>
          <p:nvPr/>
        </p:nvGrpSpPr>
        <p:grpSpPr bwMode="auto">
          <a:xfrm>
            <a:off x="5114925" y="2233613"/>
            <a:ext cx="266700" cy="266700"/>
            <a:chOff x="3222" y="1407"/>
            <a:chExt cx="168" cy="168"/>
          </a:xfrm>
        </p:grpSpPr>
        <p:sp>
          <p:nvSpPr>
            <p:cNvPr id="10265" name="Oval 32"/>
            <p:cNvSpPr>
              <a:spLocks noChangeArrowheads="1"/>
            </p:cNvSpPr>
            <p:nvPr/>
          </p:nvSpPr>
          <p:spPr bwMode="auto">
            <a:xfrm>
              <a:off x="3258" y="1443"/>
              <a:ext cx="96" cy="96"/>
            </a:xfrm>
            <a:prstGeom prst="ellipse">
              <a:avLst/>
            </a:prstGeom>
            <a:solidFill>
              <a:schemeClr val="tx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266" name="Oval 34"/>
            <p:cNvSpPr>
              <a:spLocks noChangeArrowheads="1"/>
            </p:cNvSpPr>
            <p:nvPr/>
          </p:nvSpPr>
          <p:spPr bwMode="auto">
            <a:xfrm>
              <a:off x="3222" y="1407"/>
              <a:ext cx="168" cy="168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8" name="Group 37"/>
          <p:cNvGrpSpPr>
            <a:grpSpLocks/>
          </p:cNvGrpSpPr>
          <p:nvPr/>
        </p:nvGrpSpPr>
        <p:grpSpPr bwMode="auto">
          <a:xfrm>
            <a:off x="6481763" y="3643313"/>
            <a:ext cx="266700" cy="266700"/>
            <a:chOff x="4083" y="2295"/>
            <a:chExt cx="168" cy="168"/>
          </a:xfrm>
        </p:grpSpPr>
        <p:sp>
          <p:nvSpPr>
            <p:cNvPr id="10263" name="Oval 33"/>
            <p:cNvSpPr>
              <a:spLocks noChangeArrowheads="1"/>
            </p:cNvSpPr>
            <p:nvPr/>
          </p:nvSpPr>
          <p:spPr bwMode="auto">
            <a:xfrm>
              <a:off x="4119" y="2331"/>
              <a:ext cx="96" cy="96"/>
            </a:xfrm>
            <a:prstGeom prst="ellipse">
              <a:avLst/>
            </a:prstGeom>
            <a:solidFill>
              <a:schemeClr val="tx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264" name="Oval 35"/>
            <p:cNvSpPr>
              <a:spLocks noChangeArrowheads="1"/>
            </p:cNvSpPr>
            <p:nvPr/>
          </p:nvSpPr>
          <p:spPr bwMode="auto">
            <a:xfrm>
              <a:off x="4083" y="2295"/>
              <a:ext cx="168" cy="168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71398" name="Text Box 38"/>
          <p:cNvSpPr txBox="1">
            <a:spLocks noChangeArrowheads="1"/>
          </p:cNvSpPr>
          <p:nvPr/>
        </p:nvSpPr>
        <p:spPr bwMode="auto">
          <a:xfrm>
            <a:off x="5416550" y="1981200"/>
            <a:ext cx="1217613" cy="53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2400">
                <a:solidFill>
                  <a:schemeClr val="tx1"/>
                </a:solidFill>
              </a:rPr>
              <a:t>(t</a:t>
            </a:r>
            <a:r>
              <a:rPr lang="en-US" sz="2400" baseline="-25000">
                <a:solidFill>
                  <a:schemeClr val="tx1"/>
                </a:solidFill>
              </a:rPr>
              <a:t>1</a:t>
            </a:r>
            <a:r>
              <a:rPr lang="en-US" sz="2400">
                <a:solidFill>
                  <a:schemeClr val="tx1"/>
                </a:solidFill>
              </a:rPr>
              <a:t>, [x]</a:t>
            </a:r>
            <a:r>
              <a:rPr lang="en-US" sz="2400" baseline="-25000">
                <a:solidFill>
                  <a:schemeClr val="tx1"/>
                </a:solidFill>
              </a:rPr>
              <a:t>1</a:t>
            </a:r>
            <a:r>
              <a:rPr lang="en-US" sz="2400">
                <a:solidFill>
                  <a:schemeClr val="tx1"/>
                </a:solidFill>
              </a:rPr>
              <a:t>) </a:t>
            </a:r>
          </a:p>
        </p:txBody>
      </p:sp>
      <p:grpSp>
        <p:nvGrpSpPr>
          <p:cNvPr id="9" name="Group 42"/>
          <p:cNvGrpSpPr>
            <a:grpSpLocks/>
          </p:cNvGrpSpPr>
          <p:nvPr/>
        </p:nvGrpSpPr>
        <p:grpSpPr bwMode="auto">
          <a:xfrm>
            <a:off x="5824538" y="2633663"/>
            <a:ext cx="552450" cy="531812"/>
            <a:chOff x="3669" y="1659"/>
            <a:chExt cx="348" cy="335"/>
          </a:xfrm>
        </p:grpSpPr>
        <p:sp>
          <p:nvSpPr>
            <p:cNvPr id="10261" name="Oval 31"/>
            <p:cNvSpPr>
              <a:spLocks noChangeArrowheads="1"/>
            </p:cNvSpPr>
            <p:nvPr/>
          </p:nvSpPr>
          <p:spPr bwMode="auto">
            <a:xfrm>
              <a:off x="3669" y="1860"/>
              <a:ext cx="96" cy="96"/>
            </a:xfrm>
            <a:prstGeom prst="ellipse">
              <a:avLst/>
            </a:prstGeom>
            <a:solidFill>
              <a:schemeClr val="tx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262" name="Text Box 39"/>
            <p:cNvSpPr txBox="1">
              <a:spLocks noChangeArrowheads="1"/>
            </p:cNvSpPr>
            <p:nvPr/>
          </p:nvSpPr>
          <p:spPr bwMode="auto">
            <a:xfrm>
              <a:off x="3742" y="1659"/>
              <a:ext cx="275" cy="3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 sz="2400">
                  <a:solidFill>
                    <a:schemeClr val="tx1"/>
                  </a:solidFill>
                </a:rPr>
                <a:t>P </a:t>
              </a:r>
            </a:p>
          </p:txBody>
        </p:sp>
      </p:grpSp>
      <p:sp>
        <p:nvSpPr>
          <p:cNvPr id="271400" name="Text Box 40"/>
          <p:cNvSpPr txBox="1">
            <a:spLocks noChangeArrowheads="1"/>
          </p:cNvSpPr>
          <p:nvPr/>
        </p:nvSpPr>
        <p:spPr bwMode="auto">
          <a:xfrm>
            <a:off x="5345113" y="3457575"/>
            <a:ext cx="1217612" cy="53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2400">
                <a:solidFill>
                  <a:schemeClr val="tx1"/>
                </a:solidFill>
              </a:rPr>
              <a:t>(t</a:t>
            </a:r>
            <a:r>
              <a:rPr lang="en-US" sz="2400" baseline="-25000">
                <a:solidFill>
                  <a:schemeClr val="tx1"/>
                </a:solidFill>
              </a:rPr>
              <a:t>2</a:t>
            </a:r>
            <a:r>
              <a:rPr lang="en-US" sz="2400">
                <a:solidFill>
                  <a:schemeClr val="tx1"/>
                </a:solidFill>
              </a:rPr>
              <a:t>, [x]</a:t>
            </a:r>
            <a:r>
              <a:rPr lang="en-US" sz="2400" baseline="-25000">
                <a:solidFill>
                  <a:schemeClr val="tx1"/>
                </a:solidFill>
              </a:rPr>
              <a:t>2</a:t>
            </a:r>
            <a:r>
              <a:rPr lang="en-US" sz="2400">
                <a:solidFill>
                  <a:schemeClr val="tx1"/>
                </a:solidFill>
              </a:rPr>
              <a:t>) </a:t>
            </a:r>
          </a:p>
        </p:txBody>
      </p:sp>
      <p:pic>
        <p:nvPicPr>
          <p:cNvPr id="271406" name="Picture 46" descr="j04258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1213" y="4621213"/>
            <a:ext cx="17272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5486400" y="5864225"/>
            <a:ext cx="1765300" cy="804863"/>
          </a:xfrm>
          <a:prstGeom prst="rect">
            <a:avLst/>
          </a:prstGeom>
          <a:solidFill>
            <a:schemeClr val="bg1"/>
          </a:solidFill>
          <a:ln w="3175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136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136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1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1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1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1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1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271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71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71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1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71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271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0"/>
                                        <p:tgtEl>
                                          <p:spTgt spid="271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71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71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713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713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 tmFilter="0,0; .5, 1; 1, 1"/>
                                        <p:tgtEl>
                                          <p:spTgt spid="271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2000"/>
                                        <p:tgtEl>
                                          <p:spTgt spid="271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71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71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713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713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 tmFilter="0,0; .5, 1; 1, 1"/>
                                        <p:tgtEl>
                                          <p:spTgt spid="271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71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71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2713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2713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 tmFilter="0,0; .5, 1; 1, 1"/>
                                        <p:tgtEl>
                                          <p:spTgt spid="271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2713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71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71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1" dur="2000"/>
                                        <p:tgtEl>
                                          <p:spTgt spid="271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0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000"/>
                            </p:stCondLst>
                            <p:childTnLst>
                              <p:par>
                                <p:cTn id="1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2000"/>
                                        <p:tgtEl>
                                          <p:spTgt spid="271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366" grpId="0"/>
      <p:bldP spid="271367" grpId="0"/>
      <p:bldP spid="271368" grpId="0"/>
      <p:bldP spid="271374" grpId="0" animBg="1"/>
      <p:bldP spid="271380" grpId="0"/>
      <p:bldP spid="271381" grpId="0"/>
      <p:bldP spid="271382" grpId="0"/>
      <p:bldP spid="271390" grpId="0" animBg="1"/>
      <p:bldP spid="271398" grpId="0"/>
      <p:bldP spid="271400" grpId="0"/>
      <p:bldP spid="4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ChangeArrowheads="1"/>
          </p:cNvSpPr>
          <p:nvPr/>
        </p:nvSpPr>
        <p:spPr bwMode="auto">
          <a:xfrm>
            <a:off x="581025" y="4270375"/>
            <a:ext cx="4937125" cy="52387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67" name="Rectangle 5"/>
          <p:cNvSpPr>
            <a:spLocks noChangeArrowheads="1"/>
          </p:cNvSpPr>
          <p:nvPr/>
        </p:nvSpPr>
        <p:spPr bwMode="auto">
          <a:xfrm>
            <a:off x="352425" y="327025"/>
            <a:ext cx="8382000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Coeff. in bal. eq. are used when comparing rates for</a:t>
            </a:r>
          </a:p>
          <a:p>
            <a:pPr algn="l"/>
            <a:r>
              <a:rPr lang="en-US"/>
              <a:t>substances in a rxn.</a:t>
            </a: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1185863" y="3502025"/>
            <a:ext cx="6846887" cy="519113"/>
            <a:chOff x="856" y="2080"/>
            <a:chExt cx="4313" cy="327"/>
          </a:xfrm>
        </p:grpSpPr>
        <p:sp>
          <p:nvSpPr>
            <p:cNvPr id="11273" name="Rectangle 6"/>
            <p:cNvSpPr>
              <a:spLocks noChangeArrowheads="1"/>
            </p:cNvSpPr>
            <p:nvPr/>
          </p:nvSpPr>
          <p:spPr bwMode="auto">
            <a:xfrm>
              <a:off x="856" y="2080"/>
              <a:ext cx="4313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2 NO(g)      +      O</a:t>
              </a:r>
              <a:r>
                <a:rPr lang="en-US" baseline="-25000">
                  <a:solidFill>
                    <a:schemeClr val="tx1"/>
                  </a:solidFill>
                </a:rPr>
                <a:t>2</a:t>
              </a:r>
              <a:r>
                <a:rPr lang="en-US">
                  <a:solidFill>
                    <a:schemeClr val="tx1"/>
                  </a:solidFill>
                </a:rPr>
                <a:t>(g)  	      2 NO</a:t>
              </a:r>
              <a:r>
                <a:rPr lang="en-US" baseline="-25000">
                  <a:solidFill>
                    <a:schemeClr val="tx1"/>
                  </a:solidFill>
                </a:rPr>
                <a:t>2</a:t>
              </a:r>
              <a:r>
                <a:rPr lang="en-US">
                  <a:solidFill>
                    <a:schemeClr val="tx1"/>
                  </a:solidFill>
                </a:rPr>
                <a:t>(g) </a:t>
              </a:r>
            </a:p>
          </p:txBody>
        </p:sp>
        <p:sp>
          <p:nvSpPr>
            <p:cNvPr id="11274" name="Line 7"/>
            <p:cNvSpPr>
              <a:spLocks noChangeShapeType="1"/>
            </p:cNvSpPr>
            <p:nvPr/>
          </p:nvSpPr>
          <p:spPr bwMode="auto">
            <a:xfrm>
              <a:off x="3296" y="2250"/>
              <a:ext cx="69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72404" name="Rectangle 20"/>
          <p:cNvSpPr>
            <a:spLocks noChangeArrowheads="1"/>
          </p:cNvSpPr>
          <p:nvPr/>
        </p:nvSpPr>
        <p:spPr bwMode="auto">
          <a:xfrm>
            <a:off x="731838" y="1530350"/>
            <a:ext cx="8008937" cy="18161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At a given time, the instantaneous rate of</a:t>
            </a:r>
          </a:p>
          <a:p>
            <a:pPr algn="l"/>
            <a:r>
              <a:rPr lang="en-US"/>
              <a:t>appearance of nitrogen dioxide is 3.2 x 10</a:t>
            </a:r>
            <a:r>
              <a:rPr lang="en-US" baseline="30000"/>
              <a:t>–6</a:t>
            </a:r>
            <a:r>
              <a:rPr lang="en-US"/>
              <a:t> M/s.</a:t>
            </a:r>
          </a:p>
          <a:p>
            <a:pPr algn="l"/>
            <a:r>
              <a:rPr lang="en-US"/>
              <a:t>Find the instantaneous rates of disappearance</a:t>
            </a:r>
          </a:p>
          <a:p>
            <a:pPr algn="l"/>
            <a:r>
              <a:rPr lang="en-US"/>
              <a:t>of nitrogen monoxide and oxygen at that time. </a:t>
            </a:r>
          </a:p>
        </p:txBody>
      </p:sp>
      <p:sp>
        <p:nvSpPr>
          <p:cNvPr id="272406" name="Rectangle 22"/>
          <p:cNvSpPr>
            <a:spLocks noChangeArrowheads="1"/>
          </p:cNvSpPr>
          <p:nvPr/>
        </p:nvSpPr>
        <p:spPr bwMode="auto">
          <a:xfrm>
            <a:off x="5976938" y="4313238"/>
            <a:ext cx="22463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400">
                <a:solidFill>
                  <a:schemeClr val="tx1"/>
                </a:solidFill>
              </a:rPr>
              <a:t>+3.2 x 10</a:t>
            </a:r>
            <a:r>
              <a:rPr lang="en-US" sz="2400" baseline="30000">
                <a:solidFill>
                  <a:schemeClr val="tx1"/>
                </a:solidFill>
              </a:rPr>
              <a:t>–6</a:t>
            </a:r>
            <a:r>
              <a:rPr lang="en-US" sz="2400">
                <a:solidFill>
                  <a:schemeClr val="tx1"/>
                </a:solidFill>
              </a:rPr>
              <a:t> M/s</a:t>
            </a:r>
          </a:p>
        </p:txBody>
      </p:sp>
      <p:sp>
        <p:nvSpPr>
          <p:cNvPr id="272407" name="Rectangle 23"/>
          <p:cNvSpPr>
            <a:spLocks noChangeArrowheads="1"/>
          </p:cNvSpPr>
          <p:nvPr/>
        </p:nvSpPr>
        <p:spPr bwMode="auto">
          <a:xfrm>
            <a:off x="3144838" y="4313238"/>
            <a:ext cx="2238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400">
                <a:solidFill>
                  <a:schemeClr val="tx1"/>
                </a:solidFill>
              </a:rPr>
              <a:t>–1.6 x 10</a:t>
            </a:r>
            <a:r>
              <a:rPr lang="en-US" sz="2400" baseline="30000">
                <a:solidFill>
                  <a:schemeClr val="tx1"/>
                </a:solidFill>
              </a:rPr>
              <a:t>–6</a:t>
            </a:r>
            <a:r>
              <a:rPr lang="en-US" sz="2400">
                <a:solidFill>
                  <a:schemeClr val="tx1"/>
                </a:solidFill>
              </a:rPr>
              <a:t> M/s</a:t>
            </a:r>
          </a:p>
        </p:txBody>
      </p:sp>
      <p:sp>
        <p:nvSpPr>
          <p:cNvPr id="272408" name="Rectangle 24"/>
          <p:cNvSpPr>
            <a:spLocks noChangeArrowheads="1"/>
          </p:cNvSpPr>
          <p:nvPr/>
        </p:nvSpPr>
        <p:spPr bwMode="auto">
          <a:xfrm>
            <a:off x="679450" y="4313238"/>
            <a:ext cx="2238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400">
                <a:solidFill>
                  <a:schemeClr val="tx1"/>
                </a:solidFill>
              </a:rPr>
              <a:t>–3.2 x 10</a:t>
            </a:r>
            <a:r>
              <a:rPr lang="en-US" sz="2400" baseline="30000">
                <a:solidFill>
                  <a:schemeClr val="tx1"/>
                </a:solidFill>
              </a:rPr>
              <a:t>–6</a:t>
            </a:r>
            <a:r>
              <a:rPr lang="en-US" sz="2400">
                <a:solidFill>
                  <a:schemeClr val="tx1"/>
                </a:solidFill>
              </a:rPr>
              <a:t> M/s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240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240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2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724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72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72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724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72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72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724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72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72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72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2386" grpId="0" animBg="1"/>
      <p:bldP spid="272404" grpId="0"/>
      <p:bldP spid="272406" grpId="0"/>
      <p:bldP spid="272407" grpId="0"/>
      <p:bldP spid="27240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5295900" y="2862263"/>
            <a:ext cx="3641725" cy="8255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3424" name="Rectangle 16"/>
          <p:cNvSpPr>
            <a:spLocks noChangeArrowheads="1"/>
          </p:cNvSpPr>
          <p:nvPr/>
        </p:nvSpPr>
        <p:spPr bwMode="auto">
          <a:xfrm>
            <a:off x="5397500" y="2974975"/>
            <a:ext cx="3425825" cy="61595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292" name="Rectangle 5"/>
          <p:cNvSpPr>
            <a:spLocks noChangeArrowheads="1"/>
          </p:cNvSpPr>
          <p:nvPr/>
        </p:nvSpPr>
        <p:spPr bwMode="auto">
          <a:xfrm>
            <a:off x="303213" y="185738"/>
            <a:ext cx="8440737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Generally, reaction rates are proportional to the [ ] of</a:t>
            </a:r>
          </a:p>
          <a:p>
            <a:pPr algn="l"/>
            <a:r>
              <a:rPr lang="en-US"/>
              <a:t>reactants.</a:t>
            </a:r>
          </a:p>
        </p:txBody>
      </p:sp>
      <p:sp>
        <p:nvSpPr>
          <p:cNvPr id="273414" name="Rectangle 6"/>
          <p:cNvSpPr>
            <a:spLocks noChangeArrowheads="1"/>
          </p:cNvSpPr>
          <p:nvPr/>
        </p:nvSpPr>
        <p:spPr bwMode="auto">
          <a:xfrm>
            <a:off x="839788" y="1243013"/>
            <a:ext cx="1628775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u="sng"/>
              <a:t>rate law</a:t>
            </a:r>
            <a:r>
              <a:rPr lang="en-US"/>
              <a:t>: </a:t>
            </a:r>
          </a:p>
        </p:txBody>
      </p:sp>
      <p:sp>
        <p:nvSpPr>
          <p:cNvPr id="273415" name="Rectangle 7"/>
          <p:cNvSpPr>
            <a:spLocks noChangeArrowheads="1"/>
          </p:cNvSpPr>
          <p:nvPr/>
        </p:nvSpPr>
        <p:spPr bwMode="auto">
          <a:xfrm>
            <a:off x="2393950" y="1244600"/>
            <a:ext cx="6262688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an expression that shows how the rate</a:t>
            </a:r>
          </a:p>
          <a:p>
            <a:pPr algn="l"/>
            <a:r>
              <a:rPr lang="en-US">
                <a:solidFill>
                  <a:schemeClr val="tx1"/>
                </a:solidFill>
              </a:rPr>
              <a:t>depends on the [ ]s of reactants</a:t>
            </a:r>
          </a:p>
        </p:txBody>
      </p:sp>
      <p:sp>
        <p:nvSpPr>
          <p:cNvPr id="273416" name="Rectangle 8"/>
          <p:cNvSpPr>
            <a:spLocks noChangeArrowheads="1"/>
          </p:cNvSpPr>
          <p:nvPr/>
        </p:nvSpPr>
        <p:spPr bwMode="auto">
          <a:xfrm>
            <a:off x="842963" y="2330450"/>
            <a:ext cx="4775200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-- contains a </a:t>
            </a:r>
            <a:r>
              <a:rPr lang="en-US" u="sng"/>
              <a:t>rate constant</a:t>
            </a:r>
            <a:r>
              <a:rPr lang="en-US"/>
              <a:t>, k </a:t>
            </a:r>
          </a:p>
        </p:txBody>
      </p:sp>
      <p:sp>
        <p:nvSpPr>
          <p:cNvPr id="273417" name="Rectangle 9"/>
          <p:cNvSpPr>
            <a:spLocks noChangeArrowheads="1"/>
          </p:cNvSpPr>
          <p:nvPr/>
        </p:nvSpPr>
        <p:spPr bwMode="auto">
          <a:xfrm>
            <a:off x="841375" y="3055938"/>
            <a:ext cx="4635500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-- A rate law has the form… </a:t>
            </a:r>
          </a:p>
        </p:txBody>
      </p:sp>
      <p:sp>
        <p:nvSpPr>
          <p:cNvPr id="273418" name="Rectangle 10"/>
          <p:cNvSpPr>
            <a:spLocks noChangeArrowheads="1"/>
          </p:cNvSpPr>
          <p:nvPr/>
        </p:nvSpPr>
        <p:spPr bwMode="auto">
          <a:xfrm>
            <a:off x="5434013" y="3044825"/>
            <a:ext cx="3500437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rate = k [R</a:t>
            </a:r>
            <a:r>
              <a:rPr lang="en-US" baseline="-25000">
                <a:solidFill>
                  <a:schemeClr val="tx1"/>
                </a:solidFill>
              </a:rPr>
              <a:t>1</a:t>
            </a:r>
            <a:r>
              <a:rPr lang="en-US">
                <a:solidFill>
                  <a:schemeClr val="tx1"/>
                </a:solidFill>
              </a:rPr>
              <a:t>]</a:t>
            </a:r>
            <a:r>
              <a:rPr lang="en-US" baseline="30000">
                <a:solidFill>
                  <a:schemeClr val="tx1"/>
                </a:solidFill>
              </a:rPr>
              <a:t>m</a:t>
            </a:r>
            <a:r>
              <a:rPr lang="en-US">
                <a:solidFill>
                  <a:schemeClr val="tx1"/>
                </a:solidFill>
              </a:rPr>
              <a:t> [R</a:t>
            </a:r>
            <a:r>
              <a:rPr lang="en-US" baseline="-25000">
                <a:solidFill>
                  <a:schemeClr val="tx1"/>
                </a:solidFill>
              </a:rPr>
              <a:t>2</a:t>
            </a:r>
            <a:r>
              <a:rPr lang="en-US">
                <a:solidFill>
                  <a:schemeClr val="tx1"/>
                </a:solidFill>
              </a:rPr>
              <a:t>]</a:t>
            </a:r>
            <a:r>
              <a:rPr lang="en-US" baseline="30000">
                <a:solidFill>
                  <a:schemeClr val="tx1"/>
                </a:solidFill>
              </a:rPr>
              <a:t>n</a:t>
            </a:r>
            <a:r>
              <a:rPr lang="en-US">
                <a:solidFill>
                  <a:schemeClr val="tx1"/>
                </a:solidFill>
              </a:rPr>
              <a:t>... </a:t>
            </a:r>
          </a:p>
        </p:txBody>
      </p:sp>
      <p:sp>
        <p:nvSpPr>
          <p:cNvPr id="273419" name="Rectangle 11"/>
          <p:cNvSpPr>
            <a:spLocks noChangeArrowheads="1"/>
          </p:cNvSpPr>
          <p:nvPr/>
        </p:nvSpPr>
        <p:spPr bwMode="auto">
          <a:xfrm>
            <a:off x="1431925" y="3811588"/>
            <a:ext cx="3549650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where m and n are... </a:t>
            </a:r>
          </a:p>
        </p:txBody>
      </p:sp>
      <p:sp>
        <p:nvSpPr>
          <p:cNvPr id="273420" name="Rectangle 12"/>
          <p:cNvSpPr>
            <a:spLocks noChangeArrowheads="1"/>
          </p:cNvSpPr>
          <p:nvPr/>
        </p:nvSpPr>
        <p:spPr bwMode="auto">
          <a:xfrm>
            <a:off x="4727575" y="3811588"/>
            <a:ext cx="2660650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u="sng" dirty="0">
                <a:solidFill>
                  <a:schemeClr val="tx1"/>
                </a:solidFill>
              </a:rPr>
              <a:t>reaction orders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73421" name="Rectangle 13"/>
          <p:cNvSpPr>
            <a:spLocks noChangeArrowheads="1"/>
          </p:cNvSpPr>
          <p:nvPr/>
        </p:nvSpPr>
        <p:spPr bwMode="auto">
          <a:xfrm>
            <a:off x="1539875" y="4543425"/>
            <a:ext cx="6383338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(Their sum is the </a:t>
            </a:r>
            <a:r>
              <a:rPr lang="en-US" u="sng">
                <a:solidFill>
                  <a:schemeClr val="tx1"/>
                </a:solidFill>
              </a:rPr>
              <a:t>overall reaction order</a:t>
            </a:r>
            <a:r>
              <a:rPr lang="en-US">
                <a:solidFill>
                  <a:schemeClr val="tx1"/>
                </a:solidFill>
              </a:rPr>
              <a:t>;</a:t>
            </a:r>
          </a:p>
          <a:p>
            <a:r>
              <a:rPr lang="en-US">
                <a:solidFill>
                  <a:schemeClr val="tx1"/>
                </a:solidFill>
              </a:rPr>
              <a:t>r.o.’s are determined experimentally.)</a:t>
            </a:r>
          </a:p>
        </p:txBody>
      </p:sp>
      <p:sp>
        <p:nvSpPr>
          <p:cNvPr id="273423" name="Rectangle 15"/>
          <p:cNvSpPr>
            <a:spLocks noChangeArrowheads="1"/>
          </p:cNvSpPr>
          <p:nvPr/>
        </p:nvSpPr>
        <p:spPr bwMode="auto">
          <a:xfrm>
            <a:off x="774700" y="5700713"/>
            <a:ext cx="6480175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-- Usually, reaction orders are 0, 1, or 2,</a:t>
            </a:r>
          </a:p>
          <a:p>
            <a:pPr algn="l"/>
            <a:r>
              <a:rPr lang="en-US"/>
              <a:t>   but some are fractions or are (–).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34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34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3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2734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2734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2734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34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34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3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34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341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3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734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734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73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73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73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734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73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73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73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73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73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73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 tmFilter="0,0; .5, 1; 1, 1"/>
                                        <p:tgtEl>
                                          <p:spTgt spid="273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2734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2734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2734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34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342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3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73424" grpId="0" animBg="1"/>
      <p:bldP spid="273414" grpId="0"/>
      <p:bldP spid="273415" grpId="0"/>
      <p:bldP spid="273416" grpId="0"/>
      <p:bldP spid="273417" grpId="0"/>
      <p:bldP spid="273418" grpId="0"/>
      <p:bldP spid="273419" grpId="0"/>
      <p:bldP spid="273420" grpId="0"/>
      <p:bldP spid="273421" grpId="0"/>
      <p:bldP spid="2734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288925" y="301625"/>
            <a:ext cx="7847013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dirty="0"/>
              <a:t>If a reaction is zero order in a particular reactant,</a:t>
            </a:r>
          </a:p>
          <a:p>
            <a:pPr algn="l"/>
            <a:r>
              <a:rPr lang="en-US" dirty="0"/>
              <a:t>changing its concentration...</a:t>
            </a:r>
          </a:p>
        </p:txBody>
      </p:sp>
      <p:sp>
        <p:nvSpPr>
          <p:cNvPr id="275462" name="Rectangle 6"/>
          <p:cNvSpPr>
            <a:spLocks noChangeArrowheads="1"/>
          </p:cNvSpPr>
          <p:nvPr/>
        </p:nvSpPr>
        <p:spPr bwMode="auto">
          <a:xfrm>
            <a:off x="4762500" y="731838"/>
            <a:ext cx="4219575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does NOT affect the rate,</a:t>
            </a:r>
          </a:p>
          <a:p>
            <a:pPr algn="l"/>
            <a:r>
              <a:rPr lang="en-US">
                <a:solidFill>
                  <a:schemeClr val="tx1"/>
                </a:solidFill>
              </a:rPr>
              <a:t>as long as there is SOME</a:t>
            </a:r>
          </a:p>
          <a:p>
            <a:pPr algn="l"/>
            <a:r>
              <a:rPr lang="en-US">
                <a:solidFill>
                  <a:schemeClr val="tx1"/>
                </a:solidFill>
              </a:rPr>
              <a:t>of the reactant present.</a:t>
            </a:r>
          </a:p>
        </p:txBody>
      </p:sp>
      <p:sp>
        <p:nvSpPr>
          <p:cNvPr id="275463" name="Rectangle 7"/>
          <p:cNvSpPr>
            <a:spLocks noChangeArrowheads="1"/>
          </p:cNvSpPr>
          <p:nvPr/>
        </p:nvSpPr>
        <p:spPr bwMode="auto">
          <a:xfrm>
            <a:off x="600327" y="2227263"/>
            <a:ext cx="1698625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1</a:t>
            </a:r>
            <a:r>
              <a:rPr lang="en-US" baseline="30000"/>
              <a:t>st</a:t>
            </a:r>
            <a:r>
              <a:rPr lang="en-US"/>
              <a:t> order: </a:t>
            </a:r>
          </a:p>
        </p:txBody>
      </p:sp>
      <p:sp>
        <p:nvSpPr>
          <p:cNvPr id="275464" name="Rectangle 8"/>
          <p:cNvSpPr>
            <a:spLocks noChangeArrowheads="1"/>
          </p:cNvSpPr>
          <p:nvPr/>
        </p:nvSpPr>
        <p:spPr bwMode="auto">
          <a:xfrm>
            <a:off x="514602" y="3937000"/>
            <a:ext cx="1781175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2</a:t>
            </a:r>
            <a:r>
              <a:rPr lang="en-US" baseline="30000"/>
              <a:t>nd</a:t>
            </a:r>
            <a:r>
              <a:rPr lang="en-US"/>
              <a:t> order: </a:t>
            </a:r>
          </a:p>
        </p:txBody>
      </p:sp>
      <p:sp>
        <p:nvSpPr>
          <p:cNvPr id="275466" name="Rectangle 10"/>
          <p:cNvSpPr>
            <a:spLocks noChangeArrowheads="1"/>
          </p:cNvSpPr>
          <p:nvPr/>
        </p:nvSpPr>
        <p:spPr bwMode="auto">
          <a:xfrm>
            <a:off x="2070352" y="2708275"/>
            <a:ext cx="5154612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(double the [ ], double the rate) </a:t>
            </a:r>
          </a:p>
        </p:txBody>
      </p:sp>
      <p:sp>
        <p:nvSpPr>
          <p:cNvPr id="275468" name="Rectangle 12"/>
          <p:cNvSpPr>
            <a:spLocks noChangeArrowheads="1"/>
          </p:cNvSpPr>
          <p:nvPr/>
        </p:nvSpPr>
        <p:spPr bwMode="auto">
          <a:xfrm>
            <a:off x="2070352" y="4425950"/>
            <a:ext cx="4219575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(triple the [ ], 9X the rate) </a:t>
            </a:r>
          </a:p>
        </p:txBody>
      </p:sp>
      <p:sp>
        <p:nvSpPr>
          <p:cNvPr id="275471" name="Rectangle 15"/>
          <p:cNvSpPr>
            <a:spLocks noChangeArrowheads="1"/>
          </p:cNvSpPr>
          <p:nvPr/>
        </p:nvSpPr>
        <p:spPr bwMode="auto">
          <a:xfrm>
            <a:off x="2056064" y="4948238"/>
            <a:ext cx="4160838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(halve the [ ], ¼ the rate) </a:t>
            </a:r>
          </a:p>
        </p:txBody>
      </p:sp>
      <p:sp>
        <p:nvSpPr>
          <p:cNvPr id="275472" name="Rectangle 16"/>
          <p:cNvSpPr>
            <a:spLocks noChangeArrowheads="1"/>
          </p:cNvSpPr>
          <p:nvPr/>
        </p:nvSpPr>
        <p:spPr bwMode="auto">
          <a:xfrm>
            <a:off x="2070352" y="3201988"/>
            <a:ext cx="4160837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(halve the [ ], ½ the rate) </a:t>
            </a:r>
          </a:p>
        </p:txBody>
      </p:sp>
      <p:sp>
        <p:nvSpPr>
          <p:cNvPr id="275473" name="Rectangle 17"/>
          <p:cNvSpPr>
            <a:spLocks noChangeArrowheads="1"/>
          </p:cNvSpPr>
          <p:nvPr/>
        </p:nvSpPr>
        <p:spPr bwMode="auto">
          <a:xfrm>
            <a:off x="258763" y="5721350"/>
            <a:ext cx="8613775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The rate constant k is NOT affected by concentration,</a:t>
            </a:r>
          </a:p>
          <a:p>
            <a:pPr algn="l"/>
            <a:r>
              <a:rPr lang="en-US"/>
              <a:t>but it </a:t>
            </a:r>
            <a:r>
              <a:rPr lang="en-US" b="1"/>
              <a:t>IS</a:t>
            </a:r>
            <a:r>
              <a:rPr lang="en-US"/>
              <a:t> affected by... </a:t>
            </a:r>
          </a:p>
        </p:txBody>
      </p:sp>
      <p:sp>
        <p:nvSpPr>
          <p:cNvPr id="275474" name="Rectangle 18"/>
          <p:cNvSpPr>
            <a:spLocks noChangeArrowheads="1"/>
          </p:cNvSpPr>
          <p:nvPr/>
        </p:nvSpPr>
        <p:spPr bwMode="auto">
          <a:xfrm>
            <a:off x="3640138" y="6148388"/>
            <a:ext cx="4479925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temperature and catalysts. </a:t>
            </a:r>
          </a:p>
        </p:txBody>
      </p:sp>
      <p:sp>
        <p:nvSpPr>
          <p:cNvPr id="275475" name="Rectangle 19"/>
          <p:cNvSpPr>
            <a:spLocks noChangeArrowheads="1"/>
          </p:cNvSpPr>
          <p:nvPr/>
        </p:nvSpPr>
        <p:spPr bwMode="auto">
          <a:xfrm>
            <a:off x="4456364" y="2771775"/>
            <a:ext cx="2613025" cy="420688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5476" name="Rectangle 20"/>
          <p:cNvSpPr>
            <a:spLocks noChangeArrowheads="1"/>
          </p:cNvSpPr>
          <p:nvPr/>
        </p:nvSpPr>
        <p:spPr bwMode="auto">
          <a:xfrm>
            <a:off x="4238877" y="3251200"/>
            <a:ext cx="1843087" cy="420688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5477" name="Rectangle 21"/>
          <p:cNvSpPr>
            <a:spLocks noChangeArrowheads="1"/>
          </p:cNvSpPr>
          <p:nvPr/>
        </p:nvSpPr>
        <p:spPr bwMode="auto">
          <a:xfrm>
            <a:off x="4165852" y="4484688"/>
            <a:ext cx="2003425" cy="420687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5478" name="Rectangle 22"/>
          <p:cNvSpPr>
            <a:spLocks noChangeArrowheads="1"/>
          </p:cNvSpPr>
          <p:nvPr/>
        </p:nvSpPr>
        <p:spPr bwMode="auto">
          <a:xfrm>
            <a:off x="4237289" y="5006975"/>
            <a:ext cx="1871663" cy="420688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5467" name="Rectangle 11"/>
          <p:cNvSpPr>
            <a:spLocks noChangeArrowheads="1"/>
          </p:cNvSpPr>
          <p:nvPr/>
        </p:nvSpPr>
        <p:spPr bwMode="auto">
          <a:xfrm>
            <a:off x="2141789" y="3916363"/>
            <a:ext cx="3017838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squared changes 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2284664" y="2227263"/>
            <a:ext cx="2016125" cy="519112"/>
            <a:chOff x="1896" y="1403"/>
            <a:chExt cx="1270" cy="327"/>
          </a:xfrm>
        </p:grpSpPr>
        <p:sp>
          <p:nvSpPr>
            <p:cNvPr id="1043" name="Rectangle 9"/>
            <p:cNvSpPr>
              <a:spLocks noChangeArrowheads="1"/>
            </p:cNvSpPr>
            <p:nvPr/>
          </p:nvSpPr>
          <p:spPr bwMode="auto">
            <a:xfrm>
              <a:off x="2139" y="1403"/>
              <a:ext cx="1027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changes </a:t>
              </a:r>
            </a:p>
          </p:txBody>
        </p:sp>
        <p:graphicFrame>
          <p:nvGraphicFramePr>
            <p:cNvPr id="1026" name="Object 23"/>
            <p:cNvGraphicFramePr>
              <a:graphicFrameLocks noChangeAspect="1"/>
            </p:cNvGraphicFramePr>
            <p:nvPr/>
          </p:nvGraphicFramePr>
          <p:xfrm>
            <a:off x="1896" y="1479"/>
            <a:ext cx="232" cy="1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0" name="Equation" r:id="rId3" imgW="279360" imgH="215640" progId="Equation.3">
                    <p:embed/>
                  </p:oleObj>
                </mc:Choice>
                <mc:Fallback>
                  <p:oleObj name="Equation" r:id="rId3" imgW="279360" imgH="215640" progId="Equation.3">
                    <p:embed/>
                    <p:pic>
                      <p:nvPicPr>
                        <p:cNvPr id="0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96" y="1479"/>
                          <a:ext cx="232" cy="18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6508653" y="3377192"/>
            <a:ext cx="2457724" cy="138499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rial Narrow" pitchFamily="34" charset="0"/>
              </a:rPr>
              <a:t>3</a:t>
            </a:r>
            <a:r>
              <a:rPr lang="en-US" baseline="30000" dirty="0" smtClean="0">
                <a:solidFill>
                  <a:schemeClr val="tx1"/>
                </a:solidFill>
                <a:latin typeface="Arial Narrow" pitchFamily="34" charset="0"/>
              </a:rPr>
              <a:t>rd</a:t>
            </a:r>
            <a:r>
              <a:rPr lang="en-US" dirty="0" smtClean="0">
                <a:solidFill>
                  <a:schemeClr val="tx1"/>
                </a:solidFill>
                <a:latin typeface="Arial Narrow" pitchFamily="34" charset="0"/>
              </a:rPr>
              <a:t> order</a:t>
            </a:r>
          </a:p>
          <a:p>
            <a:r>
              <a:rPr lang="en-US" dirty="0" smtClean="0">
                <a:solidFill>
                  <a:schemeClr val="tx1"/>
                </a:solidFill>
                <a:latin typeface="Arial Narrow" pitchFamily="34" charset="0"/>
              </a:rPr>
              <a:t>would mean…</a:t>
            </a:r>
          </a:p>
          <a:p>
            <a:r>
              <a:rPr lang="en-US" dirty="0" smtClean="0">
                <a:solidFill>
                  <a:schemeClr val="tx1"/>
                </a:solidFill>
                <a:latin typeface="Arial Narrow" pitchFamily="34" charset="0"/>
              </a:rPr>
              <a:t>“cubed” changes.</a:t>
            </a:r>
            <a:endParaRPr lang="en-US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6773709" y="5148160"/>
            <a:ext cx="2148345" cy="52322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rial Narrow" pitchFamily="34" charset="0"/>
              </a:rPr>
              <a:t>3X [ ]; 27X rate</a:t>
            </a:r>
            <a:endParaRPr lang="en-US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6760865" y="4675196"/>
            <a:ext cx="1984839" cy="52322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Arial Narrow" pitchFamily="34" charset="0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Arial Narrow" pitchFamily="34" charset="0"/>
              </a:rPr>
              <a:t>X [ ]; 8X rate</a:t>
            </a:r>
            <a:endParaRPr lang="en-US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3" name="Rectangle 21"/>
          <p:cNvSpPr>
            <a:spLocks noChangeArrowheads="1"/>
          </p:cNvSpPr>
          <p:nvPr/>
        </p:nvSpPr>
        <p:spPr bwMode="auto">
          <a:xfrm>
            <a:off x="6707537" y="3468412"/>
            <a:ext cx="2003425" cy="82296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4" name="Rectangle 21"/>
          <p:cNvSpPr>
            <a:spLocks noChangeArrowheads="1"/>
          </p:cNvSpPr>
          <p:nvPr/>
        </p:nvSpPr>
        <p:spPr bwMode="auto">
          <a:xfrm>
            <a:off x="6534111" y="4351283"/>
            <a:ext cx="2468880" cy="36576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" name="Rectangle 21"/>
          <p:cNvSpPr>
            <a:spLocks noChangeArrowheads="1"/>
          </p:cNvSpPr>
          <p:nvPr/>
        </p:nvSpPr>
        <p:spPr bwMode="auto">
          <a:xfrm>
            <a:off x="6534111" y="4792719"/>
            <a:ext cx="1097280" cy="91440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" name="Rectangle 21"/>
          <p:cNvSpPr>
            <a:spLocks noChangeArrowheads="1"/>
          </p:cNvSpPr>
          <p:nvPr/>
        </p:nvSpPr>
        <p:spPr bwMode="auto">
          <a:xfrm>
            <a:off x="7716524" y="4792719"/>
            <a:ext cx="1097280" cy="45720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" name="Rectangle 21"/>
          <p:cNvSpPr>
            <a:spLocks noChangeArrowheads="1"/>
          </p:cNvSpPr>
          <p:nvPr/>
        </p:nvSpPr>
        <p:spPr bwMode="auto">
          <a:xfrm>
            <a:off x="7716524" y="5249920"/>
            <a:ext cx="1097280" cy="45720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6542690" y="3405352"/>
            <a:ext cx="2443655" cy="2301765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754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754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754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546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546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5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546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546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5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3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75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3" dur="500"/>
                                        <p:tgtEl>
                                          <p:spTgt spid="2754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5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75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3" dur="500"/>
                                        <p:tgtEl>
                                          <p:spTgt spid="2754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5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770" decel="100000"/>
                                        <p:tgtEl>
                                          <p:spTgt spid="27546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770" decel="100000"/>
                                        <p:tgtEl>
                                          <p:spTgt spid="27546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546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2" dur="770" fill="hold"/>
                                        <p:tgtEl>
                                          <p:spTgt spid="275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5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4" dur="770" fill="hold"/>
                                        <p:tgtEl>
                                          <p:spTgt spid="275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5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275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4" dur="500"/>
                                        <p:tgtEl>
                                          <p:spTgt spid="2754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275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4" dur="500"/>
                                        <p:tgtEl>
                                          <p:spTgt spid="2754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5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547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547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5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54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5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75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462" grpId="0"/>
      <p:bldP spid="275463" grpId="0"/>
      <p:bldP spid="275464" grpId="0"/>
      <p:bldP spid="275466" grpId="0"/>
      <p:bldP spid="275468" grpId="0"/>
      <p:bldP spid="275471" grpId="0"/>
      <p:bldP spid="275472" grpId="0"/>
      <p:bldP spid="275473" grpId="0"/>
      <p:bldP spid="275474" grpId="0"/>
      <p:bldP spid="275475" grpId="0" animBg="1"/>
      <p:bldP spid="275476" grpId="0" animBg="1"/>
      <p:bldP spid="275477" grpId="0" animBg="1"/>
      <p:bldP spid="275478" grpId="0" animBg="1"/>
      <p:bldP spid="275467" grpId="0"/>
      <p:bldP spid="23" grpId="0" animBg="1"/>
      <p:bldP spid="24" grpId="0" animBg="1"/>
      <p:bldP spid="25" grpId="0" animBg="1"/>
      <p:bldP spid="26" grpId="0" animBg="1"/>
      <p:bldP spid="27" grpId="0" animBg="1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ChangeArrowheads="1"/>
          </p:cNvSpPr>
          <p:nvPr/>
        </p:nvSpPr>
        <p:spPr bwMode="auto">
          <a:xfrm>
            <a:off x="979488" y="5938838"/>
            <a:ext cx="1712912" cy="54451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4456" name="Rectangle 24"/>
          <p:cNvSpPr>
            <a:spLocks noChangeArrowheads="1"/>
          </p:cNvSpPr>
          <p:nvPr/>
        </p:nvSpPr>
        <p:spPr bwMode="auto">
          <a:xfrm>
            <a:off x="600075" y="4722813"/>
            <a:ext cx="2365375" cy="99377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4457" name="Rectangle 25"/>
          <p:cNvSpPr>
            <a:spLocks noChangeArrowheads="1"/>
          </p:cNvSpPr>
          <p:nvPr/>
        </p:nvSpPr>
        <p:spPr bwMode="auto">
          <a:xfrm>
            <a:off x="4016375" y="5735638"/>
            <a:ext cx="4468813" cy="99377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4436" name="Rectangle 4"/>
          <p:cNvSpPr>
            <a:spLocks noChangeArrowheads="1"/>
          </p:cNvSpPr>
          <p:nvPr/>
        </p:nvSpPr>
        <p:spPr bwMode="auto">
          <a:xfrm>
            <a:off x="4033838" y="5972175"/>
            <a:ext cx="21320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units for k = </a:t>
            </a:r>
          </a:p>
        </p:txBody>
      </p:sp>
      <p:grpSp>
        <p:nvGrpSpPr>
          <p:cNvPr id="13318" name="Group 7"/>
          <p:cNvGrpSpPr>
            <a:grpSpLocks/>
          </p:cNvGrpSpPr>
          <p:nvPr/>
        </p:nvGrpSpPr>
        <p:grpSpPr bwMode="auto">
          <a:xfrm>
            <a:off x="1712913" y="63500"/>
            <a:ext cx="5562600" cy="519113"/>
            <a:chOff x="1079" y="160"/>
            <a:chExt cx="3504" cy="327"/>
          </a:xfrm>
        </p:grpSpPr>
        <p:sp>
          <p:nvSpPr>
            <p:cNvPr id="13363" name="Rectangle 5"/>
            <p:cNvSpPr>
              <a:spLocks noChangeArrowheads="1"/>
            </p:cNvSpPr>
            <p:nvPr/>
          </p:nvSpPr>
          <p:spPr bwMode="auto">
            <a:xfrm>
              <a:off x="1079" y="160"/>
              <a:ext cx="3504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/>
                <a:t>H</a:t>
              </a:r>
              <a:r>
                <a:rPr lang="en-US" baseline="-25000"/>
                <a:t>2</a:t>
              </a:r>
              <a:r>
                <a:rPr lang="en-US"/>
                <a:t>(g)  +  Cl</a:t>
              </a:r>
              <a:r>
                <a:rPr lang="en-US" baseline="-25000"/>
                <a:t>2</a:t>
              </a:r>
              <a:r>
                <a:rPr lang="en-US"/>
                <a:t>(g)  		   2 HCl(g) </a:t>
              </a:r>
            </a:p>
          </p:txBody>
        </p:sp>
        <p:sp>
          <p:nvSpPr>
            <p:cNvPr id="13364" name="Line 6"/>
            <p:cNvSpPr>
              <a:spLocks noChangeShapeType="1"/>
            </p:cNvSpPr>
            <p:nvPr/>
          </p:nvSpPr>
          <p:spPr bwMode="auto">
            <a:xfrm>
              <a:off x="2697" y="338"/>
              <a:ext cx="823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3319" name="Rectangle 8"/>
          <p:cNvSpPr>
            <a:spLocks noChangeArrowheads="1"/>
          </p:cNvSpPr>
          <p:nvPr/>
        </p:nvSpPr>
        <p:spPr bwMode="auto">
          <a:xfrm>
            <a:off x="566738" y="554038"/>
            <a:ext cx="1282700" cy="522287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Find... </a:t>
            </a:r>
          </a:p>
        </p:txBody>
      </p:sp>
      <p:sp>
        <p:nvSpPr>
          <p:cNvPr id="13320" name="Rectangle 9"/>
          <p:cNvSpPr>
            <a:spLocks noChangeArrowheads="1"/>
          </p:cNvSpPr>
          <p:nvPr/>
        </p:nvSpPr>
        <p:spPr bwMode="auto">
          <a:xfrm>
            <a:off x="2355850" y="627063"/>
            <a:ext cx="4945063" cy="523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(1) rxn order of each reactant </a:t>
            </a:r>
          </a:p>
        </p:txBody>
      </p:sp>
      <p:sp>
        <p:nvSpPr>
          <p:cNvPr id="13321" name="Rectangle 10"/>
          <p:cNvSpPr>
            <a:spLocks noChangeArrowheads="1"/>
          </p:cNvSpPr>
          <p:nvPr/>
        </p:nvSpPr>
        <p:spPr bwMode="auto">
          <a:xfrm>
            <a:off x="2357438" y="1089025"/>
            <a:ext cx="4167187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(2) overall reaction order </a:t>
            </a:r>
          </a:p>
        </p:txBody>
      </p:sp>
      <p:sp>
        <p:nvSpPr>
          <p:cNvPr id="13322" name="Rectangle 12"/>
          <p:cNvSpPr>
            <a:spLocks noChangeArrowheads="1"/>
          </p:cNvSpPr>
          <p:nvPr/>
        </p:nvSpPr>
        <p:spPr bwMode="auto">
          <a:xfrm>
            <a:off x="2355850" y="1547813"/>
            <a:ext cx="4122738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(3) units of rate constant </a:t>
            </a:r>
          </a:p>
        </p:txBody>
      </p:sp>
      <p:sp>
        <p:nvSpPr>
          <p:cNvPr id="274445" name="Rectangle 13"/>
          <p:cNvSpPr>
            <a:spLocks noChangeArrowheads="1"/>
          </p:cNvSpPr>
          <p:nvPr/>
        </p:nvSpPr>
        <p:spPr bwMode="auto">
          <a:xfrm>
            <a:off x="725488" y="4738688"/>
            <a:ext cx="226377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r.o. of H</a:t>
            </a:r>
            <a:r>
              <a:rPr lang="en-US" baseline="-25000">
                <a:solidFill>
                  <a:schemeClr val="tx1"/>
                </a:solidFill>
              </a:rPr>
              <a:t>2</a:t>
            </a:r>
            <a:r>
              <a:rPr lang="en-US">
                <a:solidFill>
                  <a:schemeClr val="tx1"/>
                </a:solidFill>
              </a:rPr>
              <a:t> = 2</a:t>
            </a:r>
          </a:p>
          <a:p>
            <a:r>
              <a:rPr lang="en-US">
                <a:solidFill>
                  <a:schemeClr val="tx1"/>
                </a:solidFill>
              </a:rPr>
              <a:t>r.o. of Cl</a:t>
            </a:r>
            <a:r>
              <a:rPr lang="en-US" baseline="-25000">
                <a:solidFill>
                  <a:schemeClr val="tx1"/>
                </a:solidFill>
              </a:rPr>
              <a:t>2</a:t>
            </a:r>
            <a:r>
              <a:rPr lang="en-US">
                <a:solidFill>
                  <a:schemeClr val="tx1"/>
                </a:solidFill>
              </a:rPr>
              <a:t> = 1</a:t>
            </a:r>
          </a:p>
        </p:txBody>
      </p:sp>
      <p:sp>
        <p:nvSpPr>
          <p:cNvPr id="274446" name="Rectangle 14"/>
          <p:cNvSpPr>
            <a:spLocks noChangeArrowheads="1"/>
          </p:cNvSpPr>
          <p:nvPr/>
        </p:nvSpPr>
        <p:spPr bwMode="auto">
          <a:xfrm>
            <a:off x="1012825" y="5948363"/>
            <a:ext cx="1593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o.r.o. = 3</a:t>
            </a:r>
          </a:p>
        </p:txBody>
      </p:sp>
      <p:sp>
        <p:nvSpPr>
          <p:cNvPr id="274447" name="Rectangle 15"/>
          <p:cNvSpPr>
            <a:spLocks noChangeArrowheads="1"/>
          </p:cNvSpPr>
          <p:nvPr/>
        </p:nvSpPr>
        <p:spPr bwMode="auto">
          <a:xfrm>
            <a:off x="4121150" y="4447709"/>
            <a:ext cx="3087705" cy="52322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rate = k </a:t>
            </a:r>
            <a:r>
              <a:rPr lang="en-US" dirty="0" smtClean="0">
                <a:solidFill>
                  <a:schemeClr val="tx1"/>
                </a:solidFill>
              </a:rPr>
              <a:t>[H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]</a:t>
            </a:r>
            <a:r>
              <a:rPr lang="en-US" baseline="30000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 [Cl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]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4449" name="Rectangle 17"/>
          <p:cNvSpPr>
            <a:spLocks noChangeArrowheads="1"/>
          </p:cNvSpPr>
          <p:nvPr/>
        </p:nvSpPr>
        <p:spPr bwMode="auto">
          <a:xfrm>
            <a:off x="6417050" y="5078413"/>
            <a:ext cx="481013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274450" name="Rectangle 18"/>
          <p:cNvSpPr>
            <a:spLocks noChangeArrowheads="1"/>
          </p:cNvSpPr>
          <p:nvPr/>
        </p:nvSpPr>
        <p:spPr bwMode="auto">
          <a:xfrm>
            <a:off x="5121275" y="5078413"/>
            <a:ext cx="382588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?</a:t>
            </a:r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4237038" y="4873625"/>
            <a:ext cx="581025" cy="912813"/>
            <a:chOff x="1599" y="2944"/>
            <a:chExt cx="366" cy="575"/>
          </a:xfrm>
        </p:grpSpPr>
        <p:sp>
          <p:nvSpPr>
            <p:cNvPr id="13360" name="Rectangle 16"/>
            <p:cNvSpPr>
              <a:spLocks noChangeArrowheads="1"/>
            </p:cNvSpPr>
            <p:nvPr/>
          </p:nvSpPr>
          <p:spPr bwMode="auto">
            <a:xfrm>
              <a:off x="1627" y="2944"/>
              <a:ext cx="303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M</a:t>
              </a:r>
            </a:p>
          </p:txBody>
        </p:sp>
        <p:sp>
          <p:nvSpPr>
            <p:cNvPr id="13361" name="Rectangle 19"/>
            <p:cNvSpPr>
              <a:spLocks noChangeArrowheads="1"/>
            </p:cNvSpPr>
            <p:nvPr/>
          </p:nvSpPr>
          <p:spPr bwMode="auto">
            <a:xfrm>
              <a:off x="1663" y="3192"/>
              <a:ext cx="228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s</a:t>
              </a:r>
            </a:p>
          </p:txBody>
        </p:sp>
        <p:sp>
          <p:nvSpPr>
            <p:cNvPr id="13362" name="Rectangle 20"/>
            <p:cNvSpPr>
              <a:spLocks noChangeArrowheads="1"/>
            </p:cNvSpPr>
            <p:nvPr/>
          </p:nvSpPr>
          <p:spPr bwMode="auto">
            <a:xfrm>
              <a:off x="1599" y="2974"/>
              <a:ext cx="366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__</a:t>
              </a:r>
            </a:p>
          </p:txBody>
        </p:sp>
      </p:grpSp>
      <p:sp>
        <p:nvSpPr>
          <p:cNvPr id="274454" name="Rectangle 22"/>
          <p:cNvSpPr>
            <a:spLocks noChangeArrowheads="1"/>
          </p:cNvSpPr>
          <p:nvPr/>
        </p:nvSpPr>
        <p:spPr bwMode="auto">
          <a:xfrm>
            <a:off x="4800600" y="5078413"/>
            <a:ext cx="392113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=</a:t>
            </a:r>
          </a:p>
        </p:txBody>
      </p:sp>
      <p:sp>
        <p:nvSpPr>
          <p:cNvPr id="274455" name="Rectangle 23"/>
          <p:cNvSpPr>
            <a:spLocks noChangeArrowheads="1"/>
          </p:cNvSpPr>
          <p:nvPr/>
        </p:nvSpPr>
        <p:spPr bwMode="auto">
          <a:xfrm>
            <a:off x="5578725" y="5076825"/>
            <a:ext cx="617538" cy="522288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M</a:t>
            </a:r>
            <a:r>
              <a:rPr lang="en-US" baseline="30000" dirty="0">
                <a:solidFill>
                  <a:schemeClr val="tx1"/>
                </a:solidFill>
              </a:rPr>
              <a:t>2</a:t>
            </a:r>
          </a:p>
        </p:txBody>
      </p:sp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5992813" y="5762625"/>
            <a:ext cx="995362" cy="944563"/>
            <a:chOff x="849" y="3373"/>
            <a:chExt cx="627" cy="595"/>
          </a:xfrm>
        </p:grpSpPr>
        <p:sp>
          <p:nvSpPr>
            <p:cNvPr id="13356" name="Rectangle 28"/>
            <p:cNvSpPr>
              <a:spLocks noChangeArrowheads="1"/>
            </p:cNvSpPr>
            <p:nvPr/>
          </p:nvSpPr>
          <p:spPr bwMode="auto">
            <a:xfrm>
              <a:off x="1006" y="3373"/>
              <a:ext cx="241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3357" name="Rectangle 29"/>
            <p:cNvSpPr>
              <a:spLocks noChangeArrowheads="1"/>
            </p:cNvSpPr>
            <p:nvPr/>
          </p:nvSpPr>
          <p:spPr bwMode="auto">
            <a:xfrm>
              <a:off x="849" y="3638"/>
              <a:ext cx="627" cy="33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M</a:t>
              </a:r>
              <a:r>
                <a:rPr lang="en-US" baseline="30000">
                  <a:solidFill>
                    <a:schemeClr val="tx1"/>
                  </a:solidFill>
                </a:rPr>
                <a:t>2</a:t>
              </a:r>
              <a:r>
                <a:rPr lang="en-US">
                  <a:solidFill>
                    <a:schemeClr val="tx1"/>
                  </a:solidFill>
                </a:rPr>
                <a:t>  s</a:t>
              </a:r>
            </a:p>
          </p:txBody>
        </p:sp>
        <p:sp>
          <p:nvSpPr>
            <p:cNvPr id="13358" name="Rectangle 30"/>
            <p:cNvSpPr>
              <a:spLocks noChangeArrowheads="1"/>
            </p:cNvSpPr>
            <p:nvPr/>
          </p:nvSpPr>
          <p:spPr bwMode="auto">
            <a:xfrm>
              <a:off x="910" y="3386"/>
              <a:ext cx="491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___</a:t>
              </a:r>
            </a:p>
          </p:txBody>
        </p:sp>
        <p:sp>
          <p:nvSpPr>
            <p:cNvPr id="13359" name="Oval 31"/>
            <p:cNvSpPr>
              <a:spLocks noChangeArrowheads="1"/>
            </p:cNvSpPr>
            <p:nvPr/>
          </p:nvSpPr>
          <p:spPr bwMode="auto">
            <a:xfrm>
              <a:off x="1205" y="3784"/>
              <a:ext cx="56" cy="56"/>
            </a:xfrm>
            <a:prstGeom prst="ellipse">
              <a:avLst/>
            </a:prstGeom>
            <a:solidFill>
              <a:schemeClr val="tx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74465" name="Rectangle 33"/>
          <p:cNvSpPr>
            <a:spLocks noChangeArrowheads="1"/>
          </p:cNvSpPr>
          <p:nvPr/>
        </p:nvSpPr>
        <p:spPr bwMode="auto">
          <a:xfrm>
            <a:off x="6838950" y="5972175"/>
            <a:ext cx="16049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= M</a:t>
            </a:r>
            <a:r>
              <a:rPr lang="en-US" baseline="30000">
                <a:solidFill>
                  <a:schemeClr val="tx1"/>
                </a:solidFill>
              </a:rPr>
              <a:t>–2</a:t>
            </a:r>
            <a:r>
              <a:rPr lang="en-US">
                <a:solidFill>
                  <a:schemeClr val="tx1"/>
                </a:solidFill>
              </a:rPr>
              <a:t> s</a:t>
            </a:r>
            <a:r>
              <a:rPr lang="en-US" baseline="30000">
                <a:solidFill>
                  <a:schemeClr val="tx1"/>
                </a:solidFill>
              </a:rPr>
              <a:t>–1</a:t>
            </a:r>
          </a:p>
        </p:txBody>
      </p:sp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1117600" y="2151063"/>
          <a:ext cx="7301864" cy="2153178"/>
        </p:xfrm>
        <a:graphic>
          <a:graphicData uri="http://schemas.openxmlformats.org/drawingml/2006/table">
            <a:tbl>
              <a:tblPr/>
              <a:tblGrid>
                <a:gridCol w="1958354"/>
                <a:gridCol w="1907064"/>
                <a:gridCol w="3436446"/>
              </a:tblGrid>
              <a:tr h="7092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[H</a:t>
                      </a:r>
                      <a:r>
                        <a:rPr lang="en-US" sz="2800" b="1" baseline="-250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] (M)</a:t>
                      </a:r>
                      <a:endParaRPr lang="en-US" sz="28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2984" marR="132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[Cl</a:t>
                      </a:r>
                      <a:r>
                        <a:rPr lang="en-US" sz="2800" b="1" baseline="-250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280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] (M)</a:t>
                      </a:r>
                      <a:endParaRPr lang="en-US" sz="28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2984" marR="132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Init. rate of HCl formation (M s</a:t>
                      </a:r>
                      <a:r>
                        <a:rPr lang="en-US" sz="2800" b="1" baseline="300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–1</a:t>
                      </a:r>
                      <a:r>
                        <a:rPr lang="en-US" sz="280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en-US" sz="28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2984" marR="132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886">
                <a:tc>
                  <a:txBody>
                    <a:bodyPr/>
                    <a:lstStyle/>
                    <a:p>
                      <a:pPr marL="274320" marR="0" indent="-2743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0.100</a:t>
                      </a:r>
                      <a:endParaRPr lang="en-US" sz="28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2984" marR="132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4320" marR="0" indent="-2743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0.100</a:t>
                      </a:r>
                      <a:endParaRPr lang="en-US" sz="28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2984" marR="132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4320" marR="0" indent="-2743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0.340</a:t>
                      </a:r>
                      <a:endParaRPr lang="en-US" sz="28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2984" marR="132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050">
                <a:tc>
                  <a:txBody>
                    <a:bodyPr/>
                    <a:lstStyle/>
                    <a:p>
                      <a:pPr marL="274320" marR="0" indent="-2743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0.100</a:t>
                      </a:r>
                      <a:endParaRPr lang="en-US" sz="28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2984" marR="132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4320" marR="0" indent="-2743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0.200</a:t>
                      </a:r>
                      <a:endParaRPr lang="en-US" sz="28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2984" marR="132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4320" marR="0" indent="-2743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0.680</a:t>
                      </a:r>
                      <a:endParaRPr lang="en-US" sz="28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2984" marR="132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968">
                <a:tc>
                  <a:txBody>
                    <a:bodyPr/>
                    <a:lstStyle/>
                    <a:p>
                      <a:pPr marL="274320" marR="0" indent="-2743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0.200</a:t>
                      </a:r>
                      <a:endParaRPr lang="en-US" sz="28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2984" marR="132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4320" marR="0" indent="-2743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0.200</a:t>
                      </a:r>
                      <a:endParaRPr lang="en-US" sz="28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2984" marR="132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4320" marR="0" indent="-2743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2.720</a:t>
                      </a:r>
                      <a:endParaRPr lang="en-US" sz="28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2984" marR="132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1" name="Rectangle 14"/>
          <p:cNvSpPr>
            <a:spLocks noChangeArrowheads="1"/>
          </p:cNvSpPr>
          <p:nvPr/>
        </p:nvSpPr>
        <p:spPr bwMode="auto">
          <a:xfrm>
            <a:off x="647700" y="2957513"/>
            <a:ext cx="4445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A</a:t>
            </a:r>
          </a:p>
          <a:p>
            <a:pPr algn="l"/>
            <a:r>
              <a:rPr lang="en-US">
                <a:solidFill>
                  <a:schemeClr val="tx1"/>
                </a:solidFill>
              </a:rPr>
              <a:t>B</a:t>
            </a:r>
          </a:p>
          <a:p>
            <a:pPr algn="l"/>
            <a:r>
              <a:rPr lang="en-US">
                <a:solidFill>
                  <a:schemeClr val="tx1"/>
                </a:solidFill>
              </a:rPr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744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4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4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74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74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74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44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744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74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74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744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74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74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744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74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74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744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74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74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744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74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74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744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74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74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74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74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1" dur="1000"/>
                                        <p:tgtEl>
                                          <p:spTgt spid="274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274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434" grpId="0" animBg="1" autoUpdateAnimBg="0"/>
      <p:bldP spid="274456" grpId="0" animBg="1" autoUpdateAnimBg="0"/>
      <p:bldP spid="274457" grpId="0" animBg="1" autoUpdateAnimBg="0"/>
      <p:bldP spid="274436" grpId="0" autoUpdateAnimBg="0"/>
      <p:bldP spid="274445" grpId="0" autoUpdateAnimBg="0"/>
      <p:bldP spid="274446" grpId="0" autoUpdateAnimBg="0"/>
      <p:bldP spid="274447" grpId="0" autoUpdateAnimBg="0"/>
      <p:bldP spid="274449" grpId="0" autoUpdateAnimBg="0"/>
      <p:bldP spid="274450" grpId="0" autoUpdateAnimBg="0"/>
      <p:bldP spid="274454" grpId="0" autoUpdateAnimBg="0"/>
      <p:bldP spid="274455" grpId="0" autoUpdateAnimBg="0"/>
      <p:bldP spid="274465" grpId="0" autoUpdateAnimBg="0"/>
      <p:bldP spid="31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17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17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7526</TotalTime>
  <Words>684</Words>
  <Application>Microsoft Office PowerPoint</Application>
  <PresentationFormat>On-screen Show (4:3)</PresentationFormat>
  <Paragraphs>140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Bergmann, John</dc:creator>
  <cp:lastModifiedBy>Bergmann, John</cp:lastModifiedBy>
  <cp:revision>277</cp:revision>
  <dcterms:created xsi:type="dcterms:W3CDTF">2007-10-19T23:57:29Z</dcterms:created>
  <dcterms:modified xsi:type="dcterms:W3CDTF">2012-06-14T00:51:15Z</dcterms:modified>
</cp:coreProperties>
</file>