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651" r:id="rId2"/>
    <p:sldId id="652" r:id="rId3"/>
    <p:sldId id="687" r:id="rId4"/>
    <p:sldId id="681" r:id="rId5"/>
    <p:sldId id="683" r:id="rId6"/>
    <p:sldId id="653" r:id="rId7"/>
    <p:sldId id="684" r:id="rId8"/>
    <p:sldId id="654" r:id="rId9"/>
    <p:sldId id="685" r:id="rId10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  <a:srgbClr val="C0C0C0"/>
    <a:srgbClr val="3333FF"/>
    <a:srgbClr val="777777"/>
    <a:srgbClr val="5F5F5F"/>
    <a:srgbClr val="A50021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749" autoAdjust="0"/>
    <p:restoredTop sz="99418" autoAdjust="0"/>
  </p:normalViewPr>
  <p:slideViewPr>
    <p:cSldViewPr snapToGrid="0">
      <p:cViewPr>
        <p:scale>
          <a:sx n="70" d="100"/>
          <a:sy n="70" d="100"/>
        </p:scale>
        <p:origin x="-1470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D5CB81-F20C-4541-819B-255E4CCEAA36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81230F-5CE2-4E3A-926C-22D783655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0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DF-2BD2-4407-A374-7EF28FF9B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D33CF-8E12-4B6F-B3F8-0E90E59B4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D616C-D9B5-497C-89DC-7F2285A5A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CD1D6-794E-4C15-BFF2-9D67EF350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4E6C6-3AD7-4B08-8C1D-D613E1FC1A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BEBE6-990E-4ADA-B549-3426267D0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89B8-5EE2-4926-9ABF-CD652E743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B0623-0E64-482C-8728-D9D97D7C6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803CF-8403-4E01-A5B0-28C565B36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7A686-8473-4186-A013-C3AAF1327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87E76-DF8B-4647-A7AC-EB3854C63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B33F17A-D4E6-461D-B2A5-A85485AF4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1.bin"/><Relationship Id="rId3" Type="http://schemas.openxmlformats.org/officeDocument/2006/relationships/image" Target="../media/image16.wmf"/><Relationship Id="rId7" Type="http://schemas.openxmlformats.org/officeDocument/2006/relationships/image" Target="../media/image12.wmf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15" Type="http://schemas.openxmlformats.org/officeDocument/2006/relationships/image" Target="../media/image18.wmf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wmf"/><Relationship Id="rId1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1951038" y="223838"/>
            <a:ext cx="5353050" cy="946150"/>
          </a:xfrm>
          <a:prstGeom prst="rect">
            <a:avLst/>
          </a:prstGeom>
          <a:solidFill>
            <a:schemeClr val="tx2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/>
              <a:t>The Kinetic-Molecular Theory</a:t>
            </a:r>
          </a:p>
          <a:p>
            <a:r>
              <a:rPr lang="en-US"/>
              <a:t>(the theory of moving particles)</a:t>
            </a:r>
          </a:p>
        </p:txBody>
      </p:sp>
      <p:sp>
        <p:nvSpPr>
          <p:cNvPr id="489479" name="Rectangle 7"/>
          <p:cNvSpPr>
            <a:spLocks noChangeArrowheads="1"/>
          </p:cNvSpPr>
          <p:nvPr/>
        </p:nvSpPr>
        <p:spPr bwMode="auto">
          <a:xfrm>
            <a:off x="595313" y="1249363"/>
            <a:ext cx="7864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1. Gas particles are in constant, random motion. </a:t>
            </a:r>
          </a:p>
        </p:txBody>
      </p:sp>
      <p:sp>
        <p:nvSpPr>
          <p:cNvPr id="489480" name="Rectangle 8"/>
          <p:cNvSpPr>
            <a:spLocks noChangeArrowheads="1"/>
          </p:cNvSpPr>
          <p:nvPr/>
        </p:nvSpPr>
        <p:spPr bwMode="auto">
          <a:xfrm>
            <a:off x="608013" y="1765300"/>
            <a:ext cx="6818312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2. The volume of the particles is negligible</a:t>
            </a:r>
          </a:p>
          <a:p>
            <a:pPr algn="l"/>
            <a:r>
              <a:rPr lang="en-US"/>
              <a:t>    compared to the container volume. </a:t>
            </a:r>
          </a:p>
        </p:txBody>
      </p:sp>
      <p:sp>
        <p:nvSpPr>
          <p:cNvPr id="489481" name="Rectangle 9"/>
          <p:cNvSpPr>
            <a:spLocks noChangeArrowheads="1"/>
          </p:cNvSpPr>
          <p:nvPr/>
        </p:nvSpPr>
        <p:spPr bwMode="auto">
          <a:xfrm>
            <a:off x="606425" y="2728913"/>
            <a:ext cx="679767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3. The attractive-repulsive forces between</a:t>
            </a:r>
          </a:p>
          <a:p>
            <a:pPr algn="l"/>
            <a:r>
              <a:rPr lang="en-US"/>
              <a:t>    particles are negligible.</a:t>
            </a:r>
          </a:p>
        </p:txBody>
      </p:sp>
      <p:sp>
        <p:nvSpPr>
          <p:cNvPr id="489482" name="Rectangle 10"/>
          <p:cNvSpPr>
            <a:spLocks noChangeArrowheads="1"/>
          </p:cNvSpPr>
          <p:nvPr/>
        </p:nvSpPr>
        <p:spPr bwMode="auto">
          <a:xfrm>
            <a:off x="595313" y="3717925"/>
            <a:ext cx="56324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dirty="0"/>
              <a:t>4. Collisions are </a:t>
            </a:r>
            <a:r>
              <a:rPr lang="en-US" dirty="0" smtClean="0"/>
              <a:t>elastic</a:t>
            </a:r>
            <a:r>
              <a:rPr lang="en-US" dirty="0"/>
              <a:t>.</a:t>
            </a:r>
          </a:p>
        </p:txBody>
      </p:sp>
      <p:sp>
        <p:nvSpPr>
          <p:cNvPr id="489483" name="Rectangle 11"/>
          <p:cNvSpPr>
            <a:spLocks noChangeArrowheads="1"/>
          </p:cNvSpPr>
          <p:nvPr/>
        </p:nvSpPr>
        <p:spPr bwMode="auto">
          <a:xfrm>
            <a:off x="604838" y="4733925"/>
            <a:ext cx="7507287" cy="955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5. KE</a:t>
            </a:r>
            <a:r>
              <a:rPr lang="en-US" baseline="-25000"/>
              <a:t>avg</a:t>
            </a:r>
            <a:r>
              <a:rPr lang="en-US"/>
              <a:t> of particles is proportional to absolute</a:t>
            </a:r>
          </a:p>
          <a:p>
            <a:pPr algn="l"/>
            <a:r>
              <a:rPr lang="en-US"/>
              <a:t>    temperature. </a:t>
            </a:r>
          </a:p>
        </p:txBody>
      </p:sp>
      <p:graphicFrame>
        <p:nvGraphicFramePr>
          <p:cNvPr id="4894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889157"/>
              </p:ext>
            </p:extLst>
          </p:nvPr>
        </p:nvGraphicFramePr>
        <p:xfrm>
          <a:off x="3387725" y="5456238"/>
          <a:ext cx="2171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" imgW="2171520" imgH="393480" progId="Equation.3">
                  <p:embed/>
                </p:oleObj>
              </mc:Choice>
              <mc:Fallback>
                <p:oleObj name="Equation" r:id="rId3" imgW="217152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7725" y="5456238"/>
                        <a:ext cx="2171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9485" name="Line 13"/>
          <p:cNvSpPr>
            <a:spLocks noChangeShapeType="1"/>
          </p:cNvSpPr>
          <p:nvPr/>
        </p:nvSpPr>
        <p:spPr bwMode="auto">
          <a:xfrm>
            <a:off x="6578600" y="5227638"/>
            <a:ext cx="13716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9486" name="Rectangle 14"/>
          <p:cNvSpPr>
            <a:spLocks noChangeArrowheads="1"/>
          </p:cNvSpPr>
          <p:nvPr/>
        </p:nvSpPr>
        <p:spPr bwMode="auto">
          <a:xfrm>
            <a:off x="2624138" y="4208463"/>
            <a:ext cx="388461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(i.e., no energy is lost). </a:t>
            </a:r>
          </a:p>
        </p:txBody>
      </p:sp>
      <p:graphicFrame>
        <p:nvGraphicFramePr>
          <p:cNvPr id="1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958856"/>
              </p:ext>
            </p:extLst>
          </p:nvPr>
        </p:nvGraphicFramePr>
        <p:xfrm>
          <a:off x="3687936" y="5894696"/>
          <a:ext cx="216376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5" imgW="927000" imgH="241200" progId="Equation.DSMT4">
                  <p:embed/>
                </p:oleObj>
              </mc:Choice>
              <mc:Fallback>
                <p:oleObj name="Equation" r:id="rId5" imgW="927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7936" y="5894696"/>
                        <a:ext cx="2163763" cy="561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4331185" y="5868537"/>
            <a:ext cx="1869282" cy="791570"/>
          </a:xfrm>
          <a:prstGeom prst="rect">
            <a:avLst/>
          </a:prstGeom>
          <a:solidFill>
            <a:schemeClr val="bg1"/>
          </a:soli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48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89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89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89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89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89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8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9" grpId="0"/>
      <p:bldP spid="489480" grpId="0"/>
      <p:bldP spid="489481" grpId="0"/>
      <p:bldP spid="489482" grpId="0"/>
      <p:bldP spid="489483" grpId="0"/>
      <p:bldP spid="489485" grpId="0" animBg="1"/>
      <p:bldP spid="489486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ChangeArrowheads="1"/>
          </p:cNvSpPr>
          <p:nvPr/>
        </p:nvSpPr>
        <p:spPr bwMode="auto">
          <a:xfrm>
            <a:off x="214313" y="236538"/>
            <a:ext cx="5900737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At a given temp., the gas particles</a:t>
            </a:r>
          </a:p>
          <a:p>
            <a:pPr algn="l"/>
            <a:r>
              <a:rPr lang="en-US"/>
              <a:t>of Sample A have the same avg. KE</a:t>
            </a:r>
          </a:p>
          <a:p>
            <a:pPr algn="l"/>
            <a:r>
              <a:rPr lang="en-US"/>
              <a:t>as the gas particles of Sample B.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817563" y="479425"/>
            <a:ext cx="7494587" cy="2530475"/>
            <a:chOff x="515" y="556"/>
            <a:chExt cx="4721" cy="1594"/>
          </a:xfrm>
        </p:grpSpPr>
        <p:pic>
          <p:nvPicPr>
            <p:cNvPr id="28725" name="Picture 7" descr="j040146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5" y="556"/>
              <a:ext cx="1311" cy="1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26" name="Picture 9" descr="argon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24" y="1300"/>
              <a:ext cx="1345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27" name="Picture 12" descr="neon_advertisement_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5" y="1297"/>
              <a:ext cx="1336" cy="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90509" name="Rectangle 13"/>
          <p:cNvSpPr>
            <a:spLocks noChangeArrowheads="1"/>
          </p:cNvSpPr>
          <p:nvPr/>
        </p:nvSpPr>
        <p:spPr bwMode="auto">
          <a:xfrm>
            <a:off x="227013" y="3333750"/>
            <a:ext cx="839470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pressure = “               ” and “                ” gas particles</a:t>
            </a:r>
          </a:p>
          <a:p>
            <a:pPr algn="l"/>
            <a:r>
              <a:rPr lang="en-US"/>
              <a:t>		collide with the sides of the container</a:t>
            </a:r>
          </a:p>
        </p:txBody>
      </p:sp>
      <p:sp>
        <p:nvSpPr>
          <p:cNvPr id="490510" name="Rectangle 14"/>
          <p:cNvSpPr>
            <a:spLocks noChangeArrowheads="1"/>
          </p:cNvSpPr>
          <p:nvPr/>
        </p:nvSpPr>
        <p:spPr bwMode="auto">
          <a:xfrm>
            <a:off x="2132013" y="3335338"/>
            <a:ext cx="16510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how hard</a:t>
            </a:r>
          </a:p>
        </p:txBody>
      </p:sp>
      <p:sp>
        <p:nvSpPr>
          <p:cNvPr id="490511" name="Rectangle 15"/>
          <p:cNvSpPr>
            <a:spLocks noChangeArrowheads="1"/>
          </p:cNvSpPr>
          <p:nvPr/>
        </p:nvSpPr>
        <p:spPr bwMode="auto">
          <a:xfrm>
            <a:off x="4672013" y="3335338"/>
            <a:ext cx="17287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how often</a:t>
            </a:r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5468938" y="5095875"/>
            <a:ext cx="1403350" cy="177800"/>
            <a:chOff x="3505" y="3427"/>
            <a:chExt cx="884" cy="112"/>
          </a:xfrm>
        </p:grpSpPr>
        <p:sp>
          <p:nvSpPr>
            <p:cNvPr id="28723" name="Oval 17"/>
            <p:cNvSpPr>
              <a:spLocks noChangeArrowheads="1"/>
            </p:cNvSpPr>
            <p:nvPr/>
          </p:nvSpPr>
          <p:spPr bwMode="auto">
            <a:xfrm>
              <a:off x="3505" y="3427"/>
              <a:ext cx="112" cy="112"/>
            </a:xfrm>
            <a:prstGeom prst="ellipse">
              <a:avLst/>
            </a:prstGeom>
            <a:noFill/>
            <a:ln w="222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4" name="Line 18"/>
            <p:cNvSpPr>
              <a:spLocks noChangeShapeType="1"/>
            </p:cNvSpPr>
            <p:nvPr/>
          </p:nvSpPr>
          <p:spPr bwMode="auto">
            <a:xfrm>
              <a:off x="3659" y="3491"/>
              <a:ext cx="730" cy="0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2292350" y="5097463"/>
            <a:ext cx="758825" cy="177800"/>
            <a:chOff x="3646" y="4952"/>
            <a:chExt cx="478" cy="112"/>
          </a:xfrm>
        </p:grpSpPr>
        <p:sp>
          <p:nvSpPr>
            <p:cNvPr id="28721" name="Line 19"/>
            <p:cNvSpPr>
              <a:spLocks noChangeShapeType="1"/>
            </p:cNvSpPr>
            <p:nvPr/>
          </p:nvSpPr>
          <p:spPr bwMode="auto">
            <a:xfrm>
              <a:off x="3801" y="5016"/>
              <a:ext cx="323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8722" name="Oval 20"/>
            <p:cNvSpPr>
              <a:spLocks noChangeArrowheads="1"/>
            </p:cNvSpPr>
            <p:nvPr/>
          </p:nvSpPr>
          <p:spPr bwMode="auto">
            <a:xfrm>
              <a:off x="3646" y="4952"/>
              <a:ext cx="112" cy="112"/>
            </a:xfrm>
            <a:prstGeom prst="ellipse">
              <a:avLst/>
            </a:prstGeom>
            <a:noFill/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3360738" y="4405313"/>
            <a:ext cx="1762125" cy="1885950"/>
            <a:chOff x="2177" y="2992"/>
            <a:chExt cx="1110" cy="1188"/>
          </a:xfrm>
        </p:grpSpPr>
        <p:sp>
          <p:nvSpPr>
            <p:cNvPr id="28719" name="Line 46"/>
            <p:cNvSpPr>
              <a:spLocks noChangeShapeType="1"/>
            </p:cNvSpPr>
            <p:nvPr/>
          </p:nvSpPr>
          <p:spPr bwMode="auto">
            <a:xfrm>
              <a:off x="2177" y="2992"/>
              <a:ext cx="0" cy="118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0" name="Rectangle 47"/>
            <p:cNvSpPr>
              <a:spLocks noChangeArrowheads="1"/>
            </p:cNvSpPr>
            <p:nvPr/>
          </p:nvSpPr>
          <p:spPr bwMode="auto">
            <a:xfrm>
              <a:off x="2247" y="3229"/>
              <a:ext cx="1040" cy="596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container</a:t>
              </a:r>
            </a:p>
            <a:p>
              <a:r>
                <a:rPr lang="en-US">
                  <a:solidFill>
                    <a:schemeClr val="tx1"/>
                  </a:solidFill>
                </a:rPr>
                <a:t>wall A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7107238" y="4405313"/>
            <a:ext cx="1762125" cy="1885950"/>
            <a:chOff x="4537" y="2992"/>
            <a:chExt cx="1110" cy="1188"/>
          </a:xfrm>
        </p:grpSpPr>
        <p:sp>
          <p:nvSpPr>
            <p:cNvPr id="28717" name="Line 48"/>
            <p:cNvSpPr>
              <a:spLocks noChangeShapeType="1"/>
            </p:cNvSpPr>
            <p:nvPr/>
          </p:nvSpPr>
          <p:spPr bwMode="auto">
            <a:xfrm>
              <a:off x="4537" y="2992"/>
              <a:ext cx="0" cy="1188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8" name="Rectangle 49"/>
            <p:cNvSpPr>
              <a:spLocks noChangeArrowheads="1"/>
            </p:cNvSpPr>
            <p:nvPr/>
          </p:nvSpPr>
          <p:spPr bwMode="auto">
            <a:xfrm>
              <a:off x="4607" y="3229"/>
              <a:ext cx="1040" cy="596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container</a:t>
              </a:r>
            </a:p>
            <a:p>
              <a:r>
                <a:rPr lang="en-US">
                  <a:solidFill>
                    <a:schemeClr val="bg2"/>
                  </a:solidFill>
                </a:rPr>
                <a:t>wall B</a:t>
              </a:r>
            </a:p>
          </p:txBody>
        </p:sp>
      </p:grpSp>
      <p:grpSp>
        <p:nvGrpSpPr>
          <p:cNvPr id="7" name="Group 88"/>
          <p:cNvGrpSpPr>
            <a:grpSpLocks/>
          </p:cNvGrpSpPr>
          <p:nvPr/>
        </p:nvGrpSpPr>
        <p:grpSpPr bwMode="auto">
          <a:xfrm>
            <a:off x="336550" y="4425950"/>
            <a:ext cx="2789238" cy="1751013"/>
            <a:chOff x="272" y="3005"/>
            <a:chExt cx="1757" cy="1103"/>
          </a:xfrm>
        </p:grpSpPr>
        <p:grpSp>
          <p:nvGrpSpPr>
            <p:cNvPr id="28684" name="Group 57"/>
            <p:cNvGrpSpPr>
              <a:grpSpLocks/>
            </p:cNvGrpSpPr>
            <p:nvPr/>
          </p:nvGrpSpPr>
          <p:grpSpPr bwMode="auto">
            <a:xfrm>
              <a:off x="968" y="3791"/>
              <a:ext cx="478" cy="112"/>
              <a:chOff x="968" y="3791"/>
              <a:chExt cx="478" cy="112"/>
            </a:xfrm>
          </p:grpSpPr>
          <p:sp>
            <p:nvSpPr>
              <p:cNvPr id="28715" name="Line 55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16" name="Oval 56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685" name="Group 58"/>
            <p:cNvGrpSpPr>
              <a:grpSpLocks/>
            </p:cNvGrpSpPr>
            <p:nvPr/>
          </p:nvGrpSpPr>
          <p:grpSpPr bwMode="auto">
            <a:xfrm>
              <a:off x="750" y="3538"/>
              <a:ext cx="478" cy="112"/>
              <a:chOff x="968" y="3791"/>
              <a:chExt cx="478" cy="112"/>
            </a:xfrm>
          </p:grpSpPr>
          <p:sp>
            <p:nvSpPr>
              <p:cNvPr id="28713" name="Line 59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14" name="Oval 60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686" name="Group 61"/>
            <p:cNvGrpSpPr>
              <a:grpSpLocks/>
            </p:cNvGrpSpPr>
            <p:nvPr/>
          </p:nvGrpSpPr>
          <p:grpSpPr bwMode="auto">
            <a:xfrm>
              <a:off x="1312" y="3623"/>
              <a:ext cx="478" cy="112"/>
              <a:chOff x="968" y="3791"/>
              <a:chExt cx="478" cy="112"/>
            </a:xfrm>
          </p:grpSpPr>
          <p:sp>
            <p:nvSpPr>
              <p:cNvPr id="28711" name="Line 62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12" name="Oval 63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687" name="Group 64"/>
            <p:cNvGrpSpPr>
              <a:grpSpLocks/>
            </p:cNvGrpSpPr>
            <p:nvPr/>
          </p:nvGrpSpPr>
          <p:grpSpPr bwMode="auto">
            <a:xfrm>
              <a:off x="1319" y="3215"/>
              <a:ext cx="478" cy="112"/>
              <a:chOff x="968" y="3791"/>
              <a:chExt cx="478" cy="112"/>
            </a:xfrm>
          </p:grpSpPr>
          <p:sp>
            <p:nvSpPr>
              <p:cNvPr id="28709" name="Line 65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10" name="Oval 66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688" name="Group 67"/>
            <p:cNvGrpSpPr>
              <a:grpSpLocks/>
            </p:cNvGrpSpPr>
            <p:nvPr/>
          </p:nvGrpSpPr>
          <p:grpSpPr bwMode="auto">
            <a:xfrm>
              <a:off x="1108" y="3005"/>
              <a:ext cx="478" cy="112"/>
              <a:chOff x="968" y="3791"/>
              <a:chExt cx="478" cy="112"/>
            </a:xfrm>
          </p:grpSpPr>
          <p:sp>
            <p:nvSpPr>
              <p:cNvPr id="28707" name="Line 68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08" name="Oval 69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689" name="Group 70"/>
            <p:cNvGrpSpPr>
              <a:grpSpLocks/>
            </p:cNvGrpSpPr>
            <p:nvPr/>
          </p:nvGrpSpPr>
          <p:grpSpPr bwMode="auto">
            <a:xfrm>
              <a:off x="490" y="3666"/>
              <a:ext cx="478" cy="112"/>
              <a:chOff x="968" y="3791"/>
              <a:chExt cx="478" cy="112"/>
            </a:xfrm>
          </p:grpSpPr>
          <p:sp>
            <p:nvSpPr>
              <p:cNvPr id="28705" name="Line 71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06" name="Oval 72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690" name="Group 73"/>
            <p:cNvGrpSpPr>
              <a:grpSpLocks/>
            </p:cNvGrpSpPr>
            <p:nvPr/>
          </p:nvGrpSpPr>
          <p:grpSpPr bwMode="auto">
            <a:xfrm>
              <a:off x="609" y="3293"/>
              <a:ext cx="478" cy="112"/>
              <a:chOff x="968" y="3791"/>
              <a:chExt cx="478" cy="112"/>
            </a:xfrm>
          </p:grpSpPr>
          <p:sp>
            <p:nvSpPr>
              <p:cNvPr id="28703" name="Line 74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04" name="Oval 75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691" name="Group 76"/>
            <p:cNvGrpSpPr>
              <a:grpSpLocks/>
            </p:cNvGrpSpPr>
            <p:nvPr/>
          </p:nvGrpSpPr>
          <p:grpSpPr bwMode="auto">
            <a:xfrm>
              <a:off x="504" y="3027"/>
              <a:ext cx="478" cy="112"/>
              <a:chOff x="968" y="3791"/>
              <a:chExt cx="478" cy="112"/>
            </a:xfrm>
          </p:grpSpPr>
          <p:sp>
            <p:nvSpPr>
              <p:cNvPr id="28701" name="Line 77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02" name="Oval 78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692" name="Group 79"/>
            <p:cNvGrpSpPr>
              <a:grpSpLocks/>
            </p:cNvGrpSpPr>
            <p:nvPr/>
          </p:nvGrpSpPr>
          <p:grpSpPr bwMode="auto">
            <a:xfrm>
              <a:off x="272" y="3862"/>
              <a:ext cx="478" cy="112"/>
              <a:chOff x="968" y="3791"/>
              <a:chExt cx="478" cy="112"/>
            </a:xfrm>
          </p:grpSpPr>
          <p:sp>
            <p:nvSpPr>
              <p:cNvPr id="28699" name="Line 80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00" name="Oval 81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693" name="Group 82"/>
            <p:cNvGrpSpPr>
              <a:grpSpLocks/>
            </p:cNvGrpSpPr>
            <p:nvPr/>
          </p:nvGrpSpPr>
          <p:grpSpPr bwMode="auto">
            <a:xfrm>
              <a:off x="1010" y="3996"/>
              <a:ext cx="478" cy="112"/>
              <a:chOff x="968" y="3791"/>
              <a:chExt cx="478" cy="112"/>
            </a:xfrm>
          </p:grpSpPr>
          <p:sp>
            <p:nvSpPr>
              <p:cNvPr id="28697" name="Line 83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98" name="Oval 84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694" name="Group 85"/>
            <p:cNvGrpSpPr>
              <a:grpSpLocks/>
            </p:cNvGrpSpPr>
            <p:nvPr/>
          </p:nvGrpSpPr>
          <p:grpSpPr bwMode="auto">
            <a:xfrm>
              <a:off x="1551" y="3841"/>
              <a:ext cx="478" cy="112"/>
              <a:chOff x="968" y="3791"/>
              <a:chExt cx="478" cy="112"/>
            </a:xfrm>
          </p:grpSpPr>
          <p:sp>
            <p:nvSpPr>
              <p:cNvPr id="28695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96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05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05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0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0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0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90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0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0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90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509" grpId="0"/>
      <p:bldP spid="490510" grpId="0"/>
      <p:bldP spid="4905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ChangeArrowheads="1"/>
          </p:cNvSpPr>
          <p:nvPr/>
        </p:nvSpPr>
        <p:spPr bwMode="auto">
          <a:xfrm>
            <a:off x="422275" y="322263"/>
            <a:ext cx="3360738" cy="9540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1 mol Ne @ 25</a:t>
            </a:r>
            <a:r>
              <a:rPr lang="en-US" baseline="30000">
                <a:solidFill>
                  <a:srgbClr val="7030A0"/>
                </a:solidFill>
              </a:rPr>
              <a:t>o</a:t>
            </a:r>
            <a:r>
              <a:rPr lang="en-US">
                <a:solidFill>
                  <a:srgbClr val="7030A0"/>
                </a:solidFill>
              </a:rPr>
              <a:t>C in</a:t>
            </a:r>
          </a:p>
          <a:p>
            <a:r>
              <a:rPr lang="en-US">
                <a:solidFill>
                  <a:srgbClr val="7030A0"/>
                </a:solidFill>
              </a:rPr>
              <a:t>a 5.0-L container…</a:t>
            </a:r>
          </a:p>
        </p:txBody>
      </p:sp>
      <p:grpSp>
        <p:nvGrpSpPr>
          <p:cNvPr id="2" name="Group 157"/>
          <p:cNvGrpSpPr>
            <a:grpSpLocks/>
          </p:cNvGrpSpPr>
          <p:nvPr/>
        </p:nvGrpSpPr>
        <p:grpSpPr bwMode="auto">
          <a:xfrm>
            <a:off x="1233488" y="1468438"/>
            <a:ext cx="1406525" cy="1885950"/>
            <a:chOff x="1234219" y="1468311"/>
            <a:chExt cx="1406083" cy="1885950"/>
          </a:xfrm>
        </p:grpSpPr>
        <p:sp>
          <p:nvSpPr>
            <p:cNvPr id="29793" name="Line 46"/>
            <p:cNvSpPr>
              <a:spLocks noChangeShapeType="1"/>
            </p:cNvSpPr>
            <p:nvPr/>
          </p:nvSpPr>
          <p:spPr bwMode="auto">
            <a:xfrm>
              <a:off x="2640302" y="1468311"/>
              <a:ext cx="0" cy="1885950"/>
            </a:xfrm>
            <a:prstGeom prst="line">
              <a:avLst/>
            </a:prstGeom>
            <a:noFill/>
            <a:ln w="222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9794" name="Group 61"/>
            <p:cNvGrpSpPr>
              <a:grpSpLocks/>
            </p:cNvGrpSpPr>
            <p:nvPr/>
          </p:nvGrpSpPr>
          <p:grpSpPr bwMode="auto">
            <a:xfrm>
              <a:off x="1267114" y="2470024"/>
              <a:ext cx="758825" cy="177800"/>
              <a:chOff x="968" y="3791"/>
              <a:chExt cx="478" cy="112"/>
            </a:xfrm>
          </p:grpSpPr>
          <p:sp>
            <p:nvSpPr>
              <p:cNvPr id="29804" name="Line 62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805" name="Oval 63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95" name="Group 64"/>
            <p:cNvGrpSpPr>
              <a:grpSpLocks/>
            </p:cNvGrpSpPr>
            <p:nvPr/>
          </p:nvGrpSpPr>
          <p:grpSpPr bwMode="auto">
            <a:xfrm>
              <a:off x="1569182" y="1988584"/>
              <a:ext cx="758825" cy="177800"/>
              <a:chOff x="968" y="3791"/>
              <a:chExt cx="478" cy="112"/>
            </a:xfrm>
          </p:grpSpPr>
          <p:sp>
            <p:nvSpPr>
              <p:cNvPr id="29802" name="Line 65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803" name="Oval 66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96" name="Group 67"/>
            <p:cNvGrpSpPr>
              <a:grpSpLocks/>
            </p:cNvGrpSpPr>
            <p:nvPr/>
          </p:nvGrpSpPr>
          <p:grpSpPr bwMode="auto">
            <a:xfrm>
              <a:off x="1234219" y="1655209"/>
              <a:ext cx="758825" cy="177800"/>
              <a:chOff x="968" y="3791"/>
              <a:chExt cx="478" cy="112"/>
            </a:xfrm>
          </p:grpSpPr>
          <p:sp>
            <p:nvSpPr>
              <p:cNvPr id="29800" name="Line 68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801" name="Oval 69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97" name="Group 85"/>
            <p:cNvGrpSpPr>
              <a:grpSpLocks/>
            </p:cNvGrpSpPr>
            <p:nvPr/>
          </p:nvGrpSpPr>
          <p:grpSpPr bwMode="auto">
            <a:xfrm>
              <a:off x="1646527" y="2816099"/>
              <a:ext cx="758825" cy="177800"/>
              <a:chOff x="968" y="3791"/>
              <a:chExt cx="478" cy="112"/>
            </a:xfrm>
          </p:grpSpPr>
          <p:sp>
            <p:nvSpPr>
              <p:cNvPr id="29798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99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5243513" y="322263"/>
            <a:ext cx="3560762" cy="9540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1 mol Ne @ 350</a:t>
            </a:r>
            <a:r>
              <a:rPr lang="en-US" baseline="30000">
                <a:solidFill>
                  <a:srgbClr val="7030A0"/>
                </a:solidFill>
              </a:rPr>
              <a:t>o</a:t>
            </a:r>
            <a:r>
              <a:rPr lang="en-US">
                <a:solidFill>
                  <a:srgbClr val="7030A0"/>
                </a:solidFill>
              </a:rPr>
              <a:t>C in</a:t>
            </a:r>
          </a:p>
          <a:p>
            <a:r>
              <a:rPr lang="en-US">
                <a:solidFill>
                  <a:srgbClr val="7030A0"/>
                </a:solidFill>
              </a:rPr>
              <a:t>a 5.0-L container…</a:t>
            </a:r>
          </a:p>
        </p:txBody>
      </p:sp>
      <p:grpSp>
        <p:nvGrpSpPr>
          <p:cNvPr id="7" name="Group 156"/>
          <p:cNvGrpSpPr>
            <a:grpSpLocks/>
          </p:cNvGrpSpPr>
          <p:nvPr/>
        </p:nvGrpSpPr>
        <p:grpSpPr bwMode="auto">
          <a:xfrm>
            <a:off x="5911850" y="1439863"/>
            <a:ext cx="2179638" cy="1885950"/>
            <a:chOff x="5912284" y="1440602"/>
            <a:chExt cx="2178627" cy="1885950"/>
          </a:xfrm>
        </p:grpSpPr>
        <p:grpSp>
          <p:nvGrpSpPr>
            <p:cNvPr id="29780" name="Group 51"/>
            <p:cNvGrpSpPr>
              <a:grpSpLocks/>
            </p:cNvGrpSpPr>
            <p:nvPr/>
          </p:nvGrpSpPr>
          <p:grpSpPr bwMode="auto">
            <a:xfrm>
              <a:off x="6424901" y="2089600"/>
              <a:ext cx="1403350" cy="177800"/>
              <a:chOff x="3505" y="3427"/>
              <a:chExt cx="884" cy="112"/>
            </a:xfrm>
          </p:grpSpPr>
          <p:sp>
            <p:nvSpPr>
              <p:cNvPr id="29791" name="Oval 17"/>
              <p:cNvSpPr>
                <a:spLocks noChangeArrowheads="1"/>
              </p:cNvSpPr>
              <p:nvPr/>
            </p:nvSpPr>
            <p:spPr bwMode="auto">
              <a:xfrm>
                <a:off x="3505" y="3427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92" name="Line 18"/>
              <p:cNvSpPr>
                <a:spLocks noChangeShapeType="1"/>
              </p:cNvSpPr>
              <p:nvPr/>
            </p:nvSpPr>
            <p:spPr bwMode="auto">
              <a:xfrm>
                <a:off x="3659" y="3491"/>
                <a:ext cx="730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9781" name="Line 48"/>
            <p:cNvSpPr>
              <a:spLocks noChangeShapeType="1"/>
            </p:cNvSpPr>
            <p:nvPr/>
          </p:nvSpPr>
          <p:spPr bwMode="auto">
            <a:xfrm>
              <a:off x="8090911" y="1440602"/>
              <a:ext cx="0" cy="1885950"/>
            </a:xfrm>
            <a:prstGeom prst="line">
              <a:avLst/>
            </a:prstGeom>
            <a:noFill/>
            <a:ln w="222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9782" name="Group 51"/>
            <p:cNvGrpSpPr>
              <a:grpSpLocks/>
            </p:cNvGrpSpPr>
            <p:nvPr/>
          </p:nvGrpSpPr>
          <p:grpSpPr bwMode="auto">
            <a:xfrm>
              <a:off x="5912284" y="1576983"/>
              <a:ext cx="1403350" cy="177800"/>
              <a:chOff x="3505" y="3427"/>
              <a:chExt cx="884" cy="112"/>
            </a:xfrm>
          </p:grpSpPr>
          <p:sp>
            <p:nvSpPr>
              <p:cNvPr id="29789" name="Oval 17"/>
              <p:cNvSpPr>
                <a:spLocks noChangeArrowheads="1"/>
              </p:cNvSpPr>
              <p:nvPr/>
            </p:nvSpPr>
            <p:spPr bwMode="auto">
              <a:xfrm>
                <a:off x="3505" y="3427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90" name="Line 18"/>
              <p:cNvSpPr>
                <a:spLocks noChangeShapeType="1"/>
              </p:cNvSpPr>
              <p:nvPr/>
            </p:nvSpPr>
            <p:spPr bwMode="auto">
              <a:xfrm>
                <a:off x="3659" y="3491"/>
                <a:ext cx="730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83" name="Group 51"/>
            <p:cNvGrpSpPr>
              <a:grpSpLocks/>
            </p:cNvGrpSpPr>
            <p:nvPr/>
          </p:nvGrpSpPr>
          <p:grpSpPr bwMode="auto">
            <a:xfrm>
              <a:off x="6092393" y="2643783"/>
              <a:ext cx="1403350" cy="177800"/>
              <a:chOff x="3505" y="3427"/>
              <a:chExt cx="884" cy="112"/>
            </a:xfrm>
          </p:grpSpPr>
          <p:sp>
            <p:nvSpPr>
              <p:cNvPr id="29787" name="Oval 17"/>
              <p:cNvSpPr>
                <a:spLocks noChangeArrowheads="1"/>
              </p:cNvSpPr>
              <p:nvPr/>
            </p:nvSpPr>
            <p:spPr bwMode="auto">
              <a:xfrm>
                <a:off x="3505" y="3427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88" name="Line 18"/>
              <p:cNvSpPr>
                <a:spLocks noChangeShapeType="1"/>
              </p:cNvSpPr>
              <p:nvPr/>
            </p:nvSpPr>
            <p:spPr bwMode="auto">
              <a:xfrm>
                <a:off x="3659" y="3491"/>
                <a:ext cx="730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84" name="Group 51"/>
            <p:cNvGrpSpPr>
              <a:grpSpLocks/>
            </p:cNvGrpSpPr>
            <p:nvPr/>
          </p:nvGrpSpPr>
          <p:grpSpPr bwMode="auto">
            <a:xfrm>
              <a:off x="6438757" y="3073274"/>
              <a:ext cx="1403350" cy="177800"/>
              <a:chOff x="3505" y="3427"/>
              <a:chExt cx="884" cy="112"/>
            </a:xfrm>
          </p:grpSpPr>
          <p:sp>
            <p:nvSpPr>
              <p:cNvPr id="29785" name="Oval 17"/>
              <p:cNvSpPr>
                <a:spLocks noChangeArrowheads="1"/>
              </p:cNvSpPr>
              <p:nvPr/>
            </p:nvSpPr>
            <p:spPr bwMode="auto">
              <a:xfrm>
                <a:off x="3505" y="3427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86" name="Line 18"/>
              <p:cNvSpPr>
                <a:spLocks noChangeShapeType="1"/>
              </p:cNvSpPr>
              <p:nvPr/>
            </p:nvSpPr>
            <p:spPr bwMode="auto">
              <a:xfrm>
                <a:off x="3659" y="3491"/>
                <a:ext cx="730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422275" y="3592513"/>
            <a:ext cx="3360738" cy="9540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1 mol Ne @ 25</a:t>
            </a:r>
            <a:r>
              <a:rPr lang="en-US" baseline="30000">
                <a:solidFill>
                  <a:srgbClr val="7030A0"/>
                </a:solidFill>
              </a:rPr>
              <a:t>o</a:t>
            </a:r>
            <a:r>
              <a:rPr lang="en-US">
                <a:solidFill>
                  <a:srgbClr val="7030A0"/>
                </a:solidFill>
              </a:rPr>
              <a:t>C in</a:t>
            </a:r>
          </a:p>
          <a:p>
            <a:r>
              <a:rPr lang="en-US">
                <a:solidFill>
                  <a:srgbClr val="7030A0"/>
                </a:solidFill>
              </a:rPr>
              <a:t>a 5.0-L container…</a:t>
            </a:r>
          </a:p>
        </p:txBody>
      </p:sp>
      <p:grpSp>
        <p:nvGrpSpPr>
          <p:cNvPr id="12" name="Group 154"/>
          <p:cNvGrpSpPr>
            <a:grpSpLocks/>
          </p:cNvGrpSpPr>
          <p:nvPr/>
        </p:nvGrpSpPr>
        <p:grpSpPr bwMode="auto">
          <a:xfrm>
            <a:off x="1233488" y="4738688"/>
            <a:ext cx="1406525" cy="1885950"/>
            <a:chOff x="1234219" y="4737984"/>
            <a:chExt cx="1406083" cy="1885950"/>
          </a:xfrm>
        </p:grpSpPr>
        <p:sp>
          <p:nvSpPr>
            <p:cNvPr id="29767" name="Line 46"/>
            <p:cNvSpPr>
              <a:spLocks noChangeShapeType="1"/>
            </p:cNvSpPr>
            <p:nvPr/>
          </p:nvSpPr>
          <p:spPr bwMode="auto">
            <a:xfrm>
              <a:off x="2640302" y="4737984"/>
              <a:ext cx="0" cy="1885950"/>
            </a:xfrm>
            <a:prstGeom prst="line">
              <a:avLst/>
            </a:prstGeom>
            <a:noFill/>
            <a:ln w="222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9768" name="Group 61"/>
            <p:cNvGrpSpPr>
              <a:grpSpLocks/>
            </p:cNvGrpSpPr>
            <p:nvPr/>
          </p:nvGrpSpPr>
          <p:grpSpPr bwMode="auto">
            <a:xfrm>
              <a:off x="1267114" y="5739697"/>
              <a:ext cx="758825" cy="177800"/>
              <a:chOff x="968" y="3791"/>
              <a:chExt cx="478" cy="112"/>
            </a:xfrm>
          </p:grpSpPr>
          <p:sp>
            <p:nvSpPr>
              <p:cNvPr id="29778" name="Line 62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79" name="Oval 63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69" name="Group 64"/>
            <p:cNvGrpSpPr>
              <a:grpSpLocks/>
            </p:cNvGrpSpPr>
            <p:nvPr/>
          </p:nvGrpSpPr>
          <p:grpSpPr bwMode="auto">
            <a:xfrm>
              <a:off x="1569182" y="5258257"/>
              <a:ext cx="758825" cy="177800"/>
              <a:chOff x="968" y="3791"/>
              <a:chExt cx="478" cy="112"/>
            </a:xfrm>
          </p:grpSpPr>
          <p:sp>
            <p:nvSpPr>
              <p:cNvPr id="29776" name="Line 65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77" name="Oval 66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70" name="Group 67"/>
            <p:cNvGrpSpPr>
              <a:grpSpLocks/>
            </p:cNvGrpSpPr>
            <p:nvPr/>
          </p:nvGrpSpPr>
          <p:grpSpPr bwMode="auto">
            <a:xfrm>
              <a:off x="1234219" y="4924882"/>
              <a:ext cx="758825" cy="177800"/>
              <a:chOff x="968" y="3791"/>
              <a:chExt cx="478" cy="112"/>
            </a:xfrm>
          </p:grpSpPr>
          <p:sp>
            <p:nvSpPr>
              <p:cNvPr id="29774" name="Line 68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75" name="Oval 69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71" name="Group 85"/>
            <p:cNvGrpSpPr>
              <a:grpSpLocks/>
            </p:cNvGrpSpPr>
            <p:nvPr/>
          </p:nvGrpSpPr>
          <p:grpSpPr bwMode="auto">
            <a:xfrm>
              <a:off x="1646527" y="6085772"/>
              <a:ext cx="758825" cy="177800"/>
              <a:chOff x="968" y="3791"/>
              <a:chExt cx="478" cy="112"/>
            </a:xfrm>
          </p:grpSpPr>
          <p:sp>
            <p:nvSpPr>
              <p:cNvPr id="29772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73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85" name="Rectangle 6"/>
          <p:cNvSpPr>
            <a:spLocks noChangeArrowheads="1"/>
          </p:cNvSpPr>
          <p:nvPr/>
        </p:nvSpPr>
        <p:spPr bwMode="auto">
          <a:xfrm>
            <a:off x="5243513" y="3592513"/>
            <a:ext cx="3360737" cy="9540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5 mol Ne @ 25</a:t>
            </a:r>
            <a:r>
              <a:rPr lang="en-US" baseline="30000">
                <a:solidFill>
                  <a:srgbClr val="7030A0"/>
                </a:solidFill>
              </a:rPr>
              <a:t>o</a:t>
            </a:r>
            <a:r>
              <a:rPr lang="en-US">
                <a:solidFill>
                  <a:srgbClr val="7030A0"/>
                </a:solidFill>
              </a:rPr>
              <a:t>C in</a:t>
            </a:r>
          </a:p>
          <a:p>
            <a:r>
              <a:rPr lang="en-US">
                <a:solidFill>
                  <a:srgbClr val="7030A0"/>
                </a:solidFill>
              </a:rPr>
              <a:t>a 5.0-L container…</a:t>
            </a:r>
          </a:p>
        </p:txBody>
      </p:sp>
      <p:grpSp>
        <p:nvGrpSpPr>
          <p:cNvPr id="17" name="Group 155"/>
          <p:cNvGrpSpPr>
            <a:grpSpLocks/>
          </p:cNvGrpSpPr>
          <p:nvPr/>
        </p:nvGrpSpPr>
        <p:grpSpPr bwMode="auto">
          <a:xfrm>
            <a:off x="5875338" y="4603750"/>
            <a:ext cx="2216150" cy="2047875"/>
            <a:chOff x="5875491" y="4603335"/>
            <a:chExt cx="2215420" cy="2048164"/>
          </a:xfrm>
        </p:grpSpPr>
        <p:sp>
          <p:nvSpPr>
            <p:cNvPr id="29706" name="Line 48"/>
            <p:cNvSpPr>
              <a:spLocks noChangeShapeType="1"/>
            </p:cNvSpPr>
            <p:nvPr/>
          </p:nvSpPr>
          <p:spPr bwMode="auto">
            <a:xfrm>
              <a:off x="8090911" y="4710275"/>
              <a:ext cx="0" cy="1885950"/>
            </a:xfrm>
            <a:prstGeom prst="line">
              <a:avLst/>
            </a:prstGeom>
            <a:noFill/>
            <a:ln w="222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9707" name="Group 61"/>
            <p:cNvGrpSpPr>
              <a:grpSpLocks/>
            </p:cNvGrpSpPr>
            <p:nvPr/>
          </p:nvGrpSpPr>
          <p:grpSpPr bwMode="auto">
            <a:xfrm>
              <a:off x="6947477" y="5822824"/>
              <a:ext cx="758825" cy="177800"/>
              <a:chOff x="968" y="3791"/>
              <a:chExt cx="478" cy="112"/>
            </a:xfrm>
          </p:grpSpPr>
          <p:sp>
            <p:nvSpPr>
              <p:cNvPr id="29765" name="Line 62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66" name="Oval 63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08" name="Group 64"/>
            <p:cNvGrpSpPr>
              <a:grpSpLocks/>
            </p:cNvGrpSpPr>
            <p:nvPr/>
          </p:nvGrpSpPr>
          <p:grpSpPr bwMode="auto">
            <a:xfrm>
              <a:off x="7263400" y="5618475"/>
              <a:ext cx="758825" cy="177800"/>
              <a:chOff x="968" y="3791"/>
              <a:chExt cx="478" cy="112"/>
            </a:xfrm>
          </p:grpSpPr>
          <p:sp>
            <p:nvSpPr>
              <p:cNvPr id="29763" name="Line 65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64" name="Oval 66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09" name="Group 67"/>
            <p:cNvGrpSpPr>
              <a:grpSpLocks/>
            </p:cNvGrpSpPr>
            <p:nvPr/>
          </p:nvGrpSpPr>
          <p:grpSpPr bwMode="auto">
            <a:xfrm>
              <a:off x="6914582" y="5395936"/>
              <a:ext cx="758825" cy="177800"/>
              <a:chOff x="968" y="3791"/>
              <a:chExt cx="478" cy="112"/>
            </a:xfrm>
          </p:grpSpPr>
          <p:sp>
            <p:nvSpPr>
              <p:cNvPr id="29761" name="Line 68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62" name="Oval 69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10" name="Group 85"/>
            <p:cNvGrpSpPr>
              <a:grpSpLocks/>
            </p:cNvGrpSpPr>
            <p:nvPr/>
          </p:nvGrpSpPr>
          <p:grpSpPr bwMode="auto">
            <a:xfrm>
              <a:off x="7174490" y="6071917"/>
              <a:ext cx="758825" cy="177800"/>
              <a:chOff x="968" y="3791"/>
              <a:chExt cx="478" cy="112"/>
            </a:xfrm>
          </p:grpSpPr>
          <p:sp>
            <p:nvSpPr>
              <p:cNvPr id="29759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60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11" name="Group 61"/>
            <p:cNvGrpSpPr>
              <a:grpSpLocks/>
            </p:cNvGrpSpPr>
            <p:nvPr/>
          </p:nvGrpSpPr>
          <p:grpSpPr bwMode="auto">
            <a:xfrm>
              <a:off x="7238423" y="4825296"/>
              <a:ext cx="758825" cy="177800"/>
              <a:chOff x="968" y="3791"/>
              <a:chExt cx="478" cy="112"/>
            </a:xfrm>
          </p:grpSpPr>
          <p:sp>
            <p:nvSpPr>
              <p:cNvPr id="29757" name="Line 62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58" name="Oval 63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12" name="Group 64"/>
            <p:cNvGrpSpPr>
              <a:grpSpLocks/>
            </p:cNvGrpSpPr>
            <p:nvPr/>
          </p:nvGrpSpPr>
          <p:grpSpPr bwMode="auto">
            <a:xfrm>
              <a:off x="7263401" y="5202838"/>
              <a:ext cx="758825" cy="177800"/>
              <a:chOff x="968" y="3791"/>
              <a:chExt cx="478" cy="112"/>
            </a:xfrm>
          </p:grpSpPr>
          <p:sp>
            <p:nvSpPr>
              <p:cNvPr id="29755" name="Line 65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56" name="Oval 66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13" name="Group 67"/>
            <p:cNvGrpSpPr>
              <a:grpSpLocks/>
            </p:cNvGrpSpPr>
            <p:nvPr/>
          </p:nvGrpSpPr>
          <p:grpSpPr bwMode="auto">
            <a:xfrm>
              <a:off x="6997710" y="5008009"/>
              <a:ext cx="758825" cy="177800"/>
              <a:chOff x="968" y="3791"/>
              <a:chExt cx="478" cy="112"/>
            </a:xfrm>
          </p:grpSpPr>
          <p:sp>
            <p:nvSpPr>
              <p:cNvPr id="29753" name="Line 68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54" name="Oval 69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14" name="Group 85"/>
            <p:cNvGrpSpPr>
              <a:grpSpLocks/>
            </p:cNvGrpSpPr>
            <p:nvPr/>
          </p:nvGrpSpPr>
          <p:grpSpPr bwMode="auto">
            <a:xfrm>
              <a:off x="6980527" y="4617190"/>
              <a:ext cx="758825" cy="177800"/>
              <a:chOff x="968" y="3791"/>
              <a:chExt cx="478" cy="112"/>
            </a:xfrm>
          </p:grpSpPr>
          <p:sp>
            <p:nvSpPr>
              <p:cNvPr id="29751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52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15" name="Group 85"/>
            <p:cNvGrpSpPr>
              <a:grpSpLocks/>
            </p:cNvGrpSpPr>
            <p:nvPr/>
          </p:nvGrpSpPr>
          <p:grpSpPr bwMode="auto">
            <a:xfrm>
              <a:off x="7229909" y="6473699"/>
              <a:ext cx="758825" cy="177800"/>
              <a:chOff x="968" y="3791"/>
              <a:chExt cx="478" cy="112"/>
            </a:xfrm>
          </p:grpSpPr>
          <p:sp>
            <p:nvSpPr>
              <p:cNvPr id="29749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50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16" name="Group 85"/>
            <p:cNvGrpSpPr>
              <a:grpSpLocks/>
            </p:cNvGrpSpPr>
            <p:nvPr/>
          </p:nvGrpSpPr>
          <p:grpSpPr bwMode="auto">
            <a:xfrm>
              <a:off x="7146781" y="6265881"/>
              <a:ext cx="758825" cy="177800"/>
              <a:chOff x="968" y="3791"/>
              <a:chExt cx="478" cy="112"/>
            </a:xfrm>
          </p:grpSpPr>
          <p:sp>
            <p:nvSpPr>
              <p:cNvPr id="29747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48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17" name="Group 61"/>
            <p:cNvGrpSpPr>
              <a:grpSpLocks/>
            </p:cNvGrpSpPr>
            <p:nvPr/>
          </p:nvGrpSpPr>
          <p:grpSpPr bwMode="auto">
            <a:xfrm>
              <a:off x="5908386" y="5808969"/>
              <a:ext cx="758825" cy="177800"/>
              <a:chOff x="968" y="3791"/>
              <a:chExt cx="478" cy="112"/>
            </a:xfrm>
          </p:grpSpPr>
          <p:sp>
            <p:nvSpPr>
              <p:cNvPr id="29745" name="Line 62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46" name="Oval 63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18" name="Group 64"/>
            <p:cNvGrpSpPr>
              <a:grpSpLocks/>
            </p:cNvGrpSpPr>
            <p:nvPr/>
          </p:nvGrpSpPr>
          <p:grpSpPr bwMode="auto">
            <a:xfrm>
              <a:off x="6224309" y="5604620"/>
              <a:ext cx="758825" cy="177800"/>
              <a:chOff x="968" y="3791"/>
              <a:chExt cx="478" cy="112"/>
            </a:xfrm>
          </p:grpSpPr>
          <p:sp>
            <p:nvSpPr>
              <p:cNvPr id="29743" name="Line 65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44" name="Oval 66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19" name="Group 67"/>
            <p:cNvGrpSpPr>
              <a:grpSpLocks/>
            </p:cNvGrpSpPr>
            <p:nvPr/>
          </p:nvGrpSpPr>
          <p:grpSpPr bwMode="auto">
            <a:xfrm>
              <a:off x="5875491" y="5382081"/>
              <a:ext cx="758825" cy="177800"/>
              <a:chOff x="968" y="3791"/>
              <a:chExt cx="478" cy="112"/>
            </a:xfrm>
          </p:grpSpPr>
          <p:sp>
            <p:nvSpPr>
              <p:cNvPr id="29741" name="Line 68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42" name="Oval 69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20" name="Group 85"/>
            <p:cNvGrpSpPr>
              <a:grpSpLocks/>
            </p:cNvGrpSpPr>
            <p:nvPr/>
          </p:nvGrpSpPr>
          <p:grpSpPr bwMode="auto">
            <a:xfrm>
              <a:off x="6135399" y="6058062"/>
              <a:ext cx="758825" cy="177800"/>
              <a:chOff x="968" y="3791"/>
              <a:chExt cx="478" cy="112"/>
            </a:xfrm>
          </p:grpSpPr>
          <p:sp>
            <p:nvSpPr>
              <p:cNvPr id="29739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40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21" name="Group 61"/>
            <p:cNvGrpSpPr>
              <a:grpSpLocks/>
            </p:cNvGrpSpPr>
            <p:nvPr/>
          </p:nvGrpSpPr>
          <p:grpSpPr bwMode="auto">
            <a:xfrm>
              <a:off x="6199332" y="4811441"/>
              <a:ext cx="758825" cy="177800"/>
              <a:chOff x="968" y="3791"/>
              <a:chExt cx="478" cy="112"/>
            </a:xfrm>
          </p:grpSpPr>
          <p:sp>
            <p:nvSpPr>
              <p:cNvPr id="29737" name="Line 62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38" name="Oval 63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22" name="Group 64"/>
            <p:cNvGrpSpPr>
              <a:grpSpLocks/>
            </p:cNvGrpSpPr>
            <p:nvPr/>
          </p:nvGrpSpPr>
          <p:grpSpPr bwMode="auto">
            <a:xfrm>
              <a:off x="6224310" y="5188983"/>
              <a:ext cx="758825" cy="177800"/>
              <a:chOff x="968" y="3791"/>
              <a:chExt cx="478" cy="112"/>
            </a:xfrm>
          </p:grpSpPr>
          <p:sp>
            <p:nvSpPr>
              <p:cNvPr id="29735" name="Line 65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36" name="Oval 66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23" name="Group 67"/>
            <p:cNvGrpSpPr>
              <a:grpSpLocks/>
            </p:cNvGrpSpPr>
            <p:nvPr/>
          </p:nvGrpSpPr>
          <p:grpSpPr bwMode="auto">
            <a:xfrm>
              <a:off x="5958619" y="4994154"/>
              <a:ext cx="758825" cy="177800"/>
              <a:chOff x="968" y="3791"/>
              <a:chExt cx="478" cy="112"/>
            </a:xfrm>
          </p:grpSpPr>
          <p:sp>
            <p:nvSpPr>
              <p:cNvPr id="29733" name="Line 68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34" name="Oval 69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24" name="Group 85"/>
            <p:cNvGrpSpPr>
              <a:grpSpLocks/>
            </p:cNvGrpSpPr>
            <p:nvPr/>
          </p:nvGrpSpPr>
          <p:grpSpPr bwMode="auto">
            <a:xfrm>
              <a:off x="5941436" y="4603335"/>
              <a:ext cx="758825" cy="177800"/>
              <a:chOff x="968" y="3791"/>
              <a:chExt cx="478" cy="112"/>
            </a:xfrm>
          </p:grpSpPr>
          <p:sp>
            <p:nvSpPr>
              <p:cNvPr id="29731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32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25" name="Group 85"/>
            <p:cNvGrpSpPr>
              <a:grpSpLocks/>
            </p:cNvGrpSpPr>
            <p:nvPr/>
          </p:nvGrpSpPr>
          <p:grpSpPr bwMode="auto">
            <a:xfrm>
              <a:off x="6190818" y="6459844"/>
              <a:ext cx="758825" cy="177800"/>
              <a:chOff x="968" y="3791"/>
              <a:chExt cx="478" cy="112"/>
            </a:xfrm>
          </p:grpSpPr>
          <p:sp>
            <p:nvSpPr>
              <p:cNvPr id="29729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30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726" name="Group 85"/>
            <p:cNvGrpSpPr>
              <a:grpSpLocks/>
            </p:cNvGrpSpPr>
            <p:nvPr/>
          </p:nvGrpSpPr>
          <p:grpSpPr bwMode="auto">
            <a:xfrm>
              <a:off x="6107690" y="6252026"/>
              <a:ext cx="758825" cy="177800"/>
              <a:chOff x="968" y="3791"/>
              <a:chExt cx="478" cy="112"/>
            </a:xfrm>
          </p:grpSpPr>
          <p:sp>
            <p:nvSpPr>
              <p:cNvPr id="29727" name="Line 86"/>
              <p:cNvSpPr>
                <a:spLocks noChangeShapeType="1"/>
              </p:cNvSpPr>
              <p:nvPr/>
            </p:nvSpPr>
            <p:spPr bwMode="auto">
              <a:xfrm>
                <a:off x="1123" y="3855"/>
                <a:ext cx="323" cy="0"/>
              </a:xfrm>
              <a:prstGeom prst="line">
                <a:avLst/>
              </a:prstGeom>
              <a:noFill/>
              <a:ln w="22225">
                <a:solidFill>
                  <a:srgbClr val="7030A0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28" name="Oval 87"/>
              <p:cNvSpPr>
                <a:spLocks noChangeArrowheads="1"/>
              </p:cNvSpPr>
              <p:nvPr/>
            </p:nvSpPr>
            <p:spPr bwMode="auto">
              <a:xfrm>
                <a:off x="968" y="3791"/>
                <a:ext cx="112" cy="112"/>
              </a:xfrm>
              <a:prstGeom prst="ellipse">
                <a:avLst/>
              </a:prstGeom>
              <a:noFill/>
              <a:ln w="22225" algn="ctr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2127250" y="257175"/>
            <a:ext cx="5321300" cy="10382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Particle-Velocity Distribution</a:t>
            </a:r>
          </a:p>
          <a:p>
            <a:r>
              <a:rPr lang="en-US"/>
              <a:t>(</a:t>
            </a:r>
            <a:r>
              <a:rPr lang="en-US" b="1"/>
              <a:t>___________</a:t>
            </a:r>
            <a:r>
              <a:rPr lang="en-US"/>
              <a:t>, same T and P)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 rot="-5400000">
            <a:off x="350044" y="2251869"/>
            <a:ext cx="2027237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# of</a:t>
            </a:r>
          </a:p>
          <a:p>
            <a:r>
              <a:rPr lang="en-US">
                <a:solidFill>
                  <a:srgbClr val="FF3300"/>
                </a:solidFill>
              </a:rPr>
              <a:t>particles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2090738" y="4764088"/>
            <a:ext cx="481647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Speed of</a:t>
            </a:r>
          </a:p>
          <a:p>
            <a:r>
              <a:rPr lang="en-US">
                <a:solidFill>
                  <a:srgbClr val="FF3300"/>
                </a:solidFill>
              </a:rPr>
              <a:t>particles (m/s)</a:t>
            </a:r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1838325" y="1392238"/>
            <a:ext cx="0" cy="33750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6" name="Line 7"/>
          <p:cNvSpPr>
            <a:spLocks noChangeShapeType="1"/>
          </p:cNvSpPr>
          <p:nvPr/>
        </p:nvSpPr>
        <p:spPr bwMode="auto">
          <a:xfrm>
            <a:off x="1838325" y="4767263"/>
            <a:ext cx="5322888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Freeform 8"/>
          <p:cNvSpPr>
            <a:spLocks/>
          </p:cNvSpPr>
          <p:nvPr/>
        </p:nvSpPr>
        <p:spPr bwMode="auto">
          <a:xfrm>
            <a:off x="2227263" y="1673225"/>
            <a:ext cx="1298575" cy="3008313"/>
          </a:xfrm>
          <a:custGeom>
            <a:avLst/>
            <a:gdLst>
              <a:gd name="T0" fmla="*/ 0 w 1800"/>
              <a:gd name="T1" fmla="*/ 2147483647 h 4169"/>
              <a:gd name="T2" fmla="*/ 2147483647 w 1800"/>
              <a:gd name="T3" fmla="*/ 2147483647 h 4169"/>
              <a:gd name="T4" fmla="*/ 2147483647 w 1800"/>
              <a:gd name="T5" fmla="*/ 2147483647 h 4169"/>
              <a:gd name="T6" fmla="*/ 2147483647 w 1800"/>
              <a:gd name="T7" fmla="*/ 2147483647 h 4169"/>
              <a:gd name="T8" fmla="*/ 2147483647 w 1800"/>
              <a:gd name="T9" fmla="*/ 2147483647 h 4169"/>
              <a:gd name="T10" fmla="*/ 2147483647 w 1800"/>
              <a:gd name="T11" fmla="*/ 2147483647 h 41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00"/>
              <a:gd name="T19" fmla="*/ 0 h 4169"/>
              <a:gd name="T20" fmla="*/ 1800 w 1800"/>
              <a:gd name="T21" fmla="*/ 4169 h 416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00" h="4169">
                <a:moveTo>
                  <a:pt x="0" y="4109"/>
                </a:moveTo>
                <a:cubicBezTo>
                  <a:pt x="120" y="4124"/>
                  <a:pt x="239" y="4169"/>
                  <a:pt x="360" y="3569"/>
                </a:cubicBezTo>
                <a:cubicBezTo>
                  <a:pt x="481" y="2969"/>
                  <a:pt x="608" y="1021"/>
                  <a:pt x="728" y="511"/>
                </a:cubicBezTo>
                <a:cubicBezTo>
                  <a:pt x="848" y="1"/>
                  <a:pt x="961" y="0"/>
                  <a:pt x="1080" y="509"/>
                </a:cubicBezTo>
                <a:cubicBezTo>
                  <a:pt x="1199" y="1018"/>
                  <a:pt x="1320" y="2969"/>
                  <a:pt x="1440" y="3569"/>
                </a:cubicBezTo>
                <a:cubicBezTo>
                  <a:pt x="1560" y="4169"/>
                  <a:pt x="1710" y="4079"/>
                  <a:pt x="1800" y="4109"/>
                </a:cubicBezTo>
              </a:path>
            </a:pathLst>
          </a:custGeom>
          <a:noFill/>
          <a:ln w="444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8" name="Freeform 9"/>
          <p:cNvSpPr>
            <a:spLocks/>
          </p:cNvSpPr>
          <p:nvPr/>
        </p:nvSpPr>
        <p:spPr bwMode="auto">
          <a:xfrm>
            <a:off x="2487613" y="2886075"/>
            <a:ext cx="2076450" cy="1751013"/>
          </a:xfrm>
          <a:custGeom>
            <a:avLst/>
            <a:gdLst>
              <a:gd name="T0" fmla="*/ 0 w 2880"/>
              <a:gd name="T1" fmla="*/ 2147483647 h 2430"/>
              <a:gd name="T2" fmla="*/ 2147483647 w 2880"/>
              <a:gd name="T3" fmla="*/ 2147483647 h 2430"/>
              <a:gd name="T4" fmla="*/ 2147483647 w 2880"/>
              <a:gd name="T5" fmla="*/ 2147483647 h 2430"/>
              <a:gd name="T6" fmla="*/ 2147483647 w 2880"/>
              <a:gd name="T7" fmla="*/ 2147483647 h 2430"/>
              <a:gd name="T8" fmla="*/ 2147483647 w 2880"/>
              <a:gd name="T9" fmla="*/ 2147483647 h 2430"/>
              <a:gd name="T10" fmla="*/ 2147483647 w 2880"/>
              <a:gd name="T11" fmla="*/ 2147483647 h 24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80"/>
              <a:gd name="T19" fmla="*/ 0 h 2430"/>
              <a:gd name="T20" fmla="*/ 2880 w 2880"/>
              <a:gd name="T21" fmla="*/ 2430 h 24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80" h="2430">
                <a:moveTo>
                  <a:pt x="0" y="2430"/>
                </a:moveTo>
                <a:cubicBezTo>
                  <a:pt x="180" y="2340"/>
                  <a:pt x="360" y="2250"/>
                  <a:pt x="540" y="1890"/>
                </a:cubicBezTo>
                <a:cubicBezTo>
                  <a:pt x="720" y="1530"/>
                  <a:pt x="870" y="540"/>
                  <a:pt x="1080" y="270"/>
                </a:cubicBezTo>
                <a:cubicBezTo>
                  <a:pt x="1290" y="0"/>
                  <a:pt x="1590" y="0"/>
                  <a:pt x="1800" y="270"/>
                </a:cubicBezTo>
                <a:cubicBezTo>
                  <a:pt x="2010" y="540"/>
                  <a:pt x="2160" y="1530"/>
                  <a:pt x="2340" y="1890"/>
                </a:cubicBezTo>
                <a:cubicBezTo>
                  <a:pt x="2520" y="2250"/>
                  <a:pt x="2760" y="2370"/>
                  <a:pt x="2880" y="2430"/>
                </a:cubicBezTo>
              </a:path>
            </a:pathLst>
          </a:custGeom>
          <a:noFill/>
          <a:ln w="444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9" name="Freeform 10"/>
          <p:cNvSpPr>
            <a:spLocks/>
          </p:cNvSpPr>
          <p:nvPr/>
        </p:nvSpPr>
        <p:spPr bwMode="auto">
          <a:xfrm>
            <a:off x="2725738" y="4062413"/>
            <a:ext cx="3703637" cy="544512"/>
          </a:xfrm>
          <a:custGeom>
            <a:avLst/>
            <a:gdLst>
              <a:gd name="T0" fmla="*/ 0 w 5134"/>
              <a:gd name="T1" fmla="*/ 2147483647 h 755"/>
              <a:gd name="T2" fmla="*/ 2147483647 w 5134"/>
              <a:gd name="T3" fmla="*/ 2147483647 h 755"/>
              <a:gd name="T4" fmla="*/ 2147483647 w 5134"/>
              <a:gd name="T5" fmla="*/ 2147483647 h 755"/>
              <a:gd name="T6" fmla="*/ 2147483647 w 5134"/>
              <a:gd name="T7" fmla="*/ 2147483647 h 755"/>
              <a:gd name="T8" fmla="*/ 2147483647 w 5134"/>
              <a:gd name="T9" fmla="*/ 2147483647 h 755"/>
              <a:gd name="T10" fmla="*/ 2147483647 w 5134"/>
              <a:gd name="T11" fmla="*/ 2147483647 h 75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34"/>
              <a:gd name="T19" fmla="*/ 0 h 755"/>
              <a:gd name="T20" fmla="*/ 5134 w 5134"/>
              <a:gd name="T21" fmla="*/ 755 h 75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34" h="755">
                <a:moveTo>
                  <a:pt x="0" y="742"/>
                </a:moveTo>
                <a:cubicBezTo>
                  <a:pt x="194" y="711"/>
                  <a:pt x="802" y="664"/>
                  <a:pt x="1165" y="554"/>
                </a:cubicBezTo>
                <a:cubicBezTo>
                  <a:pt x="1528" y="444"/>
                  <a:pt x="1888" y="158"/>
                  <a:pt x="2179" y="79"/>
                </a:cubicBezTo>
                <a:cubicBezTo>
                  <a:pt x="2470" y="0"/>
                  <a:pt x="2637" y="2"/>
                  <a:pt x="2910" y="77"/>
                </a:cubicBezTo>
                <a:cubicBezTo>
                  <a:pt x="3183" y="152"/>
                  <a:pt x="3448" y="416"/>
                  <a:pt x="3819" y="529"/>
                </a:cubicBezTo>
                <a:cubicBezTo>
                  <a:pt x="4190" y="642"/>
                  <a:pt x="4860" y="708"/>
                  <a:pt x="5134" y="755"/>
                </a:cubicBezTo>
              </a:path>
            </a:pathLst>
          </a:custGeom>
          <a:noFill/>
          <a:ln w="444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0" name="Text Box 11"/>
          <p:cNvSpPr txBox="1">
            <a:spLocks noChangeArrowheads="1"/>
          </p:cNvSpPr>
          <p:nvPr/>
        </p:nvSpPr>
        <p:spPr bwMode="auto">
          <a:xfrm>
            <a:off x="823913" y="4764088"/>
            <a:ext cx="17748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(SLOW)</a:t>
            </a:r>
          </a:p>
        </p:txBody>
      </p:sp>
      <p:sp>
        <p:nvSpPr>
          <p:cNvPr id="520211" name="Line 19"/>
          <p:cNvSpPr>
            <a:spLocks noChangeShapeType="1"/>
          </p:cNvSpPr>
          <p:nvPr/>
        </p:nvSpPr>
        <p:spPr bwMode="auto">
          <a:xfrm flipH="1">
            <a:off x="3049588" y="1897063"/>
            <a:ext cx="885825" cy="2317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0212" name="Line 20"/>
          <p:cNvSpPr>
            <a:spLocks noChangeShapeType="1"/>
          </p:cNvSpPr>
          <p:nvPr/>
        </p:nvSpPr>
        <p:spPr bwMode="auto">
          <a:xfrm flipH="1">
            <a:off x="4937125" y="3711575"/>
            <a:ext cx="436563" cy="4206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0213" name="Line 21"/>
          <p:cNvSpPr>
            <a:spLocks noChangeShapeType="1"/>
          </p:cNvSpPr>
          <p:nvPr/>
        </p:nvSpPr>
        <p:spPr bwMode="auto">
          <a:xfrm>
            <a:off x="2878138" y="1770063"/>
            <a:ext cx="26987" cy="2992437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0214" name="Line 22"/>
          <p:cNvSpPr>
            <a:spLocks noChangeShapeType="1"/>
          </p:cNvSpPr>
          <p:nvPr/>
        </p:nvSpPr>
        <p:spPr bwMode="auto">
          <a:xfrm>
            <a:off x="3522663" y="2941638"/>
            <a:ext cx="15875" cy="1831975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0215" name="Line 23"/>
          <p:cNvSpPr>
            <a:spLocks noChangeShapeType="1"/>
          </p:cNvSpPr>
          <p:nvPr/>
        </p:nvSpPr>
        <p:spPr bwMode="auto">
          <a:xfrm>
            <a:off x="4579938" y="4097338"/>
            <a:ext cx="6350" cy="671512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0216" name="Text Box 24"/>
          <p:cNvSpPr txBox="1">
            <a:spLocks noChangeArrowheads="1"/>
          </p:cNvSpPr>
          <p:nvPr/>
        </p:nvSpPr>
        <p:spPr bwMode="auto">
          <a:xfrm>
            <a:off x="3884613" y="1509713"/>
            <a:ext cx="49391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most massive </a:t>
            </a:r>
            <a:r>
              <a:rPr lang="en-US" dirty="0" smtClean="0">
                <a:solidFill>
                  <a:schemeClr val="tx1"/>
                </a:solidFill>
              </a:rPr>
              <a:t>gas (e.g., CO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0218" name="Text Box 26"/>
          <p:cNvSpPr txBox="1">
            <a:spLocks noChangeArrowheads="1"/>
          </p:cNvSpPr>
          <p:nvPr/>
        </p:nvSpPr>
        <p:spPr bwMode="auto">
          <a:xfrm>
            <a:off x="5334000" y="3367088"/>
            <a:ext cx="24625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least massive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gas (e.g., He)</a:t>
            </a:r>
          </a:p>
        </p:txBody>
      </p:sp>
      <p:sp>
        <p:nvSpPr>
          <p:cNvPr id="520219" name="Text Box 27"/>
          <p:cNvSpPr txBox="1">
            <a:spLocks noChangeArrowheads="1"/>
          </p:cNvSpPr>
          <p:nvPr/>
        </p:nvSpPr>
        <p:spPr bwMode="auto">
          <a:xfrm>
            <a:off x="2398713" y="693738"/>
            <a:ext cx="2382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various gases</a:t>
            </a:r>
          </a:p>
        </p:txBody>
      </p:sp>
      <p:sp>
        <p:nvSpPr>
          <p:cNvPr id="30739" name="Text Box 12"/>
          <p:cNvSpPr txBox="1">
            <a:spLocks noChangeArrowheads="1"/>
          </p:cNvSpPr>
          <p:nvPr/>
        </p:nvSpPr>
        <p:spPr bwMode="auto">
          <a:xfrm>
            <a:off x="6400800" y="4764088"/>
            <a:ext cx="15208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(FAST)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878013" y="4846638"/>
            <a:ext cx="5019675" cy="1481137"/>
            <a:chOff x="1282" y="3273"/>
            <a:chExt cx="3162" cy="933"/>
          </a:xfrm>
        </p:grpSpPr>
        <p:sp>
          <p:nvSpPr>
            <p:cNvPr id="30741" name="Text Box 28"/>
            <p:cNvSpPr txBox="1">
              <a:spLocks noChangeArrowheads="1"/>
            </p:cNvSpPr>
            <p:nvPr/>
          </p:nvSpPr>
          <p:spPr bwMode="auto">
            <a:xfrm>
              <a:off x="1282" y="3879"/>
              <a:ext cx="316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rms (root-mean-square) speed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  <p:sp>
          <p:nvSpPr>
            <p:cNvPr id="30742" name="Line 29"/>
            <p:cNvSpPr>
              <a:spLocks noChangeShapeType="1"/>
            </p:cNvSpPr>
            <p:nvPr/>
          </p:nvSpPr>
          <p:spPr bwMode="auto">
            <a:xfrm flipV="1">
              <a:off x="1559" y="3273"/>
              <a:ext cx="345" cy="68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3" name="Line 20"/>
          <p:cNvSpPr>
            <a:spLocks noChangeShapeType="1"/>
          </p:cNvSpPr>
          <p:nvPr/>
        </p:nvSpPr>
        <p:spPr bwMode="auto">
          <a:xfrm flipH="1">
            <a:off x="3745545" y="2524836"/>
            <a:ext cx="840742" cy="55251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4586288" y="2175484"/>
            <a:ext cx="35445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 gas of intermediate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mass (e.g., N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202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202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02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20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0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20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0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2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52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520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20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0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20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20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0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0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20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20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20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20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20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20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11" grpId="0" animBg="1"/>
      <p:bldP spid="520212" grpId="0" animBg="1"/>
      <p:bldP spid="520213" grpId="0" animBg="1"/>
      <p:bldP spid="520214" grpId="0" animBg="1"/>
      <p:bldP spid="520215" grpId="0" animBg="1"/>
      <p:bldP spid="520216" grpId="0"/>
      <p:bldP spid="520218" grpId="0"/>
      <p:bldP spid="520219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133600" y="298450"/>
            <a:ext cx="5332413" cy="10382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Particle-Velocity Distribution</a:t>
            </a:r>
          </a:p>
          <a:p>
            <a:r>
              <a:rPr lang="en-US"/>
              <a:t>(same gas, same P, ________)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 rot="-5400000">
            <a:off x="338932" y="2304256"/>
            <a:ext cx="2027238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# of</a:t>
            </a:r>
          </a:p>
          <a:p>
            <a:r>
              <a:rPr lang="en-US">
                <a:solidFill>
                  <a:srgbClr val="FF3300"/>
                </a:solidFill>
              </a:rPr>
              <a:t>particles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079625" y="4816475"/>
            <a:ext cx="481647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Speed of</a:t>
            </a:r>
          </a:p>
          <a:p>
            <a:r>
              <a:rPr lang="en-US">
                <a:solidFill>
                  <a:srgbClr val="FF3300"/>
                </a:solidFill>
              </a:rPr>
              <a:t>particles (m/s)</a:t>
            </a: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827213" y="1444625"/>
            <a:ext cx="0" cy="33750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827213" y="4819650"/>
            <a:ext cx="53228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Freeform 7"/>
          <p:cNvSpPr>
            <a:spLocks/>
          </p:cNvSpPr>
          <p:nvPr/>
        </p:nvSpPr>
        <p:spPr bwMode="auto">
          <a:xfrm>
            <a:off x="2216150" y="1725613"/>
            <a:ext cx="1298575" cy="3008312"/>
          </a:xfrm>
          <a:custGeom>
            <a:avLst/>
            <a:gdLst>
              <a:gd name="T0" fmla="*/ 0 w 1800"/>
              <a:gd name="T1" fmla="*/ 2147483647 h 4169"/>
              <a:gd name="T2" fmla="*/ 2147483647 w 1800"/>
              <a:gd name="T3" fmla="*/ 2147483647 h 4169"/>
              <a:gd name="T4" fmla="*/ 2147483647 w 1800"/>
              <a:gd name="T5" fmla="*/ 2147483647 h 4169"/>
              <a:gd name="T6" fmla="*/ 2147483647 w 1800"/>
              <a:gd name="T7" fmla="*/ 2147483647 h 4169"/>
              <a:gd name="T8" fmla="*/ 2147483647 w 1800"/>
              <a:gd name="T9" fmla="*/ 2147483647 h 4169"/>
              <a:gd name="T10" fmla="*/ 2147483647 w 1800"/>
              <a:gd name="T11" fmla="*/ 2147483647 h 41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00"/>
              <a:gd name="T19" fmla="*/ 0 h 4169"/>
              <a:gd name="T20" fmla="*/ 1800 w 1800"/>
              <a:gd name="T21" fmla="*/ 4169 h 416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00" h="4169">
                <a:moveTo>
                  <a:pt x="0" y="4109"/>
                </a:moveTo>
                <a:cubicBezTo>
                  <a:pt x="120" y="4124"/>
                  <a:pt x="239" y="4169"/>
                  <a:pt x="360" y="3569"/>
                </a:cubicBezTo>
                <a:cubicBezTo>
                  <a:pt x="481" y="2969"/>
                  <a:pt x="608" y="1021"/>
                  <a:pt x="728" y="511"/>
                </a:cubicBezTo>
                <a:cubicBezTo>
                  <a:pt x="848" y="1"/>
                  <a:pt x="961" y="0"/>
                  <a:pt x="1080" y="509"/>
                </a:cubicBezTo>
                <a:cubicBezTo>
                  <a:pt x="1199" y="1018"/>
                  <a:pt x="1320" y="2969"/>
                  <a:pt x="1440" y="3569"/>
                </a:cubicBezTo>
                <a:cubicBezTo>
                  <a:pt x="1560" y="4169"/>
                  <a:pt x="1710" y="4079"/>
                  <a:pt x="1800" y="4109"/>
                </a:cubicBezTo>
              </a:path>
            </a:pathLst>
          </a:custGeom>
          <a:noFill/>
          <a:ln w="444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Freeform 8"/>
          <p:cNvSpPr>
            <a:spLocks/>
          </p:cNvSpPr>
          <p:nvPr/>
        </p:nvSpPr>
        <p:spPr bwMode="auto">
          <a:xfrm>
            <a:off x="2476500" y="2938463"/>
            <a:ext cx="2076450" cy="1751012"/>
          </a:xfrm>
          <a:custGeom>
            <a:avLst/>
            <a:gdLst>
              <a:gd name="T0" fmla="*/ 0 w 2880"/>
              <a:gd name="T1" fmla="*/ 2147483647 h 2430"/>
              <a:gd name="T2" fmla="*/ 2147483647 w 2880"/>
              <a:gd name="T3" fmla="*/ 2147483647 h 2430"/>
              <a:gd name="T4" fmla="*/ 2147483647 w 2880"/>
              <a:gd name="T5" fmla="*/ 2147483647 h 2430"/>
              <a:gd name="T6" fmla="*/ 2147483647 w 2880"/>
              <a:gd name="T7" fmla="*/ 2147483647 h 2430"/>
              <a:gd name="T8" fmla="*/ 2147483647 w 2880"/>
              <a:gd name="T9" fmla="*/ 2147483647 h 2430"/>
              <a:gd name="T10" fmla="*/ 2147483647 w 2880"/>
              <a:gd name="T11" fmla="*/ 2147483647 h 24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80"/>
              <a:gd name="T19" fmla="*/ 0 h 2430"/>
              <a:gd name="T20" fmla="*/ 2880 w 2880"/>
              <a:gd name="T21" fmla="*/ 2430 h 24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80" h="2430">
                <a:moveTo>
                  <a:pt x="0" y="2430"/>
                </a:moveTo>
                <a:cubicBezTo>
                  <a:pt x="180" y="2340"/>
                  <a:pt x="360" y="2250"/>
                  <a:pt x="540" y="1890"/>
                </a:cubicBezTo>
                <a:cubicBezTo>
                  <a:pt x="720" y="1530"/>
                  <a:pt x="870" y="540"/>
                  <a:pt x="1080" y="270"/>
                </a:cubicBezTo>
                <a:cubicBezTo>
                  <a:pt x="1290" y="0"/>
                  <a:pt x="1590" y="0"/>
                  <a:pt x="1800" y="270"/>
                </a:cubicBezTo>
                <a:cubicBezTo>
                  <a:pt x="2010" y="540"/>
                  <a:pt x="2160" y="1530"/>
                  <a:pt x="2340" y="1890"/>
                </a:cubicBezTo>
                <a:cubicBezTo>
                  <a:pt x="2520" y="2250"/>
                  <a:pt x="2760" y="2370"/>
                  <a:pt x="2880" y="2430"/>
                </a:cubicBezTo>
              </a:path>
            </a:pathLst>
          </a:custGeom>
          <a:noFill/>
          <a:ln w="444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Freeform 9"/>
          <p:cNvSpPr>
            <a:spLocks/>
          </p:cNvSpPr>
          <p:nvPr/>
        </p:nvSpPr>
        <p:spPr bwMode="auto">
          <a:xfrm>
            <a:off x="2714625" y="4114800"/>
            <a:ext cx="3703638" cy="544513"/>
          </a:xfrm>
          <a:custGeom>
            <a:avLst/>
            <a:gdLst>
              <a:gd name="T0" fmla="*/ 0 w 5134"/>
              <a:gd name="T1" fmla="*/ 2147483647 h 755"/>
              <a:gd name="T2" fmla="*/ 2147483647 w 5134"/>
              <a:gd name="T3" fmla="*/ 2147483647 h 755"/>
              <a:gd name="T4" fmla="*/ 2147483647 w 5134"/>
              <a:gd name="T5" fmla="*/ 2147483647 h 755"/>
              <a:gd name="T6" fmla="*/ 2147483647 w 5134"/>
              <a:gd name="T7" fmla="*/ 2147483647 h 755"/>
              <a:gd name="T8" fmla="*/ 2147483647 w 5134"/>
              <a:gd name="T9" fmla="*/ 2147483647 h 755"/>
              <a:gd name="T10" fmla="*/ 2147483647 w 5134"/>
              <a:gd name="T11" fmla="*/ 2147483647 h 75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34"/>
              <a:gd name="T19" fmla="*/ 0 h 755"/>
              <a:gd name="T20" fmla="*/ 5134 w 5134"/>
              <a:gd name="T21" fmla="*/ 755 h 75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34" h="755">
                <a:moveTo>
                  <a:pt x="0" y="742"/>
                </a:moveTo>
                <a:cubicBezTo>
                  <a:pt x="194" y="711"/>
                  <a:pt x="802" y="664"/>
                  <a:pt x="1165" y="554"/>
                </a:cubicBezTo>
                <a:cubicBezTo>
                  <a:pt x="1528" y="444"/>
                  <a:pt x="1888" y="158"/>
                  <a:pt x="2179" y="79"/>
                </a:cubicBezTo>
                <a:cubicBezTo>
                  <a:pt x="2470" y="0"/>
                  <a:pt x="2637" y="2"/>
                  <a:pt x="2910" y="77"/>
                </a:cubicBezTo>
                <a:cubicBezTo>
                  <a:pt x="3183" y="152"/>
                  <a:pt x="3448" y="416"/>
                  <a:pt x="3819" y="529"/>
                </a:cubicBezTo>
                <a:cubicBezTo>
                  <a:pt x="4190" y="642"/>
                  <a:pt x="4860" y="708"/>
                  <a:pt x="5134" y="755"/>
                </a:cubicBezTo>
              </a:path>
            </a:pathLst>
          </a:custGeom>
          <a:noFill/>
          <a:ln w="444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812800" y="4816475"/>
            <a:ext cx="17748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(SLOW)</a:t>
            </a:r>
          </a:p>
        </p:txBody>
      </p:sp>
      <p:sp>
        <p:nvSpPr>
          <p:cNvPr id="522251" name="Line 11"/>
          <p:cNvSpPr>
            <a:spLocks noChangeShapeType="1"/>
          </p:cNvSpPr>
          <p:nvPr/>
        </p:nvSpPr>
        <p:spPr bwMode="auto">
          <a:xfrm flipH="1">
            <a:off x="3038475" y="1949450"/>
            <a:ext cx="885825" cy="2317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252" name="Line 12"/>
          <p:cNvSpPr>
            <a:spLocks noChangeShapeType="1"/>
          </p:cNvSpPr>
          <p:nvPr/>
        </p:nvSpPr>
        <p:spPr bwMode="auto">
          <a:xfrm flipH="1">
            <a:off x="4926013" y="3763963"/>
            <a:ext cx="436562" cy="4206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253" name="Line 13"/>
          <p:cNvSpPr>
            <a:spLocks noChangeShapeType="1"/>
          </p:cNvSpPr>
          <p:nvPr/>
        </p:nvSpPr>
        <p:spPr bwMode="auto">
          <a:xfrm>
            <a:off x="2867025" y="1822450"/>
            <a:ext cx="26988" cy="2992438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254" name="Line 14"/>
          <p:cNvSpPr>
            <a:spLocks noChangeShapeType="1"/>
          </p:cNvSpPr>
          <p:nvPr/>
        </p:nvSpPr>
        <p:spPr bwMode="auto">
          <a:xfrm>
            <a:off x="3511550" y="2994025"/>
            <a:ext cx="15875" cy="1831975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255" name="Line 15"/>
          <p:cNvSpPr>
            <a:spLocks noChangeShapeType="1"/>
          </p:cNvSpPr>
          <p:nvPr/>
        </p:nvSpPr>
        <p:spPr bwMode="auto">
          <a:xfrm>
            <a:off x="4568825" y="4149725"/>
            <a:ext cx="6350" cy="671513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256" name="Text Box 16"/>
          <p:cNvSpPr txBox="1">
            <a:spLocks noChangeArrowheads="1"/>
          </p:cNvSpPr>
          <p:nvPr/>
        </p:nvSpPr>
        <p:spPr bwMode="auto">
          <a:xfrm>
            <a:off x="3884613" y="1628775"/>
            <a:ext cx="1985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coldest gas</a:t>
            </a:r>
          </a:p>
        </p:txBody>
      </p:sp>
      <p:sp>
        <p:nvSpPr>
          <p:cNvPr id="522257" name="Text Box 17"/>
          <p:cNvSpPr txBox="1">
            <a:spLocks noChangeArrowheads="1"/>
          </p:cNvSpPr>
          <p:nvPr/>
        </p:nvSpPr>
        <p:spPr bwMode="auto">
          <a:xfrm>
            <a:off x="5322888" y="3419475"/>
            <a:ext cx="220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warmest gas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522258" name="Text Box 18"/>
          <p:cNvSpPr txBox="1">
            <a:spLocks noChangeArrowheads="1"/>
          </p:cNvSpPr>
          <p:nvPr/>
        </p:nvSpPr>
        <p:spPr bwMode="auto">
          <a:xfrm>
            <a:off x="5526088" y="733425"/>
            <a:ext cx="1649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various T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6389688" y="4816475"/>
            <a:ext cx="15208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(FAST)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222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222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2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2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2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2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52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22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2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22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2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22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22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22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22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22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22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51" grpId="0" animBg="1"/>
      <p:bldP spid="522252" grpId="0" animBg="1"/>
      <p:bldP spid="522253" grpId="0" animBg="1"/>
      <p:bldP spid="522254" grpId="0" animBg="1"/>
      <p:bldP spid="522255" grpId="0" animBg="1"/>
      <p:bldP spid="522256" grpId="0"/>
      <p:bldP spid="522257" grpId="0"/>
      <p:bldP spid="5222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1365250" y="857250"/>
            <a:ext cx="2108200" cy="12414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91522" name="Text Box 2"/>
          <p:cNvSpPr txBox="1">
            <a:spLocks noChangeArrowheads="1"/>
          </p:cNvSpPr>
          <p:nvPr/>
        </p:nvSpPr>
        <p:spPr bwMode="auto">
          <a:xfrm>
            <a:off x="650875" y="4086225"/>
            <a:ext cx="1892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 = 80.0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1523" name="Rectangle 3"/>
          <p:cNvSpPr>
            <a:spLocks noChangeArrowheads="1"/>
          </p:cNvSpPr>
          <p:nvPr/>
        </p:nvSpPr>
        <p:spPr bwMode="auto">
          <a:xfrm>
            <a:off x="1431925" y="933450"/>
            <a:ext cx="1979613" cy="1096963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91524" name="Rectangle 4"/>
          <p:cNvSpPr>
            <a:spLocks noChangeArrowheads="1"/>
          </p:cNvSpPr>
          <p:nvPr/>
        </p:nvSpPr>
        <p:spPr bwMode="auto">
          <a:xfrm>
            <a:off x="6284913" y="5013325"/>
            <a:ext cx="1622425" cy="695325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219075" y="115888"/>
            <a:ext cx="60229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Equation for the rms speed of a gas: </a:t>
            </a:r>
          </a:p>
        </p:txBody>
      </p:sp>
      <p:graphicFrame>
        <p:nvGraphicFramePr>
          <p:cNvPr id="491527" name="Object 7"/>
          <p:cNvGraphicFramePr>
            <a:graphicFrameLocks noChangeAspect="1"/>
          </p:cNvGraphicFramePr>
          <p:nvPr/>
        </p:nvGraphicFramePr>
        <p:xfrm>
          <a:off x="1608138" y="1046163"/>
          <a:ext cx="1651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3" imgW="1650960" imgH="876240" progId="Equation.3">
                  <p:embed/>
                </p:oleObj>
              </mc:Choice>
              <mc:Fallback>
                <p:oleObj name="Equation" r:id="rId3" imgW="1650960" imgH="876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1046163"/>
                        <a:ext cx="16510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28" name="Rectangle 8"/>
          <p:cNvSpPr>
            <a:spLocks noChangeArrowheads="1"/>
          </p:cNvSpPr>
          <p:nvPr/>
        </p:nvSpPr>
        <p:spPr bwMode="auto">
          <a:xfrm>
            <a:off x="4344988" y="930275"/>
            <a:ext cx="314166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R = 8.314 J/mol-K </a:t>
            </a:r>
          </a:p>
        </p:txBody>
      </p:sp>
      <p:sp>
        <p:nvSpPr>
          <p:cNvPr id="491529" name="Rectangle 9"/>
          <p:cNvSpPr>
            <a:spLocks noChangeArrowheads="1"/>
          </p:cNvSpPr>
          <p:nvPr/>
        </p:nvSpPr>
        <p:spPr bwMode="auto">
          <a:xfrm>
            <a:off x="4289425" y="1444625"/>
            <a:ext cx="37941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M</a:t>
            </a:r>
            <a:r>
              <a:rPr lang="en-US"/>
              <a:t> = molar mass, in kg </a:t>
            </a:r>
          </a:p>
        </p:txBody>
      </p:sp>
      <p:sp>
        <p:nvSpPr>
          <p:cNvPr id="491530" name="Rectangle 10"/>
          <p:cNvSpPr>
            <a:spLocks noChangeArrowheads="1"/>
          </p:cNvSpPr>
          <p:nvPr/>
        </p:nvSpPr>
        <p:spPr bwMode="auto">
          <a:xfrm>
            <a:off x="236538" y="2287588"/>
            <a:ext cx="35115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KE</a:t>
            </a:r>
            <a:r>
              <a:rPr lang="en-US" baseline="-25000"/>
              <a:t>avg</a:t>
            </a:r>
            <a:r>
              <a:rPr lang="en-US"/>
              <a:t> for a particle = </a:t>
            </a:r>
          </a:p>
        </p:txBody>
      </p:sp>
      <p:sp>
        <p:nvSpPr>
          <p:cNvPr id="491531" name="Rectangle 11"/>
          <p:cNvSpPr>
            <a:spLocks noChangeArrowheads="1"/>
          </p:cNvSpPr>
          <p:nvPr/>
        </p:nvSpPr>
        <p:spPr bwMode="auto">
          <a:xfrm>
            <a:off x="3649663" y="2287588"/>
            <a:ext cx="14065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½ m u</a:t>
            </a:r>
            <a:r>
              <a:rPr lang="en-US" baseline="30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452938" y="2727325"/>
            <a:ext cx="2306637" cy="552450"/>
            <a:chOff x="2706" y="1774"/>
            <a:chExt cx="1453" cy="348"/>
          </a:xfrm>
        </p:grpSpPr>
        <p:grpSp>
          <p:nvGrpSpPr>
            <p:cNvPr id="10261" name="Group 16"/>
            <p:cNvGrpSpPr>
              <a:grpSpLocks/>
            </p:cNvGrpSpPr>
            <p:nvPr/>
          </p:nvGrpSpPr>
          <p:grpSpPr bwMode="auto">
            <a:xfrm flipV="1">
              <a:off x="2706" y="1774"/>
              <a:ext cx="894" cy="215"/>
              <a:chOff x="1680" y="2657"/>
              <a:chExt cx="894" cy="215"/>
            </a:xfrm>
          </p:grpSpPr>
          <p:sp>
            <p:nvSpPr>
              <p:cNvPr id="10263" name="Line 13"/>
              <p:cNvSpPr>
                <a:spLocks noChangeShapeType="1"/>
              </p:cNvSpPr>
              <p:nvPr/>
            </p:nvSpPr>
            <p:spPr bwMode="auto">
              <a:xfrm flipH="1">
                <a:off x="1680" y="2660"/>
                <a:ext cx="323" cy="21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64" name="Line 14"/>
              <p:cNvSpPr>
                <a:spLocks noChangeShapeType="1"/>
              </p:cNvSpPr>
              <p:nvPr/>
            </p:nvSpPr>
            <p:spPr bwMode="auto">
              <a:xfrm>
                <a:off x="1998" y="2657"/>
                <a:ext cx="57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262" name="Text Box 15"/>
            <p:cNvSpPr txBox="1">
              <a:spLocks noChangeArrowheads="1"/>
            </p:cNvSpPr>
            <p:nvPr/>
          </p:nvSpPr>
          <p:spPr bwMode="auto">
            <a:xfrm>
              <a:off x="3569" y="1795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in kg</a:t>
              </a:r>
            </a:p>
          </p:txBody>
        </p:sp>
      </p:grpSp>
      <p:sp>
        <p:nvSpPr>
          <p:cNvPr id="491537" name="Rectangle 17"/>
          <p:cNvSpPr>
            <a:spLocks noChangeArrowheads="1"/>
          </p:cNvSpPr>
          <p:nvPr/>
        </p:nvSpPr>
        <p:spPr bwMode="auto">
          <a:xfrm>
            <a:off x="288925" y="3497263"/>
            <a:ext cx="74263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Find the rms speed of chlorine gas at 80.0</a:t>
            </a:r>
            <a:r>
              <a:rPr lang="en-US" baseline="30000"/>
              <a:t>o</a:t>
            </a:r>
            <a:r>
              <a:rPr lang="en-US"/>
              <a:t>C. </a:t>
            </a:r>
          </a:p>
        </p:txBody>
      </p:sp>
      <p:sp>
        <p:nvSpPr>
          <p:cNvPr id="491538" name="Text Box 18"/>
          <p:cNvSpPr txBox="1">
            <a:spLocks noChangeArrowheads="1"/>
          </p:cNvSpPr>
          <p:nvPr/>
        </p:nvSpPr>
        <p:spPr bwMode="auto">
          <a:xfrm>
            <a:off x="2459038" y="4086225"/>
            <a:ext cx="14208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353 K</a:t>
            </a:r>
          </a:p>
        </p:txBody>
      </p:sp>
      <p:sp>
        <p:nvSpPr>
          <p:cNvPr id="491539" name="Text Box 19"/>
          <p:cNvSpPr txBox="1">
            <a:spLocks noChangeArrowheads="1"/>
          </p:cNvSpPr>
          <p:nvPr/>
        </p:nvSpPr>
        <p:spPr bwMode="auto">
          <a:xfrm>
            <a:off x="4733925" y="4086225"/>
            <a:ext cx="1895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71.0 g</a:t>
            </a:r>
          </a:p>
        </p:txBody>
      </p:sp>
      <p:sp>
        <p:nvSpPr>
          <p:cNvPr id="491540" name="Text Box 20"/>
          <p:cNvSpPr txBox="1">
            <a:spLocks noChangeArrowheads="1"/>
          </p:cNvSpPr>
          <p:nvPr/>
        </p:nvSpPr>
        <p:spPr bwMode="auto">
          <a:xfrm>
            <a:off x="6542088" y="4086225"/>
            <a:ext cx="20558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0.0710 kg</a:t>
            </a:r>
          </a:p>
        </p:txBody>
      </p:sp>
      <p:graphicFrame>
        <p:nvGraphicFramePr>
          <p:cNvPr id="491541" name="Object 21"/>
          <p:cNvGraphicFramePr>
            <a:graphicFrameLocks noChangeAspect="1"/>
          </p:cNvGraphicFramePr>
          <p:nvPr/>
        </p:nvGraphicFramePr>
        <p:xfrm>
          <a:off x="1217613" y="4889500"/>
          <a:ext cx="1651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5" imgW="1650960" imgH="876240" progId="Equation.3">
                  <p:embed/>
                </p:oleObj>
              </mc:Choice>
              <mc:Fallback>
                <p:oleObj name="Equation" r:id="rId5" imgW="1650960" imgH="8762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4889500"/>
                        <a:ext cx="16510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42" name="Object 22"/>
          <p:cNvGraphicFramePr>
            <a:graphicFrameLocks noChangeAspect="1"/>
          </p:cNvGraphicFramePr>
          <p:nvPr/>
        </p:nvGraphicFramePr>
        <p:xfrm>
          <a:off x="2979738" y="4889500"/>
          <a:ext cx="28575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6" imgW="2857320" imgH="876240" progId="Equation.3">
                  <p:embed/>
                </p:oleObj>
              </mc:Choice>
              <mc:Fallback>
                <p:oleObj name="Equation" r:id="rId6" imgW="2857320" imgH="8762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738" y="4889500"/>
                        <a:ext cx="28575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43" name="Text Box 23"/>
          <p:cNvSpPr txBox="1">
            <a:spLocks noChangeArrowheads="1"/>
          </p:cNvSpPr>
          <p:nvPr/>
        </p:nvSpPr>
        <p:spPr bwMode="auto">
          <a:xfrm>
            <a:off x="5926138" y="5084763"/>
            <a:ext cx="1184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352</a:t>
            </a:r>
          </a:p>
        </p:txBody>
      </p:sp>
      <p:sp>
        <p:nvSpPr>
          <p:cNvPr id="491544" name="Text Box 24"/>
          <p:cNvSpPr txBox="1">
            <a:spLocks noChangeArrowheads="1"/>
          </p:cNvSpPr>
          <p:nvPr/>
        </p:nvSpPr>
        <p:spPr bwMode="auto">
          <a:xfrm>
            <a:off x="7075488" y="5084763"/>
            <a:ext cx="757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915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9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9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9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91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1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1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1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49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91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91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9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49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91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9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9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9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9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49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91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49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49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9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91522" grpId="0"/>
      <p:bldP spid="491523" grpId="0" animBg="1"/>
      <p:bldP spid="491524" grpId="0" animBg="1"/>
      <p:bldP spid="491528" grpId="0"/>
      <p:bldP spid="491529" grpId="0"/>
      <p:bldP spid="491530" grpId="0"/>
      <p:bldP spid="491531" grpId="0"/>
      <p:bldP spid="491537" grpId="0"/>
      <p:bldP spid="491538" grpId="0"/>
      <p:bldP spid="491539" grpId="0"/>
      <p:bldP spid="491540" grpId="0"/>
      <p:bldP spid="491543" grpId="0"/>
      <p:bldP spid="4915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5526088" y="217488"/>
            <a:ext cx="17081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</a:rPr>
              <a:t>diffusion</a:t>
            </a:r>
            <a:r>
              <a:rPr lang="en-US">
                <a:solidFill>
                  <a:srgbClr val="FF3300"/>
                </a:solidFill>
              </a:rPr>
              <a:t>: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238250" y="231775"/>
            <a:ext cx="16287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</a:rPr>
              <a:t>effusion</a:t>
            </a:r>
            <a:r>
              <a:rPr lang="en-US">
                <a:solidFill>
                  <a:srgbClr val="FF3300"/>
                </a:solidFill>
              </a:rPr>
              <a:t>: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29263" y="2619375"/>
            <a:ext cx="2536825" cy="1200150"/>
            <a:chOff x="7740" y="2052"/>
            <a:chExt cx="3420" cy="1620"/>
          </a:xfrm>
        </p:grpSpPr>
        <p:sp>
          <p:nvSpPr>
            <p:cNvPr id="32814" name="Oval 5"/>
            <p:cNvSpPr>
              <a:spLocks noChangeArrowheads="1"/>
            </p:cNvSpPr>
            <p:nvPr/>
          </p:nvSpPr>
          <p:spPr bwMode="auto">
            <a:xfrm>
              <a:off x="8190" y="250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5" name="Oval 6"/>
            <p:cNvSpPr>
              <a:spLocks noChangeArrowheads="1"/>
            </p:cNvSpPr>
            <p:nvPr/>
          </p:nvSpPr>
          <p:spPr bwMode="auto">
            <a:xfrm>
              <a:off x="8430" y="277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6" name="Oval 7"/>
            <p:cNvSpPr>
              <a:spLocks noChangeArrowheads="1"/>
            </p:cNvSpPr>
            <p:nvPr/>
          </p:nvSpPr>
          <p:spPr bwMode="auto">
            <a:xfrm>
              <a:off x="8430" y="241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7" name="Oval 8"/>
            <p:cNvSpPr>
              <a:spLocks noChangeArrowheads="1"/>
            </p:cNvSpPr>
            <p:nvPr/>
          </p:nvSpPr>
          <p:spPr bwMode="auto">
            <a:xfrm>
              <a:off x="8640" y="259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8" name="Oval 9"/>
            <p:cNvSpPr>
              <a:spLocks noChangeArrowheads="1"/>
            </p:cNvSpPr>
            <p:nvPr/>
          </p:nvSpPr>
          <p:spPr bwMode="auto">
            <a:xfrm>
              <a:off x="8640" y="295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9" name="Oval 10"/>
            <p:cNvSpPr>
              <a:spLocks noChangeArrowheads="1"/>
            </p:cNvSpPr>
            <p:nvPr/>
          </p:nvSpPr>
          <p:spPr bwMode="auto">
            <a:xfrm>
              <a:off x="8100" y="274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0" name="Oval 11"/>
            <p:cNvSpPr>
              <a:spLocks noChangeArrowheads="1"/>
            </p:cNvSpPr>
            <p:nvPr/>
          </p:nvSpPr>
          <p:spPr bwMode="auto">
            <a:xfrm>
              <a:off x="8280" y="313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1" name="Oval 12"/>
            <p:cNvSpPr>
              <a:spLocks noChangeArrowheads="1"/>
            </p:cNvSpPr>
            <p:nvPr/>
          </p:nvSpPr>
          <p:spPr bwMode="auto">
            <a:xfrm>
              <a:off x="10800" y="259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2" name="Oval 13"/>
            <p:cNvSpPr>
              <a:spLocks noChangeArrowheads="1"/>
            </p:cNvSpPr>
            <p:nvPr/>
          </p:nvSpPr>
          <p:spPr bwMode="auto">
            <a:xfrm>
              <a:off x="10260" y="205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3" name="Oval 14"/>
            <p:cNvSpPr>
              <a:spLocks noChangeArrowheads="1"/>
            </p:cNvSpPr>
            <p:nvPr/>
          </p:nvSpPr>
          <p:spPr bwMode="auto">
            <a:xfrm>
              <a:off x="10980" y="331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4" name="Oval 15"/>
            <p:cNvSpPr>
              <a:spLocks noChangeArrowheads="1"/>
            </p:cNvSpPr>
            <p:nvPr/>
          </p:nvSpPr>
          <p:spPr bwMode="auto">
            <a:xfrm>
              <a:off x="10260" y="295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5" name="Oval 16"/>
            <p:cNvSpPr>
              <a:spLocks noChangeArrowheads="1"/>
            </p:cNvSpPr>
            <p:nvPr/>
          </p:nvSpPr>
          <p:spPr bwMode="auto">
            <a:xfrm>
              <a:off x="8820" y="274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6" name="Oval 17"/>
            <p:cNvSpPr>
              <a:spLocks noChangeArrowheads="1"/>
            </p:cNvSpPr>
            <p:nvPr/>
          </p:nvSpPr>
          <p:spPr bwMode="auto">
            <a:xfrm>
              <a:off x="8640" y="223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7" name="Oval 18"/>
            <p:cNvSpPr>
              <a:spLocks noChangeArrowheads="1"/>
            </p:cNvSpPr>
            <p:nvPr/>
          </p:nvSpPr>
          <p:spPr bwMode="auto">
            <a:xfrm>
              <a:off x="8100" y="223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8" name="Oval 19"/>
            <p:cNvSpPr>
              <a:spLocks noChangeArrowheads="1"/>
            </p:cNvSpPr>
            <p:nvPr/>
          </p:nvSpPr>
          <p:spPr bwMode="auto">
            <a:xfrm>
              <a:off x="8280" y="205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9" name="Oval 20"/>
            <p:cNvSpPr>
              <a:spLocks noChangeArrowheads="1"/>
            </p:cNvSpPr>
            <p:nvPr/>
          </p:nvSpPr>
          <p:spPr bwMode="auto">
            <a:xfrm>
              <a:off x="8820" y="241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0" name="Oval 21"/>
            <p:cNvSpPr>
              <a:spLocks noChangeArrowheads="1"/>
            </p:cNvSpPr>
            <p:nvPr/>
          </p:nvSpPr>
          <p:spPr bwMode="auto">
            <a:xfrm>
              <a:off x="7920" y="295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1" name="Oval 22"/>
            <p:cNvSpPr>
              <a:spLocks noChangeArrowheads="1"/>
            </p:cNvSpPr>
            <p:nvPr/>
          </p:nvSpPr>
          <p:spPr bwMode="auto">
            <a:xfrm>
              <a:off x="8640" y="331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2" name="Oval 23"/>
            <p:cNvSpPr>
              <a:spLocks noChangeArrowheads="1"/>
            </p:cNvSpPr>
            <p:nvPr/>
          </p:nvSpPr>
          <p:spPr bwMode="auto">
            <a:xfrm>
              <a:off x="9360" y="274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3" name="Oval 24"/>
            <p:cNvSpPr>
              <a:spLocks noChangeArrowheads="1"/>
            </p:cNvSpPr>
            <p:nvPr/>
          </p:nvSpPr>
          <p:spPr bwMode="auto">
            <a:xfrm>
              <a:off x="9900" y="241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4" name="Oval 25"/>
            <p:cNvSpPr>
              <a:spLocks noChangeArrowheads="1"/>
            </p:cNvSpPr>
            <p:nvPr/>
          </p:nvSpPr>
          <p:spPr bwMode="auto">
            <a:xfrm>
              <a:off x="9900" y="331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5" name="Oval 26"/>
            <p:cNvSpPr>
              <a:spLocks noChangeArrowheads="1"/>
            </p:cNvSpPr>
            <p:nvPr/>
          </p:nvSpPr>
          <p:spPr bwMode="auto">
            <a:xfrm>
              <a:off x="9000" y="313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6" name="Oval 27"/>
            <p:cNvSpPr>
              <a:spLocks noChangeArrowheads="1"/>
            </p:cNvSpPr>
            <p:nvPr/>
          </p:nvSpPr>
          <p:spPr bwMode="auto">
            <a:xfrm>
              <a:off x="10980" y="205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7" name="Oval 28"/>
            <p:cNvSpPr>
              <a:spLocks noChangeArrowheads="1"/>
            </p:cNvSpPr>
            <p:nvPr/>
          </p:nvSpPr>
          <p:spPr bwMode="auto">
            <a:xfrm>
              <a:off x="7920" y="205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8" name="Oval 29"/>
            <p:cNvSpPr>
              <a:spLocks noChangeArrowheads="1"/>
            </p:cNvSpPr>
            <p:nvPr/>
          </p:nvSpPr>
          <p:spPr bwMode="auto">
            <a:xfrm>
              <a:off x="9360" y="205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9" name="Oval 30"/>
            <p:cNvSpPr>
              <a:spLocks noChangeArrowheads="1"/>
            </p:cNvSpPr>
            <p:nvPr/>
          </p:nvSpPr>
          <p:spPr bwMode="auto">
            <a:xfrm>
              <a:off x="9000" y="223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0" name="Oval 31"/>
            <p:cNvSpPr>
              <a:spLocks noChangeArrowheads="1"/>
            </p:cNvSpPr>
            <p:nvPr/>
          </p:nvSpPr>
          <p:spPr bwMode="auto">
            <a:xfrm>
              <a:off x="9360" y="349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1" name="Oval 32"/>
            <p:cNvSpPr>
              <a:spLocks noChangeArrowheads="1"/>
            </p:cNvSpPr>
            <p:nvPr/>
          </p:nvSpPr>
          <p:spPr bwMode="auto">
            <a:xfrm>
              <a:off x="7740" y="277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2" name="Oval 33"/>
            <p:cNvSpPr>
              <a:spLocks noChangeArrowheads="1"/>
            </p:cNvSpPr>
            <p:nvPr/>
          </p:nvSpPr>
          <p:spPr bwMode="auto">
            <a:xfrm>
              <a:off x="7740" y="241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3" name="Oval 34"/>
            <p:cNvSpPr>
              <a:spLocks noChangeArrowheads="1"/>
            </p:cNvSpPr>
            <p:nvPr/>
          </p:nvSpPr>
          <p:spPr bwMode="auto">
            <a:xfrm>
              <a:off x="7740" y="3132"/>
              <a:ext cx="180" cy="180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671513" y="2606675"/>
            <a:ext cx="3513137" cy="1755775"/>
            <a:chOff x="6120" y="6012"/>
            <a:chExt cx="5400" cy="2700"/>
          </a:xfrm>
        </p:grpSpPr>
        <p:sp>
          <p:nvSpPr>
            <p:cNvPr id="32785" name="Rectangle 36"/>
            <p:cNvSpPr>
              <a:spLocks noChangeArrowheads="1"/>
            </p:cNvSpPr>
            <p:nvPr/>
          </p:nvSpPr>
          <p:spPr bwMode="auto">
            <a:xfrm>
              <a:off x="6120" y="6012"/>
              <a:ext cx="5400" cy="27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Line 37"/>
            <p:cNvSpPr>
              <a:spLocks noChangeShapeType="1"/>
            </p:cNvSpPr>
            <p:nvPr/>
          </p:nvSpPr>
          <p:spPr bwMode="auto">
            <a:xfrm>
              <a:off x="8820" y="6012"/>
              <a:ext cx="0" cy="10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Line 38"/>
            <p:cNvSpPr>
              <a:spLocks noChangeShapeType="1"/>
            </p:cNvSpPr>
            <p:nvPr/>
          </p:nvSpPr>
          <p:spPr bwMode="auto">
            <a:xfrm>
              <a:off x="8820" y="7632"/>
              <a:ext cx="0" cy="10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Oval 39"/>
            <p:cNvSpPr>
              <a:spLocks noChangeArrowheads="1"/>
            </p:cNvSpPr>
            <p:nvPr/>
          </p:nvSpPr>
          <p:spPr bwMode="auto">
            <a:xfrm>
              <a:off x="6840" y="655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Oval 40"/>
            <p:cNvSpPr>
              <a:spLocks noChangeArrowheads="1"/>
            </p:cNvSpPr>
            <p:nvPr/>
          </p:nvSpPr>
          <p:spPr bwMode="auto">
            <a:xfrm>
              <a:off x="7020" y="691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Oval 41"/>
            <p:cNvSpPr>
              <a:spLocks noChangeArrowheads="1"/>
            </p:cNvSpPr>
            <p:nvPr/>
          </p:nvSpPr>
          <p:spPr bwMode="auto">
            <a:xfrm>
              <a:off x="6660" y="709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Oval 42"/>
            <p:cNvSpPr>
              <a:spLocks noChangeArrowheads="1"/>
            </p:cNvSpPr>
            <p:nvPr/>
          </p:nvSpPr>
          <p:spPr bwMode="auto">
            <a:xfrm>
              <a:off x="7020" y="745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Oval 43"/>
            <p:cNvSpPr>
              <a:spLocks noChangeArrowheads="1"/>
            </p:cNvSpPr>
            <p:nvPr/>
          </p:nvSpPr>
          <p:spPr bwMode="auto">
            <a:xfrm>
              <a:off x="7380" y="655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Oval 44"/>
            <p:cNvSpPr>
              <a:spLocks noChangeArrowheads="1"/>
            </p:cNvSpPr>
            <p:nvPr/>
          </p:nvSpPr>
          <p:spPr bwMode="auto">
            <a:xfrm>
              <a:off x="7560" y="691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4" name="Oval 45"/>
            <p:cNvSpPr>
              <a:spLocks noChangeArrowheads="1"/>
            </p:cNvSpPr>
            <p:nvPr/>
          </p:nvSpPr>
          <p:spPr bwMode="auto">
            <a:xfrm>
              <a:off x="7560" y="763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Oval 46"/>
            <p:cNvSpPr>
              <a:spLocks noChangeArrowheads="1"/>
            </p:cNvSpPr>
            <p:nvPr/>
          </p:nvSpPr>
          <p:spPr bwMode="auto">
            <a:xfrm>
              <a:off x="6840" y="781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Oval 47"/>
            <p:cNvSpPr>
              <a:spLocks noChangeArrowheads="1"/>
            </p:cNvSpPr>
            <p:nvPr/>
          </p:nvSpPr>
          <p:spPr bwMode="auto">
            <a:xfrm>
              <a:off x="7380" y="799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7" name="Oval 48"/>
            <p:cNvSpPr>
              <a:spLocks noChangeArrowheads="1"/>
            </p:cNvSpPr>
            <p:nvPr/>
          </p:nvSpPr>
          <p:spPr bwMode="auto">
            <a:xfrm>
              <a:off x="7920" y="655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8" name="Oval 49"/>
            <p:cNvSpPr>
              <a:spLocks noChangeArrowheads="1"/>
            </p:cNvSpPr>
            <p:nvPr/>
          </p:nvSpPr>
          <p:spPr bwMode="auto">
            <a:xfrm>
              <a:off x="8100" y="709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Oval 50"/>
            <p:cNvSpPr>
              <a:spLocks noChangeArrowheads="1"/>
            </p:cNvSpPr>
            <p:nvPr/>
          </p:nvSpPr>
          <p:spPr bwMode="auto">
            <a:xfrm>
              <a:off x="8100" y="781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Oval 51"/>
            <p:cNvSpPr>
              <a:spLocks noChangeArrowheads="1"/>
            </p:cNvSpPr>
            <p:nvPr/>
          </p:nvSpPr>
          <p:spPr bwMode="auto">
            <a:xfrm>
              <a:off x="6300" y="691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1" name="Oval 52"/>
            <p:cNvSpPr>
              <a:spLocks noChangeArrowheads="1"/>
            </p:cNvSpPr>
            <p:nvPr/>
          </p:nvSpPr>
          <p:spPr bwMode="auto">
            <a:xfrm>
              <a:off x="6300" y="655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2" name="Oval 53"/>
            <p:cNvSpPr>
              <a:spLocks noChangeArrowheads="1"/>
            </p:cNvSpPr>
            <p:nvPr/>
          </p:nvSpPr>
          <p:spPr bwMode="auto">
            <a:xfrm>
              <a:off x="6480" y="619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Oval 54"/>
            <p:cNvSpPr>
              <a:spLocks noChangeArrowheads="1"/>
            </p:cNvSpPr>
            <p:nvPr/>
          </p:nvSpPr>
          <p:spPr bwMode="auto">
            <a:xfrm>
              <a:off x="7080" y="619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Oval 55"/>
            <p:cNvSpPr>
              <a:spLocks noChangeArrowheads="1"/>
            </p:cNvSpPr>
            <p:nvPr/>
          </p:nvSpPr>
          <p:spPr bwMode="auto">
            <a:xfrm>
              <a:off x="7560" y="619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5" name="Oval 56"/>
            <p:cNvSpPr>
              <a:spLocks noChangeArrowheads="1"/>
            </p:cNvSpPr>
            <p:nvPr/>
          </p:nvSpPr>
          <p:spPr bwMode="auto">
            <a:xfrm>
              <a:off x="8280" y="619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6" name="Oval 57"/>
            <p:cNvSpPr>
              <a:spLocks noChangeArrowheads="1"/>
            </p:cNvSpPr>
            <p:nvPr/>
          </p:nvSpPr>
          <p:spPr bwMode="auto">
            <a:xfrm>
              <a:off x="7380" y="727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7" name="Oval 58"/>
            <p:cNvSpPr>
              <a:spLocks noChangeArrowheads="1"/>
            </p:cNvSpPr>
            <p:nvPr/>
          </p:nvSpPr>
          <p:spPr bwMode="auto">
            <a:xfrm>
              <a:off x="6300" y="745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8" name="Oval 59"/>
            <p:cNvSpPr>
              <a:spLocks noChangeArrowheads="1"/>
            </p:cNvSpPr>
            <p:nvPr/>
          </p:nvSpPr>
          <p:spPr bwMode="auto">
            <a:xfrm>
              <a:off x="6480" y="781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9" name="Oval 60"/>
            <p:cNvSpPr>
              <a:spLocks noChangeArrowheads="1"/>
            </p:cNvSpPr>
            <p:nvPr/>
          </p:nvSpPr>
          <p:spPr bwMode="auto">
            <a:xfrm>
              <a:off x="6480" y="817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0" name="Oval 61"/>
            <p:cNvSpPr>
              <a:spLocks noChangeArrowheads="1"/>
            </p:cNvSpPr>
            <p:nvPr/>
          </p:nvSpPr>
          <p:spPr bwMode="auto">
            <a:xfrm>
              <a:off x="6840" y="835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Oval 62"/>
            <p:cNvSpPr>
              <a:spLocks noChangeArrowheads="1"/>
            </p:cNvSpPr>
            <p:nvPr/>
          </p:nvSpPr>
          <p:spPr bwMode="auto">
            <a:xfrm>
              <a:off x="7740" y="835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2" name="Oval 63"/>
            <p:cNvSpPr>
              <a:spLocks noChangeArrowheads="1"/>
            </p:cNvSpPr>
            <p:nvPr/>
          </p:nvSpPr>
          <p:spPr bwMode="auto">
            <a:xfrm>
              <a:off x="8460" y="7272"/>
              <a:ext cx="180" cy="180"/>
            </a:xfrm>
            <a:prstGeom prst="ellipse">
              <a:avLst/>
            </a:prstGeom>
            <a:solidFill>
              <a:srgbClr val="333333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3" name="Freeform 64"/>
            <p:cNvSpPr>
              <a:spLocks/>
            </p:cNvSpPr>
            <p:nvPr/>
          </p:nvSpPr>
          <p:spPr bwMode="auto">
            <a:xfrm>
              <a:off x="8715" y="6912"/>
              <a:ext cx="1005" cy="388"/>
            </a:xfrm>
            <a:custGeom>
              <a:avLst/>
              <a:gdLst>
                <a:gd name="T0" fmla="*/ 0 w 1005"/>
                <a:gd name="T1" fmla="*/ 388 h 388"/>
                <a:gd name="T2" fmla="*/ 1005 w 1005"/>
                <a:gd name="T3" fmla="*/ 0 h 388"/>
                <a:gd name="T4" fmla="*/ 0 60000 65536"/>
                <a:gd name="T5" fmla="*/ 0 60000 65536"/>
                <a:gd name="T6" fmla="*/ 0 w 1005"/>
                <a:gd name="T7" fmla="*/ 0 h 388"/>
                <a:gd name="T8" fmla="*/ 1005 w 1005"/>
                <a:gd name="T9" fmla="*/ 388 h 3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05" h="388">
                  <a:moveTo>
                    <a:pt x="0" y="388"/>
                  </a:moveTo>
                  <a:lnTo>
                    <a:pt x="1005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3329" name="Rectangle 65"/>
          <p:cNvSpPr>
            <a:spLocks noChangeArrowheads="1"/>
          </p:cNvSpPr>
          <p:nvPr/>
        </p:nvSpPr>
        <p:spPr bwMode="auto">
          <a:xfrm>
            <a:off x="4914900" y="831850"/>
            <a:ext cx="3963988" cy="13731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 algn="l"/>
            <a:r>
              <a:rPr lang="en-US"/>
              <a:t>the net movement of</a:t>
            </a:r>
          </a:p>
          <a:p>
            <a:pPr indent="274638" algn="l"/>
            <a:r>
              <a:rPr lang="en-US"/>
              <a:t>a substance from high</a:t>
            </a:r>
          </a:p>
          <a:p>
            <a:pPr indent="274638" algn="l"/>
            <a:r>
              <a:rPr lang="en-US"/>
              <a:t>to low conc.</a:t>
            </a:r>
          </a:p>
        </p:txBody>
      </p:sp>
      <p:sp>
        <p:nvSpPr>
          <p:cNvPr id="523331" name="Rectangle 67"/>
          <p:cNvSpPr>
            <a:spLocks noChangeArrowheads="1"/>
          </p:cNvSpPr>
          <p:nvPr/>
        </p:nvSpPr>
        <p:spPr bwMode="auto">
          <a:xfrm>
            <a:off x="117475" y="833438"/>
            <a:ext cx="4695825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 algn="l"/>
            <a:r>
              <a:rPr lang="en-US"/>
              <a:t>the escape of gas particles</a:t>
            </a:r>
          </a:p>
          <a:p>
            <a:pPr indent="274638" algn="l"/>
            <a:r>
              <a:rPr lang="en-US"/>
              <a:t>through a tiny hole</a:t>
            </a:r>
          </a:p>
          <a:p>
            <a:pPr indent="274638" algn="l"/>
            <a:r>
              <a:rPr lang="en-US"/>
              <a:t>into an evacuated space</a:t>
            </a:r>
          </a:p>
        </p:txBody>
      </p: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5503863" y="4538663"/>
            <a:ext cx="2841625" cy="785812"/>
            <a:chOff x="3467" y="2962"/>
            <a:chExt cx="1790" cy="495"/>
          </a:xfrm>
        </p:grpSpPr>
        <p:sp>
          <p:nvSpPr>
            <p:cNvPr id="32783" name="Text Box 69"/>
            <p:cNvSpPr txBox="1">
              <a:spLocks noChangeArrowheads="1"/>
            </p:cNvSpPr>
            <p:nvPr/>
          </p:nvSpPr>
          <p:spPr bwMode="auto">
            <a:xfrm>
              <a:off x="3467" y="2962"/>
              <a:ext cx="1790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400" b="1">
                  <a:solidFill>
                    <a:schemeClr val="tx1"/>
                  </a:solidFill>
                </a:rPr>
                <a:t>NET MOVEMENT</a:t>
              </a:r>
            </a:p>
          </p:txBody>
        </p:sp>
        <p:sp>
          <p:nvSpPr>
            <p:cNvPr id="32784" name="Line 70"/>
            <p:cNvSpPr>
              <a:spLocks noChangeShapeType="1"/>
            </p:cNvSpPr>
            <p:nvPr/>
          </p:nvSpPr>
          <p:spPr bwMode="auto">
            <a:xfrm>
              <a:off x="3678" y="3292"/>
              <a:ext cx="136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3335" name="Rectangle 71"/>
          <p:cNvSpPr>
            <a:spLocks noChangeArrowheads="1"/>
          </p:cNvSpPr>
          <p:nvPr/>
        </p:nvSpPr>
        <p:spPr bwMode="auto">
          <a:xfrm>
            <a:off x="2894013" y="5410200"/>
            <a:ext cx="3873500" cy="946150"/>
          </a:xfrm>
          <a:prstGeom prst="rect">
            <a:avLst/>
          </a:prstGeom>
          <a:solidFill>
            <a:srgbClr val="FF0000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more massive = slow;</a:t>
            </a:r>
          </a:p>
          <a:p>
            <a:r>
              <a:rPr lang="en-US" b="1">
                <a:solidFill>
                  <a:schemeClr val="tx1"/>
                </a:solidFill>
              </a:rPr>
              <a:t>less massive = fast </a:t>
            </a:r>
          </a:p>
        </p:txBody>
      </p:sp>
      <p:grpSp>
        <p:nvGrpSpPr>
          <p:cNvPr id="5" name="Group 77"/>
          <p:cNvGrpSpPr>
            <a:grpSpLocks/>
          </p:cNvGrpSpPr>
          <p:nvPr/>
        </p:nvGrpSpPr>
        <p:grpSpPr bwMode="auto">
          <a:xfrm>
            <a:off x="1016000" y="4538663"/>
            <a:ext cx="2841625" cy="785812"/>
            <a:chOff x="640" y="2962"/>
            <a:chExt cx="1790" cy="495"/>
          </a:xfrm>
        </p:grpSpPr>
        <p:sp>
          <p:nvSpPr>
            <p:cNvPr id="32781" name="Text Box 73"/>
            <p:cNvSpPr txBox="1">
              <a:spLocks noChangeArrowheads="1"/>
            </p:cNvSpPr>
            <p:nvPr/>
          </p:nvSpPr>
          <p:spPr bwMode="auto">
            <a:xfrm>
              <a:off x="640" y="2962"/>
              <a:ext cx="1790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400" b="1">
                  <a:solidFill>
                    <a:schemeClr val="tx1"/>
                  </a:solidFill>
                </a:rPr>
                <a:t>NET MOVEMENT</a:t>
              </a:r>
            </a:p>
          </p:txBody>
        </p:sp>
        <p:sp>
          <p:nvSpPr>
            <p:cNvPr id="32782" name="Line 74"/>
            <p:cNvSpPr>
              <a:spLocks noChangeShapeType="1"/>
            </p:cNvSpPr>
            <p:nvPr/>
          </p:nvSpPr>
          <p:spPr bwMode="auto">
            <a:xfrm>
              <a:off x="851" y="3292"/>
              <a:ext cx="136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3339" name="Rectangle 75"/>
          <p:cNvSpPr>
            <a:spLocks noChangeArrowheads="1"/>
          </p:cNvSpPr>
          <p:nvPr/>
        </p:nvSpPr>
        <p:spPr bwMode="auto">
          <a:xfrm>
            <a:off x="5446713" y="3925888"/>
            <a:ext cx="15652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 HIGH ] </a:t>
            </a:r>
          </a:p>
        </p:txBody>
      </p:sp>
      <p:sp>
        <p:nvSpPr>
          <p:cNvPr id="523340" name="Rectangle 76"/>
          <p:cNvSpPr>
            <a:spLocks noChangeArrowheads="1"/>
          </p:cNvSpPr>
          <p:nvPr/>
        </p:nvSpPr>
        <p:spPr bwMode="auto">
          <a:xfrm>
            <a:off x="7038975" y="3925888"/>
            <a:ext cx="14859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 LOW 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23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23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23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23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23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23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23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2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3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2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329" grpId="0"/>
      <p:bldP spid="523331" grpId="0"/>
      <p:bldP spid="523335" grpId="0" animBg="1"/>
      <p:bldP spid="523339" grpId="0"/>
      <p:bldP spid="5233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5765800" y="182563"/>
            <a:ext cx="2738438" cy="13477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92547" name="Rectangle 3"/>
          <p:cNvSpPr>
            <a:spLocks noChangeArrowheads="1"/>
          </p:cNvSpPr>
          <p:nvPr/>
        </p:nvSpPr>
        <p:spPr bwMode="auto">
          <a:xfrm>
            <a:off x="5829300" y="244475"/>
            <a:ext cx="2590800" cy="1223963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406400" y="168275"/>
            <a:ext cx="511175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3300"/>
                </a:solidFill>
              </a:rPr>
              <a:t>For gases, rates of diffusion </a:t>
            </a:r>
          </a:p>
          <a:p>
            <a:pPr algn="l"/>
            <a:r>
              <a:rPr lang="en-US">
                <a:solidFill>
                  <a:srgbClr val="FF3300"/>
                </a:solidFill>
              </a:rPr>
              <a:t>&amp; effusion obey Graham’s law: </a:t>
            </a:r>
          </a:p>
        </p:txBody>
      </p:sp>
      <p:sp>
        <p:nvSpPr>
          <p:cNvPr id="492552" name="Rectangle 8"/>
          <p:cNvSpPr>
            <a:spLocks noChangeArrowheads="1"/>
          </p:cNvSpPr>
          <p:nvPr/>
        </p:nvSpPr>
        <p:spPr bwMode="auto">
          <a:xfrm>
            <a:off x="773113" y="1260475"/>
            <a:ext cx="3738562" cy="1187450"/>
          </a:xfrm>
          <a:prstGeom prst="rect">
            <a:avLst/>
          </a:prstGeom>
          <a:solidFill>
            <a:schemeClr val="tx2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solidFill>
                  <a:schemeClr val="bg1"/>
                </a:solidFill>
              </a:rPr>
              <a:t>** To use Graham’s Law,</a:t>
            </a:r>
          </a:p>
          <a:p>
            <a:pPr algn="l"/>
            <a:r>
              <a:rPr lang="en-US" sz="2400" b="1">
                <a:solidFill>
                  <a:schemeClr val="bg1"/>
                </a:solidFill>
              </a:rPr>
              <a:t>    both gases must be at</a:t>
            </a:r>
          </a:p>
          <a:p>
            <a:pPr algn="l"/>
            <a:r>
              <a:rPr lang="en-US" sz="2400" b="1">
                <a:solidFill>
                  <a:schemeClr val="bg1"/>
                </a:solidFill>
              </a:rPr>
              <a:t>    the… same temp.</a:t>
            </a:r>
          </a:p>
        </p:txBody>
      </p:sp>
      <p:sp>
        <p:nvSpPr>
          <p:cNvPr id="492553" name="Text Box 9"/>
          <p:cNvSpPr txBox="1">
            <a:spLocks noChangeArrowheads="1"/>
          </p:cNvSpPr>
          <p:nvPr/>
        </p:nvSpPr>
        <p:spPr bwMode="auto">
          <a:xfrm>
            <a:off x="5813425" y="1536700"/>
            <a:ext cx="1500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 = rates</a:t>
            </a:r>
          </a:p>
        </p:txBody>
      </p:sp>
      <p:sp>
        <p:nvSpPr>
          <p:cNvPr id="492554" name="Text Box 10"/>
          <p:cNvSpPr txBox="1">
            <a:spLocks noChangeArrowheads="1"/>
          </p:cNvSpPr>
          <p:nvPr/>
        </p:nvSpPr>
        <p:spPr bwMode="auto">
          <a:xfrm>
            <a:off x="5613400" y="2038350"/>
            <a:ext cx="3122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molar masses</a:t>
            </a:r>
          </a:p>
        </p:txBody>
      </p:sp>
      <p:sp>
        <p:nvSpPr>
          <p:cNvPr id="492555" name="Rectangle 11"/>
          <p:cNvSpPr>
            <a:spLocks noChangeArrowheads="1"/>
          </p:cNvSpPr>
          <p:nvPr/>
        </p:nvSpPr>
        <p:spPr bwMode="auto">
          <a:xfrm>
            <a:off x="2006600" y="2063750"/>
            <a:ext cx="1817688" cy="334963"/>
          </a:xfrm>
          <a:prstGeom prst="rect">
            <a:avLst/>
          </a:prstGeom>
          <a:solidFill>
            <a:schemeClr val="tx2"/>
          </a:soli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92556" name="Rectangle 12"/>
          <p:cNvSpPr>
            <a:spLocks noChangeArrowheads="1"/>
          </p:cNvSpPr>
          <p:nvPr/>
        </p:nvSpPr>
        <p:spPr bwMode="auto">
          <a:xfrm>
            <a:off x="352425" y="3124200"/>
            <a:ext cx="7646988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 rate of diffusion of gases is slower than the</a:t>
            </a:r>
          </a:p>
          <a:p>
            <a:pPr algn="l"/>
            <a:r>
              <a:rPr lang="en-US"/>
              <a:t>molecular speeds because of...</a:t>
            </a:r>
          </a:p>
        </p:txBody>
      </p:sp>
      <p:sp>
        <p:nvSpPr>
          <p:cNvPr id="492557" name="Text Box 13"/>
          <p:cNvSpPr txBox="1">
            <a:spLocks noChangeArrowheads="1"/>
          </p:cNvSpPr>
          <p:nvPr/>
        </p:nvSpPr>
        <p:spPr bwMode="auto">
          <a:xfrm>
            <a:off x="5302250" y="3551238"/>
            <a:ext cx="1728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collisions.</a:t>
            </a:r>
          </a:p>
        </p:txBody>
      </p:sp>
      <p:sp>
        <p:nvSpPr>
          <p:cNvPr id="492558" name="Rectangle 14"/>
          <p:cNvSpPr>
            <a:spLocks noChangeArrowheads="1"/>
          </p:cNvSpPr>
          <p:nvPr/>
        </p:nvSpPr>
        <p:spPr bwMode="auto">
          <a:xfrm>
            <a:off x="1090613" y="4240213"/>
            <a:ext cx="5207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sp>
        <p:nvSpPr>
          <p:cNvPr id="492559" name="Rectangle 15"/>
          <p:cNvSpPr>
            <a:spLocks noChangeArrowheads="1"/>
          </p:cNvSpPr>
          <p:nvPr/>
        </p:nvSpPr>
        <p:spPr bwMode="auto">
          <a:xfrm>
            <a:off x="1493838" y="4240213"/>
            <a:ext cx="57546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~10 x 10</a:t>
            </a:r>
            <a:r>
              <a:rPr lang="en-US" baseline="30000">
                <a:solidFill>
                  <a:schemeClr val="tx1"/>
                </a:solidFill>
              </a:rPr>
              <a:t>9</a:t>
            </a:r>
            <a:r>
              <a:rPr lang="en-US">
                <a:solidFill>
                  <a:schemeClr val="tx1"/>
                </a:solidFill>
              </a:rPr>
              <a:t> collisions/sec per particle</a:t>
            </a:r>
          </a:p>
        </p:txBody>
      </p:sp>
      <p:sp>
        <p:nvSpPr>
          <p:cNvPr id="492560" name="Rectangle 16"/>
          <p:cNvSpPr>
            <a:spLocks noChangeArrowheads="1"/>
          </p:cNvSpPr>
          <p:nvPr/>
        </p:nvSpPr>
        <p:spPr bwMode="auto">
          <a:xfrm>
            <a:off x="382588" y="4899025"/>
            <a:ext cx="705643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 </a:t>
            </a:r>
            <a:r>
              <a:rPr lang="en-US" u="sng"/>
              <a:t>mean free path</a:t>
            </a:r>
            <a:r>
              <a:rPr lang="en-US"/>
              <a:t> is the average distance</a:t>
            </a:r>
          </a:p>
          <a:p>
            <a:pPr algn="l"/>
            <a:r>
              <a:rPr lang="en-US"/>
              <a:t>traveled by a particle between collisions.</a:t>
            </a:r>
          </a:p>
        </p:txBody>
      </p:sp>
      <p:sp>
        <p:nvSpPr>
          <p:cNvPr id="492561" name="Rectangle 17"/>
          <p:cNvSpPr>
            <a:spLocks noChangeArrowheads="1"/>
          </p:cNvSpPr>
          <p:nvPr/>
        </p:nvSpPr>
        <p:spPr bwMode="auto">
          <a:xfrm>
            <a:off x="1055688" y="5981700"/>
            <a:ext cx="60039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it is shorter when the pressure is…</a:t>
            </a:r>
          </a:p>
        </p:txBody>
      </p:sp>
      <p:sp>
        <p:nvSpPr>
          <p:cNvPr id="492562" name="Rectangle 18"/>
          <p:cNvSpPr>
            <a:spLocks noChangeArrowheads="1"/>
          </p:cNvSpPr>
          <p:nvPr/>
        </p:nvSpPr>
        <p:spPr bwMode="auto">
          <a:xfrm>
            <a:off x="6877050" y="5981700"/>
            <a:ext cx="858838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high</a:t>
            </a:r>
          </a:p>
        </p:txBody>
      </p:sp>
      <p:pic>
        <p:nvPicPr>
          <p:cNvPr id="492563" name="Picture 19" descr="j02392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0750" y="3300413"/>
            <a:ext cx="1606550" cy="177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2564" name="Picture 20" descr="j01979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1138" y="5281613"/>
            <a:ext cx="10191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5818188" y="2559050"/>
            <a:ext cx="15525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 = times</a:t>
            </a:r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849476"/>
              </p:ext>
            </p:extLst>
          </p:nvPr>
        </p:nvGraphicFramePr>
        <p:xfrm>
          <a:off x="5865813" y="207963"/>
          <a:ext cx="2551112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5" imgW="977760" imgH="482400" progId="Equation.3">
                  <p:embed/>
                </p:oleObj>
              </mc:Choice>
              <mc:Fallback>
                <p:oleObj name="Equation" r:id="rId5" imgW="977760" imgH="482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813" y="207963"/>
                        <a:ext cx="2551112" cy="1258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9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92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9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92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492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25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92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92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92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4925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4925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25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49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49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49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92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92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9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9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25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25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2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25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25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2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92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92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9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9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92547" grpId="0" animBg="1"/>
      <p:bldP spid="492552" grpId="0" animBg="1"/>
      <p:bldP spid="492553" grpId="0"/>
      <p:bldP spid="492554" grpId="0"/>
      <p:bldP spid="492555" grpId="0" animBg="1"/>
      <p:bldP spid="492555" grpId="1" animBg="1"/>
      <p:bldP spid="492556" grpId="0"/>
      <p:bldP spid="492557" grpId="0"/>
      <p:bldP spid="492558" grpId="0"/>
      <p:bldP spid="492559" grpId="0"/>
      <p:bldP spid="492560" grpId="0"/>
      <p:bldP spid="492561" grpId="0"/>
      <p:bldP spid="492562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5218113" y="4437063"/>
            <a:ext cx="609600" cy="565150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0375" y="835025"/>
            <a:ext cx="809625" cy="5427663"/>
            <a:chOff x="4790" y="539"/>
            <a:chExt cx="510" cy="3419"/>
          </a:xfrm>
        </p:grpSpPr>
        <p:sp>
          <p:nvSpPr>
            <p:cNvPr id="12316" name="Rectangle 4"/>
            <p:cNvSpPr>
              <a:spLocks noChangeArrowheads="1"/>
            </p:cNvSpPr>
            <p:nvPr/>
          </p:nvSpPr>
          <p:spPr bwMode="auto">
            <a:xfrm>
              <a:off x="4791" y="556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7" name="Text Box 5"/>
            <p:cNvSpPr txBox="1">
              <a:spLocks noChangeArrowheads="1"/>
            </p:cNvSpPr>
            <p:nvPr/>
          </p:nvSpPr>
          <p:spPr bwMode="auto">
            <a:xfrm>
              <a:off x="4798" y="622"/>
              <a:ext cx="4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3600" b="1">
                  <a:solidFill>
                    <a:schemeClr val="tx1"/>
                  </a:solidFill>
                </a:rPr>
                <a:t>He</a:t>
              </a:r>
            </a:p>
          </p:txBody>
        </p:sp>
        <p:sp>
          <p:nvSpPr>
            <p:cNvPr id="12318" name="Text Box 6"/>
            <p:cNvSpPr txBox="1">
              <a:spLocks noChangeArrowheads="1"/>
            </p:cNvSpPr>
            <p:nvPr/>
          </p:nvSpPr>
          <p:spPr bwMode="auto">
            <a:xfrm>
              <a:off x="5081" y="539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319" name="Text Box 7"/>
            <p:cNvSpPr txBox="1">
              <a:spLocks noChangeArrowheads="1"/>
            </p:cNvSpPr>
            <p:nvPr/>
          </p:nvSpPr>
          <p:spPr bwMode="auto">
            <a:xfrm>
              <a:off x="4817" y="913"/>
              <a:ext cx="4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4.003</a:t>
              </a:r>
            </a:p>
          </p:txBody>
        </p:sp>
        <p:sp>
          <p:nvSpPr>
            <p:cNvPr id="12320" name="Rectangle 8"/>
            <p:cNvSpPr>
              <a:spLocks noChangeArrowheads="1"/>
            </p:cNvSpPr>
            <p:nvPr/>
          </p:nvSpPr>
          <p:spPr bwMode="auto">
            <a:xfrm>
              <a:off x="4791" y="1123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1" name="Text Box 9"/>
            <p:cNvSpPr txBox="1">
              <a:spLocks noChangeArrowheads="1"/>
            </p:cNvSpPr>
            <p:nvPr/>
          </p:nvSpPr>
          <p:spPr bwMode="auto">
            <a:xfrm>
              <a:off x="4798" y="1189"/>
              <a:ext cx="4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tx1"/>
                  </a:solidFill>
                </a:rPr>
                <a:t>Ne</a:t>
              </a:r>
            </a:p>
          </p:txBody>
        </p:sp>
        <p:sp>
          <p:nvSpPr>
            <p:cNvPr id="12322" name="Text Box 10"/>
            <p:cNvSpPr txBox="1">
              <a:spLocks noChangeArrowheads="1"/>
            </p:cNvSpPr>
            <p:nvPr/>
          </p:nvSpPr>
          <p:spPr bwMode="auto">
            <a:xfrm>
              <a:off x="5000" y="1106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2323" name="Text Box 11"/>
            <p:cNvSpPr txBox="1">
              <a:spLocks noChangeArrowheads="1"/>
            </p:cNvSpPr>
            <p:nvPr/>
          </p:nvSpPr>
          <p:spPr bwMode="auto">
            <a:xfrm>
              <a:off x="4790" y="1480"/>
              <a:ext cx="50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</a:rPr>
                <a:t>20.180</a:t>
              </a:r>
            </a:p>
          </p:txBody>
        </p:sp>
        <p:sp>
          <p:nvSpPr>
            <p:cNvPr id="12324" name="Rectangle 12"/>
            <p:cNvSpPr>
              <a:spLocks noChangeArrowheads="1"/>
            </p:cNvSpPr>
            <p:nvPr/>
          </p:nvSpPr>
          <p:spPr bwMode="auto">
            <a:xfrm>
              <a:off x="4791" y="1690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5" name="Text Box 13"/>
            <p:cNvSpPr txBox="1">
              <a:spLocks noChangeArrowheads="1"/>
            </p:cNvSpPr>
            <p:nvPr/>
          </p:nvSpPr>
          <p:spPr bwMode="auto">
            <a:xfrm>
              <a:off x="4822" y="1756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tx1"/>
                  </a:solidFill>
                </a:rPr>
                <a:t>Ar</a:t>
              </a:r>
            </a:p>
          </p:txBody>
        </p:sp>
        <p:sp>
          <p:nvSpPr>
            <p:cNvPr id="12326" name="Text Box 14"/>
            <p:cNvSpPr txBox="1">
              <a:spLocks noChangeArrowheads="1"/>
            </p:cNvSpPr>
            <p:nvPr/>
          </p:nvSpPr>
          <p:spPr bwMode="auto">
            <a:xfrm>
              <a:off x="5000" y="167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12327" name="Text Box 15"/>
            <p:cNvSpPr txBox="1">
              <a:spLocks noChangeArrowheads="1"/>
            </p:cNvSpPr>
            <p:nvPr/>
          </p:nvSpPr>
          <p:spPr bwMode="auto">
            <a:xfrm>
              <a:off x="4790" y="2047"/>
              <a:ext cx="50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</a:rPr>
                <a:t>39.948</a:t>
              </a:r>
            </a:p>
          </p:txBody>
        </p:sp>
        <p:sp>
          <p:nvSpPr>
            <p:cNvPr id="12328" name="Rectangle 16"/>
            <p:cNvSpPr>
              <a:spLocks noChangeArrowheads="1"/>
            </p:cNvSpPr>
            <p:nvPr/>
          </p:nvSpPr>
          <p:spPr bwMode="auto">
            <a:xfrm>
              <a:off x="4791" y="2257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9" name="Text Box 17"/>
            <p:cNvSpPr txBox="1">
              <a:spLocks noChangeArrowheads="1"/>
            </p:cNvSpPr>
            <p:nvPr/>
          </p:nvSpPr>
          <p:spPr bwMode="auto">
            <a:xfrm>
              <a:off x="4822" y="2323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tx1"/>
                  </a:solidFill>
                </a:rPr>
                <a:t>Kr</a:t>
              </a:r>
            </a:p>
          </p:txBody>
        </p:sp>
        <p:sp>
          <p:nvSpPr>
            <p:cNvPr id="12330" name="Text Box 18"/>
            <p:cNvSpPr txBox="1">
              <a:spLocks noChangeArrowheads="1"/>
            </p:cNvSpPr>
            <p:nvPr/>
          </p:nvSpPr>
          <p:spPr bwMode="auto">
            <a:xfrm>
              <a:off x="5000" y="2240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36</a:t>
              </a:r>
            </a:p>
          </p:txBody>
        </p:sp>
        <p:sp>
          <p:nvSpPr>
            <p:cNvPr id="12331" name="Text Box 19"/>
            <p:cNvSpPr txBox="1">
              <a:spLocks noChangeArrowheads="1"/>
            </p:cNvSpPr>
            <p:nvPr/>
          </p:nvSpPr>
          <p:spPr bwMode="auto">
            <a:xfrm>
              <a:off x="4827" y="2614"/>
              <a:ext cx="4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</a:rPr>
                <a:t>83.80</a:t>
              </a:r>
            </a:p>
          </p:txBody>
        </p:sp>
        <p:sp>
          <p:nvSpPr>
            <p:cNvPr id="12332" name="Rectangle 20"/>
            <p:cNvSpPr>
              <a:spLocks noChangeArrowheads="1"/>
            </p:cNvSpPr>
            <p:nvPr/>
          </p:nvSpPr>
          <p:spPr bwMode="auto">
            <a:xfrm>
              <a:off x="4791" y="2823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3" name="Text Box 21"/>
            <p:cNvSpPr txBox="1">
              <a:spLocks noChangeArrowheads="1"/>
            </p:cNvSpPr>
            <p:nvPr/>
          </p:nvSpPr>
          <p:spPr bwMode="auto">
            <a:xfrm>
              <a:off x="4806" y="2889"/>
              <a:ext cx="4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tx1"/>
                  </a:solidFill>
                </a:rPr>
                <a:t>Xe</a:t>
              </a:r>
            </a:p>
          </p:txBody>
        </p:sp>
        <p:sp>
          <p:nvSpPr>
            <p:cNvPr id="12334" name="Text Box 22"/>
            <p:cNvSpPr txBox="1">
              <a:spLocks noChangeArrowheads="1"/>
            </p:cNvSpPr>
            <p:nvPr/>
          </p:nvSpPr>
          <p:spPr bwMode="auto">
            <a:xfrm>
              <a:off x="5000" y="2806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54</a:t>
              </a:r>
            </a:p>
          </p:txBody>
        </p:sp>
        <p:sp>
          <p:nvSpPr>
            <p:cNvPr id="12335" name="Text Box 23"/>
            <p:cNvSpPr txBox="1">
              <a:spLocks noChangeArrowheads="1"/>
            </p:cNvSpPr>
            <p:nvPr/>
          </p:nvSpPr>
          <p:spPr bwMode="auto">
            <a:xfrm>
              <a:off x="4793" y="3180"/>
              <a:ext cx="50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</a:rPr>
                <a:t>131.29</a:t>
              </a:r>
            </a:p>
          </p:txBody>
        </p:sp>
        <p:sp>
          <p:nvSpPr>
            <p:cNvPr id="12336" name="Rectangle 24"/>
            <p:cNvSpPr>
              <a:spLocks noChangeArrowheads="1"/>
            </p:cNvSpPr>
            <p:nvPr/>
          </p:nvSpPr>
          <p:spPr bwMode="auto">
            <a:xfrm>
              <a:off x="4791" y="3389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7" name="Text Box 25"/>
            <p:cNvSpPr txBox="1">
              <a:spLocks noChangeArrowheads="1"/>
            </p:cNvSpPr>
            <p:nvPr/>
          </p:nvSpPr>
          <p:spPr bwMode="auto">
            <a:xfrm>
              <a:off x="4790" y="3455"/>
              <a:ext cx="5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tx1"/>
                  </a:solidFill>
                </a:rPr>
                <a:t>Rn</a:t>
              </a:r>
            </a:p>
          </p:txBody>
        </p:sp>
        <p:sp>
          <p:nvSpPr>
            <p:cNvPr id="12338" name="Text Box 26"/>
            <p:cNvSpPr txBox="1">
              <a:spLocks noChangeArrowheads="1"/>
            </p:cNvSpPr>
            <p:nvPr/>
          </p:nvSpPr>
          <p:spPr bwMode="auto">
            <a:xfrm>
              <a:off x="5000" y="3372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86</a:t>
              </a:r>
            </a:p>
          </p:txBody>
        </p:sp>
        <p:sp>
          <p:nvSpPr>
            <p:cNvPr id="12339" name="Text Box 27"/>
            <p:cNvSpPr txBox="1">
              <a:spLocks noChangeArrowheads="1"/>
            </p:cNvSpPr>
            <p:nvPr/>
          </p:nvSpPr>
          <p:spPr bwMode="auto">
            <a:xfrm>
              <a:off x="4841" y="3746"/>
              <a:ext cx="41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</a:rPr>
                <a:t>(222)</a:t>
              </a:r>
            </a:p>
          </p:txBody>
        </p:sp>
      </p:grpSp>
      <p:pic>
        <p:nvPicPr>
          <p:cNvPr id="524316" name="Picture 28" descr="j043441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7838" y="4476750"/>
            <a:ext cx="1625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24317" name="Object 29"/>
          <p:cNvGraphicFramePr>
            <a:graphicFrameLocks noChangeAspect="1"/>
          </p:cNvGraphicFramePr>
          <p:nvPr/>
        </p:nvGraphicFramePr>
        <p:xfrm>
          <a:off x="3730625" y="1404938"/>
          <a:ext cx="1420813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Equation" r:id="rId4" imgW="1422360" imgH="965160" progId="Equation.3">
                  <p:embed/>
                </p:oleObj>
              </mc:Choice>
              <mc:Fallback>
                <p:oleObj name="Equation" r:id="rId4" imgW="1422360" imgH="96516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5" y="1404938"/>
                        <a:ext cx="1420813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4318" name="Line 30"/>
          <p:cNvSpPr>
            <a:spLocks noChangeShapeType="1"/>
          </p:cNvSpPr>
          <p:nvPr/>
        </p:nvSpPr>
        <p:spPr bwMode="auto">
          <a:xfrm>
            <a:off x="282575" y="265113"/>
            <a:ext cx="1236663" cy="4778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524319" name="Object 31"/>
          <p:cNvGraphicFramePr>
            <a:graphicFrameLocks noChangeAspect="1"/>
          </p:cNvGraphicFramePr>
          <p:nvPr/>
        </p:nvGraphicFramePr>
        <p:xfrm>
          <a:off x="5427663" y="1403350"/>
          <a:ext cx="2601912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Equation" r:id="rId6" imgW="2603160" imgH="1028520" progId="Equation.3">
                  <p:embed/>
                </p:oleObj>
              </mc:Choice>
              <mc:Fallback>
                <p:oleObj name="Equation" r:id="rId6" imgW="2603160" imgH="10285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7663" y="1403350"/>
                        <a:ext cx="2601912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4320" name="Object 32"/>
          <p:cNvGraphicFramePr>
            <a:graphicFrameLocks noChangeAspect="1"/>
          </p:cNvGraphicFramePr>
          <p:nvPr/>
        </p:nvGraphicFramePr>
        <p:xfrm>
          <a:off x="5635625" y="2606675"/>
          <a:ext cx="2678113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Equation" r:id="rId8" imgW="2679480" imgH="838080" progId="Equation.3">
                  <p:embed/>
                </p:oleObj>
              </mc:Choice>
              <mc:Fallback>
                <p:oleObj name="Equation" r:id="rId8" imgW="2679480" imgH="8380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25" y="2606675"/>
                        <a:ext cx="2678113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4321" name="Picture 33" descr="j0432537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7350" y="822325"/>
            <a:ext cx="9398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4322" name="Text Box 34"/>
          <p:cNvSpPr txBox="1">
            <a:spLocks noChangeArrowheads="1"/>
          </p:cNvSpPr>
          <p:nvPr/>
        </p:nvSpPr>
        <p:spPr bwMode="auto">
          <a:xfrm>
            <a:off x="1558925" y="614363"/>
            <a:ext cx="2846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mm = 16.0 g/mol</a:t>
            </a:r>
          </a:p>
        </p:txBody>
      </p:sp>
      <p:graphicFrame>
        <p:nvGraphicFramePr>
          <p:cNvPr id="524323" name="Object 35"/>
          <p:cNvGraphicFramePr>
            <a:graphicFrameLocks noChangeAspect="1"/>
          </p:cNvGraphicFramePr>
          <p:nvPr/>
        </p:nvGraphicFramePr>
        <p:xfrm>
          <a:off x="3448050" y="3641725"/>
          <a:ext cx="26670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Equation" r:id="rId11" imgW="2666880" imgH="482400" progId="Equation.3">
                  <p:embed/>
                </p:oleObj>
              </mc:Choice>
              <mc:Fallback>
                <p:oleObj name="Equation" r:id="rId11" imgW="2666880" imgH="4824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050" y="3641725"/>
                        <a:ext cx="2667000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4324" name="Text Box 36"/>
          <p:cNvSpPr txBox="1">
            <a:spLocks noChangeArrowheads="1"/>
          </p:cNvSpPr>
          <p:nvPr/>
        </p:nvSpPr>
        <p:spPr bwMode="auto">
          <a:xfrm>
            <a:off x="6143625" y="3663950"/>
            <a:ext cx="2252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39.9 g/mol</a:t>
            </a:r>
          </a:p>
        </p:txBody>
      </p:sp>
      <p:sp>
        <p:nvSpPr>
          <p:cNvPr id="524325" name="Text Box 37"/>
          <p:cNvSpPr txBox="1">
            <a:spLocks noChangeArrowheads="1"/>
          </p:cNvSpPr>
          <p:nvPr/>
        </p:nvSpPr>
        <p:spPr bwMode="auto">
          <a:xfrm>
            <a:off x="5253038" y="44656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Ar</a:t>
            </a:r>
          </a:p>
        </p:txBody>
      </p:sp>
      <p:graphicFrame>
        <p:nvGraphicFramePr>
          <p:cNvPr id="524326" name="Object 38"/>
          <p:cNvGraphicFramePr>
            <a:graphicFrameLocks noChangeAspect="1"/>
          </p:cNvGraphicFramePr>
          <p:nvPr/>
        </p:nvGraphicFramePr>
        <p:xfrm>
          <a:off x="3465513" y="2597150"/>
          <a:ext cx="20701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Equation" r:id="rId13" imgW="2070000" imgH="876240" progId="Equation.3">
                  <p:embed/>
                </p:oleObj>
              </mc:Choice>
              <mc:Fallback>
                <p:oleObj name="Equation" r:id="rId13" imgW="2070000" imgH="8762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513" y="2597150"/>
                        <a:ext cx="207010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4327" name="Line 39"/>
          <p:cNvSpPr>
            <a:spLocks noChangeShapeType="1"/>
          </p:cNvSpPr>
          <p:nvPr/>
        </p:nvSpPr>
        <p:spPr bwMode="auto">
          <a:xfrm flipH="1">
            <a:off x="5607050" y="2335213"/>
            <a:ext cx="450850" cy="2174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4" name="Rectangle 40"/>
          <p:cNvSpPr>
            <a:spLocks noChangeArrowheads="1"/>
          </p:cNvSpPr>
          <p:nvPr/>
        </p:nvSpPr>
        <p:spPr bwMode="auto">
          <a:xfrm>
            <a:off x="376238" y="177800"/>
            <a:ext cx="83566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3300"/>
                </a:solidFill>
              </a:rPr>
              <a:t>CH</a:t>
            </a:r>
            <a:r>
              <a:rPr lang="en-US" baseline="-25000">
                <a:solidFill>
                  <a:srgbClr val="FF3300"/>
                </a:solidFill>
              </a:rPr>
              <a:t>4</a:t>
            </a:r>
            <a:r>
              <a:rPr lang="en-US">
                <a:solidFill>
                  <a:srgbClr val="FF3300"/>
                </a:solidFill>
              </a:rPr>
              <a:t> moves 1.58 times faster than which noble gas?</a:t>
            </a:r>
          </a:p>
        </p:txBody>
      </p:sp>
      <p:pic>
        <p:nvPicPr>
          <p:cNvPr id="524329" name="Picture 41" descr="j0435937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12888" y="4106863"/>
            <a:ext cx="23749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4330" name="Text Box 42"/>
          <p:cNvSpPr txBox="1">
            <a:spLocks noChangeArrowheads="1"/>
          </p:cNvSpPr>
          <p:nvPr/>
        </p:nvSpPr>
        <p:spPr bwMode="auto">
          <a:xfrm>
            <a:off x="6413500" y="4349750"/>
            <a:ext cx="120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600">
                <a:solidFill>
                  <a:schemeClr val="tx1"/>
                </a:solidFill>
              </a:rPr>
              <a:t>“Ar?”</a:t>
            </a:r>
          </a:p>
        </p:txBody>
      </p:sp>
      <p:sp>
        <p:nvSpPr>
          <p:cNvPr id="524331" name="Text Box 43"/>
          <p:cNvSpPr txBox="1">
            <a:spLocks noChangeArrowheads="1"/>
          </p:cNvSpPr>
          <p:nvPr/>
        </p:nvSpPr>
        <p:spPr bwMode="auto">
          <a:xfrm>
            <a:off x="3584575" y="5245100"/>
            <a:ext cx="53879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“Aahhrrrr! Buckets o’ blood!</a:t>
            </a:r>
          </a:p>
          <a:p>
            <a:r>
              <a:rPr lang="en-US">
                <a:solidFill>
                  <a:schemeClr val="tx1"/>
                </a:solidFill>
              </a:rPr>
              <a:t>Swab de decks, ye scurvy dogs!”</a:t>
            </a: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1422400" y="1782763"/>
            <a:ext cx="1290638" cy="1785937"/>
            <a:chOff x="896" y="1216"/>
            <a:chExt cx="813" cy="1125"/>
          </a:xfrm>
        </p:grpSpPr>
        <p:sp>
          <p:nvSpPr>
            <p:cNvPr id="12314" name="AutoShape 45"/>
            <p:cNvSpPr>
              <a:spLocks/>
            </p:cNvSpPr>
            <p:nvPr/>
          </p:nvSpPr>
          <p:spPr bwMode="auto">
            <a:xfrm>
              <a:off x="896" y="1216"/>
              <a:ext cx="165" cy="1125"/>
            </a:xfrm>
            <a:prstGeom prst="rightBrace">
              <a:avLst>
                <a:gd name="adj1" fmla="val 56818"/>
                <a:gd name="adj2" fmla="val 50000"/>
              </a:avLst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5" name="Text Box 46"/>
            <p:cNvSpPr txBox="1">
              <a:spLocks noChangeArrowheads="1"/>
            </p:cNvSpPr>
            <p:nvPr/>
          </p:nvSpPr>
          <p:spPr bwMode="auto">
            <a:xfrm>
              <a:off x="982" y="1497"/>
              <a:ext cx="727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Ne</a:t>
              </a:r>
              <a:r>
                <a:rPr lang="en-US" baseline="-25000">
                  <a:solidFill>
                    <a:schemeClr val="tx1"/>
                  </a:solidFill>
                </a:rPr>
                <a:t>2</a:t>
              </a:r>
              <a:endParaRPr lang="en-US">
                <a:solidFill>
                  <a:schemeClr val="tx1"/>
                </a:solidFill>
              </a:endParaRPr>
            </a:p>
            <a:p>
              <a:r>
                <a:rPr lang="en-US">
                  <a:solidFill>
                    <a:schemeClr val="tx1"/>
                  </a:solidFill>
                </a:rPr>
                <a:t>or Ar?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1763713" y="1401763"/>
            <a:ext cx="1660525" cy="1220787"/>
            <a:chOff x="1111" y="976"/>
            <a:chExt cx="1046" cy="769"/>
          </a:xfrm>
        </p:grpSpPr>
        <p:pic>
          <p:nvPicPr>
            <p:cNvPr id="12310" name="Picture 48" descr="j0424496[1]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 rot="19445059" flipH="1">
              <a:off x="1391" y="976"/>
              <a:ext cx="766" cy="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311" name="Group 49"/>
            <p:cNvGrpSpPr>
              <a:grpSpLocks/>
            </p:cNvGrpSpPr>
            <p:nvPr/>
          </p:nvGrpSpPr>
          <p:grpSpPr bwMode="auto">
            <a:xfrm>
              <a:off x="1111" y="1581"/>
              <a:ext cx="424" cy="164"/>
              <a:chOff x="1203" y="2295"/>
              <a:chExt cx="424" cy="164"/>
            </a:xfrm>
          </p:grpSpPr>
          <p:sp>
            <p:nvSpPr>
              <p:cNvPr id="12312" name="Line 50"/>
              <p:cNvSpPr>
                <a:spLocks noChangeShapeType="1"/>
              </p:cNvSpPr>
              <p:nvPr/>
            </p:nvSpPr>
            <p:spPr bwMode="auto">
              <a:xfrm>
                <a:off x="1216" y="2295"/>
                <a:ext cx="411" cy="16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13" name="Line 51"/>
              <p:cNvSpPr>
                <a:spLocks noChangeShapeType="1"/>
              </p:cNvSpPr>
              <p:nvPr/>
            </p:nvSpPr>
            <p:spPr bwMode="auto">
              <a:xfrm flipH="1">
                <a:off x="1203" y="2295"/>
                <a:ext cx="411" cy="16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2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24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24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24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24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2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5243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5243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43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524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4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524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4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4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4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52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52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52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24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24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52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24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24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24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4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24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524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2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2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2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2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2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2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2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524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2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524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524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0" grpId="0" animBg="1"/>
      <p:bldP spid="524318" grpId="0" animBg="1"/>
      <p:bldP spid="524322" grpId="0"/>
      <p:bldP spid="52432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16906</TotalTime>
  <Words>500</Words>
  <Application>Microsoft Office PowerPoint</Application>
  <PresentationFormat>On-screen Show 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McLean County Unit 5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Physics</dc:title>
  <dc:creator>UNIT55</dc:creator>
  <cp:lastModifiedBy>Bergmann, John</cp:lastModifiedBy>
  <cp:revision>310</cp:revision>
  <cp:lastPrinted>2011-11-22T14:52:41Z</cp:lastPrinted>
  <dcterms:created xsi:type="dcterms:W3CDTF">2006-05-08T14:15:08Z</dcterms:created>
  <dcterms:modified xsi:type="dcterms:W3CDTF">2012-06-14T00:38:58Z</dcterms:modified>
</cp:coreProperties>
</file>