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0"/>
  </p:notesMasterIdLst>
  <p:sldIdLst>
    <p:sldId id="256" r:id="rId2"/>
    <p:sldId id="262" r:id="rId3"/>
    <p:sldId id="257" r:id="rId4"/>
    <p:sldId id="259" r:id="rId5"/>
    <p:sldId id="258" r:id="rId6"/>
    <p:sldId id="261" r:id="rId7"/>
    <p:sldId id="265" r:id="rId8"/>
    <p:sldId id="260" r:id="rId9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FFCC"/>
    <a:srgbClr val="00CC99"/>
    <a:srgbClr val="00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836" autoAdjust="0"/>
  </p:normalViewPr>
  <p:slideViewPr>
    <p:cSldViewPr snapToGrid="0">
      <p:cViewPr varScale="1">
        <p:scale>
          <a:sx n="97" d="100"/>
          <a:sy n="97" d="100"/>
        </p:scale>
        <p:origin x="-114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fld id="{C3EFF690-FDC6-490E-908B-179E1FBD4B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2B51F9-4836-4DD6-80AF-3B29804C8C8D}" type="slidenum">
              <a:rPr lang="en-US"/>
              <a:pPr/>
              <a:t>1</a:t>
            </a:fld>
            <a:endParaRPr 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BF35FD-6CAA-47D0-B901-18124A68D9DD}" type="slidenum">
              <a:rPr lang="en-US"/>
              <a:pPr/>
              <a:t>2</a:t>
            </a:fld>
            <a:endParaRPr 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E1D456-55F9-4B21-961C-35A9F3445F5A}" type="slidenum">
              <a:rPr lang="en-US"/>
              <a:pPr/>
              <a:t>3</a:t>
            </a:fld>
            <a:endParaRPr 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FC0BCF-310D-413A-8D92-86F2A1F00E2E}" type="slidenum">
              <a:rPr lang="en-US"/>
              <a:pPr/>
              <a:t>4</a:t>
            </a:fld>
            <a:endParaRPr 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4BD29C-BA9F-4604-997C-CF59C751377A}" type="slidenum">
              <a:rPr lang="en-US"/>
              <a:pPr/>
              <a:t>5</a:t>
            </a:fld>
            <a:endParaRPr 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2D0AEC-9CAE-453E-9BB5-82F9E5771B4C}" type="slidenum">
              <a:rPr lang="en-US"/>
              <a:pPr/>
              <a:t>6</a:t>
            </a:fld>
            <a:endParaRPr 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BDC016-F556-4398-88B0-4AE1D932CEA0}" type="slidenum">
              <a:rPr lang="en-US"/>
              <a:pPr/>
              <a:t>7</a:t>
            </a:fld>
            <a:endParaRPr lang="en-US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3BB36A-9D39-46F0-853F-0A7E6F105FA2}" type="slidenum">
              <a:rPr lang="en-US"/>
              <a:pPr/>
              <a:t>8</a:t>
            </a:fld>
            <a:endParaRPr 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2977C5-614C-4A3E-B0FF-DE41238816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C9DF6-1A62-4677-B9D1-79116C176E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F4A23-78CD-442C-A930-0419F2AA7E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76B87-7B55-4953-A1C2-F6395B2275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D9106-AD75-401A-8233-04AB111F4B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012C8-3D73-49D7-9D9D-148CB19A96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D1122-F139-4AFC-8C18-651A490D4F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0662E-C275-4FD9-A5ED-AC74203963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CBBC8-C1F0-4E04-B7F9-C8F0F7154B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47F8A-526E-456F-A5D5-026357E3E5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37005-DA94-4D60-9B35-94F12A24FD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5DB4CBB5-633B-4F26-B93F-21663E676EE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t5.org/chemistr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388" y="1339850"/>
            <a:ext cx="7429500" cy="1143000"/>
          </a:xfrm>
        </p:spPr>
        <p:txBody>
          <a:bodyPr/>
          <a:lstStyle/>
          <a:p>
            <a:r>
              <a:rPr lang="en-US"/>
              <a:t>Classroom Expectations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92438" y="2768600"/>
            <a:ext cx="5248275" cy="11096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/>
              <a:t>Honors Chemistry</a:t>
            </a:r>
          </a:p>
          <a:p>
            <a:pPr>
              <a:spcBef>
                <a:spcPct val="0"/>
              </a:spcBef>
            </a:pPr>
            <a:r>
              <a:rPr lang="en-US"/>
              <a:t>Mr. Christopherson</a:t>
            </a:r>
            <a:endParaRPr lang="en-US" i="1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Student Behaviors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/>
              <a:t>Be prompt</a:t>
            </a:r>
          </a:p>
          <a:p>
            <a:pPr lvl="1">
              <a:spcBef>
                <a:spcPct val="0"/>
              </a:spcBef>
            </a:pPr>
            <a:r>
              <a:rPr lang="en-US"/>
              <a:t>Be ready to learn when class begins.</a:t>
            </a:r>
          </a:p>
          <a:p>
            <a:r>
              <a:rPr lang="en-US"/>
              <a:t>Be prepared</a:t>
            </a:r>
          </a:p>
          <a:p>
            <a:pPr lvl="1">
              <a:spcBef>
                <a:spcPct val="0"/>
              </a:spcBef>
            </a:pPr>
            <a:r>
              <a:rPr lang="en-US"/>
              <a:t>Have materials with you and know due dates.</a:t>
            </a:r>
          </a:p>
          <a:p>
            <a:r>
              <a:rPr lang="en-US"/>
              <a:t>Be a polite and positive participant</a:t>
            </a:r>
            <a:endParaRPr lang="en-US" i="1"/>
          </a:p>
          <a:p>
            <a:pPr lvl="1">
              <a:spcBef>
                <a:spcPct val="0"/>
              </a:spcBef>
            </a:pPr>
            <a:r>
              <a:rPr lang="en-US"/>
              <a:t>Speak in a normal tone of voice, and listen attentively.</a:t>
            </a:r>
          </a:p>
          <a:p>
            <a:r>
              <a:rPr lang="en-US"/>
              <a:t>Be productive</a:t>
            </a:r>
          </a:p>
          <a:p>
            <a:pPr lvl="1">
              <a:spcBef>
                <a:spcPct val="0"/>
              </a:spcBef>
            </a:pPr>
            <a:r>
              <a:rPr lang="en-US"/>
              <a:t>Turn in work on time, and always do your best.</a:t>
            </a:r>
          </a:p>
          <a:p>
            <a:r>
              <a:rPr lang="en-US"/>
              <a:t>Be a problem solver</a:t>
            </a:r>
          </a:p>
          <a:p>
            <a:pPr lvl="1">
              <a:spcBef>
                <a:spcPct val="0"/>
              </a:spcBef>
            </a:pPr>
            <a:r>
              <a:rPr lang="en-US"/>
              <a:t>Correct problems quickly and peacefully before they escalate.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Show Respect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Value yourself. Be honest and ethical, and practice strong moral values.</a:t>
            </a:r>
          </a:p>
          <a:p>
            <a:r>
              <a:rPr lang="en-US"/>
              <a:t>Treat all members of the school community and all visitors with politeness and respect.</a:t>
            </a:r>
          </a:p>
          <a:p>
            <a:r>
              <a:rPr lang="en-US"/>
              <a:t>Honor the ideas and opinions of others.</a:t>
            </a:r>
          </a:p>
          <a:p>
            <a:r>
              <a:rPr lang="en-US"/>
              <a:t>Offer to help.</a:t>
            </a:r>
          </a:p>
          <a:p>
            <a:r>
              <a:rPr lang="en-US"/>
              <a:t>Be responsible with property and belongings.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Responsibility for Coursework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52600" y="1395413"/>
            <a:ext cx="6735763" cy="4572000"/>
          </a:xfrm>
        </p:spPr>
        <p:txBody>
          <a:bodyPr/>
          <a:lstStyle/>
          <a:p>
            <a:r>
              <a:rPr lang="en-US"/>
              <a:t>Bring notebook, textbook, planner, and appropriate writing tools to class.</a:t>
            </a:r>
          </a:p>
          <a:p>
            <a:r>
              <a:rPr lang="en-US"/>
              <a:t>Know due dates, and submit all coursework on time.</a:t>
            </a:r>
          </a:p>
          <a:p>
            <a:r>
              <a:rPr lang="en-US"/>
              <a:t>All assignments are posted on the class Web site @ </a:t>
            </a:r>
            <a:r>
              <a:rPr lang="en-US">
                <a:hlinkClick r:id="rId3"/>
              </a:rPr>
              <a:t>www.unit5.org/chemistry</a:t>
            </a:r>
            <a:endParaRPr lang="en-US"/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Promote Lifelong Learning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You can develop lifelong learning traits:</a:t>
            </a:r>
          </a:p>
          <a:p>
            <a:pPr lvl="1"/>
            <a:r>
              <a:rPr lang="en-US"/>
              <a:t>By showing curiosity about human nature and how the world works.</a:t>
            </a:r>
          </a:p>
          <a:p>
            <a:pPr lvl="1"/>
            <a:r>
              <a:rPr lang="en-US"/>
              <a:t>By seeking and valuing diversity.</a:t>
            </a:r>
          </a:p>
          <a:p>
            <a:pPr lvl="1"/>
            <a:r>
              <a:rPr lang="en-US"/>
              <a:t>By persisting in seeking out new solutions.</a:t>
            </a:r>
          </a:p>
          <a:p>
            <a:pPr lvl="1"/>
            <a:r>
              <a:rPr lang="en-US"/>
              <a:t>By using your unique talents and intelligence to promote positive change.</a:t>
            </a:r>
          </a:p>
          <a:p>
            <a:pPr lvl="1"/>
            <a:r>
              <a:rPr lang="en-US"/>
              <a:t>By learning and applying technology tools to solve problems.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Policies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52600" y="1395413"/>
            <a:ext cx="6858000" cy="4572000"/>
          </a:xfrm>
        </p:spPr>
        <p:txBody>
          <a:bodyPr/>
          <a:lstStyle/>
          <a:p>
            <a:r>
              <a:rPr lang="en-US"/>
              <a:t>Food and beverages are not allowed in the classroom.</a:t>
            </a:r>
          </a:p>
          <a:p>
            <a:r>
              <a:rPr lang="en-US"/>
              <a:t>Please be in your seat when the bell rings, as class begins at that time.</a:t>
            </a:r>
          </a:p>
          <a:p>
            <a:r>
              <a:rPr lang="en-US"/>
              <a:t>Absences</a:t>
            </a:r>
          </a:p>
          <a:p>
            <a:pPr lvl="1"/>
            <a:r>
              <a:rPr lang="en-US"/>
              <a:t>Ask classmate first for assignments.</a:t>
            </a:r>
          </a:p>
          <a:p>
            <a:pPr lvl="1"/>
            <a:r>
              <a:rPr lang="en-US"/>
              <a:t>Each excused absence has a one-day grace period.</a:t>
            </a:r>
          </a:p>
          <a:p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Grading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/>
              <a:t>Grades are based on the accumulation of points.</a:t>
            </a:r>
          </a:p>
          <a:p>
            <a:r>
              <a:rPr lang="en-US"/>
              <a:t>Points are based on:</a:t>
            </a:r>
          </a:p>
          <a:p>
            <a:pPr lvl="1"/>
            <a:r>
              <a:rPr lang="en-US"/>
              <a:t>Completion of assignments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	(daily work)</a:t>
            </a:r>
          </a:p>
          <a:p>
            <a:pPr lvl="1"/>
            <a:r>
              <a:rPr lang="en-US"/>
              <a:t>Major projects, exams</a:t>
            </a:r>
          </a:p>
          <a:p>
            <a:pPr lvl="1"/>
            <a:r>
              <a:rPr lang="en-US"/>
              <a:t>Grades are posted online 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	and updated regularly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605588" y="223838"/>
            <a:ext cx="2139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</a:pPr>
            <a:endParaRPr lang="en-US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6091238" y="2108200"/>
            <a:ext cx="2362200" cy="3079750"/>
          </a:xfrm>
          <a:prstGeom prst="rect">
            <a:avLst/>
          </a:prstGeom>
          <a:solidFill>
            <a:srgbClr val="C0C0C0"/>
          </a:soli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tabLst>
                <a:tab pos="1485900" algn="l"/>
              </a:tabLst>
            </a:pPr>
            <a:endParaRPr lang="en-US" sz="800" b="1"/>
          </a:p>
          <a:p>
            <a:pPr algn="ctr">
              <a:tabLst>
                <a:tab pos="1485900" algn="l"/>
              </a:tabLst>
            </a:pPr>
            <a:r>
              <a:rPr lang="en-US" b="1"/>
              <a:t>Our Grading Scale</a:t>
            </a:r>
          </a:p>
          <a:p>
            <a:pPr marL="400050" lvl="1" indent="-228600">
              <a:buFontTx/>
              <a:buChar char="•"/>
              <a:tabLst>
                <a:tab pos="1485900" algn="l"/>
              </a:tabLst>
            </a:pPr>
            <a:r>
              <a:rPr lang="en-US" sz="1600"/>
              <a:t>90-100% 	= A</a:t>
            </a:r>
          </a:p>
          <a:p>
            <a:pPr marL="400050" lvl="1" indent="-228600">
              <a:buFontTx/>
              <a:buChar char="•"/>
              <a:tabLst>
                <a:tab pos="1485900" algn="l"/>
              </a:tabLst>
            </a:pPr>
            <a:r>
              <a:rPr lang="en-US" sz="1600"/>
              <a:t>80-89% 	= B</a:t>
            </a:r>
          </a:p>
          <a:p>
            <a:pPr marL="400050" lvl="1" indent="-228600">
              <a:buFontTx/>
              <a:buChar char="•"/>
              <a:tabLst>
                <a:tab pos="1485900" algn="l"/>
              </a:tabLst>
            </a:pPr>
            <a:r>
              <a:rPr lang="en-US" sz="1600"/>
              <a:t>70-79% 	= C</a:t>
            </a:r>
          </a:p>
          <a:p>
            <a:pPr marL="400050" lvl="1" indent="-228600">
              <a:buFontTx/>
              <a:buChar char="•"/>
              <a:tabLst>
                <a:tab pos="1485900" algn="l"/>
              </a:tabLst>
            </a:pPr>
            <a:r>
              <a:rPr lang="en-US" sz="1600"/>
              <a:t>60-69% 	= D</a:t>
            </a:r>
          </a:p>
          <a:p>
            <a:pPr marL="400050" lvl="1" indent="-228600">
              <a:buFontTx/>
              <a:buChar char="•"/>
              <a:tabLst>
                <a:tab pos="1485900" algn="l"/>
              </a:tabLst>
            </a:pPr>
            <a:r>
              <a:rPr lang="en-US" sz="1600"/>
              <a:t>Below 60% 	= F</a:t>
            </a:r>
          </a:p>
          <a:p>
            <a:pPr marL="400050" lvl="1" indent="-228600">
              <a:buFontTx/>
              <a:buChar char="•"/>
              <a:tabLst>
                <a:tab pos="1485900" algn="l"/>
              </a:tabLst>
            </a:pPr>
            <a:endParaRPr lang="en-US" sz="1600"/>
          </a:p>
          <a:p>
            <a:pPr>
              <a:tabLst>
                <a:tab pos="1485900" algn="l"/>
              </a:tabLst>
            </a:pPr>
            <a:r>
              <a:rPr lang="en-US" sz="1600"/>
              <a:t>Grades are calculated on cumulative percentage and are rounded up whenever possible.</a:t>
            </a:r>
          </a:p>
          <a:p>
            <a:pPr>
              <a:tabLst>
                <a:tab pos="1485900" algn="l"/>
              </a:tabLst>
            </a:pPr>
            <a:r>
              <a:rPr lang="en-US" sz="800"/>
              <a:t>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 Pledge to Students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 will trust you until you give me reason to do otherwise.</a:t>
            </a:r>
          </a:p>
          <a:p>
            <a:r>
              <a:rPr lang="en-US"/>
              <a:t>I will respect you and work with you to solve problems.</a:t>
            </a:r>
          </a:p>
          <a:p>
            <a:r>
              <a:rPr lang="en-US"/>
              <a:t>I will promptly correct and offer feedback on your work.</a:t>
            </a:r>
          </a:p>
          <a:p>
            <a:r>
              <a:rPr lang="en-US"/>
              <a:t>I will work with you to meet learning goals.</a:t>
            </a:r>
          </a:p>
          <a:p>
            <a:r>
              <a:rPr lang="en-US"/>
              <a:t>I will offer extra help should you require them.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room expectations">
  <a:themeElements>
    <a:clrScheme name="Classroom expectation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lassroom expectation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room expec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expectations</Template>
  <TotalTime>5</TotalTime>
  <Words>302</Words>
  <Application>Microsoft Office PowerPoint</Application>
  <PresentationFormat>On-screen Show (4:3)</PresentationFormat>
  <Paragraphs>69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Classroom expectations</vt:lpstr>
      <vt:lpstr>Classroom Expectations</vt:lpstr>
      <vt:lpstr>Student Behaviors</vt:lpstr>
      <vt:lpstr>Show Respect</vt:lpstr>
      <vt:lpstr>Responsibility for Coursework</vt:lpstr>
      <vt:lpstr>Promote Lifelong Learning</vt:lpstr>
      <vt:lpstr>Policies</vt:lpstr>
      <vt:lpstr>Grading</vt:lpstr>
      <vt:lpstr>My Pledge to Students</vt:lpstr>
    </vt:vector>
  </TitlesOfParts>
  <Manager/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</dc:title>
  <dc:subject>Administrivia</dc:subject>
  <dc:creator>Jeff Christopherson</dc:creator>
  <cp:keywords/>
  <dc:description/>
  <cp:lastModifiedBy>UNIT55</cp:lastModifiedBy>
  <cp:revision>5</cp:revision>
  <dcterms:created xsi:type="dcterms:W3CDTF">2007-03-17T18:54:13Z</dcterms:created>
  <dcterms:modified xsi:type="dcterms:W3CDTF">2009-07-25T15:26:59Z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