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4" r:id="rId2"/>
  </p:sldMasterIdLst>
  <p:handoutMasterIdLst>
    <p:handoutMasterId r:id="rId56"/>
  </p:handoutMasterIdLst>
  <p:sldIdLst>
    <p:sldId id="351" r:id="rId3"/>
    <p:sldId id="496" r:id="rId4"/>
    <p:sldId id="497" r:id="rId5"/>
    <p:sldId id="498" r:id="rId6"/>
    <p:sldId id="499" r:id="rId7"/>
    <p:sldId id="571" r:id="rId8"/>
    <p:sldId id="500" r:id="rId9"/>
    <p:sldId id="501" r:id="rId10"/>
    <p:sldId id="502" r:id="rId11"/>
    <p:sldId id="503" r:id="rId12"/>
    <p:sldId id="504" r:id="rId13"/>
    <p:sldId id="505" r:id="rId14"/>
    <p:sldId id="543" r:id="rId15"/>
    <p:sldId id="507" r:id="rId16"/>
    <p:sldId id="572" r:id="rId17"/>
    <p:sldId id="582" r:id="rId18"/>
    <p:sldId id="583" r:id="rId19"/>
    <p:sldId id="584" r:id="rId20"/>
    <p:sldId id="574" r:id="rId21"/>
    <p:sldId id="511" r:id="rId22"/>
    <p:sldId id="512" r:id="rId23"/>
    <p:sldId id="513" r:id="rId24"/>
    <p:sldId id="539" r:id="rId25"/>
    <p:sldId id="514" r:id="rId26"/>
    <p:sldId id="515" r:id="rId27"/>
    <p:sldId id="516" r:id="rId28"/>
    <p:sldId id="526" r:id="rId29"/>
    <p:sldId id="518" r:id="rId30"/>
    <p:sldId id="541" r:id="rId31"/>
    <p:sldId id="540" r:id="rId32"/>
    <p:sldId id="521" r:id="rId33"/>
    <p:sldId id="522" r:id="rId34"/>
    <p:sldId id="544" r:id="rId35"/>
    <p:sldId id="524" r:id="rId36"/>
    <p:sldId id="575" r:id="rId37"/>
    <p:sldId id="585" r:id="rId38"/>
    <p:sldId id="525" r:id="rId39"/>
    <p:sldId id="586" r:id="rId40"/>
    <p:sldId id="527" r:id="rId41"/>
    <p:sldId id="528" r:id="rId42"/>
    <p:sldId id="576" r:id="rId43"/>
    <p:sldId id="577" r:id="rId44"/>
    <p:sldId id="529" r:id="rId45"/>
    <p:sldId id="530" r:id="rId46"/>
    <p:sldId id="578" r:id="rId47"/>
    <p:sldId id="588" r:id="rId48"/>
    <p:sldId id="587" r:id="rId49"/>
    <p:sldId id="532" r:id="rId50"/>
    <p:sldId id="579" r:id="rId51"/>
    <p:sldId id="580" r:id="rId52"/>
    <p:sldId id="533" r:id="rId53"/>
    <p:sldId id="534" r:id="rId54"/>
    <p:sldId id="589" r:id="rId55"/>
  </p:sldIdLst>
  <p:sldSz cx="9144000" cy="6858000" type="screen4x3"/>
  <p:notesSz cx="7010400" cy="92964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800" kern="1200">
        <a:solidFill>
          <a:srgbClr val="FF0000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800" kern="1200">
        <a:solidFill>
          <a:srgbClr val="FF0000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800" kern="1200">
        <a:solidFill>
          <a:srgbClr val="FF0000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800" kern="1200">
        <a:solidFill>
          <a:srgbClr val="FF0000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800" kern="1200">
        <a:solidFill>
          <a:srgbClr val="FF0000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rgbClr val="FF0000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rgbClr val="FF0000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rgbClr val="FF0000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rgbClr val="FF0000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FF"/>
    <a:srgbClr val="009900"/>
    <a:srgbClr val="99FF99"/>
    <a:srgbClr val="5AC693"/>
    <a:srgbClr val="FFCC00"/>
    <a:srgbClr val="993300"/>
    <a:srgbClr val="007434"/>
    <a:srgbClr val="FF0000"/>
    <a:srgbClr val="6600FF"/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699" autoAdjust="0"/>
    <p:restoredTop sz="94660"/>
  </p:normalViewPr>
  <p:slideViewPr>
    <p:cSldViewPr snapToGrid="0">
      <p:cViewPr>
        <p:scale>
          <a:sx n="60" d="100"/>
          <a:sy n="60" d="100"/>
        </p:scale>
        <p:origin x="1680" y="3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0" d="100"/>
        <a:sy n="3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D6CB7AD-F2C5-4EBE-9B5F-6174A3F55BF0}" type="datetimeFigureOut">
              <a:rPr lang="en-US" smtClean="0"/>
              <a:pPr/>
              <a:t>5/22/2020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2FEB39C-A773-4166-A449-6F245CE297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3757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C1A189-6FE0-4A78-8127-950BFA95BE0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6C88E0-43F1-4CF9-A369-7CBDE88F8FF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9BAD96-BDA3-4F65-A401-9022A0D9B9B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51E7C7C-EEFC-42B6-AB71-03FB2A8188F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FDE3C6-20D3-45B6-A253-9711AFC3D19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214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DB4B12-37B1-42E9-9172-A5D5A4F79CB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1027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04228F-938C-4725-BE5B-36179FA8BE0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1534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0286D5-BDB1-47B1-943A-88F0ECC6108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2136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BC1B81-726C-4497-833B-3E6600DF82C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7900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F89E41-8ABF-4F30-BEB7-FB7D3C706AC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2153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773C18-E9C2-4622-8ECD-39C3B7BF76C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594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03C3C7-5020-449C-B67B-D6F084B982C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0EF905-5377-4936-BA9E-FFF646B1C6F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1249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C20767-1D1F-4759-8717-45352371F52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2966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6DA13A-9B4E-4507-994E-AC033BD6FE0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8254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F9CFD7-0723-41C4-A365-6F7DFEFC59B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3004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10B0CE-700E-476E-89DA-F67336E2DF3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8685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20707D-FE8F-46B5-9CBE-069999E800B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59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A728D5-40BC-45CA-853C-64BA6F8430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870605-9195-4976-9A9F-89FEE67E7AA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0EC4CF-4CF5-450F-A1A8-360B6054820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B7225A-AD03-4C8D-AAA2-DC08CE2DC26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AA3B28-FB8E-420F-BEE0-FF0B19E77A1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9BEC2A-6740-4E5A-888C-65C0679B7A0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87E8C8-E9BD-4518-925C-02602B48AF6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8070B819-BA95-4A5E-9164-143881B608C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 algn="l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8C21F09E-4F60-4B59-9D48-5C3D6234CE5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086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25" name="Rectangle 33"/>
          <p:cNvSpPr>
            <a:spLocks noChangeArrowheads="1"/>
          </p:cNvSpPr>
          <p:nvPr/>
        </p:nvSpPr>
        <p:spPr bwMode="auto">
          <a:xfrm>
            <a:off x="557213" y="393202"/>
            <a:ext cx="3103735" cy="523220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u="sng" dirty="0"/>
              <a:t>organic chemistry</a:t>
            </a:r>
            <a:r>
              <a:rPr lang="en-US" dirty="0" smtClean="0"/>
              <a:t>: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0626" name="Rectangle 34"/>
          <p:cNvSpPr>
            <a:spLocks noChangeArrowheads="1"/>
          </p:cNvSpPr>
          <p:nvPr/>
        </p:nvSpPr>
        <p:spPr bwMode="auto">
          <a:xfrm>
            <a:off x="1308100" y="2154648"/>
            <a:ext cx="520700" cy="519113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dirty="0"/>
              <a:t>-- </a:t>
            </a:r>
          </a:p>
        </p:txBody>
      </p:sp>
      <p:sp>
        <p:nvSpPr>
          <p:cNvPr id="110627" name="Rectangle 35"/>
          <p:cNvSpPr>
            <a:spLocks noChangeArrowheads="1"/>
          </p:cNvSpPr>
          <p:nvPr/>
        </p:nvSpPr>
        <p:spPr bwMode="auto">
          <a:xfrm>
            <a:off x="1714500" y="2154648"/>
            <a:ext cx="4383088" cy="519113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molecular shape is crucial </a:t>
            </a:r>
          </a:p>
        </p:txBody>
      </p:sp>
      <p:pic>
        <p:nvPicPr>
          <p:cNvPr id="110630" name="Picture 38" descr="Photo0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75" y="2931613"/>
            <a:ext cx="3278188" cy="2381250"/>
          </a:xfrm>
          <a:prstGeom prst="rect">
            <a:avLst/>
          </a:prstGeom>
          <a:noFill/>
        </p:spPr>
      </p:pic>
      <p:pic>
        <p:nvPicPr>
          <p:cNvPr id="110632" name="Picture 40" descr="Photo0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100" y="2933200"/>
            <a:ext cx="3402013" cy="2378075"/>
          </a:xfrm>
          <a:prstGeom prst="rect">
            <a:avLst/>
          </a:prstGeom>
          <a:noFill/>
        </p:spPr>
      </p:pic>
      <p:sp>
        <p:nvSpPr>
          <p:cNvPr id="110634" name="Rectangle 42"/>
          <p:cNvSpPr>
            <a:spLocks noChangeArrowheads="1"/>
          </p:cNvSpPr>
          <p:nvPr/>
        </p:nvSpPr>
        <p:spPr bwMode="auto">
          <a:xfrm>
            <a:off x="1166813" y="5570425"/>
            <a:ext cx="2638425" cy="946150"/>
          </a:xfrm>
          <a:prstGeom prst="rect">
            <a:avLst/>
          </a:prstGeom>
          <a:solidFill>
            <a:schemeClr val="tx2"/>
          </a:solidFill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>
                <a:solidFill>
                  <a:srgbClr val="00FFFF"/>
                </a:solidFill>
              </a:rPr>
              <a:t>3-D structure of</a:t>
            </a:r>
          </a:p>
          <a:p>
            <a:r>
              <a:rPr lang="en-US">
                <a:solidFill>
                  <a:srgbClr val="00FFFF"/>
                </a:solidFill>
              </a:rPr>
              <a:t>salicylic acid </a:t>
            </a:r>
          </a:p>
        </p:txBody>
      </p:sp>
      <p:sp>
        <p:nvSpPr>
          <p:cNvPr id="110635" name="Rectangle 43"/>
          <p:cNvSpPr>
            <a:spLocks noChangeArrowheads="1"/>
          </p:cNvSpPr>
          <p:nvPr/>
        </p:nvSpPr>
        <p:spPr bwMode="auto">
          <a:xfrm>
            <a:off x="5092700" y="5570425"/>
            <a:ext cx="3192463" cy="946150"/>
          </a:xfrm>
          <a:prstGeom prst="rect">
            <a:avLst/>
          </a:prstGeom>
          <a:solidFill>
            <a:schemeClr val="tx2"/>
          </a:solidFill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>
                <a:solidFill>
                  <a:srgbClr val="00FFFF"/>
                </a:solidFill>
              </a:rPr>
              <a:t>3-D structure of</a:t>
            </a:r>
          </a:p>
          <a:p>
            <a:r>
              <a:rPr lang="en-US">
                <a:solidFill>
                  <a:srgbClr val="00FFFF"/>
                </a:solidFill>
              </a:rPr>
              <a:t>acetylsalicylic acid </a:t>
            </a:r>
          </a:p>
        </p:txBody>
      </p:sp>
      <p:sp>
        <p:nvSpPr>
          <p:cNvPr id="110636" name="Rectangle 44"/>
          <p:cNvSpPr>
            <a:spLocks noChangeArrowheads="1"/>
          </p:cNvSpPr>
          <p:nvPr/>
        </p:nvSpPr>
        <p:spPr bwMode="auto">
          <a:xfrm rot="16200000">
            <a:off x="7289409" y="3987193"/>
            <a:ext cx="1571625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(aspirin) </a:t>
            </a:r>
          </a:p>
        </p:txBody>
      </p:sp>
      <p:sp>
        <p:nvSpPr>
          <p:cNvPr id="11" name="Rectangle 33"/>
          <p:cNvSpPr>
            <a:spLocks noChangeArrowheads="1"/>
          </p:cNvSpPr>
          <p:nvPr/>
        </p:nvSpPr>
        <p:spPr bwMode="auto">
          <a:xfrm>
            <a:off x="557213" y="391536"/>
            <a:ext cx="8073044" cy="954107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			   the </a:t>
            </a:r>
            <a:r>
              <a:rPr lang="en-US" dirty="0">
                <a:solidFill>
                  <a:schemeClr val="tx1"/>
                </a:solidFill>
              </a:rPr>
              <a:t>study of carbon-containing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			   compounds</a:t>
            </a:r>
          </a:p>
        </p:txBody>
      </p:sp>
      <p:sp>
        <p:nvSpPr>
          <p:cNvPr id="12" name="Rectangle 33"/>
          <p:cNvSpPr>
            <a:spLocks noChangeArrowheads="1"/>
          </p:cNvSpPr>
          <p:nvPr/>
        </p:nvSpPr>
        <p:spPr bwMode="auto">
          <a:xfrm>
            <a:off x="1317213" y="1450192"/>
            <a:ext cx="2303836" cy="523220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u="sng" dirty="0" smtClean="0"/>
              <a:t>biochemistry</a:t>
            </a:r>
            <a:r>
              <a:rPr lang="en-US" dirty="0" smtClean="0"/>
              <a:t>: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33"/>
          <p:cNvSpPr>
            <a:spLocks noChangeArrowheads="1"/>
          </p:cNvSpPr>
          <p:nvPr/>
        </p:nvSpPr>
        <p:spPr bwMode="auto">
          <a:xfrm>
            <a:off x="557213" y="1438344"/>
            <a:ext cx="7770076" cy="523220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			   the chemistry of living things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80"/>
                            </p:stCondLst>
                            <p:childTnLst>
                              <p:par>
                                <p:cTn id="1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06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0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0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0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0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06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06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110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10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10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10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10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06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0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0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626" grpId="0"/>
      <p:bldP spid="110627" grpId="0"/>
      <p:bldP spid="110634" grpId="0" animBg="1"/>
      <p:bldP spid="110635" grpId="0" animBg="1"/>
      <p:bldP spid="110636" grpId="0"/>
      <p:bldP spid="12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2"/>
          <p:cNvSpPr>
            <a:spLocks noChangeArrowheads="1"/>
          </p:cNvSpPr>
          <p:nvPr/>
        </p:nvSpPr>
        <p:spPr bwMode="auto">
          <a:xfrm>
            <a:off x="346075" y="319088"/>
            <a:ext cx="4265613" cy="1373187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/>
              <a:t>Many organic compounds</a:t>
            </a:r>
          </a:p>
          <a:p>
            <a:pPr algn="l"/>
            <a:r>
              <a:rPr lang="en-US"/>
              <a:t>are combinations of</a:t>
            </a:r>
          </a:p>
          <a:p>
            <a:pPr algn="l"/>
            <a:r>
              <a:rPr lang="en-US"/>
              <a:t>several categories. </a:t>
            </a:r>
          </a:p>
        </p:txBody>
      </p:sp>
      <p:grpSp>
        <p:nvGrpSpPr>
          <p:cNvPr id="265303" name="Group 87"/>
          <p:cNvGrpSpPr>
            <a:grpSpLocks/>
          </p:cNvGrpSpPr>
          <p:nvPr/>
        </p:nvGrpSpPr>
        <p:grpSpPr bwMode="auto">
          <a:xfrm>
            <a:off x="647700" y="2578100"/>
            <a:ext cx="3200400" cy="1422400"/>
            <a:chOff x="408" y="1624"/>
            <a:chExt cx="2016" cy="896"/>
          </a:xfrm>
        </p:grpSpPr>
        <p:grpSp>
          <p:nvGrpSpPr>
            <p:cNvPr id="265236" name="Group 103"/>
            <p:cNvGrpSpPr>
              <a:grpSpLocks/>
            </p:cNvGrpSpPr>
            <p:nvPr/>
          </p:nvGrpSpPr>
          <p:grpSpPr bwMode="auto">
            <a:xfrm>
              <a:off x="408" y="1624"/>
              <a:ext cx="2016" cy="288"/>
              <a:chOff x="304800" y="1981200"/>
              <a:chExt cx="3200400" cy="457200"/>
            </a:xfrm>
          </p:grpSpPr>
          <p:cxnSp>
            <p:nvCxnSpPr>
              <p:cNvPr id="2" name="Straight Connector 50"/>
              <p:cNvCxnSpPr>
                <a:cxnSpLocks noChangeShapeType="1"/>
              </p:cNvCxnSpPr>
              <p:nvPr/>
            </p:nvCxnSpPr>
            <p:spPr bwMode="auto">
              <a:xfrm rot="16200000" flipV="1">
                <a:off x="304800" y="1981200"/>
                <a:ext cx="457200" cy="457200"/>
              </a:xfrm>
              <a:prstGeom prst="line">
                <a:avLst/>
              </a:prstGeom>
              <a:noFill/>
              <a:ln w="22225" algn="ctr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3" name="Straight Connector 51"/>
              <p:cNvCxnSpPr>
                <a:cxnSpLocks noChangeShapeType="1"/>
              </p:cNvCxnSpPr>
              <p:nvPr/>
            </p:nvCxnSpPr>
            <p:spPr bwMode="auto">
              <a:xfrm flipV="1">
                <a:off x="762000" y="1981200"/>
                <a:ext cx="457200" cy="457200"/>
              </a:xfrm>
              <a:prstGeom prst="line">
                <a:avLst/>
              </a:prstGeom>
              <a:noFill/>
              <a:ln w="22225" algn="ctr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4" name="Straight Connector 52"/>
              <p:cNvCxnSpPr>
                <a:cxnSpLocks noChangeShapeType="1"/>
              </p:cNvCxnSpPr>
              <p:nvPr/>
            </p:nvCxnSpPr>
            <p:spPr bwMode="auto">
              <a:xfrm rot="16200000" flipV="1">
                <a:off x="1219200" y="1981200"/>
                <a:ext cx="457200" cy="457200"/>
              </a:xfrm>
              <a:prstGeom prst="line">
                <a:avLst/>
              </a:prstGeom>
              <a:noFill/>
              <a:ln w="22225" algn="ctr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5" name="Straight Connector 53"/>
              <p:cNvCxnSpPr>
                <a:cxnSpLocks noChangeShapeType="1"/>
              </p:cNvCxnSpPr>
              <p:nvPr/>
            </p:nvCxnSpPr>
            <p:spPr bwMode="auto">
              <a:xfrm flipV="1">
                <a:off x="1676400" y="1981200"/>
                <a:ext cx="457200" cy="457200"/>
              </a:xfrm>
              <a:prstGeom prst="line">
                <a:avLst/>
              </a:prstGeom>
              <a:noFill/>
              <a:ln w="22225" algn="ctr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6" name="Straight Connector 54"/>
              <p:cNvCxnSpPr>
                <a:cxnSpLocks noChangeShapeType="1"/>
              </p:cNvCxnSpPr>
              <p:nvPr/>
            </p:nvCxnSpPr>
            <p:spPr bwMode="auto">
              <a:xfrm rot="16200000" flipV="1">
                <a:off x="2133600" y="1981200"/>
                <a:ext cx="457200" cy="457200"/>
              </a:xfrm>
              <a:prstGeom prst="line">
                <a:avLst/>
              </a:prstGeom>
              <a:noFill/>
              <a:ln w="22225" algn="ctr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7" name="Straight Connector 55"/>
              <p:cNvCxnSpPr>
                <a:cxnSpLocks noChangeShapeType="1"/>
              </p:cNvCxnSpPr>
              <p:nvPr/>
            </p:nvCxnSpPr>
            <p:spPr bwMode="auto">
              <a:xfrm flipV="1">
                <a:off x="2590800" y="1981200"/>
                <a:ext cx="457200" cy="457200"/>
              </a:xfrm>
              <a:prstGeom prst="line">
                <a:avLst/>
              </a:prstGeom>
              <a:noFill/>
              <a:ln w="22225" algn="ctr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8" name="Straight Connector 56"/>
              <p:cNvCxnSpPr>
                <a:cxnSpLocks noChangeShapeType="1"/>
              </p:cNvCxnSpPr>
              <p:nvPr/>
            </p:nvCxnSpPr>
            <p:spPr bwMode="auto">
              <a:xfrm rot="16200000" flipV="1">
                <a:off x="3048000" y="1981200"/>
                <a:ext cx="457200" cy="457200"/>
              </a:xfrm>
              <a:prstGeom prst="line">
                <a:avLst/>
              </a:prstGeom>
              <a:noFill/>
              <a:ln w="22225" algn="ctr">
                <a:solidFill>
                  <a:srgbClr val="FF0000"/>
                </a:solidFill>
                <a:round/>
                <a:headEnd/>
                <a:tailEnd/>
              </a:ln>
            </p:spPr>
          </p:cxnSp>
        </p:grpSp>
        <p:cxnSp>
          <p:nvCxnSpPr>
            <p:cNvPr id="9" name="Straight Connector 91"/>
            <p:cNvCxnSpPr>
              <a:cxnSpLocks noChangeShapeType="1"/>
            </p:cNvCxnSpPr>
            <p:nvPr/>
          </p:nvCxnSpPr>
          <p:spPr bwMode="auto">
            <a:xfrm rot="5400000" flipV="1">
              <a:off x="531" y="2076"/>
              <a:ext cx="328" cy="0"/>
            </a:xfrm>
            <a:prstGeom prst="line">
              <a:avLst/>
            </a:prstGeom>
            <a:noFill/>
            <a:ln w="22225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10" name="Straight Connector 50"/>
            <p:cNvCxnSpPr>
              <a:cxnSpLocks noChangeShapeType="1"/>
            </p:cNvCxnSpPr>
            <p:nvPr/>
          </p:nvCxnSpPr>
          <p:spPr bwMode="auto">
            <a:xfrm rot="16200000" flipV="1">
              <a:off x="696" y="2232"/>
              <a:ext cx="288" cy="288"/>
            </a:xfrm>
            <a:prstGeom prst="line">
              <a:avLst/>
            </a:prstGeom>
            <a:noFill/>
            <a:ln w="22225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11" name="Straight Connector 91"/>
            <p:cNvCxnSpPr>
              <a:cxnSpLocks noChangeShapeType="1"/>
            </p:cNvCxnSpPr>
            <p:nvPr/>
          </p:nvCxnSpPr>
          <p:spPr bwMode="auto">
            <a:xfrm rot="5400000" flipV="1">
              <a:off x="1107" y="2076"/>
              <a:ext cx="328" cy="0"/>
            </a:xfrm>
            <a:prstGeom prst="line">
              <a:avLst/>
            </a:prstGeom>
            <a:noFill/>
            <a:ln w="22225" algn="ctr">
              <a:solidFill>
                <a:srgbClr val="FF0000"/>
              </a:solidFill>
              <a:round/>
              <a:headEnd/>
              <a:tailEnd/>
            </a:ln>
          </p:spPr>
        </p:cxnSp>
        <p:sp>
          <p:nvSpPr>
            <p:cNvPr id="265254" name="Rectangle 38"/>
            <p:cNvSpPr>
              <a:spLocks noChangeArrowheads="1"/>
            </p:cNvSpPr>
            <p:nvPr/>
          </p:nvSpPr>
          <p:spPr bwMode="auto">
            <a:xfrm>
              <a:off x="1129" y="2173"/>
              <a:ext cx="328" cy="327"/>
            </a:xfrm>
            <a:prstGeom prst="rect">
              <a:avLst/>
            </a:prstGeom>
            <a:noFill/>
            <a:ln w="22225" algn="ctr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l"/>
              <a:r>
                <a:rPr lang="en-US"/>
                <a:t>Cl</a:t>
              </a:r>
            </a:p>
          </p:txBody>
        </p:sp>
      </p:grpSp>
      <p:grpSp>
        <p:nvGrpSpPr>
          <p:cNvPr id="265307" name="Group 91"/>
          <p:cNvGrpSpPr>
            <a:grpSpLocks/>
          </p:cNvGrpSpPr>
          <p:nvPr/>
        </p:nvGrpSpPr>
        <p:grpSpPr bwMode="auto">
          <a:xfrm>
            <a:off x="598488" y="4325938"/>
            <a:ext cx="3305175" cy="1763712"/>
            <a:chOff x="377" y="2725"/>
            <a:chExt cx="2082" cy="1111"/>
          </a:xfrm>
        </p:grpSpPr>
        <p:cxnSp>
          <p:nvCxnSpPr>
            <p:cNvPr id="12" name="Straight Connector 91"/>
            <p:cNvCxnSpPr>
              <a:cxnSpLocks noChangeShapeType="1"/>
            </p:cNvCxnSpPr>
            <p:nvPr/>
          </p:nvCxnSpPr>
          <p:spPr bwMode="auto">
            <a:xfrm rot="5400000" flipV="1">
              <a:off x="1931" y="3180"/>
              <a:ext cx="328" cy="0"/>
            </a:xfrm>
            <a:prstGeom prst="line">
              <a:avLst/>
            </a:prstGeom>
            <a:noFill/>
            <a:ln w="22225" algn="ctr">
              <a:solidFill>
                <a:srgbClr val="FF0000"/>
              </a:solidFill>
              <a:round/>
              <a:headEnd/>
              <a:tailEnd/>
            </a:ln>
          </p:spPr>
        </p:cxnSp>
        <p:sp>
          <p:nvSpPr>
            <p:cNvPr id="265235" name="Rectangle 19"/>
            <p:cNvSpPr>
              <a:spLocks noChangeArrowheads="1"/>
            </p:cNvSpPr>
            <p:nvPr/>
          </p:nvSpPr>
          <p:spPr bwMode="auto">
            <a:xfrm>
              <a:off x="1945" y="2725"/>
              <a:ext cx="514" cy="327"/>
            </a:xfrm>
            <a:prstGeom prst="rect">
              <a:avLst/>
            </a:prstGeom>
            <a:noFill/>
            <a:ln w="22225" algn="ctr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l"/>
              <a:r>
                <a:rPr lang="en-US"/>
                <a:t>OH </a:t>
              </a:r>
            </a:p>
          </p:txBody>
        </p:sp>
        <p:grpSp>
          <p:nvGrpSpPr>
            <p:cNvPr id="265256" name="Group 40"/>
            <p:cNvGrpSpPr>
              <a:grpSpLocks/>
            </p:cNvGrpSpPr>
            <p:nvPr/>
          </p:nvGrpSpPr>
          <p:grpSpPr bwMode="auto">
            <a:xfrm>
              <a:off x="656" y="3336"/>
              <a:ext cx="1728" cy="288"/>
              <a:chOff x="1584" y="3192"/>
              <a:chExt cx="1728" cy="288"/>
            </a:xfrm>
          </p:grpSpPr>
          <p:cxnSp>
            <p:nvCxnSpPr>
              <p:cNvPr id="13" name="Straight Connector 51"/>
              <p:cNvCxnSpPr>
                <a:cxnSpLocks noChangeShapeType="1"/>
              </p:cNvCxnSpPr>
              <p:nvPr/>
            </p:nvCxnSpPr>
            <p:spPr bwMode="auto">
              <a:xfrm flipV="1">
                <a:off x="1584" y="3192"/>
                <a:ext cx="288" cy="288"/>
              </a:xfrm>
              <a:prstGeom prst="line">
                <a:avLst/>
              </a:prstGeom>
              <a:noFill/>
              <a:ln w="22225" algn="ctr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14" name="Straight Connector 52"/>
              <p:cNvCxnSpPr>
                <a:cxnSpLocks noChangeShapeType="1"/>
              </p:cNvCxnSpPr>
              <p:nvPr/>
            </p:nvCxnSpPr>
            <p:spPr bwMode="auto">
              <a:xfrm rot="16200000" flipV="1">
                <a:off x="1872" y="3192"/>
                <a:ext cx="288" cy="288"/>
              </a:xfrm>
              <a:prstGeom prst="line">
                <a:avLst/>
              </a:prstGeom>
              <a:noFill/>
              <a:ln w="22225" algn="ctr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15" name="Straight Connector 53"/>
              <p:cNvCxnSpPr>
                <a:cxnSpLocks noChangeShapeType="1"/>
              </p:cNvCxnSpPr>
              <p:nvPr/>
            </p:nvCxnSpPr>
            <p:spPr bwMode="auto">
              <a:xfrm flipV="1">
                <a:off x="2160" y="3192"/>
                <a:ext cx="288" cy="288"/>
              </a:xfrm>
              <a:prstGeom prst="line">
                <a:avLst/>
              </a:prstGeom>
              <a:noFill/>
              <a:ln w="22225" algn="ctr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16" name="Straight Connector 54"/>
              <p:cNvCxnSpPr>
                <a:cxnSpLocks noChangeShapeType="1"/>
              </p:cNvCxnSpPr>
              <p:nvPr/>
            </p:nvCxnSpPr>
            <p:spPr bwMode="auto">
              <a:xfrm rot="16200000" flipV="1">
                <a:off x="2448" y="3192"/>
                <a:ext cx="288" cy="288"/>
              </a:xfrm>
              <a:prstGeom prst="line">
                <a:avLst/>
              </a:prstGeom>
              <a:noFill/>
              <a:ln w="22225" algn="ctr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17" name="Straight Connector 55"/>
              <p:cNvCxnSpPr>
                <a:cxnSpLocks noChangeShapeType="1"/>
              </p:cNvCxnSpPr>
              <p:nvPr/>
            </p:nvCxnSpPr>
            <p:spPr bwMode="auto">
              <a:xfrm flipV="1">
                <a:off x="2736" y="3192"/>
                <a:ext cx="288" cy="288"/>
              </a:xfrm>
              <a:prstGeom prst="line">
                <a:avLst/>
              </a:prstGeom>
              <a:noFill/>
              <a:ln w="22225" algn="ctr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18" name="Straight Connector 56"/>
              <p:cNvCxnSpPr>
                <a:cxnSpLocks noChangeShapeType="1"/>
              </p:cNvCxnSpPr>
              <p:nvPr/>
            </p:nvCxnSpPr>
            <p:spPr bwMode="auto">
              <a:xfrm rot="16200000" flipV="1">
                <a:off x="3024" y="3192"/>
                <a:ext cx="288" cy="288"/>
              </a:xfrm>
              <a:prstGeom prst="line">
                <a:avLst/>
              </a:prstGeom>
              <a:noFill/>
              <a:ln w="22225" algn="ctr">
                <a:solidFill>
                  <a:srgbClr val="FF0000"/>
                </a:solidFill>
                <a:round/>
                <a:headEnd/>
                <a:tailEnd/>
              </a:ln>
            </p:spPr>
          </p:cxnSp>
        </p:grpSp>
        <p:sp>
          <p:nvSpPr>
            <p:cNvPr id="265257" name="Rectangle 41"/>
            <p:cNvSpPr>
              <a:spLocks noChangeArrowheads="1"/>
            </p:cNvSpPr>
            <p:nvPr/>
          </p:nvSpPr>
          <p:spPr bwMode="auto">
            <a:xfrm>
              <a:off x="377" y="3509"/>
              <a:ext cx="328" cy="327"/>
            </a:xfrm>
            <a:prstGeom prst="rect">
              <a:avLst/>
            </a:prstGeom>
            <a:noFill/>
            <a:ln w="22225" algn="ctr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l"/>
              <a:r>
                <a:rPr lang="en-US"/>
                <a:t>Cl</a:t>
              </a:r>
            </a:p>
          </p:txBody>
        </p:sp>
      </p:grpSp>
      <p:grpSp>
        <p:nvGrpSpPr>
          <p:cNvPr id="265309" name="Group 93"/>
          <p:cNvGrpSpPr>
            <a:grpSpLocks/>
          </p:cNvGrpSpPr>
          <p:nvPr/>
        </p:nvGrpSpPr>
        <p:grpSpPr bwMode="auto">
          <a:xfrm>
            <a:off x="5041900" y="2014538"/>
            <a:ext cx="3471863" cy="1700212"/>
            <a:chOff x="3112" y="1333"/>
            <a:chExt cx="2187" cy="1071"/>
          </a:xfrm>
        </p:grpSpPr>
        <p:cxnSp>
          <p:nvCxnSpPr>
            <p:cNvPr id="19" name="Straight Connector 51"/>
            <p:cNvCxnSpPr>
              <a:cxnSpLocks noChangeShapeType="1"/>
            </p:cNvCxnSpPr>
            <p:nvPr/>
          </p:nvCxnSpPr>
          <p:spPr bwMode="auto">
            <a:xfrm flipV="1">
              <a:off x="3112" y="1896"/>
              <a:ext cx="288" cy="288"/>
            </a:xfrm>
            <a:prstGeom prst="line">
              <a:avLst/>
            </a:prstGeom>
            <a:noFill/>
            <a:ln w="22225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20" name="Straight Connector 52"/>
            <p:cNvCxnSpPr>
              <a:cxnSpLocks noChangeShapeType="1"/>
            </p:cNvCxnSpPr>
            <p:nvPr/>
          </p:nvCxnSpPr>
          <p:spPr bwMode="auto">
            <a:xfrm rot="16200000" flipV="1">
              <a:off x="3400" y="1896"/>
              <a:ext cx="288" cy="288"/>
            </a:xfrm>
            <a:prstGeom prst="line">
              <a:avLst/>
            </a:prstGeom>
            <a:noFill/>
            <a:ln w="22225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21" name="Straight Connector 53"/>
            <p:cNvCxnSpPr>
              <a:cxnSpLocks noChangeShapeType="1"/>
            </p:cNvCxnSpPr>
            <p:nvPr/>
          </p:nvCxnSpPr>
          <p:spPr bwMode="auto">
            <a:xfrm flipV="1">
              <a:off x="3688" y="1896"/>
              <a:ext cx="288" cy="288"/>
            </a:xfrm>
            <a:prstGeom prst="line">
              <a:avLst/>
            </a:prstGeom>
            <a:noFill/>
            <a:ln w="22225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22" name="Straight Connector 54"/>
            <p:cNvCxnSpPr>
              <a:cxnSpLocks noChangeShapeType="1"/>
            </p:cNvCxnSpPr>
            <p:nvPr/>
          </p:nvCxnSpPr>
          <p:spPr bwMode="auto">
            <a:xfrm rot="16200000" flipV="1">
              <a:off x="3976" y="1896"/>
              <a:ext cx="288" cy="288"/>
            </a:xfrm>
            <a:prstGeom prst="line">
              <a:avLst/>
            </a:prstGeom>
            <a:noFill/>
            <a:ln w="22225" algn="ctr">
              <a:solidFill>
                <a:srgbClr val="FF0000"/>
              </a:solidFill>
              <a:round/>
              <a:headEnd/>
              <a:tailEnd/>
            </a:ln>
          </p:spPr>
        </p:cxnSp>
        <p:grpSp>
          <p:nvGrpSpPr>
            <p:cNvPr id="265268" name="Group 108"/>
            <p:cNvGrpSpPr>
              <a:grpSpLocks/>
            </p:cNvGrpSpPr>
            <p:nvPr/>
          </p:nvGrpSpPr>
          <p:grpSpPr bwMode="auto">
            <a:xfrm rot="10800000">
              <a:off x="4264" y="1896"/>
              <a:ext cx="576" cy="288"/>
              <a:chOff x="304800" y="4419600"/>
              <a:chExt cx="914400" cy="457200"/>
            </a:xfrm>
          </p:grpSpPr>
          <p:cxnSp>
            <p:nvCxnSpPr>
              <p:cNvPr id="23" name="Straight Connector 91"/>
              <p:cNvCxnSpPr>
                <a:cxnSpLocks noChangeShapeType="1"/>
              </p:cNvCxnSpPr>
              <p:nvPr/>
            </p:nvCxnSpPr>
            <p:spPr bwMode="auto">
              <a:xfrm rot="16200000" flipV="1">
                <a:off x="304800" y="4419600"/>
                <a:ext cx="457200" cy="457200"/>
              </a:xfrm>
              <a:prstGeom prst="line">
                <a:avLst/>
              </a:prstGeom>
              <a:noFill/>
              <a:ln w="22225" algn="ctr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24" name="Straight Connector 92"/>
              <p:cNvCxnSpPr>
                <a:cxnSpLocks noChangeShapeType="1"/>
              </p:cNvCxnSpPr>
              <p:nvPr/>
            </p:nvCxnSpPr>
            <p:spPr bwMode="auto">
              <a:xfrm flipV="1">
                <a:off x="762000" y="4419600"/>
                <a:ext cx="457200" cy="457200"/>
              </a:xfrm>
              <a:prstGeom prst="line">
                <a:avLst/>
              </a:prstGeom>
              <a:noFill/>
              <a:ln w="22225" algn="ctr">
                <a:solidFill>
                  <a:srgbClr val="FF0000"/>
                </a:solidFill>
                <a:round/>
                <a:headEnd/>
                <a:tailEnd/>
              </a:ln>
            </p:spPr>
          </p:cxnSp>
        </p:grpSp>
        <p:sp>
          <p:nvSpPr>
            <p:cNvPr id="265271" name="Rectangle 55"/>
            <p:cNvSpPr>
              <a:spLocks noChangeArrowheads="1"/>
            </p:cNvSpPr>
            <p:nvPr/>
          </p:nvSpPr>
          <p:spPr bwMode="auto">
            <a:xfrm>
              <a:off x="4401" y="1333"/>
              <a:ext cx="290" cy="327"/>
            </a:xfrm>
            <a:prstGeom prst="rect">
              <a:avLst/>
            </a:prstGeom>
            <a:noFill/>
            <a:ln w="22225" algn="ctr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l"/>
              <a:r>
                <a:rPr lang="en-US"/>
                <a:t>O</a:t>
              </a:r>
            </a:p>
          </p:txBody>
        </p:sp>
        <p:cxnSp>
          <p:nvCxnSpPr>
            <p:cNvPr id="25" name="Straight Connector 91"/>
            <p:cNvCxnSpPr>
              <a:cxnSpLocks noChangeShapeType="1"/>
            </p:cNvCxnSpPr>
            <p:nvPr/>
          </p:nvCxnSpPr>
          <p:spPr bwMode="auto">
            <a:xfrm rot="5400000" flipV="1">
              <a:off x="4347" y="1772"/>
              <a:ext cx="328" cy="0"/>
            </a:xfrm>
            <a:prstGeom prst="line">
              <a:avLst/>
            </a:prstGeom>
            <a:noFill/>
            <a:ln w="22225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26" name="Straight Connector 91"/>
            <p:cNvCxnSpPr>
              <a:cxnSpLocks noChangeShapeType="1"/>
            </p:cNvCxnSpPr>
            <p:nvPr/>
          </p:nvCxnSpPr>
          <p:spPr bwMode="auto">
            <a:xfrm rot="5400000" flipV="1">
              <a:off x="4419" y="1772"/>
              <a:ext cx="328" cy="0"/>
            </a:xfrm>
            <a:prstGeom prst="line">
              <a:avLst/>
            </a:prstGeom>
            <a:noFill/>
            <a:ln w="22225" algn="ctr">
              <a:solidFill>
                <a:srgbClr val="FF0000"/>
              </a:solidFill>
              <a:round/>
              <a:headEnd/>
              <a:tailEnd/>
            </a:ln>
          </p:spPr>
        </p:cxnSp>
        <p:sp>
          <p:nvSpPr>
            <p:cNvPr id="265274" name="Rectangle 58"/>
            <p:cNvSpPr>
              <a:spLocks noChangeArrowheads="1"/>
            </p:cNvSpPr>
            <p:nvPr/>
          </p:nvSpPr>
          <p:spPr bwMode="auto">
            <a:xfrm>
              <a:off x="4785" y="2077"/>
              <a:ext cx="514" cy="327"/>
            </a:xfrm>
            <a:prstGeom prst="rect">
              <a:avLst/>
            </a:prstGeom>
            <a:noFill/>
            <a:ln w="22225" algn="ctr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l"/>
              <a:r>
                <a:rPr lang="en-US"/>
                <a:t>OH </a:t>
              </a:r>
            </a:p>
          </p:txBody>
        </p:sp>
      </p:grpSp>
      <p:grpSp>
        <p:nvGrpSpPr>
          <p:cNvPr id="265308" name="Group 92"/>
          <p:cNvGrpSpPr>
            <a:grpSpLocks/>
          </p:cNvGrpSpPr>
          <p:nvPr/>
        </p:nvGrpSpPr>
        <p:grpSpPr bwMode="auto">
          <a:xfrm>
            <a:off x="5245100" y="4656138"/>
            <a:ext cx="2743200" cy="1452562"/>
            <a:chOff x="3304" y="2733"/>
            <a:chExt cx="1728" cy="915"/>
          </a:xfrm>
        </p:grpSpPr>
        <p:grpSp>
          <p:nvGrpSpPr>
            <p:cNvPr id="265276" name="Group 108"/>
            <p:cNvGrpSpPr>
              <a:grpSpLocks/>
            </p:cNvGrpSpPr>
            <p:nvPr/>
          </p:nvGrpSpPr>
          <p:grpSpPr bwMode="auto">
            <a:xfrm rot="10800000">
              <a:off x="3880" y="3360"/>
              <a:ext cx="576" cy="288"/>
              <a:chOff x="304800" y="4419600"/>
              <a:chExt cx="914400" cy="457200"/>
            </a:xfrm>
          </p:grpSpPr>
          <p:cxnSp>
            <p:nvCxnSpPr>
              <p:cNvPr id="27" name="Straight Connector 91"/>
              <p:cNvCxnSpPr>
                <a:cxnSpLocks noChangeShapeType="1"/>
              </p:cNvCxnSpPr>
              <p:nvPr/>
            </p:nvCxnSpPr>
            <p:spPr bwMode="auto">
              <a:xfrm rot="16200000" flipV="1">
                <a:off x="304800" y="4419600"/>
                <a:ext cx="457200" cy="457200"/>
              </a:xfrm>
              <a:prstGeom prst="line">
                <a:avLst/>
              </a:prstGeom>
              <a:noFill/>
              <a:ln w="22225" algn="ctr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93" name="Straight Connector 92"/>
              <p:cNvCxnSpPr>
                <a:cxnSpLocks noChangeShapeType="1"/>
              </p:cNvCxnSpPr>
              <p:nvPr/>
            </p:nvCxnSpPr>
            <p:spPr bwMode="auto">
              <a:xfrm flipV="1">
                <a:off x="762000" y="4419600"/>
                <a:ext cx="457200" cy="457200"/>
              </a:xfrm>
              <a:prstGeom prst="line">
                <a:avLst/>
              </a:prstGeom>
              <a:noFill/>
              <a:ln w="22225" algn="ctr">
                <a:solidFill>
                  <a:srgbClr val="FF0000"/>
                </a:solidFill>
                <a:round/>
                <a:headEnd/>
                <a:tailEnd/>
              </a:ln>
            </p:spPr>
          </p:cxnSp>
        </p:grpSp>
        <p:sp>
          <p:nvSpPr>
            <p:cNvPr id="265279" name="Rectangle 63"/>
            <p:cNvSpPr>
              <a:spLocks noChangeArrowheads="1"/>
            </p:cNvSpPr>
            <p:nvPr/>
          </p:nvSpPr>
          <p:spPr bwMode="auto">
            <a:xfrm>
              <a:off x="4017" y="2797"/>
              <a:ext cx="290" cy="327"/>
            </a:xfrm>
            <a:prstGeom prst="rect">
              <a:avLst/>
            </a:prstGeom>
            <a:noFill/>
            <a:ln w="22225" algn="ctr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l"/>
              <a:r>
                <a:rPr lang="en-US"/>
                <a:t>O</a:t>
              </a:r>
            </a:p>
          </p:txBody>
        </p:sp>
        <p:cxnSp>
          <p:nvCxnSpPr>
            <p:cNvPr id="28" name="Straight Connector 91"/>
            <p:cNvCxnSpPr>
              <a:cxnSpLocks noChangeShapeType="1"/>
            </p:cNvCxnSpPr>
            <p:nvPr/>
          </p:nvCxnSpPr>
          <p:spPr bwMode="auto">
            <a:xfrm rot="5400000" flipV="1">
              <a:off x="3963" y="3236"/>
              <a:ext cx="328" cy="0"/>
            </a:xfrm>
            <a:prstGeom prst="line">
              <a:avLst/>
            </a:prstGeom>
            <a:noFill/>
            <a:ln w="22225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29" name="Straight Connector 91"/>
            <p:cNvCxnSpPr>
              <a:cxnSpLocks noChangeShapeType="1"/>
            </p:cNvCxnSpPr>
            <p:nvPr/>
          </p:nvCxnSpPr>
          <p:spPr bwMode="auto">
            <a:xfrm rot="5400000" flipV="1">
              <a:off x="4035" y="3236"/>
              <a:ext cx="328" cy="0"/>
            </a:xfrm>
            <a:prstGeom prst="line">
              <a:avLst/>
            </a:prstGeom>
            <a:noFill/>
            <a:ln w="22225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56" name="Straight Connector 55"/>
            <p:cNvCxnSpPr>
              <a:cxnSpLocks noChangeShapeType="1"/>
            </p:cNvCxnSpPr>
            <p:nvPr/>
          </p:nvCxnSpPr>
          <p:spPr bwMode="auto">
            <a:xfrm flipV="1">
              <a:off x="4456" y="3352"/>
              <a:ext cx="288" cy="288"/>
            </a:xfrm>
            <a:prstGeom prst="line">
              <a:avLst/>
            </a:prstGeom>
            <a:noFill/>
            <a:ln w="22225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57" name="Straight Connector 56"/>
            <p:cNvCxnSpPr>
              <a:cxnSpLocks noChangeShapeType="1"/>
            </p:cNvCxnSpPr>
            <p:nvPr/>
          </p:nvCxnSpPr>
          <p:spPr bwMode="auto">
            <a:xfrm rot="16200000" flipV="1">
              <a:off x="4744" y="3352"/>
              <a:ext cx="288" cy="288"/>
            </a:xfrm>
            <a:prstGeom prst="line">
              <a:avLst/>
            </a:prstGeom>
            <a:noFill/>
            <a:ln w="22225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30" name="Straight Connector 55"/>
            <p:cNvCxnSpPr>
              <a:cxnSpLocks noChangeShapeType="1"/>
            </p:cNvCxnSpPr>
            <p:nvPr/>
          </p:nvCxnSpPr>
          <p:spPr bwMode="auto">
            <a:xfrm flipV="1">
              <a:off x="3304" y="3352"/>
              <a:ext cx="288" cy="288"/>
            </a:xfrm>
            <a:prstGeom prst="line">
              <a:avLst/>
            </a:prstGeom>
            <a:noFill/>
            <a:ln w="22225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31" name="Straight Connector 56"/>
            <p:cNvCxnSpPr>
              <a:cxnSpLocks noChangeShapeType="1"/>
            </p:cNvCxnSpPr>
            <p:nvPr/>
          </p:nvCxnSpPr>
          <p:spPr bwMode="auto">
            <a:xfrm rot="16200000" flipV="1">
              <a:off x="3592" y="3352"/>
              <a:ext cx="288" cy="288"/>
            </a:xfrm>
            <a:prstGeom prst="line">
              <a:avLst/>
            </a:prstGeom>
            <a:noFill/>
            <a:ln w="22225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265216" name="Straight Connector 91"/>
            <p:cNvCxnSpPr>
              <a:cxnSpLocks noChangeShapeType="1"/>
            </p:cNvCxnSpPr>
            <p:nvPr/>
          </p:nvCxnSpPr>
          <p:spPr bwMode="auto">
            <a:xfrm rot="5400000" flipV="1">
              <a:off x="3427" y="3188"/>
              <a:ext cx="328" cy="0"/>
            </a:xfrm>
            <a:prstGeom prst="line">
              <a:avLst/>
            </a:prstGeom>
            <a:noFill/>
            <a:ln w="22225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265217" name="Straight Connector 91"/>
            <p:cNvCxnSpPr>
              <a:cxnSpLocks noChangeShapeType="1"/>
            </p:cNvCxnSpPr>
            <p:nvPr/>
          </p:nvCxnSpPr>
          <p:spPr bwMode="auto">
            <a:xfrm rot="5400000" flipV="1">
              <a:off x="4579" y="3188"/>
              <a:ext cx="328" cy="0"/>
            </a:xfrm>
            <a:prstGeom prst="line">
              <a:avLst/>
            </a:prstGeom>
            <a:noFill/>
            <a:ln w="22225" algn="ctr">
              <a:solidFill>
                <a:srgbClr val="FF0000"/>
              </a:solidFill>
              <a:round/>
              <a:headEnd/>
              <a:tailEnd/>
            </a:ln>
          </p:spPr>
        </p:cxnSp>
        <p:sp>
          <p:nvSpPr>
            <p:cNvPr id="265295" name="Rectangle 79"/>
            <p:cNvSpPr>
              <a:spLocks noChangeArrowheads="1"/>
            </p:cNvSpPr>
            <p:nvPr/>
          </p:nvSpPr>
          <p:spPr bwMode="auto">
            <a:xfrm>
              <a:off x="4585" y="2733"/>
              <a:ext cx="340" cy="327"/>
            </a:xfrm>
            <a:prstGeom prst="rect">
              <a:avLst/>
            </a:prstGeom>
            <a:noFill/>
            <a:ln w="22225" algn="ctr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l"/>
              <a:r>
                <a:rPr lang="en-US"/>
                <a:t>Br</a:t>
              </a:r>
            </a:p>
          </p:txBody>
        </p:sp>
        <p:cxnSp>
          <p:nvCxnSpPr>
            <p:cNvPr id="265219" name="Straight Connector 50"/>
            <p:cNvCxnSpPr>
              <a:cxnSpLocks noChangeShapeType="1"/>
            </p:cNvCxnSpPr>
            <p:nvPr/>
          </p:nvCxnSpPr>
          <p:spPr bwMode="auto">
            <a:xfrm rot="16200000" flipV="1">
              <a:off x="3304" y="2736"/>
              <a:ext cx="288" cy="288"/>
            </a:xfrm>
            <a:prstGeom prst="line">
              <a:avLst/>
            </a:prstGeom>
            <a:noFill/>
            <a:ln w="22225" algn="ctr">
              <a:solidFill>
                <a:srgbClr val="FF0000"/>
              </a:solidFill>
              <a:round/>
              <a:headEnd/>
              <a:tailEnd/>
            </a:ln>
          </p:spPr>
        </p:cxnSp>
      </p:grpSp>
      <p:sp>
        <p:nvSpPr>
          <p:cNvPr id="265302" name="Rectangle 86"/>
          <p:cNvSpPr>
            <a:spLocks noChangeArrowheads="1"/>
          </p:cNvSpPr>
          <p:nvPr/>
        </p:nvSpPr>
        <p:spPr bwMode="auto">
          <a:xfrm>
            <a:off x="5716588" y="63500"/>
            <a:ext cx="1557337" cy="519113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C</a:t>
            </a:r>
            <a:r>
              <a:rPr lang="en-US" baseline="-25000">
                <a:solidFill>
                  <a:schemeClr val="tx1"/>
                </a:solidFill>
              </a:rPr>
              <a:t>6</a:t>
            </a:r>
            <a:r>
              <a:rPr lang="en-US">
                <a:solidFill>
                  <a:schemeClr val="tx1"/>
                </a:solidFill>
              </a:rPr>
              <a:t>H</a:t>
            </a:r>
            <a:r>
              <a:rPr lang="en-US" baseline="-25000">
                <a:solidFill>
                  <a:schemeClr val="tx1"/>
                </a:solidFill>
              </a:rPr>
              <a:t>11</a:t>
            </a:r>
            <a:r>
              <a:rPr lang="en-US">
                <a:solidFill>
                  <a:schemeClr val="tx1"/>
                </a:solidFill>
              </a:rPr>
              <a:t>Br </a:t>
            </a:r>
          </a:p>
        </p:txBody>
      </p:sp>
      <p:grpSp>
        <p:nvGrpSpPr>
          <p:cNvPr id="265305" name="Group 89"/>
          <p:cNvGrpSpPr>
            <a:grpSpLocks/>
          </p:cNvGrpSpPr>
          <p:nvPr/>
        </p:nvGrpSpPr>
        <p:grpSpPr bwMode="auto">
          <a:xfrm>
            <a:off x="5346700" y="660400"/>
            <a:ext cx="2209800" cy="1416050"/>
            <a:chOff x="3368" y="416"/>
            <a:chExt cx="1392" cy="892"/>
          </a:xfrm>
        </p:grpSpPr>
        <p:cxnSp>
          <p:nvCxnSpPr>
            <p:cNvPr id="51" name="Straight Connector 50"/>
            <p:cNvCxnSpPr>
              <a:cxnSpLocks noChangeShapeType="1"/>
            </p:cNvCxnSpPr>
            <p:nvPr/>
          </p:nvCxnSpPr>
          <p:spPr bwMode="auto">
            <a:xfrm rot="16200000" flipV="1">
              <a:off x="3368" y="416"/>
              <a:ext cx="288" cy="288"/>
            </a:xfrm>
            <a:prstGeom prst="line">
              <a:avLst/>
            </a:prstGeom>
            <a:noFill/>
            <a:ln w="22225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52" name="Straight Connector 51"/>
            <p:cNvCxnSpPr>
              <a:cxnSpLocks noChangeShapeType="1"/>
            </p:cNvCxnSpPr>
            <p:nvPr/>
          </p:nvCxnSpPr>
          <p:spPr bwMode="auto">
            <a:xfrm flipV="1">
              <a:off x="3656" y="416"/>
              <a:ext cx="288" cy="288"/>
            </a:xfrm>
            <a:prstGeom prst="line">
              <a:avLst/>
            </a:prstGeom>
            <a:noFill/>
            <a:ln w="22225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53" name="Straight Connector 52"/>
            <p:cNvCxnSpPr>
              <a:cxnSpLocks noChangeShapeType="1"/>
            </p:cNvCxnSpPr>
            <p:nvPr/>
          </p:nvCxnSpPr>
          <p:spPr bwMode="auto">
            <a:xfrm rot="16200000" flipV="1">
              <a:off x="3944" y="416"/>
              <a:ext cx="288" cy="288"/>
            </a:xfrm>
            <a:prstGeom prst="line">
              <a:avLst/>
            </a:prstGeom>
            <a:noFill/>
            <a:ln w="22225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54" name="Straight Connector 53"/>
            <p:cNvCxnSpPr>
              <a:cxnSpLocks noChangeShapeType="1"/>
            </p:cNvCxnSpPr>
            <p:nvPr/>
          </p:nvCxnSpPr>
          <p:spPr bwMode="auto">
            <a:xfrm flipV="1">
              <a:off x="4184" y="464"/>
              <a:ext cx="288" cy="288"/>
            </a:xfrm>
            <a:prstGeom prst="line">
              <a:avLst/>
            </a:prstGeom>
            <a:noFill/>
            <a:ln w="22225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55" name="Straight Connector 54"/>
            <p:cNvCxnSpPr>
              <a:cxnSpLocks noChangeShapeType="1"/>
            </p:cNvCxnSpPr>
            <p:nvPr/>
          </p:nvCxnSpPr>
          <p:spPr bwMode="auto">
            <a:xfrm rot="16200000" flipV="1">
              <a:off x="4472" y="464"/>
              <a:ext cx="288" cy="288"/>
            </a:xfrm>
            <a:prstGeom prst="line">
              <a:avLst/>
            </a:prstGeom>
            <a:noFill/>
            <a:ln w="22225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92" name="Straight Connector 91"/>
            <p:cNvCxnSpPr>
              <a:cxnSpLocks noChangeShapeType="1"/>
            </p:cNvCxnSpPr>
            <p:nvPr/>
          </p:nvCxnSpPr>
          <p:spPr bwMode="auto">
            <a:xfrm rot="5400000" flipV="1">
              <a:off x="3491" y="868"/>
              <a:ext cx="328" cy="0"/>
            </a:xfrm>
            <a:prstGeom prst="line">
              <a:avLst/>
            </a:prstGeom>
            <a:noFill/>
            <a:ln w="22225" algn="ctr">
              <a:solidFill>
                <a:srgbClr val="FF0000"/>
              </a:solidFill>
              <a:round/>
              <a:headEnd/>
              <a:tailEnd/>
            </a:ln>
          </p:spPr>
        </p:cxnSp>
        <p:sp>
          <p:nvSpPr>
            <p:cNvPr id="265255" name="Rectangle 39"/>
            <p:cNvSpPr>
              <a:spLocks noChangeArrowheads="1"/>
            </p:cNvSpPr>
            <p:nvPr/>
          </p:nvSpPr>
          <p:spPr bwMode="auto">
            <a:xfrm>
              <a:off x="3473" y="981"/>
              <a:ext cx="340" cy="327"/>
            </a:xfrm>
            <a:prstGeom prst="rect">
              <a:avLst/>
            </a:prstGeom>
            <a:noFill/>
            <a:ln w="22225" algn="ctr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l"/>
              <a:r>
                <a:rPr lang="en-US"/>
                <a:t>Br</a:t>
              </a:r>
            </a:p>
          </p:txBody>
        </p:sp>
        <p:cxnSp>
          <p:nvCxnSpPr>
            <p:cNvPr id="265220" name="Straight Connector 52"/>
            <p:cNvCxnSpPr>
              <a:cxnSpLocks noChangeShapeType="1"/>
            </p:cNvCxnSpPr>
            <p:nvPr/>
          </p:nvCxnSpPr>
          <p:spPr bwMode="auto">
            <a:xfrm rot="16200000" flipV="1">
              <a:off x="3896" y="464"/>
              <a:ext cx="288" cy="288"/>
            </a:xfrm>
            <a:prstGeom prst="line">
              <a:avLst/>
            </a:prstGeom>
            <a:noFill/>
            <a:ln w="22225" algn="ctr">
              <a:solidFill>
                <a:srgbClr val="FF0000"/>
              </a:solidFill>
              <a:round/>
              <a:headEnd/>
              <a:tailEnd/>
            </a:ln>
          </p:spPr>
        </p:cxnSp>
      </p:grpSp>
      <p:sp>
        <p:nvSpPr>
          <p:cNvPr id="265306" name="Rectangle 90"/>
          <p:cNvSpPr>
            <a:spLocks noChangeArrowheads="1"/>
          </p:cNvSpPr>
          <p:nvPr/>
        </p:nvSpPr>
        <p:spPr bwMode="auto">
          <a:xfrm>
            <a:off x="6237288" y="1320800"/>
            <a:ext cx="915987" cy="519113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b="1">
                <a:solidFill>
                  <a:schemeClr val="tx1"/>
                </a:solidFill>
              </a:rPr>
              <a:t>sub.</a:t>
            </a:r>
          </a:p>
        </p:txBody>
      </p:sp>
      <p:sp>
        <p:nvSpPr>
          <p:cNvPr id="265310" name="Rectangle 94"/>
          <p:cNvSpPr>
            <a:spLocks noChangeArrowheads="1"/>
          </p:cNvSpPr>
          <p:nvPr/>
        </p:nvSpPr>
        <p:spPr bwMode="auto">
          <a:xfrm>
            <a:off x="2490788" y="3187700"/>
            <a:ext cx="1774825" cy="519113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b="1">
                <a:solidFill>
                  <a:schemeClr val="tx1"/>
                </a:solidFill>
              </a:rPr>
              <a:t>br. + sub.</a:t>
            </a:r>
          </a:p>
        </p:txBody>
      </p:sp>
      <p:sp>
        <p:nvSpPr>
          <p:cNvPr id="265311" name="Rectangle 95"/>
          <p:cNvSpPr>
            <a:spLocks noChangeArrowheads="1"/>
          </p:cNvSpPr>
          <p:nvPr/>
        </p:nvSpPr>
        <p:spPr bwMode="auto">
          <a:xfrm>
            <a:off x="1296988" y="1930400"/>
            <a:ext cx="1673225" cy="519113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C</a:t>
            </a:r>
            <a:r>
              <a:rPr lang="en-US" baseline="-25000">
                <a:solidFill>
                  <a:schemeClr val="tx1"/>
                </a:solidFill>
              </a:rPr>
              <a:t>10</a:t>
            </a:r>
            <a:r>
              <a:rPr lang="en-US">
                <a:solidFill>
                  <a:schemeClr val="tx1"/>
                </a:solidFill>
              </a:rPr>
              <a:t>H</a:t>
            </a:r>
            <a:r>
              <a:rPr lang="en-US" baseline="-25000">
                <a:solidFill>
                  <a:schemeClr val="tx1"/>
                </a:solidFill>
              </a:rPr>
              <a:t>21</a:t>
            </a:r>
            <a:r>
              <a:rPr lang="en-US">
                <a:solidFill>
                  <a:schemeClr val="tx1"/>
                </a:solidFill>
              </a:rPr>
              <a:t>Cl </a:t>
            </a:r>
          </a:p>
        </p:txBody>
      </p:sp>
      <p:sp>
        <p:nvSpPr>
          <p:cNvPr id="265312" name="Rectangle 96"/>
          <p:cNvSpPr>
            <a:spLocks noChangeArrowheads="1"/>
          </p:cNvSpPr>
          <p:nvPr/>
        </p:nvSpPr>
        <p:spPr bwMode="auto">
          <a:xfrm>
            <a:off x="1550988" y="5956300"/>
            <a:ext cx="1657350" cy="519113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b="1">
                <a:solidFill>
                  <a:schemeClr val="tx1"/>
                </a:solidFill>
              </a:rPr>
              <a:t>fg + sub.</a:t>
            </a:r>
          </a:p>
        </p:txBody>
      </p:sp>
      <p:sp>
        <p:nvSpPr>
          <p:cNvPr id="265313" name="Rectangle 97"/>
          <p:cNvSpPr>
            <a:spLocks noChangeArrowheads="1"/>
          </p:cNvSpPr>
          <p:nvPr/>
        </p:nvSpPr>
        <p:spPr bwMode="auto">
          <a:xfrm>
            <a:off x="966788" y="4709647"/>
            <a:ext cx="1821332" cy="523220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C</a:t>
            </a:r>
            <a:r>
              <a:rPr lang="en-US" baseline="-25000" dirty="0" smtClean="0">
                <a:solidFill>
                  <a:schemeClr val="tx1"/>
                </a:solidFill>
              </a:rPr>
              <a:t>6</a:t>
            </a:r>
            <a:r>
              <a:rPr lang="en-US" dirty="0" smtClean="0">
                <a:solidFill>
                  <a:schemeClr val="tx1"/>
                </a:solidFill>
              </a:rPr>
              <a:t>H</a:t>
            </a:r>
            <a:r>
              <a:rPr lang="en-US" baseline="-25000" dirty="0" smtClean="0">
                <a:solidFill>
                  <a:schemeClr val="tx1"/>
                </a:solidFill>
              </a:rPr>
              <a:t>13</a:t>
            </a:r>
            <a:r>
              <a:rPr lang="en-US" dirty="0" smtClean="0">
                <a:solidFill>
                  <a:schemeClr val="tx1"/>
                </a:solidFill>
              </a:rPr>
              <a:t>OCl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5314" name="Rectangle 98"/>
          <p:cNvSpPr>
            <a:spLocks noChangeArrowheads="1"/>
          </p:cNvSpPr>
          <p:nvPr/>
        </p:nvSpPr>
        <p:spPr bwMode="auto">
          <a:xfrm>
            <a:off x="6376988" y="3314700"/>
            <a:ext cx="520700" cy="519113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b="1">
                <a:solidFill>
                  <a:schemeClr val="tx1"/>
                </a:solidFill>
              </a:rPr>
              <a:t>fg</a:t>
            </a:r>
          </a:p>
        </p:txBody>
      </p:sp>
      <p:sp>
        <p:nvSpPr>
          <p:cNvPr id="265315" name="Rectangle 99"/>
          <p:cNvSpPr>
            <a:spLocks noChangeArrowheads="1"/>
          </p:cNvSpPr>
          <p:nvPr/>
        </p:nvSpPr>
        <p:spPr bwMode="auto">
          <a:xfrm>
            <a:off x="5462588" y="2271247"/>
            <a:ext cx="1614545" cy="523220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C</a:t>
            </a:r>
            <a:r>
              <a:rPr lang="en-US" baseline="-25000" dirty="0" smtClean="0">
                <a:solidFill>
                  <a:schemeClr val="tx1"/>
                </a:solidFill>
              </a:rPr>
              <a:t>6</a:t>
            </a:r>
            <a:r>
              <a:rPr lang="en-US" dirty="0" smtClean="0">
                <a:solidFill>
                  <a:schemeClr val="tx1"/>
                </a:solidFill>
              </a:rPr>
              <a:t>H</a:t>
            </a:r>
            <a:r>
              <a:rPr lang="en-US" baseline="-25000" dirty="0" smtClean="0">
                <a:solidFill>
                  <a:schemeClr val="tx1"/>
                </a:solidFill>
              </a:rPr>
              <a:t>12</a:t>
            </a:r>
            <a:r>
              <a:rPr lang="en-US" dirty="0" smtClean="0">
                <a:solidFill>
                  <a:schemeClr val="tx1"/>
                </a:solidFill>
              </a:rPr>
              <a:t>O</a:t>
            </a:r>
            <a:r>
              <a:rPr lang="en-US" baseline="-25000" dirty="0" smtClean="0">
                <a:solidFill>
                  <a:schemeClr val="tx1"/>
                </a:solidFill>
              </a:rPr>
              <a:t>2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5316" name="Rectangle 100"/>
          <p:cNvSpPr>
            <a:spLocks noChangeArrowheads="1"/>
          </p:cNvSpPr>
          <p:nvPr/>
        </p:nvSpPr>
        <p:spPr bwMode="auto">
          <a:xfrm>
            <a:off x="5538788" y="6172200"/>
            <a:ext cx="2516187" cy="519113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b="1">
                <a:solidFill>
                  <a:schemeClr val="tx1"/>
                </a:solidFill>
              </a:rPr>
              <a:t>fg + sub. + br.</a:t>
            </a:r>
          </a:p>
        </p:txBody>
      </p:sp>
      <p:sp>
        <p:nvSpPr>
          <p:cNvPr id="265317" name="Rectangle 101"/>
          <p:cNvSpPr>
            <a:spLocks noChangeArrowheads="1"/>
          </p:cNvSpPr>
          <p:nvPr/>
        </p:nvSpPr>
        <p:spPr bwMode="auto">
          <a:xfrm>
            <a:off x="5805488" y="4163547"/>
            <a:ext cx="1840568" cy="523220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C</a:t>
            </a:r>
            <a:r>
              <a:rPr lang="en-US" baseline="-25000" dirty="0" smtClean="0">
                <a:solidFill>
                  <a:schemeClr val="tx1"/>
                </a:solidFill>
              </a:rPr>
              <a:t>9</a:t>
            </a:r>
            <a:r>
              <a:rPr lang="en-US" dirty="0" smtClean="0">
                <a:solidFill>
                  <a:schemeClr val="tx1"/>
                </a:solidFill>
              </a:rPr>
              <a:t>H</a:t>
            </a:r>
            <a:r>
              <a:rPr lang="en-US" baseline="-25000" dirty="0" smtClean="0">
                <a:solidFill>
                  <a:schemeClr val="tx1"/>
                </a:solidFill>
              </a:rPr>
              <a:t>17</a:t>
            </a:r>
            <a:r>
              <a:rPr lang="en-US" dirty="0" smtClean="0">
                <a:solidFill>
                  <a:schemeClr val="tx1"/>
                </a:solidFill>
              </a:rPr>
              <a:t>OBr 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73" name="Group 72"/>
          <p:cNvGrpSpPr/>
          <p:nvPr/>
        </p:nvGrpSpPr>
        <p:grpSpPr>
          <a:xfrm>
            <a:off x="8513763" y="6319977"/>
            <a:ext cx="498855" cy="411327"/>
            <a:chOff x="119657" y="6331229"/>
            <a:chExt cx="498855" cy="411327"/>
          </a:xfrm>
        </p:grpSpPr>
        <p:sp>
          <p:nvSpPr>
            <p:cNvPr id="74" name="Octagon 73"/>
            <p:cNvSpPr/>
            <p:nvPr/>
          </p:nvSpPr>
          <p:spPr>
            <a:xfrm>
              <a:off x="163422" y="6331229"/>
              <a:ext cx="411327" cy="411327"/>
            </a:xfrm>
            <a:prstGeom prst="octagon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b="1">
                <a:solidFill>
                  <a:srgbClr val="FFFFFF"/>
                </a:solidFill>
              </a:endParaRPr>
            </a:p>
          </p:txBody>
        </p:sp>
        <p:sp>
          <p:nvSpPr>
            <p:cNvPr id="75" name="Text Box 30"/>
            <p:cNvSpPr txBox="1">
              <a:spLocks noChangeArrowheads="1"/>
            </p:cNvSpPr>
            <p:nvPr/>
          </p:nvSpPr>
          <p:spPr bwMode="auto">
            <a:xfrm>
              <a:off x="119657" y="6406087"/>
              <a:ext cx="498855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40" rIns="91440">
              <a:spAutoFit/>
            </a:bodyPr>
            <a:lstStyle/>
            <a:p>
              <a:r>
                <a:rPr lang="en-US" sz="1100" b="1" dirty="0" smtClean="0">
                  <a:solidFill>
                    <a:srgbClr val="FFFFFF"/>
                  </a:solidFill>
                  <a:latin typeface="Arial Narrow" panose="020B0606020202030204" pitchFamily="34" charset="0"/>
                </a:rPr>
                <a:t>STOP</a:t>
              </a:r>
              <a:endParaRPr lang="en-US" sz="1100" b="1" dirty="0">
                <a:solidFill>
                  <a:srgbClr val="FFFFFF"/>
                </a:solidFill>
                <a:latin typeface="Arial Narrow" panose="020B060602020203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53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5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5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53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5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5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530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530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5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653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5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5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653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5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5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530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530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5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3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653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653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653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653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65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65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530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530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5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65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65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65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653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65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65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530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530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5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653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65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65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653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65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65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5302" grpId="0"/>
      <p:bldP spid="265306" grpId="0"/>
      <p:bldP spid="265310" grpId="0"/>
      <p:bldP spid="265311" grpId="0"/>
      <p:bldP spid="265313" grpId="0"/>
      <p:bldP spid="265314" grpId="0"/>
      <p:bldP spid="265315" grpId="0"/>
      <p:bldP spid="265316" grpId="0"/>
      <p:bldP spid="2653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ChangeArrowheads="1"/>
          </p:cNvSpPr>
          <p:nvPr/>
        </p:nvSpPr>
        <p:spPr bwMode="auto">
          <a:xfrm>
            <a:off x="2668976" y="176104"/>
            <a:ext cx="4002088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tabLst>
                <a:tab pos="457200" algn="r"/>
                <a:tab pos="2743200" algn="ctr"/>
                <a:tab pos="5486400" algn="r"/>
              </a:tabLst>
            </a:pPr>
            <a:r>
              <a:rPr lang="en-US" b="1"/>
              <a:t>Organic Nomenclature</a:t>
            </a:r>
          </a:p>
        </p:txBody>
      </p:sp>
      <p:sp>
        <p:nvSpPr>
          <p:cNvPr id="264195" name="Rectangle 3"/>
          <p:cNvSpPr>
            <a:spLocks noChangeArrowheads="1"/>
          </p:cNvSpPr>
          <p:nvPr/>
        </p:nvSpPr>
        <p:spPr bwMode="auto">
          <a:xfrm>
            <a:off x="368300" y="735013"/>
            <a:ext cx="4935538" cy="946150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/>
              <a:t>Memorize the prefixes that tell</a:t>
            </a:r>
          </a:p>
          <a:p>
            <a:pPr algn="l"/>
            <a:r>
              <a:rPr lang="en-US"/>
              <a:t>the # of C atoms in a chain. </a:t>
            </a:r>
          </a:p>
        </p:txBody>
      </p:sp>
      <p:sp>
        <p:nvSpPr>
          <p:cNvPr id="264196" name="Rectangle 4"/>
          <p:cNvSpPr>
            <a:spLocks noChangeArrowheads="1"/>
          </p:cNvSpPr>
          <p:nvPr/>
        </p:nvSpPr>
        <p:spPr bwMode="auto">
          <a:xfrm>
            <a:off x="241117" y="1900875"/>
            <a:ext cx="887413" cy="4362450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/>
            <a:r>
              <a:rPr lang="en-US"/>
              <a:t>1 =</a:t>
            </a:r>
          </a:p>
          <a:p>
            <a:pPr algn="r"/>
            <a:r>
              <a:rPr lang="en-US"/>
              <a:t>2 =</a:t>
            </a:r>
          </a:p>
          <a:p>
            <a:pPr algn="r"/>
            <a:r>
              <a:rPr lang="en-US"/>
              <a:t>3 =</a:t>
            </a:r>
          </a:p>
          <a:p>
            <a:pPr algn="r"/>
            <a:r>
              <a:rPr lang="en-US"/>
              <a:t>4 =</a:t>
            </a:r>
          </a:p>
          <a:p>
            <a:pPr algn="r"/>
            <a:r>
              <a:rPr lang="en-US"/>
              <a:t>5 =</a:t>
            </a:r>
          </a:p>
          <a:p>
            <a:pPr algn="r"/>
            <a:r>
              <a:rPr lang="en-US"/>
              <a:t>6 =</a:t>
            </a:r>
          </a:p>
          <a:p>
            <a:pPr algn="r"/>
            <a:r>
              <a:rPr lang="en-US"/>
              <a:t>7 =</a:t>
            </a:r>
          </a:p>
          <a:p>
            <a:pPr algn="r"/>
            <a:r>
              <a:rPr lang="en-US"/>
              <a:t>8 =</a:t>
            </a:r>
          </a:p>
          <a:p>
            <a:pPr algn="r"/>
            <a:r>
              <a:rPr lang="en-US"/>
              <a:t>9 =</a:t>
            </a:r>
          </a:p>
          <a:p>
            <a:pPr algn="r"/>
            <a:r>
              <a:rPr lang="en-US"/>
              <a:t>10 =</a:t>
            </a:r>
          </a:p>
        </p:txBody>
      </p:sp>
      <p:sp>
        <p:nvSpPr>
          <p:cNvPr id="264197" name="Rectangle 5"/>
          <p:cNvSpPr>
            <a:spLocks noChangeArrowheads="1"/>
          </p:cNvSpPr>
          <p:nvPr/>
        </p:nvSpPr>
        <p:spPr bwMode="auto">
          <a:xfrm>
            <a:off x="1079317" y="1897700"/>
            <a:ext cx="1174750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meth–</a:t>
            </a:r>
          </a:p>
        </p:txBody>
      </p:sp>
      <p:sp>
        <p:nvSpPr>
          <p:cNvPr id="264198" name="Rectangle 6"/>
          <p:cNvSpPr>
            <a:spLocks noChangeArrowheads="1"/>
          </p:cNvSpPr>
          <p:nvPr/>
        </p:nvSpPr>
        <p:spPr bwMode="auto">
          <a:xfrm>
            <a:off x="1079317" y="2329500"/>
            <a:ext cx="877888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eth–</a:t>
            </a:r>
          </a:p>
        </p:txBody>
      </p:sp>
      <p:sp>
        <p:nvSpPr>
          <p:cNvPr id="264199" name="Rectangle 7"/>
          <p:cNvSpPr>
            <a:spLocks noChangeArrowheads="1"/>
          </p:cNvSpPr>
          <p:nvPr/>
        </p:nvSpPr>
        <p:spPr bwMode="auto">
          <a:xfrm>
            <a:off x="1079317" y="2748600"/>
            <a:ext cx="1096963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prop–</a:t>
            </a:r>
          </a:p>
        </p:txBody>
      </p:sp>
      <p:sp>
        <p:nvSpPr>
          <p:cNvPr id="264200" name="Rectangle 8"/>
          <p:cNvSpPr>
            <a:spLocks noChangeArrowheads="1"/>
          </p:cNvSpPr>
          <p:nvPr/>
        </p:nvSpPr>
        <p:spPr bwMode="auto">
          <a:xfrm>
            <a:off x="1079317" y="3167700"/>
            <a:ext cx="877888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but–</a:t>
            </a:r>
          </a:p>
        </p:txBody>
      </p:sp>
      <p:sp>
        <p:nvSpPr>
          <p:cNvPr id="264201" name="Rectangle 9"/>
          <p:cNvSpPr>
            <a:spLocks noChangeArrowheads="1"/>
          </p:cNvSpPr>
          <p:nvPr/>
        </p:nvSpPr>
        <p:spPr bwMode="auto">
          <a:xfrm>
            <a:off x="1079317" y="3599500"/>
            <a:ext cx="1076325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pent–</a:t>
            </a:r>
          </a:p>
        </p:txBody>
      </p:sp>
      <p:sp>
        <p:nvSpPr>
          <p:cNvPr id="264202" name="Rectangle 10"/>
          <p:cNvSpPr>
            <a:spLocks noChangeArrowheads="1"/>
          </p:cNvSpPr>
          <p:nvPr/>
        </p:nvSpPr>
        <p:spPr bwMode="auto">
          <a:xfrm>
            <a:off x="1079317" y="4018600"/>
            <a:ext cx="957263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hex–</a:t>
            </a:r>
          </a:p>
        </p:txBody>
      </p:sp>
      <p:sp>
        <p:nvSpPr>
          <p:cNvPr id="264203" name="Rectangle 11"/>
          <p:cNvSpPr>
            <a:spLocks noChangeArrowheads="1"/>
          </p:cNvSpPr>
          <p:nvPr/>
        </p:nvSpPr>
        <p:spPr bwMode="auto">
          <a:xfrm>
            <a:off x="1079317" y="4463100"/>
            <a:ext cx="1076325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hept–</a:t>
            </a:r>
          </a:p>
        </p:txBody>
      </p:sp>
      <p:sp>
        <p:nvSpPr>
          <p:cNvPr id="264204" name="Rectangle 12"/>
          <p:cNvSpPr>
            <a:spLocks noChangeArrowheads="1"/>
          </p:cNvSpPr>
          <p:nvPr/>
        </p:nvSpPr>
        <p:spPr bwMode="auto">
          <a:xfrm>
            <a:off x="1079317" y="4882200"/>
            <a:ext cx="857250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oct–</a:t>
            </a:r>
          </a:p>
        </p:txBody>
      </p:sp>
      <p:sp>
        <p:nvSpPr>
          <p:cNvPr id="264205" name="Rectangle 13"/>
          <p:cNvSpPr>
            <a:spLocks noChangeArrowheads="1"/>
          </p:cNvSpPr>
          <p:nvPr/>
        </p:nvSpPr>
        <p:spPr bwMode="auto">
          <a:xfrm>
            <a:off x="1079317" y="5314000"/>
            <a:ext cx="977900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non–</a:t>
            </a:r>
          </a:p>
        </p:txBody>
      </p:sp>
      <p:sp>
        <p:nvSpPr>
          <p:cNvPr id="264206" name="Rectangle 14"/>
          <p:cNvSpPr>
            <a:spLocks noChangeArrowheads="1"/>
          </p:cNvSpPr>
          <p:nvPr/>
        </p:nvSpPr>
        <p:spPr bwMode="auto">
          <a:xfrm>
            <a:off x="1079317" y="5745800"/>
            <a:ext cx="957263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dec–</a:t>
            </a:r>
          </a:p>
        </p:txBody>
      </p:sp>
      <p:grpSp>
        <p:nvGrpSpPr>
          <p:cNvPr id="264207" name="Group 102"/>
          <p:cNvGrpSpPr>
            <a:grpSpLocks/>
          </p:cNvGrpSpPr>
          <p:nvPr/>
        </p:nvGrpSpPr>
        <p:grpSpPr bwMode="auto">
          <a:xfrm>
            <a:off x="2741614" y="2298283"/>
            <a:ext cx="3657600" cy="457200"/>
            <a:chOff x="304800" y="1524000"/>
            <a:chExt cx="3657600" cy="457200"/>
          </a:xfrm>
        </p:grpSpPr>
        <p:cxnSp>
          <p:nvCxnSpPr>
            <p:cNvPr id="2" name="Straight Connector 41"/>
            <p:cNvCxnSpPr>
              <a:cxnSpLocks noChangeShapeType="1"/>
            </p:cNvCxnSpPr>
            <p:nvPr/>
          </p:nvCxnSpPr>
          <p:spPr bwMode="auto">
            <a:xfrm rot="16200000" flipV="1">
              <a:off x="304800" y="1524000"/>
              <a:ext cx="457200" cy="457200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3" name="Straight Connector 42"/>
            <p:cNvCxnSpPr>
              <a:cxnSpLocks noChangeShapeType="1"/>
            </p:cNvCxnSpPr>
            <p:nvPr/>
          </p:nvCxnSpPr>
          <p:spPr bwMode="auto">
            <a:xfrm flipV="1">
              <a:off x="762000" y="1524000"/>
              <a:ext cx="457200" cy="457200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4" name="Straight Connector 43"/>
            <p:cNvCxnSpPr>
              <a:cxnSpLocks noChangeShapeType="1"/>
            </p:cNvCxnSpPr>
            <p:nvPr/>
          </p:nvCxnSpPr>
          <p:spPr bwMode="auto">
            <a:xfrm rot="16200000" flipV="1">
              <a:off x="1219200" y="1524000"/>
              <a:ext cx="457200" cy="457200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5" name="Straight Connector 44"/>
            <p:cNvCxnSpPr>
              <a:cxnSpLocks noChangeShapeType="1"/>
            </p:cNvCxnSpPr>
            <p:nvPr/>
          </p:nvCxnSpPr>
          <p:spPr bwMode="auto">
            <a:xfrm flipV="1">
              <a:off x="1676400" y="1524000"/>
              <a:ext cx="457200" cy="457200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6" name="Straight Connector 45"/>
            <p:cNvCxnSpPr>
              <a:cxnSpLocks noChangeShapeType="1"/>
            </p:cNvCxnSpPr>
            <p:nvPr/>
          </p:nvCxnSpPr>
          <p:spPr bwMode="auto">
            <a:xfrm rot="16200000" flipV="1">
              <a:off x="2133600" y="1524000"/>
              <a:ext cx="457200" cy="457200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7" name="Straight Connector 46"/>
            <p:cNvCxnSpPr>
              <a:cxnSpLocks noChangeShapeType="1"/>
            </p:cNvCxnSpPr>
            <p:nvPr/>
          </p:nvCxnSpPr>
          <p:spPr bwMode="auto">
            <a:xfrm flipV="1">
              <a:off x="2590800" y="1524000"/>
              <a:ext cx="457200" cy="457200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8" name="Straight Connector 47"/>
            <p:cNvCxnSpPr>
              <a:cxnSpLocks noChangeShapeType="1"/>
            </p:cNvCxnSpPr>
            <p:nvPr/>
          </p:nvCxnSpPr>
          <p:spPr bwMode="auto">
            <a:xfrm rot="16200000" flipV="1">
              <a:off x="3048000" y="1524000"/>
              <a:ext cx="457200" cy="457200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9" name="Straight Connector 48"/>
            <p:cNvCxnSpPr>
              <a:cxnSpLocks noChangeShapeType="1"/>
            </p:cNvCxnSpPr>
            <p:nvPr/>
          </p:nvCxnSpPr>
          <p:spPr bwMode="auto">
            <a:xfrm flipV="1">
              <a:off x="3505200" y="1524000"/>
              <a:ext cx="457200" cy="457200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</p:spPr>
        </p:cxnSp>
      </p:grpSp>
      <p:grpSp>
        <p:nvGrpSpPr>
          <p:cNvPr id="264216" name="Group 106"/>
          <p:cNvGrpSpPr>
            <a:grpSpLocks/>
          </p:cNvGrpSpPr>
          <p:nvPr/>
        </p:nvGrpSpPr>
        <p:grpSpPr bwMode="auto">
          <a:xfrm>
            <a:off x="5610067" y="1294273"/>
            <a:ext cx="1828800" cy="457200"/>
            <a:chOff x="304800" y="3429000"/>
            <a:chExt cx="1828800" cy="457200"/>
          </a:xfrm>
        </p:grpSpPr>
        <p:cxnSp>
          <p:nvCxnSpPr>
            <p:cNvPr id="10" name="Straight Connector 77"/>
            <p:cNvCxnSpPr>
              <a:cxnSpLocks noChangeShapeType="1"/>
            </p:cNvCxnSpPr>
            <p:nvPr/>
          </p:nvCxnSpPr>
          <p:spPr bwMode="auto">
            <a:xfrm rot="16200000" flipV="1">
              <a:off x="304800" y="3429000"/>
              <a:ext cx="457200" cy="457200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11" name="Straight Connector 78"/>
            <p:cNvCxnSpPr>
              <a:cxnSpLocks noChangeShapeType="1"/>
            </p:cNvCxnSpPr>
            <p:nvPr/>
          </p:nvCxnSpPr>
          <p:spPr bwMode="auto">
            <a:xfrm flipV="1">
              <a:off x="762000" y="3429000"/>
              <a:ext cx="457200" cy="457200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12" name="Straight Connector 79"/>
            <p:cNvCxnSpPr>
              <a:cxnSpLocks noChangeShapeType="1"/>
            </p:cNvCxnSpPr>
            <p:nvPr/>
          </p:nvCxnSpPr>
          <p:spPr bwMode="auto">
            <a:xfrm rot="16200000" flipV="1">
              <a:off x="1219200" y="3429000"/>
              <a:ext cx="457200" cy="457200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13" name="Straight Connector 80"/>
            <p:cNvCxnSpPr>
              <a:cxnSpLocks noChangeShapeType="1"/>
            </p:cNvCxnSpPr>
            <p:nvPr/>
          </p:nvCxnSpPr>
          <p:spPr bwMode="auto">
            <a:xfrm flipV="1">
              <a:off x="1676400" y="3429000"/>
              <a:ext cx="457200" cy="457200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</p:spPr>
        </p:cxnSp>
      </p:grpSp>
      <p:grpSp>
        <p:nvGrpSpPr>
          <p:cNvPr id="264244" name="Group 52"/>
          <p:cNvGrpSpPr>
            <a:grpSpLocks/>
          </p:cNvGrpSpPr>
          <p:nvPr/>
        </p:nvGrpSpPr>
        <p:grpSpPr bwMode="auto">
          <a:xfrm>
            <a:off x="3952502" y="3212430"/>
            <a:ext cx="3657600" cy="1485900"/>
            <a:chOff x="2624" y="2568"/>
            <a:chExt cx="2304" cy="936"/>
          </a:xfrm>
        </p:grpSpPr>
        <p:cxnSp>
          <p:nvCxnSpPr>
            <p:cNvPr id="14" name="Straight Connector 96"/>
            <p:cNvCxnSpPr>
              <a:cxnSpLocks noChangeShapeType="1"/>
            </p:cNvCxnSpPr>
            <p:nvPr/>
          </p:nvCxnSpPr>
          <p:spPr bwMode="auto">
            <a:xfrm rot="16200000" flipV="1">
              <a:off x="4640" y="3216"/>
              <a:ext cx="288" cy="288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</p:spPr>
        </p:cxnSp>
        <p:grpSp>
          <p:nvGrpSpPr>
            <p:cNvPr id="264222" name="Group 102"/>
            <p:cNvGrpSpPr>
              <a:grpSpLocks/>
            </p:cNvGrpSpPr>
            <p:nvPr/>
          </p:nvGrpSpPr>
          <p:grpSpPr bwMode="auto">
            <a:xfrm>
              <a:off x="2624" y="2568"/>
              <a:ext cx="2304" cy="288"/>
              <a:chOff x="304800" y="1524000"/>
              <a:chExt cx="3657600" cy="457200"/>
            </a:xfrm>
          </p:grpSpPr>
          <p:cxnSp>
            <p:nvCxnSpPr>
              <p:cNvPr id="42" name="Straight Connector 41"/>
              <p:cNvCxnSpPr>
                <a:cxnSpLocks noChangeShapeType="1"/>
              </p:cNvCxnSpPr>
              <p:nvPr/>
            </p:nvCxnSpPr>
            <p:spPr bwMode="auto">
              <a:xfrm rot="16200000" flipV="1">
                <a:off x="304800" y="1524000"/>
                <a:ext cx="457200" cy="457200"/>
              </a:xfrm>
              <a:prstGeom prst="line">
                <a:avLst/>
              </a:prstGeom>
              <a:noFill/>
              <a:ln w="38100" algn="ctr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43" name="Straight Connector 42"/>
              <p:cNvCxnSpPr>
                <a:cxnSpLocks noChangeShapeType="1"/>
              </p:cNvCxnSpPr>
              <p:nvPr/>
            </p:nvCxnSpPr>
            <p:spPr bwMode="auto">
              <a:xfrm flipV="1">
                <a:off x="762000" y="1524000"/>
                <a:ext cx="457200" cy="457200"/>
              </a:xfrm>
              <a:prstGeom prst="line">
                <a:avLst/>
              </a:prstGeom>
              <a:noFill/>
              <a:ln w="38100" algn="ctr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44" name="Straight Connector 43"/>
              <p:cNvCxnSpPr>
                <a:cxnSpLocks noChangeShapeType="1"/>
              </p:cNvCxnSpPr>
              <p:nvPr/>
            </p:nvCxnSpPr>
            <p:spPr bwMode="auto">
              <a:xfrm rot="16200000" flipV="1">
                <a:off x="1219200" y="1524000"/>
                <a:ext cx="457200" cy="457200"/>
              </a:xfrm>
              <a:prstGeom prst="line">
                <a:avLst/>
              </a:prstGeom>
              <a:noFill/>
              <a:ln w="38100" algn="ctr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45" name="Straight Connector 44"/>
              <p:cNvCxnSpPr>
                <a:cxnSpLocks noChangeShapeType="1"/>
              </p:cNvCxnSpPr>
              <p:nvPr/>
            </p:nvCxnSpPr>
            <p:spPr bwMode="auto">
              <a:xfrm flipV="1">
                <a:off x="1676400" y="1524000"/>
                <a:ext cx="457200" cy="457200"/>
              </a:xfrm>
              <a:prstGeom prst="line">
                <a:avLst/>
              </a:prstGeom>
              <a:noFill/>
              <a:ln w="38100" algn="ctr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46" name="Straight Connector 45"/>
              <p:cNvCxnSpPr>
                <a:cxnSpLocks noChangeShapeType="1"/>
              </p:cNvCxnSpPr>
              <p:nvPr/>
            </p:nvCxnSpPr>
            <p:spPr bwMode="auto">
              <a:xfrm rot="16200000" flipV="1">
                <a:off x="2133600" y="1524000"/>
                <a:ext cx="457200" cy="457200"/>
              </a:xfrm>
              <a:prstGeom prst="line">
                <a:avLst/>
              </a:prstGeom>
              <a:noFill/>
              <a:ln w="38100" algn="ctr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47" name="Straight Connector 46"/>
              <p:cNvCxnSpPr>
                <a:cxnSpLocks noChangeShapeType="1"/>
              </p:cNvCxnSpPr>
              <p:nvPr/>
            </p:nvCxnSpPr>
            <p:spPr bwMode="auto">
              <a:xfrm flipV="1">
                <a:off x="2590800" y="1524000"/>
                <a:ext cx="457200" cy="457200"/>
              </a:xfrm>
              <a:prstGeom prst="line">
                <a:avLst/>
              </a:prstGeom>
              <a:noFill/>
              <a:ln w="38100" algn="ctr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48" name="Straight Connector 47"/>
              <p:cNvCxnSpPr>
                <a:cxnSpLocks noChangeShapeType="1"/>
              </p:cNvCxnSpPr>
              <p:nvPr/>
            </p:nvCxnSpPr>
            <p:spPr bwMode="auto">
              <a:xfrm rot="16200000" flipV="1">
                <a:off x="3048000" y="1524000"/>
                <a:ext cx="457200" cy="457200"/>
              </a:xfrm>
              <a:prstGeom prst="line">
                <a:avLst/>
              </a:prstGeom>
              <a:noFill/>
              <a:ln w="38100" algn="ctr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49" name="Straight Connector 48"/>
              <p:cNvCxnSpPr>
                <a:cxnSpLocks noChangeShapeType="1"/>
              </p:cNvCxnSpPr>
              <p:nvPr/>
            </p:nvCxnSpPr>
            <p:spPr bwMode="auto">
              <a:xfrm flipV="1">
                <a:off x="3505200" y="1524000"/>
                <a:ext cx="457200" cy="457200"/>
              </a:xfrm>
              <a:prstGeom prst="line">
                <a:avLst/>
              </a:prstGeom>
              <a:noFill/>
              <a:ln w="38100" algn="ctr">
                <a:solidFill>
                  <a:srgbClr val="FF0000"/>
                </a:solidFill>
                <a:round/>
                <a:headEnd/>
                <a:tailEnd/>
              </a:ln>
            </p:spPr>
          </p:cxnSp>
        </p:grpSp>
        <p:cxnSp>
          <p:nvCxnSpPr>
            <p:cNvPr id="15" name="Straight Connector 96"/>
            <p:cNvCxnSpPr>
              <a:cxnSpLocks noChangeShapeType="1"/>
            </p:cNvCxnSpPr>
            <p:nvPr/>
          </p:nvCxnSpPr>
          <p:spPr bwMode="auto">
            <a:xfrm rot="16200000" flipV="1">
              <a:off x="4448" y="3032"/>
              <a:ext cx="384" cy="0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</p:spPr>
        </p:cxnSp>
      </p:grpSp>
      <p:grpSp>
        <p:nvGrpSpPr>
          <p:cNvPr id="264243" name="Group 51"/>
          <p:cNvGrpSpPr>
            <a:grpSpLocks/>
          </p:cNvGrpSpPr>
          <p:nvPr/>
        </p:nvGrpSpPr>
        <p:grpSpPr bwMode="auto">
          <a:xfrm>
            <a:off x="5842457" y="5033280"/>
            <a:ext cx="1828800" cy="1485900"/>
            <a:chOff x="2592" y="3144"/>
            <a:chExt cx="1152" cy="936"/>
          </a:xfrm>
        </p:grpSpPr>
        <p:grpSp>
          <p:nvGrpSpPr>
            <p:cNvPr id="264232" name="Group 106"/>
            <p:cNvGrpSpPr>
              <a:grpSpLocks/>
            </p:cNvGrpSpPr>
            <p:nvPr/>
          </p:nvGrpSpPr>
          <p:grpSpPr bwMode="auto">
            <a:xfrm>
              <a:off x="2592" y="3144"/>
              <a:ext cx="1152" cy="288"/>
              <a:chOff x="304800" y="3429000"/>
              <a:chExt cx="1828800" cy="457200"/>
            </a:xfrm>
          </p:grpSpPr>
          <p:cxnSp>
            <p:nvCxnSpPr>
              <p:cNvPr id="78" name="Straight Connector 77"/>
              <p:cNvCxnSpPr>
                <a:cxnSpLocks noChangeShapeType="1"/>
              </p:cNvCxnSpPr>
              <p:nvPr/>
            </p:nvCxnSpPr>
            <p:spPr bwMode="auto">
              <a:xfrm rot="16200000" flipV="1">
                <a:off x="304800" y="3429000"/>
                <a:ext cx="457200" cy="457200"/>
              </a:xfrm>
              <a:prstGeom prst="line">
                <a:avLst/>
              </a:prstGeom>
              <a:noFill/>
              <a:ln w="38100" algn="ctr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79" name="Straight Connector 78"/>
              <p:cNvCxnSpPr>
                <a:cxnSpLocks noChangeShapeType="1"/>
              </p:cNvCxnSpPr>
              <p:nvPr/>
            </p:nvCxnSpPr>
            <p:spPr bwMode="auto">
              <a:xfrm flipV="1">
                <a:off x="762000" y="3429000"/>
                <a:ext cx="457200" cy="457200"/>
              </a:xfrm>
              <a:prstGeom prst="line">
                <a:avLst/>
              </a:prstGeom>
              <a:noFill/>
              <a:ln w="38100" algn="ctr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80" name="Straight Connector 79"/>
              <p:cNvCxnSpPr>
                <a:cxnSpLocks noChangeShapeType="1"/>
              </p:cNvCxnSpPr>
              <p:nvPr/>
            </p:nvCxnSpPr>
            <p:spPr bwMode="auto">
              <a:xfrm rot="16200000" flipV="1">
                <a:off x="1219200" y="3429000"/>
                <a:ext cx="457200" cy="457200"/>
              </a:xfrm>
              <a:prstGeom prst="line">
                <a:avLst/>
              </a:prstGeom>
              <a:noFill/>
              <a:ln w="38100" algn="ctr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81" name="Straight Connector 80"/>
              <p:cNvCxnSpPr>
                <a:cxnSpLocks noChangeShapeType="1"/>
              </p:cNvCxnSpPr>
              <p:nvPr/>
            </p:nvCxnSpPr>
            <p:spPr bwMode="auto">
              <a:xfrm flipV="1">
                <a:off x="1676400" y="3429000"/>
                <a:ext cx="457200" cy="457200"/>
              </a:xfrm>
              <a:prstGeom prst="line">
                <a:avLst/>
              </a:prstGeom>
              <a:noFill/>
              <a:ln w="38100" algn="ctr">
                <a:solidFill>
                  <a:srgbClr val="FF0000"/>
                </a:solidFill>
                <a:round/>
                <a:headEnd/>
                <a:tailEnd/>
              </a:ln>
            </p:spPr>
          </p:cxnSp>
        </p:grpSp>
        <p:grpSp>
          <p:nvGrpSpPr>
            <p:cNvPr id="264239" name="Group 47"/>
            <p:cNvGrpSpPr>
              <a:grpSpLocks/>
            </p:cNvGrpSpPr>
            <p:nvPr/>
          </p:nvGrpSpPr>
          <p:grpSpPr bwMode="auto">
            <a:xfrm>
              <a:off x="2880" y="3416"/>
              <a:ext cx="288" cy="664"/>
              <a:chOff x="2872" y="3416"/>
              <a:chExt cx="288" cy="664"/>
            </a:xfrm>
          </p:grpSpPr>
          <p:cxnSp>
            <p:nvCxnSpPr>
              <p:cNvPr id="16" name="Straight Connector 96"/>
              <p:cNvCxnSpPr>
                <a:cxnSpLocks noChangeShapeType="1"/>
              </p:cNvCxnSpPr>
              <p:nvPr/>
            </p:nvCxnSpPr>
            <p:spPr bwMode="auto">
              <a:xfrm rot="16200000" flipV="1">
                <a:off x="2872" y="3792"/>
                <a:ext cx="288" cy="288"/>
              </a:xfrm>
              <a:prstGeom prst="line">
                <a:avLst/>
              </a:prstGeom>
              <a:noFill/>
              <a:ln w="38100" algn="ctr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17" name="Straight Connector 96"/>
              <p:cNvCxnSpPr>
                <a:cxnSpLocks noChangeShapeType="1"/>
              </p:cNvCxnSpPr>
              <p:nvPr/>
            </p:nvCxnSpPr>
            <p:spPr bwMode="auto">
              <a:xfrm rot="16200000" flipV="1">
                <a:off x="2680" y="3608"/>
                <a:ext cx="384" cy="0"/>
              </a:xfrm>
              <a:prstGeom prst="line">
                <a:avLst/>
              </a:prstGeom>
              <a:noFill/>
              <a:ln w="38100" algn="ctr">
                <a:solidFill>
                  <a:srgbClr val="FF0000"/>
                </a:solidFill>
                <a:round/>
                <a:headEnd/>
                <a:tailEnd/>
              </a:ln>
            </p:spPr>
          </p:cxnSp>
        </p:grpSp>
        <p:grpSp>
          <p:nvGrpSpPr>
            <p:cNvPr id="264240" name="Group 48"/>
            <p:cNvGrpSpPr>
              <a:grpSpLocks/>
            </p:cNvGrpSpPr>
            <p:nvPr/>
          </p:nvGrpSpPr>
          <p:grpSpPr bwMode="auto">
            <a:xfrm>
              <a:off x="3456" y="3416"/>
              <a:ext cx="288" cy="664"/>
              <a:chOff x="2872" y="3416"/>
              <a:chExt cx="288" cy="664"/>
            </a:xfrm>
          </p:grpSpPr>
          <p:cxnSp>
            <p:nvCxnSpPr>
              <p:cNvPr id="97" name="Straight Connector 96"/>
              <p:cNvCxnSpPr>
                <a:cxnSpLocks noChangeShapeType="1"/>
              </p:cNvCxnSpPr>
              <p:nvPr/>
            </p:nvCxnSpPr>
            <p:spPr bwMode="auto">
              <a:xfrm rot="16200000" flipV="1">
                <a:off x="2872" y="3792"/>
                <a:ext cx="288" cy="288"/>
              </a:xfrm>
              <a:prstGeom prst="line">
                <a:avLst/>
              </a:prstGeom>
              <a:noFill/>
              <a:ln w="38100" algn="ctr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18" name="Straight Connector 96"/>
              <p:cNvCxnSpPr>
                <a:cxnSpLocks noChangeShapeType="1"/>
              </p:cNvCxnSpPr>
              <p:nvPr/>
            </p:nvCxnSpPr>
            <p:spPr bwMode="auto">
              <a:xfrm rot="16200000" flipV="1">
                <a:off x="2680" y="3608"/>
                <a:ext cx="384" cy="0"/>
              </a:xfrm>
              <a:prstGeom prst="line">
                <a:avLst/>
              </a:prstGeom>
              <a:noFill/>
              <a:ln w="38100" algn="ctr">
                <a:solidFill>
                  <a:srgbClr val="FF0000"/>
                </a:solidFill>
                <a:round/>
                <a:headEnd/>
                <a:tailEnd/>
              </a:ln>
            </p:spPr>
          </p:cxnSp>
        </p:grpSp>
      </p:grpSp>
      <p:sp>
        <p:nvSpPr>
          <p:cNvPr id="264245" name="Rectangle 53"/>
          <p:cNvSpPr>
            <a:spLocks noChangeArrowheads="1"/>
          </p:cNvSpPr>
          <p:nvPr/>
        </p:nvSpPr>
        <p:spPr bwMode="auto">
          <a:xfrm>
            <a:off x="7794467" y="1060911"/>
            <a:ext cx="1076325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pent–</a:t>
            </a:r>
          </a:p>
        </p:txBody>
      </p:sp>
      <p:sp>
        <p:nvSpPr>
          <p:cNvPr id="264246" name="Rectangle 54"/>
          <p:cNvSpPr>
            <a:spLocks noChangeArrowheads="1"/>
          </p:cNvSpPr>
          <p:nvPr/>
        </p:nvSpPr>
        <p:spPr bwMode="auto">
          <a:xfrm>
            <a:off x="6750876" y="2128421"/>
            <a:ext cx="977900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non–</a:t>
            </a:r>
          </a:p>
        </p:txBody>
      </p:sp>
      <p:sp>
        <p:nvSpPr>
          <p:cNvPr id="264247" name="Rectangle 55"/>
          <p:cNvSpPr>
            <a:spLocks noChangeArrowheads="1"/>
          </p:cNvSpPr>
          <p:nvPr/>
        </p:nvSpPr>
        <p:spPr bwMode="auto">
          <a:xfrm>
            <a:off x="7538247" y="3639476"/>
            <a:ext cx="957263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dirty="0" err="1">
                <a:solidFill>
                  <a:schemeClr val="tx1"/>
                </a:solidFill>
              </a:rPr>
              <a:t>dec</a:t>
            </a:r>
            <a:r>
              <a:rPr lang="en-US" dirty="0">
                <a:solidFill>
                  <a:schemeClr val="tx1"/>
                </a:solidFill>
              </a:rPr>
              <a:t>–</a:t>
            </a:r>
          </a:p>
        </p:txBody>
      </p:sp>
      <p:sp>
        <p:nvSpPr>
          <p:cNvPr id="264248" name="Rectangle 56"/>
          <p:cNvSpPr>
            <a:spLocks noChangeArrowheads="1"/>
          </p:cNvSpPr>
          <p:nvPr/>
        </p:nvSpPr>
        <p:spPr bwMode="auto">
          <a:xfrm>
            <a:off x="7618703" y="5479587"/>
            <a:ext cx="1076325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dirty="0" err="1">
                <a:solidFill>
                  <a:schemeClr val="tx1"/>
                </a:solidFill>
              </a:rPr>
              <a:t>hept</a:t>
            </a:r>
            <a:r>
              <a:rPr lang="en-US" dirty="0">
                <a:solidFill>
                  <a:schemeClr val="tx1"/>
                </a:solidFill>
              </a:rPr>
              <a:t>–</a:t>
            </a:r>
          </a:p>
        </p:txBody>
      </p:sp>
      <p:cxnSp>
        <p:nvCxnSpPr>
          <p:cNvPr id="20" name="Straight Connector 19"/>
          <p:cNvCxnSpPr/>
          <p:nvPr/>
        </p:nvCxnSpPr>
        <p:spPr bwMode="auto">
          <a:xfrm>
            <a:off x="3826374" y="1681163"/>
            <a:ext cx="914400" cy="0"/>
          </a:xfrm>
          <a:prstGeom prst="line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9" name="Rectangle 56"/>
          <p:cNvSpPr>
            <a:spLocks noChangeArrowheads="1"/>
          </p:cNvSpPr>
          <p:nvPr/>
        </p:nvSpPr>
        <p:spPr bwMode="auto">
          <a:xfrm>
            <a:off x="2461275" y="4036736"/>
            <a:ext cx="3497598" cy="2246769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There are rules, but generally we will want to find the </a:t>
            </a:r>
            <a:r>
              <a:rPr lang="en-US" b="1" i="1" dirty="0" smtClean="0">
                <a:solidFill>
                  <a:schemeClr val="tx1"/>
                </a:solidFill>
              </a:rPr>
              <a:t>longest chain</a:t>
            </a:r>
            <a:r>
              <a:rPr lang="en-US" dirty="0" smtClean="0">
                <a:solidFill>
                  <a:schemeClr val="tx1"/>
                </a:solidFill>
              </a:rPr>
              <a:t> of carbons.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4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4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4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4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264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4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4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4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4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264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4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4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4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4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264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4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64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4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4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264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64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4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4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64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264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4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4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64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64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264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64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64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64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64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 tmFilter="0,0; .5, 1; 1, 1"/>
                                        <p:tgtEl>
                                          <p:spTgt spid="264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64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64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64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64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 tmFilter="0,0; .5, 1; 1, 1"/>
                                        <p:tgtEl>
                                          <p:spTgt spid="264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64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64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64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64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 tmFilter="0,0; .5, 1; 1, 1"/>
                                        <p:tgtEl>
                                          <p:spTgt spid="264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64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64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64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64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 tmFilter="0,0; .5, 1; 1, 1"/>
                                        <p:tgtEl>
                                          <p:spTgt spid="264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42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421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4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64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64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64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64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 tmFilter="0,0; .5, 1; 1, 1"/>
                                        <p:tgtEl>
                                          <p:spTgt spid="264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0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0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420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0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420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4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64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64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64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64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 tmFilter="0,0; .5, 1; 1, 1"/>
                                        <p:tgtEl>
                                          <p:spTgt spid="264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424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424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4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 tmFilter="0,0; .5, 1; 1, 1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64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64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64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64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 tmFilter="0,0; .5, 1; 1, 1"/>
                                        <p:tgtEl>
                                          <p:spTgt spid="264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424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424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4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264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264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264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264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500" tmFilter="0,0; .5, 1; 1, 1"/>
                                        <p:tgtEl>
                                          <p:spTgt spid="264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4197" grpId="0"/>
      <p:bldP spid="264198" grpId="0"/>
      <p:bldP spid="264199" grpId="0"/>
      <p:bldP spid="264200" grpId="0"/>
      <p:bldP spid="264201" grpId="0"/>
      <p:bldP spid="264202" grpId="0"/>
      <p:bldP spid="264203" grpId="0"/>
      <p:bldP spid="264204" grpId="0"/>
      <p:bldP spid="264205" grpId="0"/>
      <p:bldP spid="264206" grpId="0"/>
      <p:bldP spid="264245" grpId="0"/>
      <p:bldP spid="264246" grpId="0"/>
      <p:bldP spid="264247" grpId="0"/>
      <p:bldP spid="264248" grpId="0"/>
      <p:bldP spid="5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ChangeArrowheads="1"/>
          </p:cNvSpPr>
          <p:nvPr/>
        </p:nvSpPr>
        <p:spPr bwMode="auto">
          <a:xfrm>
            <a:off x="1970088" y="211138"/>
            <a:ext cx="5154612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i="1" u="sng"/>
              <a:t>Naming Straight-Chain Alkanes</a:t>
            </a:r>
          </a:p>
        </p:txBody>
      </p:sp>
      <p:sp>
        <p:nvSpPr>
          <p:cNvPr id="263171" name="Rectangle 3"/>
          <p:cNvSpPr>
            <a:spLocks noChangeArrowheads="1"/>
          </p:cNvSpPr>
          <p:nvPr/>
        </p:nvSpPr>
        <p:spPr bwMode="auto">
          <a:xfrm>
            <a:off x="676275" y="849313"/>
            <a:ext cx="7805738" cy="946150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/>
              <a:t>1. Find the longest continuous chain of C atoms.</a:t>
            </a:r>
          </a:p>
          <a:p>
            <a:pPr algn="l"/>
            <a:r>
              <a:rPr lang="en-US"/>
              <a:t>    Choose the appropriate prefix. </a:t>
            </a:r>
          </a:p>
        </p:txBody>
      </p:sp>
      <p:sp>
        <p:nvSpPr>
          <p:cNvPr id="263172" name="Rectangle 4"/>
          <p:cNvSpPr>
            <a:spLocks noChangeArrowheads="1"/>
          </p:cNvSpPr>
          <p:nvPr/>
        </p:nvSpPr>
        <p:spPr bwMode="auto">
          <a:xfrm>
            <a:off x="685800" y="1874838"/>
            <a:ext cx="4876800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/>
              <a:t>2. The name ends with –ane. </a:t>
            </a:r>
          </a:p>
        </p:txBody>
      </p:sp>
      <p:sp>
        <p:nvSpPr>
          <p:cNvPr id="263173" name="Rectangle 5"/>
          <p:cNvSpPr>
            <a:spLocks noChangeArrowheads="1"/>
          </p:cNvSpPr>
          <p:nvPr/>
        </p:nvSpPr>
        <p:spPr bwMode="auto">
          <a:xfrm>
            <a:off x="392113" y="2611438"/>
            <a:ext cx="6024562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/>
              <a:t>Provide the counterpart to the given. </a:t>
            </a:r>
          </a:p>
        </p:txBody>
      </p:sp>
      <p:sp>
        <p:nvSpPr>
          <p:cNvPr id="263174" name="Rectangle 6"/>
          <p:cNvSpPr>
            <a:spLocks noChangeArrowheads="1"/>
          </p:cNvSpPr>
          <p:nvPr/>
        </p:nvSpPr>
        <p:spPr bwMode="auto">
          <a:xfrm>
            <a:off x="1604963" y="3995738"/>
            <a:ext cx="1592262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/>
              <a:t>propane </a:t>
            </a:r>
          </a:p>
        </p:txBody>
      </p:sp>
      <p:grpSp>
        <p:nvGrpSpPr>
          <p:cNvPr id="263184" name="Group 16"/>
          <p:cNvGrpSpPr>
            <a:grpSpLocks/>
          </p:cNvGrpSpPr>
          <p:nvPr/>
        </p:nvGrpSpPr>
        <p:grpSpPr bwMode="auto">
          <a:xfrm>
            <a:off x="1016000" y="5410200"/>
            <a:ext cx="2743200" cy="457200"/>
            <a:chOff x="608" y="3296"/>
            <a:chExt cx="1728" cy="288"/>
          </a:xfrm>
        </p:grpSpPr>
        <p:cxnSp>
          <p:nvCxnSpPr>
            <p:cNvPr id="2" name="Straight Connector 41"/>
            <p:cNvCxnSpPr>
              <a:cxnSpLocks noChangeShapeType="1"/>
            </p:cNvCxnSpPr>
            <p:nvPr/>
          </p:nvCxnSpPr>
          <p:spPr bwMode="auto">
            <a:xfrm rot="16200000" flipV="1">
              <a:off x="608" y="3296"/>
              <a:ext cx="288" cy="288"/>
            </a:xfrm>
            <a:prstGeom prst="line">
              <a:avLst/>
            </a:prstGeom>
            <a:noFill/>
            <a:ln w="22225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3" name="Straight Connector 42"/>
            <p:cNvCxnSpPr>
              <a:cxnSpLocks noChangeShapeType="1"/>
            </p:cNvCxnSpPr>
            <p:nvPr/>
          </p:nvCxnSpPr>
          <p:spPr bwMode="auto">
            <a:xfrm flipV="1">
              <a:off x="896" y="3296"/>
              <a:ext cx="288" cy="288"/>
            </a:xfrm>
            <a:prstGeom prst="line">
              <a:avLst/>
            </a:prstGeom>
            <a:noFill/>
            <a:ln w="22225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44" name="Straight Connector 43"/>
            <p:cNvCxnSpPr>
              <a:cxnSpLocks noChangeShapeType="1"/>
            </p:cNvCxnSpPr>
            <p:nvPr/>
          </p:nvCxnSpPr>
          <p:spPr bwMode="auto">
            <a:xfrm rot="16200000" flipV="1">
              <a:off x="1184" y="3296"/>
              <a:ext cx="288" cy="288"/>
            </a:xfrm>
            <a:prstGeom prst="line">
              <a:avLst/>
            </a:prstGeom>
            <a:noFill/>
            <a:ln w="22225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45" name="Straight Connector 44"/>
            <p:cNvCxnSpPr>
              <a:cxnSpLocks noChangeShapeType="1"/>
            </p:cNvCxnSpPr>
            <p:nvPr/>
          </p:nvCxnSpPr>
          <p:spPr bwMode="auto">
            <a:xfrm flipV="1">
              <a:off x="1472" y="3296"/>
              <a:ext cx="288" cy="288"/>
            </a:xfrm>
            <a:prstGeom prst="line">
              <a:avLst/>
            </a:prstGeom>
            <a:noFill/>
            <a:ln w="22225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46" name="Straight Connector 45"/>
            <p:cNvCxnSpPr>
              <a:cxnSpLocks noChangeShapeType="1"/>
            </p:cNvCxnSpPr>
            <p:nvPr/>
          </p:nvCxnSpPr>
          <p:spPr bwMode="auto">
            <a:xfrm rot="16200000" flipV="1">
              <a:off x="1760" y="3296"/>
              <a:ext cx="288" cy="288"/>
            </a:xfrm>
            <a:prstGeom prst="line">
              <a:avLst/>
            </a:prstGeom>
            <a:noFill/>
            <a:ln w="22225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47" name="Straight Connector 46"/>
            <p:cNvCxnSpPr>
              <a:cxnSpLocks noChangeShapeType="1"/>
            </p:cNvCxnSpPr>
            <p:nvPr/>
          </p:nvCxnSpPr>
          <p:spPr bwMode="auto">
            <a:xfrm flipV="1">
              <a:off x="2048" y="3296"/>
              <a:ext cx="288" cy="288"/>
            </a:xfrm>
            <a:prstGeom prst="line">
              <a:avLst/>
            </a:prstGeom>
            <a:noFill/>
            <a:ln w="22225" algn="ctr">
              <a:solidFill>
                <a:srgbClr val="FF0000"/>
              </a:solidFill>
              <a:round/>
              <a:headEnd/>
              <a:tailEnd/>
            </a:ln>
          </p:spPr>
        </p:cxnSp>
      </p:grpSp>
      <p:sp>
        <p:nvSpPr>
          <p:cNvPr id="263185" name="Rectangle 17"/>
          <p:cNvSpPr>
            <a:spLocks noChangeArrowheads="1"/>
          </p:cNvSpPr>
          <p:nvPr/>
        </p:nvSpPr>
        <p:spPr bwMode="auto">
          <a:xfrm>
            <a:off x="4487863" y="5303838"/>
            <a:ext cx="1571625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heptane </a:t>
            </a:r>
          </a:p>
        </p:txBody>
      </p:sp>
      <p:grpSp>
        <p:nvGrpSpPr>
          <p:cNvPr id="263193" name="Group 25"/>
          <p:cNvGrpSpPr>
            <a:grpSpLocks/>
          </p:cNvGrpSpPr>
          <p:nvPr/>
        </p:nvGrpSpPr>
        <p:grpSpPr bwMode="auto">
          <a:xfrm>
            <a:off x="4775200" y="4038600"/>
            <a:ext cx="914400" cy="457200"/>
            <a:chOff x="3144" y="2392"/>
            <a:chExt cx="576" cy="288"/>
          </a:xfrm>
        </p:grpSpPr>
        <p:cxnSp>
          <p:nvCxnSpPr>
            <p:cNvPr id="42" name="Straight Connector 41"/>
            <p:cNvCxnSpPr>
              <a:cxnSpLocks noChangeShapeType="1"/>
            </p:cNvCxnSpPr>
            <p:nvPr/>
          </p:nvCxnSpPr>
          <p:spPr bwMode="auto">
            <a:xfrm rot="16200000" flipV="1">
              <a:off x="3144" y="2392"/>
              <a:ext cx="288" cy="288"/>
            </a:xfrm>
            <a:prstGeom prst="line">
              <a:avLst/>
            </a:prstGeom>
            <a:noFill/>
            <a:ln w="222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43" name="Straight Connector 42"/>
            <p:cNvCxnSpPr>
              <a:cxnSpLocks noChangeShapeType="1"/>
            </p:cNvCxnSpPr>
            <p:nvPr/>
          </p:nvCxnSpPr>
          <p:spPr bwMode="auto">
            <a:xfrm flipV="1">
              <a:off x="3432" y="2392"/>
              <a:ext cx="288" cy="288"/>
            </a:xfrm>
            <a:prstGeom prst="line">
              <a:avLst/>
            </a:prstGeom>
            <a:noFill/>
            <a:ln w="22225" algn="ctr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263194" name="Rectangle 26"/>
          <p:cNvSpPr>
            <a:spLocks noChangeArrowheads="1"/>
          </p:cNvSpPr>
          <p:nvPr/>
        </p:nvSpPr>
        <p:spPr bwMode="auto">
          <a:xfrm>
            <a:off x="6646863" y="4021138"/>
            <a:ext cx="1206500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(C</a:t>
            </a:r>
            <a:r>
              <a:rPr lang="en-US" baseline="-25000">
                <a:solidFill>
                  <a:schemeClr val="tx1"/>
                </a:solidFill>
              </a:rPr>
              <a:t>3</a:t>
            </a:r>
            <a:r>
              <a:rPr lang="en-US">
                <a:solidFill>
                  <a:schemeClr val="tx1"/>
                </a:solidFill>
              </a:rPr>
              <a:t>H</a:t>
            </a:r>
            <a:r>
              <a:rPr lang="en-US" baseline="-25000">
                <a:solidFill>
                  <a:schemeClr val="tx1"/>
                </a:solidFill>
              </a:rPr>
              <a:t>8</a:t>
            </a:r>
            <a:r>
              <a:rPr lang="en-US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263202" name="Rectangle 34"/>
          <p:cNvSpPr>
            <a:spLocks noChangeArrowheads="1"/>
          </p:cNvSpPr>
          <p:nvPr/>
        </p:nvSpPr>
        <p:spPr bwMode="auto">
          <a:xfrm>
            <a:off x="6646863" y="5253038"/>
            <a:ext cx="1341437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(C</a:t>
            </a:r>
            <a:r>
              <a:rPr lang="en-US" baseline="-25000">
                <a:solidFill>
                  <a:schemeClr val="tx1"/>
                </a:solidFill>
              </a:rPr>
              <a:t>7</a:t>
            </a:r>
            <a:r>
              <a:rPr lang="en-US">
                <a:solidFill>
                  <a:schemeClr val="tx1"/>
                </a:solidFill>
              </a:rPr>
              <a:t>H</a:t>
            </a:r>
            <a:r>
              <a:rPr lang="en-US" baseline="-25000">
                <a:solidFill>
                  <a:schemeClr val="tx1"/>
                </a:solidFill>
              </a:rPr>
              <a:t>16</a:t>
            </a:r>
            <a:r>
              <a:rPr lang="en-US">
                <a:solidFill>
                  <a:schemeClr val="tx1"/>
                </a:solidFill>
              </a:rPr>
              <a:t>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317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317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3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3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3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3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317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317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3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7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317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317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3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3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318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318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3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3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3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263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3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63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63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63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 tmFilter="0,0; .5, 1; 1, 1"/>
                                        <p:tgtEl>
                                          <p:spTgt spid="263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63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63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263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63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63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63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63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 tmFilter="0,0; .5, 1; 1, 1"/>
                                        <p:tgtEl>
                                          <p:spTgt spid="263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3171" grpId="0"/>
      <p:bldP spid="263173" grpId="0"/>
      <p:bldP spid="263174" grpId="0"/>
      <p:bldP spid="263185" grpId="0"/>
      <p:bldP spid="26319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/>
          <p:cNvSpPr>
            <a:spLocks noChangeArrowheads="1"/>
          </p:cNvSpPr>
          <p:nvPr/>
        </p:nvSpPr>
        <p:spPr bwMode="auto">
          <a:xfrm>
            <a:off x="773191" y="223471"/>
            <a:ext cx="5941050" cy="954107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i="1" u="sng" dirty="0" err="1"/>
              <a:t>Alkanes</a:t>
            </a:r>
            <a:r>
              <a:rPr lang="en-US" i="1" u="sng" dirty="0"/>
              <a:t>: modification for </a:t>
            </a:r>
            <a:r>
              <a:rPr lang="en-US" i="1" u="sng" dirty="0" smtClean="0"/>
              <a:t>substituent</a:t>
            </a:r>
            <a:endParaRPr lang="en-US" i="1" u="sng" dirty="0"/>
          </a:p>
          <a:p>
            <a:pPr algn="l"/>
            <a:r>
              <a:rPr lang="en-US" i="1" dirty="0"/>
              <a:t>	     </a:t>
            </a:r>
            <a:r>
              <a:rPr lang="en-US" i="1" u="sng" dirty="0"/>
              <a:t>hydrocarbon (HC) groups</a:t>
            </a:r>
          </a:p>
        </p:txBody>
      </p:sp>
      <p:sp>
        <p:nvSpPr>
          <p:cNvPr id="262147" name="Rectangle 3"/>
          <p:cNvSpPr>
            <a:spLocks noChangeArrowheads="1"/>
          </p:cNvSpPr>
          <p:nvPr/>
        </p:nvSpPr>
        <p:spPr bwMode="auto">
          <a:xfrm>
            <a:off x="382697" y="1346034"/>
            <a:ext cx="4878387" cy="1373187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dirty="0"/>
              <a:t>1. Number the “longest chain”</a:t>
            </a:r>
          </a:p>
          <a:p>
            <a:pPr algn="l"/>
            <a:r>
              <a:rPr lang="en-US" dirty="0"/>
              <a:t>    carbons. Start with the end</a:t>
            </a:r>
          </a:p>
          <a:p>
            <a:pPr algn="l"/>
            <a:r>
              <a:rPr lang="en-US" dirty="0"/>
              <a:t>    nearest a branch. </a:t>
            </a:r>
          </a:p>
        </p:txBody>
      </p:sp>
      <p:sp>
        <p:nvSpPr>
          <p:cNvPr id="262148" name="Rectangle 4"/>
          <p:cNvSpPr>
            <a:spLocks noChangeArrowheads="1"/>
          </p:cNvSpPr>
          <p:nvPr/>
        </p:nvSpPr>
        <p:spPr bwMode="auto">
          <a:xfrm>
            <a:off x="400159" y="2825254"/>
            <a:ext cx="5091113" cy="946150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/>
              <a:t>2. Name and give the #ed</a:t>
            </a:r>
          </a:p>
          <a:p>
            <a:pPr algn="l"/>
            <a:r>
              <a:rPr lang="en-US"/>
              <a:t>    location of each substituent. </a:t>
            </a:r>
          </a:p>
        </p:txBody>
      </p:sp>
      <p:sp>
        <p:nvSpPr>
          <p:cNvPr id="262149" name="Rectangle 5"/>
          <p:cNvSpPr>
            <a:spLocks noChangeArrowheads="1"/>
          </p:cNvSpPr>
          <p:nvPr/>
        </p:nvSpPr>
        <p:spPr bwMode="auto">
          <a:xfrm>
            <a:off x="1011347" y="3689212"/>
            <a:ext cx="4102405" cy="181588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dirty="0"/>
              <a:t>-- HC substituent groups</a:t>
            </a:r>
          </a:p>
          <a:p>
            <a:pPr algn="l"/>
            <a:r>
              <a:rPr lang="en-US" dirty="0"/>
              <a:t>   use the </a:t>
            </a:r>
            <a:r>
              <a:rPr lang="en-US" dirty="0" smtClean="0"/>
              <a:t>prefixes based</a:t>
            </a:r>
          </a:p>
          <a:p>
            <a:pPr algn="l"/>
            <a:r>
              <a:rPr lang="en-US" dirty="0" smtClean="0"/>
              <a:t>   on the # of Cs,</a:t>
            </a:r>
            <a:endParaRPr lang="en-US" dirty="0"/>
          </a:p>
          <a:p>
            <a:pPr algn="l"/>
            <a:r>
              <a:rPr lang="en-US" dirty="0"/>
              <a:t>   but end in –</a:t>
            </a:r>
            <a:r>
              <a:rPr lang="en-US" dirty="0" err="1"/>
              <a:t>yl</a:t>
            </a:r>
            <a:r>
              <a:rPr lang="en-US" dirty="0"/>
              <a:t>. </a:t>
            </a:r>
          </a:p>
        </p:txBody>
      </p:sp>
      <p:sp>
        <p:nvSpPr>
          <p:cNvPr id="262150" name="Rectangle 6"/>
          <p:cNvSpPr>
            <a:spLocks noChangeArrowheads="1"/>
          </p:cNvSpPr>
          <p:nvPr/>
        </p:nvSpPr>
        <p:spPr bwMode="auto">
          <a:xfrm>
            <a:off x="401638" y="5667427"/>
            <a:ext cx="3609975" cy="946150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dirty="0"/>
              <a:t>3. List substituents in</a:t>
            </a:r>
          </a:p>
          <a:p>
            <a:pPr algn="l"/>
            <a:r>
              <a:rPr lang="en-US" dirty="0"/>
              <a:t>    alphabetical order. </a:t>
            </a:r>
          </a:p>
        </p:txBody>
      </p:sp>
      <p:pic>
        <p:nvPicPr>
          <p:cNvPr id="10" name="Picture 16" descr="http://i.pbase.com/u6/kaschmidt/large/32672869.SOLITARYTREEANDSH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3332" y="1485901"/>
            <a:ext cx="3445934" cy="5168900"/>
          </a:xfrm>
          <a:prstGeom prst="rect">
            <a:avLst/>
          </a:prstGeom>
          <a:noFill/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6320823" y="658267"/>
            <a:ext cx="2584362" cy="523220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(i.e., branches)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214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214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2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214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214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2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62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2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2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215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215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2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2147" grpId="0"/>
      <p:bldP spid="262148" grpId="0"/>
      <p:bldP spid="262149" grpId="0"/>
      <p:bldP spid="262150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1177" name="Group 57"/>
          <p:cNvGrpSpPr>
            <a:grpSpLocks/>
          </p:cNvGrpSpPr>
          <p:nvPr/>
        </p:nvGrpSpPr>
        <p:grpSpPr bwMode="auto">
          <a:xfrm>
            <a:off x="1816100" y="3587750"/>
            <a:ext cx="2286000" cy="1485900"/>
            <a:chOff x="1136" y="1984"/>
            <a:chExt cx="1440" cy="936"/>
          </a:xfrm>
        </p:grpSpPr>
        <p:grpSp>
          <p:nvGrpSpPr>
            <p:cNvPr id="261167" name="Group 47"/>
            <p:cNvGrpSpPr>
              <a:grpSpLocks/>
            </p:cNvGrpSpPr>
            <p:nvPr/>
          </p:nvGrpSpPr>
          <p:grpSpPr bwMode="auto">
            <a:xfrm flipV="1">
              <a:off x="1136" y="1984"/>
              <a:ext cx="288" cy="664"/>
              <a:chOff x="2808" y="1608"/>
              <a:chExt cx="288" cy="664"/>
            </a:xfrm>
          </p:grpSpPr>
          <p:cxnSp>
            <p:nvCxnSpPr>
              <p:cNvPr id="2" name="Straight Connector 96"/>
              <p:cNvCxnSpPr>
                <a:cxnSpLocks noChangeShapeType="1"/>
              </p:cNvCxnSpPr>
              <p:nvPr/>
            </p:nvCxnSpPr>
            <p:spPr bwMode="auto">
              <a:xfrm rot="16200000" flipV="1">
                <a:off x="2808" y="1984"/>
                <a:ext cx="288" cy="288"/>
              </a:xfrm>
              <a:prstGeom prst="line">
                <a:avLst/>
              </a:prstGeom>
              <a:noFill/>
              <a:ln w="101600" algn="ctr">
                <a:solidFill>
                  <a:srgbClr val="00FF00"/>
                </a:solidFill>
                <a:round/>
                <a:headEnd/>
                <a:tailEnd/>
              </a:ln>
            </p:spPr>
          </p:cxnSp>
          <p:cxnSp>
            <p:nvCxnSpPr>
              <p:cNvPr id="3" name="Straight Connector 96"/>
              <p:cNvCxnSpPr>
                <a:cxnSpLocks noChangeShapeType="1"/>
              </p:cNvCxnSpPr>
              <p:nvPr/>
            </p:nvCxnSpPr>
            <p:spPr bwMode="auto">
              <a:xfrm rot="16200000" flipV="1">
                <a:off x="2616" y="1800"/>
                <a:ext cx="384" cy="0"/>
              </a:xfrm>
              <a:prstGeom prst="line">
                <a:avLst/>
              </a:prstGeom>
              <a:noFill/>
              <a:ln w="101600" algn="ctr">
                <a:solidFill>
                  <a:srgbClr val="00FF00"/>
                </a:solidFill>
                <a:round/>
                <a:headEnd/>
                <a:tailEnd/>
              </a:ln>
            </p:spPr>
          </p:cxnSp>
        </p:grpSp>
        <p:cxnSp>
          <p:nvCxnSpPr>
            <p:cNvPr id="4" name="Straight Connector 42"/>
            <p:cNvCxnSpPr>
              <a:cxnSpLocks noChangeShapeType="1"/>
            </p:cNvCxnSpPr>
            <p:nvPr/>
          </p:nvCxnSpPr>
          <p:spPr bwMode="auto">
            <a:xfrm>
              <a:off x="1136" y="2632"/>
              <a:ext cx="288" cy="288"/>
            </a:xfrm>
            <a:prstGeom prst="line">
              <a:avLst/>
            </a:prstGeom>
            <a:noFill/>
            <a:ln w="101600" algn="ctr">
              <a:solidFill>
                <a:srgbClr val="00FF00"/>
              </a:solidFill>
              <a:round/>
              <a:headEnd/>
              <a:tailEnd/>
            </a:ln>
          </p:spPr>
        </p:cxnSp>
        <p:cxnSp>
          <p:nvCxnSpPr>
            <p:cNvPr id="5" name="Straight Connector 43"/>
            <p:cNvCxnSpPr>
              <a:cxnSpLocks noChangeShapeType="1"/>
            </p:cNvCxnSpPr>
            <p:nvPr/>
          </p:nvCxnSpPr>
          <p:spPr bwMode="auto">
            <a:xfrm rot="5400000">
              <a:off x="1424" y="2632"/>
              <a:ext cx="288" cy="288"/>
            </a:xfrm>
            <a:prstGeom prst="line">
              <a:avLst/>
            </a:prstGeom>
            <a:noFill/>
            <a:ln w="101600" algn="ctr">
              <a:solidFill>
                <a:srgbClr val="00FF00"/>
              </a:solidFill>
              <a:round/>
              <a:headEnd/>
              <a:tailEnd/>
            </a:ln>
          </p:spPr>
        </p:cxnSp>
        <p:cxnSp>
          <p:nvCxnSpPr>
            <p:cNvPr id="6" name="Straight Connector 44"/>
            <p:cNvCxnSpPr>
              <a:cxnSpLocks noChangeShapeType="1"/>
            </p:cNvCxnSpPr>
            <p:nvPr/>
          </p:nvCxnSpPr>
          <p:spPr bwMode="auto">
            <a:xfrm>
              <a:off x="1712" y="2632"/>
              <a:ext cx="288" cy="288"/>
            </a:xfrm>
            <a:prstGeom prst="line">
              <a:avLst/>
            </a:prstGeom>
            <a:noFill/>
            <a:ln w="101600" algn="ctr">
              <a:solidFill>
                <a:srgbClr val="00FF00"/>
              </a:solidFill>
              <a:round/>
              <a:headEnd/>
              <a:tailEnd/>
            </a:ln>
          </p:spPr>
        </p:cxnSp>
        <p:cxnSp>
          <p:nvCxnSpPr>
            <p:cNvPr id="7" name="Straight Connector 45"/>
            <p:cNvCxnSpPr>
              <a:cxnSpLocks noChangeShapeType="1"/>
            </p:cNvCxnSpPr>
            <p:nvPr/>
          </p:nvCxnSpPr>
          <p:spPr bwMode="auto">
            <a:xfrm rot="5400000">
              <a:off x="2000" y="2632"/>
              <a:ext cx="288" cy="288"/>
            </a:xfrm>
            <a:prstGeom prst="line">
              <a:avLst/>
            </a:prstGeom>
            <a:noFill/>
            <a:ln w="101600" algn="ctr">
              <a:solidFill>
                <a:srgbClr val="00FF00"/>
              </a:solidFill>
              <a:round/>
              <a:headEnd/>
              <a:tailEnd/>
            </a:ln>
          </p:spPr>
        </p:cxnSp>
        <p:cxnSp>
          <p:nvCxnSpPr>
            <p:cNvPr id="8" name="Straight Connector 46"/>
            <p:cNvCxnSpPr>
              <a:cxnSpLocks noChangeShapeType="1"/>
            </p:cNvCxnSpPr>
            <p:nvPr/>
          </p:nvCxnSpPr>
          <p:spPr bwMode="auto">
            <a:xfrm>
              <a:off x="2288" y="2632"/>
              <a:ext cx="288" cy="288"/>
            </a:xfrm>
            <a:prstGeom prst="line">
              <a:avLst/>
            </a:prstGeom>
            <a:noFill/>
            <a:ln w="101600" algn="ctr">
              <a:solidFill>
                <a:srgbClr val="00FF00"/>
              </a:solidFill>
              <a:round/>
              <a:headEnd/>
              <a:tailEnd/>
            </a:ln>
          </p:spPr>
        </p:cxnSp>
      </p:grpSp>
      <p:sp>
        <p:nvSpPr>
          <p:cNvPr id="261122" name="Rectangle 2"/>
          <p:cNvSpPr>
            <a:spLocks noChangeArrowheads="1"/>
          </p:cNvSpPr>
          <p:nvPr/>
        </p:nvSpPr>
        <p:spPr bwMode="auto">
          <a:xfrm>
            <a:off x="536575" y="350838"/>
            <a:ext cx="4362450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/>
              <a:t>Provide each counterpart. </a:t>
            </a:r>
          </a:p>
        </p:txBody>
      </p:sp>
      <p:sp>
        <p:nvSpPr>
          <p:cNvPr id="261123" name="Rectangle 3"/>
          <p:cNvSpPr>
            <a:spLocks noChangeArrowheads="1"/>
          </p:cNvSpPr>
          <p:nvPr/>
        </p:nvSpPr>
        <p:spPr bwMode="auto">
          <a:xfrm>
            <a:off x="968375" y="1430338"/>
            <a:ext cx="4008438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dirty="0"/>
              <a:t>4-ethyl-2-methylhexane </a:t>
            </a:r>
          </a:p>
        </p:txBody>
      </p:sp>
      <p:grpSp>
        <p:nvGrpSpPr>
          <p:cNvPr id="261131" name="Group 11"/>
          <p:cNvGrpSpPr>
            <a:grpSpLocks/>
          </p:cNvGrpSpPr>
          <p:nvPr/>
        </p:nvGrpSpPr>
        <p:grpSpPr bwMode="auto">
          <a:xfrm>
            <a:off x="5778500" y="1155700"/>
            <a:ext cx="2286000" cy="457200"/>
            <a:chOff x="3768" y="2880"/>
            <a:chExt cx="1440" cy="288"/>
          </a:xfrm>
        </p:grpSpPr>
        <p:cxnSp>
          <p:nvCxnSpPr>
            <p:cNvPr id="9" name="Straight Connector 42"/>
            <p:cNvCxnSpPr>
              <a:cxnSpLocks noChangeShapeType="1"/>
            </p:cNvCxnSpPr>
            <p:nvPr/>
          </p:nvCxnSpPr>
          <p:spPr bwMode="auto">
            <a:xfrm>
              <a:off x="3768" y="2880"/>
              <a:ext cx="288" cy="288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" name="Straight Connector 43"/>
            <p:cNvCxnSpPr>
              <a:cxnSpLocks noChangeShapeType="1"/>
            </p:cNvCxnSpPr>
            <p:nvPr/>
          </p:nvCxnSpPr>
          <p:spPr bwMode="auto">
            <a:xfrm rot="5400000">
              <a:off x="4056" y="2880"/>
              <a:ext cx="288" cy="288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1" name="Straight Connector 44"/>
            <p:cNvCxnSpPr>
              <a:cxnSpLocks noChangeShapeType="1"/>
            </p:cNvCxnSpPr>
            <p:nvPr/>
          </p:nvCxnSpPr>
          <p:spPr bwMode="auto">
            <a:xfrm>
              <a:off x="4344" y="2880"/>
              <a:ext cx="288" cy="288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2" name="Straight Connector 45"/>
            <p:cNvCxnSpPr>
              <a:cxnSpLocks noChangeShapeType="1"/>
            </p:cNvCxnSpPr>
            <p:nvPr/>
          </p:nvCxnSpPr>
          <p:spPr bwMode="auto">
            <a:xfrm rot="5400000">
              <a:off x="4632" y="2880"/>
              <a:ext cx="288" cy="288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3" name="Straight Connector 46"/>
            <p:cNvCxnSpPr>
              <a:cxnSpLocks noChangeShapeType="1"/>
            </p:cNvCxnSpPr>
            <p:nvPr/>
          </p:nvCxnSpPr>
          <p:spPr bwMode="auto">
            <a:xfrm>
              <a:off x="4920" y="2880"/>
              <a:ext cx="288" cy="288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261163" name="Group 43"/>
          <p:cNvGrpSpPr>
            <a:grpSpLocks/>
          </p:cNvGrpSpPr>
          <p:nvPr/>
        </p:nvGrpSpPr>
        <p:grpSpPr bwMode="auto">
          <a:xfrm>
            <a:off x="7150100" y="1600200"/>
            <a:ext cx="457200" cy="1054100"/>
            <a:chOff x="2808" y="1608"/>
            <a:chExt cx="288" cy="664"/>
          </a:xfrm>
        </p:grpSpPr>
        <p:cxnSp>
          <p:nvCxnSpPr>
            <p:cNvPr id="14" name="Straight Connector 96"/>
            <p:cNvCxnSpPr>
              <a:cxnSpLocks noChangeShapeType="1"/>
            </p:cNvCxnSpPr>
            <p:nvPr/>
          </p:nvCxnSpPr>
          <p:spPr bwMode="auto">
            <a:xfrm rot="16200000" flipV="1">
              <a:off x="2808" y="1984"/>
              <a:ext cx="288" cy="288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5" name="Straight Connector 96"/>
            <p:cNvCxnSpPr>
              <a:cxnSpLocks noChangeShapeType="1"/>
            </p:cNvCxnSpPr>
            <p:nvPr/>
          </p:nvCxnSpPr>
          <p:spPr bwMode="auto">
            <a:xfrm rot="16200000" flipV="1">
              <a:off x="2616" y="1800"/>
              <a:ext cx="384" cy="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261166" name="Rectangle 46"/>
          <p:cNvSpPr>
            <a:spLocks noChangeArrowheads="1"/>
          </p:cNvSpPr>
          <p:nvPr/>
        </p:nvSpPr>
        <p:spPr bwMode="auto">
          <a:xfrm>
            <a:off x="7328009" y="3976688"/>
            <a:ext cx="1254125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octane</a:t>
            </a:r>
          </a:p>
        </p:txBody>
      </p:sp>
      <p:sp>
        <p:nvSpPr>
          <p:cNvPr id="261178" name="Rectangle 58"/>
          <p:cNvSpPr>
            <a:spLocks noChangeArrowheads="1"/>
          </p:cNvSpPr>
          <p:nvPr/>
        </p:nvSpPr>
        <p:spPr bwMode="auto">
          <a:xfrm>
            <a:off x="2047875" y="3254375"/>
            <a:ext cx="296863" cy="336550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sz="16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61179" name="Rectangle 59"/>
          <p:cNvSpPr>
            <a:spLocks noChangeArrowheads="1"/>
          </p:cNvSpPr>
          <p:nvPr/>
        </p:nvSpPr>
        <p:spPr bwMode="auto">
          <a:xfrm>
            <a:off x="1514475" y="3775075"/>
            <a:ext cx="296863" cy="336550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sz="16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61180" name="Rectangle 60"/>
          <p:cNvSpPr>
            <a:spLocks noChangeArrowheads="1"/>
          </p:cNvSpPr>
          <p:nvPr/>
        </p:nvSpPr>
        <p:spPr bwMode="auto">
          <a:xfrm>
            <a:off x="1501775" y="4410075"/>
            <a:ext cx="296863" cy="336550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sz="1600" b="1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61181" name="Rectangle 61"/>
          <p:cNvSpPr>
            <a:spLocks noChangeArrowheads="1"/>
          </p:cNvSpPr>
          <p:nvPr/>
        </p:nvSpPr>
        <p:spPr bwMode="auto">
          <a:xfrm>
            <a:off x="2098675" y="5045075"/>
            <a:ext cx="296863" cy="336550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sz="1600" b="1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61182" name="Rectangle 62"/>
          <p:cNvSpPr>
            <a:spLocks noChangeArrowheads="1"/>
          </p:cNvSpPr>
          <p:nvPr/>
        </p:nvSpPr>
        <p:spPr bwMode="auto">
          <a:xfrm>
            <a:off x="2581275" y="4702175"/>
            <a:ext cx="296863" cy="336550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sz="1600" b="1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61183" name="Rectangle 63"/>
          <p:cNvSpPr>
            <a:spLocks noChangeArrowheads="1"/>
          </p:cNvSpPr>
          <p:nvPr/>
        </p:nvSpPr>
        <p:spPr bwMode="auto">
          <a:xfrm>
            <a:off x="3013075" y="5057775"/>
            <a:ext cx="296863" cy="336550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sz="1600" b="1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261184" name="Rectangle 64"/>
          <p:cNvSpPr>
            <a:spLocks noChangeArrowheads="1"/>
          </p:cNvSpPr>
          <p:nvPr/>
        </p:nvSpPr>
        <p:spPr bwMode="auto">
          <a:xfrm>
            <a:off x="3495675" y="4689475"/>
            <a:ext cx="296863" cy="336550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sz="1600" b="1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261185" name="Rectangle 65"/>
          <p:cNvSpPr>
            <a:spLocks noChangeArrowheads="1"/>
          </p:cNvSpPr>
          <p:nvPr/>
        </p:nvSpPr>
        <p:spPr bwMode="auto">
          <a:xfrm>
            <a:off x="4003675" y="5045075"/>
            <a:ext cx="296863" cy="336550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sz="1600" b="1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261186" name="Rectangle 66"/>
          <p:cNvSpPr>
            <a:spLocks noChangeArrowheads="1"/>
          </p:cNvSpPr>
          <p:nvPr/>
        </p:nvSpPr>
        <p:spPr bwMode="auto">
          <a:xfrm>
            <a:off x="4791075" y="3976688"/>
            <a:ext cx="2740025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5-ethyl-3-methyl</a:t>
            </a:r>
          </a:p>
        </p:txBody>
      </p:sp>
      <p:cxnSp>
        <p:nvCxnSpPr>
          <p:cNvPr id="97" name="Straight Connector 96"/>
          <p:cNvCxnSpPr>
            <a:cxnSpLocks noChangeShapeType="1"/>
          </p:cNvCxnSpPr>
          <p:nvPr/>
        </p:nvCxnSpPr>
        <p:spPr bwMode="auto">
          <a:xfrm rot="16200000" flipV="1">
            <a:off x="5930900" y="1905000"/>
            <a:ext cx="609600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grpSp>
        <p:nvGrpSpPr>
          <p:cNvPr id="261194" name="Group 74"/>
          <p:cNvGrpSpPr>
            <a:grpSpLocks/>
          </p:cNvGrpSpPr>
          <p:nvPr/>
        </p:nvGrpSpPr>
        <p:grpSpPr bwMode="auto">
          <a:xfrm>
            <a:off x="1346200" y="3600450"/>
            <a:ext cx="2743200" cy="1485900"/>
            <a:chOff x="848" y="936"/>
            <a:chExt cx="1728" cy="936"/>
          </a:xfrm>
        </p:grpSpPr>
        <p:grpSp>
          <p:nvGrpSpPr>
            <p:cNvPr id="261162" name="Group 42"/>
            <p:cNvGrpSpPr>
              <a:grpSpLocks/>
            </p:cNvGrpSpPr>
            <p:nvPr/>
          </p:nvGrpSpPr>
          <p:grpSpPr bwMode="auto">
            <a:xfrm flipV="1">
              <a:off x="1136" y="936"/>
              <a:ext cx="288" cy="664"/>
              <a:chOff x="2808" y="1608"/>
              <a:chExt cx="288" cy="664"/>
            </a:xfrm>
          </p:grpSpPr>
          <p:cxnSp>
            <p:nvCxnSpPr>
              <p:cNvPr id="16" name="Straight Connector 96"/>
              <p:cNvCxnSpPr>
                <a:cxnSpLocks noChangeShapeType="1"/>
              </p:cNvCxnSpPr>
              <p:nvPr/>
            </p:nvCxnSpPr>
            <p:spPr bwMode="auto">
              <a:xfrm rot="16200000" flipV="1">
                <a:off x="2808" y="1984"/>
                <a:ext cx="288" cy="288"/>
              </a:xfrm>
              <a:prstGeom prst="line">
                <a:avLst/>
              </a:prstGeom>
              <a:noFill/>
              <a:ln w="38100" algn="ctr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17" name="Straight Connector 96"/>
              <p:cNvCxnSpPr>
                <a:cxnSpLocks noChangeShapeType="1"/>
              </p:cNvCxnSpPr>
              <p:nvPr/>
            </p:nvCxnSpPr>
            <p:spPr bwMode="auto">
              <a:xfrm rot="16200000" flipV="1">
                <a:off x="2616" y="1800"/>
                <a:ext cx="384" cy="0"/>
              </a:xfrm>
              <a:prstGeom prst="line">
                <a:avLst/>
              </a:prstGeom>
              <a:noFill/>
              <a:ln w="38100" algn="ctr">
                <a:solidFill>
                  <a:srgbClr val="FF0000"/>
                </a:solidFill>
                <a:round/>
                <a:headEnd/>
                <a:tailEnd/>
              </a:ln>
            </p:spPr>
          </p:cxnSp>
        </p:grpSp>
        <p:grpSp>
          <p:nvGrpSpPr>
            <p:cNvPr id="261144" name="Group 24"/>
            <p:cNvGrpSpPr>
              <a:grpSpLocks/>
            </p:cNvGrpSpPr>
            <p:nvPr/>
          </p:nvGrpSpPr>
          <p:grpSpPr bwMode="auto">
            <a:xfrm flipV="1">
              <a:off x="848" y="1584"/>
              <a:ext cx="1728" cy="288"/>
              <a:chOff x="608" y="3296"/>
              <a:chExt cx="1728" cy="288"/>
            </a:xfrm>
          </p:grpSpPr>
          <p:cxnSp>
            <p:nvCxnSpPr>
              <p:cNvPr id="42" name="Straight Connector 41"/>
              <p:cNvCxnSpPr>
                <a:cxnSpLocks noChangeShapeType="1"/>
              </p:cNvCxnSpPr>
              <p:nvPr/>
            </p:nvCxnSpPr>
            <p:spPr bwMode="auto">
              <a:xfrm rot="16200000" flipV="1">
                <a:off x="608" y="3296"/>
                <a:ext cx="288" cy="288"/>
              </a:xfrm>
              <a:prstGeom prst="line">
                <a:avLst/>
              </a:prstGeom>
              <a:noFill/>
              <a:ln w="38100" algn="ctr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43" name="Straight Connector 42"/>
              <p:cNvCxnSpPr>
                <a:cxnSpLocks noChangeShapeType="1"/>
              </p:cNvCxnSpPr>
              <p:nvPr/>
            </p:nvCxnSpPr>
            <p:spPr bwMode="auto">
              <a:xfrm flipV="1">
                <a:off x="896" y="3296"/>
                <a:ext cx="288" cy="288"/>
              </a:xfrm>
              <a:prstGeom prst="line">
                <a:avLst/>
              </a:prstGeom>
              <a:noFill/>
              <a:ln w="38100" algn="ctr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44" name="Straight Connector 43"/>
              <p:cNvCxnSpPr>
                <a:cxnSpLocks noChangeShapeType="1"/>
              </p:cNvCxnSpPr>
              <p:nvPr/>
            </p:nvCxnSpPr>
            <p:spPr bwMode="auto">
              <a:xfrm rot="16200000" flipV="1">
                <a:off x="1184" y="3296"/>
                <a:ext cx="288" cy="288"/>
              </a:xfrm>
              <a:prstGeom prst="line">
                <a:avLst/>
              </a:prstGeom>
              <a:noFill/>
              <a:ln w="38100" algn="ctr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45" name="Straight Connector 44"/>
              <p:cNvCxnSpPr>
                <a:cxnSpLocks noChangeShapeType="1"/>
              </p:cNvCxnSpPr>
              <p:nvPr/>
            </p:nvCxnSpPr>
            <p:spPr bwMode="auto">
              <a:xfrm flipV="1">
                <a:off x="1472" y="3296"/>
                <a:ext cx="288" cy="288"/>
              </a:xfrm>
              <a:prstGeom prst="line">
                <a:avLst/>
              </a:prstGeom>
              <a:noFill/>
              <a:ln w="38100" algn="ctr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46" name="Straight Connector 45"/>
              <p:cNvCxnSpPr>
                <a:cxnSpLocks noChangeShapeType="1"/>
              </p:cNvCxnSpPr>
              <p:nvPr/>
            </p:nvCxnSpPr>
            <p:spPr bwMode="auto">
              <a:xfrm rot="16200000" flipV="1">
                <a:off x="1760" y="3296"/>
                <a:ext cx="288" cy="288"/>
              </a:xfrm>
              <a:prstGeom prst="line">
                <a:avLst/>
              </a:prstGeom>
              <a:noFill/>
              <a:ln w="38100" algn="ctr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47" name="Straight Connector 46"/>
              <p:cNvCxnSpPr>
                <a:cxnSpLocks noChangeShapeType="1"/>
              </p:cNvCxnSpPr>
              <p:nvPr/>
            </p:nvCxnSpPr>
            <p:spPr bwMode="auto">
              <a:xfrm flipV="1">
                <a:off x="2048" y="3296"/>
                <a:ext cx="288" cy="288"/>
              </a:xfrm>
              <a:prstGeom prst="line">
                <a:avLst/>
              </a:prstGeom>
              <a:noFill/>
              <a:ln w="38100" algn="ctr">
                <a:solidFill>
                  <a:srgbClr val="FF0000"/>
                </a:solidFill>
                <a:round/>
                <a:headEnd/>
                <a:tailEnd/>
              </a:ln>
            </p:spPr>
          </p:cxnSp>
        </p:grpSp>
        <p:grpSp>
          <p:nvGrpSpPr>
            <p:cNvPr id="261191" name="Group 71"/>
            <p:cNvGrpSpPr>
              <a:grpSpLocks/>
            </p:cNvGrpSpPr>
            <p:nvPr/>
          </p:nvGrpSpPr>
          <p:grpSpPr bwMode="auto">
            <a:xfrm flipV="1">
              <a:off x="1712" y="936"/>
              <a:ext cx="288" cy="664"/>
              <a:chOff x="2808" y="1608"/>
              <a:chExt cx="288" cy="664"/>
            </a:xfrm>
          </p:grpSpPr>
          <p:cxnSp>
            <p:nvCxnSpPr>
              <p:cNvPr id="18" name="Straight Connector 96"/>
              <p:cNvCxnSpPr>
                <a:cxnSpLocks noChangeShapeType="1"/>
              </p:cNvCxnSpPr>
              <p:nvPr/>
            </p:nvCxnSpPr>
            <p:spPr bwMode="auto">
              <a:xfrm rot="16200000" flipV="1">
                <a:off x="2808" y="1984"/>
                <a:ext cx="288" cy="288"/>
              </a:xfrm>
              <a:prstGeom prst="line">
                <a:avLst/>
              </a:prstGeom>
              <a:noFill/>
              <a:ln w="38100" algn="ctr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19" name="Straight Connector 96"/>
              <p:cNvCxnSpPr>
                <a:cxnSpLocks noChangeShapeType="1"/>
              </p:cNvCxnSpPr>
              <p:nvPr/>
            </p:nvCxnSpPr>
            <p:spPr bwMode="auto">
              <a:xfrm rot="16200000" flipV="1">
                <a:off x="2616" y="1800"/>
                <a:ext cx="384" cy="0"/>
              </a:xfrm>
              <a:prstGeom prst="line">
                <a:avLst/>
              </a:prstGeom>
              <a:noFill/>
              <a:ln w="38100" algn="ctr">
                <a:solidFill>
                  <a:srgbClr val="FF0000"/>
                </a:solidFill>
                <a:round/>
                <a:headEnd/>
                <a:tailEnd/>
              </a:ln>
            </p:spPr>
          </p:cxnSp>
        </p:grpSp>
      </p:grpSp>
      <p:sp>
        <p:nvSpPr>
          <p:cNvPr id="261195" name="Rectangle 75"/>
          <p:cNvSpPr>
            <a:spLocks noChangeArrowheads="1"/>
          </p:cNvSpPr>
          <p:nvPr/>
        </p:nvSpPr>
        <p:spPr bwMode="auto">
          <a:xfrm>
            <a:off x="2162175" y="5475288"/>
            <a:ext cx="1476375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(C</a:t>
            </a:r>
            <a:r>
              <a:rPr lang="en-US" baseline="-25000">
                <a:solidFill>
                  <a:schemeClr val="tx1"/>
                </a:solidFill>
              </a:rPr>
              <a:t>11</a:t>
            </a:r>
            <a:r>
              <a:rPr lang="en-US">
                <a:solidFill>
                  <a:schemeClr val="tx1"/>
                </a:solidFill>
              </a:rPr>
              <a:t>H</a:t>
            </a:r>
            <a:r>
              <a:rPr lang="en-US" baseline="-25000">
                <a:solidFill>
                  <a:schemeClr val="tx1"/>
                </a:solidFill>
              </a:rPr>
              <a:t>24</a:t>
            </a:r>
            <a:r>
              <a:rPr lang="en-US">
                <a:solidFill>
                  <a:schemeClr val="tx1"/>
                </a:solidFill>
              </a:rPr>
              <a:t>)</a:t>
            </a:r>
            <a:endParaRPr lang="en-US" baseline="-25000">
              <a:solidFill>
                <a:schemeClr val="tx1"/>
              </a:solidFill>
            </a:endParaRPr>
          </a:p>
        </p:txBody>
      </p:sp>
      <p:sp>
        <p:nvSpPr>
          <p:cNvPr id="261196" name="Rectangle 76"/>
          <p:cNvSpPr>
            <a:spLocks noChangeArrowheads="1"/>
          </p:cNvSpPr>
          <p:nvPr/>
        </p:nvSpPr>
        <p:spPr bwMode="auto">
          <a:xfrm>
            <a:off x="6442075" y="2738438"/>
            <a:ext cx="1341438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(C</a:t>
            </a:r>
            <a:r>
              <a:rPr lang="en-US" baseline="-25000">
                <a:solidFill>
                  <a:schemeClr val="tx1"/>
                </a:solidFill>
              </a:rPr>
              <a:t>9</a:t>
            </a:r>
            <a:r>
              <a:rPr lang="en-US">
                <a:solidFill>
                  <a:schemeClr val="tx1"/>
                </a:solidFill>
              </a:rPr>
              <a:t>H</a:t>
            </a:r>
            <a:r>
              <a:rPr lang="en-US" baseline="-25000">
                <a:solidFill>
                  <a:schemeClr val="tx1"/>
                </a:solidFill>
              </a:rPr>
              <a:t>20</a:t>
            </a:r>
            <a:r>
              <a:rPr lang="en-US">
                <a:solidFill>
                  <a:schemeClr val="tx1"/>
                </a:solidFill>
              </a:rPr>
              <a:t>)</a:t>
            </a:r>
            <a:endParaRPr lang="en-US" baseline="-25000">
              <a:solidFill>
                <a:schemeClr val="tx1"/>
              </a:solidFill>
            </a:endParaRPr>
          </a:p>
        </p:txBody>
      </p:sp>
      <p:sp>
        <p:nvSpPr>
          <p:cNvPr id="49" name="Rectangle 58"/>
          <p:cNvSpPr>
            <a:spLocks noChangeArrowheads="1"/>
          </p:cNvSpPr>
          <p:nvPr/>
        </p:nvSpPr>
        <p:spPr bwMode="auto">
          <a:xfrm>
            <a:off x="5630068" y="819150"/>
            <a:ext cx="296863" cy="336550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sz="16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50" name="Rectangle 58"/>
          <p:cNvSpPr>
            <a:spLocks noChangeArrowheads="1"/>
          </p:cNvSpPr>
          <p:nvPr/>
        </p:nvSpPr>
        <p:spPr bwMode="auto">
          <a:xfrm>
            <a:off x="6087269" y="1170809"/>
            <a:ext cx="296863" cy="336550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sz="1600" b="1" dirty="0" smtClean="0">
                <a:solidFill>
                  <a:schemeClr val="tx1"/>
                </a:solidFill>
              </a:rPr>
              <a:t>2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51" name="Rectangle 58"/>
          <p:cNvSpPr>
            <a:spLocks noChangeArrowheads="1"/>
          </p:cNvSpPr>
          <p:nvPr/>
        </p:nvSpPr>
        <p:spPr bwMode="auto">
          <a:xfrm>
            <a:off x="6544468" y="819150"/>
            <a:ext cx="296863" cy="336550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sz="1600" b="1" dirty="0" smtClean="0">
                <a:solidFill>
                  <a:schemeClr val="tx1"/>
                </a:solidFill>
              </a:rPr>
              <a:t>3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52" name="Rectangle 58"/>
          <p:cNvSpPr>
            <a:spLocks noChangeArrowheads="1"/>
          </p:cNvSpPr>
          <p:nvPr/>
        </p:nvSpPr>
        <p:spPr bwMode="auto">
          <a:xfrm>
            <a:off x="7001669" y="1170809"/>
            <a:ext cx="296863" cy="336550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sz="1600" b="1" dirty="0" smtClean="0">
                <a:solidFill>
                  <a:schemeClr val="tx1"/>
                </a:solidFill>
              </a:rPr>
              <a:t>4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53" name="Rectangle 58"/>
          <p:cNvSpPr>
            <a:spLocks noChangeArrowheads="1"/>
          </p:cNvSpPr>
          <p:nvPr/>
        </p:nvSpPr>
        <p:spPr bwMode="auto">
          <a:xfrm>
            <a:off x="7458868" y="819150"/>
            <a:ext cx="296863" cy="336550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sz="1600" b="1" dirty="0" smtClean="0">
                <a:solidFill>
                  <a:schemeClr val="tx1"/>
                </a:solidFill>
              </a:rPr>
              <a:t>5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54" name="Rectangle 58"/>
          <p:cNvSpPr>
            <a:spLocks noChangeArrowheads="1"/>
          </p:cNvSpPr>
          <p:nvPr/>
        </p:nvSpPr>
        <p:spPr bwMode="auto">
          <a:xfrm>
            <a:off x="7916069" y="1170809"/>
            <a:ext cx="296863" cy="336550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sz="1600" b="1" dirty="0" smtClean="0">
                <a:solidFill>
                  <a:schemeClr val="tx1"/>
                </a:solidFill>
              </a:rPr>
              <a:t>6</a:t>
            </a:r>
            <a:endParaRPr lang="en-US" sz="1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113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113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1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611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61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61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61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61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61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000"/>
                                        <p:tgtEl>
                                          <p:spTgt spid="261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611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61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61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611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61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61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000"/>
                            </p:stCondLst>
                            <p:childTnLst>
                              <p:par>
                                <p:cTn id="126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611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61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61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2000"/>
                            </p:stCondLst>
                            <p:childTnLst>
                              <p:par>
                                <p:cTn id="134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611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61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61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3000"/>
                            </p:stCondLst>
                            <p:childTnLst>
                              <p:par>
                                <p:cTn id="142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611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61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61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4000"/>
                            </p:stCondLst>
                            <p:childTnLst>
                              <p:par>
                                <p:cTn id="15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611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61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61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000"/>
                            </p:stCondLst>
                            <p:childTnLst>
                              <p:par>
                                <p:cTn id="158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611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61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61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6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611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61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61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7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7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116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116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1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261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261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261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261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500" tmFilter="0,0; .5, 1; 1, 1"/>
                                        <p:tgtEl>
                                          <p:spTgt spid="261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261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261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261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166" grpId="0"/>
      <p:bldP spid="261178" grpId="0"/>
      <p:bldP spid="261179" grpId="0"/>
      <p:bldP spid="261180" grpId="0"/>
      <p:bldP spid="261181" grpId="0"/>
      <p:bldP spid="261182" grpId="0"/>
      <p:bldP spid="261183" grpId="0"/>
      <p:bldP spid="261184" grpId="0"/>
      <p:bldP spid="261185" grpId="0"/>
      <p:bldP spid="261186" grpId="0"/>
      <p:bldP spid="261195" grpId="0"/>
      <p:bldP spid="261196" grpId="0"/>
      <p:bldP spid="49" grpId="0"/>
      <p:bldP spid="49" grpId="1"/>
      <p:bldP spid="50" grpId="0"/>
      <p:bldP spid="50" grpId="1"/>
      <p:bldP spid="51" grpId="0"/>
      <p:bldP spid="51" grpId="1"/>
      <p:bldP spid="52" grpId="0"/>
      <p:bldP spid="52" grpId="1"/>
      <p:bldP spid="53" grpId="0"/>
      <p:bldP spid="53" grpId="1"/>
      <p:bldP spid="54" grpId="0"/>
      <p:bldP spid="54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350536" y="1099861"/>
            <a:ext cx="2770097" cy="1040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dirty="0" smtClean="0">
                <a:solidFill>
                  <a:srgbClr val="C00000"/>
                </a:solidFill>
                <a:latin typeface="Arial" pitchFamily="34" charset="0"/>
              </a:rPr>
              <a:t>Memorize these</a:t>
            </a:r>
          </a:p>
          <a:p>
            <a:pPr marL="342900" indent="-342900">
              <a:spcBef>
                <a:spcPct val="20000"/>
              </a:spcBef>
            </a:pPr>
            <a:r>
              <a:rPr lang="en-US" dirty="0" smtClean="0">
                <a:solidFill>
                  <a:srgbClr val="C00000"/>
                </a:solidFill>
                <a:latin typeface="Arial" pitchFamily="34" charset="0"/>
              </a:rPr>
              <a:t>prefixes: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798648" y="47850"/>
            <a:ext cx="560999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4000" b="1" dirty="0" smtClean="0">
                <a:solidFill>
                  <a:srgbClr val="C00000"/>
                </a:solidFill>
                <a:latin typeface="Arial" pitchFamily="34" charset="0"/>
              </a:rPr>
              <a:t>SUMMARY: </a:t>
            </a:r>
            <a:r>
              <a:rPr lang="en-US" sz="4000" b="1" u="sng" dirty="0" smtClean="0">
                <a:solidFill>
                  <a:srgbClr val="C00000"/>
                </a:solidFill>
                <a:latin typeface="Arial" pitchFamily="34" charset="0"/>
              </a:rPr>
              <a:t>Alkanes, 1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617638" y="2179446"/>
            <a:ext cx="887413" cy="4362450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/>
            <a:r>
              <a:rPr lang="en-US" dirty="0">
                <a:solidFill>
                  <a:srgbClr val="C00000"/>
                </a:solidFill>
              </a:rPr>
              <a:t>1 =</a:t>
            </a:r>
          </a:p>
          <a:p>
            <a:pPr algn="r"/>
            <a:r>
              <a:rPr lang="en-US" dirty="0">
                <a:solidFill>
                  <a:srgbClr val="C00000"/>
                </a:solidFill>
              </a:rPr>
              <a:t>2 =</a:t>
            </a:r>
          </a:p>
          <a:p>
            <a:pPr algn="r"/>
            <a:r>
              <a:rPr lang="en-US" dirty="0">
                <a:solidFill>
                  <a:srgbClr val="C00000"/>
                </a:solidFill>
              </a:rPr>
              <a:t>3 =</a:t>
            </a:r>
          </a:p>
          <a:p>
            <a:pPr algn="r"/>
            <a:r>
              <a:rPr lang="en-US" dirty="0">
                <a:solidFill>
                  <a:srgbClr val="C00000"/>
                </a:solidFill>
              </a:rPr>
              <a:t>4 =</a:t>
            </a:r>
          </a:p>
          <a:p>
            <a:pPr algn="r"/>
            <a:r>
              <a:rPr lang="en-US" dirty="0">
                <a:solidFill>
                  <a:srgbClr val="C00000"/>
                </a:solidFill>
              </a:rPr>
              <a:t>5 =</a:t>
            </a:r>
          </a:p>
          <a:p>
            <a:pPr algn="r"/>
            <a:r>
              <a:rPr lang="en-US" dirty="0">
                <a:solidFill>
                  <a:srgbClr val="C00000"/>
                </a:solidFill>
              </a:rPr>
              <a:t>6 =</a:t>
            </a:r>
          </a:p>
          <a:p>
            <a:pPr algn="r"/>
            <a:r>
              <a:rPr lang="en-US" dirty="0">
                <a:solidFill>
                  <a:srgbClr val="C00000"/>
                </a:solidFill>
              </a:rPr>
              <a:t>7 =</a:t>
            </a:r>
          </a:p>
          <a:p>
            <a:pPr algn="r"/>
            <a:r>
              <a:rPr lang="en-US" dirty="0">
                <a:solidFill>
                  <a:srgbClr val="C00000"/>
                </a:solidFill>
              </a:rPr>
              <a:t>8 =</a:t>
            </a:r>
          </a:p>
          <a:p>
            <a:pPr algn="r"/>
            <a:r>
              <a:rPr lang="en-US" dirty="0">
                <a:solidFill>
                  <a:srgbClr val="C00000"/>
                </a:solidFill>
              </a:rPr>
              <a:t>9 =</a:t>
            </a:r>
          </a:p>
          <a:p>
            <a:pPr algn="r"/>
            <a:r>
              <a:rPr lang="en-US" dirty="0">
                <a:solidFill>
                  <a:srgbClr val="C00000"/>
                </a:solidFill>
              </a:rPr>
              <a:t>10 =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455838" y="2176271"/>
            <a:ext cx="1174750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meth–</a:t>
            </a: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455838" y="2608071"/>
            <a:ext cx="877888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eth–</a:t>
            </a: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1455838" y="3027171"/>
            <a:ext cx="1096963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prop–</a:t>
            </a:r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1455838" y="3446271"/>
            <a:ext cx="877888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but–</a:t>
            </a:r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1455838" y="3878071"/>
            <a:ext cx="1076325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pent–</a:t>
            </a:r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1455838" y="4297171"/>
            <a:ext cx="957263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hex–</a:t>
            </a:r>
          </a:p>
        </p:txBody>
      </p:sp>
      <p:sp>
        <p:nvSpPr>
          <p:cNvPr id="17" name="Rectangle 11"/>
          <p:cNvSpPr>
            <a:spLocks noChangeArrowheads="1"/>
          </p:cNvSpPr>
          <p:nvPr/>
        </p:nvSpPr>
        <p:spPr bwMode="auto">
          <a:xfrm>
            <a:off x="1455838" y="4741671"/>
            <a:ext cx="1076325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hept–</a:t>
            </a:r>
          </a:p>
        </p:txBody>
      </p:sp>
      <p:sp>
        <p:nvSpPr>
          <p:cNvPr id="18" name="Rectangle 12"/>
          <p:cNvSpPr>
            <a:spLocks noChangeArrowheads="1"/>
          </p:cNvSpPr>
          <p:nvPr/>
        </p:nvSpPr>
        <p:spPr bwMode="auto">
          <a:xfrm>
            <a:off x="1455838" y="5160771"/>
            <a:ext cx="857250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oct–</a:t>
            </a:r>
          </a:p>
        </p:txBody>
      </p:sp>
      <p:sp>
        <p:nvSpPr>
          <p:cNvPr id="19" name="Rectangle 13"/>
          <p:cNvSpPr>
            <a:spLocks noChangeArrowheads="1"/>
          </p:cNvSpPr>
          <p:nvPr/>
        </p:nvSpPr>
        <p:spPr bwMode="auto">
          <a:xfrm>
            <a:off x="1455838" y="5592571"/>
            <a:ext cx="977900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non–</a:t>
            </a:r>
          </a:p>
        </p:txBody>
      </p:sp>
      <p:sp>
        <p:nvSpPr>
          <p:cNvPr id="20" name="Rectangle 14"/>
          <p:cNvSpPr>
            <a:spLocks noChangeArrowheads="1"/>
          </p:cNvSpPr>
          <p:nvPr/>
        </p:nvSpPr>
        <p:spPr bwMode="auto">
          <a:xfrm>
            <a:off x="1455838" y="6024371"/>
            <a:ext cx="957263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dec–</a:t>
            </a:r>
          </a:p>
        </p:txBody>
      </p:sp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3707126" y="1661354"/>
            <a:ext cx="4878387" cy="1373187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1. Number the “longest chain”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    carbons. Start with the end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    nearest a branch. </a:t>
            </a:r>
          </a:p>
        </p:txBody>
      </p:sp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3724588" y="2954374"/>
            <a:ext cx="5091113" cy="946150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2. Name and give the #ed</a:t>
            </a:r>
          </a:p>
          <a:p>
            <a:pPr algn="l"/>
            <a:r>
              <a:rPr lang="en-US">
                <a:solidFill>
                  <a:schemeClr val="tx1"/>
                </a:solidFill>
              </a:rPr>
              <a:t>    location of each substituent. </a:t>
            </a:r>
          </a:p>
        </p:txBody>
      </p:sp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4335776" y="3818332"/>
            <a:ext cx="4102405" cy="181588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-- HC substituent groups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   use the </a:t>
            </a:r>
            <a:r>
              <a:rPr lang="en-US" dirty="0" smtClean="0">
                <a:solidFill>
                  <a:schemeClr val="tx1"/>
                </a:solidFill>
              </a:rPr>
              <a:t>prefixes based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   on the # of Cs,</a:t>
            </a:r>
            <a:endParaRPr lang="en-US" dirty="0">
              <a:solidFill>
                <a:schemeClr val="tx1"/>
              </a:solidFill>
            </a:endParaRPr>
          </a:p>
          <a:p>
            <a:pPr algn="l"/>
            <a:r>
              <a:rPr lang="en-US" dirty="0">
                <a:solidFill>
                  <a:schemeClr val="tx1"/>
                </a:solidFill>
              </a:rPr>
              <a:t>   but end in –</a:t>
            </a:r>
            <a:r>
              <a:rPr lang="en-US" dirty="0" err="1">
                <a:solidFill>
                  <a:schemeClr val="tx1"/>
                </a:solidFill>
              </a:rPr>
              <a:t>yl</a:t>
            </a:r>
            <a:r>
              <a:rPr lang="en-US" dirty="0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24" name="Rectangle 6"/>
          <p:cNvSpPr>
            <a:spLocks noChangeArrowheads="1"/>
          </p:cNvSpPr>
          <p:nvPr/>
        </p:nvSpPr>
        <p:spPr bwMode="auto">
          <a:xfrm>
            <a:off x="3726067" y="5544065"/>
            <a:ext cx="3161443" cy="954107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3. List </a:t>
            </a:r>
            <a:r>
              <a:rPr lang="en-US" dirty="0" smtClean="0">
                <a:solidFill>
                  <a:schemeClr val="tx1"/>
                </a:solidFill>
              </a:rPr>
              <a:t>substituents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   alphabetically.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Rectangle 6"/>
          <p:cNvSpPr>
            <a:spLocks noChangeArrowheads="1"/>
          </p:cNvSpPr>
          <p:nvPr/>
        </p:nvSpPr>
        <p:spPr bwMode="auto">
          <a:xfrm>
            <a:off x="3800057" y="1099861"/>
            <a:ext cx="4627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l">
              <a:spcBef>
                <a:spcPct val="20000"/>
              </a:spcBef>
            </a:pPr>
            <a:r>
              <a:rPr lang="en-US" dirty="0" smtClean="0">
                <a:solidFill>
                  <a:srgbClr val="C00000"/>
                </a:solidFill>
                <a:latin typeface="Arial" pitchFamily="34" charset="0"/>
              </a:rPr>
              <a:t>To name branched alkanes:</a:t>
            </a:r>
          </a:p>
        </p:txBody>
      </p:sp>
      <p:sp>
        <p:nvSpPr>
          <p:cNvPr id="2" name="Rectangle 1"/>
          <p:cNvSpPr/>
          <p:nvPr/>
        </p:nvSpPr>
        <p:spPr>
          <a:xfrm>
            <a:off x="350536" y="1099861"/>
            <a:ext cx="2912925" cy="5442035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632177" y="1099861"/>
            <a:ext cx="5183524" cy="5442035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350536" y="2140146"/>
            <a:ext cx="2912925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632176" y="1654613"/>
            <a:ext cx="516636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98209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7" name="Rectangle 3"/>
          <p:cNvSpPr>
            <a:spLocks noChangeArrowheads="1"/>
          </p:cNvSpPr>
          <p:nvPr/>
        </p:nvSpPr>
        <p:spPr bwMode="auto">
          <a:xfrm>
            <a:off x="658813" y="158284"/>
            <a:ext cx="7460697" cy="523220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i="1" u="sng" dirty="0" err="1"/>
              <a:t>Alkanes</a:t>
            </a:r>
            <a:r>
              <a:rPr lang="en-US" i="1" u="sng" dirty="0"/>
              <a:t>: modification for </a:t>
            </a:r>
            <a:r>
              <a:rPr lang="en-US" i="1" u="sng" dirty="0" smtClean="0"/>
              <a:t>non-HC </a:t>
            </a:r>
            <a:r>
              <a:rPr lang="en-US" i="1" u="sng" dirty="0" err="1" smtClean="0"/>
              <a:t>substituents</a:t>
            </a:r>
            <a:endParaRPr lang="en-US" i="1" u="sng" dirty="0"/>
          </a:p>
        </p:txBody>
      </p:sp>
      <p:sp>
        <p:nvSpPr>
          <p:cNvPr id="272388" name="Rectangle 4"/>
          <p:cNvSpPr>
            <a:spLocks noChangeArrowheads="1"/>
          </p:cNvSpPr>
          <p:nvPr/>
        </p:nvSpPr>
        <p:spPr bwMode="auto">
          <a:xfrm>
            <a:off x="442913" y="757238"/>
            <a:ext cx="8497887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/>
              <a:t>1. The “longest chain” MUST contain the substituent.</a:t>
            </a:r>
          </a:p>
        </p:txBody>
      </p:sp>
      <p:sp>
        <p:nvSpPr>
          <p:cNvPr id="272389" name="Rectangle 5"/>
          <p:cNvSpPr>
            <a:spLocks noChangeArrowheads="1"/>
          </p:cNvSpPr>
          <p:nvPr/>
        </p:nvSpPr>
        <p:spPr bwMode="auto">
          <a:xfrm>
            <a:off x="673100" y="1341438"/>
            <a:ext cx="4064000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/>
              <a:t>-- example substituents: </a:t>
            </a:r>
          </a:p>
        </p:txBody>
      </p:sp>
      <p:sp>
        <p:nvSpPr>
          <p:cNvPr id="272390" name="Rectangle 6"/>
          <p:cNvSpPr>
            <a:spLocks noChangeArrowheads="1"/>
          </p:cNvSpPr>
          <p:nvPr/>
        </p:nvSpPr>
        <p:spPr bwMode="auto">
          <a:xfrm>
            <a:off x="638175" y="1989138"/>
            <a:ext cx="1149350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/>
              <a:t>–NO</a:t>
            </a:r>
            <a:r>
              <a:rPr lang="en-US" baseline="-25000"/>
              <a:t>2</a:t>
            </a:r>
            <a:r>
              <a:rPr lang="en-US"/>
              <a:t> </a:t>
            </a:r>
          </a:p>
        </p:txBody>
      </p:sp>
      <p:sp>
        <p:nvSpPr>
          <p:cNvPr id="272391" name="Rectangle 7"/>
          <p:cNvSpPr>
            <a:spLocks noChangeArrowheads="1"/>
          </p:cNvSpPr>
          <p:nvPr/>
        </p:nvSpPr>
        <p:spPr bwMode="auto">
          <a:xfrm>
            <a:off x="2527300" y="1989138"/>
            <a:ext cx="1130300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/>
              <a:t>–NH</a:t>
            </a:r>
            <a:r>
              <a:rPr lang="en-US" baseline="-25000"/>
              <a:t>2</a:t>
            </a:r>
            <a:r>
              <a:rPr lang="en-US"/>
              <a:t> </a:t>
            </a:r>
          </a:p>
        </p:txBody>
      </p:sp>
      <p:sp>
        <p:nvSpPr>
          <p:cNvPr id="272392" name="Rectangle 8"/>
          <p:cNvSpPr>
            <a:spLocks noChangeArrowheads="1"/>
          </p:cNvSpPr>
          <p:nvPr/>
        </p:nvSpPr>
        <p:spPr bwMode="auto">
          <a:xfrm>
            <a:off x="4413250" y="1989138"/>
            <a:ext cx="698500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/>
              <a:t>–F </a:t>
            </a:r>
          </a:p>
        </p:txBody>
      </p:sp>
      <p:sp>
        <p:nvSpPr>
          <p:cNvPr id="272393" name="Rectangle 9"/>
          <p:cNvSpPr>
            <a:spLocks noChangeArrowheads="1"/>
          </p:cNvSpPr>
          <p:nvPr/>
        </p:nvSpPr>
        <p:spPr bwMode="auto">
          <a:xfrm>
            <a:off x="6013450" y="1989138"/>
            <a:ext cx="836613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/>
              <a:t>–Br </a:t>
            </a:r>
          </a:p>
        </p:txBody>
      </p:sp>
      <p:sp>
        <p:nvSpPr>
          <p:cNvPr id="272394" name="Rectangle 10"/>
          <p:cNvSpPr>
            <a:spLocks noChangeArrowheads="1"/>
          </p:cNvSpPr>
          <p:nvPr/>
        </p:nvSpPr>
        <p:spPr bwMode="auto">
          <a:xfrm>
            <a:off x="7740650" y="1987084"/>
            <a:ext cx="604653" cy="523220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dirty="0"/>
              <a:t>–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/>
              <a:t> </a:t>
            </a:r>
          </a:p>
        </p:txBody>
      </p:sp>
      <p:sp>
        <p:nvSpPr>
          <p:cNvPr id="272395" name="Rectangle 11"/>
          <p:cNvSpPr>
            <a:spLocks noChangeArrowheads="1"/>
          </p:cNvSpPr>
          <p:nvPr/>
        </p:nvSpPr>
        <p:spPr bwMode="auto">
          <a:xfrm>
            <a:off x="777875" y="2484438"/>
            <a:ext cx="976313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000000"/>
                </a:solidFill>
              </a:rPr>
              <a:t>nitro </a:t>
            </a:r>
          </a:p>
        </p:txBody>
      </p:sp>
      <p:sp>
        <p:nvSpPr>
          <p:cNvPr id="272396" name="Rectangle 12"/>
          <p:cNvSpPr>
            <a:spLocks noChangeArrowheads="1"/>
          </p:cNvSpPr>
          <p:nvPr/>
        </p:nvSpPr>
        <p:spPr bwMode="auto">
          <a:xfrm>
            <a:off x="2516188" y="2484438"/>
            <a:ext cx="1155700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amino</a:t>
            </a:r>
          </a:p>
        </p:txBody>
      </p:sp>
      <p:sp>
        <p:nvSpPr>
          <p:cNvPr id="272397" name="Rectangle 13"/>
          <p:cNvSpPr>
            <a:spLocks noChangeArrowheads="1"/>
          </p:cNvSpPr>
          <p:nvPr/>
        </p:nvSpPr>
        <p:spPr bwMode="auto">
          <a:xfrm>
            <a:off x="4227513" y="2484438"/>
            <a:ext cx="1076325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fluoro</a:t>
            </a:r>
          </a:p>
        </p:txBody>
      </p:sp>
      <p:sp>
        <p:nvSpPr>
          <p:cNvPr id="272398" name="Rectangle 14"/>
          <p:cNvSpPr>
            <a:spLocks noChangeArrowheads="1"/>
          </p:cNvSpPr>
          <p:nvPr/>
        </p:nvSpPr>
        <p:spPr bwMode="auto">
          <a:xfrm>
            <a:off x="5837238" y="2484438"/>
            <a:ext cx="1195387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bromo</a:t>
            </a:r>
          </a:p>
        </p:txBody>
      </p:sp>
      <p:sp>
        <p:nvSpPr>
          <p:cNvPr id="272399" name="Rectangle 15"/>
          <p:cNvSpPr>
            <a:spLocks noChangeArrowheads="1"/>
          </p:cNvSpPr>
          <p:nvPr/>
        </p:nvSpPr>
        <p:spPr bwMode="auto">
          <a:xfrm>
            <a:off x="7602538" y="2484438"/>
            <a:ext cx="858837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iodo</a:t>
            </a:r>
          </a:p>
        </p:txBody>
      </p:sp>
      <p:sp>
        <p:nvSpPr>
          <p:cNvPr id="272400" name="Rectangle 16"/>
          <p:cNvSpPr>
            <a:spLocks noChangeArrowheads="1"/>
          </p:cNvSpPr>
          <p:nvPr/>
        </p:nvSpPr>
        <p:spPr bwMode="auto">
          <a:xfrm>
            <a:off x="365125" y="3109913"/>
            <a:ext cx="8143875" cy="946150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/>
              <a:t>2. Number the chain carbons, starting with the end</a:t>
            </a:r>
          </a:p>
          <a:p>
            <a:pPr algn="l"/>
            <a:r>
              <a:rPr lang="en-US"/>
              <a:t>    nearest a substituent. </a:t>
            </a:r>
          </a:p>
        </p:txBody>
      </p:sp>
      <p:sp>
        <p:nvSpPr>
          <p:cNvPr id="272401" name="Rectangle 17"/>
          <p:cNvSpPr>
            <a:spLocks noChangeArrowheads="1"/>
          </p:cNvSpPr>
          <p:nvPr/>
        </p:nvSpPr>
        <p:spPr bwMode="auto">
          <a:xfrm>
            <a:off x="615950" y="4075113"/>
            <a:ext cx="6816725" cy="946150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dirty="0"/>
              <a:t>-- A non-HC substituent takes precedence</a:t>
            </a:r>
          </a:p>
          <a:p>
            <a:pPr algn="l"/>
            <a:r>
              <a:rPr lang="en-US" dirty="0"/>
              <a:t>   over an HC branch.</a:t>
            </a:r>
          </a:p>
        </p:txBody>
      </p:sp>
      <p:sp>
        <p:nvSpPr>
          <p:cNvPr id="272402" name="Rectangle 18"/>
          <p:cNvSpPr>
            <a:spLocks noChangeArrowheads="1"/>
          </p:cNvSpPr>
          <p:nvPr/>
        </p:nvSpPr>
        <p:spPr bwMode="auto">
          <a:xfrm>
            <a:off x="325438" y="5100638"/>
            <a:ext cx="8777287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/>
              <a:t>3. Name and give the #ed location of each substituent.</a:t>
            </a:r>
          </a:p>
        </p:txBody>
      </p:sp>
      <p:sp>
        <p:nvSpPr>
          <p:cNvPr id="272403" name="Rectangle 19"/>
          <p:cNvSpPr>
            <a:spLocks noChangeArrowheads="1"/>
          </p:cNvSpPr>
          <p:nvPr/>
        </p:nvSpPr>
        <p:spPr bwMode="auto">
          <a:xfrm>
            <a:off x="577850" y="5713413"/>
            <a:ext cx="7821613" cy="946150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/>
              <a:t>-- If necessary, choose #s so that their sum is as</a:t>
            </a:r>
          </a:p>
          <a:p>
            <a:pPr algn="l"/>
            <a:r>
              <a:rPr lang="en-US"/>
              <a:t>   low as possible. </a:t>
            </a:r>
          </a:p>
        </p:txBody>
      </p:sp>
    </p:spTree>
    <p:extLst>
      <p:ext uri="{BB962C8B-B14F-4D97-AF65-F5344CB8AC3E}">
        <p14:creationId xmlns:p14="http://schemas.microsoft.com/office/powerpoint/2010/main" val="12614888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238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238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2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723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2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72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2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2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2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2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272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2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72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723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23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272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72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2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2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72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272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72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72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72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72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272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72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72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72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72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 tmFilter="0,0; .5, 1; 1, 1"/>
                                        <p:tgtEl>
                                          <p:spTgt spid="272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723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72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72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723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72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72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723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72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72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72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72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72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723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723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723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724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72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72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1" dur="80"/>
                                        <p:tgtEl>
                                          <p:spTgt spid="2724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2" dur="80"/>
                                        <p:tgtEl>
                                          <p:spTgt spid="2724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80"/>
                                        <p:tgtEl>
                                          <p:spTgt spid="2724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0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0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240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240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1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2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2724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72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72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2388" grpId="0"/>
      <p:bldP spid="272389" grpId="0"/>
      <p:bldP spid="272390" grpId="0"/>
      <p:bldP spid="272391" grpId="0"/>
      <p:bldP spid="272392" grpId="0"/>
      <p:bldP spid="272393" grpId="0"/>
      <p:bldP spid="272394" grpId="0"/>
      <p:bldP spid="272395" grpId="0"/>
      <p:bldP spid="272396" grpId="0"/>
      <p:bldP spid="272397" grpId="0"/>
      <p:bldP spid="272400" grpId="0"/>
      <p:bldP spid="272401" grpId="0"/>
      <p:bldP spid="272402" grpId="0"/>
      <p:bldP spid="27240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2"/>
          <p:cNvSpPr>
            <a:spLocks noChangeArrowheads="1"/>
          </p:cNvSpPr>
          <p:nvPr/>
        </p:nvSpPr>
        <p:spPr bwMode="auto">
          <a:xfrm>
            <a:off x="246063" y="173038"/>
            <a:ext cx="4264025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/>
              <a:t>Provide each counterpart.</a:t>
            </a:r>
          </a:p>
        </p:txBody>
      </p:sp>
      <p:sp>
        <p:nvSpPr>
          <p:cNvPr id="281603" name="Rectangle 3"/>
          <p:cNvSpPr>
            <a:spLocks noChangeArrowheads="1"/>
          </p:cNvSpPr>
          <p:nvPr/>
        </p:nvSpPr>
        <p:spPr bwMode="auto">
          <a:xfrm>
            <a:off x="509588" y="973138"/>
            <a:ext cx="4189412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/>
              <a:t>3-bromo-2-chlorohexane </a:t>
            </a:r>
          </a:p>
        </p:txBody>
      </p:sp>
      <p:sp>
        <p:nvSpPr>
          <p:cNvPr id="281604" name="Rectangle 4"/>
          <p:cNvSpPr>
            <a:spLocks noChangeArrowheads="1"/>
          </p:cNvSpPr>
          <p:nvPr/>
        </p:nvSpPr>
        <p:spPr bwMode="auto">
          <a:xfrm>
            <a:off x="7369175" y="2408238"/>
            <a:ext cx="1571625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000000"/>
                </a:solidFill>
              </a:rPr>
              <a:t>heptane </a:t>
            </a:r>
          </a:p>
        </p:txBody>
      </p:sp>
      <p:sp>
        <p:nvSpPr>
          <p:cNvPr id="281605" name="Rectangle 5"/>
          <p:cNvSpPr>
            <a:spLocks noChangeArrowheads="1"/>
          </p:cNvSpPr>
          <p:nvPr/>
        </p:nvSpPr>
        <p:spPr bwMode="auto">
          <a:xfrm>
            <a:off x="490538" y="3729038"/>
            <a:ext cx="3870325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/>
              <a:t>2-methyl-1-nitrobutane </a:t>
            </a:r>
          </a:p>
        </p:txBody>
      </p:sp>
      <p:sp>
        <p:nvSpPr>
          <p:cNvPr id="281606" name="Rectangle 6"/>
          <p:cNvSpPr>
            <a:spLocks noChangeArrowheads="1"/>
          </p:cNvSpPr>
          <p:nvPr/>
        </p:nvSpPr>
        <p:spPr bwMode="auto">
          <a:xfrm>
            <a:off x="7535863" y="6091238"/>
            <a:ext cx="1473200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dirty="0" err="1">
                <a:solidFill>
                  <a:srgbClr val="000000"/>
                </a:solidFill>
              </a:rPr>
              <a:t>heptane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81607" name="Rectangle 7"/>
          <p:cNvSpPr>
            <a:spLocks noChangeArrowheads="1"/>
          </p:cNvSpPr>
          <p:nvPr/>
        </p:nvSpPr>
        <p:spPr bwMode="auto">
          <a:xfrm>
            <a:off x="3687763" y="6089184"/>
            <a:ext cx="1606530" cy="523220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dirty="0" smtClean="0">
                <a:solidFill>
                  <a:srgbClr val="000000"/>
                </a:solidFill>
              </a:rPr>
              <a:t>2-amino-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81620" name="Rectangle 20"/>
          <p:cNvSpPr>
            <a:spLocks noChangeArrowheads="1"/>
          </p:cNvSpPr>
          <p:nvPr/>
        </p:nvSpPr>
        <p:spPr bwMode="auto">
          <a:xfrm>
            <a:off x="4622800" y="2406184"/>
            <a:ext cx="1265090" cy="523220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dirty="0" smtClean="0">
                <a:solidFill>
                  <a:srgbClr val="000000"/>
                </a:solidFill>
              </a:rPr>
              <a:t>2-ethyl</a:t>
            </a:r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666750" y="2025650"/>
            <a:ext cx="3384550" cy="1577975"/>
            <a:chOff x="666750" y="2025650"/>
            <a:chExt cx="3384550" cy="1577975"/>
          </a:xfrm>
        </p:grpSpPr>
        <p:grpSp>
          <p:nvGrpSpPr>
            <p:cNvPr id="281622" name="Group 22"/>
            <p:cNvGrpSpPr>
              <a:grpSpLocks/>
            </p:cNvGrpSpPr>
            <p:nvPr/>
          </p:nvGrpSpPr>
          <p:grpSpPr bwMode="auto">
            <a:xfrm rot="18000000" flipH="1" flipV="1">
              <a:off x="965200" y="1727200"/>
              <a:ext cx="457200" cy="1054100"/>
              <a:chOff x="2808" y="1608"/>
              <a:chExt cx="288" cy="664"/>
            </a:xfrm>
          </p:grpSpPr>
          <p:cxnSp>
            <p:nvCxnSpPr>
              <p:cNvPr id="2" name="Straight Connector 96"/>
              <p:cNvCxnSpPr>
                <a:cxnSpLocks noChangeShapeType="1"/>
              </p:cNvCxnSpPr>
              <p:nvPr/>
            </p:nvCxnSpPr>
            <p:spPr bwMode="auto">
              <a:xfrm rot="16200000" flipV="1">
                <a:off x="2808" y="1984"/>
                <a:ext cx="288" cy="288"/>
              </a:xfrm>
              <a:prstGeom prst="line">
                <a:avLst/>
              </a:prstGeom>
              <a:noFill/>
              <a:ln w="38100" algn="ctr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3" name="Straight Connector 96"/>
              <p:cNvCxnSpPr>
                <a:cxnSpLocks noChangeShapeType="1"/>
              </p:cNvCxnSpPr>
              <p:nvPr/>
            </p:nvCxnSpPr>
            <p:spPr bwMode="auto">
              <a:xfrm rot="16200000" flipV="1">
                <a:off x="2616" y="1800"/>
                <a:ext cx="384" cy="0"/>
              </a:xfrm>
              <a:prstGeom prst="line">
                <a:avLst/>
              </a:prstGeom>
              <a:noFill/>
              <a:ln w="38100" algn="ctr">
                <a:solidFill>
                  <a:srgbClr val="FF0000"/>
                </a:solidFill>
                <a:round/>
                <a:headEnd/>
                <a:tailEnd/>
              </a:ln>
            </p:spPr>
          </p:cxnSp>
        </p:grpSp>
        <p:grpSp>
          <p:nvGrpSpPr>
            <p:cNvPr id="281625" name="Group 25"/>
            <p:cNvGrpSpPr>
              <a:grpSpLocks/>
            </p:cNvGrpSpPr>
            <p:nvPr/>
          </p:nvGrpSpPr>
          <p:grpSpPr bwMode="auto">
            <a:xfrm flipV="1">
              <a:off x="1308100" y="2324100"/>
              <a:ext cx="2743200" cy="457200"/>
              <a:chOff x="608" y="3296"/>
              <a:chExt cx="1728" cy="288"/>
            </a:xfrm>
          </p:grpSpPr>
          <p:cxnSp>
            <p:nvCxnSpPr>
              <p:cNvPr id="4" name="Straight Connector 41"/>
              <p:cNvCxnSpPr>
                <a:cxnSpLocks noChangeShapeType="1"/>
              </p:cNvCxnSpPr>
              <p:nvPr/>
            </p:nvCxnSpPr>
            <p:spPr bwMode="auto">
              <a:xfrm rot="16200000" flipV="1">
                <a:off x="608" y="3296"/>
                <a:ext cx="288" cy="288"/>
              </a:xfrm>
              <a:prstGeom prst="line">
                <a:avLst/>
              </a:prstGeom>
              <a:noFill/>
              <a:ln w="38100" algn="ctr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5" name="Straight Connector 42"/>
              <p:cNvCxnSpPr>
                <a:cxnSpLocks noChangeShapeType="1"/>
              </p:cNvCxnSpPr>
              <p:nvPr/>
            </p:nvCxnSpPr>
            <p:spPr bwMode="auto">
              <a:xfrm flipV="1">
                <a:off x="896" y="3296"/>
                <a:ext cx="288" cy="288"/>
              </a:xfrm>
              <a:prstGeom prst="line">
                <a:avLst/>
              </a:prstGeom>
              <a:noFill/>
              <a:ln w="38100" algn="ctr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6" name="Straight Connector 43"/>
              <p:cNvCxnSpPr>
                <a:cxnSpLocks noChangeShapeType="1"/>
              </p:cNvCxnSpPr>
              <p:nvPr/>
            </p:nvCxnSpPr>
            <p:spPr bwMode="auto">
              <a:xfrm rot="16200000" flipV="1">
                <a:off x="1184" y="3296"/>
                <a:ext cx="288" cy="288"/>
              </a:xfrm>
              <a:prstGeom prst="line">
                <a:avLst/>
              </a:prstGeom>
              <a:noFill/>
              <a:ln w="38100" algn="ctr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7" name="Straight Connector 44"/>
              <p:cNvCxnSpPr>
                <a:cxnSpLocks noChangeShapeType="1"/>
              </p:cNvCxnSpPr>
              <p:nvPr/>
            </p:nvCxnSpPr>
            <p:spPr bwMode="auto">
              <a:xfrm flipV="1">
                <a:off x="1472" y="3296"/>
                <a:ext cx="288" cy="288"/>
              </a:xfrm>
              <a:prstGeom prst="line">
                <a:avLst/>
              </a:prstGeom>
              <a:noFill/>
              <a:ln w="38100" algn="ctr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8" name="Straight Connector 45"/>
              <p:cNvCxnSpPr>
                <a:cxnSpLocks noChangeShapeType="1"/>
              </p:cNvCxnSpPr>
              <p:nvPr/>
            </p:nvCxnSpPr>
            <p:spPr bwMode="auto">
              <a:xfrm rot="16200000" flipV="1">
                <a:off x="1760" y="3296"/>
                <a:ext cx="288" cy="288"/>
              </a:xfrm>
              <a:prstGeom prst="line">
                <a:avLst/>
              </a:prstGeom>
              <a:noFill/>
              <a:ln w="38100" algn="ctr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9" name="Straight Connector 46"/>
              <p:cNvCxnSpPr>
                <a:cxnSpLocks noChangeShapeType="1"/>
              </p:cNvCxnSpPr>
              <p:nvPr/>
            </p:nvCxnSpPr>
            <p:spPr bwMode="auto">
              <a:xfrm flipV="1">
                <a:off x="2048" y="3296"/>
                <a:ext cx="288" cy="288"/>
              </a:xfrm>
              <a:prstGeom prst="line">
                <a:avLst/>
              </a:prstGeom>
              <a:noFill/>
              <a:ln w="38100" algn="ctr">
                <a:solidFill>
                  <a:srgbClr val="FF0000"/>
                </a:solidFill>
                <a:round/>
                <a:headEnd/>
                <a:tailEnd/>
              </a:ln>
            </p:spPr>
          </p:cxnSp>
        </p:grpSp>
        <p:cxnSp>
          <p:nvCxnSpPr>
            <p:cNvPr id="10" name="Straight Connector 96"/>
            <p:cNvCxnSpPr>
              <a:cxnSpLocks noChangeShapeType="1"/>
            </p:cNvCxnSpPr>
            <p:nvPr/>
          </p:nvCxnSpPr>
          <p:spPr bwMode="auto">
            <a:xfrm rot="5400000">
              <a:off x="1117600" y="2946400"/>
              <a:ext cx="368300" cy="12700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11" name="Straight Connector 96"/>
            <p:cNvCxnSpPr>
              <a:cxnSpLocks noChangeShapeType="1"/>
            </p:cNvCxnSpPr>
            <p:nvPr/>
          </p:nvCxnSpPr>
          <p:spPr bwMode="auto">
            <a:xfrm rot="5400000">
              <a:off x="1104900" y="2654300"/>
              <a:ext cx="63500" cy="317500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</p:spPr>
        </p:cxnSp>
        <p:sp>
          <p:nvSpPr>
            <p:cNvPr id="281639" name="Rectangle 39"/>
            <p:cNvSpPr>
              <a:spLocks noChangeArrowheads="1"/>
            </p:cNvSpPr>
            <p:nvPr/>
          </p:nvSpPr>
          <p:spPr bwMode="auto">
            <a:xfrm>
              <a:off x="727075" y="2571750"/>
              <a:ext cx="304800" cy="523875"/>
            </a:xfrm>
            <a:prstGeom prst="rect">
              <a:avLst/>
            </a:prstGeom>
            <a:noFill/>
            <a:ln w="22225" algn="ctr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l"/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I</a:t>
              </a:r>
            </a:p>
          </p:txBody>
        </p:sp>
        <p:sp>
          <p:nvSpPr>
            <p:cNvPr id="281640" name="Rectangle 40"/>
            <p:cNvSpPr>
              <a:spLocks noChangeArrowheads="1"/>
            </p:cNvSpPr>
            <p:nvPr/>
          </p:nvSpPr>
          <p:spPr bwMode="auto">
            <a:xfrm>
              <a:off x="1133475" y="3079750"/>
              <a:ext cx="304800" cy="523875"/>
            </a:xfrm>
            <a:prstGeom prst="rect">
              <a:avLst/>
            </a:prstGeom>
            <a:noFill/>
            <a:ln w="22225" algn="ctr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l"/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I</a:t>
              </a:r>
            </a:p>
          </p:txBody>
        </p:sp>
      </p:grpSp>
      <p:grpSp>
        <p:nvGrpSpPr>
          <p:cNvPr id="281608" name="Group 8"/>
          <p:cNvGrpSpPr>
            <a:grpSpLocks/>
          </p:cNvGrpSpPr>
          <p:nvPr/>
        </p:nvGrpSpPr>
        <p:grpSpPr bwMode="auto">
          <a:xfrm>
            <a:off x="5638800" y="863600"/>
            <a:ext cx="2286000" cy="457200"/>
            <a:chOff x="3768" y="2880"/>
            <a:chExt cx="1440" cy="288"/>
          </a:xfrm>
        </p:grpSpPr>
        <p:cxnSp>
          <p:nvCxnSpPr>
            <p:cNvPr id="12" name="Straight Connector 42"/>
            <p:cNvCxnSpPr>
              <a:cxnSpLocks noChangeShapeType="1"/>
            </p:cNvCxnSpPr>
            <p:nvPr/>
          </p:nvCxnSpPr>
          <p:spPr bwMode="auto">
            <a:xfrm>
              <a:off x="3768" y="2880"/>
              <a:ext cx="288" cy="288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3" name="Straight Connector 43"/>
            <p:cNvCxnSpPr>
              <a:cxnSpLocks noChangeShapeType="1"/>
            </p:cNvCxnSpPr>
            <p:nvPr/>
          </p:nvCxnSpPr>
          <p:spPr bwMode="auto">
            <a:xfrm rot="5400000">
              <a:off x="4056" y="2880"/>
              <a:ext cx="288" cy="288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4" name="Straight Connector 44"/>
            <p:cNvCxnSpPr>
              <a:cxnSpLocks noChangeShapeType="1"/>
            </p:cNvCxnSpPr>
            <p:nvPr/>
          </p:nvCxnSpPr>
          <p:spPr bwMode="auto">
            <a:xfrm>
              <a:off x="4344" y="2880"/>
              <a:ext cx="288" cy="288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5" name="Straight Connector 45"/>
            <p:cNvCxnSpPr>
              <a:cxnSpLocks noChangeShapeType="1"/>
            </p:cNvCxnSpPr>
            <p:nvPr/>
          </p:nvCxnSpPr>
          <p:spPr bwMode="auto">
            <a:xfrm rot="5400000">
              <a:off x="4632" y="2880"/>
              <a:ext cx="288" cy="288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6" name="Straight Connector 46"/>
            <p:cNvCxnSpPr>
              <a:cxnSpLocks noChangeShapeType="1"/>
            </p:cNvCxnSpPr>
            <p:nvPr/>
          </p:nvCxnSpPr>
          <p:spPr bwMode="auto">
            <a:xfrm>
              <a:off x="4920" y="2880"/>
              <a:ext cx="288" cy="288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281642" name="Group 42"/>
          <p:cNvGrpSpPr>
            <a:grpSpLocks/>
          </p:cNvGrpSpPr>
          <p:nvPr/>
        </p:nvGrpSpPr>
        <p:grpSpPr bwMode="auto">
          <a:xfrm>
            <a:off x="5832475" y="1308100"/>
            <a:ext cx="520700" cy="654050"/>
            <a:chOff x="3810" y="616"/>
            <a:chExt cx="328" cy="412"/>
          </a:xfrm>
        </p:grpSpPr>
        <p:cxnSp>
          <p:nvCxnSpPr>
            <p:cNvPr id="17" name="Straight Connector 96"/>
            <p:cNvCxnSpPr>
              <a:cxnSpLocks noChangeShapeType="1"/>
            </p:cNvCxnSpPr>
            <p:nvPr/>
          </p:nvCxnSpPr>
          <p:spPr bwMode="auto">
            <a:xfrm rot="16200000" flipV="1">
              <a:off x="3908" y="684"/>
              <a:ext cx="136" cy="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281618" name="Rectangle 18"/>
            <p:cNvSpPr>
              <a:spLocks noChangeArrowheads="1"/>
            </p:cNvSpPr>
            <p:nvPr/>
          </p:nvSpPr>
          <p:spPr bwMode="auto">
            <a:xfrm>
              <a:off x="3810" y="701"/>
              <a:ext cx="328" cy="327"/>
            </a:xfrm>
            <a:prstGeom prst="rect">
              <a:avLst/>
            </a:prstGeom>
            <a:noFill/>
            <a:ln w="22225" algn="ctr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l"/>
              <a:r>
                <a:rPr lang="en-US">
                  <a:solidFill>
                    <a:srgbClr val="000000"/>
                  </a:solidFill>
                </a:rPr>
                <a:t>Cl</a:t>
              </a:r>
            </a:p>
          </p:txBody>
        </p:sp>
      </p:grpSp>
      <p:grpSp>
        <p:nvGrpSpPr>
          <p:cNvPr id="281735" name="Group 135"/>
          <p:cNvGrpSpPr>
            <a:grpSpLocks/>
          </p:cNvGrpSpPr>
          <p:nvPr/>
        </p:nvGrpSpPr>
        <p:grpSpPr bwMode="auto">
          <a:xfrm>
            <a:off x="6315075" y="173038"/>
            <a:ext cx="539750" cy="703262"/>
            <a:chOff x="3946" y="85"/>
            <a:chExt cx="340" cy="443"/>
          </a:xfrm>
        </p:grpSpPr>
        <p:sp>
          <p:nvSpPr>
            <p:cNvPr id="281619" name="Rectangle 19"/>
            <p:cNvSpPr>
              <a:spLocks noChangeArrowheads="1"/>
            </p:cNvSpPr>
            <p:nvPr/>
          </p:nvSpPr>
          <p:spPr bwMode="auto">
            <a:xfrm>
              <a:off x="3946" y="85"/>
              <a:ext cx="340" cy="327"/>
            </a:xfrm>
            <a:prstGeom prst="rect">
              <a:avLst/>
            </a:prstGeom>
            <a:noFill/>
            <a:ln w="22225" algn="ctr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l"/>
              <a:r>
                <a:rPr lang="en-US">
                  <a:solidFill>
                    <a:srgbClr val="000000"/>
                  </a:solidFill>
                </a:rPr>
                <a:t>Br</a:t>
              </a:r>
            </a:p>
          </p:txBody>
        </p:sp>
        <p:cxnSp>
          <p:nvCxnSpPr>
            <p:cNvPr id="18" name="Straight Connector 96"/>
            <p:cNvCxnSpPr>
              <a:cxnSpLocks noChangeShapeType="1"/>
            </p:cNvCxnSpPr>
            <p:nvPr/>
          </p:nvCxnSpPr>
          <p:spPr bwMode="auto">
            <a:xfrm rot="16200000" flipV="1">
              <a:off x="4028" y="460"/>
              <a:ext cx="136" cy="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281736" name="Group 136"/>
          <p:cNvGrpSpPr>
            <a:grpSpLocks/>
          </p:cNvGrpSpPr>
          <p:nvPr/>
        </p:nvGrpSpPr>
        <p:grpSpPr bwMode="auto">
          <a:xfrm>
            <a:off x="5930900" y="3810000"/>
            <a:ext cx="1371600" cy="457200"/>
            <a:chOff x="3736" y="2400"/>
            <a:chExt cx="864" cy="288"/>
          </a:xfrm>
        </p:grpSpPr>
        <p:cxnSp>
          <p:nvCxnSpPr>
            <p:cNvPr id="19" name="Straight Connector 42"/>
            <p:cNvCxnSpPr>
              <a:cxnSpLocks noChangeShapeType="1"/>
            </p:cNvCxnSpPr>
            <p:nvPr/>
          </p:nvCxnSpPr>
          <p:spPr bwMode="auto">
            <a:xfrm>
              <a:off x="3736" y="2400"/>
              <a:ext cx="288" cy="288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0" name="Straight Connector 43"/>
            <p:cNvCxnSpPr>
              <a:cxnSpLocks noChangeShapeType="1"/>
            </p:cNvCxnSpPr>
            <p:nvPr/>
          </p:nvCxnSpPr>
          <p:spPr bwMode="auto">
            <a:xfrm rot="5400000">
              <a:off x="4024" y="2400"/>
              <a:ext cx="288" cy="288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1" name="Straight Connector 44"/>
            <p:cNvCxnSpPr>
              <a:cxnSpLocks noChangeShapeType="1"/>
            </p:cNvCxnSpPr>
            <p:nvPr/>
          </p:nvCxnSpPr>
          <p:spPr bwMode="auto">
            <a:xfrm>
              <a:off x="4312" y="2400"/>
              <a:ext cx="288" cy="288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281737" name="Group 137"/>
          <p:cNvGrpSpPr>
            <a:grpSpLocks/>
          </p:cNvGrpSpPr>
          <p:nvPr/>
        </p:nvGrpSpPr>
        <p:grpSpPr bwMode="auto">
          <a:xfrm>
            <a:off x="5299075" y="3822700"/>
            <a:ext cx="852488" cy="679450"/>
            <a:chOff x="3338" y="2408"/>
            <a:chExt cx="537" cy="428"/>
          </a:xfrm>
        </p:grpSpPr>
        <p:cxnSp>
          <p:nvCxnSpPr>
            <p:cNvPr id="22" name="Straight Connector 96"/>
            <p:cNvCxnSpPr>
              <a:cxnSpLocks noChangeShapeType="1"/>
            </p:cNvCxnSpPr>
            <p:nvPr/>
          </p:nvCxnSpPr>
          <p:spPr bwMode="auto">
            <a:xfrm rot="5400000">
              <a:off x="3568" y="2392"/>
              <a:ext cx="152" cy="184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281671" name="Rectangle 71"/>
            <p:cNvSpPr>
              <a:spLocks noChangeArrowheads="1"/>
            </p:cNvSpPr>
            <p:nvPr/>
          </p:nvSpPr>
          <p:spPr bwMode="auto">
            <a:xfrm>
              <a:off x="3338" y="2509"/>
              <a:ext cx="537" cy="327"/>
            </a:xfrm>
            <a:prstGeom prst="rect">
              <a:avLst/>
            </a:prstGeom>
            <a:noFill/>
            <a:ln w="22225" algn="ctr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l"/>
              <a:r>
                <a:rPr lang="en-US">
                  <a:solidFill>
                    <a:srgbClr val="000000"/>
                  </a:solidFill>
                </a:rPr>
                <a:t>NO</a:t>
              </a:r>
              <a:r>
                <a:rPr lang="en-US" baseline="-25000">
                  <a:solidFill>
                    <a:srgbClr val="000000"/>
                  </a:solidFill>
                </a:rPr>
                <a:t>2</a:t>
              </a:r>
            </a:p>
          </p:txBody>
        </p:sp>
      </p:grpSp>
      <p:cxnSp>
        <p:nvCxnSpPr>
          <p:cNvPr id="97" name="Straight Connector 96"/>
          <p:cNvCxnSpPr>
            <a:cxnSpLocks noChangeShapeType="1"/>
          </p:cNvCxnSpPr>
          <p:nvPr/>
        </p:nvCxnSpPr>
        <p:spPr bwMode="auto">
          <a:xfrm rot="16200000" flipV="1">
            <a:off x="6083300" y="4546600"/>
            <a:ext cx="609600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grpSp>
        <p:nvGrpSpPr>
          <p:cNvPr id="30" name="Group 29"/>
          <p:cNvGrpSpPr/>
          <p:nvPr/>
        </p:nvGrpSpPr>
        <p:grpSpPr>
          <a:xfrm>
            <a:off x="889000" y="4364038"/>
            <a:ext cx="3116263" cy="2163762"/>
            <a:chOff x="889000" y="4364038"/>
            <a:chExt cx="3116263" cy="2163762"/>
          </a:xfrm>
        </p:grpSpPr>
        <p:sp>
          <p:nvSpPr>
            <p:cNvPr id="281691" name="Rectangle 91"/>
            <p:cNvSpPr>
              <a:spLocks noChangeArrowheads="1"/>
            </p:cNvSpPr>
            <p:nvPr/>
          </p:nvSpPr>
          <p:spPr bwMode="auto">
            <a:xfrm>
              <a:off x="1323975" y="4364038"/>
              <a:ext cx="833438" cy="519112"/>
            </a:xfrm>
            <a:prstGeom prst="rect">
              <a:avLst/>
            </a:prstGeom>
            <a:noFill/>
            <a:ln w="22225" algn="ctr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l"/>
              <a:r>
                <a:rPr lang="en-US"/>
                <a:t>NH</a:t>
              </a:r>
              <a:r>
                <a:rPr lang="en-US" baseline="-25000"/>
                <a:t>2</a:t>
              </a:r>
            </a:p>
          </p:txBody>
        </p:sp>
        <p:sp>
          <p:nvSpPr>
            <p:cNvPr id="281693" name="Rectangle 93"/>
            <p:cNvSpPr>
              <a:spLocks noChangeArrowheads="1"/>
            </p:cNvSpPr>
            <p:nvPr/>
          </p:nvSpPr>
          <p:spPr bwMode="auto">
            <a:xfrm>
              <a:off x="3152775" y="4364038"/>
              <a:ext cx="852488" cy="519112"/>
            </a:xfrm>
            <a:prstGeom prst="rect">
              <a:avLst/>
            </a:prstGeom>
            <a:noFill/>
            <a:ln w="22225" algn="ctr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l"/>
              <a:r>
                <a:rPr lang="en-US"/>
                <a:t>NO</a:t>
              </a:r>
              <a:r>
                <a:rPr lang="en-US" baseline="-25000"/>
                <a:t>2</a:t>
              </a:r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889000" y="4824413"/>
              <a:ext cx="2946400" cy="1703387"/>
              <a:chOff x="889000" y="4824413"/>
              <a:chExt cx="2946400" cy="1703387"/>
            </a:xfrm>
          </p:grpSpPr>
          <p:grpSp>
            <p:nvGrpSpPr>
              <p:cNvPr id="281675" name="Group 75"/>
              <p:cNvGrpSpPr>
                <a:grpSpLocks/>
              </p:cNvGrpSpPr>
              <p:nvPr/>
            </p:nvGrpSpPr>
            <p:grpSpPr bwMode="auto">
              <a:xfrm rot="2787677" flipH="1" flipV="1">
                <a:off x="1549400" y="5473700"/>
                <a:ext cx="457200" cy="1054100"/>
                <a:chOff x="2808" y="1608"/>
                <a:chExt cx="288" cy="664"/>
              </a:xfrm>
            </p:grpSpPr>
            <p:cxnSp>
              <p:nvCxnSpPr>
                <p:cNvPr id="23" name="Straight Connector 96"/>
                <p:cNvCxnSpPr>
                  <a:cxnSpLocks noChangeShapeType="1"/>
                </p:cNvCxnSpPr>
                <p:nvPr/>
              </p:nvCxnSpPr>
              <p:spPr bwMode="auto">
                <a:xfrm rot="16200000" flipV="1">
                  <a:off x="2808" y="1984"/>
                  <a:ext cx="288" cy="288"/>
                </a:xfrm>
                <a:prstGeom prst="line">
                  <a:avLst/>
                </a:prstGeom>
                <a:noFill/>
                <a:ln w="38100" algn="ctr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4" name="Straight Connector 96"/>
                <p:cNvCxnSpPr>
                  <a:cxnSpLocks noChangeShapeType="1"/>
                </p:cNvCxnSpPr>
                <p:nvPr/>
              </p:nvCxnSpPr>
              <p:spPr bwMode="auto">
                <a:xfrm rot="16200000" flipV="1">
                  <a:off x="2616" y="1800"/>
                  <a:ext cx="384" cy="0"/>
                </a:xfrm>
                <a:prstGeom prst="line">
                  <a:avLst/>
                </a:prstGeom>
                <a:noFill/>
                <a:ln w="38100" algn="ctr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</p:grpSp>
          <p:grpSp>
            <p:nvGrpSpPr>
              <p:cNvPr id="281678" name="Group 78"/>
              <p:cNvGrpSpPr>
                <a:grpSpLocks/>
              </p:cNvGrpSpPr>
              <p:nvPr/>
            </p:nvGrpSpPr>
            <p:grpSpPr bwMode="auto">
              <a:xfrm flipV="1">
                <a:off x="1092200" y="5029200"/>
                <a:ext cx="2743200" cy="457200"/>
                <a:chOff x="608" y="3296"/>
                <a:chExt cx="1728" cy="288"/>
              </a:xfrm>
            </p:grpSpPr>
            <p:cxnSp>
              <p:nvCxnSpPr>
                <p:cNvPr id="42" name="Straight Connector 41"/>
                <p:cNvCxnSpPr>
                  <a:cxnSpLocks noChangeShapeType="1"/>
                </p:cNvCxnSpPr>
                <p:nvPr/>
              </p:nvCxnSpPr>
              <p:spPr bwMode="auto">
                <a:xfrm rot="16200000" flipV="1">
                  <a:off x="608" y="3296"/>
                  <a:ext cx="288" cy="288"/>
                </a:xfrm>
                <a:prstGeom prst="line">
                  <a:avLst/>
                </a:prstGeom>
                <a:noFill/>
                <a:ln w="38100" algn="ctr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43" name="Straight Connector 42"/>
                <p:cNvCxnSpPr>
                  <a:cxnSpLocks noChangeShapeType="1"/>
                </p:cNvCxnSpPr>
                <p:nvPr/>
              </p:nvCxnSpPr>
              <p:spPr bwMode="auto">
                <a:xfrm flipV="1">
                  <a:off x="896" y="3296"/>
                  <a:ext cx="288" cy="288"/>
                </a:xfrm>
                <a:prstGeom prst="line">
                  <a:avLst/>
                </a:prstGeom>
                <a:noFill/>
                <a:ln w="38100" algn="ctr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44" name="Straight Connector 43"/>
                <p:cNvCxnSpPr>
                  <a:cxnSpLocks noChangeShapeType="1"/>
                </p:cNvCxnSpPr>
                <p:nvPr/>
              </p:nvCxnSpPr>
              <p:spPr bwMode="auto">
                <a:xfrm rot="16200000" flipV="1">
                  <a:off x="1184" y="3296"/>
                  <a:ext cx="288" cy="288"/>
                </a:xfrm>
                <a:prstGeom prst="line">
                  <a:avLst/>
                </a:prstGeom>
                <a:noFill/>
                <a:ln w="38100" algn="ctr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45" name="Straight Connector 44"/>
                <p:cNvCxnSpPr>
                  <a:cxnSpLocks noChangeShapeType="1"/>
                </p:cNvCxnSpPr>
                <p:nvPr/>
              </p:nvCxnSpPr>
              <p:spPr bwMode="auto">
                <a:xfrm flipV="1">
                  <a:off x="1472" y="3296"/>
                  <a:ext cx="288" cy="288"/>
                </a:xfrm>
                <a:prstGeom prst="line">
                  <a:avLst/>
                </a:prstGeom>
                <a:noFill/>
                <a:ln w="38100" algn="ctr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46" name="Straight Connector 45"/>
                <p:cNvCxnSpPr>
                  <a:cxnSpLocks noChangeShapeType="1"/>
                </p:cNvCxnSpPr>
                <p:nvPr/>
              </p:nvCxnSpPr>
              <p:spPr bwMode="auto">
                <a:xfrm rot="16200000" flipV="1">
                  <a:off x="1760" y="3296"/>
                  <a:ext cx="288" cy="288"/>
                </a:xfrm>
                <a:prstGeom prst="line">
                  <a:avLst/>
                </a:prstGeom>
                <a:noFill/>
                <a:ln w="38100" algn="ctr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47" name="Straight Connector 46"/>
                <p:cNvCxnSpPr>
                  <a:cxnSpLocks noChangeShapeType="1"/>
                </p:cNvCxnSpPr>
                <p:nvPr/>
              </p:nvCxnSpPr>
              <p:spPr bwMode="auto">
                <a:xfrm flipV="1">
                  <a:off x="2048" y="3296"/>
                  <a:ext cx="288" cy="288"/>
                </a:xfrm>
                <a:prstGeom prst="line">
                  <a:avLst/>
                </a:prstGeom>
                <a:noFill/>
                <a:ln w="38100" algn="ctr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</p:grpSp>
          <p:cxnSp>
            <p:nvCxnSpPr>
              <p:cNvPr id="25" name="Straight Connector 96"/>
              <p:cNvCxnSpPr>
                <a:cxnSpLocks noChangeShapeType="1"/>
              </p:cNvCxnSpPr>
              <p:nvPr/>
            </p:nvCxnSpPr>
            <p:spPr bwMode="auto">
              <a:xfrm rot="16200000" flipV="1">
                <a:off x="1441450" y="4932363"/>
                <a:ext cx="215900" cy="0"/>
              </a:xfrm>
              <a:prstGeom prst="line">
                <a:avLst/>
              </a:prstGeom>
              <a:noFill/>
              <a:ln w="38100" algn="ctr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26" name="Straight Connector 96"/>
              <p:cNvCxnSpPr>
                <a:cxnSpLocks noChangeShapeType="1"/>
              </p:cNvCxnSpPr>
              <p:nvPr/>
            </p:nvCxnSpPr>
            <p:spPr bwMode="auto">
              <a:xfrm rot="16200000" flipV="1">
                <a:off x="3270250" y="4932363"/>
                <a:ext cx="215900" cy="0"/>
              </a:xfrm>
              <a:prstGeom prst="line">
                <a:avLst/>
              </a:prstGeom>
              <a:noFill/>
              <a:ln w="38100" algn="ctr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27" name="Straight Connector 96"/>
              <p:cNvCxnSpPr>
                <a:cxnSpLocks noChangeShapeType="1"/>
              </p:cNvCxnSpPr>
              <p:nvPr/>
            </p:nvCxnSpPr>
            <p:spPr bwMode="auto">
              <a:xfrm rot="16200000" flipV="1">
                <a:off x="1225550" y="6191250"/>
                <a:ext cx="0" cy="673100"/>
              </a:xfrm>
              <a:prstGeom prst="line">
                <a:avLst/>
              </a:prstGeom>
              <a:noFill/>
              <a:ln w="38100" algn="ctr">
                <a:solidFill>
                  <a:srgbClr val="FF0000"/>
                </a:solidFill>
                <a:round/>
                <a:headEnd/>
                <a:tailEnd/>
              </a:ln>
            </p:spPr>
          </p:cxnSp>
        </p:grpSp>
      </p:grpSp>
      <p:sp>
        <p:nvSpPr>
          <p:cNvPr id="63" name="Rectangle 7"/>
          <p:cNvSpPr>
            <a:spLocks noChangeArrowheads="1"/>
          </p:cNvSpPr>
          <p:nvPr/>
        </p:nvSpPr>
        <p:spPr bwMode="auto">
          <a:xfrm>
            <a:off x="5100090" y="6089184"/>
            <a:ext cx="1326004" cy="523220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dirty="0" smtClean="0">
                <a:solidFill>
                  <a:srgbClr val="000000"/>
                </a:solidFill>
              </a:rPr>
              <a:t>6-nitro-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4" name="Rectangle 7"/>
          <p:cNvSpPr>
            <a:spLocks noChangeArrowheads="1"/>
          </p:cNvSpPr>
          <p:nvPr/>
        </p:nvSpPr>
        <p:spPr bwMode="auto">
          <a:xfrm>
            <a:off x="6237827" y="6089184"/>
            <a:ext cx="1486304" cy="523220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dirty="0" smtClean="0">
                <a:solidFill>
                  <a:srgbClr val="000000"/>
                </a:solidFill>
              </a:rPr>
              <a:t>3-propyl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5" name="Rectangle 20"/>
          <p:cNvSpPr>
            <a:spLocks noChangeArrowheads="1"/>
          </p:cNvSpPr>
          <p:nvPr/>
        </p:nvSpPr>
        <p:spPr bwMode="auto">
          <a:xfrm>
            <a:off x="5682610" y="2406184"/>
            <a:ext cx="1986441" cy="523220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dirty="0" smtClean="0">
                <a:solidFill>
                  <a:srgbClr val="000000"/>
                </a:solidFill>
              </a:rPr>
              <a:t>-1,1-diiodo 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744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160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160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1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81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17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817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816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1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1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160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160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1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81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81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816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816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281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 tmFilter="0,0; .5, 1; 1, 1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7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173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173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17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7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173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173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17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160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160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1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81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81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816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816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 tmFilter="0,0; .5, 1; 1, 1"/>
                                        <p:tgtEl>
                                          <p:spTgt spid="281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 tmFilter="0,0; .5, 1; 1, 1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 tmFilter="0,0; .5, 1; 1, 1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1604" grpId="0"/>
      <p:bldP spid="281606" grpId="0"/>
      <p:bldP spid="281607" grpId="0"/>
      <p:bldP spid="281620" grpId="0"/>
      <p:bldP spid="63" grpId="0"/>
      <p:bldP spid="64" grpId="0"/>
      <p:bldP spid="6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2"/>
          <p:cNvSpPr>
            <a:spLocks noChangeArrowheads="1"/>
          </p:cNvSpPr>
          <p:nvPr/>
        </p:nvSpPr>
        <p:spPr bwMode="auto">
          <a:xfrm>
            <a:off x="1179513" y="236538"/>
            <a:ext cx="6381750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i="1" u="sng"/>
              <a:t>Alkanes: modification for </a:t>
            </a:r>
            <a:r>
              <a:rPr lang="en-US" b="1" u="sng"/>
              <a:t>cycloalkanes</a:t>
            </a:r>
          </a:p>
        </p:txBody>
      </p:sp>
      <p:sp>
        <p:nvSpPr>
          <p:cNvPr id="280579" name="Rectangle 3"/>
          <p:cNvSpPr>
            <a:spLocks noChangeArrowheads="1"/>
          </p:cNvSpPr>
          <p:nvPr/>
        </p:nvSpPr>
        <p:spPr bwMode="auto">
          <a:xfrm>
            <a:off x="568325" y="894884"/>
            <a:ext cx="7481535" cy="523220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dirty="0"/>
              <a:t>-- Use the </a:t>
            </a:r>
            <a:r>
              <a:rPr lang="en-US" i="1" dirty="0" err="1"/>
              <a:t>cyclo</a:t>
            </a:r>
            <a:r>
              <a:rPr lang="en-US" dirty="0"/>
              <a:t>- prefix before the </a:t>
            </a:r>
            <a:r>
              <a:rPr lang="en-US" dirty="0" smtClean="0"/>
              <a:t>“-</a:t>
            </a:r>
            <a:r>
              <a:rPr lang="en-US" dirty="0" err="1" smtClean="0"/>
              <a:t>ane</a:t>
            </a:r>
            <a:r>
              <a:rPr lang="en-US" dirty="0" smtClean="0"/>
              <a:t>” part. </a:t>
            </a:r>
            <a:endParaRPr lang="en-US" dirty="0"/>
          </a:p>
        </p:txBody>
      </p:sp>
      <p:sp>
        <p:nvSpPr>
          <p:cNvPr id="280580" name="Rectangle 4"/>
          <p:cNvSpPr>
            <a:spLocks noChangeArrowheads="1"/>
          </p:cNvSpPr>
          <p:nvPr/>
        </p:nvSpPr>
        <p:spPr bwMode="auto">
          <a:xfrm>
            <a:off x="258763" y="1570038"/>
            <a:ext cx="4264025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dirty="0"/>
              <a:t>Provide each counterpart.</a:t>
            </a:r>
          </a:p>
        </p:txBody>
      </p:sp>
      <p:grpSp>
        <p:nvGrpSpPr>
          <p:cNvPr id="280581" name="Group 5"/>
          <p:cNvGrpSpPr>
            <a:grpSpLocks/>
          </p:cNvGrpSpPr>
          <p:nvPr/>
        </p:nvGrpSpPr>
        <p:grpSpPr bwMode="auto">
          <a:xfrm>
            <a:off x="1338263" y="2330450"/>
            <a:ext cx="2711450" cy="1346200"/>
            <a:chOff x="6732" y="1548"/>
            <a:chExt cx="1260" cy="720"/>
          </a:xfrm>
        </p:grpSpPr>
        <p:sp>
          <p:nvSpPr>
            <p:cNvPr id="280582" name="Line 6"/>
            <p:cNvSpPr>
              <a:spLocks noChangeShapeType="1"/>
            </p:cNvSpPr>
            <p:nvPr/>
          </p:nvSpPr>
          <p:spPr bwMode="auto">
            <a:xfrm flipV="1">
              <a:off x="6732" y="1548"/>
              <a:ext cx="180" cy="36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80583" name="Line 7"/>
            <p:cNvSpPr>
              <a:spLocks noChangeShapeType="1"/>
            </p:cNvSpPr>
            <p:nvPr/>
          </p:nvSpPr>
          <p:spPr bwMode="auto">
            <a:xfrm>
              <a:off x="6912" y="1548"/>
              <a:ext cx="36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80584" name="Line 8"/>
            <p:cNvSpPr>
              <a:spLocks noChangeShapeType="1"/>
            </p:cNvSpPr>
            <p:nvPr/>
          </p:nvSpPr>
          <p:spPr bwMode="auto">
            <a:xfrm>
              <a:off x="7272" y="1548"/>
              <a:ext cx="180" cy="36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80585" name="Line 9"/>
            <p:cNvSpPr>
              <a:spLocks noChangeShapeType="1"/>
            </p:cNvSpPr>
            <p:nvPr/>
          </p:nvSpPr>
          <p:spPr bwMode="auto">
            <a:xfrm flipH="1">
              <a:off x="7272" y="1908"/>
              <a:ext cx="180" cy="36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80586" name="Line 10"/>
            <p:cNvSpPr>
              <a:spLocks noChangeShapeType="1"/>
            </p:cNvSpPr>
            <p:nvPr/>
          </p:nvSpPr>
          <p:spPr bwMode="auto">
            <a:xfrm flipH="1">
              <a:off x="6912" y="2268"/>
              <a:ext cx="36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80587" name="Line 11"/>
            <p:cNvSpPr>
              <a:spLocks noChangeShapeType="1"/>
            </p:cNvSpPr>
            <p:nvPr/>
          </p:nvSpPr>
          <p:spPr bwMode="auto">
            <a:xfrm flipH="1" flipV="1">
              <a:off x="6732" y="1908"/>
              <a:ext cx="180" cy="36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80588" name="Line 12"/>
            <p:cNvSpPr>
              <a:spLocks noChangeShapeType="1"/>
            </p:cNvSpPr>
            <p:nvPr/>
          </p:nvSpPr>
          <p:spPr bwMode="auto">
            <a:xfrm>
              <a:off x="7452" y="1908"/>
              <a:ext cx="36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80589" name="Line 13"/>
            <p:cNvSpPr>
              <a:spLocks noChangeShapeType="1"/>
            </p:cNvSpPr>
            <p:nvPr/>
          </p:nvSpPr>
          <p:spPr bwMode="auto">
            <a:xfrm flipV="1">
              <a:off x="7812" y="1548"/>
              <a:ext cx="180" cy="36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0590" name="Rectangle 14"/>
          <p:cNvSpPr>
            <a:spLocks noChangeArrowheads="1"/>
          </p:cNvSpPr>
          <p:nvPr/>
        </p:nvSpPr>
        <p:spPr bwMode="auto">
          <a:xfrm>
            <a:off x="1308100" y="4097338"/>
            <a:ext cx="6605588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dirty="0"/>
              <a:t>1-bromo-1-chloro-2-methylcyclopentane </a:t>
            </a:r>
          </a:p>
        </p:txBody>
      </p:sp>
      <p:sp>
        <p:nvSpPr>
          <p:cNvPr id="280591" name="Rectangle 15"/>
          <p:cNvSpPr>
            <a:spLocks noChangeArrowheads="1"/>
          </p:cNvSpPr>
          <p:nvPr/>
        </p:nvSpPr>
        <p:spPr bwMode="auto">
          <a:xfrm>
            <a:off x="5041900" y="2332038"/>
            <a:ext cx="936625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000000"/>
                </a:solidFill>
              </a:rPr>
              <a:t>ethyl</a:t>
            </a:r>
          </a:p>
        </p:txBody>
      </p:sp>
      <p:sp>
        <p:nvSpPr>
          <p:cNvPr id="6" name="Regular Pentagon 5"/>
          <p:cNvSpPr>
            <a:spLocks noChangeArrowheads="1"/>
          </p:cNvSpPr>
          <p:nvPr/>
        </p:nvSpPr>
        <p:spPr bwMode="auto">
          <a:xfrm>
            <a:off x="3860800" y="4838700"/>
            <a:ext cx="1120775" cy="1066800"/>
          </a:xfrm>
          <a:prstGeom prst="pentagon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FFFFFF"/>
              </a:solidFill>
              <a:latin typeface="Arial"/>
            </a:endParaRPr>
          </a:p>
        </p:txBody>
      </p:sp>
      <p:grpSp>
        <p:nvGrpSpPr>
          <p:cNvPr id="280613" name="Group 37"/>
          <p:cNvGrpSpPr>
            <a:grpSpLocks/>
          </p:cNvGrpSpPr>
          <p:nvPr/>
        </p:nvGrpSpPr>
        <p:grpSpPr bwMode="auto">
          <a:xfrm>
            <a:off x="3228974" y="5691188"/>
            <a:ext cx="1028700" cy="1027112"/>
            <a:chOff x="2034" y="3585"/>
            <a:chExt cx="648" cy="647"/>
          </a:xfrm>
        </p:grpSpPr>
        <p:cxnSp>
          <p:nvCxnSpPr>
            <p:cNvPr id="2" name="Straight Connector 96"/>
            <p:cNvCxnSpPr>
              <a:cxnSpLocks noChangeShapeType="1"/>
            </p:cNvCxnSpPr>
            <p:nvPr/>
          </p:nvCxnSpPr>
          <p:spPr bwMode="auto">
            <a:xfrm rot="5400000">
              <a:off x="2448" y="3820"/>
              <a:ext cx="232" cy="8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" name="Straight Connector 96"/>
            <p:cNvCxnSpPr>
              <a:cxnSpLocks noChangeShapeType="1"/>
            </p:cNvCxnSpPr>
            <p:nvPr/>
          </p:nvCxnSpPr>
          <p:spPr bwMode="auto">
            <a:xfrm rot="5400000">
              <a:off x="2440" y="3636"/>
              <a:ext cx="40" cy="20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280606" name="Rectangle 30"/>
            <p:cNvSpPr>
              <a:spLocks noChangeArrowheads="1"/>
            </p:cNvSpPr>
            <p:nvPr/>
          </p:nvSpPr>
          <p:spPr bwMode="auto">
            <a:xfrm>
              <a:off x="2034" y="3585"/>
              <a:ext cx="340" cy="327"/>
            </a:xfrm>
            <a:prstGeom prst="rect">
              <a:avLst/>
            </a:prstGeom>
            <a:noFill/>
            <a:ln w="22225" algn="ctr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l"/>
              <a:r>
                <a:rPr lang="en-US">
                  <a:solidFill>
                    <a:srgbClr val="000000"/>
                  </a:solidFill>
                </a:rPr>
                <a:t>Br</a:t>
              </a:r>
            </a:p>
          </p:txBody>
        </p:sp>
        <p:sp>
          <p:nvSpPr>
            <p:cNvPr id="280607" name="Rectangle 31"/>
            <p:cNvSpPr>
              <a:spLocks noChangeArrowheads="1"/>
            </p:cNvSpPr>
            <p:nvPr/>
          </p:nvSpPr>
          <p:spPr bwMode="auto">
            <a:xfrm>
              <a:off x="2354" y="3905"/>
              <a:ext cx="328" cy="327"/>
            </a:xfrm>
            <a:prstGeom prst="rect">
              <a:avLst/>
            </a:prstGeom>
            <a:noFill/>
            <a:ln w="22225" algn="ctr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l"/>
              <a:r>
                <a:rPr lang="en-US">
                  <a:solidFill>
                    <a:srgbClr val="000000"/>
                  </a:solidFill>
                </a:rPr>
                <a:t>Cl</a:t>
              </a:r>
            </a:p>
          </p:txBody>
        </p:sp>
      </p:grpSp>
      <p:sp>
        <p:nvSpPr>
          <p:cNvPr id="280610" name="Rectangle 34"/>
          <p:cNvSpPr>
            <a:spLocks noChangeArrowheads="1"/>
          </p:cNvSpPr>
          <p:nvPr/>
        </p:nvSpPr>
        <p:spPr bwMode="auto">
          <a:xfrm>
            <a:off x="5588000" y="5202238"/>
            <a:ext cx="2033588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000000"/>
                </a:solidFill>
              </a:rPr>
              <a:t>(C</a:t>
            </a:r>
            <a:r>
              <a:rPr lang="en-US" baseline="-25000">
                <a:solidFill>
                  <a:srgbClr val="000000"/>
                </a:solidFill>
              </a:rPr>
              <a:t>6</a:t>
            </a:r>
            <a:r>
              <a:rPr lang="en-US">
                <a:solidFill>
                  <a:srgbClr val="000000"/>
                </a:solidFill>
              </a:rPr>
              <a:t>H</a:t>
            </a:r>
            <a:r>
              <a:rPr lang="en-US" baseline="-25000">
                <a:solidFill>
                  <a:srgbClr val="000000"/>
                </a:solidFill>
              </a:rPr>
              <a:t>10</a:t>
            </a:r>
            <a:r>
              <a:rPr lang="en-US">
                <a:solidFill>
                  <a:srgbClr val="000000"/>
                </a:solidFill>
              </a:rPr>
              <a:t>BrCl)</a:t>
            </a:r>
          </a:p>
        </p:txBody>
      </p:sp>
      <p:sp>
        <p:nvSpPr>
          <p:cNvPr id="280611" name="Rectangle 35"/>
          <p:cNvSpPr>
            <a:spLocks noChangeArrowheads="1"/>
          </p:cNvSpPr>
          <p:nvPr/>
        </p:nvSpPr>
        <p:spPr bwMode="auto">
          <a:xfrm>
            <a:off x="5803900" y="2916238"/>
            <a:ext cx="1439863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000000"/>
                </a:solidFill>
              </a:rPr>
              <a:t>(C</a:t>
            </a:r>
            <a:r>
              <a:rPr lang="en-US" baseline="-25000">
                <a:solidFill>
                  <a:srgbClr val="000000"/>
                </a:solidFill>
              </a:rPr>
              <a:t>8</a:t>
            </a:r>
            <a:r>
              <a:rPr lang="en-US">
                <a:solidFill>
                  <a:srgbClr val="000000"/>
                </a:solidFill>
              </a:rPr>
              <a:t>H</a:t>
            </a:r>
            <a:r>
              <a:rPr lang="en-US" baseline="-25000">
                <a:solidFill>
                  <a:srgbClr val="000000"/>
                </a:solidFill>
              </a:rPr>
              <a:t>16</a:t>
            </a:r>
            <a:r>
              <a:rPr lang="en-US">
                <a:solidFill>
                  <a:srgbClr val="000000"/>
                </a:solidFill>
              </a:rPr>
              <a:t>) </a:t>
            </a:r>
          </a:p>
        </p:txBody>
      </p:sp>
      <p:sp>
        <p:nvSpPr>
          <p:cNvPr id="280612" name="Rectangle 36"/>
          <p:cNvSpPr>
            <a:spLocks noChangeArrowheads="1"/>
          </p:cNvSpPr>
          <p:nvPr/>
        </p:nvSpPr>
        <p:spPr bwMode="auto">
          <a:xfrm>
            <a:off x="5791200" y="2332038"/>
            <a:ext cx="2263775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000000"/>
                </a:solidFill>
              </a:rPr>
              <a:t>cyclohexane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144696" y="2125774"/>
            <a:ext cx="3112979" cy="1761220"/>
            <a:chOff x="1144696" y="2125774"/>
            <a:chExt cx="3112979" cy="1761220"/>
          </a:xfrm>
        </p:grpSpPr>
        <p:sp>
          <p:nvSpPr>
            <p:cNvPr id="33" name="Oval 32"/>
            <p:cNvSpPr/>
            <p:nvPr/>
          </p:nvSpPr>
          <p:spPr bwMode="auto">
            <a:xfrm>
              <a:off x="1144696" y="2952352"/>
              <a:ext cx="93928" cy="93928"/>
            </a:xfrm>
            <a:prstGeom prst="ellipse">
              <a:avLst/>
            </a:prstGeom>
            <a:solidFill>
              <a:schemeClr val="tx1"/>
            </a:solidFill>
            <a:ln w="222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en-US" smtClean="0"/>
            </a:p>
          </p:txBody>
        </p:sp>
        <p:sp>
          <p:nvSpPr>
            <p:cNvPr id="38" name="Oval 37"/>
            <p:cNvSpPr/>
            <p:nvPr/>
          </p:nvSpPr>
          <p:spPr bwMode="auto">
            <a:xfrm>
              <a:off x="1508126" y="2952352"/>
              <a:ext cx="93928" cy="93928"/>
            </a:xfrm>
            <a:prstGeom prst="ellipse">
              <a:avLst/>
            </a:prstGeom>
            <a:solidFill>
              <a:schemeClr val="tx1"/>
            </a:solidFill>
            <a:ln w="222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en-US" smtClean="0"/>
            </a:p>
          </p:txBody>
        </p:sp>
        <p:sp>
          <p:nvSpPr>
            <p:cNvPr id="39" name="Oval 38"/>
            <p:cNvSpPr/>
            <p:nvPr/>
          </p:nvSpPr>
          <p:spPr bwMode="auto">
            <a:xfrm>
              <a:off x="1758315" y="2446866"/>
              <a:ext cx="93928" cy="93928"/>
            </a:xfrm>
            <a:prstGeom prst="ellipse">
              <a:avLst/>
            </a:prstGeom>
            <a:solidFill>
              <a:schemeClr val="tx1"/>
            </a:solidFill>
            <a:ln w="222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en-US" smtClean="0"/>
            </a:p>
          </p:txBody>
        </p:sp>
        <p:sp>
          <p:nvSpPr>
            <p:cNvPr id="40" name="Oval 39"/>
            <p:cNvSpPr/>
            <p:nvPr/>
          </p:nvSpPr>
          <p:spPr bwMode="auto">
            <a:xfrm>
              <a:off x="2383821" y="2457978"/>
              <a:ext cx="93928" cy="93928"/>
            </a:xfrm>
            <a:prstGeom prst="ellipse">
              <a:avLst/>
            </a:prstGeom>
            <a:solidFill>
              <a:schemeClr val="tx1"/>
            </a:solidFill>
            <a:ln w="222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en-US" smtClean="0"/>
            </a:p>
          </p:txBody>
        </p:sp>
        <p:sp>
          <p:nvSpPr>
            <p:cNvPr id="41" name="Oval 40"/>
            <p:cNvSpPr/>
            <p:nvPr/>
          </p:nvSpPr>
          <p:spPr bwMode="auto">
            <a:xfrm>
              <a:off x="2623212" y="2952352"/>
              <a:ext cx="93928" cy="93928"/>
            </a:xfrm>
            <a:prstGeom prst="ellipse">
              <a:avLst/>
            </a:prstGeom>
            <a:solidFill>
              <a:schemeClr val="tx1"/>
            </a:solidFill>
            <a:ln w="222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en-US" smtClean="0"/>
            </a:p>
          </p:txBody>
        </p:sp>
        <p:sp>
          <p:nvSpPr>
            <p:cNvPr id="42" name="Oval 41"/>
            <p:cNvSpPr/>
            <p:nvPr/>
          </p:nvSpPr>
          <p:spPr bwMode="auto">
            <a:xfrm>
              <a:off x="2390775" y="3452464"/>
              <a:ext cx="93928" cy="93928"/>
            </a:xfrm>
            <a:prstGeom prst="ellipse">
              <a:avLst/>
            </a:prstGeom>
            <a:solidFill>
              <a:schemeClr val="tx1"/>
            </a:solidFill>
            <a:ln w="222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en-US" smtClean="0"/>
            </a:p>
          </p:txBody>
        </p:sp>
        <p:sp>
          <p:nvSpPr>
            <p:cNvPr id="43" name="Oval 42"/>
            <p:cNvSpPr/>
            <p:nvPr/>
          </p:nvSpPr>
          <p:spPr bwMode="auto">
            <a:xfrm>
              <a:off x="1765660" y="3452464"/>
              <a:ext cx="93928" cy="93928"/>
            </a:xfrm>
            <a:prstGeom prst="ellipse">
              <a:avLst/>
            </a:prstGeom>
            <a:solidFill>
              <a:schemeClr val="tx1"/>
            </a:solidFill>
            <a:ln w="222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en-US" smtClean="0"/>
            </a:p>
          </p:txBody>
        </p:sp>
        <p:sp>
          <p:nvSpPr>
            <p:cNvPr id="44" name="Oval 43"/>
            <p:cNvSpPr/>
            <p:nvPr/>
          </p:nvSpPr>
          <p:spPr bwMode="auto">
            <a:xfrm>
              <a:off x="1602054" y="3793066"/>
              <a:ext cx="93928" cy="93928"/>
            </a:xfrm>
            <a:prstGeom prst="ellipse">
              <a:avLst/>
            </a:prstGeom>
            <a:solidFill>
              <a:schemeClr val="tx1"/>
            </a:solidFill>
            <a:ln w="222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en-US" smtClean="0"/>
            </a:p>
          </p:txBody>
        </p:sp>
        <p:sp>
          <p:nvSpPr>
            <p:cNvPr id="45" name="Oval 44"/>
            <p:cNvSpPr/>
            <p:nvPr/>
          </p:nvSpPr>
          <p:spPr bwMode="auto">
            <a:xfrm>
              <a:off x="2529284" y="3760238"/>
              <a:ext cx="93928" cy="93928"/>
            </a:xfrm>
            <a:prstGeom prst="ellipse">
              <a:avLst/>
            </a:prstGeom>
            <a:solidFill>
              <a:schemeClr val="tx1"/>
            </a:solidFill>
            <a:ln w="222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en-US" smtClean="0"/>
            </a:p>
          </p:txBody>
        </p:sp>
        <p:sp>
          <p:nvSpPr>
            <p:cNvPr id="46" name="Oval 45"/>
            <p:cNvSpPr/>
            <p:nvPr/>
          </p:nvSpPr>
          <p:spPr bwMode="auto">
            <a:xfrm>
              <a:off x="3699536" y="3092756"/>
              <a:ext cx="93928" cy="93928"/>
            </a:xfrm>
            <a:prstGeom prst="ellipse">
              <a:avLst/>
            </a:prstGeom>
            <a:solidFill>
              <a:schemeClr val="tx1"/>
            </a:solidFill>
            <a:ln w="222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en-US" smtClean="0"/>
            </a:p>
          </p:txBody>
        </p:sp>
        <p:sp>
          <p:nvSpPr>
            <p:cNvPr id="47" name="Oval 46"/>
            <p:cNvSpPr/>
            <p:nvPr/>
          </p:nvSpPr>
          <p:spPr bwMode="auto">
            <a:xfrm>
              <a:off x="3498850" y="2781300"/>
              <a:ext cx="93928" cy="93928"/>
            </a:xfrm>
            <a:prstGeom prst="ellipse">
              <a:avLst/>
            </a:prstGeom>
            <a:solidFill>
              <a:schemeClr val="tx1"/>
            </a:solidFill>
            <a:ln w="222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en-US" smtClean="0"/>
            </a:p>
          </p:txBody>
        </p:sp>
        <p:sp>
          <p:nvSpPr>
            <p:cNvPr id="48" name="Oval 47"/>
            <p:cNvSpPr/>
            <p:nvPr/>
          </p:nvSpPr>
          <p:spPr bwMode="auto">
            <a:xfrm>
              <a:off x="3811322" y="2194280"/>
              <a:ext cx="93928" cy="93928"/>
            </a:xfrm>
            <a:prstGeom prst="ellipse">
              <a:avLst/>
            </a:prstGeom>
            <a:solidFill>
              <a:schemeClr val="tx1"/>
            </a:solidFill>
            <a:ln w="222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en-US" smtClean="0"/>
            </a:p>
          </p:txBody>
        </p:sp>
        <p:sp>
          <p:nvSpPr>
            <p:cNvPr id="49" name="Oval 48"/>
            <p:cNvSpPr/>
            <p:nvPr/>
          </p:nvSpPr>
          <p:spPr bwMode="auto">
            <a:xfrm>
              <a:off x="4076700" y="2142066"/>
              <a:ext cx="93928" cy="93928"/>
            </a:xfrm>
            <a:prstGeom prst="ellipse">
              <a:avLst/>
            </a:prstGeom>
            <a:solidFill>
              <a:schemeClr val="tx1"/>
            </a:solidFill>
            <a:ln w="222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en-US" smtClean="0"/>
            </a:p>
          </p:txBody>
        </p:sp>
        <p:sp>
          <p:nvSpPr>
            <p:cNvPr id="50" name="Oval 49"/>
            <p:cNvSpPr/>
            <p:nvPr/>
          </p:nvSpPr>
          <p:spPr bwMode="auto">
            <a:xfrm>
              <a:off x="4163747" y="2378604"/>
              <a:ext cx="93928" cy="93928"/>
            </a:xfrm>
            <a:prstGeom prst="ellipse">
              <a:avLst/>
            </a:prstGeom>
            <a:solidFill>
              <a:schemeClr val="tx1"/>
            </a:solidFill>
            <a:ln w="222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en-US" smtClean="0"/>
            </a:p>
          </p:txBody>
        </p:sp>
        <p:sp>
          <p:nvSpPr>
            <p:cNvPr id="51" name="Oval 50"/>
            <p:cNvSpPr/>
            <p:nvPr/>
          </p:nvSpPr>
          <p:spPr bwMode="auto">
            <a:xfrm>
              <a:off x="2532633" y="2125774"/>
              <a:ext cx="93928" cy="93928"/>
            </a:xfrm>
            <a:prstGeom prst="ellipse">
              <a:avLst/>
            </a:prstGeom>
            <a:solidFill>
              <a:schemeClr val="tx1"/>
            </a:solidFill>
            <a:ln w="222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en-US" smtClean="0"/>
            </a:p>
          </p:txBody>
        </p:sp>
        <p:sp>
          <p:nvSpPr>
            <p:cNvPr id="52" name="Oval 51"/>
            <p:cNvSpPr/>
            <p:nvPr/>
          </p:nvSpPr>
          <p:spPr bwMode="auto">
            <a:xfrm>
              <a:off x="1631685" y="2139490"/>
              <a:ext cx="93928" cy="93928"/>
            </a:xfrm>
            <a:prstGeom prst="ellipse">
              <a:avLst/>
            </a:prstGeom>
            <a:solidFill>
              <a:schemeClr val="tx1"/>
            </a:solidFill>
            <a:ln w="222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en-US" smtClean="0"/>
            </a:p>
          </p:txBody>
        </p:sp>
      </p:grpSp>
      <p:cxnSp>
        <p:nvCxnSpPr>
          <p:cNvPr id="53" name="Straight Connector 52"/>
          <p:cNvCxnSpPr>
            <a:cxnSpLocks noChangeShapeType="1"/>
          </p:cNvCxnSpPr>
          <p:nvPr/>
        </p:nvCxnSpPr>
        <p:spPr bwMode="auto">
          <a:xfrm rot="12600000" flipH="1">
            <a:off x="4725988" y="6059488"/>
            <a:ext cx="609600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</p:spTree>
    <p:extLst>
      <p:ext uri="{BB962C8B-B14F-4D97-AF65-F5344CB8AC3E}">
        <p14:creationId xmlns:p14="http://schemas.microsoft.com/office/powerpoint/2010/main" val="1840136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057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057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0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80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0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80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058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058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0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4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059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059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0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806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806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80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80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80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0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05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805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280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806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80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80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806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80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80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80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80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806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806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 tmFilter="0,0; .5, 1; 1, 1"/>
                                        <p:tgtEl>
                                          <p:spTgt spid="280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0579" grpId="0"/>
      <p:bldP spid="280590" grpId="0"/>
      <p:bldP spid="280591" grpId="0"/>
      <p:bldP spid="6" grpId="0" animBg="1"/>
      <p:bldP spid="280610" grpId="0"/>
      <p:bldP spid="280611" grpId="0"/>
      <p:bldP spid="2806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751351" y="221271"/>
            <a:ext cx="560999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4000" b="1" dirty="0" smtClean="0">
                <a:solidFill>
                  <a:srgbClr val="C00000"/>
                </a:solidFill>
                <a:latin typeface="Arial" pitchFamily="34" charset="0"/>
              </a:rPr>
              <a:t>SUMMARY: </a:t>
            </a:r>
            <a:r>
              <a:rPr lang="en-US" sz="4000" b="1" u="sng" dirty="0" smtClean="0">
                <a:solidFill>
                  <a:srgbClr val="C00000"/>
                </a:solidFill>
                <a:latin typeface="Arial" pitchFamily="34" charset="0"/>
              </a:rPr>
              <a:t>Alkanes, 2</a:t>
            </a:r>
          </a:p>
        </p:txBody>
      </p:sp>
      <p:sp>
        <p:nvSpPr>
          <p:cNvPr id="28" name="Rectangle 3"/>
          <p:cNvSpPr>
            <a:spLocks noChangeArrowheads="1"/>
          </p:cNvSpPr>
          <p:nvPr/>
        </p:nvSpPr>
        <p:spPr bwMode="auto">
          <a:xfrm>
            <a:off x="173426" y="1036809"/>
            <a:ext cx="8779917" cy="1569660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In this lesson, we went through how to name alkanes that contain non-hydrocarbon substituents. The biggest ideas are: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9" name="Rectangle 4"/>
          <p:cNvSpPr>
            <a:spLocks noChangeArrowheads="1"/>
          </p:cNvSpPr>
          <p:nvPr/>
        </p:nvSpPr>
        <p:spPr bwMode="auto">
          <a:xfrm>
            <a:off x="531933" y="2794233"/>
            <a:ext cx="7618839" cy="1077218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l"/>
            <a:r>
              <a:rPr lang="en-US" sz="3200" dirty="0" smtClean="0">
                <a:solidFill>
                  <a:srgbClr val="C00000"/>
                </a:solidFill>
              </a:rPr>
              <a:t>1. The </a:t>
            </a:r>
            <a:r>
              <a:rPr lang="en-US" sz="3200" dirty="0">
                <a:solidFill>
                  <a:srgbClr val="C00000"/>
                </a:solidFill>
              </a:rPr>
              <a:t>“longest chain” MUST contain </a:t>
            </a:r>
            <a:r>
              <a:rPr lang="en-US" sz="3200" dirty="0" smtClean="0">
                <a:solidFill>
                  <a:srgbClr val="C00000"/>
                </a:solidFill>
              </a:rPr>
              <a:t>the</a:t>
            </a:r>
          </a:p>
          <a:p>
            <a:pPr algn="l"/>
            <a:r>
              <a:rPr lang="en-US" sz="3200" dirty="0" smtClean="0">
                <a:solidFill>
                  <a:srgbClr val="C00000"/>
                </a:solidFill>
              </a:rPr>
              <a:t>    </a:t>
            </a:r>
            <a:r>
              <a:rPr lang="en-US" sz="3200" dirty="0">
                <a:solidFill>
                  <a:srgbClr val="C00000"/>
                </a:solidFill>
              </a:rPr>
              <a:t>substituent.</a:t>
            </a:r>
          </a:p>
        </p:txBody>
      </p:sp>
      <p:sp>
        <p:nvSpPr>
          <p:cNvPr id="30" name="Rectangle 16"/>
          <p:cNvSpPr>
            <a:spLocks noChangeArrowheads="1"/>
          </p:cNvSpPr>
          <p:nvPr/>
        </p:nvSpPr>
        <p:spPr bwMode="auto">
          <a:xfrm>
            <a:off x="527358" y="4048292"/>
            <a:ext cx="7785647" cy="1077218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l"/>
            <a:r>
              <a:rPr lang="en-US" sz="3200" dirty="0">
                <a:solidFill>
                  <a:srgbClr val="C00000"/>
                </a:solidFill>
              </a:rPr>
              <a:t>2. </a:t>
            </a:r>
            <a:r>
              <a:rPr lang="en-US" sz="3200" dirty="0" smtClean="0">
                <a:solidFill>
                  <a:srgbClr val="C00000"/>
                </a:solidFill>
              </a:rPr>
              <a:t>You number the </a:t>
            </a:r>
            <a:r>
              <a:rPr lang="en-US" sz="3200" dirty="0">
                <a:solidFill>
                  <a:srgbClr val="C00000"/>
                </a:solidFill>
              </a:rPr>
              <a:t>chain </a:t>
            </a:r>
            <a:r>
              <a:rPr lang="en-US" sz="3200" dirty="0" smtClean="0">
                <a:solidFill>
                  <a:srgbClr val="C00000"/>
                </a:solidFill>
              </a:rPr>
              <a:t>carbons starting</a:t>
            </a:r>
          </a:p>
          <a:p>
            <a:pPr algn="l"/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smtClean="0">
                <a:solidFill>
                  <a:srgbClr val="C00000"/>
                </a:solidFill>
              </a:rPr>
              <a:t>   </a:t>
            </a:r>
            <a:r>
              <a:rPr lang="en-US" sz="3200" dirty="0">
                <a:solidFill>
                  <a:srgbClr val="C00000"/>
                </a:solidFill>
              </a:rPr>
              <a:t>with the </a:t>
            </a:r>
            <a:r>
              <a:rPr lang="en-US" sz="3200" dirty="0" smtClean="0">
                <a:solidFill>
                  <a:srgbClr val="C00000"/>
                </a:solidFill>
              </a:rPr>
              <a:t>end nearest </a:t>
            </a:r>
            <a:r>
              <a:rPr lang="en-US" sz="3200" dirty="0">
                <a:solidFill>
                  <a:srgbClr val="C00000"/>
                </a:solidFill>
              </a:rPr>
              <a:t>a substituent. </a:t>
            </a:r>
          </a:p>
        </p:txBody>
      </p:sp>
      <p:sp>
        <p:nvSpPr>
          <p:cNvPr id="31" name="Rectangle 17"/>
          <p:cNvSpPr>
            <a:spLocks noChangeArrowheads="1"/>
          </p:cNvSpPr>
          <p:nvPr/>
        </p:nvSpPr>
        <p:spPr bwMode="auto">
          <a:xfrm>
            <a:off x="707486" y="5316689"/>
            <a:ext cx="8165876" cy="1077218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l"/>
            <a:r>
              <a:rPr lang="en-US" sz="3200" dirty="0">
                <a:solidFill>
                  <a:srgbClr val="C00000"/>
                </a:solidFill>
              </a:rPr>
              <a:t>-- A </a:t>
            </a:r>
            <a:r>
              <a:rPr lang="en-US" sz="3200" dirty="0" smtClean="0">
                <a:solidFill>
                  <a:srgbClr val="C00000"/>
                </a:solidFill>
              </a:rPr>
              <a:t>non-hydrocarbon </a:t>
            </a:r>
            <a:r>
              <a:rPr lang="en-US" sz="3200" dirty="0">
                <a:solidFill>
                  <a:srgbClr val="C00000"/>
                </a:solidFill>
              </a:rPr>
              <a:t>substituent </a:t>
            </a:r>
            <a:r>
              <a:rPr lang="en-US" sz="3200" dirty="0" smtClean="0">
                <a:solidFill>
                  <a:srgbClr val="C00000"/>
                </a:solidFill>
              </a:rPr>
              <a:t>takes</a:t>
            </a:r>
          </a:p>
          <a:p>
            <a:pPr algn="l"/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smtClean="0">
                <a:solidFill>
                  <a:srgbClr val="C00000"/>
                </a:solidFill>
              </a:rPr>
              <a:t>  precedence </a:t>
            </a:r>
            <a:r>
              <a:rPr lang="en-US" sz="3200" dirty="0">
                <a:solidFill>
                  <a:srgbClr val="C00000"/>
                </a:solidFill>
              </a:rPr>
              <a:t>over </a:t>
            </a:r>
            <a:r>
              <a:rPr lang="en-US" sz="3200" dirty="0" smtClean="0">
                <a:solidFill>
                  <a:srgbClr val="C00000"/>
                </a:solidFill>
              </a:rPr>
              <a:t>a hydrocarbon branch. </a:t>
            </a:r>
            <a:endParaRPr lang="en-US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8624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100" name="Rectangle 4"/>
          <p:cNvSpPr>
            <a:spLocks noChangeArrowheads="1"/>
          </p:cNvSpPr>
          <p:nvPr/>
        </p:nvSpPr>
        <p:spPr bwMode="auto">
          <a:xfrm>
            <a:off x="714375" y="1012825"/>
            <a:ext cx="4068763" cy="946150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/>
              <a:t>Carbon is unique among</a:t>
            </a:r>
          </a:p>
          <a:p>
            <a:pPr algn="l"/>
            <a:r>
              <a:rPr lang="en-US"/>
              <a:t>the elements because: </a:t>
            </a:r>
          </a:p>
        </p:txBody>
      </p:sp>
      <p:sp>
        <p:nvSpPr>
          <p:cNvPr id="260101" name="Rectangle 5"/>
          <p:cNvSpPr>
            <a:spLocks noChangeArrowheads="1"/>
          </p:cNvSpPr>
          <p:nvPr/>
        </p:nvSpPr>
        <p:spPr bwMode="auto">
          <a:xfrm>
            <a:off x="858838" y="2657475"/>
            <a:ext cx="6538912" cy="519113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/>
              <a:t>it can have up to four bonds per C atom </a:t>
            </a:r>
          </a:p>
        </p:txBody>
      </p:sp>
      <p:sp>
        <p:nvSpPr>
          <p:cNvPr id="260102" name="Rectangle 6"/>
          <p:cNvSpPr>
            <a:spLocks noChangeArrowheads="1"/>
          </p:cNvSpPr>
          <p:nvPr/>
        </p:nvSpPr>
        <p:spPr bwMode="auto">
          <a:xfrm>
            <a:off x="474663" y="2657475"/>
            <a:ext cx="422275" cy="519113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/>
              <a:t>--</a:t>
            </a:r>
          </a:p>
        </p:txBody>
      </p:sp>
      <p:sp>
        <p:nvSpPr>
          <p:cNvPr id="260103" name="Rectangle 7"/>
          <p:cNvSpPr>
            <a:spLocks noChangeArrowheads="1"/>
          </p:cNvSpPr>
          <p:nvPr/>
        </p:nvSpPr>
        <p:spPr bwMode="auto">
          <a:xfrm>
            <a:off x="1039813" y="3309938"/>
            <a:ext cx="630237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>
                <a:sym typeface="Wingdings" pitchFamily="2" charset="2"/>
              </a:rPr>
              <a:t></a:t>
            </a:r>
            <a:r>
              <a:rPr lang="en-US"/>
              <a:t> </a:t>
            </a:r>
          </a:p>
        </p:txBody>
      </p:sp>
      <p:sp>
        <p:nvSpPr>
          <p:cNvPr id="260104" name="Rectangle 8"/>
          <p:cNvSpPr>
            <a:spLocks noChangeArrowheads="1"/>
          </p:cNvSpPr>
          <p:nvPr/>
        </p:nvSpPr>
        <p:spPr bwMode="auto">
          <a:xfrm>
            <a:off x="1571625" y="3281363"/>
            <a:ext cx="4938713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single, double, or triple bonds </a:t>
            </a:r>
          </a:p>
        </p:txBody>
      </p:sp>
      <p:sp>
        <p:nvSpPr>
          <p:cNvPr id="260105" name="Rectangle 9"/>
          <p:cNvSpPr>
            <a:spLocks noChangeArrowheads="1"/>
          </p:cNvSpPr>
          <p:nvPr/>
        </p:nvSpPr>
        <p:spPr bwMode="auto">
          <a:xfrm>
            <a:off x="1084263" y="5268913"/>
            <a:ext cx="422275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/>
              <a:t>--</a:t>
            </a:r>
          </a:p>
        </p:txBody>
      </p:sp>
      <p:sp>
        <p:nvSpPr>
          <p:cNvPr id="260106" name="Rectangle 10"/>
          <p:cNvSpPr>
            <a:spLocks noChangeArrowheads="1"/>
          </p:cNvSpPr>
          <p:nvPr/>
        </p:nvSpPr>
        <p:spPr bwMode="auto">
          <a:xfrm>
            <a:off x="1084263" y="5907088"/>
            <a:ext cx="422275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/>
              <a:t>--</a:t>
            </a:r>
          </a:p>
        </p:txBody>
      </p:sp>
      <p:sp>
        <p:nvSpPr>
          <p:cNvPr id="260107" name="Rectangle 11"/>
          <p:cNvSpPr>
            <a:spLocks noChangeArrowheads="1"/>
          </p:cNvSpPr>
          <p:nvPr/>
        </p:nvSpPr>
        <p:spPr bwMode="auto">
          <a:xfrm>
            <a:off x="1420813" y="5283200"/>
            <a:ext cx="7127875" cy="519113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it can form REALLY long chains of C atoms </a:t>
            </a:r>
          </a:p>
        </p:txBody>
      </p:sp>
      <p:sp>
        <p:nvSpPr>
          <p:cNvPr id="260108" name="Rectangle 12"/>
          <p:cNvSpPr>
            <a:spLocks noChangeArrowheads="1"/>
          </p:cNvSpPr>
          <p:nvPr/>
        </p:nvSpPr>
        <p:spPr bwMode="auto">
          <a:xfrm>
            <a:off x="1422400" y="5935663"/>
            <a:ext cx="3411538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its bonds are strong </a:t>
            </a:r>
          </a:p>
        </p:txBody>
      </p:sp>
      <p:grpSp>
        <p:nvGrpSpPr>
          <p:cNvPr id="260130" name="Group 34"/>
          <p:cNvGrpSpPr>
            <a:grpSpLocks/>
          </p:cNvGrpSpPr>
          <p:nvPr/>
        </p:nvGrpSpPr>
        <p:grpSpPr bwMode="auto">
          <a:xfrm>
            <a:off x="1525588" y="4025900"/>
            <a:ext cx="1293812" cy="704850"/>
            <a:chOff x="473" y="2496"/>
            <a:chExt cx="815" cy="444"/>
          </a:xfrm>
        </p:grpSpPr>
        <p:sp>
          <p:nvSpPr>
            <p:cNvPr id="260111" name="Rectangle 15"/>
            <p:cNvSpPr>
              <a:spLocks noChangeArrowheads="1"/>
            </p:cNvSpPr>
            <p:nvPr/>
          </p:nvSpPr>
          <p:spPr bwMode="auto">
            <a:xfrm>
              <a:off x="473" y="2556"/>
              <a:ext cx="815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>
                  <a:solidFill>
                    <a:schemeClr val="tx1"/>
                  </a:solidFill>
                </a:rPr>
                <a:t>–C–C–</a:t>
              </a:r>
            </a:p>
          </p:txBody>
        </p:sp>
        <p:sp>
          <p:nvSpPr>
            <p:cNvPr id="260114" name="Line 18"/>
            <p:cNvSpPr>
              <a:spLocks noChangeShapeType="1"/>
            </p:cNvSpPr>
            <p:nvPr/>
          </p:nvSpPr>
          <p:spPr bwMode="auto">
            <a:xfrm flipV="1">
              <a:off x="1027" y="2814"/>
              <a:ext cx="0" cy="126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60115" name="Line 19"/>
            <p:cNvSpPr>
              <a:spLocks noChangeShapeType="1"/>
            </p:cNvSpPr>
            <p:nvPr/>
          </p:nvSpPr>
          <p:spPr bwMode="auto">
            <a:xfrm flipV="1">
              <a:off x="739" y="2814"/>
              <a:ext cx="0" cy="126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60118" name="Line 22"/>
            <p:cNvSpPr>
              <a:spLocks noChangeShapeType="1"/>
            </p:cNvSpPr>
            <p:nvPr/>
          </p:nvSpPr>
          <p:spPr bwMode="auto">
            <a:xfrm flipV="1">
              <a:off x="1027" y="2496"/>
              <a:ext cx="0" cy="126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60119" name="Line 23"/>
            <p:cNvSpPr>
              <a:spLocks noChangeShapeType="1"/>
            </p:cNvSpPr>
            <p:nvPr/>
          </p:nvSpPr>
          <p:spPr bwMode="auto">
            <a:xfrm flipV="1">
              <a:off x="739" y="2496"/>
              <a:ext cx="0" cy="126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260133" name="Group 37"/>
          <p:cNvGrpSpPr>
            <a:grpSpLocks/>
          </p:cNvGrpSpPr>
          <p:nvPr/>
        </p:nvGrpSpPr>
        <p:grpSpPr bwMode="auto">
          <a:xfrm>
            <a:off x="3367088" y="4054475"/>
            <a:ext cx="1395412" cy="728663"/>
            <a:chOff x="2569" y="2378"/>
            <a:chExt cx="879" cy="459"/>
          </a:xfrm>
        </p:grpSpPr>
        <p:sp>
          <p:nvSpPr>
            <p:cNvPr id="260126" name="Freeform 30"/>
            <p:cNvSpPr>
              <a:spLocks/>
            </p:cNvSpPr>
            <p:nvPr/>
          </p:nvSpPr>
          <p:spPr bwMode="auto">
            <a:xfrm>
              <a:off x="2569" y="2378"/>
              <a:ext cx="207" cy="151"/>
            </a:xfrm>
            <a:custGeom>
              <a:avLst/>
              <a:gdLst/>
              <a:ahLst/>
              <a:cxnLst>
                <a:cxn ang="0">
                  <a:pos x="277" y="202"/>
                </a:cxn>
                <a:cxn ang="0">
                  <a:pos x="0" y="0"/>
                </a:cxn>
              </a:cxnLst>
              <a:rect l="0" t="0" r="r" b="b"/>
              <a:pathLst>
                <a:path w="277" h="202">
                  <a:moveTo>
                    <a:pt x="277" y="202"/>
                  </a:moveTo>
                  <a:lnTo>
                    <a:pt x="0" y="0"/>
                  </a:lnTo>
                </a:path>
              </a:pathLst>
            </a:custGeom>
            <a:noFill/>
            <a:ln w="222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0127" name="Freeform 31"/>
            <p:cNvSpPr>
              <a:spLocks/>
            </p:cNvSpPr>
            <p:nvPr/>
          </p:nvSpPr>
          <p:spPr bwMode="auto">
            <a:xfrm>
              <a:off x="3238" y="2378"/>
              <a:ext cx="191" cy="146"/>
            </a:xfrm>
            <a:custGeom>
              <a:avLst/>
              <a:gdLst/>
              <a:ahLst/>
              <a:cxnLst>
                <a:cxn ang="0">
                  <a:pos x="255" y="0"/>
                </a:cxn>
                <a:cxn ang="0">
                  <a:pos x="0" y="195"/>
                </a:cxn>
              </a:cxnLst>
              <a:rect l="0" t="0" r="r" b="b"/>
              <a:pathLst>
                <a:path w="255" h="195">
                  <a:moveTo>
                    <a:pt x="255" y="0"/>
                  </a:moveTo>
                  <a:lnTo>
                    <a:pt x="0" y="195"/>
                  </a:lnTo>
                </a:path>
              </a:pathLst>
            </a:custGeom>
            <a:noFill/>
            <a:ln w="222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0129" name="Text Box 33"/>
            <p:cNvSpPr txBox="1">
              <a:spLocks noChangeArrowheads="1"/>
            </p:cNvSpPr>
            <p:nvPr/>
          </p:nvSpPr>
          <p:spPr bwMode="auto">
            <a:xfrm>
              <a:off x="2724" y="2433"/>
              <a:ext cx="613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l"/>
              <a:r>
                <a:rPr lang="en-US">
                  <a:solidFill>
                    <a:schemeClr val="tx1"/>
                  </a:solidFill>
                </a:rPr>
                <a:t>C=C</a:t>
              </a:r>
            </a:p>
          </p:txBody>
        </p:sp>
        <p:sp>
          <p:nvSpPr>
            <p:cNvPr id="260131" name="Freeform 35"/>
            <p:cNvSpPr>
              <a:spLocks/>
            </p:cNvSpPr>
            <p:nvPr/>
          </p:nvSpPr>
          <p:spPr bwMode="auto">
            <a:xfrm flipV="1">
              <a:off x="2569" y="2658"/>
              <a:ext cx="207" cy="151"/>
            </a:xfrm>
            <a:custGeom>
              <a:avLst/>
              <a:gdLst/>
              <a:ahLst/>
              <a:cxnLst>
                <a:cxn ang="0">
                  <a:pos x="277" y="202"/>
                </a:cxn>
                <a:cxn ang="0">
                  <a:pos x="0" y="0"/>
                </a:cxn>
              </a:cxnLst>
              <a:rect l="0" t="0" r="r" b="b"/>
              <a:pathLst>
                <a:path w="277" h="202">
                  <a:moveTo>
                    <a:pt x="277" y="202"/>
                  </a:moveTo>
                  <a:lnTo>
                    <a:pt x="0" y="0"/>
                  </a:lnTo>
                </a:path>
              </a:pathLst>
            </a:custGeom>
            <a:noFill/>
            <a:ln w="222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0132" name="Freeform 36"/>
            <p:cNvSpPr>
              <a:spLocks/>
            </p:cNvSpPr>
            <p:nvPr/>
          </p:nvSpPr>
          <p:spPr bwMode="auto">
            <a:xfrm>
              <a:off x="3241" y="2658"/>
              <a:ext cx="207" cy="151"/>
            </a:xfrm>
            <a:custGeom>
              <a:avLst/>
              <a:gdLst/>
              <a:ahLst/>
              <a:cxnLst>
                <a:cxn ang="0">
                  <a:pos x="277" y="202"/>
                </a:cxn>
                <a:cxn ang="0">
                  <a:pos x="0" y="0"/>
                </a:cxn>
              </a:cxnLst>
              <a:rect l="0" t="0" r="r" b="b"/>
              <a:pathLst>
                <a:path w="277" h="202">
                  <a:moveTo>
                    <a:pt x="277" y="202"/>
                  </a:moveTo>
                  <a:lnTo>
                    <a:pt x="0" y="0"/>
                  </a:lnTo>
                </a:path>
              </a:pathLst>
            </a:custGeom>
            <a:noFill/>
            <a:ln w="222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60140" name="Group 44"/>
          <p:cNvGrpSpPr>
            <a:grpSpLocks/>
          </p:cNvGrpSpPr>
          <p:nvPr/>
        </p:nvGrpSpPr>
        <p:grpSpPr bwMode="auto">
          <a:xfrm>
            <a:off x="5437188" y="4121150"/>
            <a:ext cx="1303337" cy="519113"/>
            <a:chOff x="3529" y="2556"/>
            <a:chExt cx="821" cy="327"/>
          </a:xfrm>
        </p:grpSpPr>
        <p:sp>
          <p:nvSpPr>
            <p:cNvPr id="260135" name="Rectangle 39"/>
            <p:cNvSpPr>
              <a:spLocks noChangeArrowheads="1"/>
            </p:cNvSpPr>
            <p:nvPr/>
          </p:nvSpPr>
          <p:spPr bwMode="auto">
            <a:xfrm>
              <a:off x="3529" y="2556"/>
              <a:ext cx="82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>
                  <a:solidFill>
                    <a:schemeClr val="tx1"/>
                  </a:solidFill>
                </a:rPr>
                <a:t>–C=C–</a:t>
              </a:r>
            </a:p>
          </p:txBody>
        </p:sp>
        <p:sp>
          <p:nvSpPr>
            <p:cNvPr id="260136" name="Freeform 40"/>
            <p:cNvSpPr>
              <a:spLocks/>
            </p:cNvSpPr>
            <p:nvPr/>
          </p:nvSpPr>
          <p:spPr bwMode="auto">
            <a:xfrm>
              <a:off x="3888" y="2790"/>
              <a:ext cx="10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2" y="0"/>
                </a:cxn>
              </a:cxnLst>
              <a:rect l="0" t="0" r="r" b="b"/>
              <a:pathLst>
                <a:path w="102" h="1">
                  <a:moveTo>
                    <a:pt x="0" y="0"/>
                  </a:moveTo>
                  <a:lnTo>
                    <a:pt x="102" y="0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5045075" y="249181"/>
            <a:ext cx="4124325" cy="2965564"/>
            <a:chOff x="5045075" y="249181"/>
            <a:chExt cx="4124325" cy="2965564"/>
          </a:xfrm>
        </p:grpSpPr>
        <p:pic>
          <p:nvPicPr>
            <p:cNvPr id="260142" name="Picture 46" descr="http://shalomrav.files.wordpress.com/2007/07/nalgene_big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8700" y="249181"/>
              <a:ext cx="1790700" cy="2965564"/>
            </a:xfrm>
            <a:prstGeom prst="rect">
              <a:avLst/>
            </a:prstGeom>
            <a:noFill/>
          </p:spPr>
        </p:pic>
        <p:pic>
          <p:nvPicPr>
            <p:cNvPr id="260144" name="Picture 48" descr="http://www.onlinecouponsavings.com/wp-content/uploads/2010/01/13.Crisco-shortenings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5075" y="400050"/>
              <a:ext cx="2076450" cy="2076450"/>
            </a:xfrm>
            <a:prstGeom prst="rect">
              <a:avLst/>
            </a:prstGeom>
            <a:noFill/>
          </p:spPr>
        </p:pic>
      </p:grpSp>
      <p:grpSp>
        <p:nvGrpSpPr>
          <p:cNvPr id="29" name="Group 28"/>
          <p:cNvGrpSpPr/>
          <p:nvPr/>
        </p:nvGrpSpPr>
        <p:grpSpPr>
          <a:xfrm>
            <a:off x="8517156" y="6319977"/>
            <a:ext cx="498855" cy="411327"/>
            <a:chOff x="119657" y="6331229"/>
            <a:chExt cx="498855" cy="411327"/>
          </a:xfrm>
        </p:grpSpPr>
        <p:sp>
          <p:nvSpPr>
            <p:cNvPr id="30" name="Octagon 29"/>
            <p:cNvSpPr/>
            <p:nvPr/>
          </p:nvSpPr>
          <p:spPr>
            <a:xfrm>
              <a:off x="163422" y="6331229"/>
              <a:ext cx="411327" cy="411327"/>
            </a:xfrm>
            <a:prstGeom prst="octagon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b="1">
                <a:solidFill>
                  <a:srgbClr val="FFFFFF"/>
                </a:solidFill>
              </a:endParaRPr>
            </a:p>
          </p:txBody>
        </p:sp>
        <p:sp>
          <p:nvSpPr>
            <p:cNvPr id="32" name="Text Box 30"/>
            <p:cNvSpPr txBox="1">
              <a:spLocks noChangeArrowheads="1"/>
            </p:cNvSpPr>
            <p:nvPr/>
          </p:nvSpPr>
          <p:spPr bwMode="auto">
            <a:xfrm>
              <a:off x="119657" y="6406087"/>
              <a:ext cx="498855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40" rIns="91440">
              <a:spAutoFit/>
            </a:bodyPr>
            <a:lstStyle/>
            <a:p>
              <a:r>
                <a:rPr lang="en-US" sz="1100" b="1" dirty="0" smtClean="0">
                  <a:solidFill>
                    <a:srgbClr val="FFFFFF"/>
                  </a:solidFill>
                  <a:latin typeface="Arial Narrow" panose="020B0606020202030204" pitchFamily="34" charset="0"/>
                </a:rPr>
                <a:t>STOP</a:t>
              </a:r>
              <a:endParaRPr lang="en-US" sz="1100" b="1" dirty="0">
                <a:solidFill>
                  <a:srgbClr val="FFFFFF"/>
                </a:solidFill>
                <a:latin typeface="Arial Narrow" panose="020B060602020203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0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0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0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60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60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60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60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0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0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0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0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601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0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0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010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010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0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010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010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0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0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0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60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60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60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60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60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60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0104" grpId="0" autoUpdateAnimBg="0"/>
      <p:bldP spid="260105" grpId="0" autoUpdateAnimBg="0"/>
      <p:bldP spid="260106" grpId="0" autoUpdateAnimBg="0"/>
      <p:bldP spid="260107" grpId="0" autoUpdateAnimBg="0"/>
      <p:bldP spid="260108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2"/>
          <p:cNvSpPr>
            <a:spLocks noChangeArrowheads="1"/>
          </p:cNvSpPr>
          <p:nvPr/>
        </p:nvSpPr>
        <p:spPr bwMode="auto">
          <a:xfrm>
            <a:off x="2214563" y="274638"/>
            <a:ext cx="4816475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i="1" u="sng"/>
              <a:t>Naming Alkenes and Alkynes</a:t>
            </a:r>
          </a:p>
        </p:txBody>
      </p:sp>
      <p:sp>
        <p:nvSpPr>
          <p:cNvPr id="279555" name="Rectangle 3"/>
          <p:cNvSpPr>
            <a:spLocks noChangeArrowheads="1"/>
          </p:cNvSpPr>
          <p:nvPr/>
        </p:nvSpPr>
        <p:spPr bwMode="auto">
          <a:xfrm>
            <a:off x="334963" y="1048535"/>
            <a:ext cx="7903126" cy="954107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dirty="0"/>
              <a:t>1. The C-chain MUST include the multiple bond.</a:t>
            </a:r>
          </a:p>
          <a:p>
            <a:pPr algn="l"/>
            <a:r>
              <a:rPr lang="en-US" dirty="0"/>
              <a:t>    </a:t>
            </a:r>
            <a:r>
              <a:rPr lang="en-US" dirty="0" smtClean="0"/>
              <a:t>Use the ending </a:t>
            </a:r>
            <a:r>
              <a:rPr lang="en-US" i="1" dirty="0"/>
              <a:t>–</a:t>
            </a:r>
            <a:r>
              <a:rPr lang="en-US" i="1" dirty="0" err="1"/>
              <a:t>ene</a:t>
            </a:r>
            <a:r>
              <a:rPr lang="en-US" dirty="0"/>
              <a:t> or </a:t>
            </a:r>
            <a:r>
              <a:rPr lang="en-US" i="1" dirty="0"/>
              <a:t>–</a:t>
            </a:r>
            <a:r>
              <a:rPr lang="en-US" i="1" dirty="0" err="1"/>
              <a:t>yne</a:t>
            </a:r>
            <a:r>
              <a:rPr lang="en-US" dirty="0"/>
              <a:t>, as appropriate. </a:t>
            </a:r>
          </a:p>
        </p:txBody>
      </p:sp>
      <p:sp>
        <p:nvSpPr>
          <p:cNvPr id="279556" name="Rectangle 4"/>
          <p:cNvSpPr>
            <a:spLocks noChangeArrowheads="1"/>
          </p:cNvSpPr>
          <p:nvPr/>
        </p:nvSpPr>
        <p:spPr bwMode="auto">
          <a:xfrm>
            <a:off x="322263" y="2128838"/>
            <a:ext cx="8632825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/>
              <a:t>2. Number so that you get to the multiple bond ASAP.</a:t>
            </a:r>
          </a:p>
        </p:txBody>
      </p:sp>
      <p:sp>
        <p:nvSpPr>
          <p:cNvPr id="279557" name="Rectangle 5"/>
          <p:cNvSpPr>
            <a:spLocks noChangeArrowheads="1"/>
          </p:cNvSpPr>
          <p:nvPr/>
        </p:nvSpPr>
        <p:spPr bwMode="auto">
          <a:xfrm>
            <a:off x="1025525" y="2754313"/>
            <a:ext cx="7058025" cy="946150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/>
              <a:t>-- The multiple bond takes precedence over</a:t>
            </a:r>
          </a:p>
          <a:p>
            <a:pPr algn="l"/>
            <a:r>
              <a:rPr lang="en-US"/>
              <a:t>   branching or substituents. </a:t>
            </a:r>
          </a:p>
        </p:txBody>
      </p:sp>
      <p:sp>
        <p:nvSpPr>
          <p:cNvPr id="279558" name="Rectangle 6"/>
          <p:cNvSpPr>
            <a:spLocks noChangeArrowheads="1"/>
          </p:cNvSpPr>
          <p:nvPr/>
        </p:nvSpPr>
        <p:spPr bwMode="auto">
          <a:xfrm>
            <a:off x="327025" y="3795713"/>
            <a:ext cx="8540750" cy="946150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/>
              <a:t>3. Use </a:t>
            </a:r>
            <a:r>
              <a:rPr lang="en-US" i="1"/>
              <a:t>di</a:t>
            </a:r>
            <a:r>
              <a:rPr lang="en-US"/>
              <a:t>- or </a:t>
            </a:r>
            <a:r>
              <a:rPr lang="en-US" i="1"/>
              <a:t>tri</a:t>
            </a:r>
            <a:r>
              <a:rPr lang="en-US"/>
              <a:t>- right before </a:t>
            </a:r>
            <a:r>
              <a:rPr lang="en-US" i="1"/>
              <a:t>–ene</a:t>
            </a:r>
            <a:r>
              <a:rPr lang="en-US"/>
              <a:t> or </a:t>
            </a:r>
            <a:r>
              <a:rPr lang="en-US" i="1"/>
              <a:t>–yne</a:t>
            </a:r>
            <a:r>
              <a:rPr lang="en-US"/>
              <a:t> if you have</a:t>
            </a:r>
          </a:p>
          <a:p>
            <a:pPr algn="l"/>
            <a:r>
              <a:rPr lang="en-US"/>
              <a:t>    two or three multiple bonds. 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7250" y="4470401"/>
            <a:ext cx="7343775" cy="2194291"/>
            <a:chOff x="857250" y="4470401"/>
            <a:chExt cx="7343775" cy="2194291"/>
          </a:xfrm>
        </p:grpSpPr>
        <p:sp>
          <p:nvSpPr>
            <p:cNvPr id="279559" name="Rectangle 7"/>
            <p:cNvSpPr>
              <a:spLocks noChangeArrowheads="1"/>
            </p:cNvSpPr>
            <p:nvPr/>
          </p:nvSpPr>
          <p:spPr bwMode="auto">
            <a:xfrm>
              <a:off x="857250" y="5833695"/>
              <a:ext cx="4676280" cy="830997"/>
            </a:xfrm>
            <a:prstGeom prst="rect">
              <a:avLst/>
            </a:prstGeom>
            <a:noFill/>
            <a:ln w="22225" algn="ctr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r"/>
              <a:r>
                <a:rPr lang="en-US" sz="2400" b="1" dirty="0" smtClean="0">
                  <a:solidFill>
                    <a:schemeClr val="tx1"/>
                  </a:solidFill>
                  <a:latin typeface="Arial Narrow" pitchFamily="34" charset="0"/>
                </a:rPr>
                <a:t>Polyunsaturated fats and oils contain</a:t>
              </a:r>
            </a:p>
            <a:p>
              <a:pPr algn="r"/>
              <a:r>
                <a:rPr lang="en-US" sz="2400" b="1" dirty="0" smtClean="0">
                  <a:solidFill>
                    <a:schemeClr val="tx1"/>
                  </a:solidFill>
                  <a:latin typeface="Arial Narrow" pitchFamily="34" charset="0"/>
                </a:rPr>
                <a:t>double and/or triple bonds.</a:t>
              </a:r>
            </a:p>
          </p:txBody>
        </p:sp>
        <p:pic>
          <p:nvPicPr>
            <p:cNvPr id="11" name="Picture 18" descr="http://www.cdc.gov/nutrition/images/fats_good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6780" y="4470401"/>
              <a:ext cx="2544245" cy="211455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955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955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9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955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955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9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2795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2795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2795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955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955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9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9555" grpId="0"/>
      <p:bldP spid="279556" grpId="0"/>
      <p:bldP spid="279557" grpId="0"/>
      <p:bldP spid="27955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2"/>
          <p:cNvSpPr>
            <a:spLocks noChangeArrowheads="1"/>
          </p:cNvSpPr>
          <p:nvPr/>
        </p:nvSpPr>
        <p:spPr bwMode="auto">
          <a:xfrm>
            <a:off x="269875" y="274638"/>
            <a:ext cx="4362450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/>
              <a:t>Provide each counterpart. </a:t>
            </a:r>
          </a:p>
        </p:txBody>
      </p:sp>
      <p:sp>
        <p:nvSpPr>
          <p:cNvPr id="278531" name="Rectangle 3"/>
          <p:cNvSpPr>
            <a:spLocks noChangeArrowheads="1"/>
          </p:cNvSpPr>
          <p:nvPr/>
        </p:nvSpPr>
        <p:spPr bwMode="auto">
          <a:xfrm>
            <a:off x="1476375" y="1531938"/>
            <a:ext cx="1670050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/>
              <a:t>1-butyne </a:t>
            </a:r>
          </a:p>
        </p:txBody>
      </p:sp>
      <p:grpSp>
        <p:nvGrpSpPr>
          <p:cNvPr id="278551" name="Group 23"/>
          <p:cNvGrpSpPr>
            <a:grpSpLocks/>
          </p:cNvGrpSpPr>
          <p:nvPr/>
        </p:nvGrpSpPr>
        <p:grpSpPr bwMode="auto">
          <a:xfrm>
            <a:off x="1600200" y="3390900"/>
            <a:ext cx="1371600" cy="558800"/>
            <a:chOff x="976" y="1944"/>
            <a:chExt cx="864" cy="352"/>
          </a:xfrm>
        </p:grpSpPr>
        <p:cxnSp>
          <p:nvCxnSpPr>
            <p:cNvPr id="2" name="Straight Connector 51"/>
            <p:cNvCxnSpPr>
              <a:cxnSpLocks noChangeShapeType="1"/>
            </p:cNvCxnSpPr>
            <p:nvPr/>
          </p:nvCxnSpPr>
          <p:spPr bwMode="auto">
            <a:xfrm flipV="1">
              <a:off x="976" y="1944"/>
              <a:ext cx="320" cy="320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3" name="Straight Connector 52"/>
            <p:cNvCxnSpPr>
              <a:cxnSpLocks noChangeShapeType="1"/>
            </p:cNvCxnSpPr>
            <p:nvPr/>
          </p:nvCxnSpPr>
          <p:spPr bwMode="auto">
            <a:xfrm rot="16200000" flipV="1">
              <a:off x="1264" y="1976"/>
              <a:ext cx="288" cy="288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4" name="Straight Connector 51"/>
            <p:cNvCxnSpPr>
              <a:cxnSpLocks noChangeShapeType="1"/>
            </p:cNvCxnSpPr>
            <p:nvPr/>
          </p:nvCxnSpPr>
          <p:spPr bwMode="auto">
            <a:xfrm flipV="1">
              <a:off x="1520" y="1976"/>
              <a:ext cx="320" cy="320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5" name="Straight Connector 52"/>
            <p:cNvCxnSpPr>
              <a:cxnSpLocks noChangeShapeType="1"/>
            </p:cNvCxnSpPr>
            <p:nvPr/>
          </p:nvCxnSpPr>
          <p:spPr bwMode="auto">
            <a:xfrm rot="16200000" flipV="1">
              <a:off x="1292" y="1944"/>
              <a:ext cx="288" cy="288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6" name="Straight Connector 52"/>
            <p:cNvCxnSpPr>
              <a:cxnSpLocks noChangeShapeType="1"/>
            </p:cNvCxnSpPr>
            <p:nvPr/>
          </p:nvCxnSpPr>
          <p:spPr bwMode="auto">
            <a:xfrm rot="16200000" flipV="1">
              <a:off x="1234" y="2006"/>
              <a:ext cx="288" cy="288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</p:spPr>
        </p:cxnSp>
      </p:grpSp>
      <p:grpSp>
        <p:nvGrpSpPr>
          <p:cNvPr id="278566" name="Group 38"/>
          <p:cNvGrpSpPr>
            <a:grpSpLocks/>
          </p:cNvGrpSpPr>
          <p:nvPr/>
        </p:nvGrpSpPr>
        <p:grpSpPr bwMode="auto">
          <a:xfrm>
            <a:off x="4368800" y="1587500"/>
            <a:ext cx="1422400" cy="558800"/>
            <a:chOff x="2768" y="952"/>
            <a:chExt cx="896" cy="352"/>
          </a:xfrm>
        </p:grpSpPr>
        <p:cxnSp>
          <p:nvCxnSpPr>
            <p:cNvPr id="52" name="Straight Connector 51"/>
            <p:cNvCxnSpPr>
              <a:cxnSpLocks noChangeShapeType="1"/>
            </p:cNvCxnSpPr>
            <p:nvPr/>
          </p:nvCxnSpPr>
          <p:spPr bwMode="auto">
            <a:xfrm flipV="1">
              <a:off x="2768" y="952"/>
              <a:ext cx="64" cy="64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3" name="Straight Connector 52"/>
            <p:cNvCxnSpPr>
              <a:cxnSpLocks noChangeShapeType="1"/>
            </p:cNvCxnSpPr>
            <p:nvPr/>
          </p:nvCxnSpPr>
          <p:spPr bwMode="auto">
            <a:xfrm rot="16200000" flipV="1">
              <a:off x="2800" y="984"/>
              <a:ext cx="288" cy="288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5" name="Straight Connector 54"/>
            <p:cNvCxnSpPr>
              <a:cxnSpLocks noChangeShapeType="1"/>
            </p:cNvCxnSpPr>
            <p:nvPr/>
          </p:nvCxnSpPr>
          <p:spPr bwMode="auto">
            <a:xfrm rot="16200000" flipV="1">
              <a:off x="3376" y="984"/>
              <a:ext cx="288" cy="288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7" name="Straight Connector 51"/>
            <p:cNvCxnSpPr>
              <a:cxnSpLocks noChangeShapeType="1"/>
            </p:cNvCxnSpPr>
            <p:nvPr/>
          </p:nvCxnSpPr>
          <p:spPr bwMode="auto">
            <a:xfrm flipV="1">
              <a:off x="3056" y="984"/>
              <a:ext cx="320" cy="32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8" name="Straight Connector 52"/>
            <p:cNvCxnSpPr>
              <a:cxnSpLocks noChangeShapeType="1"/>
            </p:cNvCxnSpPr>
            <p:nvPr/>
          </p:nvCxnSpPr>
          <p:spPr bwMode="auto">
            <a:xfrm rot="16200000" flipV="1">
              <a:off x="2828" y="952"/>
              <a:ext cx="288" cy="288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" name="Straight Connector 52"/>
            <p:cNvCxnSpPr>
              <a:cxnSpLocks noChangeShapeType="1"/>
            </p:cNvCxnSpPr>
            <p:nvPr/>
          </p:nvCxnSpPr>
          <p:spPr bwMode="auto">
            <a:xfrm rot="16200000" flipV="1">
              <a:off x="2770" y="1014"/>
              <a:ext cx="288" cy="288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278567" name="Rectangle 39"/>
          <p:cNvSpPr>
            <a:spLocks noChangeArrowheads="1"/>
          </p:cNvSpPr>
          <p:nvPr/>
        </p:nvSpPr>
        <p:spPr bwMode="auto">
          <a:xfrm>
            <a:off x="4257675" y="3373438"/>
            <a:ext cx="1670050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2-butyne </a:t>
            </a:r>
          </a:p>
        </p:txBody>
      </p:sp>
      <p:sp>
        <p:nvSpPr>
          <p:cNvPr id="278568" name="Rectangle 40"/>
          <p:cNvSpPr>
            <a:spLocks noChangeArrowheads="1"/>
          </p:cNvSpPr>
          <p:nvPr/>
        </p:nvSpPr>
        <p:spPr bwMode="auto">
          <a:xfrm>
            <a:off x="6924675" y="3373438"/>
            <a:ext cx="1206500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(C</a:t>
            </a:r>
            <a:r>
              <a:rPr lang="en-US" baseline="-25000">
                <a:solidFill>
                  <a:schemeClr val="tx1"/>
                </a:solidFill>
              </a:rPr>
              <a:t>4</a:t>
            </a:r>
            <a:r>
              <a:rPr lang="en-US">
                <a:solidFill>
                  <a:schemeClr val="tx1"/>
                </a:solidFill>
              </a:rPr>
              <a:t>H</a:t>
            </a:r>
            <a:r>
              <a:rPr lang="en-US" baseline="-25000">
                <a:solidFill>
                  <a:schemeClr val="tx1"/>
                </a:solidFill>
              </a:rPr>
              <a:t>6</a:t>
            </a:r>
            <a:r>
              <a:rPr lang="en-US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278569" name="Rectangle 41"/>
          <p:cNvSpPr>
            <a:spLocks noChangeArrowheads="1"/>
          </p:cNvSpPr>
          <p:nvPr/>
        </p:nvSpPr>
        <p:spPr bwMode="auto">
          <a:xfrm>
            <a:off x="6924675" y="1646238"/>
            <a:ext cx="1206500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(C</a:t>
            </a:r>
            <a:r>
              <a:rPr lang="en-US" baseline="-25000">
                <a:solidFill>
                  <a:schemeClr val="tx1"/>
                </a:solidFill>
              </a:rPr>
              <a:t>4</a:t>
            </a:r>
            <a:r>
              <a:rPr lang="en-US">
                <a:solidFill>
                  <a:schemeClr val="tx1"/>
                </a:solidFill>
              </a:rPr>
              <a:t>H</a:t>
            </a:r>
            <a:r>
              <a:rPr lang="en-US" baseline="-25000">
                <a:solidFill>
                  <a:schemeClr val="tx1"/>
                </a:solidFill>
              </a:rPr>
              <a:t>6</a:t>
            </a:r>
            <a:r>
              <a:rPr lang="en-US">
                <a:solidFill>
                  <a:schemeClr val="tx1"/>
                </a:solidFill>
              </a:rPr>
              <a:t>)</a:t>
            </a:r>
          </a:p>
        </p:txBody>
      </p:sp>
      <p:grpSp>
        <p:nvGrpSpPr>
          <p:cNvPr id="278593" name="Group 65"/>
          <p:cNvGrpSpPr>
            <a:grpSpLocks/>
          </p:cNvGrpSpPr>
          <p:nvPr/>
        </p:nvGrpSpPr>
        <p:grpSpPr bwMode="auto">
          <a:xfrm>
            <a:off x="892175" y="4508500"/>
            <a:ext cx="3184525" cy="1381125"/>
            <a:chOff x="690" y="2616"/>
            <a:chExt cx="2006" cy="870"/>
          </a:xfrm>
        </p:grpSpPr>
        <p:cxnSp>
          <p:nvCxnSpPr>
            <p:cNvPr id="51" name="Straight Connector 50"/>
            <p:cNvCxnSpPr>
              <a:cxnSpLocks noChangeShapeType="1"/>
            </p:cNvCxnSpPr>
            <p:nvPr/>
          </p:nvCxnSpPr>
          <p:spPr bwMode="auto">
            <a:xfrm rot="16200000" flipV="1">
              <a:off x="690" y="3188"/>
              <a:ext cx="297" cy="297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56" name="Straight Connector 55"/>
            <p:cNvCxnSpPr>
              <a:cxnSpLocks noChangeShapeType="1"/>
            </p:cNvCxnSpPr>
            <p:nvPr/>
          </p:nvCxnSpPr>
          <p:spPr bwMode="auto">
            <a:xfrm flipV="1">
              <a:off x="2120" y="3176"/>
              <a:ext cx="288" cy="288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57" name="Straight Connector 56"/>
            <p:cNvCxnSpPr>
              <a:cxnSpLocks noChangeShapeType="1"/>
            </p:cNvCxnSpPr>
            <p:nvPr/>
          </p:nvCxnSpPr>
          <p:spPr bwMode="auto">
            <a:xfrm rot="16200000" flipV="1">
              <a:off x="2408" y="3176"/>
              <a:ext cx="288" cy="288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97" name="Straight Connector 96"/>
            <p:cNvCxnSpPr>
              <a:cxnSpLocks noChangeShapeType="1"/>
            </p:cNvCxnSpPr>
            <p:nvPr/>
          </p:nvCxnSpPr>
          <p:spPr bwMode="auto">
            <a:xfrm rot="16200000" flipV="1">
              <a:off x="2268" y="3036"/>
              <a:ext cx="280" cy="0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10" name="Straight Connector 55"/>
            <p:cNvCxnSpPr>
              <a:cxnSpLocks noChangeShapeType="1"/>
            </p:cNvCxnSpPr>
            <p:nvPr/>
          </p:nvCxnSpPr>
          <p:spPr bwMode="auto">
            <a:xfrm flipV="1">
              <a:off x="986" y="3198"/>
              <a:ext cx="288" cy="288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11" name="Straight Connector 55"/>
            <p:cNvCxnSpPr>
              <a:cxnSpLocks noChangeShapeType="1"/>
            </p:cNvCxnSpPr>
            <p:nvPr/>
          </p:nvCxnSpPr>
          <p:spPr bwMode="auto">
            <a:xfrm flipV="1">
              <a:off x="961" y="3168"/>
              <a:ext cx="288" cy="288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12" name="Straight Connector 50"/>
            <p:cNvCxnSpPr>
              <a:cxnSpLocks noChangeShapeType="1"/>
            </p:cNvCxnSpPr>
            <p:nvPr/>
          </p:nvCxnSpPr>
          <p:spPr bwMode="auto">
            <a:xfrm rot="16200000" flipV="1">
              <a:off x="1246" y="3170"/>
              <a:ext cx="314" cy="314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13" name="Straight Connector 55"/>
            <p:cNvCxnSpPr>
              <a:cxnSpLocks noChangeShapeType="1"/>
            </p:cNvCxnSpPr>
            <p:nvPr/>
          </p:nvCxnSpPr>
          <p:spPr bwMode="auto">
            <a:xfrm flipV="1">
              <a:off x="1561" y="3198"/>
              <a:ext cx="288" cy="288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14" name="Straight Connector 55"/>
            <p:cNvCxnSpPr>
              <a:cxnSpLocks noChangeShapeType="1"/>
            </p:cNvCxnSpPr>
            <p:nvPr/>
          </p:nvCxnSpPr>
          <p:spPr bwMode="auto">
            <a:xfrm flipV="1">
              <a:off x="1536" y="3168"/>
              <a:ext cx="288" cy="288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15" name="Straight Connector 50"/>
            <p:cNvCxnSpPr>
              <a:cxnSpLocks noChangeShapeType="1"/>
            </p:cNvCxnSpPr>
            <p:nvPr/>
          </p:nvCxnSpPr>
          <p:spPr bwMode="auto">
            <a:xfrm rot="16200000" flipV="1">
              <a:off x="1821" y="3170"/>
              <a:ext cx="297" cy="297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16" name="Straight Connector 55"/>
            <p:cNvCxnSpPr>
              <a:cxnSpLocks noChangeShapeType="1"/>
            </p:cNvCxnSpPr>
            <p:nvPr/>
          </p:nvCxnSpPr>
          <p:spPr bwMode="auto">
            <a:xfrm flipV="1">
              <a:off x="2408" y="2616"/>
              <a:ext cx="288" cy="288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</p:spPr>
        </p:cxnSp>
      </p:grpSp>
      <p:sp>
        <p:nvSpPr>
          <p:cNvPr id="278624" name="Rectangle 96"/>
          <p:cNvSpPr>
            <a:spLocks noChangeArrowheads="1"/>
          </p:cNvSpPr>
          <p:nvPr/>
        </p:nvSpPr>
        <p:spPr bwMode="auto">
          <a:xfrm>
            <a:off x="6937510" y="5009684"/>
            <a:ext cx="1967205" cy="523220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dirty="0" err="1" smtClean="0">
                <a:solidFill>
                  <a:schemeClr val="tx1"/>
                </a:solidFill>
              </a:rPr>
              <a:t>nonadiene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8625" name="Rectangle 97"/>
          <p:cNvSpPr>
            <a:spLocks noChangeArrowheads="1"/>
          </p:cNvSpPr>
          <p:nvPr/>
        </p:nvSpPr>
        <p:spPr bwMode="auto">
          <a:xfrm>
            <a:off x="5870575" y="5545138"/>
            <a:ext cx="1476375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(C</a:t>
            </a:r>
            <a:r>
              <a:rPr lang="en-US" baseline="-25000">
                <a:solidFill>
                  <a:schemeClr val="tx1"/>
                </a:solidFill>
              </a:rPr>
              <a:t>10</a:t>
            </a:r>
            <a:r>
              <a:rPr lang="en-US">
                <a:solidFill>
                  <a:schemeClr val="tx1"/>
                </a:solidFill>
              </a:rPr>
              <a:t>H</a:t>
            </a:r>
            <a:r>
              <a:rPr lang="en-US" baseline="-25000">
                <a:solidFill>
                  <a:schemeClr val="tx1"/>
                </a:solidFill>
              </a:rPr>
              <a:t>18</a:t>
            </a:r>
            <a:r>
              <a:rPr lang="en-US">
                <a:solidFill>
                  <a:schemeClr val="tx1"/>
                </a:solidFill>
              </a:rPr>
              <a:t>)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4210711" y="1391046"/>
            <a:ext cx="1751012" cy="868232"/>
            <a:chOff x="4210711" y="1391046"/>
            <a:chExt cx="1751012" cy="868232"/>
          </a:xfrm>
        </p:grpSpPr>
        <p:sp>
          <p:nvSpPr>
            <p:cNvPr id="67" name="Oval 66"/>
            <p:cNvSpPr/>
            <p:nvPr/>
          </p:nvSpPr>
          <p:spPr bwMode="auto">
            <a:xfrm>
              <a:off x="4210711" y="1438010"/>
              <a:ext cx="93928" cy="93928"/>
            </a:xfrm>
            <a:prstGeom prst="ellipse">
              <a:avLst/>
            </a:prstGeom>
            <a:solidFill>
              <a:srgbClr val="FF0000"/>
            </a:solidFill>
            <a:ln w="222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endParaRPr>
            </a:p>
          </p:txBody>
        </p:sp>
        <p:sp>
          <p:nvSpPr>
            <p:cNvPr id="74" name="Oval 73"/>
            <p:cNvSpPr/>
            <p:nvPr/>
          </p:nvSpPr>
          <p:spPr bwMode="auto">
            <a:xfrm>
              <a:off x="5278172" y="1391046"/>
              <a:ext cx="93928" cy="93928"/>
            </a:xfrm>
            <a:prstGeom prst="ellipse">
              <a:avLst/>
            </a:prstGeom>
            <a:solidFill>
              <a:srgbClr val="FF0000"/>
            </a:solidFill>
            <a:ln w="222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endParaRPr>
            </a:p>
          </p:txBody>
        </p:sp>
        <p:sp>
          <p:nvSpPr>
            <p:cNvPr id="75" name="Oval 74"/>
            <p:cNvSpPr/>
            <p:nvPr/>
          </p:nvSpPr>
          <p:spPr bwMode="auto">
            <a:xfrm>
              <a:off x="5278172" y="1831312"/>
              <a:ext cx="93928" cy="93928"/>
            </a:xfrm>
            <a:prstGeom prst="ellipse">
              <a:avLst/>
            </a:prstGeom>
            <a:solidFill>
              <a:srgbClr val="FF0000"/>
            </a:solidFill>
            <a:ln w="222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endParaRPr>
            </a:p>
          </p:txBody>
        </p:sp>
        <p:sp>
          <p:nvSpPr>
            <p:cNvPr id="76" name="Oval 75"/>
            <p:cNvSpPr/>
            <p:nvPr/>
          </p:nvSpPr>
          <p:spPr bwMode="auto">
            <a:xfrm>
              <a:off x="5627422" y="2165350"/>
              <a:ext cx="93928" cy="93928"/>
            </a:xfrm>
            <a:prstGeom prst="ellipse">
              <a:avLst/>
            </a:prstGeom>
            <a:solidFill>
              <a:srgbClr val="FF0000"/>
            </a:solidFill>
            <a:ln w="222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endParaRPr>
            </a:p>
          </p:txBody>
        </p:sp>
        <p:sp>
          <p:nvSpPr>
            <p:cNvPr id="77" name="Oval 76"/>
            <p:cNvSpPr/>
            <p:nvPr/>
          </p:nvSpPr>
          <p:spPr bwMode="auto">
            <a:xfrm>
              <a:off x="5857214" y="1905794"/>
              <a:ext cx="93928" cy="93928"/>
            </a:xfrm>
            <a:prstGeom prst="ellipse">
              <a:avLst/>
            </a:prstGeom>
            <a:solidFill>
              <a:srgbClr val="FF0000"/>
            </a:solidFill>
            <a:ln w="222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endParaRPr>
            </a:p>
          </p:txBody>
        </p:sp>
        <p:sp>
          <p:nvSpPr>
            <p:cNvPr id="78" name="Oval 77"/>
            <p:cNvSpPr/>
            <p:nvPr/>
          </p:nvSpPr>
          <p:spPr bwMode="auto">
            <a:xfrm>
              <a:off x="5867795" y="2160322"/>
              <a:ext cx="93928" cy="93928"/>
            </a:xfrm>
            <a:prstGeom prst="ellipse">
              <a:avLst/>
            </a:prstGeom>
            <a:solidFill>
              <a:srgbClr val="FF0000"/>
            </a:solidFill>
            <a:ln w="222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418033" y="3231643"/>
            <a:ext cx="1754718" cy="831128"/>
            <a:chOff x="1418033" y="3231643"/>
            <a:chExt cx="1754718" cy="831128"/>
          </a:xfrm>
        </p:grpSpPr>
        <p:sp>
          <p:nvSpPr>
            <p:cNvPr id="48" name="Oval 47"/>
            <p:cNvSpPr/>
            <p:nvPr/>
          </p:nvSpPr>
          <p:spPr bwMode="auto">
            <a:xfrm>
              <a:off x="1429411" y="3968843"/>
              <a:ext cx="93928" cy="93928"/>
            </a:xfrm>
            <a:prstGeom prst="ellipse">
              <a:avLst/>
            </a:prstGeom>
            <a:solidFill>
              <a:schemeClr val="tx1"/>
            </a:solidFill>
            <a:ln w="222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endParaRPr>
            </a:p>
          </p:txBody>
        </p:sp>
        <p:sp>
          <p:nvSpPr>
            <p:cNvPr id="79" name="Oval 78"/>
            <p:cNvSpPr/>
            <p:nvPr/>
          </p:nvSpPr>
          <p:spPr bwMode="auto">
            <a:xfrm>
              <a:off x="1418033" y="3670960"/>
              <a:ext cx="93928" cy="93928"/>
            </a:xfrm>
            <a:prstGeom prst="ellipse">
              <a:avLst/>
            </a:prstGeom>
            <a:solidFill>
              <a:schemeClr val="tx1"/>
            </a:solidFill>
            <a:ln w="222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endParaRPr>
            </a:p>
          </p:txBody>
        </p:sp>
        <p:sp>
          <p:nvSpPr>
            <p:cNvPr id="80" name="Oval 79"/>
            <p:cNvSpPr/>
            <p:nvPr/>
          </p:nvSpPr>
          <p:spPr bwMode="auto">
            <a:xfrm>
              <a:off x="1711060" y="3949700"/>
              <a:ext cx="93928" cy="93928"/>
            </a:xfrm>
            <a:prstGeom prst="ellipse">
              <a:avLst/>
            </a:prstGeom>
            <a:solidFill>
              <a:schemeClr val="tx1"/>
            </a:solidFill>
            <a:ln w="222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endParaRPr>
            </a:p>
          </p:txBody>
        </p:sp>
        <p:sp>
          <p:nvSpPr>
            <p:cNvPr id="81" name="Oval 80"/>
            <p:cNvSpPr/>
            <p:nvPr/>
          </p:nvSpPr>
          <p:spPr bwMode="auto">
            <a:xfrm>
              <a:off x="2782535" y="3231643"/>
              <a:ext cx="93928" cy="93928"/>
            </a:xfrm>
            <a:prstGeom prst="ellipse">
              <a:avLst/>
            </a:prstGeom>
            <a:solidFill>
              <a:schemeClr val="tx1"/>
            </a:solidFill>
            <a:ln w="222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endParaRPr>
            </a:p>
          </p:txBody>
        </p:sp>
        <p:sp>
          <p:nvSpPr>
            <p:cNvPr id="82" name="Oval 81"/>
            <p:cNvSpPr/>
            <p:nvPr/>
          </p:nvSpPr>
          <p:spPr bwMode="auto">
            <a:xfrm>
              <a:off x="3065868" y="3231643"/>
              <a:ext cx="93928" cy="93928"/>
            </a:xfrm>
            <a:prstGeom prst="ellipse">
              <a:avLst/>
            </a:prstGeom>
            <a:solidFill>
              <a:schemeClr val="tx1"/>
            </a:solidFill>
            <a:ln w="222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endParaRPr>
            </a:p>
          </p:txBody>
        </p:sp>
        <p:sp>
          <p:nvSpPr>
            <p:cNvPr id="83" name="Oval 82"/>
            <p:cNvSpPr/>
            <p:nvPr/>
          </p:nvSpPr>
          <p:spPr bwMode="auto">
            <a:xfrm>
              <a:off x="3078823" y="3525571"/>
              <a:ext cx="93928" cy="93928"/>
            </a:xfrm>
            <a:prstGeom prst="ellipse">
              <a:avLst/>
            </a:prstGeom>
            <a:solidFill>
              <a:schemeClr val="tx1"/>
            </a:solidFill>
            <a:ln w="222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84" name="Rectangle 96"/>
          <p:cNvSpPr>
            <a:spLocks noChangeArrowheads="1"/>
          </p:cNvSpPr>
          <p:nvPr/>
        </p:nvSpPr>
        <p:spPr bwMode="auto">
          <a:xfrm>
            <a:off x="4798531" y="5009684"/>
            <a:ext cx="1685077" cy="523220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7-methyl-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5" name="Rectangle 96"/>
          <p:cNvSpPr>
            <a:spLocks noChangeArrowheads="1"/>
          </p:cNvSpPr>
          <p:nvPr/>
        </p:nvSpPr>
        <p:spPr bwMode="auto">
          <a:xfrm>
            <a:off x="6301783" y="5009684"/>
            <a:ext cx="805029" cy="523220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2,4-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856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856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8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85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85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85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85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278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785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785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78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78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78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78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785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785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 tmFilter="0,0; .5, 1; 1, 1"/>
                                        <p:tgtEl>
                                          <p:spTgt spid="278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786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786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786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786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 tmFilter="0,0; .5, 1; 1, 1"/>
                                        <p:tgtEl>
                                          <p:spTgt spid="278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 tmFilter="0,0; .5, 1; 1, 1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 tmFilter="0,0; .5, 1; 1, 1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786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786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786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8567" grpId="0"/>
      <p:bldP spid="278568" grpId="0"/>
      <p:bldP spid="278569" grpId="0"/>
      <p:bldP spid="278624" grpId="0"/>
      <p:bldP spid="278625" grpId="0"/>
      <p:bldP spid="84" grpId="0"/>
      <p:bldP spid="8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15" name="Rectangle 11"/>
          <p:cNvSpPr>
            <a:spLocks noChangeArrowheads="1"/>
          </p:cNvSpPr>
          <p:nvPr/>
        </p:nvSpPr>
        <p:spPr bwMode="auto">
          <a:xfrm>
            <a:off x="754063" y="592138"/>
            <a:ext cx="4464050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/>
              <a:t>7-fluoro-6-methyl-3-octyne 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046163" y="3779838"/>
            <a:ext cx="2324100" cy="2195512"/>
            <a:chOff x="1046163" y="3779838"/>
            <a:chExt cx="2324100" cy="2195512"/>
          </a:xfrm>
        </p:grpSpPr>
        <p:sp>
          <p:nvSpPr>
            <p:cNvPr id="277507" name="Line 3"/>
            <p:cNvSpPr>
              <a:spLocks noChangeShapeType="1"/>
            </p:cNvSpPr>
            <p:nvPr/>
          </p:nvSpPr>
          <p:spPr bwMode="auto">
            <a:xfrm flipV="1">
              <a:off x="1236663" y="4629150"/>
              <a:ext cx="387350" cy="6731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77508" name="Line 4"/>
            <p:cNvSpPr>
              <a:spLocks noChangeShapeType="1"/>
            </p:cNvSpPr>
            <p:nvPr/>
          </p:nvSpPr>
          <p:spPr bwMode="auto">
            <a:xfrm>
              <a:off x="1624013" y="4629150"/>
              <a:ext cx="77470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77509" name="Line 5"/>
            <p:cNvSpPr>
              <a:spLocks noChangeShapeType="1"/>
            </p:cNvSpPr>
            <p:nvPr/>
          </p:nvSpPr>
          <p:spPr bwMode="auto">
            <a:xfrm>
              <a:off x="2398713" y="4629150"/>
              <a:ext cx="387350" cy="6731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77510" name="Line 6"/>
            <p:cNvSpPr>
              <a:spLocks noChangeShapeType="1"/>
            </p:cNvSpPr>
            <p:nvPr/>
          </p:nvSpPr>
          <p:spPr bwMode="auto">
            <a:xfrm flipH="1">
              <a:off x="2398713" y="5302250"/>
              <a:ext cx="387350" cy="6731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77511" name="Line 7"/>
            <p:cNvSpPr>
              <a:spLocks noChangeShapeType="1"/>
            </p:cNvSpPr>
            <p:nvPr/>
          </p:nvSpPr>
          <p:spPr bwMode="auto">
            <a:xfrm flipH="1">
              <a:off x="1624013" y="5975350"/>
              <a:ext cx="77470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77512" name="Line 8"/>
            <p:cNvSpPr>
              <a:spLocks noChangeShapeType="1"/>
            </p:cNvSpPr>
            <p:nvPr/>
          </p:nvSpPr>
          <p:spPr bwMode="auto">
            <a:xfrm flipH="1" flipV="1">
              <a:off x="1236663" y="5302250"/>
              <a:ext cx="387350" cy="6731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77513" name="Line 9"/>
            <p:cNvSpPr>
              <a:spLocks noChangeShapeType="1"/>
            </p:cNvSpPr>
            <p:nvPr/>
          </p:nvSpPr>
          <p:spPr bwMode="auto">
            <a:xfrm>
              <a:off x="2417763" y="4629150"/>
              <a:ext cx="48260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77517" name="Line 13"/>
            <p:cNvSpPr>
              <a:spLocks noChangeShapeType="1"/>
            </p:cNvSpPr>
            <p:nvPr/>
          </p:nvSpPr>
          <p:spPr bwMode="auto">
            <a:xfrm flipV="1">
              <a:off x="2278063" y="5195888"/>
              <a:ext cx="449263" cy="77946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77518" name="Line 14"/>
            <p:cNvSpPr>
              <a:spLocks noChangeShapeType="1"/>
            </p:cNvSpPr>
            <p:nvPr/>
          </p:nvSpPr>
          <p:spPr bwMode="auto">
            <a:xfrm>
              <a:off x="2182813" y="4230688"/>
              <a:ext cx="222250" cy="38576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77519" name="Line 15"/>
            <p:cNvSpPr>
              <a:spLocks noChangeShapeType="1"/>
            </p:cNvSpPr>
            <p:nvPr/>
          </p:nvSpPr>
          <p:spPr bwMode="auto">
            <a:xfrm>
              <a:off x="1395413" y="4230688"/>
              <a:ext cx="222250" cy="38576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77520" name="Rectangle 16"/>
            <p:cNvSpPr>
              <a:spLocks noChangeArrowheads="1"/>
            </p:cNvSpPr>
            <p:nvPr/>
          </p:nvSpPr>
          <p:spPr bwMode="auto">
            <a:xfrm>
              <a:off x="1046163" y="3779838"/>
              <a:ext cx="520700" cy="519112"/>
            </a:xfrm>
            <a:prstGeom prst="rect">
              <a:avLst/>
            </a:prstGeom>
            <a:noFill/>
            <a:ln w="22225" algn="ctr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l"/>
              <a:r>
                <a:rPr lang="en-US"/>
                <a:t>Cl</a:t>
              </a:r>
            </a:p>
          </p:txBody>
        </p:sp>
        <p:sp>
          <p:nvSpPr>
            <p:cNvPr id="277521" name="Rectangle 17"/>
            <p:cNvSpPr>
              <a:spLocks noChangeArrowheads="1"/>
            </p:cNvSpPr>
            <p:nvPr/>
          </p:nvSpPr>
          <p:spPr bwMode="auto">
            <a:xfrm>
              <a:off x="1909763" y="3779838"/>
              <a:ext cx="520700" cy="519112"/>
            </a:xfrm>
            <a:prstGeom prst="rect">
              <a:avLst/>
            </a:prstGeom>
            <a:noFill/>
            <a:ln w="22225" algn="ctr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l"/>
              <a:r>
                <a:rPr lang="en-US"/>
                <a:t>Cl</a:t>
              </a:r>
            </a:p>
          </p:txBody>
        </p:sp>
        <p:sp>
          <p:nvSpPr>
            <p:cNvPr id="277522" name="Rectangle 18"/>
            <p:cNvSpPr>
              <a:spLocks noChangeArrowheads="1"/>
            </p:cNvSpPr>
            <p:nvPr/>
          </p:nvSpPr>
          <p:spPr bwMode="auto">
            <a:xfrm>
              <a:off x="2849563" y="4338638"/>
              <a:ext cx="520700" cy="519112"/>
            </a:xfrm>
            <a:prstGeom prst="rect">
              <a:avLst/>
            </a:prstGeom>
            <a:noFill/>
            <a:ln w="22225" algn="ctr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l"/>
              <a:r>
                <a:rPr lang="en-US"/>
                <a:t>Cl</a:t>
              </a:r>
            </a:p>
          </p:txBody>
        </p:sp>
      </p:grpSp>
      <p:sp>
        <p:nvSpPr>
          <p:cNvPr id="277524" name="Rectangle 20"/>
          <p:cNvSpPr>
            <a:spLocks noChangeArrowheads="1"/>
          </p:cNvSpPr>
          <p:nvPr/>
        </p:nvSpPr>
        <p:spPr bwMode="auto">
          <a:xfrm>
            <a:off x="6543980" y="4514384"/>
            <a:ext cx="2185214" cy="523220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cyclohexene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277546" name="Group 42"/>
          <p:cNvGrpSpPr>
            <a:grpSpLocks/>
          </p:cNvGrpSpPr>
          <p:nvPr/>
        </p:nvGrpSpPr>
        <p:grpSpPr bwMode="auto">
          <a:xfrm>
            <a:off x="4257675" y="1506538"/>
            <a:ext cx="401638" cy="639762"/>
            <a:chOff x="3898" y="1533"/>
            <a:chExt cx="253" cy="403"/>
          </a:xfrm>
        </p:grpSpPr>
        <p:cxnSp>
          <p:nvCxnSpPr>
            <p:cNvPr id="2" name="Straight Connector 96"/>
            <p:cNvCxnSpPr>
              <a:cxnSpLocks noChangeShapeType="1"/>
            </p:cNvCxnSpPr>
            <p:nvPr/>
          </p:nvCxnSpPr>
          <p:spPr bwMode="auto">
            <a:xfrm rot="16200000" flipV="1">
              <a:off x="3964" y="1868"/>
              <a:ext cx="136" cy="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277542" name="Rectangle 38"/>
            <p:cNvSpPr>
              <a:spLocks noChangeArrowheads="1"/>
            </p:cNvSpPr>
            <p:nvPr/>
          </p:nvSpPr>
          <p:spPr bwMode="auto">
            <a:xfrm>
              <a:off x="3898" y="1533"/>
              <a:ext cx="253" cy="327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l"/>
              <a:r>
                <a:rPr lang="en-US">
                  <a:solidFill>
                    <a:schemeClr val="tx1"/>
                  </a:solidFill>
                </a:rPr>
                <a:t>F</a:t>
              </a:r>
            </a:p>
          </p:txBody>
        </p:sp>
      </p:grpSp>
      <p:cxnSp>
        <p:nvCxnSpPr>
          <p:cNvPr id="97" name="Straight Connector 96"/>
          <p:cNvCxnSpPr>
            <a:cxnSpLocks noChangeShapeType="1"/>
          </p:cNvCxnSpPr>
          <p:nvPr/>
        </p:nvCxnSpPr>
        <p:spPr bwMode="auto">
          <a:xfrm rot="16200000" flipV="1">
            <a:off x="3790950" y="2825750"/>
            <a:ext cx="444500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grpSp>
        <p:nvGrpSpPr>
          <p:cNvPr id="7" name="Group 6"/>
          <p:cNvGrpSpPr/>
          <p:nvPr/>
        </p:nvGrpSpPr>
        <p:grpSpPr>
          <a:xfrm>
            <a:off x="1727200" y="2095500"/>
            <a:ext cx="3200400" cy="558800"/>
            <a:chOff x="1727200" y="2095500"/>
            <a:chExt cx="3200400" cy="558800"/>
          </a:xfrm>
        </p:grpSpPr>
        <p:cxnSp>
          <p:nvCxnSpPr>
            <p:cNvPr id="51" name="Straight Connector 50"/>
            <p:cNvCxnSpPr>
              <a:cxnSpLocks noChangeShapeType="1"/>
            </p:cNvCxnSpPr>
            <p:nvPr/>
          </p:nvCxnSpPr>
          <p:spPr bwMode="auto">
            <a:xfrm rot="16200000" flipV="1">
              <a:off x="1727200" y="2146300"/>
              <a:ext cx="457200" cy="45720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2" name="Straight Connector 51"/>
            <p:cNvCxnSpPr>
              <a:cxnSpLocks noChangeShapeType="1"/>
            </p:cNvCxnSpPr>
            <p:nvPr/>
          </p:nvCxnSpPr>
          <p:spPr bwMode="auto">
            <a:xfrm flipV="1">
              <a:off x="2184400" y="2095500"/>
              <a:ext cx="508000" cy="50800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3" name="Straight Connector 52"/>
            <p:cNvCxnSpPr>
              <a:cxnSpLocks noChangeShapeType="1"/>
            </p:cNvCxnSpPr>
            <p:nvPr/>
          </p:nvCxnSpPr>
          <p:spPr bwMode="auto">
            <a:xfrm rot="16200000" flipV="1">
              <a:off x="2641600" y="2146300"/>
              <a:ext cx="457200" cy="45720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5" name="Straight Connector 54"/>
            <p:cNvCxnSpPr>
              <a:cxnSpLocks noChangeShapeType="1"/>
            </p:cNvCxnSpPr>
            <p:nvPr/>
          </p:nvCxnSpPr>
          <p:spPr bwMode="auto">
            <a:xfrm rot="16200000" flipV="1">
              <a:off x="3556000" y="2146300"/>
              <a:ext cx="457200" cy="45720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6" name="Straight Connector 55"/>
            <p:cNvCxnSpPr>
              <a:cxnSpLocks noChangeShapeType="1"/>
            </p:cNvCxnSpPr>
            <p:nvPr/>
          </p:nvCxnSpPr>
          <p:spPr bwMode="auto">
            <a:xfrm flipV="1">
              <a:off x="4013200" y="2146300"/>
              <a:ext cx="457200" cy="45720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7" name="Straight Connector 56"/>
            <p:cNvCxnSpPr>
              <a:cxnSpLocks noChangeShapeType="1"/>
            </p:cNvCxnSpPr>
            <p:nvPr/>
          </p:nvCxnSpPr>
          <p:spPr bwMode="auto">
            <a:xfrm rot="16200000" flipV="1">
              <a:off x="4470400" y="2146300"/>
              <a:ext cx="457200" cy="45720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" name="Straight Connector 51"/>
            <p:cNvCxnSpPr>
              <a:cxnSpLocks noChangeShapeType="1"/>
            </p:cNvCxnSpPr>
            <p:nvPr/>
          </p:nvCxnSpPr>
          <p:spPr bwMode="auto">
            <a:xfrm flipV="1">
              <a:off x="3048000" y="2146300"/>
              <a:ext cx="508000" cy="50800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4" name="Straight Connector 52"/>
            <p:cNvCxnSpPr>
              <a:cxnSpLocks noChangeShapeType="1"/>
            </p:cNvCxnSpPr>
            <p:nvPr/>
          </p:nvCxnSpPr>
          <p:spPr bwMode="auto">
            <a:xfrm rot="16200000" flipV="1">
              <a:off x="2686050" y="2095500"/>
              <a:ext cx="457200" cy="45720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" name="Straight Connector 52"/>
            <p:cNvCxnSpPr>
              <a:cxnSpLocks noChangeShapeType="1"/>
            </p:cNvCxnSpPr>
            <p:nvPr/>
          </p:nvCxnSpPr>
          <p:spPr bwMode="auto">
            <a:xfrm rot="16200000" flipV="1">
              <a:off x="2593975" y="2193925"/>
              <a:ext cx="457200" cy="45720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277551" name="Rectangle 47"/>
          <p:cNvSpPr>
            <a:spLocks noChangeArrowheads="1"/>
          </p:cNvSpPr>
          <p:nvPr/>
        </p:nvSpPr>
        <p:spPr bwMode="auto">
          <a:xfrm>
            <a:off x="5110163" y="5240338"/>
            <a:ext cx="1677987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(C</a:t>
            </a:r>
            <a:r>
              <a:rPr lang="en-US" baseline="-25000">
                <a:solidFill>
                  <a:schemeClr val="tx1"/>
                </a:solidFill>
              </a:rPr>
              <a:t>6</a:t>
            </a:r>
            <a:r>
              <a:rPr lang="en-US">
                <a:solidFill>
                  <a:schemeClr val="tx1"/>
                </a:solidFill>
              </a:rPr>
              <a:t>H</a:t>
            </a:r>
            <a:r>
              <a:rPr lang="en-US" baseline="-25000">
                <a:solidFill>
                  <a:schemeClr val="tx1"/>
                </a:solidFill>
              </a:rPr>
              <a:t>7</a:t>
            </a:r>
            <a:r>
              <a:rPr lang="en-US">
                <a:solidFill>
                  <a:schemeClr val="tx1"/>
                </a:solidFill>
              </a:rPr>
              <a:t>Cl</a:t>
            </a:r>
            <a:r>
              <a:rPr lang="en-US" baseline="-25000">
                <a:solidFill>
                  <a:schemeClr val="tx1"/>
                </a:solidFill>
              </a:rPr>
              <a:t>3</a:t>
            </a:r>
            <a:r>
              <a:rPr lang="en-US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277552" name="Rectangle 48"/>
          <p:cNvSpPr>
            <a:spLocks noChangeArrowheads="1"/>
          </p:cNvSpPr>
          <p:nvPr/>
        </p:nvSpPr>
        <p:spPr bwMode="auto">
          <a:xfrm>
            <a:off x="5808663" y="2166938"/>
            <a:ext cx="1558925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(C</a:t>
            </a:r>
            <a:r>
              <a:rPr lang="en-US" baseline="-25000">
                <a:solidFill>
                  <a:schemeClr val="tx1"/>
                </a:solidFill>
              </a:rPr>
              <a:t>9</a:t>
            </a:r>
            <a:r>
              <a:rPr lang="en-US">
                <a:solidFill>
                  <a:schemeClr val="tx1"/>
                </a:solidFill>
              </a:rPr>
              <a:t>H</a:t>
            </a:r>
            <a:r>
              <a:rPr lang="en-US" baseline="-25000">
                <a:solidFill>
                  <a:schemeClr val="tx1"/>
                </a:solidFill>
              </a:rPr>
              <a:t>15</a:t>
            </a:r>
            <a:r>
              <a:rPr lang="en-US">
                <a:solidFill>
                  <a:schemeClr val="tx1"/>
                </a:solidFill>
              </a:rPr>
              <a:t>F)</a:t>
            </a:r>
          </a:p>
        </p:txBody>
      </p:sp>
      <p:sp>
        <p:nvSpPr>
          <p:cNvPr id="36" name="Rectangle 20"/>
          <p:cNvSpPr>
            <a:spLocks noChangeArrowheads="1"/>
          </p:cNvSpPr>
          <p:nvPr/>
        </p:nvSpPr>
        <p:spPr bwMode="auto">
          <a:xfrm>
            <a:off x="5248064" y="4514384"/>
            <a:ext cx="1465466" cy="523220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dirty="0" err="1" smtClean="0">
                <a:solidFill>
                  <a:schemeClr val="tx1"/>
                </a:solidFill>
              </a:rPr>
              <a:t>trichloro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" name="Rectangle 20"/>
          <p:cNvSpPr>
            <a:spLocks noChangeArrowheads="1"/>
          </p:cNvSpPr>
          <p:nvPr/>
        </p:nvSpPr>
        <p:spPr bwMode="auto">
          <a:xfrm>
            <a:off x="4308319" y="4514384"/>
            <a:ext cx="1104790" cy="523220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3,3,4-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75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7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7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75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775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75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75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277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775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775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7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7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775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775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775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7524" grpId="0"/>
      <p:bldP spid="277551" grpId="0"/>
      <p:bldP spid="277552" grpId="0"/>
      <p:bldP spid="36" grpId="0"/>
      <p:bldP spid="3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ChangeArrowheads="1"/>
          </p:cNvSpPr>
          <p:nvPr/>
        </p:nvSpPr>
        <p:spPr bwMode="auto">
          <a:xfrm>
            <a:off x="2300288" y="3684571"/>
            <a:ext cx="4670425" cy="52322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endParaRPr lang="en-US"/>
          </a:p>
        </p:txBody>
      </p:sp>
      <p:sp>
        <p:nvSpPr>
          <p:cNvPr id="240703" name="Rectangle 63"/>
          <p:cNvSpPr>
            <a:spLocks noChangeArrowheads="1"/>
          </p:cNvSpPr>
          <p:nvPr/>
        </p:nvSpPr>
        <p:spPr bwMode="auto">
          <a:xfrm>
            <a:off x="2459037" y="6015146"/>
            <a:ext cx="4352925" cy="52322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endParaRPr lang="en-US"/>
          </a:p>
        </p:txBody>
      </p:sp>
      <p:sp>
        <p:nvSpPr>
          <p:cNvPr id="9220" name="Rectangle 32"/>
          <p:cNvSpPr>
            <a:spLocks noChangeArrowheads="1"/>
          </p:cNvSpPr>
          <p:nvPr/>
        </p:nvSpPr>
        <p:spPr bwMode="auto">
          <a:xfrm>
            <a:off x="684163" y="211854"/>
            <a:ext cx="7579319" cy="181588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dirty="0"/>
              <a:t>4. For </a:t>
            </a:r>
            <a:r>
              <a:rPr lang="en-US" u="sng" dirty="0"/>
              <a:t>geometric isomers</a:t>
            </a:r>
            <a:r>
              <a:rPr lang="en-US" dirty="0"/>
              <a:t> (different spatial</a:t>
            </a:r>
          </a:p>
          <a:p>
            <a:pPr algn="l"/>
            <a:r>
              <a:rPr lang="en-US" dirty="0"/>
              <a:t>    arrangements of atoms), use </a:t>
            </a:r>
            <a:r>
              <a:rPr lang="en-US" i="1" dirty="0" err="1"/>
              <a:t>cis</a:t>
            </a:r>
            <a:r>
              <a:rPr lang="en-US" dirty="0"/>
              <a:t>- (same</a:t>
            </a:r>
            <a:r>
              <a:rPr lang="en-US" dirty="0" smtClean="0"/>
              <a:t>) </a:t>
            </a:r>
          </a:p>
          <a:p>
            <a:pPr algn="l"/>
            <a:r>
              <a:rPr lang="en-US" dirty="0" smtClean="0"/>
              <a:t>    or </a:t>
            </a:r>
            <a:r>
              <a:rPr lang="en-US" i="1" dirty="0" smtClean="0"/>
              <a:t>trans-</a:t>
            </a:r>
            <a:r>
              <a:rPr lang="en-US" dirty="0" smtClean="0"/>
              <a:t> (opposite). Geometric isomerism is</a:t>
            </a:r>
          </a:p>
          <a:p>
            <a:pPr algn="l"/>
            <a:r>
              <a:rPr lang="en-US" dirty="0" smtClean="0"/>
              <a:t>    possible only with…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2" name="Group 64"/>
          <p:cNvGrpSpPr>
            <a:grpSpLocks/>
          </p:cNvGrpSpPr>
          <p:nvPr/>
        </p:nvGrpSpPr>
        <p:grpSpPr bwMode="auto">
          <a:xfrm>
            <a:off x="2847975" y="2178888"/>
            <a:ext cx="3792538" cy="1495425"/>
            <a:chOff x="525" y="1238"/>
            <a:chExt cx="2389" cy="942"/>
          </a:xfrm>
        </p:grpSpPr>
        <p:sp>
          <p:nvSpPr>
            <p:cNvPr id="9241" name="Text Box 34"/>
            <p:cNvSpPr txBox="1">
              <a:spLocks noChangeArrowheads="1"/>
            </p:cNvSpPr>
            <p:nvPr/>
          </p:nvSpPr>
          <p:spPr bwMode="auto">
            <a:xfrm>
              <a:off x="848" y="1238"/>
              <a:ext cx="40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en-US"/>
                <a:t>Cl</a:t>
              </a:r>
            </a:p>
          </p:txBody>
        </p:sp>
        <p:sp>
          <p:nvSpPr>
            <p:cNvPr id="9242" name="Text Box 35"/>
            <p:cNvSpPr txBox="1">
              <a:spLocks noChangeArrowheads="1"/>
            </p:cNvSpPr>
            <p:nvPr/>
          </p:nvSpPr>
          <p:spPr bwMode="auto">
            <a:xfrm>
              <a:off x="1961" y="1776"/>
              <a:ext cx="413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en-US"/>
                <a:t>Cl</a:t>
              </a:r>
            </a:p>
          </p:txBody>
        </p:sp>
        <p:sp>
          <p:nvSpPr>
            <p:cNvPr id="9243" name="Text Box 38"/>
            <p:cNvSpPr txBox="1">
              <a:spLocks noChangeArrowheads="1"/>
            </p:cNvSpPr>
            <p:nvPr/>
          </p:nvSpPr>
          <p:spPr bwMode="auto">
            <a:xfrm>
              <a:off x="525" y="1776"/>
              <a:ext cx="935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en-US"/>
                <a:t>CH</a:t>
              </a:r>
              <a:r>
                <a:rPr lang="en-US" baseline="-25000"/>
                <a:t>3</a:t>
              </a:r>
              <a:r>
                <a:rPr lang="en-US"/>
                <a:t>CH</a:t>
              </a:r>
              <a:r>
                <a:rPr lang="en-US" baseline="-25000"/>
                <a:t>2</a:t>
              </a:r>
              <a:endParaRPr lang="en-US"/>
            </a:p>
          </p:txBody>
        </p:sp>
        <p:sp>
          <p:nvSpPr>
            <p:cNvPr id="9244" name="Text Box 40"/>
            <p:cNvSpPr txBox="1">
              <a:spLocks noChangeArrowheads="1"/>
            </p:cNvSpPr>
            <p:nvPr/>
          </p:nvSpPr>
          <p:spPr bwMode="auto">
            <a:xfrm>
              <a:off x="1961" y="1238"/>
              <a:ext cx="953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en-US"/>
                <a:t>CH</a:t>
              </a:r>
              <a:r>
                <a:rPr lang="en-US" baseline="-25000"/>
                <a:t>2</a:t>
              </a:r>
              <a:r>
                <a:rPr lang="en-US"/>
                <a:t>CH</a:t>
              </a:r>
              <a:r>
                <a:rPr lang="en-US" baseline="-25000"/>
                <a:t>3</a:t>
              </a:r>
              <a:endParaRPr lang="en-US"/>
            </a:p>
          </p:txBody>
        </p:sp>
        <p:sp>
          <p:nvSpPr>
            <p:cNvPr id="9245" name="Freeform 42"/>
            <p:cNvSpPr>
              <a:spLocks/>
            </p:cNvSpPr>
            <p:nvPr/>
          </p:nvSpPr>
          <p:spPr bwMode="auto">
            <a:xfrm>
              <a:off x="1166" y="1724"/>
              <a:ext cx="162" cy="95"/>
            </a:xfrm>
            <a:custGeom>
              <a:avLst/>
              <a:gdLst>
                <a:gd name="T0" fmla="*/ 67 w 217"/>
                <a:gd name="T1" fmla="*/ 0 h 127"/>
                <a:gd name="T2" fmla="*/ 0 w 217"/>
                <a:gd name="T3" fmla="*/ 40 h 127"/>
                <a:gd name="T4" fmla="*/ 0 60000 65536"/>
                <a:gd name="T5" fmla="*/ 0 60000 65536"/>
                <a:gd name="T6" fmla="*/ 0 w 217"/>
                <a:gd name="T7" fmla="*/ 0 h 127"/>
                <a:gd name="T8" fmla="*/ 217 w 217"/>
                <a:gd name="T9" fmla="*/ 127 h 12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17" h="127">
                  <a:moveTo>
                    <a:pt x="217" y="0"/>
                  </a:moveTo>
                  <a:lnTo>
                    <a:pt x="0" y="127"/>
                  </a:lnTo>
                </a:path>
              </a:pathLst>
            </a:custGeom>
            <a:noFill/>
            <a:ln w="222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algn="l"/>
              <a:endParaRPr lang="en-US"/>
            </a:p>
          </p:txBody>
        </p:sp>
        <p:sp>
          <p:nvSpPr>
            <p:cNvPr id="9246" name="Freeform 43"/>
            <p:cNvSpPr>
              <a:spLocks/>
            </p:cNvSpPr>
            <p:nvPr/>
          </p:nvSpPr>
          <p:spPr bwMode="auto">
            <a:xfrm>
              <a:off x="1132" y="1455"/>
              <a:ext cx="207" cy="151"/>
            </a:xfrm>
            <a:custGeom>
              <a:avLst/>
              <a:gdLst>
                <a:gd name="T0" fmla="*/ 87 w 277"/>
                <a:gd name="T1" fmla="*/ 63 h 202"/>
                <a:gd name="T2" fmla="*/ 0 w 277"/>
                <a:gd name="T3" fmla="*/ 0 h 202"/>
                <a:gd name="T4" fmla="*/ 0 60000 65536"/>
                <a:gd name="T5" fmla="*/ 0 60000 65536"/>
                <a:gd name="T6" fmla="*/ 0 w 277"/>
                <a:gd name="T7" fmla="*/ 0 h 202"/>
                <a:gd name="T8" fmla="*/ 277 w 277"/>
                <a:gd name="T9" fmla="*/ 202 h 20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77" h="202">
                  <a:moveTo>
                    <a:pt x="277" y="202"/>
                  </a:moveTo>
                  <a:lnTo>
                    <a:pt x="0" y="0"/>
                  </a:lnTo>
                </a:path>
              </a:pathLst>
            </a:custGeom>
            <a:noFill/>
            <a:ln w="222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algn="l"/>
              <a:endParaRPr lang="en-US"/>
            </a:p>
          </p:txBody>
        </p:sp>
        <p:sp>
          <p:nvSpPr>
            <p:cNvPr id="9247" name="Freeform 44"/>
            <p:cNvSpPr>
              <a:spLocks/>
            </p:cNvSpPr>
            <p:nvPr/>
          </p:nvSpPr>
          <p:spPr bwMode="auto">
            <a:xfrm>
              <a:off x="1817" y="1455"/>
              <a:ext cx="191" cy="146"/>
            </a:xfrm>
            <a:custGeom>
              <a:avLst/>
              <a:gdLst>
                <a:gd name="T0" fmla="*/ 80 w 255"/>
                <a:gd name="T1" fmla="*/ 0 h 195"/>
                <a:gd name="T2" fmla="*/ 0 w 255"/>
                <a:gd name="T3" fmla="*/ 61 h 195"/>
                <a:gd name="T4" fmla="*/ 0 60000 65536"/>
                <a:gd name="T5" fmla="*/ 0 60000 65536"/>
                <a:gd name="T6" fmla="*/ 0 w 255"/>
                <a:gd name="T7" fmla="*/ 0 h 195"/>
                <a:gd name="T8" fmla="*/ 255 w 255"/>
                <a:gd name="T9" fmla="*/ 195 h 19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55" h="195">
                  <a:moveTo>
                    <a:pt x="255" y="0"/>
                  </a:moveTo>
                  <a:lnTo>
                    <a:pt x="0" y="195"/>
                  </a:lnTo>
                </a:path>
              </a:pathLst>
            </a:custGeom>
            <a:noFill/>
            <a:ln w="222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algn="l"/>
              <a:endParaRPr lang="en-US"/>
            </a:p>
          </p:txBody>
        </p:sp>
        <p:sp>
          <p:nvSpPr>
            <p:cNvPr id="9248" name="Freeform 45"/>
            <p:cNvSpPr>
              <a:spLocks/>
            </p:cNvSpPr>
            <p:nvPr/>
          </p:nvSpPr>
          <p:spPr bwMode="auto">
            <a:xfrm>
              <a:off x="1814" y="1752"/>
              <a:ext cx="180" cy="118"/>
            </a:xfrm>
            <a:custGeom>
              <a:avLst/>
              <a:gdLst>
                <a:gd name="T0" fmla="*/ 76 w 240"/>
                <a:gd name="T1" fmla="*/ 49 h 158"/>
                <a:gd name="T2" fmla="*/ 0 w 240"/>
                <a:gd name="T3" fmla="*/ 0 h 158"/>
                <a:gd name="T4" fmla="*/ 0 60000 65536"/>
                <a:gd name="T5" fmla="*/ 0 60000 65536"/>
                <a:gd name="T6" fmla="*/ 0 w 240"/>
                <a:gd name="T7" fmla="*/ 0 h 158"/>
                <a:gd name="T8" fmla="*/ 240 w 240"/>
                <a:gd name="T9" fmla="*/ 158 h 15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0" h="158">
                  <a:moveTo>
                    <a:pt x="240" y="158"/>
                  </a:moveTo>
                  <a:lnTo>
                    <a:pt x="0" y="0"/>
                  </a:lnTo>
                </a:path>
              </a:pathLst>
            </a:custGeom>
            <a:noFill/>
            <a:ln w="222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algn="l"/>
              <a:endParaRPr lang="en-US"/>
            </a:p>
          </p:txBody>
        </p:sp>
        <p:sp>
          <p:nvSpPr>
            <p:cNvPr id="9249" name="Text Box 50"/>
            <p:cNvSpPr txBox="1">
              <a:spLocks noChangeArrowheads="1"/>
            </p:cNvSpPr>
            <p:nvPr/>
          </p:nvSpPr>
          <p:spPr bwMode="auto">
            <a:xfrm>
              <a:off x="1287" y="1510"/>
              <a:ext cx="613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en-US"/>
                <a:t>C=C</a:t>
              </a:r>
            </a:p>
          </p:txBody>
        </p:sp>
      </p:grpSp>
      <p:grpSp>
        <p:nvGrpSpPr>
          <p:cNvPr id="3" name="Group 65"/>
          <p:cNvGrpSpPr>
            <a:grpSpLocks/>
          </p:cNvGrpSpPr>
          <p:nvPr/>
        </p:nvGrpSpPr>
        <p:grpSpPr bwMode="auto">
          <a:xfrm>
            <a:off x="2908300" y="4462150"/>
            <a:ext cx="3676650" cy="1495425"/>
            <a:chOff x="3037" y="1238"/>
            <a:chExt cx="2316" cy="942"/>
          </a:xfrm>
        </p:grpSpPr>
        <p:sp>
          <p:nvSpPr>
            <p:cNvPr id="9232" name="Text Box 36"/>
            <p:cNvSpPr txBox="1">
              <a:spLocks noChangeArrowheads="1"/>
            </p:cNvSpPr>
            <p:nvPr/>
          </p:nvSpPr>
          <p:spPr bwMode="auto">
            <a:xfrm>
              <a:off x="3325" y="1238"/>
              <a:ext cx="403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en-US"/>
                <a:t>Cl</a:t>
              </a:r>
            </a:p>
          </p:txBody>
        </p:sp>
        <p:sp>
          <p:nvSpPr>
            <p:cNvPr id="9233" name="Text Box 37"/>
            <p:cNvSpPr txBox="1">
              <a:spLocks noChangeArrowheads="1"/>
            </p:cNvSpPr>
            <p:nvPr/>
          </p:nvSpPr>
          <p:spPr bwMode="auto">
            <a:xfrm>
              <a:off x="4428" y="1238"/>
              <a:ext cx="40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en-US"/>
                <a:t>Cl</a:t>
              </a:r>
            </a:p>
          </p:txBody>
        </p:sp>
        <p:sp>
          <p:nvSpPr>
            <p:cNvPr id="9234" name="Text Box 39"/>
            <p:cNvSpPr txBox="1">
              <a:spLocks noChangeArrowheads="1"/>
            </p:cNvSpPr>
            <p:nvPr/>
          </p:nvSpPr>
          <p:spPr bwMode="auto">
            <a:xfrm>
              <a:off x="3037" y="1776"/>
              <a:ext cx="935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en-US"/>
                <a:t>CH</a:t>
              </a:r>
              <a:r>
                <a:rPr lang="en-US" baseline="-25000"/>
                <a:t>3</a:t>
              </a:r>
              <a:r>
                <a:rPr lang="en-US"/>
                <a:t>CH</a:t>
              </a:r>
              <a:r>
                <a:rPr lang="en-US" baseline="-25000"/>
                <a:t>2</a:t>
              </a:r>
              <a:endParaRPr lang="en-US"/>
            </a:p>
          </p:txBody>
        </p:sp>
        <p:sp>
          <p:nvSpPr>
            <p:cNvPr id="9235" name="Text Box 41"/>
            <p:cNvSpPr txBox="1">
              <a:spLocks noChangeArrowheads="1"/>
            </p:cNvSpPr>
            <p:nvPr/>
          </p:nvSpPr>
          <p:spPr bwMode="auto">
            <a:xfrm>
              <a:off x="4419" y="1776"/>
              <a:ext cx="93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en-US"/>
                <a:t>CH</a:t>
              </a:r>
              <a:r>
                <a:rPr lang="en-US" baseline="-25000"/>
                <a:t>2</a:t>
              </a:r>
              <a:r>
                <a:rPr lang="en-US"/>
                <a:t>CH</a:t>
              </a:r>
              <a:r>
                <a:rPr lang="en-US" baseline="-25000"/>
                <a:t>3</a:t>
              </a:r>
              <a:endParaRPr lang="en-US"/>
            </a:p>
          </p:txBody>
        </p:sp>
        <p:sp>
          <p:nvSpPr>
            <p:cNvPr id="9236" name="Freeform 46"/>
            <p:cNvSpPr>
              <a:spLocks/>
            </p:cNvSpPr>
            <p:nvPr/>
          </p:nvSpPr>
          <p:spPr bwMode="auto">
            <a:xfrm>
              <a:off x="3621" y="1466"/>
              <a:ext cx="196" cy="140"/>
            </a:xfrm>
            <a:custGeom>
              <a:avLst/>
              <a:gdLst>
                <a:gd name="T0" fmla="*/ 81 w 263"/>
                <a:gd name="T1" fmla="*/ 59 h 187"/>
                <a:gd name="T2" fmla="*/ 0 w 263"/>
                <a:gd name="T3" fmla="*/ 0 h 187"/>
                <a:gd name="T4" fmla="*/ 0 60000 65536"/>
                <a:gd name="T5" fmla="*/ 0 60000 65536"/>
                <a:gd name="T6" fmla="*/ 0 w 263"/>
                <a:gd name="T7" fmla="*/ 0 h 187"/>
                <a:gd name="T8" fmla="*/ 263 w 263"/>
                <a:gd name="T9" fmla="*/ 187 h 18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63" h="187">
                  <a:moveTo>
                    <a:pt x="263" y="187"/>
                  </a:moveTo>
                  <a:lnTo>
                    <a:pt x="0" y="0"/>
                  </a:lnTo>
                </a:path>
              </a:pathLst>
            </a:custGeom>
            <a:noFill/>
            <a:ln w="222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algn="l"/>
              <a:endParaRPr lang="en-US"/>
            </a:p>
          </p:txBody>
        </p:sp>
        <p:sp>
          <p:nvSpPr>
            <p:cNvPr id="9237" name="Freeform 47"/>
            <p:cNvSpPr>
              <a:spLocks/>
            </p:cNvSpPr>
            <p:nvPr/>
          </p:nvSpPr>
          <p:spPr bwMode="auto">
            <a:xfrm>
              <a:off x="4292" y="1449"/>
              <a:ext cx="185" cy="152"/>
            </a:xfrm>
            <a:custGeom>
              <a:avLst/>
              <a:gdLst>
                <a:gd name="T0" fmla="*/ 77 w 248"/>
                <a:gd name="T1" fmla="*/ 0 h 203"/>
                <a:gd name="T2" fmla="*/ 0 w 248"/>
                <a:gd name="T3" fmla="*/ 64 h 203"/>
                <a:gd name="T4" fmla="*/ 0 60000 65536"/>
                <a:gd name="T5" fmla="*/ 0 60000 65536"/>
                <a:gd name="T6" fmla="*/ 0 w 248"/>
                <a:gd name="T7" fmla="*/ 0 h 203"/>
                <a:gd name="T8" fmla="*/ 248 w 248"/>
                <a:gd name="T9" fmla="*/ 203 h 20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8" h="203">
                  <a:moveTo>
                    <a:pt x="248" y="0"/>
                  </a:moveTo>
                  <a:lnTo>
                    <a:pt x="0" y="203"/>
                  </a:lnTo>
                </a:path>
              </a:pathLst>
            </a:custGeom>
            <a:noFill/>
            <a:ln w="222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algn="l"/>
              <a:endParaRPr lang="en-US"/>
            </a:p>
          </p:txBody>
        </p:sp>
        <p:sp>
          <p:nvSpPr>
            <p:cNvPr id="9238" name="Freeform 48"/>
            <p:cNvSpPr>
              <a:spLocks/>
            </p:cNvSpPr>
            <p:nvPr/>
          </p:nvSpPr>
          <p:spPr bwMode="auto">
            <a:xfrm>
              <a:off x="4274" y="1761"/>
              <a:ext cx="201" cy="118"/>
            </a:xfrm>
            <a:custGeom>
              <a:avLst/>
              <a:gdLst>
                <a:gd name="T0" fmla="*/ 0 w 270"/>
                <a:gd name="T1" fmla="*/ 0 h 158"/>
                <a:gd name="T2" fmla="*/ 83 w 270"/>
                <a:gd name="T3" fmla="*/ 49 h 158"/>
                <a:gd name="T4" fmla="*/ 0 60000 65536"/>
                <a:gd name="T5" fmla="*/ 0 60000 65536"/>
                <a:gd name="T6" fmla="*/ 0 w 270"/>
                <a:gd name="T7" fmla="*/ 0 h 158"/>
                <a:gd name="T8" fmla="*/ 270 w 270"/>
                <a:gd name="T9" fmla="*/ 158 h 15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70" h="158">
                  <a:moveTo>
                    <a:pt x="0" y="0"/>
                  </a:moveTo>
                  <a:lnTo>
                    <a:pt x="270" y="158"/>
                  </a:lnTo>
                </a:path>
              </a:pathLst>
            </a:custGeom>
            <a:noFill/>
            <a:ln w="222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algn="l"/>
              <a:endParaRPr lang="en-US"/>
            </a:p>
          </p:txBody>
        </p:sp>
        <p:sp>
          <p:nvSpPr>
            <p:cNvPr id="9239" name="Freeform 49"/>
            <p:cNvSpPr>
              <a:spLocks/>
            </p:cNvSpPr>
            <p:nvPr/>
          </p:nvSpPr>
          <p:spPr bwMode="auto">
            <a:xfrm>
              <a:off x="3640" y="1735"/>
              <a:ext cx="157" cy="106"/>
            </a:xfrm>
            <a:custGeom>
              <a:avLst/>
              <a:gdLst>
                <a:gd name="T0" fmla="*/ 65 w 210"/>
                <a:gd name="T1" fmla="*/ 0 h 142"/>
                <a:gd name="T2" fmla="*/ 0 w 210"/>
                <a:gd name="T3" fmla="*/ 44 h 142"/>
                <a:gd name="T4" fmla="*/ 0 60000 65536"/>
                <a:gd name="T5" fmla="*/ 0 60000 65536"/>
                <a:gd name="T6" fmla="*/ 0 w 210"/>
                <a:gd name="T7" fmla="*/ 0 h 142"/>
                <a:gd name="T8" fmla="*/ 210 w 210"/>
                <a:gd name="T9" fmla="*/ 142 h 14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10" h="142">
                  <a:moveTo>
                    <a:pt x="210" y="0"/>
                  </a:moveTo>
                  <a:lnTo>
                    <a:pt x="0" y="142"/>
                  </a:lnTo>
                </a:path>
              </a:pathLst>
            </a:custGeom>
            <a:noFill/>
            <a:ln w="222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algn="l"/>
              <a:endParaRPr lang="en-US"/>
            </a:p>
          </p:txBody>
        </p:sp>
        <p:sp>
          <p:nvSpPr>
            <p:cNvPr id="9240" name="Text Box 51"/>
            <p:cNvSpPr txBox="1">
              <a:spLocks noChangeArrowheads="1"/>
            </p:cNvSpPr>
            <p:nvPr/>
          </p:nvSpPr>
          <p:spPr bwMode="auto">
            <a:xfrm>
              <a:off x="3765" y="1510"/>
              <a:ext cx="613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en-US"/>
                <a:t>C=C</a:t>
              </a:r>
            </a:p>
          </p:txBody>
        </p:sp>
      </p:grpSp>
      <p:sp>
        <p:nvSpPr>
          <p:cNvPr id="240693" name="Rectangle 53"/>
          <p:cNvSpPr>
            <a:spLocks noChangeArrowheads="1"/>
          </p:cNvSpPr>
          <p:nvPr/>
        </p:nvSpPr>
        <p:spPr bwMode="auto">
          <a:xfrm>
            <a:off x="5583238" y="3694563"/>
            <a:ext cx="13541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hexene</a:t>
            </a:r>
          </a:p>
        </p:txBody>
      </p:sp>
      <p:sp>
        <p:nvSpPr>
          <p:cNvPr id="240694" name="Rectangle 54"/>
          <p:cNvSpPr>
            <a:spLocks noChangeArrowheads="1"/>
          </p:cNvSpPr>
          <p:nvPr/>
        </p:nvSpPr>
        <p:spPr bwMode="auto">
          <a:xfrm>
            <a:off x="5264150" y="3694563"/>
            <a:ext cx="5016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3-</a:t>
            </a:r>
          </a:p>
        </p:txBody>
      </p:sp>
      <p:sp>
        <p:nvSpPr>
          <p:cNvPr id="240697" name="Rectangle 57"/>
          <p:cNvSpPr>
            <a:spLocks noChangeArrowheads="1"/>
          </p:cNvSpPr>
          <p:nvPr/>
        </p:nvSpPr>
        <p:spPr bwMode="auto">
          <a:xfrm>
            <a:off x="2343150" y="3694563"/>
            <a:ext cx="20478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3,4-dichloro</a:t>
            </a:r>
          </a:p>
        </p:txBody>
      </p:sp>
      <p:sp>
        <p:nvSpPr>
          <p:cNvPr id="240698" name="Rectangle 58"/>
          <p:cNvSpPr>
            <a:spLocks noChangeArrowheads="1"/>
          </p:cNvSpPr>
          <p:nvPr/>
        </p:nvSpPr>
        <p:spPr bwMode="auto">
          <a:xfrm>
            <a:off x="4208463" y="3694563"/>
            <a:ext cx="12144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-</a:t>
            </a:r>
            <a:r>
              <a:rPr lang="en-US" i="1">
                <a:solidFill>
                  <a:schemeClr val="tx1"/>
                </a:solidFill>
              </a:rPr>
              <a:t>trans-</a:t>
            </a:r>
          </a:p>
        </p:txBody>
      </p:sp>
      <p:sp>
        <p:nvSpPr>
          <p:cNvPr id="240699" name="Rectangle 59"/>
          <p:cNvSpPr>
            <a:spLocks noChangeArrowheads="1"/>
          </p:cNvSpPr>
          <p:nvPr/>
        </p:nvSpPr>
        <p:spPr bwMode="auto">
          <a:xfrm>
            <a:off x="5413250" y="6009263"/>
            <a:ext cx="13541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dirty="0" err="1">
                <a:solidFill>
                  <a:schemeClr val="tx1"/>
                </a:solidFill>
              </a:rPr>
              <a:t>hexene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0700" name="Rectangle 60"/>
          <p:cNvSpPr>
            <a:spLocks noChangeArrowheads="1"/>
          </p:cNvSpPr>
          <p:nvPr/>
        </p:nvSpPr>
        <p:spPr bwMode="auto">
          <a:xfrm>
            <a:off x="5094163" y="6009263"/>
            <a:ext cx="5016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3-</a:t>
            </a:r>
          </a:p>
        </p:txBody>
      </p:sp>
      <p:sp>
        <p:nvSpPr>
          <p:cNvPr id="240701" name="Rectangle 61"/>
          <p:cNvSpPr>
            <a:spLocks noChangeArrowheads="1"/>
          </p:cNvSpPr>
          <p:nvPr/>
        </p:nvSpPr>
        <p:spPr bwMode="auto">
          <a:xfrm>
            <a:off x="2516063" y="6009263"/>
            <a:ext cx="20478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3,4-dichloro</a:t>
            </a:r>
          </a:p>
        </p:txBody>
      </p:sp>
      <p:sp>
        <p:nvSpPr>
          <p:cNvPr id="240702" name="Rectangle 62"/>
          <p:cNvSpPr>
            <a:spLocks noChangeArrowheads="1"/>
          </p:cNvSpPr>
          <p:nvPr/>
        </p:nvSpPr>
        <p:spPr bwMode="auto">
          <a:xfrm>
            <a:off x="4381375" y="6009263"/>
            <a:ext cx="8572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-</a:t>
            </a:r>
            <a:r>
              <a:rPr lang="en-US" i="1">
                <a:solidFill>
                  <a:schemeClr val="tx1"/>
                </a:solidFill>
              </a:rPr>
              <a:t>cis-</a:t>
            </a:r>
          </a:p>
        </p:txBody>
      </p:sp>
      <p:sp>
        <p:nvSpPr>
          <p:cNvPr id="4" name="Rectangle 3"/>
          <p:cNvSpPr/>
          <p:nvPr/>
        </p:nvSpPr>
        <p:spPr>
          <a:xfrm>
            <a:off x="4233087" y="1496167"/>
            <a:ext cx="15247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alkenes.</a:t>
            </a:r>
            <a:endParaRPr lang="en-US" dirty="0"/>
          </a:p>
        </p:txBody>
      </p:sp>
      <p:grpSp>
        <p:nvGrpSpPr>
          <p:cNvPr id="35" name="Group 34"/>
          <p:cNvGrpSpPr/>
          <p:nvPr/>
        </p:nvGrpSpPr>
        <p:grpSpPr>
          <a:xfrm>
            <a:off x="8513763" y="6319977"/>
            <a:ext cx="498855" cy="411327"/>
            <a:chOff x="119657" y="6331229"/>
            <a:chExt cx="498855" cy="411327"/>
          </a:xfrm>
        </p:grpSpPr>
        <p:sp>
          <p:nvSpPr>
            <p:cNvPr id="36" name="Octagon 35"/>
            <p:cNvSpPr/>
            <p:nvPr/>
          </p:nvSpPr>
          <p:spPr>
            <a:xfrm>
              <a:off x="163422" y="6331229"/>
              <a:ext cx="411327" cy="411327"/>
            </a:xfrm>
            <a:prstGeom prst="octagon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b="1">
                <a:solidFill>
                  <a:srgbClr val="FFFFFF"/>
                </a:solidFill>
              </a:endParaRPr>
            </a:p>
          </p:txBody>
        </p:sp>
        <p:sp>
          <p:nvSpPr>
            <p:cNvPr id="37" name="Text Box 30"/>
            <p:cNvSpPr txBox="1">
              <a:spLocks noChangeArrowheads="1"/>
            </p:cNvSpPr>
            <p:nvPr/>
          </p:nvSpPr>
          <p:spPr bwMode="auto">
            <a:xfrm>
              <a:off x="119657" y="6406087"/>
              <a:ext cx="498855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40" rIns="91440">
              <a:spAutoFit/>
            </a:bodyPr>
            <a:lstStyle/>
            <a:p>
              <a:r>
                <a:rPr lang="en-US" sz="1100" b="1" dirty="0" smtClean="0">
                  <a:solidFill>
                    <a:srgbClr val="FFFFFF"/>
                  </a:solidFill>
                  <a:latin typeface="Arial Narrow" panose="020B0606020202030204" pitchFamily="34" charset="0"/>
                </a:rPr>
                <a:t>STOP</a:t>
              </a:r>
              <a:endParaRPr lang="en-US" sz="1100" b="1" dirty="0">
                <a:solidFill>
                  <a:srgbClr val="FFFFFF"/>
                </a:solidFill>
                <a:latin typeface="Arial Narrow" panose="020B060602020203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406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06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0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240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406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406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06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40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0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240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240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40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40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406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406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 tmFilter="0,0; .5, 1; 1, 1"/>
                                        <p:tgtEl>
                                          <p:spTgt spid="240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40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40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40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40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 tmFilter="0,0; .5, 1; 1, 1"/>
                                        <p:tgtEl>
                                          <p:spTgt spid="240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40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40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407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407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 tmFilter="0,0; .5, 1; 1, 1"/>
                                        <p:tgtEl>
                                          <p:spTgt spid="240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40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40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407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407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 tmFilter="0,0; .5, 1; 1, 1"/>
                                        <p:tgtEl>
                                          <p:spTgt spid="240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00"/>
                            </p:stCondLst>
                            <p:childTnLst>
                              <p:par>
                                <p:cTn id="9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240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200"/>
                            </p:stCondLst>
                            <p:childTnLst>
                              <p:par>
                                <p:cTn id="9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0642" grpId="0" animBg="1"/>
      <p:bldP spid="240703" grpId="0" animBg="1"/>
      <p:bldP spid="240693" grpId="0"/>
      <p:bldP spid="240694" grpId="0"/>
      <p:bldP spid="240697" grpId="0"/>
      <p:bldP spid="240698" grpId="0"/>
      <p:bldP spid="240699" grpId="0"/>
      <p:bldP spid="240700" grpId="0"/>
      <p:bldP spid="240701" grpId="0"/>
      <p:bldP spid="240702" grpId="0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Rectangle 2"/>
          <p:cNvSpPr>
            <a:spLocks noChangeArrowheads="1"/>
          </p:cNvSpPr>
          <p:nvPr/>
        </p:nvSpPr>
        <p:spPr bwMode="auto">
          <a:xfrm>
            <a:off x="1630363" y="39688"/>
            <a:ext cx="2281237" cy="1373187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tabLst>
                <a:tab pos="457200" algn="r"/>
                <a:tab pos="2743200" algn="ctr"/>
                <a:tab pos="5486400" algn="r"/>
              </a:tabLst>
            </a:pPr>
            <a:r>
              <a:rPr lang="en-US" b="1"/>
              <a:t>Benzene,</a:t>
            </a:r>
          </a:p>
          <a:p>
            <a:pPr>
              <a:tabLst>
                <a:tab pos="457200" algn="r"/>
                <a:tab pos="2743200" algn="ctr"/>
                <a:tab pos="5486400" algn="r"/>
              </a:tabLst>
            </a:pPr>
            <a:r>
              <a:rPr lang="en-US" b="1"/>
              <a:t>Phenol,</a:t>
            </a:r>
          </a:p>
          <a:p>
            <a:pPr>
              <a:tabLst>
                <a:tab pos="457200" algn="r"/>
                <a:tab pos="2743200" algn="ctr"/>
                <a:tab pos="5486400" algn="r"/>
              </a:tabLst>
            </a:pPr>
            <a:r>
              <a:rPr lang="en-US" b="1"/>
              <a:t>and Toluene</a:t>
            </a:r>
          </a:p>
        </p:txBody>
      </p:sp>
      <p:sp>
        <p:nvSpPr>
          <p:cNvPr id="276483" name="Rectangle 3"/>
          <p:cNvSpPr>
            <a:spLocks noChangeArrowheads="1"/>
          </p:cNvSpPr>
          <p:nvPr/>
        </p:nvSpPr>
        <p:spPr bwMode="auto">
          <a:xfrm>
            <a:off x="676275" y="1455738"/>
            <a:ext cx="7867650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/>
              <a:t>These are the “Big Three” aromatic compounds. </a:t>
            </a:r>
          </a:p>
        </p:txBody>
      </p:sp>
      <p:sp>
        <p:nvSpPr>
          <p:cNvPr id="276484" name="Rectangle 4"/>
          <p:cNvSpPr>
            <a:spLocks noChangeArrowheads="1"/>
          </p:cNvSpPr>
          <p:nvPr/>
        </p:nvSpPr>
        <p:spPr bwMode="auto">
          <a:xfrm>
            <a:off x="3533775" y="465138"/>
            <a:ext cx="4062413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(“FEE nahl” or “fn AHL”)</a:t>
            </a:r>
            <a:r>
              <a:rPr lang="en-US"/>
              <a:t> </a:t>
            </a:r>
          </a:p>
        </p:txBody>
      </p:sp>
      <p:sp>
        <p:nvSpPr>
          <p:cNvPr id="276485" name="Rectangle 5"/>
          <p:cNvSpPr>
            <a:spLocks noChangeArrowheads="1"/>
          </p:cNvSpPr>
          <p:nvPr/>
        </p:nvSpPr>
        <p:spPr bwMode="auto">
          <a:xfrm>
            <a:off x="1116013" y="5100638"/>
            <a:ext cx="6938962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u="sng"/>
              <a:t>benzene</a:t>
            </a:r>
            <a:r>
              <a:rPr lang="en-US"/>
              <a:t>	  	</a:t>
            </a:r>
            <a:r>
              <a:rPr lang="en-US" u="sng"/>
              <a:t>phenol</a:t>
            </a:r>
            <a:r>
              <a:rPr lang="en-US"/>
              <a:t>		</a:t>
            </a:r>
            <a:r>
              <a:rPr lang="en-US" u="sng"/>
              <a:t>toluene</a:t>
            </a:r>
            <a:r>
              <a:rPr lang="en-US"/>
              <a:t> </a:t>
            </a:r>
          </a:p>
        </p:txBody>
      </p:sp>
      <p:sp>
        <p:nvSpPr>
          <p:cNvPr id="276486" name="Rectangle 6"/>
          <p:cNvSpPr>
            <a:spLocks noChangeArrowheads="1"/>
          </p:cNvSpPr>
          <p:nvPr/>
        </p:nvSpPr>
        <p:spPr bwMode="auto">
          <a:xfrm>
            <a:off x="785813" y="5726113"/>
            <a:ext cx="7253287" cy="946150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/>
              <a:t>For phenols and toluenes, the C to which the</a:t>
            </a:r>
          </a:p>
          <a:p>
            <a:r>
              <a:rPr lang="en-US"/>
              <a:t>–OH or –CH</a:t>
            </a:r>
            <a:r>
              <a:rPr lang="en-US" baseline="-25000"/>
              <a:t>3</a:t>
            </a:r>
            <a:r>
              <a:rPr lang="en-US"/>
              <a:t> is attached is carbon #1. </a:t>
            </a:r>
          </a:p>
        </p:txBody>
      </p:sp>
      <p:grpSp>
        <p:nvGrpSpPr>
          <p:cNvPr id="276487" name="Group 7"/>
          <p:cNvGrpSpPr>
            <a:grpSpLocks/>
          </p:cNvGrpSpPr>
          <p:nvPr/>
        </p:nvGrpSpPr>
        <p:grpSpPr bwMode="auto">
          <a:xfrm rot="1800000">
            <a:off x="1116013" y="2462213"/>
            <a:ext cx="1476375" cy="1276350"/>
            <a:chOff x="1757" y="2853"/>
            <a:chExt cx="930" cy="804"/>
          </a:xfrm>
        </p:grpSpPr>
        <p:sp>
          <p:nvSpPr>
            <p:cNvPr id="276488" name="AutoShape 8"/>
            <p:cNvSpPr>
              <a:spLocks noChangeArrowheads="1"/>
            </p:cNvSpPr>
            <p:nvPr/>
          </p:nvSpPr>
          <p:spPr bwMode="auto">
            <a:xfrm>
              <a:off x="1757" y="2853"/>
              <a:ext cx="930" cy="804"/>
            </a:xfrm>
            <a:prstGeom prst="hexagon">
              <a:avLst>
                <a:gd name="adj" fmla="val 28918"/>
                <a:gd name="vf" fmla="val 115470"/>
              </a:avLst>
            </a:prstGeom>
            <a:noFill/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76489" name="Oval 9"/>
            <p:cNvSpPr>
              <a:spLocks noChangeArrowheads="1"/>
            </p:cNvSpPr>
            <p:nvPr/>
          </p:nvSpPr>
          <p:spPr bwMode="auto">
            <a:xfrm>
              <a:off x="1910" y="2935"/>
              <a:ext cx="640" cy="640"/>
            </a:xfrm>
            <a:prstGeom prst="ellips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276490" name="Group 10"/>
          <p:cNvGrpSpPr>
            <a:grpSpLocks/>
          </p:cNvGrpSpPr>
          <p:nvPr/>
        </p:nvGrpSpPr>
        <p:grpSpPr bwMode="auto">
          <a:xfrm>
            <a:off x="6462713" y="2462213"/>
            <a:ext cx="1476375" cy="2014537"/>
            <a:chOff x="2379" y="1792"/>
            <a:chExt cx="930" cy="1269"/>
          </a:xfrm>
        </p:grpSpPr>
        <p:grpSp>
          <p:nvGrpSpPr>
            <p:cNvPr id="276491" name="Group 11"/>
            <p:cNvGrpSpPr>
              <a:grpSpLocks/>
            </p:cNvGrpSpPr>
            <p:nvPr/>
          </p:nvGrpSpPr>
          <p:grpSpPr bwMode="auto">
            <a:xfrm rot="1800000">
              <a:off x="2379" y="1792"/>
              <a:ext cx="930" cy="804"/>
              <a:chOff x="1757" y="2853"/>
              <a:chExt cx="930" cy="804"/>
            </a:xfrm>
          </p:grpSpPr>
          <p:sp>
            <p:nvSpPr>
              <p:cNvPr id="276492" name="AutoShape 12"/>
              <p:cNvSpPr>
                <a:spLocks noChangeArrowheads="1"/>
              </p:cNvSpPr>
              <p:nvPr/>
            </p:nvSpPr>
            <p:spPr bwMode="auto">
              <a:xfrm>
                <a:off x="1757" y="2853"/>
                <a:ext cx="930" cy="804"/>
              </a:xfrm>
              <a:prstGeom prst="hexagon">
                <a:avLst>
                  <a:gd name="adj" fmla="val 28918"/>
                  <a:gd name="vf" fmla="val 115470"/>
                </a:avLst>
              </a:prstGeom>
              <a:noFill/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76493" name="Oval 13"/>
              <p:cNvSpPr>
                <a:spLocks noChangeArrowheads="1"/>
              </p:cNvSpPr>
              <p:nvPr/>
            </p:nvSpPr>
            <p:spPr bwMode="auto">
              <a:xfrm>
                <a:off x="1910" y="2935"/>
                <a:ext cx="640" cy="640"/>
              </a:xfrm>
              <a:prstGeom prst="ellipse">
                <a:avLst/>
              </a:prstGeom>
              <a:noFill/>
              <a:ln w="38100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276494" name="Rectangle 14"/>
            <p:cNvSpPr>
              <a:spLocks noChangeArrowheads="1"/>
            </p:cNvSpPr>
            <p:nvPr/>
          </p:nvSpPr>
          <p:spPr bwMode="auto">
            <a:xfrm>
              <a:off x="2708" y="2734"/>
              <a:ext cx="525" cy="327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dirty="0">
                  <a:solidFill>
                    <a:schemeClr val="tx1"/>
                  </a:solidFill>
                </a:rPr>
                <a:t>CH</a:t>
              </a:r>
              <a:r>
                <a:rPr lang="en-US" baseline="-25000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276495" name="Line 15"/>
            <p:cNvSpPr>
              <a:spLocks noChangeShapeType="1"/>
            </p:cNvSpPr>
            <p:nvPr/>
          </p:nvSpPr>
          <p:spPr bwMode="auto">
            <a:xfrm flipV="1">
              <a:off x="2843" y="2661"/>
              <a:ext cx="0" cy="12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276496" name="Group 16"/>
          <p:cNvGrpSpPr>
            <a:grpSpLocks/>
          </p:cNvGrpSpPr>
          <p:nvPr/>
        </p:nvGrpSpPr>
        <p:grpSpPr bwMode="auto">
          <a:xfrm>
            <a:off x="3727450" y="2462213"/>
            <a:ext cx="1476375" cy="2012950"/>
            <a:chOff x="4052" y="1792"/>
            <a:chExt cx="930" cy="1268"/>
          </a:xfrm>
        </p:grpSpPr>
        <p:grpSp>
          <p:nvGrpSpPr>
            <p:cNvPr id="276497" name="Group 17"/>
            <p:cNvGrpSpPr>
              <a:grpSpLocks/>
            </p:cNvGrpSpPr>
            <p:nvPr/>
          </p:nvGrpSpPr>
          <p:grpSpPr bwMode="auto">
            <a:xfrm rot="1800000">
              <a:off x="4052" y="1792"/>
              <a:ext cx="930" cy="804"/>
              <a:chOff x="1757" y="2853"/>
              <a:chExt cx="930" cy="804"/>
            </a:xfrm>
          </p:grpSpPr>
          <p:sp>
            <p:nvSpPr>
              <p:cNvPr id="276498" name="AutoShape 18"/>
              <p:cNvSpPr>
                <a:spLocks noChangeArrowheads="1"/>
              </p:cNvSpPr>
              <p:nvPr/>
            </p:nvSpPr>
            <p:spPr bwMode="auto">
              <a:xfrm>
                <a:off x="1757" y="2853"/>
                <a:ext cx="930" cy="804"/>
              </a:xfrm>
              <a:prstGeom prst="hexagon">
                <a:avLst>
                  <a:gd name="adj" fmla="val 28918"/>
                  <a:gd name="vf" fmla="val 115470"/>
                </a:avLst>
              </a:prstGeom>
              <a:noFill/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76499" name="Oval 19"/>
              <p:cNvSpPr>
                <a:spLocks noChangeArrowheads="1"/>
              </p:cNvSpPr>
              <p:nvPr/>
            </p:nvSpPr>
            <p:spPr bwMode="auto">
              <a:xfrm>
                <a:off x="1910" y="2935"/>
                <a:ext cx="640" cy="640"/>
              </a:xfrm>
              <a:prstGeom prst="ellipse">
                <a:avLst/>
              </a:prstGeom>
              <a:noFill/>
              <a:ln w="38100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276500" name="Rectangle 20"/>
            <p:cNvSpPr>
              <a:spLocks noChangeArrowheads="1"/>
            </p:cNvSpPr>
            <p:nvPr/>
          </p:nvSpPr>
          <p:spPr bwMode="auto">
            <a:xfrm>
              <a:off x="4381" y="2733"/>
              <a:ext cx="452" cy="327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>
                  <a:solidFill>
                    <a:schemeClr val="tx1"/>
                  </a:solidFill>
                </a:rPr>
                <a:t>OH</a:t>
              </a:r>
              <a:endParaRPr lang="en-US" baseline="-25000">
                <a:solidFill>
                  <a:schemeClr val="tx1"/>
                </a:solidFill>
              </a:endParaRPr>
            </a:p>
          </p:txBody>
        </p:sp>
        <p:sp>
          <p:nvSpPr>
            <p:cNvPr id="276501" name="Line 21"/>
            <p:cNvSpPr>
              <a:spLocks noChangeShapeType="1"/>
            </p:cNvSpPr>
            <p:nvPr/>
          </p:nvSpPr>
          <p:spPr bwMode="auto">
            <a:xfrm flipV="1">
              <a:off x="4516" y="2660"/>
              <a:ext cx="0" cy="12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276502" name="Rectangle 22"/>
          <p:cNvSpPr>
            <a:spLocks noChangeArrowheads="1"/>
          </p:cNvSpPr>
          <p:nvPr/>
        </p:nvSpPr>
        <p:spPr bwMode="auto">
          <a:xfrm>
            <a:off x="1325563" y="4067175"/>
            <a:ext cx="1206500" cy="519113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(C</a:t>
            </a:r>
            <a:r>
              <a:rPr lang="en-US" baseline="-25000">
                <a:solidFill>
                  <a:schemeClr val="tx1"/>
                </a:solidFill>
              </a:rPr>
              <a:t>6</a:t>
            </a:r>
            <a:r>
              <a:rPr lang="en-US">
                <a:solidFill>
                  <a:schemeClr val="tx1"/>
                </a:solidFill>
              </a:rPr>
              <a:t>H</a:t>
            </a:r>
            <a:r>
              <a:rPr lang="en-US" baseline="-25000">
                <a:solidFill>
                  <a:schemeClr val="tx1"/>
                </a:solidFill>
              </a:rPr>
              <a:t>6</a:t>
            </a:r>
            <a:r>
              <a:rPr lang="en-US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276503" name="Rectangle 23"/>
          <p:cNvSpPr>
            <a:spLocks noChangeArrowheads="1"/>
          </p:cNvSpPr>
          <p:nvPr/>
        </p:nvSpPr>
        <p:spPr bwMode="auto">
          <a:xfrm>
            <a:off x="6326188" y="4487863"/>
            <a:ext cx="1855787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(C</a:t>
            </a:r>
            <a:r>
              <a:rPr lang="en-US" baseline="-25000">
                <a:solidFill>
                  <a:schemeClr val="tx1"/>
                </a:solidFill>
              </a:rPr>
              <a:t>6</a:t>
            </a:r>
            <a:r>
              <a:rPr lang="en-US">
                <a:solidFill>
                  <a:schemeClr val="tx1"/>
                </a:solidFill>
              </a:rPr>
              <a:t>H</a:t>
            </a:r>
            <a:r>
              <a:rPr lang="en-US" baseline="-25000">
                <a:solidFill>
                  <a:schemeClr val="tx1"/>
                </a:solidFill>
              </a:rPr>
              <a:t>5</a:t>
            </a:r>
            <a:r>
              <a:rPr lang="en-US">
                <a:solidFill>
                  <a:schemeClr val="tx1"/>
                </a:solidFill>
              </a:rPr>
              <a:t>CH</a:t>
            </a:r>
            <a:r>
              <a:rPr lang="en-US" baseline="-25000">
                <a:solidFill>
                  <a:schemeClr val="tx1"/>
                </a:solidFill>
              </a:rPr>
              <a:t>3</a:t>
            </a:r>
            <a:r>
              <a:rPr lang="en-US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276504" name="Rectangle 24"/>
          <p:cNvSpPr>
            <a:spLocks noChangeArrowheads="1"/>
          </p:cNvSpPr>
          <p:nvPr/>
        </p:nvSpPr>
        <p:spPr bwMode="auto">
          <a:xfrm>
            <a:off x="3692525" y="4487863"/>
            <a:ext cx="1739900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(C</a:t>
            </a:r>
            <a:r>
              <a:rPr lang="en-US" baseline="-25000">
                <a:solidFill>
                  <a:schemeClr val="tx1"/>
                </a:solidFill>
              </a:rPr>
              <a:t>6</a:t>
            </a:r>
            <a:r>
              <a:rPr lang="en-US">
                <a:solidFill>
                  <a:schemeClr val="tx1"/>
                </a:solidFill>
              </a:rPr>
              <a:t>H</a:t>
            </a:r>
            <a:r>
              <a:rPr lang="en-US" baseline="-25000">
                <a:solidFill>
                  <a:schemeClr val="tx1"/>
                </a:solidFill>
              </a:rPr>
              <a:t>5</a:t>
            </a:r>
            <a:r>
              <a:rPr lang="en-US">
                <a:solidFill>
                  <a:schemeClr val="tx1"/>
                </a:solidFill>
              </a:rPr>
              <a:t>OH)</a:t>
            </a:r>
            <a:endParaRPr lang="en-US" baseline="-2500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7648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7648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48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76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76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648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648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6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4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764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76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76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764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764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76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76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765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65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6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2764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764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764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764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765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765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765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2764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2764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276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276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765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765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765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8" dur="80"/>
                                        <p:tgtEl>
                                          <p:spTgt spid="2764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9" dur="80"/>
                                        <p:tgtEl>
                                          <p:spTgt spid="2764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80"/>
                                        <p:tgtEl>
                                          <p:spTgt spid="2764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483" grpId="0"/>
      <p:bldP spid="276484" grpId="0"/>
      <p:bldP spid="276485" grpId="0"/>
      <p:bldP spid="276486" grpId="0"/>
      <p:bldP spid="276502" grpId="0"/>
      <p:bldP spid="27650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2"/>
          <p:cNvSpPr>
            <a:spLocks noChangeArrowheads="1"/>
          </p:cNvSpPr>
          <p:nvPr/>
        </p:nvSpPr>
        <p:spPr bwMode="auto">
          <a:xfrm>
            <a:off x="257175" y="274638"/>
            <a:ext cx="4362450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/>
              <a:t>Provide each counterpart. </a:t>
            </a:r>
          </a:p>
        </p:txBody>
      </p:sp>
      <p:sp>
        <p:nvSpPr>
          <p:cNvPr id="275459" name="Rectangle 3"/>
          <p:cNvSpPr>
            <a:spLocks noChangeArrowheads="1"/>
          </p:cNvSpPr>
          <p:nvPr/>
        </p:nvSpPr>
        <p:spPr bwMode="auto">
          <a:xfrm>
            <a:off x="1895475" y="1150938"/>
            <a:ext cx="2662238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/>
              <a:t>bromobenzene </a:t>
            </a:r>
          </a:p>
        </p:txBody>
      </p:sp>
      <p:sp>
        <p:nvSpPr>
          <p:cNvPr id="275460" name="Rectangle 4"/>
          <p:cNvSpPr>
            <a:spLocks noChangeArrowheads="1"/>
          </p:cNvSpPr>
          <p:nvPr/>
        </p:nvSpPr>
        <p:spPr bwMode="auto">
          <a:xfrm>
            <a:off x="1897063" y="2954338"/>
            <a:ext cx="2403475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/>
              <a:t>ethylbenzene </a:t>
            </a:r>
          </a:p>
        </p:txBody>
      </p:sp>
      <p:sp>
        <p:nvSpPr>
          <p:cNvPr id="275461" name="Rectangle 5"/>
          <p:cNvSpPr>
            <a:spLocks noChangeArrowheads="1"/>
          </p:cNvSpPr>
          <p:nvPr/>
        </p:nvSpPr>
        <p:spPr bwMode="auto">
          <a:xfrm>
            <a:off x="1917700" y="4821238"/>
            <a:ext cx="2643188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/>
              <a:t>2-propylphenol </a:t>
            </a:r>
          </a:p>
        </p:txBody>
      </p:sp>
      <p:grpSp>
        <p:nvGrpSpPr>
          <p:cNvPr id="275463" name="Group 7"/>
          <p:cNvGrpSpPr>
            <a:grpSpLocks/>
          </p:cNvGrpSpPr>
          <p:nvPr/>
        </p:nvGrpSpPr>
        <p:grpSpPr bwMode="auto">
          <a:xfrm rot="1800000">
            <a:off x="5135563" y="785813"/>
            <a:ext cx="1476375" cy="1276350"/>
            <a:chOff x="1757" y="2853"/>
            <a:chExt cx="930" cy="804"/>
          </a:xfrm>
        </p:grpSpPr>
        <p:sp>
          <p:nvSpPr>
            <p:cNvPr id="275464" name="AutoShape 8"/>
            <p:cNvSpPr>
              <a:spLocks noChangeArrowheads="1"/>
            </p:cNvSpPr>
            <p:nvPr/>
          </p:nvSpPr>
          <p:spPr bwMode="auto">
            <a:xfrm>
              <a:off x="1757" y="2853"/>
              <a:ext cx="930" cy="804"/>
            </a:xfrm>
            <a:prstGeom prst="hexagon">
              <a:avLst>
                <a:gd name="adj" fmla="val 28918"/>
                <a:gd name="vf" fmla="val 115470"/>
              </a:avLst>
            </a:prstGeom>
            <a:noFill/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75465" name="Oval 9"/>
            <p:cNvSpPr>
              <a:spLocks noChangeArrowheads="1"/>
            </p:cNvSpPr>
            <p:nvPr/>
          </p:nvSpPr>
          <p:spPr bwMode="auto">
            <a:xfrm>
              <a:off x="1910" y="2935"/>
              <a:ext cx="640" cy="640"/>
            </a:xfrm>
            <a:prstGeom prst="ellips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657851" y="2165350"/>
            <a:ext cx="539750" cy="635000"/>
            <a:chOff x="5657851" y="2165350"/>
            <a:chExt cx="539750" cy="635000"/>
          </a:xfrm>
        </p:grpSpPr>
        <p:sp>
          <p:nvSpPr>
            <p:cNvPr id="275466" name="Rectangle 10"/>
            <p:cNvSpPr>
              <a:spLocks noChangeArrowheads="1"/>
            </p:cNvSpPr>
            <p:nvPr/>
          </p:nvSpPr>
          <p:spPr bwMode="auto">
            <a:xfrm>
              <a:off x="5657851" y="2281238"/>
              <a:ext cx="539750" cy="519112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>
                  <a:solidFill>
                    <a:schemeClr val="tx1"/>
                  </a:solidFill>
                </a:rPr>
                <a:t>Br</a:t>
              </a:r>
              <a:endParaRPr lang="en-US" baseline="-25000">
                <a:solidFill>
                  <a:schemeClr val="tx1"/>
                </a:solidFill>
              </a:endParaRPr>
            </a:p>
          </p:txBody>
        </p:sp>
        <p:sp>
          <p:nvSpPr>
            <p:cNvPr id="275467" name="Line 11"/>
            <p:cNvSpPr>
              <a:spLocks noChangeShapeType="1"/>
            </p:cNvSpPr>
            <p:nvPr/>
          </p:nvSpPr>
          <p:spPr bwMode="auto">
            <a:xfrm flipV="1">
              <a:off x="5872163" y="2165350"/>
              <a:ext cx="0" cy="20002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275468" name="Group 12"/>
          <p:cNvGrpSpPr>
            <a:grpSpLocks/>
          </p:cNvGrpSpPr>
          <p:nvPr/>
        </p:nvGrpSpPr>
        <p:grpSpPr bwMode="auto">
          <a:xfrm rot="19800000" flipV="1">
            <a:off x="5116513" y="3016250"/>
            <a:ext cx="1476375" cy="1276350"/>
            <a:chOff x="1757" y="2853"/>
            <a:chExt cx="930" cy="804"/>
          </a:xfrm>
        </p:grpSpPr>
        <p:sp>
          <p:nvSpPr>
            <p:cNvPr id="275469" name="AutoShape 13"/>
            <p:cNvSpPr>
              <a:spLocks noChangeArrowheads="1"/>
            </p:cNvSpPr>
            <p:nvPr/>
          </p:nvSpPr>
          <p:spPr bwMode="auto">
            <a:xfrm>
              <a:off x="1757" y="2853"/>
              <a:ext cx="930" cy="804"/>
            </a:xfrm>
            <a:prstGeom prst="hexagon">
              <a:avLst>
                <a:gd name="adj" fmla="val 28918"/>
                <a:gd name="vf" fmla="val 115470"/>
              </a:avLst>
            </a:prstGeom>
            <a:noFill/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75470" name="Oval 14"/>
            <p:cNvSpPr>
              <a:spLocks noChangeArrowheads="1"/>
            </p:cNvSpPr>
            <p:nvPr/>
          </p:nvSpPr>
          <p:spPr bwMode="auto">
            <a:xfrm>
              <a:off x="1910" y="2935"/>
              <a:ext cx="640" cy="640"/>
            </a:xfrm>
            <a:prstGeom prst="ellips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89700" y="2843213"/>
            <a:ext cx="1092200" cy="457200"/>
            <a:chOff x="6489700" y="2843213"/>
            <a:chExt cx="1092200" cy="457200"/>
          </a:xfrm>
        </p:grpSpPr>
        <p:cxnSp>
          <p:nvCxnSpPr>
            <p:cNvPr id="2" name="Straight Connector 50"/>
            <p:cNvCxnSpPr>
              <a:cxnSpLocks noChangeShapeType="1"/>
            </p:cNvCxnSpPr>
            <p:nvPr/>
          </p:nvCxnSpPr>
          <p:spPr bwMode="auto">
            <a:xfrm rot="5400000">
              <a:off x="6489700" y="2843213"/>
              <a:ext cx="457200" cy="45720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" name="Straight Connector 51"/>
            <p:cNvCxnSpPr>
              <a:cxnSpLocks noChangeShapeType="1"/>
            </p:cNvCxnSpPr>
            <p:nvPr/>
          </p:nvCxnSpPr>
          <p:spPr bwMode="auto">
            <a:xfrm>
              <a:off x="6946900" y="2843213"/>
              <a:ext cx="635000" cy="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275504" name="Group 48"/>
          <p:cNvGrpSpPr>
            <a:grpSpLocks/>
          </p:cNvGrpSpPr>
          <p:nvPr/>
        </p:nvGrpSpPr>
        <p:grpSpPr bwMode="auto">
          <a:xfrm flipV="1">
            <a:off x="6489700" y="5738813"/>
            <a:ext cx="1536700" cy="457200"/>
            <a:chOff x="4392" y="3407"/>
            <a:chExt cx="968" cy="288"/>
          </a:xfrm>
        </p:grpSpPr>
        <p:grpSp>
          <p:nvGrpSpPr>
            <p:cNvPr id="275500" name="Group 44"/>
            <p:cNvGrpSpPr>
              <a:grpSpLocks/>
            </p:cNvGrpSpPr>
            <p:nvPr/>
          </p:nvGrpSpPr>
          <p:grpSpPr bwMode="auto">
            <a:xfrm>
              <a:off x="4392" y="3407"/>
              <a:ext cx="688" cy="288"/>
              <a:chOff x="4392" y="3407"/>
              <a:chExt cx="688" cy="288"/>
            </a:xfrm>
          </p:grpSpPr>
          <p:cxnSp>
            <p:nvCxnSpPr>
              <p:cNvPr id="4" name="Straight Connector 50"/>
              <p:cNvCxnSpPr>
                <a:cxnSpLocks noChangeShapeType="1"/>
              </p:cNvCxnSpPr>
              <p:nvPr/>
            </p:nvCxnSpPr>
            <p:spPr bwMode="auto">
              <a:xfrm rot="5400000">
                <a:off x="4392" y="3407"/>
                <a:ext cx="288" cy="288"/>
              </a:xfrm>
              <a:prstGeom prst="line">
                <a:avLst/>
              </a:prstGeom>
              <a:noFill/>
              <a:ln w="38100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52" name="Straight Connector 51"/>
              <p:cNvCxnSpPr>
                <a:cxnSpLocks noChangeShapeType="1"/>
              </p:cNvCxnSpPr>
              <p:nvPr/>
            </p:nvCxnSpPr>
            <p:spPr bwMode="auto">
              <a:xfrm>
                <a:off x="4680" y="3407"/>
                <a:ext cx="400" cy="0"/>
              </a:xfrm>
              <a:prstGeom prst="line">
                <a:avLst/>
              </a:prstGeom>
              <a:noFill/>
              <a:ln w="38100" algn="ctr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cxnSp>
          <p:nvCxnSpPr>
            <p:cNvPr id="51" name="Straight Connector 50"/>
            <p:cNvCxnSpPr>
              <a:cxnSpLocks noChangeShapeType="1"/>
            </p:cNvCxnSpPr>
            <p:nvPr/>
          </p:nvCxnSpPr>
          <p:spPr bwMode="auto">
            <a:xfrm rot="16200000" flipH="1">
              <a:off x="5072" y="3407"/>
              <a:ext cx="288" cy="288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275505" name="Rectangle 49"/>
          <p:cNvSpPr>
            <a:spLocks noChangeArrowheads="1"/>
          </p:cNvSpPr>
          <p:nvPr/>
        </p:nvSpPr>
        <p:spPr bwMode="auto">
          <a:xfrm>
            <a:off x="7026275" y="1125538"/>
            <a:ext cx="1660525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(C</a:t>
            </a:r>
            <a:r>
              <a:rPr lang="en-US" baseline="-25000">
                <a:solidFill>
                  <a:schemeClr val="tx1"/>
                </a:solidFill>
              </a:rPr>
              <a:t>6</a:t>
            </a:r>
            <a:r>
              <a:rPr lang="en-US">
                <a:solidFill>
                  <a:schemeClr val="tx1"/>
                </a:solidFill>
              </a:rPr>
              <a:t>H</a:t>
            </a:r>
            <a:r>
              <a:rPr lang="en-US" baseline="-25000">
                <a:solidFill>
                  <a:schemeClr val="tx1"/>
                </a:solidFill>
              </a:rPr>
              <a:t>5</a:t>
            </a:r>
            <a:r>
              <a:rPr lang="en-US">
                <a:solidFill>
                  <a:schemeClr val="tx1"/>
                </a:solidFill>
              </a:rPr>
              <a:t>Br)</a:t>
            </a:r>
            <a:r>
              <a:rPr lang="en-US"/>
              <a:t> </a:t>
            </a:r>
          </a:p>
        </p:txBody>
      </p:sp>
      <p:sp>
        <p:nvSpPr>
          <p:cNvPr id="275506" name="Rectangle 50"/>
          <p:cNvSpPr>
            <a:spLocks noChangeArrowheads="1"/>
          </p:cNvSpPr>
          <p:nvPr/>
        </p:nvSpPr>
        <p:spPr bwMode="auto">
          <a:xfrm>
            <a:off x="7064375" y="3348038"/>
            <a:ext cx="1439863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(C</a:t>
            </a:r>
            <a:r>
              <a:rPr lang="en-US" baseline="-25000">
                <a:solidFill>
                  <a:schemeClr val="tx1"/>
                </a:solidFill>
              </a:rPr>
              <a:t>8</a:t>
            </a:r>
            <a:r>
              <a:rPr lang="en-US">
                <a:solidFill>
                  <a:schemeClr val="tx1"/>
                </a:solidFill>
              </a:rPr>
              <a:t>H</a:t>
            </a:r>
            <a:r>
              <a:rPr lang="en-US" baseline="-25000">
                <a:solidFill>
                  <a:schemeClr val="tx1"/>
                </a:solidFill>
              </a:rPr>
              <a:t>10</a:t>
            </a:r>
            <a:r>
              <a:rPr lang="en-US">
                <a:solidFill>
                  <a:schemeClr val="tx1"/>
                </a:solidFill>
              </a:rPr>
              <a:t>)</a:t>
            </a:r>
            <a:r>
              <a:rPr lang="en-US"/>
              <a:t> </a:t>
            </a:r>
          </a:p>
        </p:txBody>
      </p:sp>
      <p:sp>
        <p:nvSpPr>
          <p:cNvPr id="275507" name="Rectangle 51"/>
          <p:cNvSpPr>
            <a:spLocks noChangeArrowheads="1"/>
          </p:cNvSpPr>
          <p:nvPr/>
        </p:nvSpPr>
        <p:spPr bwMode="auto">
          <a:xfrm>
            <a:off x="7064375" y="5075238"/>
            <a:ext cx="1716088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(C</a:t>
            </a:r>
            <a:r>
              <a:rPr lang="en-US" baseline="-25000">
                <a:solidFill>
                  <a:schemeClr val="tx1"/>
                </a:solidFill>
              </a:rPr>
              <a:t>9</a:t>
            </a:r>
            <a:r>
              <a:rPr lang="en-US">
                <a:solidFill>
                  <a:schemeClr val="tx1"/>
                </a:solidFill>
              </a:rPr>
              <a:t>H</a:t>
            </a:r>
            <a:r>
              <a:rPr lang="en-US" baseline="-25000">
                <a:solidFill>
                  <a:schemeClr val="tx1"/>
                </a:solidFill>
              </a:rPr>
              <a:t>12</a:t>
            </a:r>
            <a:r>
              <a:rPr lang="en-US">
                <a:solidFill>
                  <a:schemeClr val="tx1"/>
                </a:solidFill>
              </a:rPr>
              <a:t>O)</a:t>
            </a:r>
            <a:r>
              <a:rPr lang="en-US"/>
              <a:t> 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5135563" y="4740843"/>
            <a:ext cx="1476375" cy="1994921"/>
            <a:chOff x="5135563" y="4740843"/>
            <a:chExt cx="1476375" cy="1994921"/>
          </a:xfrm>
        </p:grpSpPr>
        <p:sp>
          <p:nvSpPr>
            <p:cNvPr id="275492" name="Rectangle 36"/>
            <p:cNvSpPr>
              <a:spLocks noChangeArrowheads="1"/>
            </p:cNvSpPr>
            <p:nvPr/>
          </p:nvSpPr>
          <p:spPr bwMode="auto">
            <a:xfrm>
              <a:off x="5634038" y="6216651"/>
              <a:ext cx="717550" cy="519113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>
                  <a:solidFill>
                    <a:schemeClr val="tx1"/>
                  </a:solidFill>
                </a:rPr>
                <a:t>OH</a:t>
              </a:r>
              <a:endParaRPr lang="en-US" baseline="-25000">
                <a:solidFill>
                  <a:schemeClr val="tx1"/>
                </a:solidFill>
              </a:endParaRPr>
            </a:p>
          </p:txBody>
        </p:sp>
        <p:sp>
          <p:nvSpPr>
            <p:cNvPr id="275493" name="Line 37"/>
            <p:cNvSpPr>
              <a:spLocks noChangeShapeType="1"/>
            </p:cNvSpPr>
            <p:nvPr/>
          </p:nvSpPr>
          <p:spPr bwMode="auto">
            <a:xfrm flipV="1">
              <a:off x="5872683" y="6100763"/>
              <a:ext cx="0" cy="20002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grpSp>
          <p:nvGrpSpPr>
            <p:cNvPr id="35" name="Group 7"/>
            <p:cNvGrpSpPr>
              <a:grpSpLocks/>
            </p:cNvGrpSpPr>
            <p:nvPr/>
          </p:nvGrpSpPr>
          <p:grpSpPr bwMode="auto">
            <a:xfrm rot="1800000">
              <a:off x="5135563" y="4740843"/>
              <a:ext cx="1476375" cy="1276350"/>
              <a:chOff x="1757" y="2853"/>
              <a:chExt cx="930" cy="804"/>
            </a:xfrm>
          </p:grpSpPr>
          <p:sp>
            <p:nvSpPr>
              <p:cNvPr id="36" name="AutoShape 8"/>
              <p:cNvSpPr>
                <a:spLocks noChangeArrowheads="1"/>
              </p:cNvSpPr>
              <p:nvPr/>
            </p:nvSpPr>
            <p:spPr bwMode="auto">
              <a:xfrm>
                <a:off x="1757" y="2853"/>
                <a:ext cx="930" cy="804"/>
              </a:xfrm>
              <a:prstGeom prst="hexagon">
                <a:avLst>
                  <a:gd name="adj" fmla="val 28918"/>
                  <a:gd name="vf" fmla="val 115470"/>
                </a:avLst>
              </a:prstGeom>
              <a:noFill/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7" name="Oval 9"/>
              <p:cNvSpPr>
                <a:spLocks noChangeArrowheads="1"/>
              </p:cNvSpPr>
              <p:nvPr/>
            </p:nvSpPr>
            <p:spPr bwMode="auto">
              <a:xfrm>
                <a:off x="1910" y="2935"/>
                <a:ext cx="640" cy="640"/>
              </a:xfrm>
              <a:prstGeom prst="ellipse">
                <a:avLst/>
              </a:prstGeom>
              <a:noFill/>
              <a:ln w="38100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75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5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5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5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5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275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275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75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75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75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75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275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755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275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75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75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75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75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75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tmFilter="0,0; .5, 1; 1, 1"/>
                                        <p:tgtEl>
                                          <p:spTgt spid="275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5506" grpId="0"/>
      <p:bldP spid="27550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725" y="831497"/>
            <a:ext cx="5091161" cy="5091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4435" name="Group 3"/>
          <p:cNvGrpSpPr>
            <a:grpSpLocks/>
          </p:cNvGrpSpPr>
          <p:nvPr/>
        </p:nvGrpSpPr>
        <p:grpSpPr bwMode="auto">
          <a:xfrm rot="1800000">
            <a:off x="1193782" y="995612"/>
            <a:ext cx="1476375" cy="1276350"/>
            <a:chOff x="1757" y="2853"/>
            <a:chExt cx="930" cy="804"/>
          </a:xfrm>
        </p:grpSpPr>
        <p:sp>
          <p:nvSpPr>
            <p:cNvPr id="274436" name="AutoShape 4"/>
            <p:cNvSpPr>
              <a:spLocks noChangeArrowheads="1"/>
            </p:cNvSpPr>
            <p:nvPr/>
          </p:nvSpPr>
          <p:spPr bwMode="auto">
            <a:xfrm>
              <a:off x="1757" y="2853"/>
              <a:ext cx="930" cy="804"/>
            </a:xfrm>
            <a:prstGeom prst="hexagon">
              <a:avLst>
                <a:gd name="adj" fmla="val 28918"/>
                <a:gd name="vf" fmla="val 115470"/>
              </a:avLst>
            </a:prstGeom>
            <a:noFill/>
            <a:ln w="38100" algn="ctr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74437" name="Oval 5"/>
            <p:cNvSpPr>
              <a:spLocks noChangeArrowheads="1"/>
            </p:cNvSpPr>
            <p:nvPr/>
          </p:nvSpPr>
          <p:spPr bwMode="auto">
            <a:xfrm>
              <a:off x="1910" y="2935"/>
              <a:ext cx="640" cy="640"/>
            </a:xfrm>
            <a:prstGeom prst="ellips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274438" name="Rectangle 6"/>
          <p:cNvSpPr>
            <a:spLocks noChangeArrowheads="1"/>
          </p:cNvSpPr>
          <p:nvPr/>
        </p:nvSpPr>
        <p:spPr bwMode="auto">
          <a:xfrm>
            <a:off x="1716069" y="2491037"/>
            <a:ext cx="8334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CH</a:t>
            </a:r>
            <a:r>
              <a:rPr lang="en-US" baseline="-25000"/>
              <a:t>3</a:t>
            </a:r>
          </a:p>
        </p:txBody>
      </p:sp>
      <p:sp>
        <p:nvSpPr>
          <p:cNvPr id="274439" name="Line 7"/>
          <p:cNvSpPr>
            <a:spLocks noChangeShapeType="1"/>
          </p:cNvSpPr>
          <p:nvPr/>
        </p:nvSpPr>
        <p:spPr bwMode="auto">
          <a:xfrm flipV="1">
            <a:off x="1930382" y="2375149"/>
            <a:ext cx="0" cy="2000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74440" name="Line 8"/>
          <p:cNvSpPr>
            <a:spLocks noChangeShapeType="1"/>
          </p:cNvSpPr>
          <p:nvPr/>
        </p:nvSpPr>
        <p:spPr bwMode="auto">
          <a:xfrm flipV="1">
            <a:off x="1930382" y="584449"/>
            <a:ext cx="0" cy="3016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74441" name="Line 9"/>
          <p:cNvSpPr>
            <a:spLocks noChangeShapeType="1"/>
          </p:cNvSpPr>
          <p:nvPr/>
        </p:nvSpPr>
        <p:spPr bwMode="auto">
          <a:xfrm flipV="1">
            <a:off x="2578082" y="1105149"/>
            <a:ext cx="300037" cy="1619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74442" name="Rectangle 10"/>
          <p:cNvSpPr>
            <a:spLocks noChangeArrowheads="1"/>
          </p:cNvSpPr>
          <p:nvPr/>
        </p:nvSpPr>
        <p:spPr bwMode="auto">
          <a:xfrm>
            <a:off x="2859069" y="763837"/>
            <a:ext cx="304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dirty="0">
                <a:latin typeface="Times New Roman" pitchFamily="18" charset="0"/>
                <a:cs typeface="Times New Roman" pitchFamily="18" charset="0"/>
              </a:rPr>
              <a:t>I</a:t>
            </a:r>
            <a:endParaRPr lang="en-US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4443" name="Rectangle 11"/>
          <p:cNvSpPr>
            <a:spLocks noChangeArrowheads="1"/>
          </p:cNvSpPr>
          <p:nvPr/>
        </p:nvSpPr>
        <p:spPr bwMode="auto">
          <a:xfrm>
            <a:off x="1792269" y="108199"/>
            <a:ext cx="304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dirty="0">
                <a:latin typeface="Times New Roman" pitchFamily="18" charset="0"/>
                <a:cs typeface="Times New Roman" pitchFamily="18" charset="0"/>
              </a:rPr>
              <a:t>I</a:t>
            </a:r>
            <a:endParaRPr lang="en-US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4456" name="Rectangle 24"/>
          <p:cNvSpPr>
            <a:spLocks noChangeArrowheads="1"/>
          </p:cNvSpPr>
          <p:nvPr/>
        </p:nvSpPr>
        <p:spPr bwMode="auto">
          <a:xfrm>
            <a:off x="1128484" y="2938563"/>
            <a:ext cx="1245854" cy="523220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dirty="0" err="1" smtClean="0">
                <a:solidFill>
                  <a:schemeClr val="tx1"/>
                </a:solidFill>
              </a:rPr>
              <a:t>diiodo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274470" name="Group 38"/>
          <p:cNvGrpSpPr>
            <a:grpSpLocks/>
          </p:cNvGrpSpPr>
          <p:nvPr/>
        </p:nvGrpSpPr>
        <p:grpSpPr bwMode="auto">
          <a:xfrm rot="1800000">
            <a:off x="1242461" y="3910592"/>
            <a:ext cx="1476375" cy="1276350"/>
            <a:chOff x="1757" y="2853"/>
            <a:chExt cx="930" cy="804"/>
          </a:xfrm>
        </p:grpSpPr>
        <p:sp>
          <p:nvSpPr>
            <p:cNvPr id="274471" name="AutoShape 39"/>
            <p:cNvSpPr>
              <a:spLocks noChangeArrowheads="1"/>
            </p:cNvSpPr>
            <p:nvPr/>
          </p:nvSpPr>
          <p:spPr bwMode="auto">
            <a:xfrm>
              <a:off x="1757" y="2853"/>
              <a:ext cx="930" cy="804"/>
            </a:xfrm>
            <a:prstGeom prst="hexagon">
              <a:avLst>
                <a:gd name="adj" fmla="val 28918"/>
                <a:gd name="vf" fmla="val 115470"/>
              </a:avLst>
            </a:prstGeom>
            <a:noFill/>
            <a:ln w="38100" algn="ctr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74472" name="Oval 40"/>
            <p:cNvSpPr>
              <a:spLocks noChangeArrowheads="1"/>
            </p:cNvSpPr>
            <p:nvPr/>
          </p:nvSpPr>
          <p:spPr bwMode="auto">
            <a:xfrm>
              <a:off x="1910" y="2935"/>
              <a:ext cx="640" cy="640"/>
            </a:xfrm>
            <a:prstGeom prst="ellips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274473" name="Rectangle 41"/>
          <p:cNvSpPr>
            <a:spLocks noChangeArrowheads="1"/>
          </p:cNvSpPr>
          <p:nvPr/>
        </p:nvSpPr>
        <p:spPr bwMode="auto">
          <a:xfrm>
            <a:off x="1764749" y="5404430"/>
            <a:ext cx="7175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OH</a:t>
            </a:r>
            <a:endParaRPr lang="en-US" baseline="-25000"/>
          </a:p>
        </p:txBody>
      </p:sp>
      <p:sp>
        <p:nvSpPr>
          <p:cNvPr id="274474" name="Line 42"/>
          <p:cNvSpPr>
            <a:spLocks noChangeShapeType="1"/>
          </p:cNvSpPr>
          <p:nvPr/>
        </p:nvSpPr>
        <p:spPr bwMode="auto">
          <a:xfrm flipV="1">
            <a:off x="1979061" y="5288542"/>
            <a:ext cx="0" cy="2000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74475" name="Line 43"/>
          <p:cNvSpPr>
            <a:spLocks noChangeShapeType="1"/>
          </p:cNvSpPr>
          <p:nvPr/>
        </p:nvSpPr>
        <p:spPr bwMode="auto">
          <a:xfrm flipV="1">
            <a:off x="1102761" y="4920242"/>
            <a:ext cx="228600" cy="1111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74483" name="Line 51"/>
          <p:cNvSpPr>
            <a:spLocks noChangeShapeType="1"/>
          </p:cNvSpPr>
          <p:nvPr/>
        </p:nvSpPr>
        <p:spPr bwMode="auto">
          <a:xfrm flipH="1" flipV="1">
            <a:off x="2629936" y="4920242"/>
            <a:ext cx="228600" cy="1111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74485" name="Rectangle 53"/>
          <p:cNvSpPr>
            <a:spLocks noChangeArrowheads="1"/>
          </p:cNvSpPr>
          <p:nvPr/>
        </p:nvSpPr>
        <p:spPr bwMode="auto">
          <a:xfrm>
            <a:off x="2818849" y="4782130"/>
            <a:ext cx="8334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NH</a:t>
            </a:r>
            <a:r>
              <a:rPr lang="en-US" baseline="-25000"/>
              <a:t>2</a:t>
            </a:r>
          </a:p>
        </p:txBody>
      </p:sp>
      <p:sp>
        <p:nvSpPr>
          <p:cNvPr id="274486" name="Rectangle 54"/>
          <p:cNvSpPr>
            <a:spLocks noChangeArrowheads="1"/>
          </p:cNvSpPr>
          <p:nvPr/>
        </p:nvSpPr>
        <p:spPr bwMode="auto">
          <a:xfrm>
            <a:off x="316949" y="4782130"/>
            <a:ext cx="8334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H</a:t>
            </a:r>
            <a:r>
              <a:rPr lang="en-US" baseline="-25000"/>
              <a:t>2</a:t>
            </a:r>
            <a:r>
              <a:rPr lang="en-US"/>
              <a:t>N</a:t>
            </a:r>
            <a:endParaRPr lang="en-US" baseline="-25000"/>
          </a:p>
        </p:txBody>
      </p:sp>
      <p:sp>
        <p:nvSpPr>
          <p:cNvPr id="274499" name="Rectangle 67"/>
          <p:cNvSpPr>
            <a:spLocks noChangeArrowheads="1"/>
          </p:cNvSpPr>
          <p:nvPr/>
        </p:nvSpPr>
        <p:spPr bwMode="auto">
          <a:xfrm>
            <a:off x="2433866" y="5926726"/>
            <a:ext cx="1266693" cy="523220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phenol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274524" name="Group 92"/>
          <p:cNvGrpSpPr>
            <a:grpSpLocks/>
          </p:cNvGrpSpPr>
          <p:nvPr/>
        </p:nvGrpSpPr>
        <p:grpSpPr bwMode="auto">
          <a:xfrm>
            <a:off x="4701404" y="1308605"/>
            <a:ext cx="3354387" cy="2874963"/>
            <a:chOff x="3085" y="0"/>
            <a:chExt cx="2113" cy="1811"/>
          </a:xfrm>
        </p:grpSpPr>
        <p:grpSp>
          <p:nvGrpSpPr>
            <p:cNvPr id="274501" name="Group 69"/>
            <p:cNvGrpSpPr>
              <a:grpSpLocks/>
            </p:cNvGrpSpPr>
            <p:nvPr/>
          </p:nvGrpSpPr>
          <p:grpSpPr bwMode="auto">
            <a:xfrm rot="1800000">
              <a:off x="3668" y="519"/>
              <a:ext cx="930" cy="804"/>
              <a:chOff x="1757" y="2853"/>
              <a:chExt cx="930" cy="804"/>
            </a:xfrm>
          </p:grpSpPr>
          <p:sp>
            <p:nvSpPr>
              <p:cNvPr id="274502" name="AutoShape 70"/>
              <p:cNvSpPr>
                <a:spLocks noChangeArrowheads="1"/>
              </p:cNvSpPr>
              <p:nvPr/>
            </p:nvSpPr>
            <p:spPr bwMode="auto">
              <a:xfrm>
                <a:off x="1757" y="2853"/>
                <a:ext cx="930" cy="804"/>
              </a:xfrm>
              <a:prstGeom prst="hexagon">
                <a:avLst>
                  <a:gd name="adj" fmla="val 28918"/>
                  <a:gd name="vf" fmla="val 115470"/>
                </a:avLst>
              </a:prstGeom>
              <a:noFill/>
              <a:ln w="38100" algn="ctr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74503" name="Oval 71"/>
              <p:cNvSpPr>
                <a:spLocks noChangeArrowheads="1"/>
              </p:cNvSpPr>
              <p:nvPr/>
            </p:nvSpPr>
            <p:spPr bwMode="auto">
              <a:xfrm>
                <a:off x="1910" y="2935"/>
                <a:ext cx="640" cy="640"/>
              </a:xfrm>
              <a:prstGeom prst="ellipse">
                <a:avLst/>
              </a:prstGeom>
              <a:noFill/>
              <a:ln w="38100" algn="ctr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274504" name="Rectangle 72"/>
            <p:cNvSpPr>
              <a:spLocks noChangeArrowheads="1"/>
            </p:cNvSpPr>
            <p:nvPr/>
          </p:nvSpPr>
          <p:spPr bwMode="auto">
            <a:xfrm>
              <a:off x="3997" y="1484"/>
              <a:ext cx="525" cy="327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/>
                <a:t>CH</a:t>
              </a:r>
              <a:r>
                <a:rPr lang="en-US" baseline="-25000"/>
                <a:t>3</a:t>
              </a:r>
            </a:p>
          </p:txBody>
        </p:sp>
        <p:sp>
          <p:nvSpPr>
            <p:cNvPr id="274505" name="Line 73"/>
            <p:cNvSpPr>
              <a:spLocks noChangeShapeType="1"/>
            </p:cNvSpPr>
            <p:nvPr/>
          </p:nvSpPr>
          <p:spPr bwMode="auto">
            <a:xfrm flipV="1">
              <a:off x="4132" y="1387"/>
              <a:ext cx="0" cy="16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74506" name="Line 74"/>
            <p:cNvSpPr>
              <a:spLocks noChangeShapeType="1"/>
            </p:cNvSpPr>
            <p:nvPr/>
          </p:nvSpPr>
          <p:spPr bwMode="auto">
            <a:xfrm flipV="1">
              <a:off x="3580" y="1155"/>
              <a:ext cx="144" cy="7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74507" name="Line 75"/>
            <p:cNvSpPr>
              <a:spLocks noChangeShapeType="1"/>
            </p:cNvSpPr>
            <p:nvPr/>
          </p:nvSpPr>
          <p:spPr bwMode="auto">
            <a:xfrm flipH="1" flipV="1">
              <a:off x="4542" y="1155"/>
              <a:ext cx="144" cy="7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74508" name="Rectangle 76"/>
            <p:cNvSpPr>
              <a:spLocks noChangeArrowheads="1"/>
            </p:cNvSpPr>
            <p:nvPr/>
          </p:nvSpPr>
          <p:spPr bwMode="auto">
            <a:xfrm>
              <a:off x="4661" y="1068"/>
              <a:ext cx="537" cy="327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dirty="0"/>
                <a:t>NO</a:t>
              </a:r>
              <a:r>
                <a:rPr lang="en-US" baseline="-25000" dirty="0"/>
                <a:t>2</a:t>
              </a:r>
            </a:p>
          </p:txBody>
        </p:sp>
        <p:sp>
          <p:nvSpPr>
            <p:cNvPr id="274509" name="Rectangle 77"/>
            <p:cNvSpPr>
              <a:spLocks noChangeArrowheads="1"/>
            </p:cNvSpPr>
            <p:nvPr/>
          </p:nvSpPr>
          <p:spPr bwMode="auto">
            <a:xfrm>
              <a:off x="3085" y="1068"/>
              <a:ext cx="537" cy="327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/>
                <a:t>O</a:t>
              </a:r>
              <a:r>
                <a:rPr lang="en-US" baseline="-25000"/>
                <a:t>2</a:t>
              </a:r>
              <a:r>
                <a:rPr lang="en-US"/>
                <a:t>N</a:t>
              </a:r>
              <a:endParaRPr lang="en-US" baseline="-25000"/>
            </a:p>
          </p:txBody>
        </p:sp>
        <p:sp>
          <p:nvSpPr>
            <p:cNvPr id="274511" name="Rectangle 79"/>
            <p:cNvSpPr>
              <a:spLocks noChangeArrowheads="1"/>
            </p:cNvSpPr>
            <p:nvPr/>
          </p:nvSpPr>
          <p:spPr bwMode="auto">
            <a:xfrm>
              <a:off x="3997" y="0"/>
              <a:ext cx="537" cy="327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/>
                <a:t>NO</a:t>
              </a:r>
              <a:r>
                <a:rPr lang="en-US" baseline="-25000"/>
                <a:t>2</a:t>
              </a:r>
            </a:p>
          </p:txBody>
        </p:sp>
        <p:sp>
          <p:nvSpPr>
            <p:cNvPr id="274512" name="Line 80"/>
            <p:cNvSpPr>
              <a:spLocks noChangeShapeType="1"/>
            </p:cNvSpPr>
            <p:nvPr/>
          </p:nvSpPr>
          <p:spPr bwMode="auto">
            <a:xfrm flipV="1">
              <a:off x="4132" y="291"/>
              <a:ext cx="0" cy="16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274525" name="Rectangle 93"/>
          <p:cNvSpPr>
            <a:spLocks noChangeArrowheads="1"/>
          </p:cNvSpPr>
          <p:nvPr/>
        </p:nvSpPr>
        <p:spPr bwMode="auto">
          <a:xfrm>
            <a:off x="6785073" y="4180689"/>
            <a:ext cx="1366080" cy="523220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toluene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701345" y="1308605"/>
            <a:ext cx="3354387" cy="2874963"/>
            <a:chOff x="9162752" y="1355902"/>
            <a:chExt cx="3354387" cy="2874963"/>
          </a:xfrm>
        </p:grpSpPr>
        <p:grpSp>
          <p:nvGrpSpPr>
            <p:cNvPr id="39" name="Group 69"/>
            <p:cNvGrpSpPr>
              <a:grpSpLocks/>
            </p:cNvGrpSpPr>
            <p:nvPr/>
          </p:nvGrpSpPr>
          <p:grpSpPr bwMode="auto">
            <a:xfrm rot="1800000">
              <a:off x="10088264" y="2179815"/>
              <a:ext cx="1476375" cy="1276350"/>
              <a:chOff x="1757" y="2853"/>
              <a:chExt cx="930" cy="804"/>
            </a:xfrm>
          </p:grpSpPr>
          <p:sp>
            <p:nvSpPr>
              <p:cNvPr id="48" name="AutoShape 70"/>
              <p:cNvSpPr>
                <a:spLocks noChangeArrowheads="1"/>
              </p:cNvSpPr>
              <p:nvPr/>
            </p:nvSpPr>
            <p:spPr bwMode="auto">
              <a:xfrm>
                <a:off x="1757" y="2853"/>
                <a:ext cx="930" cy="804"/>
              </a:xfrm>
              <a:prstGeom prst="hexagon">
                <a:avLst>
                  <a:gd name="adj" fmla="val 28918"/>
                  <a:gd name="vf" fmla="val 115470"/>
                </a:avLst>
              </a:prstGeom>
              <a:noFill/>
              <a:ln w="38100" algn="ctr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9" name="Oval 71"/>
              <p:cNvSpPr>
                <a:spLocks noChangeArrowheads="1"/>
              </p:cNvSpPr>
              <p:nvPr/>
            </p:nvSpPr>
            <p:spPr bwMode="auto">
              <a:xfrm>
                <a:off x="1910" y="2935"/>
                <a:ext cx="640" cy="640"/>
              </a:xfrm>
              <a:prstGeom prst="ellipse">
                <a:avLst/>
              </a:prstGeom>
              <a:noFill/>
              <a:ln w="38100" algn="ctr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40" name="Rectangle 72"/>
            <p:cNvSpPr>
              <a:spLocks noChangeArrowheads="1"/>
            </p:cNvSpPr>
            <p:nvPr/>
          </p:nvSpPr>
          <p:spPr bwMode="auto">
            <a:xfrm>
              <a:off x="10610552" y="3711752"/>
              <a:ext cx="833437" cy="519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>
                  <a:solidFill>
                    <a:schemeClr val="bg1"/>
                  </a:solidFill>
                </a:rPr>
                <a:t>CH</a:t>
              </a:r>
              <a:r>
                <a:rPr lang="en-US" baseline="-2500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41" name="Line 73"/>
            <p:cNvSpPr>
              <a:spLocks noChangeShapeType="1"/>
            </p:cNvSpPr>
            <p:nvPr/>
          </p:nvSpPr>
          <p:spPr bwMode="auto">
            <a:xfrm flipV="1">
              <a:off x="10824864" y="3557765"/>
              <a:ext cx="0" cy="26352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2" name="Line 74"/>
            <p:cNvSpPr>
              <a:spLocks noChangeShapeType="1"/>
            </p:cNvSpPr>
            <p:nvPr/>
          </p:nvSpPr>
          <p:spPr bwMode="auto">
            <a:xfrm flipV="1">
              <a:off x="9948564" y="3189465"/>
              <a:ext cx="228600" cy="11112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3" name="Line 75"/>
            <p:cNvSpPr>
              <a:spLocks noChangeShapeType="1"/>
            </p:cNvSpPr>
            <p:nvPr/>
          </p:nvSpPr>
          <p:spPr bwMode="auto">
            <a:xfrm flipH="1" flipV="1">
              <a:off x="11475739" y="3189465"/>
              <a:ext cx="228600" cy="11112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4" name="Rectangle 76"/>
            <p:cNvSpPr>
              <a:spLocks noChangeArrowheads="1"/>
            </p:cNvSpPr>
            <p:nvPr/>
          </p:nvSpPr>
          <p:spPr bwMode="auto">
            <a:xfrm>
              <a:off x="11664652" y="3051352"/>
              <a:ext cx="852487" cy="519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>
                  <a:solidFill>
                    <a:schemeClr val="bg1"/>
                  </a:solidFill>
                </a:rPr>
                <a:t>NO</a:t>
              </a:r>
              <a:r>
                <a:rPr lang="en-US" baseline="-2500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45" name="Rectangle 77"/>
            <p:cNvSpPr>
              <a:spLocks noChangeArrowheads="1"/>
            </p:cNvSpPr>
            <p:nvPr/>
          </p:nvSpPr>
          <p:spPr bwMode="auto">
            <a:xfrm>
              <a:off x="9162752" y="3051352"/>
              <a:ext cx="852487" cy="519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dirty="0">
                  <a:solidFill>
                    <a:schemeClr val="bg1"/>
                  </a:solidFill>
                </a:rPr>
                <a:t>O</a:t>
              </a:r>
              <a:r>
                <a:rPr lang="en-US" baseline="-25000" dirty="0">
                  <a:solidFill>
                    <a:schemeClr val="bg1"/>
                  </a:solidFill>
                </a:rPr>
                <a:t>2</a:t>
              </a:r>
              <a:r>
                <a:rPr lang="en-US" dirty="0">
                  <a:solidFill>
                    <a:schemeClr val="bg1"/>
                  </a:solidFill>
                </a:rPr>
                <a:t>N</a:t>
              </a:r>
              <a:endParaRPr lang="en-US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46" name="Rectangle 79"/>
            <p:cNvSpPr>
              <a:spLocks noChangeArrowheads="1"/>
            </p:cNvSpPr>
            <p:nvPr/>
          </p:nvSpPr>
          <p:spPr bwMode="auto">
            <a:xfrm>
              <a:off x="10610552" y="1355902"/>
              <a:ext cx="852487" cy="519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>
                  <a:solidFill>
                    <a:schemeClr val="bg1"/>
                  </a:solidFill>
                </a:rPr>
                <a:t>NO</a:t>
              </a:r>
              <a:r>
                <a:rPr lang="en-US" baseline="-2500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47" name="Line 80"/>
            <p:cNvSpPr>
              <a:spLocks noChangeShapeType="1"/>
            </p:cNvSpPr>
            <p:nvPr/>
          </p:nvSpPr>
          <p:spPr bwMode="auto">
            <a:xfrm flipV="1">
              <a:off x="10824864" y="1817865"/>
              <a:ext cx="0" cy="26352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51" name="Rectangle 24"/>
          <p:cNvSpPr>
            <a:spLocks noChangeArrowheads="1"/>
          </p:cNvSpPr>
          <p:nvPr/>
        </p:nvSpPr>
        <p:spPr bwMode="auto">
          <a:xfrm>
            <a:off x="2104072" y="2938563"/>
            <a:ext cx="1465466" cy="523220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toluene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2" name="Rectangle 24"/>
          <p:cNvSpPr>
            <a:spLocks noChangeArrowheads="1"/>
          </p:cNvSpPr>
          <p:nvPr/>
        </p:nvSpPr>
        <p:spPr bwMode="auto">
          <a:xfrm>
            <a:off x="478225" y="2938563"/>
            <a:ext cx="805029" cy="523220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3,4-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3" name="Rectangle 67"/>
          <p:cNvSpPr>
            <a:spLocks noChangeArrowheads="1"/>
          </p:cNvSpPr>
          <p:nvPr/>
        </p:nvSpPr>
        <p:spPr bwMode="auto">
          <a:xfrm>
            <a:off x="1172296" y="5926726"/>
            <a:ext cx="1446230" cy="523220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dirty="0" err="1" smtClean="0">
                <a:solidFill>
                  <a:schemeClr val="tx1"/>
                </a:solidFill>
              </a:rPr>
              <a:t>diamino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4" name="Rectangle 67"/>
          <p:cNvSpPr>
            <a:spLocks noChangeArrowheads="1"/>
          </p:cNvSpPr>
          <p:nvPr/>
        </p:nvSpPr>
        <p:spPr bwMode="auto">
          <a:xfrm>
            <a:off x="529415" y="5926726"/>
            <a:ext cx="805029" cy="523220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2,6-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5" name="Rectangle 93"/>
          <p:cNvSpPr>
            <a:spLocks noChangeArrowheads="1"/>
          </p:cNvSpPr>
          <p:nvPr/>
        </p:nvSpPr>
        <p:spPr bwMode="auto">
          <a:xfrm>
            <a:off x="5787926" y="4180689"/>
            <a:ext cx="1184940" cy="523220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dirty="0" err="1" smtClean="0">
                <a:solidFill>
                  <a:schemeClr val="tx1"/>
                </a:solidFill>
              </a:rPr>
              <a:t>trinitro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6" name="Rectangle 93"/>
          <p:cNvSpPr>
            <a:spLocks noChangeArrowheads="1"/>
          </p:cNvSpPr>
          <p:nvPr/>
        </p:nvSpPr>
        <p:spPr bwMode="auto">
          <a:xfrm>
            <a:off x="4855686" y="4180689"/>
            <a:ext cx="1104790" cy="523220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2,4,6-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57" name="Group 56"/>
          <p:cNvGrpSpPr/>
          <p:nvPr/>
        </p:nvGrpSpPr>
        <p:grpSpPr>
          <a:xfrm>
            <a:off x="8387638" y="6193852"/>
            <a:ext cx="498855" cy="411327"/>
            <a:chOff x="119657" y="6331229"/>
            <a:chExt cx="498855" cy="411327"/>
          </a:xfrm>
        </p:grpSpPr>
        <p:sp>
          <p:nvSpPr>
            <p:cNvPr id="58" name="Octagon 57"/>
            <p:cNvSpPr/>
            <p:nvPr/>
          </p:nvSpPr>
          <p:spPr>
            <a:xfrm>
              <a:off x="163422" y="6331229"/>
              <a:ext cx="411327" cy="411327"/>
            </a:xfrm>
            <a:prstGeom prst="octagon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b="1">
                <a:solidFill>
                  <a:srgbClr val="FFFFFF"/>
                </a:solidFill>
              </a:endParaRPr>
            </a:p>
          </p:txBody>
        </p:sp>
        <p:sp>
          <p:nvSpPr>
            <p:cNvPr id="59" name="Text Box 30"/>
            <p:cNvSpPr txBox="1">
              <a:spLocks noChangeArrowheads="1"/>
            </p:cNvSpPr>
            <p:nvPr/>
          </p:nvSpPr>
          <p:spPr bwMode="auto">
            <a:xfrm>
              <a:off x="119657" y="6406087"/>
              <a:ext cx="498855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40" rIns="91440">
              <a:spAutoFit/>
            </a:bodyPr>
            <a:lstStyle/>
            <a:p>
              <a:r>
                <a:rPr lang="en-US" sz="1100" b="1" dirty="0" smtClean="0">
                  <a:solidFill>
                    <a:srgbClr val="FFFFFF"/>
                  </a:solidFill>
                  <a:latin typeface="Arial Narrow" panose="020B0606020202030204" pitchFamily="34" charset="0"/>
                </a:rPr>
                <a:t>STOP</a:t>
              </a:r>
              <a:endParaRPr lang="en-US" sz="1100" b="1" dirty="0">
                <a:solidFill>
                  <a:srgbClr val="FFFFFF"/>
                </a:solidFill>
                <a:latin typeface="Arial Narrow" panose="020B060602020203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44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44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4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744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44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44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745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45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4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4456" grpId="0"/>
      <p:bldP spid="274499" grpId="0"/>
      <p:bldP spid="274525" grpId="0"/>
      <p:bldP spid="51" grpId="0"/>
      <p:bldP spid="52" grpId="0"/>
      <p:bldP spid="53" grpId="0"/>
      <p:bldP spid="54" grpId="0"/>
      <p:bldP spid="55" grpId="0"/>
      <p:bldP spid="5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2"/>
          <p:cNvSpPr>
            <a:spLocks noChangeArrowheads="1"/>
          </p:cNvSpPr>
          <p:nvPr/>
        </p:nvSpPr>
        <p:spPr bwMode="auto">
          <a:xfrm>
            <a:off x="647700" y="69850"/>
            <a:ext cx="1214438" cy="519113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/>
              <a:t>ortho- </a:t>
            </a:r>
          </a:p>
        </p:txBody>
      </p:sp>
      <p:sp>
        <p:nvSpPr>
          <p:cNvPr id="290819" name="Rectangle 3"/>
          <p:cNvSpPr>
            <a:spLocks noChangeArrowheads="1"/>
          </p:cNvSpPr>
          <p:nvPr/>
        </p:nvSpPr>
        <p:spPr bwMode="auto">
          <a:xfrm>
            <a:off x="6156325" y="26988"/>
            <a:ext cx="2900363" cy="946150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/>
              <a:t>para-</a:t>
            </a:r>
          </a:p>
          <a:p>
            <a:pPr algn="l"/>
            <a:r>
              <a:rPr lang="en-US"/>
              <a:t>dichlorobenzene </a:t>
            </a:r>
          </a:p>
        </p:txBody>
      </p:sp>
      <p:sp>
        <p:nvSpPr>
          <p:cNvPr id="290820" name="Rectangle 4"/>
          <p:cNvSpPr>
            <a:spLocks noChangeArrowheads="1"/>
          </p:cNvSpPr>
          <p:nvPr/>
        </p:nvSpPr>
        <p:spPr bwMode="auto">
          <a:xfrm>
            <a:off x="3660775" y="52388"/>
            <a:ext cx="1095375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/>
              <a:t>meta-</a:t>
            </a:r>
          </a:p>
        </p:txBody>
      </p:sp>
      <p:sp>
        <p:nvSpPr>
          <p:cNvPr id="290821" name="Rectangle 5"/>
          <p:cNvSpPr>
            <a:spLocks noChangeArrowheads="1"/>
          </p:cNvSpPr>
          <p:nvPr/>
        </p:nvSpPr>
        <p:spPr bwMode="auto">
          <a:xfrm rot="-2420287">
            <a:off x="187325" y="2695575"/>
            <a:ext cx="3514725" cy="519113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1,2-dichlorobenzene </a:t>
            </a:r>
          </a:p>
        </p:txBody>
      </p:sp>
      <p:grpSp>
        <p:nvGrpSpPr>
          <p:cNvPr id="290822" name="Group 6"/>
          <p:cNvGrpSpPr>
            <a:grpSpLocks/>
          </p:cNvGrpSpPr>
          <p:nvPr/>
        </p:nvGrpSpPr>
        <p:grpSpPr bwMode="auto">
          <a:xfrm>
            <a:off x="379413" y="1068388"/>
            <a:ext cx="1989137" cy="2012950"/>
            <a:chOff x="1562" y="231"/>
            <a:chExt cx="1253" cy="1268"/>
          </a:xfrm>
        </p:grpSpPr>
        <p:grpSp>
          <p:nvGrpSpPr>
            <p:cNvPr id="290823" name="Group 7"/>
            <p:cNvGrpSpPr>
              <a:grpSpLocks/>
            </p:cNvGrpSpPr>
            <p:nvPr/>
          </p:nvGrpSpPr>
          <p:grpSpPr bwMode="auto">
            <a:xfrm>
              <a:off x="1562" y="231"/>
              <a:ext cx="930" cy="1268"/>
              <a:chOff x="4052" y="1792"/>
              <a:chExt cx="930" cy="1268"/>
            </a:xfrm>
          </p:grpSpPr>
          <p:grpSp>
            <p:nvGrpSpPr>
              <p:cNvPr id="290824" name="Group 8"/>
              <p:cNvGrpSpPr>
                <a:grpSpLocks/>
              </p:cNvGrpSpPr>
              <p:nvPr/>
            </p:nvGrpSpPr>
            <p:grpSpPr bwMode="auto">
              <a:xfrm rot="1800000">
                <a:off x="4052" y="1792"/>
                <a:ext cx="930" cy="804"/>
                <a:chOff x="1757" y="2853"/>
                <a:chExt cx="930" cy="804"/>
              </a:xfrm>
            </p:grpSpPr>
            <p:sp>
              <p:nvSpPr>
                <p:cNvPr id="290825" name="AutoShape 9"/>
                <p:cNvSpPr>
                  <a:spLocks noChangeArrowheads="1"/>
                </p:cNvSpPr>
                <p:nvPr/>
              </p:nvSpPr>
              <p:spPr bwMode="auto">
                <a:xfrm>
                  <a:off x="1757" y="2853"/>
                  <a:ext cx="930" cy="804"/>
                </a:xfrm>
                <a:prstGeom prst="hexagon">
                  <a:avLst>
                    <a:gd name="adj" fmla="val 28918"/>
                    <a:gd name="vf" fmla="val 115470"/>
                  </a:avLst>
                </a:prstGeom>
                <a:noFill/>
                <a:ln w="3810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90826" name="Oval 10"/>
                <p:cNvSpPr>
                  <a:spLocks noChangeArrowheads="1"/>
                </p:cNvSpPr>
                <p:nvPr/>
              </p:nvSpPr>
              <p:spPr bwMode="auto">
                <a:xfrm>
                  <a:off x="1910" y="2935"/>
                  <a:ext cx="640" cy="640"/>
                </a:xfrm>
                <a:prstGeom prst="ellipse">
                  <a:avLst/>
                </a:prstGeom>
                <a:noFill/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90827" name="Rectangle 11"/>
              <p:cNvSpPr>
                <a:spLocks noChangeArrowheads="1"/>
              </p:cNvSpPr>
              <p:nvPr/>
            </p:nvSpPr>
            <p:spPr bwMode="auto">
              <a:xfrm>
                <a:off x="4381" y="2733"/>
                <a:ext cx="328" cy="327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>
                    <a:solidFill>
                      <a:schemeClr val="tx1"/>
                    </a:solidFill>
                  </a:rPr>
                  <a:t>Cl</a:t>
                </a:r>
                <a:endParaRPr lang="en-US" baseline="-25000">
                  <a:solidFill>
                    <a:schemeClr val="tx1"/>
                  </a:solidFill>
                </a:endParaRPr>
              </a:p>
            </p:txBody>
          </p:sp>
          <p:sp>
            <p:nvSpPr>
              <p:cNvPr id="290828" name="Line 12"/>
              <p:cNvSpPr>
                <a:spLocks noChangeShapeType="1"/>
              </p:cNvSpPr>
              <p:nvPr/>
            </p:nvSpPr>
            <p:spPr bwMode="auto">
              <a:xfrm flipV="1">
                <a:off x="4516" y="2660"/>
                <a:ext cx="0" cy="12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290829" name="Rectangle 13"/>
            <p:cNvSpPr>
              <a:spLocks noChangeArrowheads="1"/>
            </p:cNvSpPr>
            <p:nvPr/>
          </p:nvSpPr>
          <p:spPr bwMode="auto">
            <a:xfrm rot="1624207">
              <a:off x="2362" y="757"/>
              <a:ext cx="453" cy="327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>
                  <a:solidFill>
                    <a:schemeClr val="tx1"/>
                  </a:solidFill>
                </a:rPr>
                <a:t>–Cl</a:t>
              </a:r>
            </a:p>
          </p:txBody>
        </p:sp>
      </p:grpSp>
      <p:grpSp>
        <p:nvGrpSpPr>
          <p:cNvPr id="290830" name="Group 14"/>
          <p:cNvGrpSpPr>
            <a:grpSpLocks/>
          </p:cNvGrpSpPr>
          <p:nvPr/>
        </p:nvGrpSpPr>
        <p:grpSpPr bwMode="auto">
          <a:xfrm>
            <a:off x="3576638" y="1027113"/>
            <a:ext cx="1952625" cy="2170112"/>
            <a:chOff x="1562" y="1604"/>
            <a:chExt cx="1230" cy="1367"/>
          </a:xfrm>
        </p:grpSpPr>
        <p:grpSp>
          <p:nvGrpSpPr>
            <p:cNvPr id="290831" name="Group 15"/>
            <p:cNvGrpSpPr>
              <a:grpSpLocks/>
            </p:cNvGrpSpPr>
            <p:nvPr/>
          </p:nvGrpSpPr>
          <p:grpSpPr bwMode="auto">
            <a:xfrm>
              <a:off x="1562" y="1703"/>
              <a:ext cx="930" cy="1268"/>
              <a:chOff x="4052" y="1792"/>
              <a:chExt cx="930" cy="1268"/>
            </a:xfrm>
          </p:grpSpPr>
          <p:grpSp>
            <p:nvGrpSpPr>
              <p:cNvPr id="290832" name="Group 16"/>
              <p:cNvGrpSpPr>
                <a:grpSpLocks/>
              </p:cNvGrpSpPr>
              <p:nvPr/>
            </p:nvGrpSpPr>
            <p:grpSpPr bwMode="auto">
              <a:xfrm rot="1800000">
                <a:off x="4052" y="1792"/>
                <a:ext cx="930" cy="804"/>
                <a:chOff x="1757" y="2853"/>
                <a:chExt cx="930" cy="804"/>
              </a:xfrm>
            </p:grpSpPr>
            <p:sp>
              <p:nvSpPr>
                <p:cNvPr id="290833" name="AutoShape 17"/>
                <p:cNvSpPr>
                  <a:spLocks noChangeArrowheads="1"/>
                </p:cNvSpPr>
                <p:nvPr/>
              </p:nvSpPr>
              <p:spPr bwMode="auto">
                <a:xfrm>
                  <a:off x="1757" y="2853"/>
                  <a:ext cx="930" cy="804"/>
                </a:xfrm>
                <a:prstGeom prst="hexagon">
                  <a:avLst>
                    <a:gd name="adj" fmla="val 28918"/>
                    <a:gd name="vf" fmla="val 115470"/>
                  </a:avLst>
                </a:prstGeom>
                <a:noFill/>
                <a:ln w="3810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90834" name="Oval 18"/>
                <p:cNvSpPr>
                  <a:spLocks noChangeArrowheads="1"/>
                </p:cNvSpPr>
                <p:nvPr/>
              </p:nvSpPr>
              <p:spPr bwMode="auto">
                <a:xfrm>
                  <a:off x="1910" y="2935"/>
                  <a:ext cx="640" cy="640"/>
                </a:xfrm>
                <a:prstGeom prst="ellipse">
                  <a:avLst/>
                </a:prstGeom>
                <a:noFill/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90835" name="Rectangle 19"/>
              <p:cNvSpPr>
                <a:spLocks noChangeArrowheads="1"/>
              </p:cNvSpPr>
              <p:nvPr/>
            </p:nvSpPr>
            <p:spPr bwMode="auto">
              <a:xfrm>
                <a:off x="4381" y="2733"/>
                <a:ext cx="328" cy="327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>
                    <a:solidFill>
                      <a:schemeClr val="tx1"/>
                    </a:solidFill>
                  </a:rPr>
                  <a:t>Cl</a:t>
                </a:r>
                <a:endParaRPr lang="en-US" baseline="-25000">
                  <a:solidFill>
                    <a:schemeClr val="tx1"/>
                  </a:solidFill>
                </a:endParaRPr>
              </a:p>
            </p:txBody>
          </p:sp>
          <p:sp>
            <p:nvSpPr>
              <p:cNvPr id="290836" name="Line 20"/>
              <p:cNvSpPr>
                <a:spLocks noChangeShapeType="1"/>
              </p:cNvSpPr>
              <p:nvPr/>
            </p:nvSpPr>
            <p:spPr bwMode="auto">
              <a:xfrm flipV="1">
                <a:off x="4516" y="2660"/>
                <a:ext cx="0" cy="12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290837" name="Rectangle 21"/>
            <p:cNvSpPr>
              <a:spLocks noChangeArrowheads="1"/>
            </p:cNvSpPr>
            <p:nvPr/>
          </p:nvSpPr>
          <p:spPr bwMode="auto">
            <a:xfrm rot="-1800000">
              <a:off x="2339" y="1604"/>
              <a:ext cx="453" cy="327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>
                  <a:solidFill>
                    <a:schemeClr val="tx1"/>
                  </a:solidFill>
                </a:rPr>
                <a:t>–Cl</a:t>
              </a:r>
            </a:p>
          </p:txBody>
        </p:sp>
      </p:grpSp>
      <p:sp>
        <p:nvSpPr>
          <p:cNvPr id="290838" name="Rectangle 22"/>
          <p:cNvSpPr>
            <a:spLocks noChangeArrowheads="1"/>
          </p:cNvSpPr>
          <p:nvPr/>
        </p:nvSpPr>
        <p:spPr bwMode="auto">
          <a:xfrm rot="-2420287">
            <a:off x="3201988" y="2740025"/>
            <a:ext cx="3514725" cy="519113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1,3-dichlorobenzene </a:t>
            </a:r>
          </a:p>
        </p:txBody>
      </p:sp>
      <p:grpSp>
        <p:nvGrpSpPr>
          <p:cNvPr id="290839" name="Group 23"/>
          <p:cNvGrpSpPr>
            <a:grpSpLocks/>
          </p:cNvGrpSpPr>
          <p:nvPr/>
        </p:nvGrpSpPr>
        <p:grpSpPr bwMode="auto">
          <a:xfrm>
            <a:off x="6545263" y="895023"/>
            <a:ext cx="1476375" cy="2732088"/>
            <a:chOff x="4588" y="2384"/>
            <a:chExt cx="930" cy="1721"/>
          </a:xfrm>
        </p:grpSpPr>
        <p:grpSp>
          <p:nvGrpSpPr>
            <p:cNvPr id="290840" name="Group 24"/>
            <p:cNvGrpSpPr>
              <a:grpSpLocks/>
            </p:cNvGrpSpPr>
            <p:nvPr/>
          </p:nvGrpSpPr>
          <p:grpSpPr bwMode="auto">
            <a:xfrm rot="1800000">
              <a:off x="4588" y="2837"/>
              <a:ext cx="930" cy="804"/>
              <a:chOff x="1757" y="2853"/>
              <a:chExt cx="930" cy="804"/>
            </a:xfrm>
          </p:grpSpPr>
          <p:sp>
            <p:nvSpPr>
              <p:cNvPr id="290841" name="AutoShape 25"/>
              <p:cNvSpPr>
                <a:spLocks noChangeArrowheads="1"/>
              </p:cNvSpPr>
              <p:nvPr/>
            </p:nvSpPr>
            <p:spPr bwMode="auto">
              <a:xfrm>
                <a:off x="1757" y="2853"/>
                <a:ext cx="930" cy="804"/>
              </a:xfrm>
              <a:prstGeom prst="hexagon">
                <a:avLst>
                  <a:gd name="adj" fmla="val 28918"/>
                  <a:gd name="vf" fmla="val 115470"/>
                </a:avLst>
              </a:prstGeom>
              <a:noFill/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90842" name="Oval 26"/>
              <p:cNvSpPr>
                <a:spLocks noChangeArrowheads="1"/>
              </p:cNvSpPr>
              <p:nvPr/>
            </p:nvSpPr>
            <p:spPr bwMode="auto">
              <a:xfrm>
                <a:off x="1910" y="2935"/>
                <a:ext cx="640" cy="640"/>
              </a:xfrm>
              <a:prstGeom prst="ellipse">
                <a:avLst/>
              </a:prstGeom>
              <a:noFill/>
              <a:ln w="38100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290843" name="Rectangle 27"/>
            <p:cNvSpPr>
              <a:spLocks noChangeArrowheads="1"/>
            </p:cNvSpPr>
            <p:nvPr/>
          </p:nvSpPr>
          <p:spPr bwMode="auto">
            <a:xfrm>
              <a:off x="4917" y="3778"/>
              <a:ext cx="328" cy="327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>
                  <a:solidFill>
                    <a:schemeClr val="tx1"/>
                  </a:solidFill>
                </a:rPr>
                <a:t>Cl</a:t>
              </a:r>
              <a:endParaRPr lang="en-US" baseline="-25000">
                <a:solidFill>
                  <a:schemeClr val="tx1"/>
                </a:solidFill>
              </a:endParaRPr>
            </a:p>
          </p:txBody>
        </p:sp>
        <p:sp>
          <p:nvSpPr>
            <p:cNvPr id="290844" name="Line 28"/>
            <p:cNvSpPr>
              <a:spLocks noChangeShapeType="1"/>
            </p:cNvSpPr>
            <p:nvPr/>
          </p:nvSpPr>
          <p:spPr bwMode="auto">
            <a:xfrm flipV="1">
              <a:off x="5052" y="3705"/>
              <a:ext cx="0" cy="12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90845" name="Rectangle 29"/>
            <p:cNvSpPr>
              <a:spLocks noChangeArrowheads="1"/>
            </p:cNvSpPr>
            <p:nvPr/>
          </p:nvSpPr>
          <p:spPr bwMode="auto">
            <a:xfrm>
              <a:off x="4913" y="2384"/>
              <a:ext cx="328" cy="327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>
                  <a:solidFill>
                    <a:schemeClr val="tx1"/>
                  </a:solidFill>
                </a:rPr>
                <a:t>Cl</a:t>
              </a:r>
              <a:endParaRPr lang="en-US" baseline="-25000">
                <a:solidFill>
                  <a:schemeClr val="tx1"/>
                </a:solidFill>
              </a:endParaRPr>
            </a:p>
          </p:txBody>
        </p:sp>
        <p:sp>
          <p:nvSpPr>
            <p:cNvPr id="290846" name="Line 30"/>
            <p:cNvSpPr>
              <a:spLocks noChangeShapeType="1"/>
            </p:cNvSpPr>
            <p:nvPr/>
          </p:nvSpPr>
          <p:spPr bwMode="auto">
            <a:xfrm flipV="1">
              <a:off x="5052" y="2649"/>
              <a:ext cx="0" cy="12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290847" name="Rectangle 31"/>
          <p:cNvSpPr>
            <a:spLocks noChangeArrowheads="1"/>
          </p:cNvSpPr>
          <p:nvPr/>
        </p:nvSpPr>
        <p:spPr bwMode="auto">
          <a:xfrm rot="-2420287">
            <a:off x="5892800" y="3382963"/>
            <a:ext cx="3514725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1,4-dichlorobenzene </a:t>
            </a:r>
          </a:p>
        </p:txBody>
      </p:sp>
      <p:sp>
        <p:nvSpPr>
          <p:cNvPr id="290848" name="Rectangle 32"/>
          <p:cNvSpPr>
            <a:spLocks noChangeArrowheads="1"/>
          </p:cNvSpPr>
          <p:nvPr/>
        </p:nvSpPr>
        <p:spPr bwMode="auto">
          <a:xfrm>
            <a:off x="-36513" y="4270375"/>
            <a:ext cx="8970963" cy="180022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indent="274638" algn="l">
              <a:tabLst>
                <a:tab pos="457200" algn="r"/>
                <a:tab pos="2743200" algn="ctr"/>
                <a:tab pos="5486400" algn="r"/>
              </a:tabLst>
            </a:pPr>
            <a:r>
              <a:rPr lang="en-US" dirty="0"/>
              <a:t>For this class, if a benzene ring is</a:t>
            </a:r>
          </a:p>
          <a:p>
            <a:pPr indent="274638" algn="l">
              <a:tabLst>
                <a:tab pos="457200" algn="r"/>
                <a:tab pos="2743200" algn="ctr"/>
                <a:tab pos="5486400" algn="r"/>
              </a:tabLst>
            </a:pPr>
            <a:r>
              <a:rPr lang="en-US" dirty="0"/>
              <a:t>connected to an </a:t>
            </a:r>
            <a:r>
              <a:rPr lang="en-US" b="1" dirty="0"/>
              <a:t>interior</a:t>
            </a:r>
            <a:r>
              <a:rPr lang="en-US" dirty="0"/>
              <a:t> C atom in a hydrocarbon</a:t>
            </a:r>
          </a:p>
          <a:p>
            <a:pPr indent="274638" algn="l">
              <a:tabLst>
                <a:tab pos="457200" algn="r"/>
                <a:tab pos="2743200" algn="ctr"/>
                <a:tab pos="5486400" algn="r"/>
              </a:tabLst>
            </a:pPr>
            <a:r>
              <a:rPr lang="en-US" dirty="0"/>
              <a:t>chain, it is called a phenyl (“FENN </a:t>
            </a:r>
            <a:r>
              <a:rPr lang="en-US" dirty="0" err="1"/>
              <a:t>uhl</a:t>
            </a:r>
            <a:r>
              <a:rPr lang="en-US" dirty="0"/>
              <a:t>”) group. It looks</a:t>
            </a:r>
          </a:p>
          <a:p>
            <a:pPr indent="274638" algn="l">
              <a:tabLst>
                <a:tab pos="457200" algn="r"/>
                <a:tab pos="2743200" algn="ctr"/>
                <a:tab pos="5486400" algn="r"/>
              </a:tabLst>
            </a:pPr>
            <a:r>
              <a:rPr lang="en-US" dirty="0"/>
              <a:t>like THIS		        and has the formula… </a:t>
            </a:r>
          </a:p>
        </p:txBody>
      </p:sp>
      <p:grpSp>
        <p:nvGrpSpPr>
          <p:cNvPr id="290849" name="Group 33"/>
          <p:cNvGrpSpPr>
            <a:grpSpLocks noChangeAspect="1"/>
          </p:cNvGrpSpPr>
          <p:nvPr/>
        </p:nvGrpSpPr>
        <p:grpSpPr bwMode="auto">
          <a:xfrm rot="-5400000">
            <a:off x="2121694" y="5457032"/>
            <a:ext cx="1152525" cy="1449387"/>
            <a:chOff x="3195" y="1927"/>
            <a:chExt cx="930" cy="1171"/>
          </a:xfrm>
        </p:grpSpPr>
        <p:grpSp>
          <p:nvGrpSpPr>
            <p:cNvPr id="290850" name="Group 34"/>
            <p:cNvGrpSpPr>
              <a:grpSpLocks noChangeAspect="1"/>
            </p:cNvGrpSpPr>
            <p:nvPr/>
          </p:nvGrpSpPr>
          <p:grpSpPr bwMode="auto">
            <a:xfrm rot="1800000">
              <a:off x="3195" y="1927"/>
              <a:ext cx="930" cy="804"/>
              <a:chOff x="1757" y="2853"/>
              <a:chExt cx="930" cy="804"/>
            </a:xfrm>
          </p:grpSpPr>
          <p:sp>
            <p:nvSpPr>
              <p:cNvPr id="290851" name="AutoShape 35"/>
              <p:cNvSpPr>
                <a:spLocks noChangeAspect="1" noChangeArrowheads="1"/>
              </p:cNvSpPr>
              <p:nvPr/>
            </p:nvSpPr>
            <p:spPr bwMode="auto">
              <a:xfrm>
                <a:off x="1757" y="2853"/>
                <a:ext cx="930" cy="804"/>
              </a:xfrm>
              <a:prstGeom prst="hexagon">
                <a:avLst>
                  <a:gd name="adj" fmla="val 28918"/>
                  <a:gd name="vf" fmla="val 115470"/>
                </a:avLst>
              </a:prstGeom>
              <a:noFill/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90852" name="Oval 36"/>
              <p:cNvSpPr>
                <a:spLocks noChangeAspect="1" noChangeArrowheads="1"/>
              </p:cNvSpPr>
              <p:nvPr/>
            </p:nvSpPr>
            <p:spPr bwMode="auto">
              <a:xfrm>
                <a:off x="1910" y="2935"/>
                <a:ext cx="640" cy="640"/>
              </a:xfrm>
              <a:prstGeom prst="ellipse">
                <a:avLst/>
              </a:prstGeom>
              <a:noFill/>
              <a:ln w="38100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290853" name="Line 37"/>
            <p:cNvSpPr>
              <a:spLocks noChangeAspect="1" noChangeShapeType="1"/>
            </p:cNvSpPr>
            <p:nvPr/>
          </p:nvSpPr>
          <p:spPr bwMode="auto">
            <a:xfrm flipV="1">
              <a:off x="3659" y="2796"/>
              <a:ext cx="0" cy="30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290854" name="Rectangle 38"/>
          <p:cNvSpPr>
            <a:spLocks noChangeArrowheads="1"/>
          </p:cNvSpPr>
          <p:nvPr/>
        </p:nvSpPr>
        <p:spPr bwMode="auto">
          <a:xfrm>
            <a:off x="6937375" y="5545138"/>
            <a:ext cx="1363663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–C</a:t>
            </a:r>
            <a:r>
              <a:rPr lang="en-US" baseline="-25000">
                <a:solidFill>
                  <a:schemeClr val="tx1"/>
                </a:solidFill>
              </a:rPr>
              <a:t>6</a:t>
            </a:r>
            <a:r>
              <a:rPr lang="en-US">
                <a:solidFill>
                  <a:schemeClr val="tx1"/>
                </a:solidFill>
              </a:rPr>
              <a:t>H</a:t>
            </a:r>
            <a:r>
              <a:rPr lang="en-US" baseline="-25000">
                <a:solidFill>
                  <a:schemeClr val="tx1"/>
                </a:solidFill>
              </a:rPr>
              <a:t>5</a:t>
            </a:r>
            <a:r>
              <a:rPr lang="en-US">
                <a:solidFill>
                  <a:schemeClr val="tx1"/>
                </a:solidFill>
              </a:rPr>
              <a:t>.</a:t>
            </a:r>
            <a:r>
              <a:rPr lang="en-US"/>
              <a:t>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08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908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908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908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908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908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908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908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908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908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908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908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08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0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0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908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908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908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908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908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90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084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084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0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08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08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08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08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08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08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08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08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08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08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08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908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908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0" dur="1000"/>
                                        <p:tgtEl>
                                          <p:spTgt spid="290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0821" grpId="0"/>
      <p:bldP spid="290847" grpId="0"/>
      <p:bldP spid="290848" grpId="0"/>
      <p:bldP spid="29085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802" name="Rectangle 10"/>
          <p:cNvSpPr>
            <a:spLocks noChangeArrowheads="1"/>
          </p:cNvSpPr>
          <p:nvPr/>
        </p:nvSpPr>
        <p:spPr bwMode="auto">
          <a:xfrm>
            <a:off x="485775" y="198438"/>
            <a:ext cx="4362450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/>
              <a:t>Provide each counterpart. </a:t>
            </a:r>
          </a:p>
        </p:txBody>
      </p:sp>
      <p:sp>
        <p:nvSpPr>
          <p:cNvPr id="289803" name="Rectangle 11"/>
          <p:cNvSpPr>
            <a:spLocks noChangeArrowheads="1"/>
          </p:cNvSpPr>
          <p:nvPr/>
        </p:nvSpPr>
        <p:spPr bwMode="auto">
          <a:xfrm>
            <a:off x="227013" y="896938"/>
            <a:ext cx="5795962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/>
              <a:t>2-bromo-2-chloro-3-phenylpentane </a:t>
            </a:r>
          </a:p>
        </p:txBody>
      </p:sp>
      <p:sp>
        <p:nvSpPr>
          <p:cNvPr id="289804" name="Rectangle 12"/>
          <p:cNvSpPr>
            <a:spLocks noChangeArrowheads="1"/>
          </p:cNvSpPr>
          <p:nvPr/>
        </p:nvSpPr>
        <p:spPr bwMode="auto">
          <a:xfrm>
            <a:off x="252413" y="3970338"/>
            <a:ext cx="4525962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/>
              <a:t>3-nitro-2,4-diphenylhexane </a:t>
            </a:r>
          </a:p>
        </p:txBody>
      </p:sp>
      <p:sp>
        <p:nvSpPr>
          <p:cNvPr id="289805" name="Rectangle 13"/>
          <p:cNvSpPr>
            <a:spLocks noChangeArrowheads="1"/>
          </p:cNvSpPr>
          <p:nvPr/>
        </p:nvSpPr>
        <p:spPr bwMode="auto">
          <a:xfrm>
            <a:off x="2397125" y="2452688"/>
            <a:ext cx="3079750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3-amino-3-phenyl-</a:t>
            </a:r>
          </a:p>
        </p:txBody>
      </p:sp>
      <p:grpSp>
        <p:nvGrpSpPr>
          <p:cNvPr id="289811" name="Group 106"/>
          <p:cNvGrpSpPr>
            <a:grpSpLocks/>
          </p:cNvGrpSpPr>
          <p:nvPr/>
        </p:nvGrpSpPr>
        <p:grpSpPr bwMode="auto">
          <a:xfrm>
            <a:off x="6248400" y="1333500"/>
            <a:ext cx="1828800" cy="457200"/>
            <a:chOff x="304800" y="3429000"/>
            <a:chExt cx="1828800" cy="457200"/>
          </a:xfrm>
        </p:grpSpPr>
        <p:cxnSp>
          <p:nvCxnSpPr>
            <p:cNvPr id="78" name="Straight Connector 77"/>
            <p:cNvCxnSpPr>
              <a:cxnSpLocks noChangeShapeType="1"/>
            </p:cNvCxnSpPr>
            <p:nvPr/>
          </p:nvCxnSpPr>
          <p:spPr bwMode="auto">
            <a:xfrm rot="16200000" flipV="1">
              <a:off x="304800" y="3429000"/>
              <a:ext cx="457200" cy="45720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79" name="Straight Connector 78"/>
            <p:cNvCxnSpPr>
              <a:cxnSpLocks noChangeShapeType="1"/>
            </p:cNvCxnSpPr>
            <p:nvPr/>
          </p:nvCxnSpPr>
          <p:spPr bwMode="auto">
            <a:xfrm flipV="1">
              <a:off x="762000" y="3429000"/>
              <a:ext cx="457200" cy="45720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80" name="Straight Connector 79"/>
            <p:cNvCxnSpPr>
              <a:cxnSpLocks noChangeShapeType="1"/>
            </p:cNvCxnSpPr>
            <p:nvPr/>
          </p:nvCxnSpPr>
          <p:spPr bwMode="auto">
            <a:xfrm rot="16200000" flipV="1">
              <a:off x="1219200" y="3429000"/>
              <a:ext cx="457200" cy="45720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81" name="Straight Connector 80"/>
            <p:cNvCxnSpPr>
              <a:cxnSpLocks noChangeShapeType="1"/>
            </p:cNvCxnSpPr>
            <p:nvPr/>
          </p:nvCxnSpPr>
          <p:spPr bwMode="auto">
            <a:xfrm flipV="1">
              <a:off x="1676400" y="3429000"/>
              <a:ext cx="457200" cy="45720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289824" name="Rectangle 32"/>
          <p:cNvSpPr>
            <a:spLocks noChangeArrowheads="1"/>
          </p:cNvSpPr>
          <p:nvPr/>
        </p:nvSpPr>
        <p:spPr bwMode="auto">
          <a:xfrm>
            <a:off x="6838950" y="1828800"/>
            <a:ext cx="520700" cy="5191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Cl</a:t>
            </a:r>
            <a:endParaRPr lang="en-US" baseline="-25000">
              <a:solidFill>
                <a:schemeClr val="tx1"/>
              </a:solidFill>
            </a:endParaRPr>
          </a:p>
        </p:txBody>
      </p:sp>
      <p:sp>
        <p:nvSpPr>
          <p:cNvPr id="289825" name="Line 33"/>
          <p:cNvSpPr>
            <a:spLocks noChangeShapeType="1"/>
          </p:cNvSpPr>
          <p:nvPr/>
        </p:nvSpPr>
        <p:spPr bwMode="auto">
          <a:xfrm flipH="1" flipV="1">
            <a:off x="6710363" y="1789113"/>
            <a:ext cx="215900" cy="1746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89826" name="Line 34"/>
          <p:cNvSpPr>
            <a:spLocks noChangeShapeType="1"/>
          </p:cNvSpPr>
          <p:nvPr/>
        </p:nvSpPr>
        <p:spPr bwMode="auto">
          <a:xfrm flipH="1">
            <a:off x="6507163" y="1785938"/>
            <a:ext cx="203200" cy="1936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89827" name="Rectangle 35"/>
          <p:cNvSpPr>
            <a:spLocks noChangeArrowheads="1"/>
          </p:cNvSpPr>
          <p:nvPr/>
        </p:nvSpPr>
        <p:spPr bwMode="auto">
          <a:xfrm>
            <a:off x="6051550" y="1828800"/>
            <a:ext cx="539750" cy="5191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Br</a:t>
            </a:r>
            <a:endParaRPr lang="en-US" baseline="-25000">
              <a:solidFill>
                <a:schemeClr val="tx1"/>
              </a:solidFill>
            </a:endParaRPr>
          </a:p>
        </p:txBody>
      </p:sp>
      <p:grpSp>
        <p:nvGrpSpPr>
          <p:cNvPr id="289828" name="Group 36"/>
          <p:cNvGrpSpPr>
            <a:grpSpLocks noChangeAspect="1"/>
          </p:cNvGrpSpPr>
          <p:nvPr/>
        </p:nvGrpSpPr>
        <p:grpSpPr bwMode="auto">
          <a:xfrm rot="-21600000">
            <a:off x="6732588" y="236538"/>
            <a:ext cx="868362" cy="1092200"/>
            <a:chOff x="3195" y="1927"/>
            <a:chExt cx="930" cy="1171"/>
          </a:xfrm>
        </p:grpSpPr>
        <p:grpSp>
          <p:nvGrpSpPr>
            <p:cNvPr id="289829" name="Group 37"/>
            <p:cNvGrpSpPr>
              <a:grpSpLocks noChangeAspect="1"/>
            </p:cNvGrpSpPr>
            <p:nvPr/>
          </p:nvGrpSpPr>
          <p:grpSpPr bwMode="auto">
            <a:xfrm rot="1800000">
              <a:off x="3195" y="1927"/>
              <a:ext cx="930" cy="804"/>
              <a:chOff x="1757" y="2853"/>
              <a:chExt cx="930" cy="804"/>
            </a:xfrm>
          </p:grpSpPr>
          <p:sp>
            <p:nvSpPr>
              <p:cNvPr id="289830" name="AutoShape 38"/>
              <p:cNvSpPr>
                <a:spLocks noChangeAspect="1" noChangeArrowheads="1"/>
              </p:cNvSpPr>
              <p:nvPr/>
            </p:nvSpPr>
            <p:spPr bwMode="auto">
              <a:xfrm>
                <a:off x="1757" y="2853"/>
                <a:ext cx="930" cy="804"/>
              </a:xfrm>
              <a:prstGeom prst="hexagon">
                <a:avLst>
                  <a:gd name="adj" fmla="val 28918"/>
                  <a:gd name="vf" fmla="val 115470"/>
                </a:avLst>
              </a:prstGeom>
              <a:noFill/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89831" name="Oval 39"/>
              <p:cNvSpPr>
                <a:spLocks noChangeAspect="1" noChangeArrowheads="1"/>
              </p:cNvSpPr>
              <p:nvPr/>
            </p:nvSpPr>
            <p:spPr bwMode="auto">
              <a:xfrm>
                <a:off x="1910" y="2935"/>
                <a:ext cx="640" cy="640"/>
              </a:xfrm>
              <a:prstGeom prst="ellipse">
                <a:avLst/>
              </a:prstGeom>
              <a:noFill/>
              <a:ln w="38100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289832" name="Line 40"/>
            <p:cNvSpPr>
              <a:spLocks noChangeAspect="1" noChangeShapeType="1"/>
            </p:cNvSpPr>
            <p:nvPr/>
          </p:nvSpPr>
          <p:spPr bwMode="auto">
            <a:xfrm flipV="1">
              <a:off x="3659" y="2796"/>
              <a:ext cx="0" cy="30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289855" name="Group 63"/>
          <p:cNvGrpSpPr>
            <a:grpSpLocks/>
          </p:cNvGrpSpPr>
          <p:nvPr/>
        </p:nvGrpSpPr>
        <p:grpSpPr bwMode="auto">
          <a:xfrm>
            <a:off x="584200" y="1852613"/>
            <a:ext cx="1525588" cy="1906587"/>
            <a:chOff x="1008" y="3175"/>
            <a:chExt cx="961" cy="1201"/>
          </a:xfrm>
        </p:grpSpPr>
        <p:cxnSp>
          <p:nvCxnSpPr>
            <p:cNvPr id="56" name="Straight Connector 55"/>
            <p:cNvCxnSpPr>
              <a:cxnSpLocks noChangeShapeType="1"/>
            </p:cNvCxnSpPr>
            <p:nvPr/>
          </p:nvCxnSpPr>
          <p:spPr bwMode="auto">
            <a:xfrm flipV="1">
              <a:off x="1592" y="3680"/>
              <a:ext cx="288" cy="288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2" name="Straight Connector 55"/>
            <p:cNvCxnSpPr>
              <a:cxnSpLocks noChangeShapeType="1"/>
            </p:cNvCxnSpPr>
            <p:nvPr/>
          </p:nvCxnSpPr>
          <p:spPr bwMode="auto">
            <a:xfrm flipV="1">
              <a:off x="1033" y="3702"/>
              <a:ext cx="288" cy="288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3" name="Straight Connector 55"/>
            <p:cNvCxnSpPr>
              <a:cxnSpLocks noChangeShapeType="1"/>
            </p:cNvCxnSpPr>
            <p:nvPr/>
          </p:nvCxnSpPr>
          <p:spPr bwMode="auto">
            <a:xfrm flipV="1">
              <a:off x="1008" y="3672"/>
              <a:ext cx="288" cy="288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51" name="Straight Connector 50"/>
            <p:cNvCxnSpPr>
              <a:cxnSpLocks noChangeShapeType="1"/>
            </p:cNvCxnSpPr>
            <p:nvPr/>
          </p:nvCxnSpPr>
          <p:spPr bwMode="auto">
            <a:xfrm rot="16200000" flipV="1">
              <a:off x="1293" y="3674"/>
              <a:ext cx="297" cy="297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</p:spPr>
        </p:cxnSp>
        <p:grpSp>
          <p:nvGrpSpPr>
            <p:cNvPr id="289851" name="Group 59"/>
            <p:cNvGrpSpPr>
              <a:grpSpLocks/>
            </p:cNvGrpSpPr>
            <p:nvPr/>
          </p:nvGrpSpPr>
          <p:grpSpPr bwMode="auto">
            <a:xfrm>
              <a:off x="1318" y="3175"/>
              <a:ext cx="547" cy="784"/>
              <a:chOff x="1310" y="3071"/>
              <a:chExt cx="547" cy="784"/>
            </a:xfrm>
          </p:grpSpPr>
          <p:grpSp>
            <p:nvGrpSpPr>
              <p:cNvPr id="289847" name="Group 55"/>
              <p:cNvGrpSpPr>
                <a:grpSpLocks noChangeAspect="1"/>
              </p:cNvGrpSpPr>
              <p:nvPr/>
            </p:nvGrpSpPr>
            <p:grpSpPr bwMode="auto">
              <a:xfrm rot="1800000">
                <a:off x="1310" y="3071"/>
                <a:ext cx="547" cy="472"/>
                <a:chOff x="1757" y="2853"/>
                <a:chExt cx="930" cy="804"/>
              </a:xfrm>
            </p:grpSpPr>
            <p:sp>
              <p:nvSpPr>
                <p:cNvPr id="289848" name="AutoShape 56"/>
                <p:cNvSpPr>
                  <a:spLocks noChangeAspect="1" noChangeArrowheads="1"/>
                </p:cNvSpPr>
                <p:nvPr/>
              </p:nvSpPr>
              <p:spPr bwMode="auto">
                <a:xfrm>
                  <a:off x="1757" y="2853"/>
                  <a:ext cx="930" cy="804"/>
                </a:xfrm>
                <a:prstGeom prst="hexagon">
                  <a:avLst>
                    <a:gd name="adj" fmla="val 28918"/>
                    <a:gd name="vf" fmla="val 115470"/>
                  </a:avLst>
                </a:prstGeom>
                <a:noFill/>
                <a:ln w="38100" algn="ctr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89849" name="Oval 57"/>
                <p:cNvSpPr>
                  <a:spLocks noChangeAspect="1" noChangeArrowheads="1"/>
                </p:cNvSpPr>
                <p:nvPr/>
              </p:nvSpPr>
              <p:spPr bwMode="auto">
                <a:xfrm>
                  <a:off x="1910" y="2935"/>
                  <a:ext cx="640" cy="640"/>
                </a:xfrm>
                <a:prstGeom prst="ellipse">
                  <a:avLst/>
                </a:prstGeom>
                <a:noFill/>
                <a:ln w="38100" algn="ctr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89850" name="Line 58"/>
              <p:cNvSpPr>
                <a:spLocks noChangeAspect="1" noChangeShapeType="1"/>
              </p:cNvSpPr>
              <p:nvPr/>
            </p:nvSpPr>
            <p:spPr bwMode="auto">
              <a:xfrm flipV="1">
                <a:off x="1583" y="3582"/>
                <a:ext cx="0" cy="273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289854" name="Group 62"/>
            <p:cNvGrpSpPr>
              <a:grpSpLocks/>
            </p:cNvGrpSpPr>
            <p:nvPr/>
          </p:nvGrpSpPr>
          <p:grpSpPr bwMode="auto">
            <a:xfrm>
              <a:off x="1444" y="3968"/>
              <a:ext cx="525" cy="408"/>
              <a:chOff x="1444" y="3976"/>
              <a:chExt cx="525" cy="408"/>
            </a:xfrm>
          </p:grpSpPr>
          <p:sp>
            <p:nvSpPr>
              <p:cNvPr id="289852" name="Rectangle 60"/>
              <p:cNvSpPr>
                <a:spLocks noChangeArrowheads="1"/>
              </p:cNvSpPr>
              <p:nvPr/>
            </p:nvSpPr>
            <p:spPr bwMode="auto">
              <a:xfrm>
                <a:off x="1444" y="4057"/>
                <a:ext cx="525" cy="327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dirty="0"/>
                  <a:t>NH</a:t>
                </a:r>
                <a:r>
                  <a:rPr lang="en-US" baseline="-25000" dirty="0"/>
                  <a:t>2</a:t>
                </a:r>
              </a:p>
            </p:txBody>
          </p:sp>
          <p:sp>
            <p:nvSpPr>
              <p:cNvPr id="289853" name="Line 61"/>
              <p:cNvSpPr>
                <a:spLocks noChangeShapeType="1"/>
              </p:cNvSpPr>
              <p:nvPr/>
            </p:nvSpPr>
            <p:spPr bwMode="auto">
              <a:xfrm flipV="1">
                <a:off x="1587" y="3976"/>
                <a:ext cx="0" cy="12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89952" name="Group 160"/>
          <p:cNvGrpSpPr>
            <a:grpSpLocks/>
          </p:cNvGrpSpPr>
          <p:nvPr/>
        </p:nvGrpSpPr>
        <p:grpSpPr bwMode="auto">
          <a:xfrm>
            <a:off x="5613400" y="3311525"/>
            <a:ext cx="852488" cy="620713"/>
            <a:chOff x="3536" y="2086"/>
            <a:chExt cx="537" cy="391"/>
          </a:xfrm>
        </p:grpSpPr>
        <p:sp>
          <p:nvSpPr>
            <p:cNvPr id="289822" name="Rectangle 30"/>
            <p:cNvSpPr>
              <a:spLocks noChangeArrowheads="1"/>
            </p:cNvSpPr>
            <p:nvPr/>
          </p:nvSpPr>
          <p:spPr bwMode="auto">
            <a:xfrm>
              <a:off x="3536" y="2086"/>
              <a:ext cx="537" cy="327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>
                  <a:solidFill>
                    <a:schemeClr val="tx1"/>
                  </a:solidFill>
                </a:rPr>
                <a:t>NO</a:t>
              </a:r>
              <a:r>
                <a:rPr lang="en-US" baseline="-2500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289823" name="Line 31"/>
            <p:cNvSpPr>
              <a:spLocks noChangeShapeType="1"/>
            </p:cNvSpPr>
            <p:nvPr/>
          </p:nvSpPr>
          <p:spPr bwMode="auto">
            <a:xfrm flipV="1">
              <a:off x="3675" y="2351"/>
              <a:ext cx="0" cy="12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289866" name="Group 74"/>
          <p:cNvGrpSpPr>
            <a:grpSpLocks noChangeAspect="1"/>
          </p:cNvGrpSpPr>
          <p:nvPr/>
        </p:nvGrpSpPr>
        <p:grpSpPr bwMode="auto">
          <a:xfrm flipV="1">
            <a:off x="4941888" y="4402138"/>
            <a:ext cx="868362" cy="1092200"/>
            <a:chOff x="3195" y="1927"/>
            <a:chExt cx="930" cy="1171"/>
          </a:xfrm>
        </p:grpSpPr>
        <p:grpSp>
          <p:nvGrpSpPr>
            <p:cNvPr id="289867" name="Group 75"/>
            <p:cNvGrpSpPr>
              <a:grpSpLocks noChangeAspect="1"/>
            </p:cNvGrpSpPr>
            <p:nvPr/>
          </p:nvGrpSpPr>
          <p:grpSpPr bwMode="auto">
            <a:xfrm rot="1800000">
              <a:off x="3195" y="1927"/>
              <a:ext cx="930" cy="804"/>
              <a:chOff x="1757" y="2853"/>
              <a:chExt cx="930" cy="804"/>
            </a:xfrm>
          </p:grpSpPr>
          <p:sp>
            <p:nvSpPr>
              <p:cNvPr id="289868" name="AutoShape 76"/>
              <p:cNvSpPr>
                <a:spLocks noChangeAspect="1" noChangeArrowheads="1"/>
              </p:cNvSpPr>
              <p:nvPr/>
            </p:nvSpPr>
            <p:spPr bwMode="auto">
              <a:xfrm>
                <a:off x="1757" y="2853"/>
                <a:ext cx="930" cy="804"/>
              </a:xfrm>
              <a:prstGeom prst="hexagon">
                <a:avLst>
                  <a:gd name="adj" fmla="val 28918"/>
                  <a:gd name="vf" fmla="val 115470"/>
                </a:avLst>
              </a:prstGeom>
              <a:noFill/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89869" name="Oval 77"/>
              <p:cNvSpPr>
                <a:spLocks noChangeAspect="1" noChangeArrowheads="1"/>
              </p:cNvSpPr>
              <p:nvPr/>
            </p:nvSpPr>
            <p:spPr bwMode="auto">
              <a:xfrm>
                <a:off x="1910" y="2935"/>
                <a:ext cx="640" cy="640"/>
              </a:xfrm>
              <a:prstGeom prst="ellipse">
                <a:avLst/>
              </a:prstGeom>
              <a:noFill/>
              <a:ln w="38100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289870" name="Line 78"/>
            <p:cNvSpPr>
              <a:spLocks noChangeAspect="1" noChangeShapeType="1"/>
            </p:cNvSpPr>
            <p:nvPr/>
          </p:nvSpPr>
          <p:spPr bwMode="auto">
            <a:xfrm flipV="1">
              <a:off x="3659" y="2796"/>
              <a:ext cx="0" cy="30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289871" name="Group 105"/>
          <p:cNvGrpSpPr>
            <a:grpSpLocks/>
          </p:cNvGrpSpPr>
          <p:nvPr/>
        </p:nvGrpSpPr>
        <p:grpSpPr bwMode="auto">
          <a:xfrm>
            <a:off x="4914900" y="3937000"/>
            <a:ext cx="2286000" cy="457200"/>
            <a:chOff x="304800" y="2971800"/>
            <a:chExt cx="2286000" cy="457200"/>
          </a:xfrm>
        </p:grpSpPr>
        <p:cxnSp>
          <p:nvCxnSpPr>
            <p:cNvPr id="69" name="Straight Connector 68"/>
            <p:cNvCxnSpPr>
              <a:cxnSpLocks noChangeShapeType="1"/>
            </p:cNvCxnSpPr>
            <p:nvPr/>
          </p:nvCxnSpPr>
          <p:spPr bwMode="auto">
            <a:xfrm rot="16200000" flipV="1">
              <a:off x="304800" y="2971800"/>
              <a:ext cx="457200" cy="45720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70" name="Straight Connector 69"/>
            <p:cNvCxnSpPr>
              <a:cxnSpLocks noChangeShapeType="1"/>
            </p:cNvCxnSpPr>
            <p:nvPr/>
          </p:nvCxnSpPr>
          <p:spPr bwMode="auto">
            <a:xfrm flipV="1">
              <a:off x="762000" y="2971800"/>
              <a:ext cx="457200" cy="45720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71" name="Straight Connector 70"/>
            <p:cNvCxnSpPr>
              <a:cxnSpLocks noChangeShapeType="1"/>
            </p:cNvCxnSpPr>
            <p:nvPr/>
          </p:nvCxnSpPr>
          <p:spPr bwMode="auto">
            <a:xfrm rot="16200000" flipV="1">
              <a:off x="1219200" y="2971800"/>
              <a:ext cx="457200" cy="45720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72" name="Straight Connector 71"/>
            <p:cNvCxnSpPr>
              <a:cxnSpLocks noChangeShapeType="1"/>
            </p:cNvCxnSpPr>
            <p:nvPr/>
          </p:nvCxnSpPr>
          <p:spPr bwMode="auto">
            <a:xfrm flipV="1">
              <a:off x="1676400" y="2971800"/>
              <a:ext cx="457200" cy="45720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73" name="Straight Connector 72"/>
            <p:cNvCxnSpPr>
              <a:cxnSpLocks noChangeShapeType="1"/>
            </p:cNvCxnSpPr>
            <p:nvPr/>
          </p:nvCxnSpPr>
          <p:spPr bwMode="auto">
            <a:xfrm rot="16200000" flipV="1">
              <a:off x="2133600" y="2971800"/>
              <a:ext cx="457200" cy="45720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289877" name="Group 85"/>
          <p:cNvGrpSpPr>
            <a:grpSpLocks noChangeAspect="1"/>
          </p:cNvGrpSpPr>
          <p:nvPr/>
        </p:nvGrpSpPr>
        <p:grpSpPr bwMode="auto">
          <a:xfrm flipV="1">
            <a:off x="5843588" y="4402138"/>
            <a:ext cx="868362" cy="1092200"/>
            <a:chOff x="3195" y="1927"/>
            <a:chExt cx="930" cy="1171"/>
          </a:xfrm>
        </p:grpSpPr>
        <p:grpSp>
          <p:nvGrpSpPr>
            <p:cNvPr id="289878" name="Group 86"/>
            <p:cNvGrpSpPr>
              <a:grpSpLocks noChangeAspect="1"/>
            </p:cNvGrpSpPr>
            <p:nvPr/>
          </p:nvGrpSpPr>
          <p:grpSpPr bwMode="auto">
            <a:xfrm rot="1800000">
              <a:off x="3195" y="1927"/>
              <a:ext cx="930" cy="804"/>
              <a:chOff x="1757" y="2853"/>
              <a:chExt cx="930" cy="804"/>
            </a:xfrm>
          </p:grpSpPr>
          <p:sp>
            <p:nvSpPr>
              <p:cNvPr id="289879" name="AutoShape 87"/>
              <p:cNvSpPr>
                <a:spLocks noChangeAspect="1" noChangeArrowheads="1"/>
              </p:cNvSpPr>
              <p:nvPr/>
            </p:nvSpPr>
            <p:spPr bwMode="auto">
              <a:xfrm>
                <a:off x="1757" y="2853"/>
                <a:ext cx="930" cy="804"/>
              </a:xfrm>
              <a:prstGeom prst="hexagon">
                <a:avLst>
                  <a:gd name="adj" fmla="val 28918"/>
                  <a:gd name="vf" fmla="val 115470"/>
                </a:avLst>
              </a:prstGeom>
              <a:noFill/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89880" name="Oval 88"/>
              <p:cNvSpPr>
                <a:spLocks noChangeAspect="1" noChangeArrowheads="1"/>
              </p:cNvSpPr>
              <p:nvPr/>
            </p:nvSpPr>
            <p:spPr bwMode="auto">
              <a:xfrm>
                <a:off x="1910" y="2935"/>
                <a:ext cx="640" cy="640"/>
              </a:xfrm>
              <a:prstGeom prst="ellipse">
                <a:avLst/>
              </a:prstGeom>
              <a:noFill/>
              <a:ln w="38100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289881" name="Line 89"/>
            <p:cNvSpPr>
              <a:spLocks noChangeAspect="1" noChangeShapeType="1"/>
            </p:cNvSpPr>
            <p:nvPr/>
          </p:nvSpPr>
          <p:spPr bwMode="auto">
            <a:xfrm flipV="1">
              <a:off x="3659" y="2796"/>
              <a:ext cx="0" cy="30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289883" name="Rectangle 91"/>
          <p:cNvSpPr>
            <a:spLocks noChangeArrowheads="1"/>
          </p:cNvSpPr>
          <p:nvPr/>
        </p:nvSpPr>
        <p:spPr bwMode="auto">
          <a:xfrm>
            <a:off x="2603500" y="5938838"/>
            <a:ext cx="3575050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1,1-dibromo-3-phenyl</a:t>
            </a:r>
          </a:p>
        </p:txBody>
      </p:sp>
      <p:grpSp>
        <p:nvGrpSpPr>
          <p:cNvPr id="289910" name="Group 118"/>
          <p:cNvGrpSpPr>
            <a:grpSpLocks/>
          </p:cNvGrpSpPr>
          <p:nvPr/>
        </p:nvGrpSpPr>
        <p:grpSpPr bwMode="auto">
          <a:xfrm>
            <a:off x="282575" y="4779963"/>
            <a:ext cx="2846388" cy="1912937"/>
            <a:chOff x="370" y="2899"/>
            <a:chExt cx="1793" cy="1205"/>
          </a:xfrm>
        </p:grpSpPr>
        <p:sp>
          <p:nvSpPr>
            <p:cNvPr id="6" name="Regular Pentagon 5"/>
            <p:cNvSpPr>
              <a:spLocks noChangeArrowheads="1"/>
            </p:cNvSpPr>
            <p:nvPr/>
          </p:nvSpPr>
          <p:spPr bwMode="auto">
            <a:xfrm>
              <a:off x="768" y="2920"/>
              <a:ext cx="706" cy="672"/>
            </a:xfrm>
            <a:prstGeom prst="pentagon">
              <a:avLst/>
            </a:prstGeom>
            <a:noFill/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lt1"/>
                </a:solidFill>
                <a:latin typeface="+mn-lt"/>
              </a:endParaRPr>
            </a:p>
          </p:txBody>
        </p:sp>
        <p:cxnSp>
          <p:nvCxnSpPr>
            <p:cNvPr id="97" name="Straight Connector 96"/>
            <p:cNvCxnSpPr>
              <a:cxnSpLocks noChangeShapeType="1"/>
            </p:cNvCxnSpPr>
            <p:nvPr/>
          </p:nvCxnSpPr>
          <p:spPr bwMode="auto">
            <a:xfrm rot="5400000">
              <a:off x="784" y="3692"/>
              <a:ext cx="232" cy="8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4" name="Straight Connector 96"/>
            <p:cNvCxnSpPr>
              <a:cxnSpLocks noChangeShapeType="1"/>
            </p:cNvCxnSpPr>
            <p:nvPr/>
          </p:nvCxnSpPr>
          <p:spPr bwMode="auto">
            <a:xfrm rot="5400000">
              <a:off x="776" y="3508"/>
              <a:ext cx="40" cy="200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</p:spPr>
        </p:cxnSp>
        <p:sp>
          <p:nvSpPr>
            <p:cNvPr id="289889" name="Rectangle 97"/>
            <p:cNvSpPr>
              <a:spLocks noChangeArrowheads="1"/>
            </p:cNvSpPr>
            <p:nvPr/>
          </p:nvSpPr>
          <p:spPr bwMode="auto">
            <a:xfrm>
              <a:off x="370" y="3457"/>
              <a:ext cx="340" cy="327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l"/>
              <a:r>
                <a:rPr lang="en-US" dirty="0"/>
                <a:t>Br</a:t>
              </a:r>
            </a:p>
          </p:txBody>
        </p:sp>
        <p:sp>
          <p:nvSpPr>
            <p:cNvPr id="289890" name="Rectangle 98"/>
            <p:cNvSpPr>
              <a:spLocks noChangeArrowheads="1"/>
            </p:cNvSpPr>
            <p:nvPr/>
          </p:nvSpPr>
          <p:spPr bwMode="auto">
            <a:xfrm>
              <a:off x="690" y="3777"/>
              <a:ext cx="340" cy="327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l"/>
              <a:r>
                <a:rPr lang="en-US"/>
                <a:t>Br</a:t>
              </a:r>
            </a:p>
          </p:txBody>
        </p:sp>
        <p:grpSp>
          <p:nvGrpSpPr>
            <p:cNvPr id="289894" name="Group 102"/>
            <p:cNvGrpSpPr>
              <a:grpSpLocks noChangeAspect="1"/>
            </p:cNvGrpSpPr>
            <p:nvPr/>
          </p:nvGrpSpPr>
          <p:grpSpPr bwMode="auto">
            <a:xfrm rot="16200000" flipV="1">
              <a:off x="1545" y="2829"/>
              <a:ext cx="547" cy="688"/>
              <a:chOff x="3195" y="1927"/>
              <a:chExt cx="930" cy="1171"/>
            </a:xfrm>
          </p:grpSpPr>
          <p:grpSp>
            <p:nvGrpSpPr>
              <p:cNvPr id="289895" name="Group 103"/>
              <p:cNvGrpSpPr>
                <a:grpSpLocks noChangeAspect="1"/>
              </p:cNvGrpSpPr>
              <p:nvPr/>
            </p:nvGrpSpPr>
            <p:grpSpPr bwMode="auto">
              <a:xfrm rot="1800000">
                <a:off x="3195" y="1927"/>
                <a:ext cx="930" cy="804"/>
                <a:chOff x="1757" y="2853"/>
                <a:chExt cx="930" cy="804"/>
              </a:xfrm>
            </p:grpSpPr>
            <p:sp>
              <p:nvSpPr>
                <p:cNvPr id="289896" name="AutoShape 104"/>
                <p:cNvSpPr>
                  <a:spLocks noChangeAspect="1" noChangeArrowheads="1"/>
                </p:cNvSpPr>
                <p:nvPr/>
              </p:nvSpPr>
              <p:spPr bwMode="auto">
                <a:xfrm>
                  <a:off x="1757" y="2853"/>
                  <a:ext cx="930" cy="804"/>
                </a:xfrm>
                <a:prstGeom prst="hexagon">
                  <a:avLst>
                    <a:gd name="adj" fmla="val 28918"/>
                    <a:gd name="vf" fmla="val 115470"/>
                  </a:avLst>
                </a:prstGeom>
                <a:noFill/>
                <a:ln w="38100" algn="ctr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89897" name="Oval 105"/>
                <p:cNvSpPr>
                  <a:spLocks noChangeAspect="1" noChangeArrowheads="1"/>
                </p:cNvSpPr>
                <p:nvPr/>
              </p:nvSpPr>
              <p:spPr bwMode="auto">
                <a:xfrm>
                  <a:off x="1910" y="2935"/>
                  <a:ext cx="640" cy="640"/>
                </a:xfrm>
                <a:prstGeom prst="ellipse">
                  <a:avLst/>
                </a:prstGeom>
                <a:noFill/>
                <a:ln w="38100" algn="ctr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89898" name="Line 106"/>
              <p:cNvSpPr>
                <a:spLocks noChangeAspect="1" noChangeShapeType="1"/>
              </p:cNvSpPr>
              <p:nvPr/>
            </p:nvSpPr>
            <p:spPr bwMode="auto">
              <a:xfrm flipV="1">
                <a:off x="3659" y="2796"/>
                <a:ext cx="0" cy="302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289951" name="Rectangle 159"/>
          <p:cNvSpPr>
            <a:spLocks noChangeArrowheads="1"/>
          </p:cNvSpPr>
          <p:nvPr/>
        </p:nvSpPr>
        <p:spPr bwMode="auto">
          <a:xfrm>
            <a:off x="5241925" y="2452688"/>
            <a:ext cx="1690688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1-butene </a:t>
            </a:r>
          </a:p>
        </p:txBody>
      </p:sp>
      <p:sp>
        <p:nvSpPr>
          <p:cNvPr id="289953" name="Rectangle 161"/>
          <p:cNvSpPr>
            <a:spLocks noChangeArrowheads="1"/>
          </p:cNvSpPr>
          <p:nvPr/>
        </p:nvSpPr>
        <p:spPr bwMode="auto">
          <a:xfrm>
            <a:off x="5985202" y="5938838"/>
            <a:ext cx="2382838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dirty="0" err="1">
                <a:solidFill>
                  <a:schemeClr val="tx1"/>
                </a:solidFill>
              </a:rPr>
              <a:t>cyclopentane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grpSp>
        <p:nvGrpSpPr>
          <p:cNvPr id="66" name="Group 65"/>
          <p:cNvGrpSpPr/>
          <p:nvPr/>
        </p:nvGrpSpPr>
        <p:grpSpPr>
          <a:xfrm>
            <a:off x="8434936" y="6241150"/>
            <a:ext cx="498855" cy="411327"/>
            <a:chOff x="119657" y="6331229"/>
            <a:chExt cx="498855" cy="411327"/>
          </a:xfrm>
        </p:grpSpPr>
        <p:sp>
          <p:nvSpPr>
            <p:cNvPr id="67" name="Octagon 66"/>
            <p:cNvSpPr/>
            <p:nvPr/>
          </p:nvSpPr>
          <p:spPr>
            <a:xfrm>
              <a:off x="163422" y="6331229"/>
              <a:ext cx="411327" cy="411327"/>
            </a:xfrm>
            <a:prstGeom prst="octagon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b="1">
                <a:solidFill>
                  <a:srgbClr val="FFFFFF"/>
                </a:solidFill>
              </a:endParaRPr>
            </a:p>
          </p:txBody>
        </p:sp>
        <p:sp>
          <p:nvSpPr>
            <p:cNvPr id="68" name="Text Box 30"/>
            <p:cNvSpPr txBox="1">
              <a:spLocks noChangeArrowheads="1"/>
            </p:cNvSpPr>
            <p:nvPr/>
          </p:nvSpPr>
          <p:spPr bwMode="auto">
            <a:xfrm>
              <a:off x="119657" y="6406087"/>
              <a:ext cx="498855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40" rIns="91440">
              <a:spAutoFit/>
            </a:bodyPr>
            <a:lstStyle/>
            <a:p>
              <a:r>
                <a:rPr lang="en-US" sz="1100" b="1" dirty="0" smtClean="0">
                  <a:solidFill>
                    <a:srgbClr val="FFFFFF"/>
                  </a:solidFill>
                  <a:latin typeface="Arial Narrow" panose="020B0606020202030204" pitchFamily="34" charset="0"/>
                </a:rPr>
                <a:t>STOP</a:t>
              </a:r>
              <a:endParaRPr lang="en-US" sz="1100" b="1" dirty="0">
                <a:solidFill>
                  <a:srgbClr val="FFFFFF"/>
                </a:solidFill>
                <a:latin typeface="Arial Narrow" panose="020B060602020203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98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98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98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898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9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89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898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98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98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898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9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9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898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898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9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898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9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89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99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89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289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89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89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898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898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 tmFilter="0,0; .5, 1; 1, 1"/>
                                        <p:tgtEl>
                                          <p:spTgt spid="289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987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987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9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899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899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899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898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89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89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898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898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89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9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995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995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99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898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898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898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898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 tmFilter="0,0; .5, 1; 1, 1"/>
                                        <p:tgtEl>
                                          <p:spTgt spid="289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450"/>
                            </p:stCondLst>
                            <p:childTnLst>
                              <p:par>
                                <p:cTn id="10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9805" grpId="0"/>
      <p:bldP spid="289824" grpId="0"/>
      <p:bldP spid="289825" grpId="0" animBg="1"/>
      <p:bldP spid="289826" grpId="0" animBg="1"/>
      <p:bldP spid="289827" grpId="0"/>
      <p:bldP spid="289883" grpId="0"/>
      <p:bldP spid="289951" grpId="0"/>
      <p:bldP spid="28995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2"/>
          <p:cNvSpPr>
            <a:spLocks noChangeArrowheads="1"/>
          </p:cNvSpPr>
          <p:nvPr/>
        </p:nvSpPr>
        <p:spPr bwMode="auto">
          <a:xfrm>
            <a:off x="3716338" y="236538"/>
            <a:ext cx="1687512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tabLst>
                <a:tab pos="457200" algn="r"/>
                <a:tab pos="2743200" algn="ctr"/>
                <a:tab pos="5486400" algn="r"/>
              </a:tabLst>
            </a:pPr>
            <a:r>
              <a:rPr lang="en-US" b="1"/>
              <a:t>Alcohols</a:t>
            </a:r>
          </a:p>
        </p:txBody>
      </p:sp>
      <p:sp>
        <p:nvSpPr>
          <p:cNvPr id="288771" name="Rectangle 3"/>
          <p:cNvSpPr>
            <a:spLocks noChangeArrowheads="1"/>
          </p:cNvSpPr>
          <p:nvPr/>
        </p:nvSpPr>
        <p:spPr bwMode="auto">
          <a:xfrm>
            <a:off x="544513" y="884238"/>
            <a:ext cx="6683375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dirty="0"/>
              <a:t>Alcohols contain the </a:t>
            </a:r>
            <a:r>
              <a:rPr lang="en-US" u="sng" dirty="0"/>
              <a:t>hydroxyl</a:t>
            </a:r>
            <a:r>
              <a:rPr lang="en-US" dirty="0"/>
              <a:t> group.	 </a:t>
            </a:r>
          </a:p>
        </p:txBody>
      </p:sp>
      <p:sp>
        <p:nvSpPr>
          <p:cNvPr id="288775" name="Rectangle 7"/>
          <p:cNvSpPr>
            <a:spLocks noChangeArrowheads="1"/>
          </p:cNvSpPr>
          <p:nvPr/>
        </p:nvSpPr>
        <p:spPr bwMode="auto">
          <a:xfrm>
            <a:off x="736992" y="3821211"/>
            <a:ext cx="6825908" cy="138499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u="sng" dirty="0"/>
              <a:t>Primary</a:t>
            </a:r>
            <a:r>
              <a:rPr lang="en-US" dirty="0"/>
              <a:t> (1</a:t>
            </a:r>
            <a:r>
              <a:rPr lang="en-US" baseline="30000" dirty="0"/>
              <a:t>o</a:t>
            </a:r>
            <a:r>
              <a:rPr lang="en-US" dirty="0"/>
              <a:t>) alcohols have one </a:t>
            </a:r>
            <a:r>
              <a:rPr lang="en-US" dirty="0" smtClean="0"/>
              <a:t>“R” group;</a:t>
            </a:r>
            <a:endParaRPr lang="en-US" dirty="0"/>
          </a:p>
          <a:p>
            <a:pPr algn="l"/>
            <a:r>
              <a:rPr lang="en-US" u="sng" dirty="0"/>
              <a:t>secondary</a:t>
            </a:r>
            <a:r>
              <a:rPr lang="en-US" dirty="0"/>
              <a:t> (2</a:t>
            </a:r>
            <a:r>
              <a:rPr lang="en-US" baseline="30000" dirty="0"/>
              <a:t>o</a:t>
            </a:r>
            <a:r>
              <a:rPr lang="en-US" dirty="0"/>
              <a:t>) have </a:t>
            </a:r>
            <a:r>
              <a:rPr lang="en-US" dirty="0" smtClean="0"/>
              <a:t>two;</a:t>
            </a:r>
          </a:p>
          <a:p>
            <a:pPr algn="l"/>
            <a:r>
              <a:rPr lang="en-US" u="sng" dirty="0" smtClean="0"/>
              <a:t>tertiary</a:t>
            </a:r>
            <a:r>
              <a:rPr lang="en-US" dirty="0" smtClean="0"/>
              <a:t> </a:t>
            </a:r>
            <a:r>
              <a:rPr lang="en-US" dirty="0"/>
              <a:t>(3</a:t>
            </a:r>
            <a:r>
              <a:rPr lang="en-US" baseline="30000" dirty="0"/>
              <a:t>o</a:t>
            </a:r>
            <a:r>
              <a:rPr lang="en-US" dirty="0"/>
              <a:t>) have three. </a:t>
            </a: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363585" y="1587204"/>
            <a:ext cx="422275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dirty="0"/>
              <a:t>--</a:t>
            </a:r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706485" y="1585150"/>
            <a:ext cx="6704079" cy="523220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dirty="0" smtClean="0"/>
              <a:t>low molar mass alcohols are soluble in…</a:t>
            </a:r>
            <a:endParaRPr lang="en-US" dirty="0"/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706485" y="2048290"/>
            <a:ext cx="3703258" cy="523220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polar solvents, due to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363585" y="2750984"/>
            <a:ext cx="422275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dirty="0"/>
              <a:t>--</a:t>
            </a:r>
          </a:p>
        </p:txBody>
      </p:sp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706485" y="2782862"/>
            <a:ext cx="7423827" cy="954107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dirty="0" smtClean="0"/>
              <a:t>all alcohols have higher BPs than their parent</a:t>
            </a:r>
          </a:p>
          <a:p>
            <a:pPr algn="l"/>
            <a:r>
              <a:rPr lang="en-US" dirty="0" err="1" smtClean="0"/>
              <a:t>alkanes</a:t>
            </a:r>
            <a:endParaRPr lang="en-US" dirty="0"/>
          </a:p>
        </p:txBody>
      </p:sp>
      <p:sp>
        <p:nvSpPr>
          <p:cNvPr id="24" name="Rectangle 5"/>
          <p:cNvSpPr>
            <a:spLocks noChangeArrowheads="1"/>
          </p:cNvSpPr>
          <p:nvPr/>
        </p:nvSpPr>
        <p:spPr bwMode="auto">
          <a:xfrm>
            <a:off x="2072148" y="3212069"/>
            <a:ext cx="6891567" cy="523220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(due to HBFs </a:t>
            </a:r>
            <a:r>
              <a:rPr lang="en-US" dirty="0" err="1" smtClean="0">
                <a:solidFill>
                  <a:schemeClr val="tx1"/>
                </a:solidFill>
              </a:rPr>
              <a:t>btwn</a:t>
            </a:r>
            <a:r>
              <a:rPr lang="en-US" dirty="0" smtClean="0">
                <a:solidFill>
                  <a:schemeClr val="tx1"/>
                </a:solidFill>
              </a:rPr>
              <a:t>. adj. </a:t>
            </a:r>
            <a:r>
              <a:rPr lang="en-US" dirty="0" err="1" smtClean="0">
                <a:solidFill>
                  <a:schemeClr val="tx1"/>
                </a:solidFill>
              </a:rPr>
              <a:t>m’cules</a:t>
            </a:r>
            <a:r>
              <a:rPr lang="en-US" dirty="0" smtClean="0">
                <a:solidFill>
                  <a:schemeClr val="tx1"/>
                </a:solidFill>
              </a:rPr>
              <a:t>’ OH </a:t>
            </a:r>
            <a:r>
              <a:rPr lang="en-US" dirty="0" err="1" smtClean="0">
                <a:solidFill>
                  <a:schemeClr val="tx1"/>
                </a:solidFill>
              </a:rPr>
              <a:t>grps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8774" name="Rectangle 6"/>
          <p:cNvSpPr>
            <a:spLocks noChangeArrowheads="1"/>
          </p:cNvSpPr>
          <p:nvPr/>
        </p:nvSpPr>
        <p:spPr bwMode="auto">
          <a:xfrm>
            <a:off x="6721475" y="884238"/>
            <a:ext cx="1014413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–OH 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4086927" y="5116481"/>
            <a:ext cx="1743857" cy="1563394"/>
            <a:chOff x="4665575" y="5057816"/>
            <a:chExt cx="1743857" cy="1563394"/>
          </a:xfrm>
        </p:grpSpPr>
        <p:sp>
          <p:nvSpPr>
            <p:cNvPr id="18" name="Rectangle 11"/>
            <p:cNvSpPr>
              <a:spLocks noChangeArrowheads="1"/>
            </p:cNvSpPr>
            <p:nvPr/>
          </p:nvSpPr>
          <p:spPr bwMode="auto">
            <a:xfrm>
              <a:off x="4921305" y="5595062"/>
              <a:ext cx="936625" cy="519112"/>
            </a:xfrm>
            <a:prstGeom prst="rect">
              <a:avLst/>
            </a:prstGeom>
            <a:noFill/>
            <a:ln w="22225" algn="ctr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l"/>
              <a:r>
                <a:rPr lang="en-US" dirty="0">
                  <a:solidFill>
                    <a:schemeClr val="tx1"/>
                  </a:solidFill>
                </a:rPr>
                <a:t>–C– </a:t>
              </a:r>
            </a:p>
          </p:txBody>
        </p:sp>
        <p:sp>
          <p:nvSpPr>
            <p:cNvPr id="27" name="Rectangle 13"/>
            <p:cNvSpPr>
              <a:spLocks noChangeArrowheads="1"/>
            </p:cNvSpPr>
            <p:nvPr/>
          </p:nvSpPr>
          <p:spPr bwMode="auto">
            <a:xfrm>
              <a:off x="5131303" y="5057816"/>
              <a:ext cx="543739" cy="523220"/>
            </a:xfrm>
            <a:prstGeom prst="rect">
              <a:avLst/>
            </a:prstGeom>
            <a:noFill/>
            <a:ln w="22225" algn="ctr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l"/>
              <a:r>
                <a:rPr lang="en-US" dirty="0" smtClean="0">
                  <a:solidFill>
                    <a:schemeClr val="tx1"/>
                  </a:solidFill>
                </a:rPr>
                <a:t>H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8" name="Rectangle 13"/>
            <p:cNvSpPr>
              <a:spLocks noChangeArrowheads="1"/>
            </p:cNvSpPr>
            <p:nvPr/>
          </p:nvSpPr>
          <p:spPr bwMode="auto">
            <a:xfrm>
              <a:off x="5586771" y="5609434"/>
              <a:ext cx="822661" cy="523220"/>
            </a:xfrm>
            <a:prstGeom prst="rect">
              <a:avLst/>
            </a:prstGeom>
            <a:noFill/>
            <a:ln w="22225" algn="ctr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l"/>
              <a:r>
                <a:rPr lang="en-US" dirty="0" smtClean="0">
                  <a:solidFill>
                    <a:schemeClr val="tx1"/>
                  </a:solidFill>
                </a:rPr>
                <a:t>OH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9" name="Rectangle 11"/>
            <p:cNvSpPr>
              <a:spLocks noChangeArrowheads="1"/>
            </p:cNvSpPr>
            <p:nvPr/>
          </p:nvSpPr>
          <p:spPr bwMode="auto">
            <a:xfrm rot="16200000">
              <a:off x="5064076" y="5273481"/>
              <a:ext cx="484428" cy="523220"/>
            </a:xfrm>
            <a:prstGeom prst="rect">
              <a:avLst/>
            </a:prstGeom>
            <a:noFill/>
            <a:ln w="22225" algn="ctr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l"/>
              <a:r>
                <a:rPr lang="en-US" dirty="0" smtClean="0">
                  <a:solidFill>
                    <a:schemeClr val="tx1"/>
                  </a:solidFill>
                </a:rPr>
                <a:t>–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0" name="Rectangle 11"/>
            <p:cNvSpPr>
              <a:spLocks noChangeArrowheads="1"/>
            </p:cNvSpPr>
            <p:nvPr/>
          </p:nvSpPr>
          <p:spPr bwMode="auto">
            <a:xfrm rot="16200000">
              <a:off x="5064076" y="5810567"/>
              <a:ext cx="484428" cy="523220"/>
            </a:xfrm>
            <a:prstGeom prst="rect">
              <a:avLst/>
            </a:prstGeom>
            <a:noFill/>
            <a:ln w="22225" algn="ctr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l"/>
              <a:r>
                <a:rPr lang="en-US" dirty="0" smtClean="0">
                  <a:solidFill>
                    <a:schemeClr val="tx1"/>
                  </a:solidFill>
                </a:rPr>
                <a:t>–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1" name="Rectangle 13"/>
            <p:cNvSpPr>
              <a:spLocks noChangeArrowheads="1"/>
            </p:cNvSpPr>
            <p:nvPr/>
          </p:nvSpPr>
          <p:spPr bwMode="auto">
            <a:xfrm>
              <a:off x="4665575" y="5609434"/>
              <a:ext cx="444352" cy="523220"/>
            </a:xfrm>
            <a:prstGeom prst="rect">
              <a:avLst/>
            </a:prstGeom>
            <a:noFill/>
            <a:ln w="22225" algn="ctr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l"/>
              <a:r>
                <a:rPr lang="en-US" dirty="0" smtClean="0">
                  <a:solidFill>
                    <a:schemeClr val="tx1"/>
                  </a:solidFill>
                </a:rPr>
                <a:t>R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2" name="Rectangle 13"/>
            <p:cNvSpPr>
              <a:spLocks noChangeArrowheads="1"/>
            </p:cNvSpPr>
            <p:nvPr/>
          </p:nvSpPr>
          <p:spPr bwMode="auto">
            <a:xfrm>
              <a:off x="5131303" y="6097990"/>
              <a:ext cx="543739" cy="523220"/>
            </a:xfrm>
            <a:prstGeom prst="rect">
              <a:avLst/>
            </a:prstGeom>
            <a:noFill/>
            <a:ln w="22225" algn="ctr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l"/>
              <a:r>
                <a:rPr lang="en-US" dirty="0" smtClean="0">
                  <a:solidFill>
                    <a:schemeClr val="tx1"/>
                  </a:solidFill>
                </a:rPr>
                <a:t>H 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5746234" y="4475118"/>
            <a:ext cx="1743857" cy="1563394"/>
            <a:chOff x="6826884" y="5057816"/>
            <a:chExt cx="1743857" cy="1563394"/>
          </a:xfrm>
        </p:grpSpPr>
        <p:sp>
          <p:nvSpPr>
            <p:cNvPr id="33" name="Rectangle 11"/>
            <p:cNvSpPr>
              <a:spLocks noChangeArrowheads="1"/>
            </p:cNvSpPr>
            <p:nvPr/>
          </p:nvSpPr>
          <p:spPr bwMode="auto">
            <a:xfrm>
              <a:off x="7082614" y="5595062"/>
              <a:ext cx="936625" cy="519112"/>
            </a:xfrm>
            <a:prstGeom prst="rect">
              <a:avLst/>
            </a:prstGeom>
            <a:noFill/>
            <a:ln w="22225" algn="ctr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l"/>
              <a:r>
                <a:rPr lang="en-US" dirty="0">
                  <a:solidFill>
                    <a:schemeClr val="tx1"/>
                  </a:solidFill>
                </a:rPr>
                <a:t>–C– </a:t>
              </a:r>
            </a:p>
          </p:txBody>
        </p:sp>
        <p:sp>
          <p:nvSpPr>
            <p:cNvPr id="34" name="Rectangle 13"/>
            <p:cNvSpPr>
              <a:spLocks noChangeArrowheads="1"/>
            </p:cNvSpPr>
            <p:nvPr/>
          </p:nvSpPr>
          <p:spPr bwMode="auto">
            <a:xfrm>
              <a:off x="7292612" y="5057816"/>
              <a:ext cx="543739" cy="523220"/>
            </a:xfrm>
            <a:prstGeom prst="rect">
              <a:avLst/>
            </a:prstGeom>
            <a:noFill/>
            <a:ln w="22225" algn="ctr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l"/>
              <a:r>
                <a:rPr lang="en-US" dirty="0" smtClean="0">
                  <a:solidFill>
                    <a:schemeClr val="tx1"/>
                  </a:solidFill>
                </a:rPr>
                <a:t>R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5" name="Rectangle 13"/>
            <p:cNvSpPr>
              <a:spLocks noChangeArrowheads="1"/>
            </p:cNvSpPr>
            <p:nvPr/>
          </p:nvSpPr>
          <p:spPr bwMode="auto">
            <a:xfrm>
              <a:off x="7748080" y="5609434"/>
              <a:ext cx="822661" cy="523220"/>
            </a:xfrm>
            <a:prstGeom prst="rect">
              <a:avLst/>
            </a:prstGeom>
            <a:noFill/>
            <a:ln w="22225" algn="ctr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l"/>
              <a:r>
                <a:rPr lang="en-US" dirty="0" smtClean="0">
                  <a:solidFill>
                    <a:schemeClr val="tx1"/>
                  </a:solidFill>
                </a:rPr>
                <a:t>OH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6" name="Rectangle 11"/>
            <p:cNvSpPr>
              <a:spLocks noChangeArrowheads="1"/>
            </p:cNvSpPr>
            <p:nvPr/>
          </p:nvSpPr>
          <p:spPr bwMode="auto">
            <a:xfrm rot="16200000">
              <a:off x="7225385" y="5273481"/>
              <a:ext cx="484428" cy="523220"/>
            </a:xfrm>
            <a:prstGeom prst="rect">
              <a:avLst/>
            </a:prstGeom>
            <a:noFill/>
            <a:ln w="22225" algn="ctr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l"/>
              <a:r>
                <a:rPr lang="en-US" dirty="0" smtClean="0">
                  <a:solidFill>
                    <a:schemeClr val="tx1"/>
                  </a:solidFill>
                </a:rPr>
                <a:t>–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7" name="Rectangle 11"/>
            <p:cNvSpPr>
              <a:spLocks noChangeArrowheads="1"/>
            </p:cNvSpPr>
            <p:nvPr/>
          </p:nvSpPr>
          <p:spPr bwMode="auto">
            <a:xfrm rot="16200000">
              <a:off x="7225385" y="5810567"/>
              <a:ext cx="484428" cy="523220"/>
            </a:xfrm>
            <a:prstGeom prst="rect">
              <a:avLst/>
            </a:prstGeom>
            <a:noFill/>
            <a:ln w="22225" algn="ctr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l"/>
              <a:r>
                <a:rPr lang="en-US" dirty="0" smtClean="0">
                  <a:solidFill>
                    <a:schemeClr val="tx1"/>
                  </a:solidFill>
                </a:rPr>
                <a:t>–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8" name="Rectangle 13"/>
            <p:cNvSpPr>
              <a:spLocks noChangeArrowheads="1"/>
            </p:cNvSpPr>
            <p:nvPr/>
          </p:nvSpPr>
          <p:spPr bwMode="auto">
            <a:xfrm>
              <a:off x="6826884" y="5609434"/>
              <a:ext cx="444352" cy="523220"/>
            </a:xfrm>
            <a:prstGeom prst="rect">
              <a:avLst/>
            </a:prstGeom>
            <a:noFill/>
            <a:ln w="22225" algn="ctr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l"/>
              <a:r>
                <a:rPr lang="en-US" dirty="0" smtClean="0">
                  <a:solidFill>
                    <a:schemeClr val="tx1"/>
                  </a:solidFill>
                </a:rPr>
                <a:t>R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9" name="Rectangle 13"/>
            <p:cNvSpPr>
              <a:spLocks noChangeArrowheads="1"/>
            </p:cNvSpPr>
            <p:nvPr/>
          </p:nvSpPr>
          <p:spPr bwMode="auto">
            <a:xfrm>
              <a:off x="7292612" y="6097990"/>
              <a:ext cx="543739" cy="523220"/>
            </a:xfrm>
            <a:prstGeom prst="rect">
              <a:avLst/>
            </a:prstGeom>
            <a:noFill/>
            <a:ln w="22225" algn="ctr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l"/>
              <a:r>
                <a:rPr lang="en-US" dirty="0" smtClean="0">
                  <a:solidFill>
                    <a:schemeClr val="tx1"/>
                  </a:solidFill>
                </a:rPr>
                <a:t>H 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7420645" y="5117193"/>
            <a:ext cx="1743857" cy="1563394"/>
            <a:chOff x="8584432" y="3989037"/>
            <a:chExt cx="1743857" cy="1563394"/>
          </a:xfrm>
        </p:grpSpPr>
        <p:sp>
          <p:nvSpPr>
            <p:cNvPr id="41" name="Rectangle 11"/>
            <p:cNvSpPr>
              <a:spLocks noChangeArrowheads="1"/>
            </p:cNvSpPr>
            <p:nvPr/>
          </p:nvSpPr>
          <p:spPr bwMode="auto">
            <a:xfrm>
              <a:off x="8840162" y="4526283"/>
              <a:ext cx="936625" cy="519112"/>
            </a:xfrm>
            <a:prstGeom prst="rect">
              <a:avLst/>
            </a:prstGeom>
            <a:noFill/>
            <a:ln w="22225" algn="ctr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l"/>
              <a:r>
                <a:rPr lang="en-US" dirty="0">
                  <a:solidFill>
                    <a:schemeClr val="tx1"/>
                  </a:solidFill>
                </a:rPr>
                <a:t>–C– </a:t>
              </a:r>
            </a:p>
          </p:txBody>
        </p:sp>
        <p:sp>
          <p:nvSpPr>
            <p:cNvPr id="42" name="Rectangle 13"/>
            <p:cNvSpPr>
              <a:spLocks noChangeArrowheads="1"/>
            </p:cNvSpPr>
            <p:nvPr/>
          </p:nvSpPr>
          <p:spPr bwMode="auto">
            <a:xfrm>
              <a:off x="9050160" y="3989037"/>
              <a:ext cx="543739" cy="523220"/>
            </a:xfrm>
            <a:prstGeom prst="rect">
              <a:avLst/>
            </a:prstGeom>
            <a:noFill/>
            <a:ln w="22225" algn="ctr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l"/>
              <a:r>
                <a:rPr lang="en-US" dirty="0" smtClean="0">
                  <a:solidFill>
                    <a:schemeClr val="tx1"/>
                  </a:solidFill>
                </a:rPr>
                <a:t>R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3" name="Rectangle 13"/>
            <p:cNvSpPr>
              <a:spLocks noChangeArrowheads="1"/>
            </p:cNvSpPr>
            <p:nvPr/>
          </p:nvSpPr>
          <p:spPr bwMode="auto">
            <a:xfrm>
              <a:off x="9505628" y="4540655"/>
              <a:ext cx="822661" cy="523220"/>
            </a:xfrm>
            <a:prstGeom prst="rect">
              <a:avLst/>
            </a:prstGeom>
            <a:noFill/>
            <a:ln w="22225" algn="ctr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l"/>
              <a:r>
                <a:rPr lang="en-US" dirty="0" smtClean="0">
                  <a:solidFill>
                    <a:schemeClr val="tx1"/>
                  </a:solidFill>
                </a:rPr>
                <a:t>OH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4" name="Rectangle 11"/>
            <p:cNvSpPr>
              <a:spLocks noChangeArrowheads="1"/>
            </p:cNvSpPr>
            <p:nvPr/>
          </p:nvSpPr>
          <p:spPr bwMode="auto">
            <a:xfrm rot="16200000">
              <a:off x="8982933" y="4204702"/>
              <a:ext cx="484428" cy="523220"/>
            </a:xfrm>
            <a:prstGeom prst="rect">
              <a:avLst/>
            </a:prstGeom>
            <a:noFill/>
            <a:ln w="22225" algn="ctr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l"/>
              <a:r>
                <a:rPr lang="en-US" dirty="0" smtClean="0">
                  <a:solidFill>
                    <a:schemeClr val="tx1"/>
                  </a:solidFill>
                </a:rPr>
                <a:t>–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5" name="Rectangle 11"/>
            <p:cNvSpPr>
              <a:spLocks noChangeArrowheads="1"/>
            </p:cNvSpPr>
            <p:nvPr/>
          </p:nvSpPr>
          <p:spPr bwMode="auto">
            <a:xfrm rot="16200000">
              <a:off x="8982933" y="4741788"/>
              <a:ext cx="484428" cy="523220"/>
            </a:xfrm>
            <a:prstGeom prst="rect">
              <a:avLst/>
            </a:prstGeom>
            <a:noFill/>
            <a:ln w="22225" algn="ctr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l"/>
              <a:r>
                <a:rPr lang="en-US" dirty="0" smtClean="0">
                  <a:solidFill>
                    <a:schemeClr val="tx1"/>
                  </a:solidFill>
                </a:rPr>
                <a:t>–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6" name="Rectangle 13"/>
            <p:cNvSpPr>
              <a:spLocks noChangeArrowheads="1"/>
            </p:cNvSpPr>
            <p:nvPr/>
          </p:nvSpPr>
          <p:spPr bwMode="auto">
            <a:xfrm>
              <a:off x="8584432" y="4540655"/>
              <a:ext cx="444352" cy="523220"/>
            </a:xfrm>
            <a:prstGeom prst="rect">
              <a:avLst/>
            </a:prstGeom>
            <a:noFill/>
            <a:ln w="22225" algn="ctr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l"/>
              <a:r>
                <a:rPr lang="en-US" dirty="0" smtClean="0">
                  <a:solidFill>
                    <a:schemeClr val="tx1"/>
                  </a:solidFill>
                </a:rPr>
                <a:t>R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7" name="Rectangle 13"/>
            <p:cNvSpPr>
              <a:spLocks noChangeArrowheads="1"/>
            </p:cNvSpPr>
            <p:nvPr/>
          </p:nvSpPr>
          <p:spPr bwMode="auto">
            <a:xfrm>
              <a:off x="9050160" y="5029211"/>
              <a:ext cx="543739" cy="523220"/>
            </a:xfrm>
            <a:prstGeom prst="rect">
              <a:avLst/>
            </a:prstGeom>
            <a:noFill/>
            <a:ln w="22225" algn="ctr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l"/>
              <a:r>
                <a:rPr lang="en-US" dirty="0" smtClean="0">
                  <a:solidFill>
                    <a:schemeClr val="tx1"/>
                  </a:solidFill>
                </a:rPr>
                <a:t>R 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50" name="Rectangle 5"/>
          <p:cNvSpPr>
            <a:spLocks noChangeArrowheads="1"/>
          </p:cNvSpPr>
          <p:nvPr/>
        </p:nvSpPr>
        <p:spPr bwMode="auto">
          <a:xfrm>
            <a:off x="4240108" y="2048290"/>
            <a:ext cx="3943708" cy="523220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the polar nature of –OH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887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8877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877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88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8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88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8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877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877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8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8775" grpId="0"/>
      <p:bldP spid="15" grpId="0"/>
      <p:bldP spid="16" grpId="0"/>
      <p:bldP spid="19" grpId="0"/>
      <p:bldP spid="22" grpId="0"/>
      <p:bldP spid="23" grpId="0"/>
      <p:bldP spid="24" grpId="0"/>
      <p:bldP spid="288774" grpId="0"/>
      <p:bldP spid="5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3" name="Rectangle 3"/>
          <p:cNvSpPr>
            <a:spLocks noChangeArrowheads="1"/>
          </p:cNvSpPr>
          <p:nvPr/>
        </p:nvSpPr>
        <p:spPr bwMode="auto">
          <a:xfrm>
            <a:off x="301625" y="296214"/>
            <a:ext cx="8643938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u="sng" dirty="0"/>
              <a:t>hydrocarbons</a:t>
            </a:r>
            <a:r>
              <a:rPr lang="en-US" dirty="0"/>
              <a:t>: compounds containing only __ and __ </a:t>
            </a:r>
          </a:p>
        </p:txBody>
      </p:sp>
      <p:sp>
        <p:nvSpPr>
          <p:cNvPr id="271364" name="Rectangle 4"/>
          <p:cNvSpPr>
            <a:spLocks noChangeArrowheads="1"/>
          </p:cNvSpPr>
          <p:nvPr/>
        </p:nvSpPr>
        <p:spPr bwMode="auto">
          <a:xfrm>
            <a:off x="497760" y="1053935"/>
            <a:ext cx="1511300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u="sng"/>
              <a:t>alkanes</a:t>
            </a:r>
            <a:r>
              <a:rPr lang="en-US"/>
              <a:t>:</a:t>
            </a:r>
          </a:p>
        </p:txBody>
      </p:sp>
      <p:sp>
        <p:nvSpPr>
          <p:cNvPr id="271365" name="Rectangle 5"/>
          <p:cNvSpPr>
            <a:spLocks noChangeArrowheads="1"/>
          </p:cNvSpPr>
          <p:nvPr/>
        </p:nvSpPr>
        <p:spPr bwMode="auto">
          <a:xfrm>
            <a:off x="1907460" y="1053935"/>
            <a:ext cx="6704012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/>
              <a:t>hydrocarbons having only ______ bonds </a:t>
            </a:r>
          </a:p>
        </p:txBody>
      </p:sp>
      <p:sp>
        <p:nvSpPr>
          <p:cNvPr id="271366" name="Rectangle 6"/>
          <p:cNvSpPr>
            <a:spLocks noChangeArrowheads="1"/>
          </p:cNvSpPr>
          <p:nvPr/>
        </p:nvSpPr>
        <p:spPr bwMode="auto">
          <a:xfrm>
            <a:off x="6187360" y="1028535"/>
            <a:ext cx="1214437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single </a:t>
            </a:r>
          </a:p>
        </p:txBody>
      </p:sp>
      <p:sp>
        <p:nvSpPr>
          <p:cNvPr id="271367" name="Rectangle 7"/>
          <p:cNvSpPr>
            <a:spLocks noChangeArrowheads="1"/>
          </p:cNvSpPr>
          <p:nvPr/>
        </p:nvSpPr>
        <p:spPr bwMode="auto">
          <a:xfrm>
            <a:off x="490172" y="1702088"/>
            <a:ext cx="520700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/>
              <a:t>-- </a:t>
            </a:r>
          </a:p>
        </p:txBody>
      </p:sp>
      <p:sp>
        <p:nvSpPr>
          <p:cNvPr id="271368" name="Rectangle 8"/>
          <p:cNvSpPr>
            <a:spLocks noChangeArrowheads="1"/>
          </p:cNvSpPr>
          <p:nvPr/>
        </p:nvSpPr>
        <p:spPr bwMode="auto">
          <a:xfrm>
            <a:off x="918797" y="1700034"/>
            <a:ext cx="3252301" cy="523220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ALKANES = FUEL 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271379" name="Group 19"/>
          <p:cNvGrpSpPr>
            <a:grpSpLocks/>
          </p:cNvGrpSpPr>
          <p:nvPr/>
        </p:nvGrpSpPr>
        <p:grpSpPr bwMode="auto">
          <a:xfrm rot="1659976">
            <a:off x="7315351" y="4140179"/>
            <a:ext cx="1241425" cy="1025525"/>
            <a:chOff x="3942" y="3512"/>
            <a:chExt cx="782" cy="646"/>
          </a:xfrm>
        </p:grpSpPr>
        <p:sp>
          <p:nvSpPr>
            <p:cNvPr id="271380" name="Line 20"/>
            <p:cNvSpPr>
              <a:spLocks noChangeShapeType="1"/>
            </p:cNvSpPr>
            <p:nvPr/>
          </p:nvSpPr>
          <p:spPr bwMode="auto">
            <a:xfrm flipV="1">
              <a:off x="4331" y="3774"/>
              <a:ext cx="0" cy="384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71381" name="Line 21"/>
            <p:cNvSpPr>
              <a:spLocks noChangeShapeType="1"/>
            </p:cNvSpPr>
            <p:nvPr/>
          </p:nvSpPr>
          <p:spPr bwMode="auto">
            <a:xfrm flipV="1">
              <a:off x="4331" y="3512"/>
              <a:ext cx="393" cy="265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71382" name="Line 22"/>
            <p:cNvSpPr>
              <a:spLocks noChangeShapeType="1"/>
            </p:cNvSpPr>
            <p:nvPr/>
          </p:nvSpPr>
          <p:spPr bwMode="auto">
            <a:xfrm>
              <a:off x="3942" y="3512"/>
              <a:ext cx="393" cy="265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271393" name="Group 33"/>
          <p:cNvGrpSpPr>
            <a:grpSpLocks/>
          </p:cNvGrpSpPr>
          <p:nvPr/>
        </p:nvGrpSpPr>
        <p:grpSpPr bwMode="auto">
          <a:xfrm>
            <a:off x="4975980" y="3111588"/>
            <a:ext cx="2295525" cy="2462212"/>
            <a:chOff x="937" y="1909"/>
            <a:chExt cx="1446" cy="1551"/>
          </a:xfrm>
        </p:grpSpPr>
        <p:sp>
          <p:nvSpPr>
            <p:cNvPr id="271370" name="Rectangle 10"/>
            <p:cNvSpPr>
              <a:spLocks noChangeArrowheads="1"/>
            </p:cNvSpPr>
            <p:nvPr/>
          </p:nvSpPr>
          <p:spPr bwMode="auto">
            <a:xfrm>
              <a:off x="1101" y="2220"/>
              <a:ext cx="110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>
                  <a:solidFill>
                    <a:schemeClr val="tx1"/>
                  </a:solidFill>
                </a:rPr>
                <a:t>–C–C–C–</a:t>
              </a:r>
            </a:p>
          </p:txBody>
        </p:sp>
        <p:sp>
          <p:nvSpPr>
            <p:cNvPr id="271371" name="Rectangle 11"/>
            <p:cNvSpPr>
              <a:spLocks noChangeArrowheads="1"/>
            </p:cNvSpPr>
            <p:nvPr/>
          </p:nvSpPr>
          <p:spPr bwMode="auto">
            <a:xfrm>
              <a:off x="1390" y="2833"/>
              <a:ext cx="52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>
                  <a:solidFill>
                    <a:schemeClr val="tx1"/>
                  </a:solidFill>
                </a:rPr>
                <a:t>–C–</a:t>
              </a:r>
            </a:p>
          </p:txBody>
        </p:sp>
        <p:sp>
          <p:nvSpPr>
            <p:cNvPr id="271372" name="Line 12"/>
            <p:cNvSpPr>
              <a:spLocks noChangeShapeType="1"/>
            </p:cNvSpPr>
            <p:nvPr/>
          </p:nvSpPr>
          <p:spPr bwMode="auto">
            <a:xfrm flipV="1">
              <a:off x="1660" y="2490"/>
              <a:ext cx="0" cy="414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71373" name="Line 13"/>
            <p:cNvSpPr>
              <a:spLocks noChangeShapeType="1"/>
            </p:cNvSpPr>
            <p:nvPr/>
          </p:nvSpPr>
          <p:spPr bwMode="auto">
            <a:xfrm flipV="1">
              <a:off x="1660" y="3093"/>
              <a:ext cx="0" cy="126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71374" name="Line 14"/>
            <p:cNvSpPr>
              <a:spLocks noChangeShapeType="1"/>
            </p:cNvSpPr>
            <p:nvPr/>
          </p:nvSpPr>
          <p:spPr bwMode="auto">
            <a:xfrm flipV="1">
              <a:off x="1660" y="2164"/>
              <a:ext cx="0" cy="126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71375" name="Line 15"/>
            <p:cNvSpPr>
              <a:spLocks noChangeShapeType="1"/>
            </p:cNvSpPr>
            <p:nvPr/>
          </p:nvSpPr>
          <p:spPr bwMode="auto">
            <a:xfrm flipV="1">
              <a:off x="1942" y="2164"/>
              <a:ext cx="0" cy="126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71376" name="Line 16"/>
            <p:cNvSpPr>
              <a:spLocks noChangeShapeType="1"/>
            </p:cNvSpPr>
            <p:nvPr/>
          </p:nvSpPr>
          <p:spPr bwMode="auto">
            <a:xfrm flipV="1">
              <a:off x="1369" y="2164"/>
              <a:ext cx="0" cy="126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71377" name="Line 17"/>
            <p:cNvSpPr>
              <a:spLocks noChangeShapeType="1"/>
            </p:cNvSpPr>
            <p:nvPr/>
          </p:nvSpPr>
          <p:spPr bwMode="auto">
            <a:xfrm flipV="1">
              <a:off x="1369" y="2506"/>
              <a:ext cx="0" cy="126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71378" name="Line 18"/>
            <p:cNvSpPr>
              <a:spLocks noChangeShapeType="1"/>
            </p:cNvSpPr>
            <p:nvPr/>
          </p:nvSpPr>
          <p:spPr bwMode="auto">
            <a:xfrm flipV="1">
              <a:off x="1942" y="2503"/>
              <a:ext cx="0" cy="126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71383" name="Rectangle 23"/>
            <p:cNvSpPr>
              <a:spLocks noChangeArrowheads="1"/>
            </p:cNvSpPr>
            <p:nvPr/>
          </p:nvSpPr>
          <p:spPr bwMode="auto">
            <a:xfrm>
              <a:off x="937" y="2237"/>
              <a:ext cx="278" cy="327"/>
            </a:xfrm>
            <a:prstGeom prst="rect">
              <a:avLst/>
            </a:prstGeom>
            <a:noFill/>
            <a:ln w="22225" algn="ctr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l"/>
              <a:r>
                <a:rPr lang="en-US">
                  <a:solidFill>
                    <a:schemeClr val="tx1"/>
                  </a:solidFill>
                </a:rPr>
                <a:t>H</a:t>
              </a:r>
            </a:p>
          </p:txBody>
        </p:sp>
        <p:sp>
          <p:nvSpPr>
            <p:cNvPr id="271384" name="Rectangle 24"/>
            <p:cNvSpPr>
              <a:spLocks noChangeArrowheads="1"/>
            </p:cNvSpPr>
            <p:nvPr/>
          </p:nvSpPr>
          <p:spPr bwMode="auto">
            <a:xfrm>
              <a:off x="2105" y="2237"/>
              <a:ext cx="278" cy="327"/>
            </a:xfrm>
            <a:prstGeom prst="rect">
              <a:avLst/>
            </a:prstGeom>
            <a:noFill/>
            <a:ln w="22225" algn="ctr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l"/>
              <a:r>
                <a:rPr lang="en-US">
                  <a:solidFill>
                    <a:schemeClr val="tx1"/>
                  </a:solidFill>
                </a:rPr>
                <a:t>H</a:t>
              </a:r>
            </a:p>
          </p:txBody>
        </p:sp>
        <p:sp>
          <p:nvSpPr>
            <p:cNvPr id="271385" name="Rectangle 25"/>
            <p:cNvSpPr>
              <a:spLocks noChangeArrowheads="1"/>
            </p:cNvSpPr>
            <p:nvPr/>
          </p:nvSpPr>
          <p:spPr bwMode="auto">
            <a:xfrm>
              <a:off x="1809" y="1909"/>
              <a:ext cx="278" cy="327"/>
            </a:xfrm>
            <a:prstGeom prst="rect">
              <a:avLst/>
            </a:prstGeom>
            <a:noFill/>
            <a:ln w="22225" algn="ctr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l"/>
              <a:r>
                <a:rPr lang="en-US">
                  <a:solidFill>
                    <a:schemeClr val="tx1"/>
                  </a:solidFill>
                </a:rPr>
                <a:t>H</a:t>
              </a:r>
            </a:p>
          </p:txBody>
        </p:sp>
        <p:sp>
          <p:nvSpPr>
            <p:cNvPr id="271386" name="Rectangle 26"/>
            <p:cNvSpPr>
              <a:spLocks noChangeArrowheads="1"/>
            </p:cNvSpPr>
            <p:nvPr/>
          </p:nvSpPr>
          <p:spPr bwMode="auto">
            <a:xfrm>
              <a:off x="1521" y="1909"/>
              <a:ext cx="278" cy="327"/>
            </a:xfrm>
            <a:prstGeom prst="rect">
              <a:avLst/>
            </a:prstGeom>
            <a:noFill/>
            <a:ln w="22225" algn="ctr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l"/>
              <a:r>
                <a:rPr lang="en-US">
                  <a:solidFill>
                    <a:schemeClr val="tx1"/>
                  </a:solidFill>
                </a:rPr>
                <a:t>H</a:t>
              </a:r>
            </a:p>
          </p:txBody>
        </p:sp>
        <p:sp>
          <p:nvSpPr>
            <p:cNvPr id="271387" name="Rectangle 27"/>
            <p:cNvSpPr>
              <a:spLocks noChangeArrowheads="1"/>
            </p:cNvSpPr>
            <p:nvPr/>
          </p:nvSpPr>
          <p:spPr bwMode="auto">
            <a:xfrm>
              <a:off x="1233" y="1909"/>
              <a:ext cx="278" cy="327"/>
            </a:xfrm>
            <a:prstGeom prst="rect">
              <a:avLst/>
            </a:prstGeom>
            <a:noFill/>
            <a:ln w="22225" algn="ctr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l"/>
              <a:r>
                <a:rPr lang="en-US">
                  <a:solidFill>
                    <a:schemeClr val="tx1"/>
                  </a:solidFill>
                </a:rPr>
                <a:t>H</a:t>
              </a:r>
            </a:p>
          </p:txBody>
        </p:sp>
        <p:sp>
          <p:nvSpPr>
            <p:cNvPr id="271388" name="Rectangle 28"/>
            <p:cNvSpPr>
              <a:spLocks noChangeArrowheads="1"/>
            </p:cNvSpPr>
            <p:nvPr/>
          </p:nvSpPr>
          <p:spPr bwMode="auto">
            <a:xfrm>
              <a:off x="1521" y="3133"/>
              <a:ext cx="278" cy="327"/>
            </a:xfrm>
            <a:prstGeom prst="rect">
              <a:avLst/>
            </a:prstGeom>
            <a:noFill/>
            <a:ln w="22225" algn="ctr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l"/>
              <a:r>
                <a:rPr lang="en-US">
                  <a:solidFill>
                    <a:schemeClr val="tx1"/>
                  </a:solidFill>
                </a:rPr>
                <a:t>H</a:t>
              </a:r>
            </a:p>
          </p:txBody>
        </p:sp>
        <p:sp>
          <p:nvSpPr>
            <p:cNvPr id="271389" name="Rectangle 29"/>
            <p:cNvSpPr>
              <a:spLocks noChangeArrowheads="1"/>
            </p:cNvSpPr>
            <p:nvPr/>
          </p:nvSpPr>
          <p:spPr bwMode="auto">
            <a:xfrm>
              <a:off x="1809" y="2541"/>
              <a:ext cx="278" cy="327"/>
            </a:xfrm>
            <a:prstGeom prst="rect">
              <a:avLst/>
            </a:prstGeom>
            <a:noFill/>
            <a:ln w="22225" algn="ctr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l"/>
              <a:r>
                <a:rPr lang="en-US">
                  <a:solidFill>
                    <a:schemeClr val="tx1"/>
                  </a:solidFill>
                </a:rPr>
                <a:t>H</a:t>
              </a:r>
            </a:p>
          </p:txBody>
        </p:sp>
        <p:sp>
          <p:nvSpPr>
            <p:cNvPr id="271390" name="Rectangle 30"/>
            <p:cNvSpPr>
              <a:spLocks noChangeArrowheads="1"/>
            </p:cNvSpPr>
            <p:nvPr/>
          </p:nvSpPr>
          <p:spPr bwMode="auto">
            <a:xfrm>
              <a:off x="1233" y="2541"/>
              <a:ext cx="278" cy="327"/>
            </a:xfrm>
            <a:prstGeom prst="rect">
              <a:avLst/>
            </a:prstGeom>
            <a:noFill/>
            <a:ln w="22225" algn="ctr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l"/>
              <a:r>
                <a:rPr lang="en-US">
                  <a:solidFill>
                    <a:schemeClr val="tx1"/>
                  </a:solidFill>
                </a:rPr>
                <a:t>H</a:t>
              </a:r>
            </a:p>
          </p:txBody>
        </p:sp>
        <p:sp>
          <p:nvSpPr>
            <p:cNvPr id="271391" name="Rectangle 31"/>
            <p:cNvSpPr>
              <a:spLocks noChangeArrowheads="1"/>
            </p:cNvSpPr>
            <p:nvPr/>
          </p:nvSpPr>
          <p:spPr bwMode="auto">
            <a:xfrm>
              <a:off x="1817" y="2845"/>
              <a:ext cx="278" cy="327"/>
            </a:xfrm>
            <a:prstGeom prst="rect">
              <a:avLst/>
            </a:prstGeom>
            <a:noFill/>
            <a:ln w="22225" algn="ctr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l"/>
              <a:r>
                <a:rPr lang="en-US">
                  <a:solidFill>
                    <a:schemeClr val="tx1"/>
                  </a:solidFill>
                </a:rPr>
                <a:t>H</a:t>
              </a:r>
            </a:p>
          </p:txBody>
        </p:sp>
        <p:sp>
          <p:nvSpPr>
            <p:cNvPr id="271392" name="Rectangle 32"/>
            <p:cNvSpPr>
              <a:spLocks noChangeArrowheads="1"/>
            </p:cNvSpPr>
            <p:nvPr/>
          </p:nvSpPr>
          <p:spPr bwMode="auto">
            <a:xfrm>
              <a:off x="1233" y="2845"/>
              <a:ext cx="278" cy="327"/>
            </a:xfrm>
            <a:prstGeom prst="rect">
              <a:avLst/>
            </a:prstGeom>
            <a:noFill/>
            <a:ln w="22225" algn="ctr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l"/>
              <a:r>
                <a:rPr lang="en-US">
                  <a:solidFill>
                    <a:schemeClr val="tx1"/>
                  </a:solidFill>
                </a:rPr>
                <a:t>H</a:t>
              </a:r>
            </a:p>
          </p:txBody>
        </p:sp>
      </p:grpSp>
      <p:grpSp>
        <p:nvGrpSpPr>
          <p:cNvPr id="271423" name="Group 63"/>
          <p:cNvGrpSpPr>
            <a:grpSpLocks/>
          </p:cNvGrpSpPr>
          <p:nvPr/>
        </p:nvGrpSpPr>
        <p:grpSpPr bwMode="auto">
          <a:xfrm>
            <a:off x="192010" y="3661986"/>
            <a:ext cx="2765425" cy="1509712"/>
            <a:chOff x="3385" y="1845"/>
            <a:chExt cx="1742" cy="951"/>
          </a:xfrm>
        </p:grpSpPr>
        <p:sp>
          <p:nvSpPr>
            <p:cNvPr id="271395" name="Rectangle 35"/>
            <p:cNvSpPr>
              <a:spLocks noChangeArrowheads="1"/>
            </p:cNvSpPr>
            <p:nvPr/>
          </p:nvSpPr>
          <p:spPr bwMode="auto">
            <a:xfrm>
              <a:off x="3561" y="2164"/>
              <a:ext cx="1389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dirty="0">
                  <a:solidFill>
                    <a:schemeClr val="tx1"/>
                  </a:solidFill>
                </a:rPr>
                <a:t>–C–C–C–C–</a:t>
              </a:r>
            </a:p>
          </p:txBody>
        </p:sp>
        <p:sp>
          <p:nvSpPr>
            <p:cNvPr id="271396" name="Line 36"/>
            <p:cNvSpPr>
              <a:spLocks noChangeShapeType="1"/>
            </p:cNvSpPr>
            <p:nvPr/>
          </p:nvSpPr>
          <p:spPr bwMode="auto">
            <a:xfrm flipV="1">
              <a:off x="4403" y="2422"/>
              <a:ext cx="0" cy="126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71397" name="Line 37"/>
            <p:cNvSpPr>
              <a:spLocks noChangeShapeType="1"/>
            </p:cNvSpPr>
            <p:nvPr/>
          </p:nvSpPr>
          <p:spPr bwMode="auto">
            <a:xfrm flipV="1">
              <a:off x="4691" y="2422"/>
              <a:ext cx="0" cy="126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71398" name="Line 38"/>
            <p:cNvSpPr>
              <a:spLocks noChangeShapeType="1"/>
            </p:cNvSpPr>
            <p:nvPr/>
          </p:nvSpPr>
          <p:spPr bwMode="auto">
            <a:xfrm flipV="1">
              <a:off x="4115" y="2422"/>
              <a:ext cx="0" cy="126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71399" name="Line 39"/>
            <p:cNvSpPr>
              <a:spLocks noChangeShapeType="1"/>
            </p:cNvSpPr>
            <p:nvPr/>
          </p:nvSpPr>
          <p:spPr bwMode="auto">
            <a:xfrm flipV="1">
              <a:off x="3827" y="2422"/>
              <a:ext cx="0" cy="126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71400" name="Line 40"/>
            <p:cNvSpPr>
              <a:spLocks noChangeShapeType="1"/>
            </p:cNvSpPr>
            <p:nvPr/>
          </p:nvSpPr>
          <p:spPr bwMode="auto">
            <a:xfrm flipV="1">
              <a:off x="4403" y="2104"/>
              <a:ext cx="0" cy="126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71401" name="Line 41"/>
            <p:cNvSpPr>
              <a:spLocks noChangeShapeType="1"/>
            </p:cNvSpPr>
            <p:nvPr/>
          </p:nvSpPr>
          <p:spPr bwMode="auto">
            <a:xfrm flipV="1">
              <a:off x="4691" y="2104"/>
              <a:ext cx="0" cy="126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71402" name="Line 42"/>
            <p:cNvSpPr>
              <a:spLocks noChangeShapeType="1"/>
            </p:cNvSpPr>
            <p:nvPr/>
          </p:nvSpPr>
          <p:spPr bwMode="auto">
            <a:xfrm flipV="1">
              <a:off x="4115" y="2104"/>
              <a:ext cx="0" cy="126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71403" name="Line 43"/>
            <p:cNvSpPr>
              <a:spLocks noChangeShapeType="1"/>
            </p:cNvSpPr>
            <p:nvPr/>
          </p:nvSpPr>
          <p:spPr bwMode="auto">
            <a:xfrm flipV="1">
              <a:off x="3827" y="2104"/>
              <a:ext cx="0" cy="126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71408" name="Rectangle 48"/>
            <p:cNvSpPr>
              <a:spLocks noChangeArrowheads="1"/>
            </p:cNvSpPr>
            <p:nvPr/>
          </p:nvSpPr>
          <p:spPr bwMode="auto">
            <a:xfrm>
              <a:off x="3977" y="1845"/>
              <a:ext cx="278" cy="327"/>
            </a:xfrm>
            <a:prstGeom prst="rect">
              <a:avLst/>
            </a:prstGeom>
            <a:noFill/>
            <a:ln w="22225" algn="ctr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l"/>
              <a:r>
                <a:rPr lang="en-US" dirty="0">
                  <a:solidFill>
                    <a:schemeClr val="tx1"/>
                  </a:solidFill>
                </a:rPr>
                <a:t>H</a:t>
              </a:r>
            </a:p>
          </p:txBody>
        </p:sp>
        <p:sp>
          <p:nvSpPr>
            <p:cNvPr id="271409" name="Rectangle 49"/>
            <p:cNvSpPr>
              <a:spLocks noChangeArrowheads="1"/>
            </p:cNvSpPr>
            <p:nvPr/>
          </p:nvSpPr>
          <p:spPr bwMode="auto">
            <a:xfrm>
              <a:off x="4265" y="1845"/>
              <a:ext cx="278" cy="327"/>
            </a:xfrm>
            <a:prstGeom prst="rect">
              <a:avLst/>
            </a:prstGeom>
            <a:noFill/>
            <a:ln w="22225" algn="ctr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l"/>
              <a:r>
                <a:rPr lang="en-US">
                  <a:solidFill>
                    <a:schemeClr val="tx1"/>
                  </a:solidFill>
                </a:rPr>
                <a:t>H</a:t>
              </a:r>
            </a:p>
          </p:txBody>
        </p:sp>
        <p:sp>
          <p:nvSpPr>
            <p:cNvPr id="271410" name="Rectangle 50"/>
            <p:cNvSpPr>
              <a:spLocks noChangeArrowheads="1"/>
            </p:cNvSpPr>
            <p:nvPr/>
          </p:nvSpPr>
          <p:spPr bwMode="auto">
            <a:xfrm>
              <a:off x="4553" y="1845"/>
              <a:ext cx="278" cy="327"/>
            </a:xfrm>
            <a:prstGeom prst="rect">
              <a:avLst/>
            </a:prstGeom>
            <a:noFill/>
            <a:ln w="22225" algn="ctr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l"/>
              <a:r>
                <a:rPr lang="en-US">
                  <a:solidFill>
                    <a:schemeClr val="tx1"/>
                  </a:solidFill>
                </a:rPr>
                <a:t>H</a:t>
              </a:r>
            </a:p>
          </p:txBody>
        </p:sp>
        <p:sp>
          <p:nvSpPr>
            <p:cNvPr id="271411" name="Rectangle 51"/>
            <p:cNvSpPr>
              <a:spLocks noChangeArrowheads="1"/>
            </p:cNvSpPr>
            <p:nvPr/>
          </p:nvSpPr>
          <p:spPr bwMode="auto">
            <a:xfrm>
              <a:off x="3689" y="1845"/>
              <a:ext cx="278" cy="327"/>
            </a:xfrm>
            <a:prstGeom prst="rect">
              <a:avLst/>
            </a:prstGeom>
            <a:noFill/>
            <a:ln w="22225" algn="ctr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l"/>
              <a:r>
                <a:rPr lang="en-US">
                  <a:solidFill>
                    <a:schemeClr val="tx1"/>
                  </a:solidFill>
                </a:rPr>
                <a:t>H</a:t>
              </a:r>
            </a:p>
          </p:txBody>
        </p:sp>
        <p:sp>
          <p:nvSpPr>
            <p:cNvPr id="271412" name="Rectangle 52"/>
            <p:cNvSpPr>
              <a:spLocks noChangeArrowheads="1"/>
            </p:cNvSpPr>
            <p:nvPr/>
          </p:nvSpPr>
          <p:spPr bwMode="auto">
            <a:xfrm>
              <a:off x="3385" y="2189"/>
              <a:ext cx="278" cy="327"/>
            </a:xfrm>
            <a:prstGeom prst="rect">
              <a:avLst/>
            </a:prstGeom>
            <a:noFill/>
            <a:ln w="22225" algn="ctr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l"/>
              <a:r>
                <a:rPr lang="en-US">
                  <a:solidFill>
                    <a:schemeClr val="tx1"/>
                  </a:solidFill>
                </a:rPr>
                <a:t>H</a:t>
              </a:r>
            </a:p>
          </p:txBody>
        </p:sp>
        <p:sp>
          <p:nvSpPr>
            <p:cNvPr id="271413" name="Rectangle 53"/>
            <p:cNvSpPr>
              <a:spLocks noChangeArrowheads="1"/>
            </p:cNvSpPr>
            <p:nvPr/>
          </p:nvSpPr>
          <p:spPr bwMode="auto">
            <a:xfrm>
              <a:off x="4849" y="2189"/>
              <a:ext cx="278" cy="327"/>
            </a:xfrm>
            <a:prstGeom prst="rect">
              <a:avLst/>
            </a:prstGeom>
            <a:noFill/>
            <a:ln w="22225" algn="ctr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l"/>
              <a:r>
                <a:rPr lang="en-US">
                  <a:solidFill>
                    <a:schemeClr val="tx1"/>
                  </a:solidFill>
                </a:rPr>
                <a:t>H</a:t>
              </a:r>
            </a:p>
          </p:txBody>
        </p:sp>
        <p:sp>
          <p:nvSpPr>
            <p:cNvPr id="271414" name="Rectangle 54"/>
            <p:cNvSpPr>
              <a:spLocks noChangeArrowheads="1"/>
            </p:cNvSpPr>
            <p:nvPr/>
          </p:nvSpPr>
          <p:spPr bwMode="auto">
            <a:xfrm>
              <a:off x="3977" y="2469"/>
              <a:ext cx="278" cy="327"/>
            </a:xfrm>
            <a:prstGeom prst="rect">
              <a:avLst/>
            </a:prstGeom>
            <a:noFill/>
            <a:ln w="22225" algn="ctr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l"/>
              <a:r>
                <a:rPr lang="en-US">
                  <a:solidFill>
                    <a:schemeClr val="tx1"/>
                  </a:solidFill>
                </a:rPr>
                <a:t>H</a:t>
              </a:r>
            </a:p>
          </p:txBody>
        </p:sp>
        <p:sp>
          <p:nvSpPr>
            <p:cNvPr id="271415" name="Rectangle 55"/>
            <p:cNvSpPr>
              <a:spLocks noChangeArrowheads="1"/>
            </p:cNvSpPr>
            <p:nvPr/>
          </p:nvSpPr>
          <p:spPr bwMode="auto">
            <a:xfrm>
              <a:off x="4281" y="2469"/>
              <a:ext cx="278" cy="327"/>
            </a:xfrm>
            <a:prstGeom prst="rect">
              <a:avLst/>
            </a:prstGeom>
            <a:noFill/>
            <a:ln w="22225" algn="ctr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l"/>
              <a:r>
                <a:rPr lang="en-US">
                  <a:solidFill>
                    <a:schemeClr val="tx1"/>
                  </a:solidFill>
                </a:rPr>
                <a:t>H</a:t>
              </a:r>
            </a:p>
          </p:txBody>
        </p:sp>
        <p:sp>
          <p:nvSpPr>
            <p:cNvPr id="271416" name="Rectangle 56"/>
            <p:cNvSpPr>
              <a:spLocks noChangeArrowheads="1"/>
            </p:cNvSpPr>
            <p:nvPr/>
          </p:nvSpPr>
          <p:spPr bwMode="auto">
            <a:xfrm>
              <a:off x="4553" y="2469"/>
              <a:ext cx="278" cy="327"/>
            </a:xfrm>
            <a:prstGeom prst="rect">
              <a:avLst/>
            </a:prstGeom>
            <a:noFill/>
            <a:ln w="22225" algn="ctr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l"/>
              <a:r>
                <a:rPr lang="en-US">
                  <a:solidFill>
                    <a:schemeClr val="tx1"/>
                  </a:solidFill>
                </a:rPr>
                <a:t>H</a:t>
              </a:r>
            </a:p>
          </p:txBody>
        </p:sp>
        <p:sp>
          <p:nvSpPr>
            <p:cNvPr id="271417" name="Rectangle 57"/>
            <p:cNvSpPr>
              <a:spLocks noChangeArrowheads="1"/>
            </p:cNvSpPr>
            <p:nvPr/>
          </p:nvSpPr>
          <p:spPr bwMode="auto">
            <a:xfrm>
              <a:off x="3689" y="2469"/>
              <a:ext cx="278" cy="327"/>
            </a:xfrm>
            <a:prstGeom prst="rect">
              <a:avLst/>
            </a:prstGeom>
            <a:noFill/>
            <a:ln w="22225" algn="ctr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l"/>
              <a:r>
                <a:rPr lang="en-US">
                  <a:solidFill>
                    <a:schemeClr val="tx1"/>
                  </a:solidFill>
                </a:rPr>
                <a:t>H</a:t>
              </a:r>
            </a:p>
          </p:txBody>
        </p:sp>
      </p:grpSp>
      <p:grpSp>
        <p:nvGrpSpPr>
          <p:cNvPr id="271422" name="Group 62"/>
          <p:cNvGrpSpPr>
            <a:grpSpLocks/>
          </p:cNvGrpSpPr>
          <p:nvPr/>
        </p:nvGrpSpPr>
        <p:grpSpPr bwMode="auto">
          <a:xfrm rot="19382200">
            <a:off x="2751201" y="4302294"/>
            <a:ext cx="1854200" cy="420688"/>
            <a:chOff x="3512" y="3346"/>
            <a:chExt cx="1168" cy="265"/>
          </a:xfrm>
        </p:grpSpPr>
        <p:sp>
          <p:nvSpPr>
            <p:cNvPr id="271405" name="Line 45"/>
            <p:cNvSpPr>
              <a:spLocks noChangeShapeType="1"/>
            </p:cNvSpPr>
            <p:nvPr/>
          </p:nvSpPr>
          <p:spPr bwMode="auto">
            <a:xfrm flipV="1">
              <a:off x="3512" y="3346"/>
              <a:ext cx="393" cy="265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71406" name="Line 46"/>
            <p:cNvSpPr>
              <a:spLocks noChangeShapeType="1"/>
            </p:cNvSpPr>
            <p:nvPr/>
          </p:nvSpPr>
          <p:spPr bwMode="auto">
            <a:xfrm flipV="1">
              <a:off x="4287" y="3346"/>
              <a:ext cx="393" cy="265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71407" name="Line 47"/>
            <p:cNvSpPr>
              <a:spLocks noChangeShapeType="1"/>
            </p:cNvSpPr>
            <p:nvPr/>
          </p:nvSpPr>
          <p:spPr bwMode="auto">
            <a:xfrm>
              <a:off x="3898" y="3346"/>
              <a:ext cx="393" cy="265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271424" name="Rectangle 64"/>
          <p:cNvSpPr>
            <a:spLocks noChangeArrowheads="1"/>
          </p:cNvSpPr>
          <p:nvPr/>
        </p:nvSpPr>
        <p:spPr bwMode="auto">
          <a:xfrm>
            <a:off x="7137400" y="296214"/>
            <a:ext cx="441325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271425" name="Rectangle 65"/>
          <p:cNvSpPr>
            <a:spLocks noChangeArrowheads="1"/>
          </p:cNvSpPr>
          <p:nvPr/>
        </p:nvSpPr>
        <p:spPr bwMode="auto">
          <a:xfrm>
            <a:off x="8318500" y="296214"/>
            <a:ext cx="441325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59" name="Rectangle 7"/>
          <p:cNvSpPr>
            <a:spLocks noChangeArrowheads="1"/>
          </p:cNvSpPr>
          <p:nvPr/>
        </p:nvSpPr>
        <p:spPr bwMode="auto">
          <a:xfrm>
            <a:off x="490172" y="2248353"/>
            <a:ext cx="520700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/>
              <a:t>-- </a:t>
            </a:r>
          </a:p>
        </p:txBody>
      </p:sp>
      <p:sp>
        <p:nvSpPr>
          <p:cNvPr id="60" name="Rectangle 8"/>
          <p:cNvSpPr>
            <a:spLocks noChangeArrowheads="1"/>
          </p:cNvSpPr>
          <p:nvPr/>
        </p:nvSpPr>
        <p:spPr bwMode="auto">
          <a:xfrm>
            <a:off x="918797" y="2246299"/>
            <a:ext cx="8311891" cy="523220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very stable; no </a:t>
            </a:r>
            <a:r>
              <a:rPr lang="en-US" dirty="0" err="1" smtClean="0">
                <a:solidFill>
                  <a:schemeClr val="tx1"/>
                </a:solidFill>
              </a:rPr>
              <a:t>rxn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baseline="30000" dirty="0" smtClean="0">
                <a:solidFill>
                  <a:schemeClr val="tx1"/>
                </a:solidFill>
              </a:rPr>
              <a:t>w</a:t>
            </a:r>
            <a:r>
              <a:rPr lang="en-US" dirty="0" smtClean="0">
                <a:solidFill>
                  <a:schemeClr val="tx1"/>
                </a:solidFill>
              </a:rPr>
              <a:t>/acids, bases, strong oxidizers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1" name="Rectangle 7"/>
          <p:cNvSpPr>
            <a:spLocks noChangeArrowheads="1"/>
          </p:cNvSpPr>
          <p:nvPr/>
        </p:nvSpPr>
        <p:spPr bwMode="auto">
          <a:xfrm>
            <a:off x="490172" y="2806493"/>
            <a:ext cx="520700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/>
              <a:t>-- </a:t>
            </a:r>
          </a:p>
        </p:txBody>
      </p:sp>
      <p:sp>
        <p:nvSpPr>
          <p:cNvPr id="62" name="Rectangle 8"/>
          <p:cNvSpPr>
            <a:spLocks noChangeArrowheads="1"/>
          </p:cNvSpPr>
          <p:nvPr/>
        </p:nvSpPr>
        <p:spPr bwMode="auto">
          <a:xfrm>
            <a:off x="918797" y="2806493"/>
            <a:ext cx="3452813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–anes are </a:t>
            </a:r>
            <a:r>
              <a:rPr lang="en-US" u="sng">
                <a:solidFill>
                  <a:schemeClr val="tx1"/>
                </a:solidFill>
              </a:rPr>
              <a:t>saturated</a:t>
            </a:r>
            <a:r>
              <a:rPr lang="en-US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63" name="Rectangle 3"/>
          <p:cNvSpPr>
            <a:spLocks noChangeArrowheads="1"/>
          </p:cNvSpPr>
          <p:nvPr/>
        </p:nvSpPr>
        <p:spPr bwMode="auto">
          <a:xfrm>
            <a:off x="396625" y="5608368"/>
            <a:ext cx="7226594" cy="954107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u="sng" dirty="0" smtClean="0"/>
              <a:t>structural isomers</a:t>
            </a:r>
            <a:r>
              <a:rPr lang="en-US" dirty="0" smtClean="0"/>
              <a:t>: same molecular formula,</a:t>
            </a:r>
          </a:p>
          <a:p>
            <a:pPr algn="l"/>
            <a:r>
              <a:rPr lang="en-US" dirty="0" smtClean="0"/>
              <a:t>			   different…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5" name="Rectangle 3"/>
          <p:cNvSpPr>
            <a:spLocks noChangeArrowheads="1"/>
          </p:cNvSpPr>
          <p:nvPr/>
        </p:nvSpPr>
        <p:spPr bwMode="auto">
          <a:xfrm>
            <a:off x="5097336" y="6039971"/>
            <a:ext cx="3788217" cy="523220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bonding arrangements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799750" y="5114940"/>
            <a:ext cx="500918" cy="340265"/>
            <a:chOff x="2799750" y="5114940"/>
            <a:chExt cx="500918" cy="340265"/>
          </a:xfrm>
        </p:grpSpPr>
        <p:sp>
          <p:nvSpPr>
            <p:cNvPr id="2" name="Oval 1"/>
            <p:cNvSpPr/>
            <p:nvPr/>
          </p:nvSpPr>
          <p:spPr bwMode="auto">
            <a:xfrm>
              <a:off x="2799750" y="5114940"/>
              <a:ext cx="93928" cy="93928"/>
            </a:xfrm>
            <a:prstGeom prst="ellipse">
              <a:avLst/>
            </a:prstGeom>
            <a:solidFill>
              <a:srgbClr val="FF0000"/>
            </a:solidFill>
            <a:ln w="222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endParaRPr>
            </a:p>
          </p:txBody>
        </p:sp>
        <p:sp>
          <p:nvSpPr>
            <p:cNvPr id="67" name="Oval 66"/>
            <p:cNvSpPr/>
            <p:nvPr/>
          </p:nvSpPr>
          <p:spPr bwMode="auto">
            <a:xfrm>
              <a:off x="2957435" y="5361277"/>
              <a:ext cx="93928" cy="93928"/>
            </a:xfrm>
            <a:prstGeom prst="ellipse">
              <a:avLst/>
            </a:prstGeom>
            <a:solidFill>
              <a:srgbClr val="FF0000"/>
            </a:solidFill>
            <a:ln w="222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endParaRPr>
            </a:p>
          </p:txBody>
        </p:sp>
        <p:sp>
          <p:nvSpPr>
            <p:cNvPr id="68" name="Oval 67"/>
            <p:cNvSpPr/>
            <p:nvPr/>
          </p:nvSpPr>
          <p:spPr bwMode="auto">
            <a:xfrm>
              <a:off x="3206740" y="5250804"/>
              <a:ext cx="93928" cy="93928"/>
            </a:xfrm>
            <a:prstGeom prst="ellipse">
              <a:avLst/>
            </a:prstGeom>
            <a:solidFill>
              <a:srgbClr val="FF0000"/>
            </a:solidFill>
            <a:ln w="222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886098" y="4280516"/>
            <a:ext cx="276284" cy="387111"/>
            <a:chOff x="3886098" y="4280516"/>
            <a:chExt cx="276284" cy="387111"/>
          </a:xfrm>
        </p:grpSpPr>
        <p:sp>
          <p:nvSpPr>
            <p:cNvPr id="70" name="Oval 69"/>
            <p:cNvSpPr/>
            <p:nvPr/>
          </p:nvSpPr>
          <p:spPr bwMode="auto">
            <a:xfrm>
              <a:off x="4068454" y="4573699"/>
              <a:ext cx="93928" cy="93928"/>
            </a:xfrm>
            <a:prstGeom prst="ellipse">
              <a:avLst/>
            </a:prstGeom>
            <a:solidFill>
              <a:srgbClr val="FF0000"/>
            </a:solidFill>
            <a:ln w="222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endParaRPr>
            </a:p>
          </p:txBody>
        </p:sp>
        <p:sp>
          <p:nvSpPr>
            <p:cNvPr id="71" name="Oval 70"/>
            <p:cNvSpPr/>
            <p:nvPr/>
          </p:nvSpPr>
          <p:spPr bwMode="auto">
            <a:xfrm>
              <a:off x="3886098" y="4280516"/>
              <a:ext cx="93928" cy="93928"/>
            </a:xfrm>
            <a:prstGeom prst="ellipse">
              <a:avLst/>
            </a:prstGeom>
            <a:solidFill>
              <a:srgbClr val="FF0000"/>
            </a:solidFill>
            <a:ln w="222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137384" y="4341714"/>
            <a:ext cx="312639" cy="406668"/>
            <a:chOff x="3137384" y="4341714"/>
            <a:chExt cx="312639" cy="406668"/>
          </a:xfrm>
        </p:grpSpPr>
        <p:sp>
          <p:nvSpPr>
            <p:cNvPr id="69" name="Oval 68"/>
            <p:cNvSpPr/>
            <p:nvPr/>
          </p:nvSpPr>
          <p:spPr bwMode="auto">
            <a:xfrm>
              <a:off x="3356095" y="4654454"/>
              <a:ext cx="93928" cy="93928"/>
            </a:xfrm>
            <a:prstGeom prst="ellipse">
              <a:avLst/>
            </a:prstGeom>
            <a:solidFill>
              <a:srgbClr val="FF0000"/>
            </a:solidFill>
            <a:ln w="222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endParaRPr>
            </a:p>
          </p:txBody>
        </p:sp>
        <p:sp>
          <p:nvSpPr>
            <p:cNvPr id="72" name="Oval 71"/>
            <p:cNvSpPr/>
            <p:nvPr/>
          </p:nvSpPr>
          <p:spPr bwMode="auto">
            <a:xfrm>
              <a:off x="3137384" y="4341714"/>
              <a:ext cx="93928" cy="93928"/>
            </a:xfrm>
            <a:prstGeom prst="ellipse">
              <a:avLst/>
            </a:prstGeom>
            <a:solidFill>
              <a:srgbClr val="FF0000"/>
            </a:solidFill>
            <a:ln w="222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054713" y="3556761"/>
            <a:ext cx="465682" cy="343155"/>
            <a:chOff x="4054713" y="3556761"/>
            <a:chExt cx="465682" cy="343155"/>
          </a:xfrm>
        </p:grpSpPr>
        <p:sp>
          <p:nvSpPr>
            <p:cNvPr id="73" name="Oval 72"/>
            <p:cNvSpPr/>
            <p:nvPr/>
          </p:nvSpPr>
          <p:spPr bwMode="auto">
            <a:xfrm>
              <a:off x="4310797" y="3556761"/>
              <a:ext cx="93928" cy="93928"/>
            </a:xfrm>
            <a:prstGeom prst="ellipse">
              <a:avLst/>
            </a:prstGeom>
            <a:solidFill>
              <a:srgbClr val="FF0000"/>
            </a:solidFill>
            <a:ln w="222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endParaRPr>
            </a:p>
          </p:txBody>
        </p:sp>
        <p:sp>
          <p:nvSpPr>
            <p:cNvPr id="74" name="Oval 73"/>
            <p:cNvSpPr/>
            <p:nvPr/>
          </p:nvSpPr>
          <p:spPr bwMode="auto">
            <a:xfrm>
              <a:off x="4054713" y="3672917"/>
              <a:ext cx="93928" cy="93928"/>
            </a:xfrm>
            <a:prstGeom prst="ellipse">
              <a:avLst/>
            </a:prstGeom>
            <a:solidFill>
              <a:srgbClr val="FF0000"/>
            </a:solidFill>
            <a:ln w="222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endParaRPr>
            </a:p>
          </p:txBody>
        </p:sp>
        <p:sp>
          <p:nvSpPr>
            <p:cNvPr id="75" name="Oval 74"/>
            <p:cNvSpPr/>
            <p:nvPr/>
          </p:nvSpPr>
          <p:spPr bwMode="auto">
            <a:xfrm>
              <a:off x="4426467" y="3805988"/>
              <a:ext cx="93928" cy="93928"/>
            </a:xfrm>
            <a:prstGeom prst="ellipse">
              <a:avLst/>
            </a:prstGeom>
            <a:solidFill>
              <a:srgbClr val="FF0000"/>
            </a:solidFill>
            <a:ln w="222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7414335" y="3716425"/>
            <a:ext cx="435646" cy="327389"/>
            <a:chOff x="7414335" y="3716425"/>
            <a:chExt cx="435646" cy="327389"/>
          </a:xfrm>
        </p:grpSpPr>
        <p:sp>
          <p:nvSpPr>
            <p:cNvPr id="76" name="Oval 75"/>
            <p:cNvSpPr/>
            <p:nvPr/>
          </p:nvSpPr>
          <p:spPr bwMode="auto">
            <a:xfrm>
              <a:off x="7486502" y="3716425"/>
              <a:ext cx="93928" cy="93928"/>
            </a:xfrm>
            <a:prstGeom prst="ellipse">
              <a:avLst/>
            </a:prstGeom>
            <a:solidFill>
              <a:srgbClr val="FF0000"/>
            </a:solidFill>
            <a:ln w="222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endParaRPr>
            </a:p>
          </p:txBody>
        </p:sp>
        <p:sp>
          <p:nvSpPr>
            <p:cNvPr id="77" name="Oval 76"/>
            <p:cNvSpPr/>
            <p:nvPr/>
          </p:nvSpPr>
          <p:spPr bwMode="auto">
            <a:xfrm>
              <a:off x="7414335" y="3949886"/>
              <a:ext cx="93928" cy="93928"/>
            </a:xfrm>
            <a:prstGeom prst="ellipse">
              <a:avLst/>
            </a:prstGeom>
            <a:solidFill>
              <a:srgbClr val="FF0000"/>
            </a:solidFill>
            <a:ln w="222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endParaRPr>
            </a:p>
          </p:txBody>
        </p:sp>
        <p:sp>
          <p:nvSpPr>
            <p:cNvPr id="78" name="Oval 77"/>
            <p:cNvSpPr/>
            <p:nvPr/>
          </p:nvSpPr>
          <p:spPr bwMode="auto">
            <a:xfrm>
              <a:off x="7756053" y="3784741"/>
              <a:ext cx="93928" cy="93928"/>
            </a:xfrm>
            <a:prstGeom prst="ellipse">
              <a:avLst/>
            </a:prstGeom>
            <a:solidFill>
              <a:srgbClr val="FF0000"/>
            </a:solidFill>
            <a:ln w="222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79" name="Oval 78"/>
          <p:cNvSpPr/>
          <p:nvPr/>
        </p:nvSpPr>
        <p:spPr bwMode="auto">
          <a:xfrm>
            <a:off x="8023633" y="4327682"/>
            <a:ext cx="93928" cy="93928"/>
          </a:xfrm>
          <a:prstGeom prst="ellipse">
            <a:avLst/>
          </a:prstGeom>
          <a:solidFill>
            <a:srgbClr val="FF0000"/>
          </a:solidFill>
          <a:ln w="222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8637684" y="4268609"/>
            <a:ext cx="289502" cy="409376"/>
            <a:chOff x="8637684" y="4268609"/>
            <a:chExt cx="289502" cy="409376"/>
          </a:xfrm>
        </p:grpSpPr>
        <p:sp>
          <p:nvSpPr>
            <p:cNvPr id="80" name="Oval 79"/>
            <p:cNvSpPr/>
            <p:nvPr/>
          </p:nvSpPr>
          <p:spPr bwMode="auto">
            <a:xfrm>
              <a:off x="8833258" y="4397401"/>
              <a:ext cx="93928" cy="93928"/>
            </a:xfrm>
            <a:prstGeom prst="ellipse">
              <a:avLst/>
            </a:prstGeom>
            <a:solidFill>
              <a:srgbClr val="FF0000"/>
            </a:solidFill>
            <a:ln w="222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endParaRPr>
            </a:p>
          </p:txBody>
        </p:sp>
        <p:sp>
          <p:nvSpPr>
            <p:cNvPr id="81" name="Oval 80"/>
            <p:cNvSpPr/>
            <p:nvPr/>
          </p:nvSpPr>
          <p:spPr bwMode="auto">
            <a:xfrm>
              <a:off x="8637684" y="4268609"/>
              <a:ext cx="93928" cy="93928"/>
            </a:xfrm>
            <a:prstGeom prst="ellipse">
              <a:avLst/>
            </a:prstGeom>
            <a:solidFill>
              <a:srgbClr val="FF0000"/>
            </a:solidFill>
            <a:ln w="222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endParaRPr>
            </a:p>
          </p:txBody>
        </p:sp>
        <p:sp>
          <p:nvSpPr>
            <p:cNvPr id="82" name="Oval 81"/>
            <p:cNvSpPr/>
            <p:nvPr/>
          </p:nvSpPr>
          <p:spPr bwMode="auto">
            <a:xfrm>
              <a:off x="8684648" y="4584057"/>
              <a:ext cx="93928" cy="93928"/>
            </a:xfrm>
            <a:prstGeom prst="ellipse">
              <a:avLst/>
            </a:prstGeom>
            <a:solidFill>
              <a:srgbClr val="FF0000"/>
            </a:solidFill>
            <a:ln w="222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7504632" y="4951429"/>
            <a:ext cx="394754" cy="333712"/>
            <a:chOff x="7504632" y="4951429"/>
            <a:chExt cx="394754" cy="333712"/>
          </a:xfrm>
        </p:grpSpPr>
        <p:sp>
          <p:nvSpPr>
            <p:cNvPr id="83" name="Oval 82"/>
            <p:cNvSpPr/>
            <p:nvPr/>
          </p:nvSpPr>
          <p:spPr bwMode="auto">
            <a:xfrm>
              <a:off x="7580430" y="5191213"/>
              <a:ext cx="93928" cy="93928"/>
            </a:xfrm>
            <a:prstGeom prst="ellipse">
              <a:avLst/>
            </a:prstGeom>
            <a:solidFill>
              <a:srgbClr val="FF0000"/>
            </a:solidFill>
            <a:ln w="222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endParaRPr>
            </a:p>
          </p:txBody>
        </p:sp>
        <p:sp>
          <p:nvSpPr>
            <p:cNvPr id="84" name="Oval 83"/>
            <p:cNvSpPr/>
            <p:nvPr/>
          </p:nvSpPr>
          <p:spPr bwMode="auto">
            <a:xfrm>
              <a:off x="7504632" y="4951429"/>
              <a:ext cx="93928" cy="93928"/>
            </a:xfrm>
            <a:prstGeom prst="ellipse">
              <a:avLst/>
            </a:prstGeom>
            <a:solidFill>
              <a:srgbClr val="FF0000"/>
            </a:solidFill>
            <a:ln w="222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endParaRPr>
            </a:p>
          </p:txBody>
        </p:sp>
        <p:sp>
          <p:nvSpPr>
            <p:cNvPr id="85" name="Oval 84"/>
            <p:cNvSpPr/>
            <p:nvPr/>
          </p:nvSpPr>
          <p:spPr bwMode="auto">
            <a:xfrm>
              <a:off x="7805458" y="5114560"/>
              <a:ext cx="93928" cy="93928"/>
            </a:xfrm>
            <a:prstGeom prst="ellipse">
              <a:avLst/>
            </a:prstGeom>
            <a:solidFill>
              <a:srgbClr val="FF0000"/>
            </a:solidFill>
            <a:ln w="222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714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7142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142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71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1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71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1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2714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27142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142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271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1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271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1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136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136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1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1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136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136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1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70" decel="100000"/>
                                        <p:tgtEl>
                                          <p:spTgt spid="2713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770" decel="100000"/>
                                        <p:tgtEl>
                                          <p:spTgt spid="27136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136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4" dur="770" fill="hold"/>
                                        <p:tgtEl>
                                          <p:spTgt spid="271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1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6" dur="770" fill="hold"/>
                                        <p:tgtEl>
                                          <p:spTgt spid="271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1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713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71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71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71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71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71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71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142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142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1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0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0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139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0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139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1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2000"/>
                                        <p:tgtEl>
                                          <p:spTgt spid="271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271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2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4" dur="80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5" dur="80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6" dur="80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1" dur="80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2" dur="80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3" dur="80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1364" grpId="0"/>
      <p:bldP spid="271365" grpId="0"/>
      <p:bldP spid="271366" grpId="0"/>
      <p:bldP spid="271367" grpId="0"/>
      <p:bldP spid="271368" grpId="0"/>
      <p:bldP spid="271424" grpId="0"/>
      <p:bldP spid="271425" grpId="0"/>
      <p:bldP spid="59" grpId="0"/>
      <p:bldP spid="60" grpId="0"/>
      <p:bldP spid="61" grpId="0"/>
      <p:bldP spid="62" grpId="0"/>
      <p:bldP spid="63" grpId="0"/>
      <p:bldP spid="65" grpId="0"/>
      <p:bldP spid="79" grpId="0" animBg="1"/>
      <p:bldP spid="79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6" name="Rectangle 8"/>
          <p:cNvSpPr>
            <a:spLocks noChangeArrowheads="1"/>
          </p:cNvSpPr>
          <p:nvPr/>
        </p:nvSpPr>
        <p:spPr bwMode="auto">
          <a:xfrm>
            <a:off x="3163042" y="130653"/>
            <a:ext cx="2857500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tabLst>
                <a:tab pos="457200" algn="r"/>
                <a:tab pos="2743200" algn="ctr"/>
                <a:tab pos="5486400" algn="r"/>
              </a:tabLst>
            </a:pPr>
            <a:r>
              <a:rPr lang="en-US" i="1" u="sng" dirty="0"/>
              <a:t>Naming Alcohols</a:t>
            </a:r>
          </a:p>
        </p:txBody>
      </p:sp>
      <p:sp>
        <p:nvSpPr>
          <p:cNvPr id="288777" name="Rectangle 9"/>
          <p:cNvSpPr>
            <a:spLocks noChangeArrowheads="1"/>
          </p:cNvSpPr>
          <p:nvPr/>
        </p:nvSpPr>
        <p:spPr bwMode="auto">
          <a:xfrm>
            <a:off x="268288" y="755924"/>
            <a:ext cx="8760732" cy="954107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dirty="0"/>
              <a:t>1. Without being redundant, </a:t>
            </a:r>
            <a:r>
              <a:rPr lang="en-US" dirty="0" smtClean="0"/>
              <a:t>specify the </a:t>
            </a:r>
            <a:r>
              <a:rPr lang="en-US" dirty="0"/>
              <a:t>location of </a:t>
            </a:r>
            <a:r>
              <a:rPr lang="en-US" dirty="0" smtClean="0"/>
              <a:t>the</a:t>
            </a:r>
          </a:p>
          <a:p>
            <a:pPr algn="l"/>
            <a:r>
              <a:rPr lang="en-US" dirty="0" smtClean="0"/>
              <a:t>    OH </a:t>
            </a:r>
            <a:r>
              <a:rPr lang="en-US" dirty="0"/>
              <a:t>group(s</a:t>
            </a:r>
            <a:r>
              <a:rPr lang="en-US" dirty="0" smtClean="0"/>
              <a:t>); the </a:t>
            </a:r>
            <a:r>
              <a:rPr lang="en-US" dirty="0"/>
              <a:t>suffix is </a:t>
            </a:r>
            <a:r>
              <a:rPr lang="en-US" i="1" dirty="0"/>
              <a:t>–</a:t>
            </a:r>
            <a:r>
              <a:rPr lang="en-US" i="1" dirty="0" err="1"/>
              <a:t>ol</a:t>
            </a:r>
            <a:r>
              <a:rPr lang="en-US" dirty="0"/>
              <a:t>. </a:t>
            </a:r>
          </a:p>
        </p:txBody>
      </p:sp>
      <p:sp>
        <p:nvSpPr>
          <p:cNvPr id="288778" name="Rectangle 10"/>
          <p:cNvSpPr>
            <a:spLocks noChangeArrowheads="1"/>
          </p:cNvSpPr>
          <p:nvPr/>
        </p:nvSpPr>
        <p:spPr bwMode="auto">
          <a:xfrm>
            <a:off x="271463" y="1760224"/>
            <a:ext cx="8081058" cy="954107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dirty="0"/>
              <a:t>2. Use </a:t>
            </a:r>
            <a:r>
              <a:rPr lang="en-US" i="1" dirty="0" err="1"/>
              <a:t>di</a:t>
            </a:r>
            <a:r>
              <a:rPr lang="en-US" dirty="0"/>
              <a:t>- or </a:t>
            </a:r>
            <a:r>
              <a:rPr lang="en-US" i="1" dirty="0"/>
              <a:t>tri</a:t>
            </a:r>
            <a:r>
              <a:rPr lang="en-US" dirty="0"/>
              <a:t>- right </a:t>
            </a:r>
            <a:r>
              <a:rPr lang="en-US" dirty="0" smtClean="0"/>
              <a:t>before </a:t>
            </a:r>
            <a:r>
              <a:rPr lang="en-US" i="1" dirty="0" smtClean="0"/>
              <a:t>–</a:t>
            </a:r>
            <a:r>
              <a:rPr lang="en-US" i="1" dirty="0" err="1"/>
              <a:t>ol</a:t>
            </a:r>
            <a:r>
              <a:rPr lang="en-US" dirty="0"/>
              <a:t> if you have </a:t>
            </a:r>
            <a:r>
              <a:rPr lang="en-US" dirty="0" smtClean="0"/>
              <a:t>two or</a:t>
            </a:r>
          </a:p>
          <a:p>
            <a:pPr algn="l"/>
            <a:r>
              <a:rPr lang="en-US" dirty="0" smtClean="0"/>
              <a:t>    three OHs. </a:t>
            </a:r>
            <a:endParaRPr lang="en-US" dirty="0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6243576" y="2794686"/>
            <a:ext cx="1989138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/>
              <a:t>1-propanol </a:t>
            </a: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202978" y="5785164"/>
            <a:ext cx="2206625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1,1-propane </a:t>
            </a:r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5556208" y="4317038"/>
            <a:ext cx="3413125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/>
              <a:t>3-ethylcyclohexanol </a:t>
            </a: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2948566" y="4316379"/>
            <a:ext cx="2424112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/>
              <a:t>3-ethylphenol </a:t>
            </a:r>
          </a:p>
        </p:txBody>
      </p:sp>
      <p:grpSp>
        <p:nvGrpSpPr>
          <p:cNvPr id="19" name="Group 108"/>
          <p:cNvGrpSpPr>
            <a:grpSpLocks/>
          </p:cNvGrpSpPr>
          <p:nvPr/>
        </p:nvGrpSpPr>
        <p:grpSpPr bwMode="auto">
          <a:xfrm>
            <a:off x="6493651" y="3688123"/>
            <a:ext cx="914400" cy="457200"/>
            <a:chOff x="304800" y="4419600"/>
            <a:chExt cx="914400" cy="457200"/>
          </a:xfrm>
        </p:grpSpPr>
        <p:cxnSp>
          <p:nvCxnSpPr>
            <p:cNvPr id="20" name="Straight Connector 91"/>
            <p:cNvCxnSpPr>
              <a:cxnSpLocks noChangeShapeType="1"/>
            </p:cNvCxnSpPr>
            <p:nvPr/>
          </p:nvCxnSpPr>
          <p:spPr bwMode="auto">
            <a:xfrm rot="16200000" flipV="1">
              <a:off x="304800" y="4419600"/>
              <a:ext cx="457200" cy="45720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1" name="Straight Connector 92"/>
            <p:cNvCxnSpPr>
              <a:cxnSpLocks noChangeShapeType="1"/>
            </p:cNvCxnSpPr>
            <p:nvPr/>
          </p:nvCxnSpPr>
          <p:spPr bwMode="auto">
            <a:xfrm flipV="1">
              <a:off x="762000" y="4419600"/>
              <a:ext cx="457200" cy="45720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22" name="Rectangle 9"/>
          <p:cNvSpPr>
            <a:spLocks noChangeArrowheads="1"/>
          </p:cNvSpPr>
          <p:nvPr/>
        </p:nvSpPr>
        <p:spPr bwMode="auto">
          <a:xfrm>
            <a:off x="7309626" y="3383479"/>
            <a:ext cx="1014413" cy="519112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–OH </a:t>
            </a:r>
          </a:p>
        </p:txBody>
      </p:sp>
      <p:sp>
        <p:nvSpPr>
          <p:cNvPr id="23" name="Rectangle 18"/>
          <p:cNvSpPr>
            <a:spLocks noChangeArrowheads="1"/>
          </p:cNvSpPr>
          <p:nvPr/>
        </p:nvSpPr>
        <p:spPr bwMode="auto">
          <a:xfrm>
            <a:off x="244475" y="2910141"/>
            <a:ext cx="4362450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dirty="0"/>
              <a:t>Provide each counterpart. </a:t>
            </a:r>
          </a:p>
        </p:txBody>
      </p:sp>
      <p:grpSp>
        <p:nvGrpSpPr>
          <p:cNvPr id="24" name="Group 112"/>
          <p:cNvGrpSpPr>
            <a:grpSpLocks/>
          </p:cNvGrpSpPr>
          <p:nvPr/>
        </p:nvGrpSpPr>
        <p:grpSpPr bwMode="auto">
          <a:xfrm>
            <a:off x="4328103" y="5726079"/>
            <a:ext cx="558800" cy="266700"/>
            <a:chOff x="4402" y="1677"/>
            <a:chExt cx="352" cy="168"/>
          </a:xfrm>
        </p:grpSpPr>
        <p:sp>
          <p:nvSpPr>
            <p:cNvPr id="25" name="Line 26"/>
            <p:cNvSpPr>
              <a:spLocks noChangeAspect="1" noChangeShapeType="1"/>
            </p:cNvSpPr>
            <p:nvPr/>
          </p:nvSpPr>
          <p:spPr bwMode="auto">
            <a:xfrm rot="27000000">
              <a:off x="4491" y="1756"/>
              <a:ext cx="0" cy="17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cxnSp>
          <p:nvCxnSpPr>
            <p:cNvPr id="26" name="Straight Connector 68"/>
            <p:cNvCxnSpPr>
              <a:cxnSpLocks noChangeShapeType="1"/>
            </p:cNvCxnSpPr>
            <p:nvPr/>
          </p:nvCxnSpPr>
          <p:spPr bwMode="auto">
            <a:xfrm flipV="1">
              <a:off x="4578" y="1677"/>
              <a:ext cx="176" cy="168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27" name="Group 111"/>
          <p:cNvGrpSpPr>
            <a:grpSpLocks/>
          </p:cNvGrpSpPr>
          <p:nvPr/>
        </p:nvGrpSpPr>
        <p:grpSpPr bwMode="auto">
          <a:xfrm>
            <a:off x="3461328" y="4876766"/>
            <a:ext cx="806450" cy="1550988"/>
            <a:chOff x="3856" y="1142"/>
            <a:chExt cx="508" cy="977"/>
          </a:xfrm>
        </p:grpSpPr>
        <p:sp>
          <p:nvSpPr>
            <p:cNvPr id="28" name="Rectangle 20"/>
            <p:cNvSpPr>
              <a:spLocks noChangeArrowheads="1"/>
            </p:cNvSpPr>
            <p:nvPr/>
          </p:nvSpPr>
          <p:spPr bwMode="auto">
            <a:xfrm>
              <a:off x="3856" y="1142"/>
              <a:ext cx="452" cy="327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>
                  <a:solidFill>
                    <a:schemeClr val="tx1"/>
                  </a:solidFill>
                </a:rPr>
                <a:t>OH</a:t>
              </a:r>
              <a:endParaRPr lang="en-US" baseline="-25000">
                <a:solidFill>
                  <a:schemeClr val="tx1"/>
                </a:solidFill>
              </a:endParaRPr>
            </a:p>
          </p:txBody>
        </p:sp>
        <p:grpSp>
          <p:nvGrpSpPr>
            <p:cNvPr id="29" name="Group 23"/>
            <p:cNvGrpSpPr>
              <a:grpSpLocks noChangeAspect="1"/>
            </p:cNvGrpSpPr>
            <p:nvPr/>
          </p:nvGrpSpPr>
          <p:grpSpPr bwMode="auto">
            <a:xfrm rot="3600000" flipV="1">
              <a:off x="3854" y="1610"/>
              <a:ext cx="547" cy="472"/>
              <a:chOff x="1757" y="2853"/>
              <a:chExt cx="930" cy="804"/>
            </a:xfrm>
          </p:grpSpPr>
          <p:sp>
            <p:nvSpPr>
              <p:cNvPr id="31" name="AutoShape 24"/>
              <p:cNvSpPr>
                <a:spLocks noChangeAspect="1" noChangeArrowheads="1"/>
              </p:cNvSpPr>
              <p:nvPr/>
            </p:nvSpPr>
            <p:spPr bwMode="auto">
              <a:xfrm>
                <a:off x="1757" y="2853"/>
                <a:ext cx="930" cy="804"/>
              </a:xfrm>
              <a:prstGeom prst="hexagon">
                <a:avLst>
                  <a:gd name="adj" fmla="val 28918"/>
                  <a:gd name="vf" fmla="val 115470"/>
                </a:avLst>
              </a:prstGeom>
              <a:noFill/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2" name="Oval 25"/>
              <p:cNvSpPr>
                <a:spLocks noChangeAspect="1" noChangeArrowheads="1"/>
              </p:cNvSpPr>
              <p:nvPr/>
            </p:nvSpPr>
            <p:spPr bwMode="auto">
              <a:xfrm>
                <a:off x="1910" y="2935"/>
                <a:ext cx="640" cy="640"/>
              </a:xfrm>
              <a:prstGeom prst="ellipse">
                <a:avLst/>
              </a:prstGeom>
              <a:noFill/>
              <a:ln w="38100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30" name="Line 47"/>
            <p:cNvSpPr>
              <a:spLocks noChangeAspect="1" noChangeShapeType="1"/>
            </p:cNvSpPr>
            <p:nvPr/>
          </p:nvSpPr>
          <p:spPr bwMode="auto">
            <a:xfrm rot="21600000">
              <a:off x="3994" y="1429"/>
              <a:ext cx="0" cy="17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33" name="Group 114"/>
          <p:cNvGrpSpPr>
            <a:grpSpLocks/>
          </p:cNvGrpSpPr>
          <p:nvPr/>
        </p:nvGrpSpPr>
        <p:grpSpPr bwMode="auto">
          <a:xfrm>
            <a:off x="7310396" y="5917247"/>
            <a:ext cx="557212" cy="268288"/>
            <a:chOff x="4403" y="3333"/>
            <a:chExt cx="351" cy="169"/>
          </a:xfrm>
        </p:grpSpPr>
        <p:sp>
          <p:nvSpPr>
            <p:cNvPr id="34" name="Line 67"/>
            <p:cNvSpPr>
              <a:spLocks noChangeAspect="1" noChangeShapeType="1"/>
            </p:cNvSpPr>
            <p:nvPr/>
          </p:nvSpPr>
          <p:spPr bwMode="auto">
            <a:xfrm rot="27000000">
              <a:off x="4492" y="3413"/>
              <a:ext cx="0" cy="17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cxnSp>
          <p:nvCxnSpPr>
            <p:cNvPr id="35" name="Straight Connector 34"/>
            <p:cNvCxnSpPr>
              <a:cxnSpLocks noChangeShapeType="1"/>
            </p:cNvCxnSpPr>
            <p:nvPr/>
          </p:nvCxnSpPr>
          <p:spPr bwMode="auto">
            <a:xfrm flipV="1">
              <a:off x="4578" y="3333"/>
              <a:ext cx="176" cy="168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36" name="Group 113"/>
          <p:cNvGrpSpPr>
            <a:grpSpLocks/>
          </p:cNvGrpSpPr>
          <p:nvPr/>
        </p:nvGrpSpPr>
        <p:grpSpPr bwMode="auto">
          <a:xfrm>
            <a:off x="6442033" y="5067925"/>
            <a:ext cx="808038" cy="1552575"/>
            <a:chOff x="3856" y="2798"/>
            <a:chExt cx="509" cy="978"/>
          </a:xfrm>
        </p:grpSpPr>
        <p:sp>
          <p:nvSpPr>
            <p:cNvPr id="37" name="Rectangle 61"/>
            <p:cNvSpPr>
              <a:spLocks noChangeArrowheads="1"/>
            </p:cNvSpPr>
            <p:nvPr/>
          </p:nvSpPr>
          <p:spPr bwMode="auto">
            <a:xfrm>
              <a:off x="3856" y="2798"/>
              <a:ext cx="452" cy="327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>
                  <a:solidFill>
                    <a:schemeClr val="tx1"/>
                  </a:solidFill>
                </a:rPr>
                <a:t>OH</a:t>
              </a:r>
              <a:endParaRPr lang="en-US" baseline="-25000">
                <a:solidFill>
                  <a:schemeClr val="tx1"/>
                </a:solidFill>
              </a:endParaRPr>
            </a:p>
          </p:txBody>
        </p:sp>
        <p:sp>
          <p:nvSpPr>
            <p:cNvPr id="38" name="AutoShape 65"/>
            <p:cNvSpPr>
              <a:spLocks noChangeAspect="1" noChangeArrowheads="1"/>
            </p:cNvSpPr>
            <p:nvPr/>
          </p:nvSpPr>
          <p:spPr bwMode="auto">
            <a:xfrm rot="3600000" flipV="1">
              <a:off x="3855" y="3267"/>
              <a:ext cx="547" cy="472"/>
            </a:xfrm>
            <a:prstGeom prst="hexagon">
              <a:avLst>
                <a:gd name="adj" fmla="val 28972"/>
                <a:gd name="vf" fmla="val 115470"/>
              </a:avLst>
            </a:prstGeom>
            <a:noFill/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9" name="Line 69"/>
            <p:cNvSpPr>
              <a:spLocks noChangeAspect="1" noChangeShapeType="1"/>
            </p:cNvSpPr>
            <p:nvPr/>
          </p:nvSpPr>
          <p:spPr bwMode="auto">
            <a:xfrm rot="21600000">
              <a:off x="3994" y="3085"/>
              <a:ext cx="0" cy="17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40" name="Group 109"/>
          <p:cNvGrpSpPr>
            <a:grpSpLocks/>
          </p:cNvGrpSpPr>
          <p:nvPr/>
        </p:nvGrpSpPr>
        <p:grpSpPr bwMode="auto">
          <a:xfrm>
            <a:off x="395065" y="4453251"/>
            <a:ext cx="1847850" cy="1158875"/>
            <a:chOff x="432" y="3294"/>
            <a:chExt cx="1164" cy="730"/>
          </a:xfrm>
        </p:grpSpPr>
        <p:grpSp>
          <p:nvGrpSpPr>
            <p:cNvPr id="41" name="Group 101"/>
            <p:cNvGrpSpPr>
              <a:grpSpLocks/>
            </p:cNvGrpSpPr>
            <p:nvPr/>
          </p:nvGrpSpPr>
          <p:grpSpPr bwMode="auto">
            <a:xfrm>
              <a:off x="432" y="3573"/>
              <a:ext cx="746" cy="451"/>
              <a:chOff x="432" y="3573"/>
              <a:chExt cx="746" cy="451"/>
            </a:xfrm>
          </p:grpSpPr>
          <p:grpSp>
            <p:nvGrpSpPr>
              <p:cNvPr id="44" name="Group 108"/>
              <p:cNvGrpSpPr>
                <a:grpSpLocks/>
              </p:cNvGrpSpPr>
              <p:nvPr/>
            </p:nvGrpSpPr>
            <p:grpSpPr bwMode="auto">
              <a:xfrm>
                <a:off x="432" y="3736"/>
                <a:ext cx="576" cy="288"/>
                <a:chOff x="304800" y="4419600"/>
                <a:chExt cx="914400" cy="457200"/>
              </a:xfrm>
            </p:grpSpPr>
            <p:cxnSp>
              <p:nvCxnSpPr>
                <p:cNvPr id="47" name="Straight Connector 46"/>
                <p:cNvCxnSpPr>
                  <a:cxnSpLocks noChangeShapeType="1"/>
                </p:cNvCxnSpPr>
                <p:nvPr/>
              </p:nvCxnSpPr>
              <p:spPr bwMode="auto">
                <a:xfrm rot="16200000" flipV="1">
                  <a:off x="304800" y="4419600"/>
                  <a:ext cx="457200" cy="457200"/>
                </a:xfrm>
                <a:prstGeom prst="line">
                  <a:avLst/>
                </a:prstGeom>
                <a:noFill/>
                <a:ln w="38100" algn="ctr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48" name="Straight Connector 47"/>
                <p:cNvCxnSpPr>
                  <a:cxnSpLocks noChangeShapeType="1"/>
                </p:cNvCxnSpPr>
                <p:nvPr/>
              </p:nvCxnSpPr>
              <p:spPr bwMode="auto">
                <a:xfrm flipV="1">
                  <a:off x="762000" y="4419600"/>
                  <a:ext cx="457200" cy="457200"/>
                </a:xfrm>
                <a:prstGeom prst="line">
                  <a:avLst/>
                </a:prstGeom>
                <a:noFill/>
                <a:ln w="38100" algn="ctr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</p:grpSp>
          <p:sp>
            <p:nvSpPr>
              <p:cNvPr id="45" name="Line 91"/>
              <p:cNvSpPr>
                <a:spLocks noChangeAspect="1" noChangeShapeType="1"/>
              </p:cNvSpPr>
              <p:nvPr/>
            </p:nvSpPr>
            <p:spPr bwMode="auto">
              <a:xfrm rot="21600000">
                <a:off x="1002" y="3573"/>
                <a:ext cx="0" cy="177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6" name="Line 93"/>
              <p:cNvSpPr>
                <a:spLocks noChangeAspect="1" noChangeShapeType="1"/>
              </p:cNvSpPr>
              <p:nvPr/>
            </p:nvSpPr>
            <p:spPr bwMode="auto">
              <a:xfrm rot="27000000">
                <a:off x="1090" y="3653"/>
                <a:ext cx="0" cy="177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42" name="Rectangle 95"/>
            <p:cNvSpPr>
              <a:spLocks noChangeArrowheads="1"/>
            </p:cNvSpPr>
            <p:nvPr/>
          </p:nvSpPr>
          <p:spPr bwMode="auto">
            <a:xfrm>
              <a:off x="1144" y="3566"/>
              <a:ext cx="452" cy="327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/>
                <a:t>OH</a:t>
              </a:r>
              <a:endParaRPr lang="en-US" baseline="-25000"/>
            </a:p>
          </p:txBody>
        </p:sp>
        <p:sp>
          <p:nvSpPr>
            <p:cNvPr id="43" name="Rectangle 100"/>
            <p:cNvSpPr>
              <a:spLocks noChangeArrowheads="1"/>
            </p:cNvSpPr>
            <p:nvPr/>
          </p:nvSpPr>
          <p:spPr bwMode="auto">
            <a:xfrm>
              <a:off x="864" y="3294"/>
              <a:ext cx="452" cy="327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/>
                <a:t>OH</a:t>
              </a:r>
              <a:endParaRPr lang="en-US" baseline="-25000"/>
            </a:p>
          </p:txBody>
        </p:sp>
      </p:grpSp>
      <p:sp>
        <p:nvSpPr>
          <p:cNvPr id="49" name="Rectangle 110"/>
          <p:cNvSpPr>
            <a:spLocks noChangeArrowheads="1"/>
          </p:cNvSpPr>
          <p:nvPr/>
        </p:nvSpPr>
        <p:spPr bwMode="auto">
          <a:xfrm>
            <a:off x="2133378" y="5785164"/>
            <a:ext cx="838200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diol </a:t>
            </a:r>
          </a:p>
        </p:txBody>
      </p:sp>
      <p:sp>
        <p:nvSpPr>
          <p:cNvPr id="50" name="Rectangle 9"/>
          <p:cNvSpPr>
            <a:spLocks noChangeArrowheads="1"/>
          </p:cNvSpPr>
          <p:nvPr/>
        </p:nvSpPr>
        <p:spPr bwMode="auto">
          <a:xfrm>
            <a:off x="5601063" y="1201445"/>
            <a:ext cx="2305439" cy="707886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000" b="1" dirty="0" smtClean="0">
                <a:solidFill>
                  <a:schemeClr val="tx1"/>
                </a:solidFill>
              </a:rPr>
              <a:t>–OH takes lowest</a:t>
            </a:r>
          </a:p>
          <a:p>
            <a:r>
              <a:rPr lang="en-US" sz="2000" b="1" dirty="0" smtClean="0">
                <a:solidFill>
                  <a:schemeClr val="tx1"/>
                </a:solidFill>
              </a:rPr>
              <a:t>possible #. 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88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8778" grpId="0"/>
      <p:bldP spid="15" grpId="0"/>
      <p:bldP spid="16" grpId="0"/>
      <p:bldP spid="17" grpId="0"/>
      <p:bldP spid="18" grpId="0"/>
      <p:bldP spid="22" grpId="0"/>
      <p:bldP spid="23" grpId="0"/>
      <p:bldP spid="49" grpId="0"/>
      <p:bldP spid="5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Rectangle 2"/>
          <p:cNvSpPr>
            <a:spLocks noChangeArrowheads="1"/>
          </p:cNvSpPr>
          <p:nvPr/>
        </p:nvSpPr>
        <p:spPr bwMode="auto">
          <a:xfrm>
            <a:off x="398463" y="361484"/>
            <a:ext cx="6372257" cy="523220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dirty="0" smtClean="0"/>
              <a:t>5-</a:t>
            </a:r>
            <a:r>
              <a:rPr lang="en-US" dirty="0" err="1" smtClean="0"/>
              <a:t>bromo</a:t>
            </a:r>
            <a:r>
              <a:rPr lang="en-US" dirty="0" smtClean="0"/>
              <a:t>-6-</a:t>
            </a:r>
            <a:r>
              <a:rPr lang="en-US" dirty="0" err="1" smtClean="0"/>
              <a:t>chloro</a:t>
            </a:r>
            <a:r>
              <a:rPr lang="en-US" dirty="0" smtClean="0"/>
              <a:t>-2-propyl-1-</a:t>
            </a:r>
            <a:r>
              <a:rPr lang="en-US" dirty="0" err="1" smtClean="0"/>
              <a:t>hexanol</a:t>
            </a:r>
            <a:r>
              <a:rPr lang="en-US" dirty="0" smtClean="0"/>
              <a:t> </a:t>
            </a:r>
            <a:endParaRPr lang="en-US" dirty="0"/>
          </a:p>
        </p:txBody>
      </p:sp>
      <p:grpSp>
        <p:nvGrpSpPr>
          <p:cNvPr id="286779" name="Group 59"/>
          <p:cNvGrpSpPr>
            <a:grpSpLocks/>
          </p:cNvGrpSpPr>
          <p:nvPr/>
        </p:nvGrpSpPr>
        <p:grpSpPr bwMode="auto">
          <a:xfrm>
            <a:off x="587375" y="1404938"/>
            <a:ext cx="3108325" cy="754062"/>
            <a:chOff x="834" y="861"/>
            <a:chExt cx="1958" cy="475"/>
          </a:xfrm>
        </p:grpSpPr>
        <p:grpSp>
          <p:nvGrpSpPr>
            <p:cNvPr id="286723" name="Group 105"/>
            <p:cNvGrpSpPr>
              <a:grpSpLocks/>
            </p:cNvGrpSpPr>
            <p:nvPr/>
          </p:nvGrpSpPr>
          <p:grpSpPr bwMode="auto">
            <a:xfrm>
              <a:off x="1352" y="1048"/>
              <a:ext cx="1440" cy="288"/>
              <a:chOff x="304800" y="2971800"/>
              <a:chExt cx="2286000" cy="457200"/>
            </a:xfrm>
          </p:grpSpPr>
          <p:cxnSp>
            <p:nvCxnSpPr>
              <p:cNvPr id="69" name="Straight Connector 68"/>
              <p:cNvCxnSpPr>
                <a:cxnSpLocks noChangeShapeType="1"/>
              </p:cNvCxnSpPr>
              <p:nvPr/>
            </p:nvCxnSpPr>
            <p:spPr bwMode="auto">
              <a:xfrm rot="16200000" flipV="1">
                <a:off x="304800" y="2971800"/>
                <a:ext cx="457200" cy="457200"/>
              </a:xfrm>
              <a:prstGeom prst="line">
                <a:avLst/>
              </a:prstGeom>
              <a:noFill/>
              <a:ln w="38100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70" name="Straight Connector 69"/>
              <p:cNvCxnSpPr>
                <a:cxnSpLocks noChangeShapeType="1"/>
              </p:cNvCxnSpPr>
              <p:nvPr/>
            </p:nvCxnSpPr>
            <p:spPr bwMode="auto">
              <a:xfrm flipV="1">
                <a:off x="762000" y="2971800"/>
                <a:ext cx="457200" cy="457200"/>
              </a:xfrm>
              <a:prstGeom prst="line">
                <a:avLst/>
              </a:prstGeom>
              <a:noFill/>
              <a:ln w="38100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71" name="Straight Connector 70"/>
              <p:cNvCxnSpPr>
                <a:cxnSpLocks noChangeShapeType="1"/>
              </p:cNvCxnSpPr>
              <p:nvPr/>
            </p:nvCxnSpPr>
            <p:spPr bwMode="auto">
              <a:xfrm rot="16200000" flipV="1">
                <a:off x="1219200" y="2971800"/>
                <a:ext cx="457200" cy="457200"/>
              </a:xfrm>
              <a:prstGeom prst="line">
                <a:avLst/>
              </a:prstGeom>
              <a:noFill/>
              <a:ln w="38100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72" name="Straight Connector 71"/>
              <p:cNvCxnSpPr>
                <a:cxnSpLocks noChangeShapeType="1"/>
              </p:cNvCxnSpPr>
              <p:nvPr/>
            </p:nvCxnSpPr>
            <p:spPr bwMode="auto">
              <a:xfrm flipV="1">
                <a:off x="1676400" y="2971800"/>
                <a:ext cx="457200" cy="457200"/>
              </a:xfrm>
              <a:prstGeom prst="line">
                <a:avLst/>
              </a:prstGeom>
              <a:noFill/>
              <a:ln w="38100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73" name="Straight Connector 72"/>
              <p:cNvCxnSpPr>
                <a:cxnSpLocks noChangeShapeType="1"/>
              </p:cNvCxnSpPr>
              <p:nvPr/>
            </p:nvCxnSpPr>
            <p:spPr bwMode="auto">
              <a:xfrm rot="16200000" flipV="1">
                <a:off x="2133600" y="2971800"/>
                <a:ext cx="457200" cy="457200"/>
              </a:xfrm>
              <a:prstGeom prst="line">
                <a:avLst/>
              </a:prstGeom>
              <a:noFill/>
              <a:ln w="38100" algn="ctr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sp>
          <p:nvSpPr>
            <p:cNvPr id="286729" name="Rectangle 9"/>
            <p:cNvSpPr>
              <a:spLocks noChangeArrowheads="1"/>
            </p:cNvSpPr>
            <p:nvPr/>
          </p:nvSpPr>
          <p:spPr bwMode="auto">
            <a:xfrm>
              <a:off x="834" y="861"/>
              <a:ext cx="639" cy="327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l"/>
              <a:r>
                <a:rPr lang="en-US">
                  <a:solidFill>
                    <a:schemeClr val="tx1"/>
                  </a:solidFill>
                </a:rPr>
                <a:t>HO– </a:t>
              </a:r>
            </a:p>
          </p:txBody>
        </p:sp>
      </p:grpSp>
      <p:grpSp>
        <p:nvGrpSpPr>
          <p:cNvPr id="286780" name="Group 60"/>
          <p:cNvGrpSpPr>
            <a:grpSpLocks/>
          </p:cNvGrpSpPr>
          <p:nvPr/>
        </p:nvGrpSpPr>
        <p:grpSpPr bwMode="auto">
          <a:xfrm>
            <a:off x="3022600" y="1076325"/>
            <a:ext cx="539750" cy="620713"/>
            <a:chOff x="2368" y="654"/>
            <a:chExt cx="340" cy="391"/>
          </a:xfrm>
        </p:grpSpPr>
        <p:sp>
          <p:nvSpPr>
            <p:cNvPr id="286736" name="Rectangle 16"/>
            <p:cNvSpPr>
              <a:spLocks noChangeArrowheads="1"/>
            </p:cNvSpPr>
            <p:nvPr/>
          </p:nvSpPr>
          <p:spPr bwMode="auto">
            <a:xfrm>
              <a:off x="2368" y="654"/>
              <a:ext cx="340" cy="327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>
                  <a:solidFill>
                    <a:schemeClr val="tx1"/>
                  </a:solidFill>
                </a:rPr>
                <a:t>Br</a:t>
              </a:r>
              <a:endParaRPr lang="en-US" baseline="-25000">
                <a:solidFill>
                  <a:schemeClr val="tx1"/>
                </a:solidFill>
              </a:endParaRPr>
            </a:p>
          </p:txBody>
        </p:sp>
        <p:sp>
          <p:nvSpPr>
            <p:cNvPr id="286737" name="Line 17"/>
            <p:cNvSpPr>
              <a:spLocks noChangeShapeType="1"/>
            </p:cNvSpPr>
            <p:nvPr/>
          </p:nvSpPr>
          <p:spPr bwMode="auto">
            <a:xfrm flipV="1">
              <a:off x="2507" y="919"/>
              <a:ext cx="0" cy="12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286738" name="Rectangle 18"/>
          <p:cNvSpPr>
            <a:spLocks noChangeArrowheads="1"/>
          </p:cNvSpPr>
          <p:nvPr/>
        </p:nvSpPr>
        <p:spPr bwMode="auto">
          <a:xfrm>
            <a:off x="3597275" y="1849438"/>
            <a:ext cx="817563" cy="519112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–Cl </a:t>
            </a:r>
          </a:p>
        </p:txBody>
      </p:sp>
      <p:grpSp>
        <p:nvGrpSpPr>
          <p:cNvPr id="286746" name="Group 26"/>
          <p:cNvGrpSpPr>
            <a:grpSpLocks/>
          </p:cNvGrpSpPr>
          <p:nvPr/>
        </p:nvGrpSpPr>
        <p:grpSpPr bwMode="auto">
          <a:xfrm rot="2700000" flipV="1">
            <a:off x="1473200" y="2614613"/>
            <a:ext cx="1536700" cy="457200"/>
            <a:chOff x="4392" y="3407"/>
            <a:chExt cx="968" cy="288"/>
          </a:xfrm>
        </p:grpSpPr>
        <p:grpSp>
          <p:nvGrpSpPr>
            <p:cNvPr id="286747" name="Group 27"/>
            <p:cNvGrpSpPr>
              <a:grpSpLocks/>
            </p:cNvGrpSpPr>
            <p:nvPr/>
          </p:nvGrpSpPr>
          <p:grpSpPr bwMode="auto">
            <a:xfrm>
              <a:off x="4392" y="3407"/>
              <a:ext cx="688" cy="288"/>
              <a:chOff x="4392" y="3407"/>
              <a:chExt cx="688" cy="288"/>
            </a:xfrm>
          </p:grpSpPr>
          <p:cxnSp>
            <p:nvCxnSpPr>
              <p:cNvPr id="2" name="Straight Connector 50"/>
              <p:cNvCxnSpPr>
                <a:cxnSpLocks noChangeShapeType="1"/>
              </p:cNvCxnSpPr>
              <p:nvPr/>
            </p:nvCxnSpPr>
            <p:spPr bwMode="auto">
              <a:xfrm rot="5400000">
                <a:off x="4392" y="3407"/>
                <a:ext cx="288" cy="288"/>
              </a:xfrm>
              <a:prstGeom prst="line">
                <a:avLst/>
              </a:prstGeom>
              <a:noFill/>
              <a:ln w="38100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52" name="Straight Connector 51"/>
              <p:cNvCxnSpPr>
                <a:cxnSpLocks noChangeShapeType="1"/>
              </p:cNvCxnSpPr>
              <p:nvPr/>
            </p:nvCxnSpPr>
            <p:spPr bwMode="auto">
              <a:xfrm>
                <a:off x="4680" y="3407"/>
                <a:ext cx="400" cy="0"/>
              </a:xfrm>
              <a:prstGeom prst="line">
                <a:avLst/>
              </a:prstGeom>
              <a:noFill/>
              <a:ln w="38100" algn="ctr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cxnSp>
          <p:nvCxnSpPr>
            <p:cNvPr id="51" name="Straight Connector 50"/>
            <p:cNvCxnSpPr>
              <a:cxnSpLocks noChangeShapeType="1"/>
            </p:cNvCxnSpPr>
            <p:nvPr/>
          </p:nvCxnSpPr>
          <p:spPr bwMode="auto">
            <a:xfrm rot="16200000" flipH="1">
              <a:off x="5072" y="3407"/>
              <a:ext cx="288" cy="288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286752" name="Rectangle 32"/>
          <p:cNvSpPr>
            <a:spLocks noChangeArrowheads="1"/>
          </p:cNvSpPr>
          <p:nvPr/>
        </p:nvSpPr>
        <p:spPr bwMode="auto">
          <a:xfrm>
            <a:off x="495300" y="5341938"/>
            <a:ext cx="1095375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1,2,4-</a:t>
            </a:r>
          </a:p>
        </p:txBody>
      </p:sp>
      <p:grpSp>
        <p:nvGrpSpPr>
          <p:cNvPr id="286767" name="Group 47"/>
          <p:cNvGrpSpPr>
            <a:grpSpLocks/>
          </p:cNvGrpSpPr>
          <p:nvPr/>
        </p:nvGrpSpPr>
        <p:grpSpPr bwMode="auto">
          <a:xfrm>
            <a:off x="790575" y="3771900"/>
            <a:ext cx="3108325" cy="1371600"/>
            <a:chOff x="394" y="2696"/>
            <a:chExt cx="1958" cy="864"/>
          </a:xfrm>
        </p:grpSpPr>
        <p:sp>
          <p:nvSpPr>
            <p:cNvPr id="6" name="Regular Pentagon 5"/>
            <p:cNvSpPr>
              <a:spLocks noChangeArrowheads="1"/>
            </p:cNvSpPr>
            <p:nvPr/>
          </p:nvSpPr>
          <p:spPr bwMode="auto">
            <a:xfrm>
              <a:off x="1024" y="2696"/>
              <a:ext cx="706" cy="672"/>
            </a:xfrm>
            <a:prstGeom prst="pentagon">
              <a:avLst/>
            </a:prstGeom>
            <a:noFill/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lt1"/>
                </a:solidFill>
                <a:latin typeface="+mn-lt"/>
              </a:endParaRPr>
            </a:p>
          </p:txBody>
        </p:sp>
        <p:cxnSp>
          <p:nvCxnSpPr>
            <p:cNvPr id="97" name="Straight Connector 96"/>
            <p:cNvCxnSpPr>
              <a:cxnSpLocks noChangeShapeType="1"/>
            </p:cNvCxnSpPr>
            <p:nvPr/>
          </p:nvCxnSpPr>
          <p:spPr bwMode="auto">
            <a:xfrm rot="5400000">
              <a:off x="1032" y="3284"/>
              <a:ext cx="40" cy="200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</p:spPr>
        </p:cxnSp>
        <p:sp>
          <p:nvSpPr>
            <p:cNvPr id="286758" name="Rectangle 38"/>
            <p:cNvSpPr>
              <a:spLocks noChangeArrowheads="1"/>
            </p:cNvSpPr>
            <p:nvPr/>
          </p:nvSpPr>
          <p:spPr bwMode="auto">
            <a:xfrm>
              <a:off x="530" y="3233"/>
              <a:ext cx="452" cy="327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l"/>
              <a:r>
                <a:rPr lang="en-US"/>
                <a:t>HO</a:t>
              </a:r>
            </a:p>
          </p:txBody>
        </p:sp>
        <p:cxnSp>
          <p:nvCxnSpPr>
            <p:cNvPr id="3" name="Straight Connector 96"/>
            <p:cNvCxnSpPr>
              <a:cxnSpLocks noChangeShapeType="1"/>
            </p:cNvCxnSpPr>
            <p:nvPr/>
          </p:nvCxnSpPr>
          <p:spPr bwMode="auto">
            <a:xfrm rot="5400000">
              <a:off x="896" y="2876"/>
              <a:ext cx="40" cy="200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</p:spPr>
        </p:cxnSp>
        <p:sp>
          <p:nvSpPr>
            <p:cNvPr id="286761" name="Rectangle 41"/>
            <p:cNvSpPr>
              <a:spLocks noChangeArrowheads="1"/>
            </p:cNvSpPr>
            <p:nvPr/>
          </p:nvSpPr>
          <p:spPr bwMode="auto">
            <a:xfrm>
              <a:off x="394" y="2825"/>
              <a:ext cx="452" cy="327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l"/>
              <a:r>
                <a:rPr lang="en-US"/>
                <a:t>HO</a:t>
              </a:r>
            </a:p>
          </p:txBody>
        </p:sp>
        <p:cxnSp>
          <p:nvCxnSpPr>
            <p:cNvPr id="4" name="Straight Connector 96"/>
            <p:cNvCxnSpPr>
              <a:cxnSpLocks noChangeShapeType="1"/>
            </p:cNvCxnSpPr>
            <p:nvPr/>
          </p:nvCxnSpPr>
          <p:spPr bwMode="auto">
            <a:xfrm rot="16200000" flipH="1">
              <a:off x="1820" y="2876"/>
              <a:ext cx="40" cy="200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</p:spPr>
        </p:cxnSp>
        <p:sp>
          <p:nvSpPr>
            <p:cNvPr id="286765" name="Rectangle 45"/>
            <p:cNvSpPr>
              <a:spLocks noChangeArrowheads="1"/>
            </p:cNvSpPr>
            <p:nvPr/>
          </p:nvSpPr>
          <p:spPr bwMode="auto">
            <a:xfrm flipH="1">
              <a:off x="1900" y="2825"/>
              <a:ext cx="452" cy="327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l"/>
              <a:r>
                <a:rPr lang="en-US"/>
                <a:t>OH</a:t>
              </a:r>
            </a:p>
          </p:txBody>
        </p:sp>
      </p:grpSp>
      <p:sp>
        <p:nvSpPr>
          <p:cNvPr id="286781" name="Rectangle 61"/>
          <p:cNvSpPr>
            <a:spLocks noChangeArrowheads="1"/>
          </p:cNvSpPr>
          <p:nvPr/>
        </p:nvSpPr>
        <p:spPr bwMode="auto">
          <a:xfrm>
            <a:off x="3496002" y="5341938"/>
            <a:ext cx="857250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dirty="0" err="1">
                <a:solidFill>
                  <a:schemeClr val="tx1"/>
                </a:solidFill>
              </a:rPr>
              <a:t>triol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86782" name="Rectangle 62"/>
          <p:cNvSpPr>
            <a:spLocks noChangeArrowheads="1"/>
          </p:cNvSpPr>
          <p:nvPr/>
        </p:nvSpPr>
        <p:spPr bwMode="auto">
          <a:xfrm>
            <a:off x="1409700" y="5341938"/>
            <a:ext cx="2382838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cyclopentane 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4736671" y="1388612"/>
            <a:ext cx="4115229" cy="4635246"/>
            <a:chOff x="4825571" y="2061712"/>
            <a:chExt cx="4115229" cy="4635246"/>
          </a:xfrm>
        </p:grpSpPr>
        <p:sp>
          <p:nvSpPr>
            <p:cNvPr id="286768" name="Rectangle 48"/>
            <p:cNvSpPr>
              <a:spLocks noChangeArrowheads="1"/>
            </p:cNvSpPr>
            <p:nvPr/>
          </p:nvSpPr>
          <p:spPr bwMode="auto">
            <a:xfrm>
              <a:off x="4825571" y="5496629"/>
              <a:ext cx="4115229" cy="1200329"/>
            </a:xfrm>
            <a:prstGeom prst="rect">
              <a:avLst/>
            </a:prstGeom>
            <a:solidFill>
              <a:schemeClr val="tx1"/>
            </a:solidFill>
            <a:ln w="22225" algn="ctr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2400" b="1" dirty="0" smtClean="0">
                  <a:solidFill>
                    <a:schemeClr val="bg1"/>
                  </a:solidFill>
                  <a:latin typeface="Arial Narrow" pitchFamily="34" charset="0"/>
                </a:rPr>
                <a:t>Many pharmaceuticals</a:t>
              </a:r>
            </a:p>
            <a:p>
              <a:r>
                <a:rPr lang="en-US" sz="2400" b="1" dirty="0" smtClean="0">
                  <a:solidFill>
                    <a:schemeClr val="bg1"/>
                  </a:solidFill>
                  <a:latin typeface="Arial Narrow" pitchFamily="34" charset="0"/>
                </a:rPr>
                <a:t>(including aspirin, shown above)</a:t>
              </a:r>
            </a:p>
            <a:p>
              <a:r>
                <a:rPr lang="en-US" sz="2400" b="1" dirty="0" smtClean="0">
                  <a:solidFill>
                    <a:schemeClr val="bg1"/>
                  </a:solidFill>
                  <a:latin typeface="Arial Narrow" pitchFamily="34" charset="0"/>
                </a:rPr>
                <a:t>contain hydroxyl groups.</a:t>
              </a:r>
              <a:endParaRPr lang="en-US" sz="2400" b="1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pic>
          <p:nvPicPr>
            <p:cNvPr id="34" name="Picture 22" descr="http://naturescrusaders.files.wordpress.com/2008/10/aspirin-skeletal2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4100" y="2061712"/>
              <a:ext cx="4049803" cy="3427864"/>
            </a:xfrm>
            <a:prstGeom prst="rect">
              <a:avLst/>
            </a:prstGeom>
            <a:noFill/>
            <a:ln w="22225">
              <a:solidFill>
                <a:schemeClr val="tx1"/>
              </a:solidFill>
            </a:ln>
          </p:spPr>
        </p:pic>
      </p:grpSp>
      <p:grpSp>
        <p:nvGrpSpPr>
          <p:cNvPr id="36" name="Group 35"/>
          <p:cNvGrpSpPr/>
          <p:nvPr/>
        </p:nvGrpSpPr>
        <p:grpSpPr>
          <a:xfrm>
            <a:off x="261638" y="6191386"/>
            <a:ext cx="498855" cy="411327"/>
            <a:chOff x="119657" y="6331229"/>
            <a:chExt cx="498855" cy="411327"/>
          </a:xfrm>
        </p:grpSpPr>
        <p:sp>
          <p:nvSpPr>
            <p:cNvPr id="37" name="Octagon 36"/>
            <p:cNvSpPr/>
            <p:nvPr/>
          </p:nvSpPr>
          <p:spPr>
            <a:xfrm>
              <a:off x="163422" y="6331229"/>
              <a:ext cx="411327" cy="411327"/>
            </a:xfrm>
            <a:prstGeom prst="octagon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b="1">
                <a:solidFill>
                  <a:srgbClr val="FFFFFF"/>
                </a:solidFill>
              </a:endParaRPr>
            </a:p>
          </p:txBody>
        </p:sp>
        <p:sp>
          <p:nvSpPr>
            <p:cNvPr id="38" name="Text Box 30"/>
            <p:cNvSpPr txBox="1">
              <a:spLocks noChangeArrowheads="1"/>
            </p:cNvSpPr>
            <p:nvPr/>
          </p:nvSpPr>
          <p:spPr bwMode="auto">
            <a:xfrm>
              <a:off x="119657" y="6406087"/>
              <a:ext cx="498855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40" rIns="91440">
              <a:spAutoFit/>
            </a:bodyPr>
            <a:lstStyle/>
            <a:p>
              <a:r>
                <a:rPr lang="en-US" sz="1100" b="1" dirty="0" smtClean="0">
                  <a:solidFill>
                    <a:srgbClr val="FFFFFF"/>
                  </a:solidFill>
                  <a:latin typeface="Arial Narrow" panose="020B0606020202030204" pitchFamily="34" charset="0"/>
                </a:rPr>
                <a:t>STOP</a:t>
              </a:r>
              <a:endParaRPr lang="en-US" sz="1100" b="1" dirty="0">
                <a:solidFill>
                  <a:srgbClr val="FFFFFF"/>
                </a:solidFill>
                <a:latin typeface="Arial Narrow" panose="020B060602020203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677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677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6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867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6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86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6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6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286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867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867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86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86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7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86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867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867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867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867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 tmFilter="0,0; .5, 1; 1, 1"/>
                                        <p:tgtEl>
                                          <p:spTgt spid="286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86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86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867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867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 tmFilter="0,0; .5, 1; 1, 1"/>
                                        <p:tgtEl>
                                          <p:spTgt spid="286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5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750"/>
                            </p:stCondLst>
                            <p:childTnLst>
                              <p:par>
                                <p:cTn id="6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38" grpId="0"/>
      <p:bldP spid="286752" grpId="0"/>
      <p:bldP spid="286781" grpId="0"/>
      <p:bldP spid="28678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833" name="Rectangle 137"/>
          <p:cNvSpPr>
            <a:spLocks noChangeArrowheads="1"/>
          </p:cNvSpPr>
          <p:nvPr/>
        </p:nvSpPr>
        <p:spPr bwMode="auto">
          <a:xfrm>
            <a:off x="1041400" y="2578100"/>
            <a:ext cx="7899400" cy="4114800"/>
          </a:xfrm>
          <a:prstGeom prst="rect">
            <a:avLst/>
          </a:prstGeom>
          <a:solidFill>
            <a:srgbClr val="C0C0C0"/>
          </a:solidFill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85832" name="Rectangle 136"/>
          <p:cNvSpPr>
            <a:spLocks noChangeArrowheads="1"/>
          </p:cNvSpPr>
          <p:nvPr/>
        </p:nvSpPr>
        <p:spPr bwMode="auto">
          <a:xfrm>
            <a:off x="1041400" y="241300"/>
            <a:ext cx="7899400" cy="774700"/>
          </a:xfrm>
          <a:prstGeom prst="rect">
            <a:avLst/>
          </a:prstGeom>
          <a:solidFill>
            <a:srgbClr val="C0C0C0"/>
          </a:solidFill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85831" name="Rectangle 135"/>
          <p:cNvSpPr>
            <a:spLocks noChangeArrowheads="1"/>
          </p:cNvSpPr>
          <p:nvPr/>
        </p:nvSpPr>
        <p:spPr bwMode="auto">
          <a:xfrm>
            <a:off x="215900" y="254000"/>
            <a:ext cx="812800" cy="6426200"/>
          </a:xfrm>
          <a:prstGeom prst="rect">
            <a:avLst/>
          </a:prstGeom>
          <a:solidFill>
            <a:schemeClr val="tx2"/>
          </a:solidFill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85830" name="Group 134"/>
          <p:cNvGraphicFramePr>
            <a:graphicFrameLocks noGrp="1"/>
          </p:cNvGraphicFramePr>
          <p:nvPr>
            <p:ph/>
          </p:nvPr>
        </p:nvGraphicFramePr>
        <p:xfrm>
          <a:off x="228600" y="236538"/>
          <a:ext cx="8712200" cy="6464301"/>
        </p:xfrm>
        <a:graphic>
          <a:graphicData uri="http://schemas.openxmlformats.org/drawingml/2006/table">
            <a:tbl>
              <a:tblPr/>
              <a:tblGrid>
                <a:gridCol w="806450"/>
                <a:gridCol w="1924050"/>
                <a:gridCol w="1905000"/>
                <a:gridCol w="2006600"/>
                <a:gridCol w="2070100"/>
              </a:tblGrid>
              <a:tr h="790575">
                <a:tc rowSpan="3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Ketones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Aldehydes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Esters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Carboxylic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Acids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351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386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r"/>
                          <a:tab pos="2743200" algn="ctr"/>
                          <a:tab pos="5486400" algn="r"/>
                        </a:tabLst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85794" name="Rectangle 98"/>
          <p:cNvSpPr>
            <a:spLocks noChangeArrowheads="1"/>
          </p:cNvSpPr>
          <p:nvPr/>
        </p:nvSpPr>
        <p:spPr bwMode="auto">
          <a:xfrm rot="-5400000">
            <a:off x="-2659063" y="3235326"/>
            <a:ext cx="6505575" cy="488950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600" b="1">
                <a:latin typeface="Arial Narrow" pitchFamily="34" charset="0"/>
              </a:rPr>
              <a:t>Functional groups containing the </a:t>
            </a:r>
            <a:r>
              <a:rPr lang="en-US" sz="2600" b="1" u="sng">
                <a:latin typeface="Arial Narrow" pitchFamily="34" charset="0"/>
              </a:rPr>
              <a:t>carbonyl</a:t>
            </a:r>
            <a:r>
              <a:rPr lang="en-US" sz="2600" b="1">
                <a:latin typeface="Arial Narrow" pitchFamily="34" charset="0"/>
              </a:rPr>
              <a:t> group</a:t>
            </a:r>
          </a:p>
        </p:txBody>
      </p:sp>
      <p:sp>
        <p:nvSpPr>
          <p:cNvPr id="285801" name="Rectangle 105"/>
          <p:cNvSpPr>
            <a:spLocks noChangeArrowheads="1"/>
          </p:cNvSpPr>
          <p:nvPr/>
        </p:nvSpPr>
        <p:spPr bwMode="auto">
          <a:xfrm rot="-5400000">
            <a:off x="-8731" y="3890169"/>
            <a:ext cx="4103687" cy="15525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>
                <a:solidFill>
                  <a:schemeClr val="tx1"/>
                </a:solidFill>
              </a:rPr>
              <a:t>Names end in –</a:t>
            </a:r>
            <a:r>
              <a:rPr lang="en-US" sz="2400" i="1">
                <a:solidFill>
                  <a:schemeClr val="tx1"/>
                </a:solidFill>
              </a:rPr>
              <a:t>one</a:t>
            </a:r>
            <a:r>
              <a:rPr lang="en-US" sz="2400">
                <a:solidFill>
                  <a:schemeClr val="tx1"/>
                </a:solidFill>
              </a:rPr>
              <a:t>,</a:t>
            </a:r>
          </a:p>
          <a:p>
            <a:r>
              <a:rPr lang="en-US" sz="2400" baseline="30000">
                <a:solidFill>
                  <a:schemeClr val="tx1"/>
                </a:solidFill>
              </a:rPr>
              <a:t>w</a:t>
            </a:r>
            <a:r>
              <a:rPr lang="en-US" sz="2400">
                <a:solidFill>
                  <a:schemeClr val="tx1"/>
                </a:solidFill>
              </a:rPr>
              <a:t>/the C in the carbonyl</a:t>
            </a:r>
          </a:p>
          <a:p>
            <a:r>
              <a:rPr lang="en-US" sz="2400">
                <a:solidFill>
                  <a:schemeClr val="tx1"/>
                </a:solidFill>
              </a:rPr>
              <a:t>having the lowest possible number.</a:t>
            </a:r>
          </a:p>
        </p:txBody>
      </p:sp>
      <p:sp>
        <p:nvSpPr>
          <p:cNvPr id="285802" name="Rectangle 106"/>
          <p:cNvSpPr>
            <a:spLocks noChangeArrowheads="1"/>
          </p:cNvSpPr>
          <p:nvPr/>
        </p:nvSpPr>
        <p:spPr bwMode="auto">
          <a:xfrm rot="16200000">
            <a:off x="1974850" y="4132263"/>
            <a:ext cx="3924300" cy="1187450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>
                <a:solidFill>
                  <a:schemeClr val="tx1"/>
                </a:solidFill>
              </a:rPr>
              <a:t>Names end in –</a:t>
            </a:r>
            <a:r>
              <a:rPr lang="en-US" sz="2400" i="1">
                <a:solidFill>
                  <a:schemeClr val="tx1"/>
                </a:solidFill>
              </a:rPr>
              <a:t>al</a:t>
            </a:r>
            <a:r>
              <a:rPr lang="en-US" sz="2400">
                <a:solidFill>
                  <a:schemeClr val="tx1"/>
                </a:solidFill>
              </a:rPr>
              <a:t>,</a:t>
            </a:r>
          </a:p>
          <a:p>
            <a:r>
              <a:rPr lang="en-US" sz="2400" baseline="30000">
                <a:solidFill>
                  <a:schemeClr val="tx1"/>
                </a:solidFill>
              </a:rPr>
              <a:t>w</a:t>
            </a:r>
            <a:r>
              <a:rPr lang="en-US" sz="2400">
                <a:solidFill>
                  <a:schemeClr val="tx1"/>
                </a:solidFill>
              </a:rPr>
              <a:t>/the C in the carbonyl being C #1.</a:t>
            </a:r>
          </a:p>
        </p:txBody>
      </p:sp>
      <p:sp>
        <p:nvSpPr>
          <p:cNvPr id="285803" name="Rectangle 107"/>
          <p:cNvSpPr>
            <a:spLocks noChangeArrowheads="1"/>
          </p:cNvSpPr>
          <p:nvPr/>
        </p:nvSpPr>
        <p:spPr bwMode="auto">
          <a:xfrm rot="-5400000">
            <a:off x="3664744" y="3833019"/>
            <a:ext cx="4573587" cy="15525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>
                <a:solidFill>
                  <a:schemeClr val="tx1"/>
                </a:solidFill>
              </a:rPr>
              <a:t>The C in the carbonyl is C #1. Whatever is attached to the</a:t>
            </a:r>
          </a:p>
          <a:p>
            <a:r>
              <a:rPr lang="en-US" sz="2400">
                <a:solidFill>
                  <a:schemeClr val="tx1"/>
                </a:solidFill>
              </a:rPr>
              <a:t>–O– is named first, then the name ends in –</a:t>
            </a:r>
            <a:r>
              <a:rPr lang="en-US" sz="2400" i="1">
                <a:solidFill>
                  <a:schemeClr val="tx1"/>
                </a:solidFill>
              </a:rPr>
              <a:t>oate</a:t>
            </a:r>
            <a:r>
              <a:rPr lang="en-US" sz="240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285805" name="Rectangle 109"/>
          <p:cNvSpPr>
            <a:spLocks noChangeArrowheads="1"/>
          </p:cNvSpPr>
          <p:nvPr/>
        </p:nvSpPr>
        <p:spPr bwMode="auto">
          <a:xfrm rot="16200000">
            <a:off x="5962650" y="4108450"/>
            <a:ext cx="3873500" cy="1187450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>
                <a:solidFill>
                  <a:schemeClr val="tx1"/>
                </a:solidFill>
              </a:rPr>
              <a:t>Names end in </a:t>
            </a:r>
          </a:p>
          <a:p>
            <a:r>
              <a:rPr lang="en-US" sz="2400">
                <a:solidFill>
                  <a:schemeClr val="tx1"/>
                </a:solidFill>
              </a:rPr>
              <a:t>–</a:t>
            </a:r>
            <a:r>
              <a:rPr lang="en-US" sz="2400" i="1">
                <a:solidFill>
                  <a:schemeClr val="tx1"/>
                </a:solidFill>
              </a:rPr>
              <a:t>oic acid</a:t>
            </a:r>
            <a:r>
              <a:rPr lang="en-US" sz="2400">
                <a:solidFill>
                  <a:schemeClr val="tx1"/>
                </a:solidFill>
              </a:rPr>
              <a:t>, </a:t>
            </a:r>
            <a:r>
              <a:rPr lang="en-US" sz="2400" baseline="30000">
                <a:solidFill>
                  <a:schemeClr val="tx1"/>
                </a:solidFill>
              </a:rPr>
              <a:t>w</a:t>
            </a:r>
            <a:r>
              <a:rPr lang="en-US" sz="2400">
                <a:solidFill>
                  <a:schemeClr val="tx1"/>
                </a:solidFill>
              </a:rPr>
              <a:t>/the C in the carbonyl being C #1.</a:t>
            </a:r>
          </a:p>
        </p:txBody>
      </p:sp>
      <p:grpSp>
        <p:nvGrpSpPr>
          <p:cNvPr id="285834" name="Group 138"/>
          <p:cNvGrpSpPr>
            <a:grpSpLocks/>
          </p:cNvGrpSpPr>
          <p:nvPr/>
        </p:nvGrpSpPr>
        <p:grpSpPr bwMode="auto">
          <a:xfrm>
            <a:off x="1525588" y="1277938"/>
            <a:ext cx="936625" cy="1027112"/>
            <a:chOff x="2281" y="1997"/>
            <a:chExt cx="590" cy="647"/>
          </a:xfrm>
        </p:grpSpPr>
        <p:sp>
          <p:nvSpPr>
            <p:cNvPr id="285835" name="Rectangle 139"/>
            <p:cNvSpPr>
              <a:spLocks noChangeArrowheads="1"/>
            </p:cNvSpPr>
            <p:nvPr/>
          </p:nvSpPr>
          <p:spPr bwMode="auto">
            <a:xfrm>
              <a:off x="2281" y="2317"/>
              <a:ext cx="590" cy="327"/>
            </a:xfrm>
            <a:prstGeom prst="rect">
              <a:avLst/>
            </a:prstGeom>
            <a:noFill/>
            <a:ln w="22225" algn="ctr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l"/>
              <a:r>
                <a:rPr lang="en-US" b="1">
                  <a:solidFill>
                    <a:schemeClr val="tx1"/>
                  </a:solidFill>
                </a:rPr>
                <a:t>–C– </a:t>
              </a:r>
            </a:p>
          </p:txBody>
        </p:sp>
        <p:sp>
          <p:nvSpPr>
            <p:cNvPr id="285836" name="Rectangle 140"/>
            <p:cNvSpPr>
              <a:spLocks noChangeArrowheads="1"/>
            </p:cNvSpPr>
            <p:nvPr/>
          </p:nvSpPr>
          <p:spPr bwMode="auto">
            <a:xfrm rot="-5400000">
              <a:off x="2417" y="2157"/>
              <a:ext cx="247" cy="327"/>
            </a:xfrm>
            <a:prstGeom prst="rect">
              <a:avLst/>
            </a:prstGeom>
            <a:noFill/>
            <a:ln w="22225" algn="ctr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l"/>
              <a:r>
                <a:rPr lang="en-US" b="1">
                  <a:solidFill>
                    <a:schemeClr val="tx1"/>
                  </a:solidFill>
                </a:rPr>
                <a:t>=</a:t>
              </a:r>
            </a:p>
          </p:txBody>
        </p:sp>
        <p:sp>
          <p:nvSpPr>
            <p:cNvPr id="285837" name="Rectangle 141"/>
            <p:cNvSpPr>
              <a:spLocks noChangeArrowheads="1"/>
            </p:cNvSpPr>
            <p:nvPr/>
          </p:nvSpPr>
          <p:spPr bwMode="auto">
            <a:xfrm>
              <a:off x="2409" y="1997"/>
              <a:ext cx="352" cy="327"/>
            </a:xfrm>
            <a:prstGeom prst="rect">
              <a:avLst/>
            </a:prstGeom>
            <a:noFill/>
            <a:ln w="22225" algn="ctr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l"/>
              <a:r>
                <a:rPr lang="en-US" b="1">
                  <a:solidFill>
                    <a:schemeClr val="tx1"/>
                  </a:solidFill>
                </a:rPr>
                <a:t>O </a:t>
              </a:r>
            </a:p>
          </p:txBody>
        </p:sp>
      </p:grpSp>
      <p:grpSp>
        <p:nvGrpSpPr>
          <p:cNvPr id="285838" name="Group 142"/>
          <p:cNvGrpSpPr>
            <a:grpSpLocks/>
          </p:cNvGrpSpPr>
          <p:nvPr/>
        </p:nvGrpSpPr>
        <p:grpSpPr bwMode="auto">
          <a:xfrm>
            <a:off x="7151688" y="1277938"/>
            <a:ext cx="1489075" cy="1027112"/>
            <a:chOff x="3913" y="1997"/>
            <a:chExt cx="938" cy="647"/>
          </a:xfrm>
        </p:grpSpPr>
        <p:sp>
          <p:nvSpPr>
            <p:cNvPr id="285839" name="Rectangle 143"/>
            <p:cNvSpPr>
              <a:spLocks noChangeArrowheads="1"/>
            </p:cNvSpPr>
            <p:nvPr/>
          </p:nvSpPr>
          <p:spPr bwMode="auto">
            <a:xfrm>
              <a:off x="3913" y="2317"/>
              <a:ext cx="590" cy="327"/>
            </a:xfrm>
            <a:prstGeom prst="rect">
              <a:avLst/>
            </a:prstGeom>
            <a:noFill/>
            <a:ln w="22225" algn="ctr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l"/>
              <a:r>
                <a:rPr lang="en-US" b="1">
                  <a:solidFill>
                    <a:schemeClr val="tx1"/>
                  </a:solidFill>
                </a:rPr>
                <a:t>–C– </a:t>
              </a:r>
            </a:p>
          </p:txBody>
        </p:sp>
        <p:sp>
          <p:nvSpPr>
            <p:cNvPr id="285840" name="Rectangle 144"/>
            <p:cNvSpPr>
              <a:spLocks noChangeArrowheads="1"/>
            </p:cNvSpPr>
            <p:nvPr/>
          </p:nvSpPr>
          <p:spPr bwMode="auto">
            <a:xfrm rot="-5400000">
              <a:off x="4049" y="2157"/>
              <a:ext cx="247" cy="327"/>
            </a:xfrm>
            <a:prstGeom prst="rect">
              <a:avLst/>
            </a:prstGeom>
            <a:noFill/>
            <a:ln w="22225" algn="ctr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l"/>
              <a:r>
                <a:rPr lang="en-US" b="1">
                  <a:solidFill>
                    <a:schemeClr val="tx1"/>
                  </a:solidFill>
                </a:rPr>
                <a:t>=</a:t>
              </a:r>
            </a:p>
          </p:txBody>
        </p:sp>
        <p:sp>
          <p:nvSpPr>
            <p:cNvPr id="285841" name="Rectangle 145"/>
            <p:cNvSpPr>
              <a:spLocks noChangeArrowheads="1"/>
            </p:cNvSpPr>
            <p:nvPr/>
          </p:nvSpPr>
          <p:spPr bwMode="auto">
            <a:xfrm>
              <a:off x="4041" y="1997"/>
              <a:ext cx="352" cy="327"/>
            </a:xfrm>
            <a:prstGeom prst="rect">
              <a:avLst/>
            </a:prstGeom>
            <a:noFill/>
            <a:ln w="22225" algn="ctr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l"/>
              <a:r>
                <a:rPr lang="en-US" b="1">
                  <a:solidFill>
                    <a:schemeClr val="tx1"/>
                  </a:solidFill>
                </a:rPr>
                <a:t>O </a:t>
              </a:r>
            </a:p>
          </p:txBody>
        </p:sp>
        <p:sp>
          <p:nvSpPr>
            <p:cNvPr id="285842" name="Rectangle 146"/>
            <p:cNvSpPr>
              <a:spLocks noChangeArrowheads="1"/>
            </p:cNvSpPr>
            <p:nvPr/>
          </p:nvSpPr>
          <p:spPr bwMode="auto">
            <a:xfrm>
              <a:off x="4337" y="2317"/>
              <a:ext cx="514" cy="327"/>
            </a:xfrm>
            <a:prstGeom prst="rect">
              <a:avLst/>
            </a:prstGeom>
            <a:noFill/>
            <a:ln w="22225" algn="ctr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l"/>
              <a:r>
                <a:rPr lang="en-US" b="1">
                  <a:solidFill>
                    <a:schemeClr val="tx1"/>
                  </a:solidFill>
                </a:rPr>
                <a:t>OH </a:t>
              </a:r>
            </a:p>
          </p:txBody>
        </p:sp>
      </p:grpSp>
      <p:grpSp>
        <p:nvGrpSpPr>
          <p:cNvPr id="285843" name="Group 147"/>
          <p:cNvGrpSpPr>
            <a:grpSpLocks/>
          </p:cNvGrpSpPr>
          <p:nvPr/>
        </p:nvGrpSpPr>
        <p:grpSpPr bwMode="auto">
          <a:xfrm>
            <a:off x="3316288" y="1277938"/>
            <a:ext cx="1212850" cy="1027112"/>
            <a:chOff x="3913" y="1997"/>
            <a:chExt cx="764" cy="647"/>
          </a:xfrm>
        </p:grpSpPr>
        <p:sp>
          <p:nvSpPr>
            <p:cNvPr id="285844" name="Rectangle 148"/>
            <p:cNvSpPr>
              <a:spLocks noChangeArrowheads="1"/>
            </p:cNvSpPr>
            <p:nvPr/>
          </p:nvSpPr>
          <p:spPr bwMode="auto">
            <a:xfrm>
              <a:off x="3913" y="2317"/>
              <a:ext cx="590" cy="327"/>
            </a:xfrm>
            <a:prstGeom prst="rect">
              <a:avLst/>
            </a:prstGeom>
            <a:noFill/>
            <a:ln w="22225" algn="ctr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l"/>
              <a:r>
                <a:rPr lang="en-US" b="1">
                  <a:solidFill>
                    <a:schemeClr val="tx1"/>
                  </a:solidFill>
                </a:rPr>
                <a:t>–C– </a:t>
              </a:r>
            </a:p>
          </p:txBody>
        </p:sp>
        <p:sp>
          <p:nvSpPr>
            <p:cNvPr id="285845" name="Rectangle 149"/>
            <p:cNvSpPr>
              <a:spLocks noChangeArrowheads="1"/>
            </p:cNvSpPr>
            <p:nvPr/>
          </p:nvSpPr>
          <p:spPr bwMode="auto">
            <a:xfrm rot="-5400000">
              <a:off x="4049" y="2157"/>
              <a:ext cx="247" cy="327"/>
            </a:xfrm>
            <a:prstGeom prst="rect">
              <a:avLst/>
            </a:prstGeom>
            <a:noFill/>
            <a:ln w="22225" algn="ctr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l"/>
              <a:r>
                <a:rPr lang="en-US" b="1">
                  <a:solidFill>
                    <a:schemeClr val="tx1"/>
                  </a:solidFill>
                </a:rPr>
                <a:t>=</a:t>
              </a:r>
            </a:p>
          </p:txBody>
        </p:sp>
        <p:sp>
          <p:nvSpPr>
            <p:cNvPr id="285846" name="Rectangle 150"/>
            <p:cNvSpPr>
              <a:spLocks noChangeArrowheads="1"/>
            </p:cNvSpPr>
            <p:nvPr/>
          </p:nvSpPr>
          <p:spPr bwMode="auto">
            <a:xfrm>
              <a:off x="4041" y="1997"/>
              <a:ext cx="352" cy="327"/>
            </a:xfrm>
            <a:prstGeom prst="rect">
              <a:avLst/>
            </a:prstGeom>
            <a:noFill/>
            <a:ln w="22225" algn="ctr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l"/>
              <a:r>
                <a:rPr lang="en-US" b="1">
                  <a:solidFill>
                    <a:schemeClr val="tx1"/>
                  </a:solidFill>
                </a:rPr>
                <a:t>O </a:t>
              </a:r>
            </a:p>
          </p:txBody>
        </p:sp>
        <p:sp>
          <p:nvSpPr>
            <p:cNvPr id="285847" name="Rectangle 151"/>
            <p:cNvSpPr>
              <a:spLocks noChangeArrowheads="1"/>
            </p:cNvSpPr>
            <p:nvPr/>
          </p:nvSpPr>
          <p:spPr bwMode="auto">
            <a:xfrm>
              <a:off x="4337" y="2317"/>
              <a:ext cx="340" cy="327"/>
            </a:xfrm>
            <a:prstGeom prst="rect">
              <a:avLst/>
            </a:prstGeom>
            <a:noFill/>
            <a:ln w="22225" algn="ctr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l"/>
              <a:r>
                <a:rPr lang="en-US" b="1">
                  <a:solidFill>
                    <a:schemeClr val="tx1"/>
                  </a:solidFill>
                </a:rPr>
                <a:t>H </a:t>
              </a:r>
            </a:p>
          </p:txBody>
        </p:sp>
      </p:grpSp>
      <p:grpSp>
        <p:nvGrpSpPr>
          <p:cNvPr id="285848" name="Group 152"/>
          <p:cNvGrpSpPr>
            <a:grpSpLocks/>
          </p:cNvGrpSpPr>
          <p:nvPr/>
        </p:nvGrpSpPr>
        <p:grpSpPr bwMode="auto">
          <a:xfrm>
            <a:off x="5233988" y="1277938"/>
            <a:ext cx="1331912" cy="1027112"/>
            <a:chOff x="3201" y="557"/>
            <a:chExt cx="839" cy="647"/>
          </a:xfrm>
        </p:grpSpPr>
        <p:sp>
          <p:nvSpPr>
            <p:cNvPr id="285849" name="Rectangle 153"/>
            <p:cNvSpPr>
              <a:spLocks noChangeArrowheads="1"/>
            </p:cNvSpPr>
            <p:nvPr/>
          </p:nvSpPr>
          <p:spPr bwMode="auto">
            <a:xfrm>
              <a:off x="3201" y="877"/>
              <a:ext cx="590" cy="327"/>
            </a:xfrm>
            <a:prstGeom prst="rect">
              <a:avLst/>
            </a:prstGeom>
            <a:noFill/>
            <a:ln w="22225" algn="ctr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l"/>
              <a:r>
                <a:rPr lang="en-US" b="1">
                  <a:solidFill>
                    <a:schemeClr val="tx1"/>
                  </a:solidFill>
                </a:rPr>
                <a:t>–C– </a:t>
              </a:r>
            </a:p>
          </p:txBody>
        </p:sp>
        <p:sp>
          <p:nvSpPr>
            <p:cNvPr id="285850" name="Rectangle 154"/>
            <p:cNvSpPr>
              <a:spLocks noChangeArrowheads="1"/>
            </p:cNvSpPr>
            <p:nvPr/>
          </p:nvSpPr>
          <p:spPr bwMode="auto">
            <a:xfrm rot="-5400000">
              <a:off x="3337" y="717"/>
              <a:ext cx="247" cy="327"/>
            </a:xfrm>
            <a:prstGeom prst="rect">
              <a:avLst/>
            </a:prstGeom>
            <a:noFill/>
            <a:ln w="22225" algn="ctr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l"/>
              <a:r>
                <a:rPr lang="en-US" b="1">
                  <a:solidFill>
                    <a:schemeClr val="tx1"/>
                  </a:solidFill>
                </a:rPr>
                <a:t>=</a:t>
              </a:r>
            </a:p>
          </p:txBody>
        </p:sp>
        <p:sp>
          <p:nvSpPr>
            <p:cNvPr id="285851" name="Rectangle 155"/>
            <p:cNvSpPr>
              <a:spLocks noChangeArrowheads="1"/>
            </p:cNvSpPr>
            <p:nvPr/>
          </p:nvSpPr>
          <p:spPr bwMode="auto">
            <a:xfrm>
              <a:off x="3329" y="557"/>
              <a:ext cx="352" cy="327"/>
            </a:xfrm>
            <a:prstGeom prst="rect">
              <a:avLst/>
            </a:prstGeom>
            <a:noFill/>
            <a:ln w="22225" algn="ctr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l"/>
              <a:r>
                <a:rPr lang="en-US" b="1" dirty="0">
                  <a:solidFill>
                    <a:schemeClr val="tx1"/>
                  </a:solidFill>
                </a:rPr>
                <a:t>O </a:t>
              </a:r>
            </a:p>
          </p:txBody>
        </p:sp>
        <p:sp>
          <p:nvSpPr>
            <p:cNvPr id="285852" name="Rectangle 156"/>
            <p:cNvSpPr>
              <a:spLocks noChangeArrowheads="1"/>
            </p:cNvSpPr>
            <p:nvPr/>
          </p:nvSpPr>
          <p:spPr bwMode="auto">
            <a:xfrm>
              <a:off x="3625" y="877"/>
              <a:ext cx="415" cy="327"/>
            </a:xfrm>
            <a:prstGeom prst="rect">
              <a:avLst/>
            </a:prstGeom>
            <a:noFill/>
            <a:ln w="22225" algn="ctr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l"/>
              <a:r>
                <a:rPr lang="en-US" b="1">
                  <a:solidFill>
                    <a:schemeClr val="tx1"/>
                  </a:solidFill>
                </a:rPr>
                <a:t>O–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58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858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858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858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858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858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858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858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858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858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858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858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858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858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858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858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726" name="Rectangle 54"/>
          <p:cNvSpPr>
            <a:spLocks noChangeArrowheads="1"/>
          </p:cNvSpPr>
          <p:nvPr/>
        </p:nvSpPr>
        <p:spPr bwMode="auto">
          <a:xfrm>
            <a:off x="231775" y="185738"/>
            <a:ext cx="4362450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/>
              <a:t>Provide each counterpart. </a:t>
            </a:r>
          </a:p>
        </p:txBody>
      </p:sp>
      <p:sp>
        <p:nvSpPr>
          <p:cNvPr id="284727" name="Rectangle 55"/>
          <p:cNvSpPr>
            <a:spLocks noChangeArrowheads="1"/>
          </p:cNvSpPr>
          <p:nvPr/>
        </p:nvSpPr>
        <p:spPr bwMode="auto">
          <a:xfrm>
            <a:off x="1254125" y="1087438"/>
            <a:ext cx="2166938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/>
              <a:t>3-hexanone </a:t>
            </a:r>
          </a:p>
        </p:txBody>
      </p:sp>
      <p:sp>
        <p:nvSpPr>
          <p:cNvPr id="284731" name="Rectangle 59"/>
          <p:cNvSpPr>
            <a:spLocks noChangeArrowheads="1"/>
          </p:cNvSpPr>
          <p:nvPr/>
        </p:nvSpPr>
        <p:spPr bwMode="auto">
          <a:xfrm>
            <a:off x="1155700" y="4008438"/>
            <a:ext cx="2820988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/>
              <a:t>3-phenylbutanal </a:t>
            </a:r>
          </a:p>
        </p:txBody>
      </p:sp>
      <p:sp>
        <p:nvSpPr>
          <p:cNvPr id="284732" name="Rectangle 60"/>
          <p:cNvSpPr>
            <a:spLocks noChangeArrowheads="1"/>
          </p:cNvSpPr>
          <p:nvPr/>
        </p:nvSpPr>
        <p:spPr bwMode="auto">
          <a:xfrm>
            <a:off x="4535488" y="5734050"/>
            <a:ext cx="2087562" cy="519113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5,6-difluoro-</a:t>
            </a:r>
          </a:p>
        </p:txBody>
      </p:sp>
      <p:grpSp>
        <p:nvGrpSpPr>
          <p:cNvPr id="19" name="Group 197"/>
          <p:cNvGrpSpPr>
            <a:grpSpLocks/>
          </p:cNvGrpSpPr>
          <p:nvPr/>
        </p:nvGrpSpPr>
        <p:grpSpPr bwMode="auto">
          <a:xfrm>
            <a:off x="4978400" y="1409700"/>
            <a:ext cx="2286000" cy="469900"/>
            <a:chOff x="3136" y="888"/>
            <a:chExt cx="1440" cy="296"/>
          </a:xfrm>
        </p:grpSpPr>
        <p:cxnSp>
          <p:nvCxnSpPr>
            <p:cNvPr id="69" name="Straight Connector 68"/>
            <p:cNvCxnSpPr>
              <a:cxnSpLocks noChangeShapeType="1"/>
            </p:cNvCxnSpPr>
            <p:nvPr/>
          </p:nvCxnSpPr>
          <p:spPr bwMode="auto">
            <a:xfrm rot="16200000" flipV="1">
              <a:off x="3136" y="888"/>
              <a:ext cx="288" cy="288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72" name="Straight Connector 71"/>
            <p:cNvCxnSpPr>
              <a:cxnSpLocks noChangeShapeType="1"/>
            </p:cNvCxnSpPr>
            <p:nvPr/>
          </p:nvCxnSpPr>
          <p:spPr bwMode="auto">
            <a:xfrm flipV="1">
              <a:off x="4000" y="888"/>
              <a:ext cx="288" cy="288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73" name="Straight Connector 72"/>
            <p:cNvCxnSpPr>
              <a:cxnSpLocks noChangeShapeType="1"/>
            </p:cNvCxnSpPr>
            <p:nvPr/>
          </p:nvCxnSpPr>
          <p:spPr bwMode="auto">
            <a:xfrm rot="16200000" flipV="1">
              <a:off x="4288" y="888"/>
              <a:ext cx="288" cy="288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</p:spPr>
        </p:cxnSp>
        <p:grpSp>
          <p:nvGrpSpPr>
            <p:cNvPr id="20" name="Group 108"/>
            <p:cNvGrpSpPr>
              <a:grpSpLocks/>
            </p:cNvGrpSpPr>
            <p:nvPr/>
          </p:nvGrpSpPr>
          <p:grpSpPr bwMode="auto">
            <a:xfrm rot="10800000">
              <a:off x="3424" y="896"/>
              <a:ext cx="576" cy="288"/>
              <a:chOff x="304800" y="4419600"/>
              <a:chExt cx="914400" cy="457200"/>
            </a:xfrm>
          </p:grpSpPr>
          <p:cxnSp>
            <p:nvCxnSpPr>
              <p:cNvPr id="2" name="Straight Connector 91"/>
              <p:cNvCxnSpPr>
                <a:cxnSpLocks noChangeShapeType="1"/>
              </p:cNvCxnSpPr>
              <p:nvPr/>
            </p:nvCxnSpPr>
            <p:spPr bwMode="auto">
              <a:xfrm rot="16200000" flipV="1">
                <a:off x="304800" y="4419600"/>
                <a:ext cx="457200" cy="457200"/>
              </a:xfrm>
              <a:prstGeom prst="line">
                <a:avLst/>
              </a:prstGeom>
              <a:noFill/>
              <a:ln w="38100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3" name="Straight Connector 92"/>
              <p:cNvCxnSpPr>
                <a:cxnSpLocks noChangeShapeType="1"/>
              </p:cNvCxnSpPr>
              <p:nvPr/>
            </p:nvCxnSpPr>
            <p:spPr bwMode="auto">
              <a:xfrm flipV="1">
                <a:off x="762000" y="4419600"/>
                <a:ext cx="457200" cy="457200"/>
              </a:xfrm>
              <a:prstGeom prst="line">
                <a:avLst/>
              </a:prstGeom>
              <a:noFill/>
              <a:ln w="38100" algn="ctr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</p:grpSp>
      <p:grpSp>
        <p:nvGrpSpPr>
          <p:cNvPr id="21" name="Group 198"/>
          <p:cNvGrpSpPr>
            <a:grpSpLocks/>
          </p:cNvGrpSpPr>
          <p:nvPr/>
        </p:nvGrpSpPr>
        <p:grpSpPr bwMode="auto">
          <a:xfrm>
            <a:off x="5653088" y="528638"/>
            <a:ext cx="460375" cy="957262"/>
            <a:chOff x="3561" y="333"/>
            <a:chExt cx="290" cy="603"/>
          </a:xfrm>
        </p:grpSpPr>
        <p:sp>
          <p:nvSpPr>
            <p:cNvPr id="284759" name="Rectangle 87"/>
            <p:cNvSpPr>
              <a:spLocks noChangeArrowheads="1"/>
            </p:cNvSpPr>
            <p:nvPr/>
          </p:nvSpPr>
          <p:spPr bwMode="auto">
            <a:xfrm>
              <a:off x="3561" y="333"/>
              <a:ext cx="290" cy="327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l"/>
              <a:r>
                <a:rPr lang="en-US">
                  <a:solidFill>
                    <a:schemeClr val="tx1"/>
                  </a:solidFill>
                </a:rPr>
                <a:t>O</a:t>
              </a:r>
            </a:p>
          </p:txBody>
        </p:sp>
        <p:cxnSp>
          <p:nvCxnSpPr>
            <p:cNvPr id="4" name="Straight Connector 91"/>
            <p:cNvCxnSpPr>
              <a:cxnSpLocks noChangeShapeType="1"/>
            </p:cNvCxnSpPr>
            <p:nvPr/>
          </p:nvCxnSpPr>
          <p:spPr bwMode="auto">
            <a:xfrm rot="5400000" flipV="1">
              <a:off x="3507" y="772"/>
              <a:ext cx="328" cy="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" name="Straight Connector 91"/>
            <p:cNvCxnSpPr>
              <a:cxnSpLocks noChangeShapeType="1"/>
            </p:cNvCxnSpPr>
            <p:nvPr/>
          </p:nvCxnSpPr>
          <p:spPr bwMode="auto">
            <a:xfrm rot="5400000" flipV="1">
              <a:off x="3579" y="772"/>
              <a:ext cx="328" cy="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22" name="Group 120"/>
          <p:cNvGrpSpPr>
            <a:grpSpLocks/>
          </p:cNvGrpSpPr>
          <p:nvPr/>
        </p:nvGrpSpPr>
        <p:grpSpPr bwMode="auto">
          <a:xfrm>
            <a:off x="1244600" y="1785938"/>
            <a:ext cx="3009900" cy="1700212"/>
            <a:chOff x="3384" y="1541"/>
            <a:chExt cx="1896" cy="1071"/>
          </a:xfrm>
        </p:grpSpPr>
        <p:grpSp>
          <p:nvGrpSpPr>
            <p:cNvPr id="23" name="Group 108"/>
            <p:cNvGrpSpPr>
              <a:grpSpLocks/>
            </p:cNvGrpSpPr>
            <p:nvPr/>
          </p:nvGrpSpPr>
          <p:grpSpPr bwMode="auto">
            <a:xfrm rot="10800000">
              <a:off x="3672" y="2104"/>
              <a:ext cx="576" cy="288"/>
              <a:chOff x="304800" y="4419600"/>
              <a:chExt cx="914400" cy="457200"/>
            </a:xfrm>
          </p:grpSpPr>
          <p:cxnSp>
            <p:nvCxnSpPr>
              <p:cNvPr id="6" name="Straight Connector 91"/>
              <p:cNvCxnSpPr>
                <a:cxnSpLocks noChangeShapeType="1"/>
              </p:cNvCxnSpPr>
              <p:nvPr/>
            </p:nvCxnSpPr>
            <p:spPr bwMode="auto">
              <a:xfrm rot="16200000" flipV="1">
                <a:off x="304800" y="4419600"/>
                <a:ext cx="457200" cy="457200"/>
              </a:xfrm>
              <a:prstGeom prst="line">
                <a:avLst/>
              </a:prstGeom>
              <a:noFill/>
              <a:ln w="38100" algn="ctr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7" name="Straight Connector 92"/>
              <p:cNvCxnSpPr>
                <a:cxnSpLocks noChangeShapeType="1"/>
              </p:cNvCxnSpPr>
              <p:nvPr/>
            </p:nvCxnSpPr>
            <p:spPr bwMode="auto">
              <a:xfrm flipV="1">
                <a:off x="762000" y="4419600"/>
                <a:ext cx="457200" cy="457200"/>
              </a:xfrm>
              <a:prstGeom prst="line">
                <a:avLst/>
              </a:prstGeom>
              <a:noFill/>
              <a:ln w="38100" algn="ctr">
                <a:solidFill>
                  <a:srgbClr val="FF0000"/>
                </a:solidFill>
                <a:round/>
                <a:headEnd/>
                <a:tailEnd/>
              </a:ln>
            </p:spPr>
          </p:cxnSp>
        </p:grpSp>
        <p:sp>
          <p:nvSpPr>
            <p:cNvPr id="284768" name="Rectangle 96"/>
            <p:cNvSpPr>
              <a:spLocks noChangeArrowheads="1"/>
            </p:cNvSpPr>
            <p:nvPr/>
          </p:nvSpPr>
          <p:spPr bwMode="auto">
            <a:xfrm>
              <a:off x="3809" y="1541"/>
              <a:ext cx="290" cy="327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l"/>
              <a:r>
                <a:rPr lang="en-US"/>
                <a:t>O</a:t>
              </a:r>
            </a:p>
          </p:txBody>
        </p:sp>
        <p:cxnSp>
          <p:nvCxnSpPr>
            <p:cNvPr id="8" name="Straight Connector 91"/>
            <p:cNvCxnSpPr>
              <a:cxnSpLocks noChangeShapeType="1"/>
            </p:cNvCxnSpPr>
            <p:nvPr/>
          </p:nvCxnSpPr>
          <p:spPr bwMode="auto">
            <a:xfrm rot="5400000" flipV="1">
              <a:off x="3755" y="1980"/>
              <a:ext cx="328" cy="0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9" name="Straight Connector 91"/>
            <p:cNvCxnSpPr>
              <a:cxnSpLocks noChangeShapeType="1"/>
            </p:cNvCxnSpPr>
            <p:nvPr/>
          </p:nvCxnSpPr>
          <p:spPr bwMode="auto">
            <a:xfrm rot="5400000" flipV="1">
              <a:off x="3827" y="1980"/>
              <a:ext cx="328" cy="0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</p:spPr>
        </p:cxnSp>
        <p:sp>
          <p:nvSpPr>
            <p:cNvPr id="284771" name="Rectangle 99"/>
            <p:cNvSpPr>
              <a:spLocks noChangeArrowheads="1"/>
            </p:cNvSpPr>
            <p:nvPr/>
          </p:nvSpPr>
          <p:spPr bwMode="auto">
            <a:xfrm>
              <a:off x="4193" y="2285"/>
              <a:ext cx="352" cy="327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l"/>
              <a:r>
                <a:rPr lang="en-US"/>
                <a:t>O </a:t>
              </a:r>
            </a:p>
          </p:txBody>
        </p:sp>
        <p:grpSp>
          <p:nvGrpSpPr>
            <p:cNvPr id="24" name="Group 107"/>
            <p:cNvGrpSpPr>
              <a:grpSpLocks/>
            </p:cNvGrpSpPr>
            <p:nvPr/>
          </p:nvGrpSpPr>
          <p:grpSpPr bwMode="auto">
            <a:xfrm flipV="1">
              <a:off x="4416" y="2096"/>
              <a:ext cx="864" cy="288"/>
              <a:chOff x="304800" y="3962400"/>
              <a:chExt cx="1371600" cy="457200"/>
            </a:xfrm>
          </p:grpSpPr>
          <p:cxnSp>
            <p:nvCxnSpPr>
              <p:cNvPr id="87" name="Straight Connector 86"/>
              <p:cNvCxnSpPr>
                <a:cxnSpLocks noChangeShapeType="1"/>
              </p:cNvCxnSpPr>
              <p:nvPr/>
            </p:nvCxnSpPr>
            <p:spPr bwMode="auto">
              <a:xfrm rot="16200000" flipV="1">
                <a:off x="304800" y="3962400"/>
                <a:ext cx="457200" cy="457200"/>
              </a:xfrm>
              <a:prstGeom prst="line">
                <a:avLst/>
              </a:prstGeom>
              <a:noFill/>
              <a:ln w="38100" algn="ctr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10" name="Straight Connector 87"/>
              <p:cNvCxnSpPr>
                <a:cxnSpLocks noChangeShapeType="1"/>
              </p:cNvCxnSpPr>
              <p:nvPr/>
            </p:nvCxnSpPr>
            <p:spPr bwMode="auto">
              <a:xfrm flipV="1">
                <a:off x="762000" y="3962400"/>
                <a:ext cx="457200" cy="457200"/>
              </a:xfrm>
              <a:prstGeom prst="line">
                <a:avLst/>
              </a:prstGeom>
              <a:noFill/>
              <a:ln w="38100" algn="ctr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89" name="Straight Connector 88"/>
              <p:cNvCxnSpPr>
                <a:cxnSpLocks noChangeShapeType="1"/>
              </p:cNvCxnSpPr>
              <p:nvPr/>
            </p:nvCxnSpPr>
            <p:spPr bwMode="auto">
              <a:xfrm rot="16200000" flipV="1">
                <a:off x="1219200" y="3962400"/>
                <a:ext cx="457200" cy="457200"/>
              </a:xfrm>
              <a:prstGeom prst="line">
                <a:avLst/>
              </a:prstGeom>
              <a:noFill/>
              <a:ln w="38100" algn="ctr">
                <a:solidFill>
                  <a:srgbClr val="FF0000"/>
                </a:solidFill>
                <a:round/>
                <a:headEnd/>
                <a:tailEnd/>
              </a:ln>
            </p:spPr>
          </p:cxnSp>
        </p:grpSp>
        <p:cxnSp>
          <p:nvCxnSpPr>
            <p:cNvPr id="88" name="Straight Connector 87"/>
            <p:cNvCxnSpPr>
              <a:cxnSpLocks noChangeShapeType="1"/>
            </p:cNvCxnSpPr>
            <p:nvPr/>
          </p:nvCxnSpPr>
          <p:spPr bwMode="auto">
            <a:xfrm>
              <a:off x="3384" y="2112"/>
              <a:ext cx="288" cy="288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</p:spPr>
        </p:cxnSp>
      </p:grpSp>
      <p:grpSp>
        <p:nvGrpSpPr>
          <p:cNvPr id="25" name="Group 201"/>
          <p:cNvGrpSpPr>
            <a:grpSpLocks/>
          </p:cNvGrpSpPr>
          <p:nvPr/>
        </p:nvGrpSpPr>
        <p:grpSpPr bwMode="auto">
          <a:xfrm>
            <a:off x="5292041" y="3615333"/>
            <a:ext cx="2214563" cy="1636712"/>
            <a:chOff x="2704" y="1909"/>
            <a:chExt cx="1395" cy="1031"/>
          </a:xfrm>
        </p:grpSpPr>
        <p:sp>
          <p:nvSpPr>
            <p:cNvPr id="284729" name="Rectangle 57"/>
            <p:cNvSpPr>
              <a:spLocks noChangeArrowheads="1"/>
            </p:cNvSpPr>
            <p:nvPr/>
          </p:nvSpPr>
          <p:spPr bwMode="auto">
            <a:xfrm>
              <a:off x="3821" y="2613"/>
              <a:ext cx="278" cy="327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l"/>
              <a:r>
                <a:rPr lang="en-US">
                  <a:solidFill>
                    <a:schemeClr val="tx1"/>
                  </a:solidFill>
                </a:rPr>
                <a:t>H</a:t>
              </a:r>
            </a:p>
          </p:txBody>
        </p:sp>
        <p:grpSp>
          <p:nvGrpSpPr>
            <p:cNvPr id="26" name="Group 61"/>
            <p:cNvGrpSpPr>
              <a:grpSpLocks/>
            </p:cNvGrpSpPr>
            <p:nvPr/>
          </p:nvGrpSpPr>
          <p:grpSpPr bwMode="auto">
            <a:xfrm>
              <a:off x="3272" y="1909"/>
              <a:ext cx="576" cy="851"/>
              <a:chOff x="2520" y="2437"/>
              <a:chExt cx="576" cy="851"/>
            </a:xfrm>
          </p:grpSpPr>
          <p:grpSp>
            <p:nvGrpSpPr>
              <p:cNvPr id="27" name="Group 108"/>
              <p:cNvGrpSpPr>
                <a:grpSpLocks/>
              </p:cNvGrpSpPr>
              <p:nvPr/>
            </p:nvGrpSpPr>
            <p:grpSpPr bwMode="auto">
              <a:xfrm rot="10800000">
                <a:off x="2520" y="3000"/>
                <a:ext cx="576" cy="288"/>
                <a:chOff x="304800" y="4419600"/>
                <a:chExt cx="914400" cy="457200"/>
              </a:xfrm>
            </p:grpSpPr>
            <p:cxnSp>
              <p:nvCxnSpPr>
                <p:cNvPr id="11" name="Straight Connector 91"/>
                <p:cNvCxnSpPr>
                  <a:cxnSpLocks noChangeShapeType="1"/>
                </p:cNvCxnSpPr>
                <p:nvPr/>
              </p:nvCxnSpPr>
              <p:spPr bwMode="auto">
                <a:xfrm rot="16200000" flipV="1">
                  <a:off x="304800" y="4419600"/>
                  <a:ext cx="457200" cy="457200"/>
                </a:xfrm>
                <a:prstGeom prst="line">
                  <a:avLst/>
                </a:prstGeom>
                <a:noFill/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2" name="Straight Connector 92"/>
                <p:cNvCxnSpPr>
                  <a:cxnSpLocks noChangeShapeType="1"/>
                </p:cNvCxnSpPr>
                <p:nvPr/>
              </p:nvCxnSpPr>
              <p:spPr bwMode="auto">
                <a:xfrm flipV="1">
                  <a:off x="762000" y="4419600"/>
                  <a:ext cx="457200" cy="457200"/>
                </a:xfrm>
                <a:prstGeom prst="line">
                  <a:avLst/>
                </a:prstGeom>
                <a:noFill/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</p:grpSp>
          <p:sp>
            <p:nvSpPr>
              <p:cNvPr id="284737" name="Rectangle 65"/>
              <p:cNvSpPr>
                <a:spLocks noChangeArrowheads="1"/>
              </p:cNvSpPr>
              <p:nvPr/>
            </p:nvSpPr>
            <p:spPr bwMode="auto">
              <a:xfrm>
                <a:off x="2657" y="2437"/>
                <a:ext cx="290" cy="327"/>
              </a:xfrm>
              <a:prstGeom prst="rect">
                <a:avLst/>
              </a:prstGeom>
              <a:noFill/>
              <a:ln w="38100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l"/>
                <a:r>
                  <a:rPr lang="en-US">
                    <a:solidFill>
                      <a:schemeClr val="tx1"/>
                    </a:solidFill>
                  </a:rPr>
                  <a:t>O</a:t>
                </a:r>
              </a:p>
            </p:txBody>
          </p:sp>
          <p:cxnSp>
            <p:nvCxnSpPr>
              <p:cNvPr id="13" name="Straight Connector 91"/>
              <p:cNvCxnSpPr>
                <a:cxnSpLocks noChangeShapeType="1"/>
              </p:cNvCxnSpPr>
              <p:nvPr/>
            </p:nvCxnSpPr>
            <p:spPr bwMode="auto">
              <a:xfrm rot="5400000" flipV="1">
                <a:off x="2603" y="2876"/>
                <a:ext cx="328" cy="0"/>
              </a:xfrm>
              <a:prstGeom prst="line">
                <a:avLst/>
              </a:prstGeom>
              <a:noFill/>
              <a:ln w="38100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4" name="Straight Connector 91"/>
              <p:cNvCxnSpPr>
                <a:cxnSpLocks noChangeShapeType="1"/>
              </p:cNvCxnSpPr>
              <p:nvPr/>
            </p:nvCxnSpPr>
            <p:spPr bwMode="auto">
              <a:xfrm rot="5400000" flipV="1">
                <a:off x="2675" y="2876"/>
                <a:ext cx="328" cy="0"/>
              </a:xfrm>
              <a:prstGeom prst="line">
                <a:avLst/>
              </a:prstGeom>
              <a:noFill/>
              <a:ln w="38100" algn="ctr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grpSp>
          <p:nvGrpSpPr>
            <p:cNvPr id="28" name="Group 108"/>
            <p:cNvGrpSpPr>
              <a:grpSpLocks/>
            </p:cNvGrpSpPr>
            <p:nvPr/>
          </p:nvGrpSpPr>
          <p:grpSpPr bwMode="auto">
            <a:xfrm rot="10800000">
              <a:off x="2704" y="2472"/>
              <a:ext cx="576" cy="288"/>
              <a:chOff x="304800" y="4419600"/>
              <a:chExt cx="914400" cy="457200"/>
            </a:xfrm>
          </p:grpSpPr>
          <p:cxnSp>
            <p:nvCxnSpPr>
              <p:cNvPr id="15" name="Straight Connector 91"/>
              <p:cNvCxnSpPr>
                <a:cxnSpLocks noChangeShapeType="1"/>
              </p:cNvCxnSpPr>
              <p:nvPr/>
            </p:nvCxnSpPr>
            <p:spPr bwMode="auto">
              <a:xfrm rot="16200000" flipV="1">
                <a:off x="304800" y="4419600"/>
                <a:ext cx="457200" cy="457200"/>
              </a:xfrm>
              <a:prstGeom prst="line">
                <a:avLst/>
              </a:prstGeom>
              <a:noFill/>
              <a:ln w="38100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6" name="Straight Connector 92"/>
              <p:cNvCxnSpPr>
                <a:cxnSpLocks noChangeShapeType="1"/>
              </p:cNvCxnSpPr>
              <p:nvPr/>
            </p:nvCxnSpPr>
            <p:spPr bwMode="auto">
              <a:xfrm flipV="1">
                <a:off x="762000" y="4419600"/>
                <a:ext cx="457200" cy="457200"/>
              </a:xfrm>
              <a:prstGeom prst="line">
                <a:avLst/>
              </a:prstGeom>
              <a:noFill/>
              <a:ln w="38100" algn="ctr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</p:grpSp>
      <p:grpSp>
        <p:nvGrpSpPr>
          <p:cNvPr id="29" name="Group 147"/>
          <p:cNvGrpSpPr>
            <a:grpSpLocks noChangeAspect="1"/>
          </p:cNvGrpSpPr>
          <p:nvPr/>
        </p:nvGrpSpPr>
        <p:grpSpPr bwMode="auto">
          <a:xfrm>
            <a:off x="5316961" y="3411247"/>
            <a:ext cx="868362" cy="1092200"/>
            <a:chOff x="3195" y="1927"/>
            <a:chExt cx="930" cy="1171"/>
          </a:xfrm>
        </p:grpSpPr>
        <p:grpSp>
          <p:nvGrpSpPr>
            <p:cNvPr id="30" name="Group 148"/>
            <p:cNvGrpSpPr>
              <a:grpSpLocks noChangeAspect="1"/>
            </p:cNvGrpSpPr>
            <p:nvPr/>
          </p:nvGrpSpPr>
          <p:grpSpPr bwMode="auto">
            <a:xfrm rot="1800000">
              <a:off x="3195" y="1927"/>
              <a:ext cx="930" cy="804"/>
              <a:chOff x="1757" y="2853"/>
              <a:chExt cx="930" cy="804"/>
            </a:xfrm>
          </p:grpSpPr>
          <p:sp>
            <p:nvSpPr>
              <p:cNvPr id="284821" name="AutoShape 149"/>
              <p:cNvSpPr>
                <a:spLocks noChangeAspect="1" noChangeArrowheads="1"/>
              </p:cNvSpPr>
              <p:nvPr/>
            </p:nvSpPr>
            <p:spPr bwMode="auto">
              <a:xfrm>
                <a:off x="1757" y="2853"/>
                <a:ext cx="930" cy="804"/>
              </a:xfrm>
              <a:prstGeom prst="hexagon">
                <a:avLst>
                  <a:gd name="adj" fmla="val 28918"/>
                  <a:gd name="vf" fmla="val 115470"/>
                </a:avLst>
              </a:prstGeom>
              <a:noFill/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84822" name="Oval 150"/>
              <p:cNvSpPr>
                <a:spLocks noChangeAspect="1" noChangeArrowheads="1"/>
              </p:cNvSpPr>
              <p:nvPr/>
            </p:nvSpPr>
            <p:spPr bwMode="auto">
              <a:xfrm>
                <a:off x="1910" y="2935"/>
                <a:ext cx="640" cy="640"/>
              </a:xfrm>
              <a:prstGeom prst="ellipse">
                <a:avLst/>
              </a:prstGeom>
              <a:noFill/>
              <a:ln w="38100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284823" name="Line 151"/>
            <p:cNvSpPr>
              <a:spLocks noChangeAspect="1" noChangeShapeType="1"/>
            </p:cNvSpPr>
            <p:nvPr/>
          </p:nvSpPr>
          <p:spPr bwMode="auto">
            <a:xfrm flipV="1">
              <a:off x="3659" y="2796"/>
              <a:ext cx="0" cy="30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284825" name="Rectangle 153"/>
          <p:cNvSpPr>
            <a:spLocks noChangeArrowheads="1"/>
          </p:cNvSpPr>
          <p:nvPr/>
        </p:nvSpPr>
        <p:spPr bwMode="auto">
          <a:xfrm>
            <a:off x="4668838" y="2420938"/>
            <a:ext cx="1254125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propyl </a:t>
            </a:r>
          </a:p>
        </p:txBody>
      </p:sp>
      <p:grpSp>
        <p:nvGrpSpPr>
          <p:cNvPr id="31" name="Group 193"/>
          <p:cNvGrpSpPr>
            <a:grpSpLocks/>
          </p:cNvGrpSpPr>
          <p:nvPr/>
        </p:nvGrpSpPr>
        <p:grpSpPr bwMode="auto">
          <a:xfrm>
            <a:off x="1333500" y="4833938"/>
            <a:ext cx="2743200" cy="1363662"/>
            <a:chOff x="3312" y="3229"/>
            <a:chExt cx="1728" cy="859"/>
          </a:xfrm>
        </p:grpSpPr>
        <p:grpSp>
          <p:nvGrpSpPr>
            <p:cNvPr id="284704" name="Group 108"/>
            <p:cNvGrpSpPr>
              <a:grpSpLocks/>
            </p:cNvGrpSpPr>
            <p:nvPr/>
          </p:nvGrpSpPr>
          <p:grpSpPr bwMode="auto">
            <a:xfrm rot="10800000">
              <a:off x="3312" y="3792"/>
              <a:ext cx="576" cy="288"/>
              <a:chOff x="304800" y="4419600"/>
              <a:chExt cx="914400" cy="457200"/>
            </a:xfrm>
          </p:grpSpPr>
          <p:cxnSp>
            <p:nvCxnSpPr>
              <p:cNvPr id="17" name="Straight Connector 91"/>
              <p:cNvCxnSpPr>
                <a:cxnSpLocks noChangeShapeType="1"/>
              </p:cNvCxnSpPr>
              <p:nvPr/>
            </p:nvCxnSpPr>
            <p:spPr bwMode="auto">
              <a:xfrm rot="16200000" flipV="1">
                <a:off x="304800" y="4419600"/>
                <a:ext cx="457200" cy="457200"/>
              </a:xfrm>
              <a:prstGeom prst="line">
                <a:avLst/>
              </a:prstGeom>
              <a:noFill/>
              <a:ln w="38100" algn="ctr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93" name="Straight Connector 92"/>
              <p:cNvCxnSpPr>
                <a:cxnSpLocks noChangeShapeType="1"/>
              </p:cNvCxnSpPr>
              <p:nvPr/>
            </p:nvCxnSpPr>
            <p:spPr bwMode="auto">
              <a:xfrm flipV="1">
                <a:off x="762000" y="4419600"/>
                <a:ext cx="457200" cy="457200"/>
              </a:xfrm>
              <a:prstGeom prst="line">
                <a:avLst/>
              </a:prstGeom>
              <a:noFill/>
              <a:ln w="38100" algn="ctr">
                <a:solidFill>
                  <a:srgbClr val="FF0000"/>
                </a:solidFill>
                <a:round/>
                <a:headEnd/>
                <a:tailEnd/>
              </a:ln>
            </p:spPr>
          </p:cxnSp>
        </p:grpSp>
        <p:sp>
          <p:nvSpPr>
            <p:cNvPr id="284799" name="Rectangle 127"/>
            <p:cNvSpPr>
              <a:spLocks noChangeArrowheads="1"/>
            </p:cNvSpPr>
            <p:nvPr/>
          </p:nvSpPr>
          <p:spPr bwMode="auto">
            <a:xfrm>
              <a:off x="3449" y="3229"/>
              <a:ext cx="290" cy="327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l"/>
              <a:r>
                <a:rPr lang="en-US"/>
                <a:t>O</a:t>
              </a:r>
            </a:p>
          </p:txBody>
        </p:sp>
        <p:cxnSp>
          <p:nvCxnSpPr>
            <p:cNvPr id="92" name="Straight Connector 91"/>
            <p:cNvCxnSpPr>
              <a:cxnSpLocks noChangeShapeType="1"/>
            </p:cNvCxnSpPr>
            <p:nvPr/>
          </p:nvCxnSpPr>
          <p:spPr bwMode="auto">
            <a:xfrm rot="5400000" flipV="1">
              <a:off x="3395" y="3668"/>
              <a:ext cx="328" cy="0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18" name="Straight Connector 91"/>
            <p:cNvCxnSpPr>
              <a:cxnSpLocks noChangeShapeType="1"/>
            </p:cNvCxnSpPr>
            <p:nvPr/>
          </p:nvCxnSpPr>
          <p:spPr bwMode="auto">
            <a:xfrm rot="5400000" flipV="1">
              <a:off x="3467" y="3668"/>
              <a:ext cx="328" cy="0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</p:spPr>
        </p:cxnSp>
        <p:grpSp>
          <p:nvGrpSpPr>
            <p:cNvPr id="284705" name="Group 106"/>
            <p:cNvGrpSpPr>
              <a:grpSpLocks/>
            </p:cNvGrpSpPr>
            <p:nvPr/>
          </p:nvGrpSpPr>
          <p:grpSpPr bwMode="auto">
            <a:xfrm flipH="1" flipV="1">
              <a:off x="3888" y="3800"/>
              <a:ext cx="1152" cy="288"/>
              <a:chOff x="304800" y="3429000"/>
              <a:chExt cx="1828800" cy="457200"/>
            </a:xfrm>
          </p:grpSpPr>
          <p:cxnSp>
            <p:nvCxnSpPr>
              <p:cNvPr id="78" name="Straight Connector 77"/>
              <p:cNvCxnSpPr>
                <a:cxnSpLocks noChangeShapeType="1"/>
              </p:cNvCxnSpPr>
              <p:nvPr/>
            </p:nvCxnSpPr>
            <p:spPr bwMode="auto">
              <a:xfrm rot="16200000" flipV="1">
                <a:off x="304800" y="3429000"/>
                <a:ext cx="457200" cy="457200"/>
              </a:xfrm>
              <a:prstGeom prst="line">
                <a:avLst/>
              </a:prstGeom>
              <a:noFill/>
              <a:ln w="38100" algn="ctr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79" name="Straight Connector 78"/>
              <p:cNvCxnSpPr>
                <a:cxnSpLocks noChangeShapeType="1"/>
              </p:cNvCxnSpPr>
              <p:nvPr/>
            </p:nvCxnSpPr>
            <p:spPr bwMode="auto">
              <a:xfrm flipV="1">
                <a:off x="762000" y="3429000"/>
                <a:ext cx="457200" cy="457200"/>
              </a:xfrm>
              <a:prstGeom prst="line">
                <a:avLst/>
              </a:prstGeom>
              <a:noFill/>
              <a:ln w="38100" algn="ctr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80" name="Straight Connector 79"/>
              <p:cNvCxnSpPr>
                <a:cxnSpLocks noChangeShapeType="1"/>
              </p:cNvCxnSpPr>
              <p:nvPr/>
            </p:nvCxnSpPr>
            <p:spPr bwMode="auto">
              <a:xfrm rot="16200000" flipV="1">
                <a:off x="1219200" y="3429000"/>
                <a:ext cx="457200" cy="457200"/>
              </a:xfrm>
              <a:prstGeom prst="line">
                <a:avLst/>
              </a:prstGeom>
              <a:noFill/>
              <a:ln w="38100" algn="ctr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81" name="Straight Connector 80"/>
              <p:cNvCxnSpPr>
                <a:cxnSpLocks noChangeShapeType="1"/>
              </p:cNvCxnSpPr>
              <p:nvPr/>
            </p:nvCxnSpPr>
            <p:spPr bwMode="auto">
              <a:xfrm flipV="1">
                <a:off x="1676400" y="3429000"/>
                <a:ext cx="457200" cy="457200"/>
              </a:xfrm>
              <a:prstGeom prst="line">
                <a:avLst/>
              </a:prstGeom>
              <a:noFill/>
              <a:ln w="38100" algn="ctr">
                <a:solidFill>
                  <a:srgbClr val="FF0000"/>
                </a:solidFill>
                <a:round/>
                <a:headEnd/>
                <a:tailEnd/>
              </a:ln>
            </p:spPr>
          </p:cxnSp>
        </p:grpSp>
        <p:sp>
          <p:nvSpPr>
            <p:cNvPr id="284839" name="Rectangle 167"/>
            <p:cNvSpPr>
              <a:spLocks noChangeArrowheads="1"/>
            </p:cNvSpPr>
            <p:nvPr/>
          </p:nvSpPr>
          <p:spPr bwMode="auto">
            <a:xfrm>
              <a:off x="4632" y="3406"/>
              <a:ext cx="253" cy="327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/>
                <a:t>F</a:t>
              </a:r>
              <a:endParaRPr lang="en-US" baseline="-25000"/>
            </a:p>
          </p:txBody>
        </p:sp>
        <p:sp>
          <p:nvSpPr>
            <p:cNvPr id="284840" name="Line 168"/>
            <p:cNvSpPr>
              <a:spLocks noChangeShapeType="1"/>
            </p:cNvSpPr>
            <p:nvPr/>
          </p:nvSpPr>
          <p:spPr bwMode="auto">
            <a:xfrm flipV="1">
              <a:off x="4755" y="3671"/>
              <a:ext cx="0" cy="12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84847" name="Rectangle 175"/>
            <p:cNvSpPr>
              <a:spLocks noChangeArrowheads="1"/>
            </p:cNvSpPr>
            <p:nvPr/>
          </p:nvSpPr>
          <p:spPr bwMode="auto">
            <a:xfrm>
              <a:off x="4344" y="3678"/>
              <a:ext cx="253" cy="327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/>
                <a:t>F</a:t>
              </a:r>
              <a:endParaRPr lang="en-US" baseline="-25000"/>
            </a:p>
          </p:txBody>
        </p:sp>
        <p:sp>
          <p:nvSpPr>
            <p:cNvPr id="284848" name="Line 176"/>
            <p:cNvSpPr>
              <a:spLocks noChangeShapeType="1"/>
            </p:cNvSpPr>
            <p:nvPr/>
          </p:nvSpPr>
          <p:spPr bwMode="auto">
            <a:xfrm flipV="1">
              <a:off x="4467" y="3943"/>
              <a:ext cx="0" cy="12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284871" name="Rectangle 199"/>
          <p:cNvSpPr>
            <a:spLocks noChangeArrowheads="1"/>
          </p:cNvSpPr>
          <p:nvPr/>
        </p:nvSpPr>
        <p:spPr bwMode="auto">
          <a:xfrm>
            <a:off x="6762750" y="2420938"/>
            <a:ext cx="976313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oate </a:t>
            </a:r>
          </a:p>
        </p:txBody>
      </p:sp>
      <p:sp>
        <p:nvSpPr>
          <p:cNvPr id="284872" name="Rectangle 200"/>
          <p:cNvSpPr>
            <a:spLocks noChangeArrowheads="1"/>
          </p:cNvSpPr>
          <p:nvPr/>
        </p:nvSpPr>
        <p:spPr bwMode="auto">
          <a:xfrm>
            <a:off x="5646738" y="2420938"/>
            <a:ext cx="1393825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propan </a:t>
            </a:r>
          </a:p>
        </p:txBody>
      </p:sp>
      <p:sp>
        <p:nvSpPr>
          <p:cNvPr id="284874" name="Rectangle 202"/>
          <p:cNvSpPr>
            <a:spLocks noChangeArrowheads="1"/>
          </p:cNvSpPr>
          <p:nvPr/>
        </p:nvSpPr>
        <p:spPr bwMode="auto">
          <a:xfrm>
            <a:off x="6427788" y="5734050"/>
            <a:ext cx="2286000" cy="519113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2-heptanone </a:t>
            </a:r>
          </a:p>
        </p:txBody>
      </p:sp>
      <p:sp>
        <p:nvSpPr>
          <p:cNvPr id="284706" name="Rectangle 284705"/>
          <p:cNvSpPr/>
          <p:nvPr/>
        </p:nvSpPr>
        <p:spPr bwMode="auto">
          <a:xfrm rot="1800000">
            <a:off x="6641849" y="4248065"/>
            <a:ext cx="1097280" cy="1166648"/>
          </a:xfrm>
          <a:prstGeom prst="rect">
            <a:avLst/>
          </a:prstGeom>
          <a:solidFill>
            <a:schemeClr val="bg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70" decel="100000"/>
                                        <p:tgtEl>
                                          <p:spTgt spid="2848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770" decel="100000"/>
                                        <p:tgtEl>
                                          <p:spTgt spid="28487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487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5" dur="770" fill="hold"/>
                                        <p:tgtEl>
                                          <p:spTgt spid="284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4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7" dur="770" fill="hold"/>
                                        <p:tgtEl>
                                          <p:spTgt spid="284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4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70" decel="100000"/>
                                        <p:tgtEl>
                                          <p:spTgt spid="2848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770" decel="100000"/>
                                        <p:tgtEl>
                                          <p:spTgt spid="28482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482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6" dur="770" fill="hold"/>
                                        <p:tgtEl>
                                          <p:spTgt spid="2848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48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8" dur="770" fill="hold"/>
                                        <p:tgtEl>
                                          <p:spTgt spid="2848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48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48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848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284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84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847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4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848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848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84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84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84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84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847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847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 tmFilter="0,0; .5, 1; 1, 1"/>
                                        <p:tgtEl>
                                          <p:spTgt spid="284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4732" grpId="0"/>
      <p:bldP spid="284825" grpId="0"/>
      <p:bldP spid="284871" grpId="0"/>
      <p:bldP spid="284872" grpId="0"/>
      <p:bldP spid="284874" grpId="0"/>
      <p:bldP spid="284706" grpId="0" animBg="1"/>
      <p:bldP spid="284706" grpId="1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1" name="Rectangle 3"/>
          <p:cNvSpPr>
            <a:spLocks noChangeArrowheads="1"/>
          </p:cNvSpPr>
          <p:nvPr/>
        </p:nvSpPr>
        <p:spPr bwMode="auto">
          <a:xfrm>
            <a:off x="4740275" y="515938"/>
            <a:ext cx="1352550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2-ethyl </a:t>
            </a:r>
          </a:p>
        </p:txBody>
      </p:sp>
      <p:sp>
        <p:nvSpPr>
          <p:cNvPr id="283653" name="Rectangle 5"/>
          <p:cNvSpPr>
            <a:spLocks noChangeArrowheads="1"/>
          </p:cNvSpPr>
          <p:nvPr/>
        </p:nvSpPr>
        <p:spPr bwMode="auto">
          <a:xfrm>
            <a:off x="550863" y="2624138"/>
            <a:ext cx="3751262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/>
              <a:t>3-propylhexanoic acid </a:t>
            </a:r>
          </a:p>
        </p:txBody>
      </p:sp>
      <p:sp>
        <p:nvSpPr>
          <p:cNvPr id="283654" name="Rectangle 6"/>
          <p:cNvSpPr>
            <a:spLocks noChangeArrowheads="1"/>
          </p:cNvSpPr>
          <p:nvPr/>
        </p:nvSpPr>
        <p:spPr bwMode="auto">
          <a:xfrm>
            <a:off x="5891213" y="4059238"/>
            <a:ext cx="1670050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-2-methyl</a:t>
            </a:r>
          </a:p>
        </p:txBody>
      </p:sp>
      <p:sp>
        <p:nvSpPr>
          <p:cNvPr id="283655" name="Rectangle 7"/>
          <p:cNvSpPr>
            <a:spLocks noChangeArrowheads="1"/>
          </p:cNvSpPr>
          <p:nvPr/>
        </p:nvSpPr>
        <p:spPr bwMode="auto">
          <a:xfrm>
            <a:off x="450850" y="5570538"/>
            <a:ext cx="4483100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/>
              <a:t>4,4,4-trifluorobutanoic acid </a:t>
            </a:r>
          </a:p>
        </p:txBody>
      </p:sp>
      <p:grpSp>
        <p:nvGrpSpPr>
          <p:cNvPr id="283713" name="Group 65"/>
          <p:cNvGrpSpPr>
            <a:grpSpLocks/>
          </p:cNvGrpSpPr>
          <p:nvPr/>
        </p:nvGrpSpPr>
        <p:grpSpPr bwMode="auto">
          <a:xfrm>
            <a:off x="723900" y="160338"/>
            <a:ext cx="2679700" cy="1898650"/>
            <a:chOff x="456" y="165"/>
            <a:chExt cx="1688" cy="1196"/>
          </a:xfrm>
        </p:grpSpPr>
        <p:grpSp>
          <p:nvGrpSpPr>
            <p:cNvPr id="283699" name="Group 108"/>
            <p:cNvGrpSpPr>
              <a:grpSpLocks/>
            </p:cNvGrpSpPr>
            <p:nvPr/>
          </p:nvGrpSpPr>
          <p:grpSpPr bwMode="auto">
            <a:xfrm rot="10800000">
              <a:off x="1320" y="728"/>
              <a:ext cx="576" cy="288"/>
              <a:chOff x="304800" y="4419600"/>
              <a:chExt cx="914400" cy="457200"/>
            </a:xfrm>
          </p:grpSpPr>
          <p:cxnSp>
            <p:nvCxnSpPr>
              <p:cNvPr id="2" name="Straight Connector 91"/>
              <p:cNvCxnSpPr>
                <a:cxnSpLocks noChangeShapeType="1"/>
              </p:cNvCxnSpPr>
              <p:nvPr/>
            </p:nvCxnSpPr>
            <p:spPr bwMode="auto">
              <a:xfrm rot="16200000" flipV="1">
                <a:off x="304800" y="4419600"/>
                <a:ext cx="457200" cy="457200"/>
              </a:xfrm>
              <a:prstGeom prst="line">
                <a:avLst/>
              </a:prstGeom>
              <a:noFill/>
              <a:ln w="38100" algn="ctr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3" name="Straight Connector 92"/>
              <p:cNvCxnSpPr>
                <a:cxnSpLocks noChangeShapeType="1"/>
              </p:cNvCxnSpPr>
              <p:nvPr/>
            </p:nvCxnSpPr>
            <p:spPr bwMode="auto">
              <a:xfrm flipV="1">
                <a:off x="762000" y="4419600"/>
                <a:ext cx="457200" cy="457200"/>
              </a:xfrm>
              <a:prstGeom prst="line">
                <a:avLst/>
              </a:prstGeom>
              <a:noFill/>
              <a:ln w="38100" algn="ctr">
                <a:solidFill>
                  <a:srgbClr val="FF0000"/>
                </a:solidFill>
                <a:round/>
                <a:headEnd/>
                <a:tailEnd/>
              </a:ln>
            </p:spPr>
          </p:cxnSp>
        </p:grpSp>
        <p:sp>
          <p:nvSpPr>
            <p:cNvPr id="283702" name="Rectangle 54"/>
            <p:cNvSpPr>
              <a:spLocks noChangeArrowheads="1"/>
            </p:cNvSpPr>
            <p:nvPr/>
          </p:nvSpPr>
          <p:spPr bwMode="auto">
            <a:xfrm>
              <a:off x="1457" y="165"/>
              <a:ext cx="290" cy="327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l"/>
              <a:r>
                <a:rPr lang="en-US"/>
                <a:t>O</a:t>
              </a:r>
            </a:p>
          </p:txBody>
        </p:sp>
        <p:cxnSp>
          <p:nvCxnSpPr>
            <p:cNvPr id="4" name="Straight Connector 91"/>
            <p:cNvCxnSpPr>
              <a:cxnSpLocks noChangeShapeType="1"/>
            </p:cNvCxnSpPr>
            <p:nvPr/>
          </p:nvCxnSpPr>
          <p:spPr bwMode="auto">
            <a:xfrm rot="5400000" flipV="1">
              <a:off x="1403" y="604"/>
              <a:ext cx="328" cy="0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5" name="Straight Connector 91"/>
            <p:cNvCxnSpPr>
              <a:cxnSpLocks noChangeShapeType="1"/>
            </p:cNvCxnSpPr>
            <p:nvPr/>
          </p:nvCxnSpPr>
          <p:spPr bwMode="auto">
            <a:xfrm rot="5400000" flipV="1">
              <a:off x="1475" y="604"/>
              <a:ext cx="328" cy="0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</p:spPr>
        </p:cxnSp>
        <p:sp>
          <p:nvSpPr>
            <p:cNvPr id="283705" name="Rectangle 57"/>
            <p:cNvSpPr>
              <a:spLocks noChangeArrowheads="1"/>
            </p:cNvSpPr>
            <p:nvPr/>
          </p:nvSpPr>
          <p:spPr bwMode="auto">
            <a:xfrm>
              <a:off x="1866" y="861"/>
              <a:ext cx="278" cy="327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l"/>
              <a:r>
                <a:rPr lang="en-US"/>
                <a:t>H</a:t>
              </a:r>
            </a:p>
          </p:txBody>
        </p:sp>
        <p:grpSp>
          <p:nvGrpSpPr>
            <p:cNvPr id="283706" name="Group 107"/>
            <p:cNvGrpSpPr>
              <a:grpSpLocks/>
            </p:cNvGrpSpPr>
            <p:nvPr/>
          </p:nvGrpSpPr>
          <p:grpSpPr bwMode="auto">
            <a:xfrm>
              <a:off x="456" y="728"/>
              <a:ext cx="864" cy="288"/>
              <a:chOff x="304800" y="3962400"/>
              <a:chExt cx="1371600" cy="457200"/>
            </a:xfrm>
          </p:grpSpPr>
          <p:cxnSp>
            <p:nvCxnSpPr>
              <p:cNvPr id="6" name="Straight Connector 86"/>
              <p:cNvCxnSpPr>
                <a:cxnSpLocks noChangeShapeType="1"/>
              </p:cNvCxnSpPr>
              <p:nvPr/>
            </p:nvCxnSpPr>
            <p:spPr bwMode="auto">
              <a:xfrm rot="16200000" flipV="1">
                <a:off x="304800" y="3962400"/>
                <a:ext cx="457200" cy="457200"/>
              </a:xfrm>
              <a:prstGeom prst="line">
                <a:avLst/>
              </a:prstGeom>
              <a:noFill/>
              <a:ln w="38100" algn="ctr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7" name="Straight Connector 87"/>
              <p:cNvCxnSpPr>
                <a:cxnSpLocks noChangeShapeType="1"/>
              </p:cNvCxnSpPr>
              <p:nvPr/>
            </p:nvCxnSpPr>
            <p:spPr bwMode="auto">
              <a:xfrm flipV="1">
                <a:off x="762000" y="3962400"/>
                <a:ext cx="457200" cy="457200"/>
              </a:xfrm>
              <a:prstGeom prst="line">
                <a:avLst/>
              </a:prstGeom>
              <a:noFill/>
              <a:ln w="38100" algn="ctr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8" name="Straight Connector 88"/>
              <p:cNvCxnSpPr>
                <a:cxnSpLocks noChangeShapeType="1"/>
              </p:cNvCxnSpPr>
              <p:nvPr/>
            </p:nvCxnSpPr>
            <p:spPr bwMode="auto">
              <a:xfrm rot="16200000" flipV="1">
                <a:off x="1219200" y="3962400"/>
                <a:ext cx="457200" cy="457200"/>
              </a:xfrm>
              <a:prstGeom prst="line">
                <a:avLst/>
              </a:prstGeom>
              <a:noFill/>
              <a:ln w="38100" algn="ctr">
                <a:solidFill>
                  <a:srgbClr val="FF0000"/>
                </a:solidFill>
                <a:round/>
                <a:headEnd/>
                <a:tailEnd/>
              </a:ln>
            </p:spPr>
          </p:cxnSp>
        </p:grpSp>
        <p:cxnSp>
          <p:nvCxnSpPr>
            <p:cNvPr id="9" name="Straight Connector 50"/>
            <p:cNvCxnSpPr>
              <a:cxnSpLocks noChangeShapeType="1"/>
            </p:cNvCxnSpPr>
            <p:nvPr/>
          </p:nvCxnSpPr>
          <p:spPr bwMode="auto">
            <a:xfrm rot="18900000" flipV="1">
              <a:off x="1236" y="1062"/>
              <a:ext cx="174" cy="174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10" name="Straight Connector 51"/>
            <p:cNvCxnSpPr>
              <a:cxnSpLocks noChangeShapeType="1"/>
            </p:cNvCxnSpPr>
            <p:nvPr/>
          </p:nvCxnSpPr>
          <p:spPr bwMode="auto">
            <a:xfrm rot="2700000" flipV="1">
              <a:off x="1284" y="1361"/>
              <a:ext cx="269" cy="0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</p:spPr>
        </p:cxnSp>
      </p:grpSp>
      <p:grpSp>
        <p:nvGrpSpPr>
          <p:cNvPr id="283688" name="Group 40"/>
          <p:cNvGrpSpPr>
            <a:grpSpLocks/>
          </p:cNvGrpSpPr>
          <p:nvPr/>
        </p:nvGrpSpPr>
        <p:grpSpPr bwMode="auto">
          <a:xfrm rot="2700000" flipH="1">
            <a:off x="5003800" y="1662113"/>
            <a:ext cx="1536700" cy="457200"/>
            <a:chOff x="4392" y="3407"/>
            <a:chExt cx="968" cy="288"/>
          </a:xfrm>
        </p:grpSpPr>
        <p:grpSp>
          <p:nvGrpSpPr>
            <p:cNvPr id="283689" name="Group 41"/>
            <p:cNvGrpSpPr>
              <a:grpSpLocks/>
            </p:cNvGrpSpPr>
            <p:nvPr/>
          </p:nvGrpSpPr>
          <p:grpSpPr bwMode="auto">
            <a:xfrm>
              <a:off x="4392" y="3407"/>
              <a:ext cx="688" cy="288"/>
              <a:chOff x="4392" y="3407"/>
              <a:chExt cx="688" cy="288"/>
            </a:xfrm>
          </p:grpSpPr>
          <p:cxnSp>
            <p:nvCxnSpPr>
              <p:cNvPr id="11" name="Straight Connector 50"/>
              <p:cNvCxnSpPr>
                <a:cxnSpLocks noChangeShapeType="1"/>
              </p:cNvCxnSpPr>
              <p:nvPr/>
            </p:nvCxnSpPr>
            <p:spPr bwMode="auto">
              <a:xfrm rot="5400000">
                <a:off x="4392" y="3407"/>
                <a:ext cx="288" cy="288"/>
              </a:xfrm>
              <a:prstGeom prst="line">
                <a:avLst/>
              </a:prstGeom>
              <a:noFill/>
              <a:ln w="38100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52" name="Straight Connector 51"/>
              <p:cNvCxnSpPr>
                <a:cxnSpLocks noChangeShapeType="1"/>
              </p:cNvCxnSpPr>
              <p:nvPr/>
            </p:nvCxnSpPr>
            <p:spPr bwMode="auto">
              <a:xfrm>
                <a:off x="4680" y="3407"/>
                <a:ext cx="400" cy="0"/>
              </a:xfrm>
              <a:prstGeom prst="line">
                <a:avLst/>
              </a:prstGeom>
              <a:noFill/>
              <a:ln w="38100" algn="ctr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cxnSp>
          <p:nvCxnSpPr>
            <p:cNvPr id="51" name="Straight Connector 50"/>
            <p:cNvCxnSpPr>
              <a:cxnSpLocks noChangeShapeType="1"/>
            </p:cNvCxnSpPr>
            <p:nvPr/>
          </p:nvCxnSpPr>
          <p:spPr bwMode="auto">
            <a:xfrm rot="16200000" flipH="1">
              <a:off x="5072" y="3407"/>
              <a:ext cx="288" cy="288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283819" name="Group 171"/>
          <p:cNvGrpSpPr>
            <a:grpSpLocks/>
          </p:cNvGrpSpPr>
          <p:nvPr/>
        </p:nvGrpSpPr>
        <p:grpSpPr bwMode="auto">
          <a:xfrm>
            <a:off x="4775200" y="1684338"/>
            <a:ext cx="3459163" cy="1700212"/>
            <a:chOff x="3008" y="1061"/>
            <a:chExt cx="2179" cy="1071"/>
          </a:xfrm>
        </p:grpSpPr>
        <p:grpSp>
          <p:nvGrpSpPr>
            <p:cNvPr id="283663" name="Group 15"/>
            <p:cNvGrpSpPr>
              <a:grpSpLocks/>
            </p:cNvGrpSpPr>
            <p:nvPr/>
          </p:nvGrpSpPr>
          <p:grpSpPr bwMode="auto">
            <a:xfrm>
              <a:off x="4152" y="1061"/>
              <a:ext cx="1035" cy="1071"/>
              <a:chOff x="4560" y="2437"/>
              <a:chExt cx="1035" cy="1071"/>
            </a:xfrm>
          </p:grpSpPr>
          <p:grpSp>
            <p:nvGrpSpPr>
              <p:cNvPr id="283664" name="Group 16"/>
              <p:cNvGrpSpPr>
                <a:grpSpLocks/>
              </p:cNvGrpSpPr>
              <p:nvPr/>
            </p:nvGrpSpPr>
            <p:grpSpPr bwMode="auto">
              <a:xfrm>
                <a:off x="4560" y="2437"/>
                <a:ext cx="576" cy="851"/>
                <a:chOff x="2520" y="2437"/>
                <a:chExt cx="576" cy="851"/>
              </a:xfrm>
            </p:grpSpPr>
            <p:grpSp>
              <p:nvGrpSpPr>
                <p:cNvPr id="283665" name="Group 108"/>
                <p:cNvGrpSpPr>
                  <a:grpSpLocks/>
                </p:cNvGrpSpPr>
                <p:nvPr/>
              </p:nvGrpSpPr>
              <p:grpSpPr bwMode="auto">
                <a:xfrm rot="10800000">
                  <a:off x="2520" y="3000"/>
                  <a:ext cx="576" cy="288"/>
                  <a:chOff x="304800" y="4419600"/>
                  <a:chExt cx="914400" cy="457200"/>
                </a:xfrm>
              </p:grpSpPr>
              <p:cxnSp>
                <p:nvCxnSpPr>
                  <p:cNvPr id="12" name="Straight Connector 91"/>
                  <p:cNvCxnSpPr>
                    <a:cxnSpLocks noChangeShapeType="1"/>
                  </p:cNvCxnSpPr>
                  <p:nvPr/>
                </p:nvCxnSpPr>
                <p:spPr bwMode="auto">
                  <a:xfrm rot="16200000" flipV="1">
                    <a:off x="304800" y="4419600"/>
                    <a:ext cx="457200" cy="457200"/>
                  </a:xfrm>
                  <a:prstGeom prst="line">
                    <a:avLst/>
                  </a:prstGeom>
                  <a:noFill/>
                  <a:ln w="38100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3" name="Straight Connector 92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762000" y="4419600"/>
                    <a:ext cx="457200" cy="457200"/>
                  </a:xfrm>
                  <a:prstGeom prst="line">
                    <a:avLst/>
                  </a:prstGeom>
                  <a:noFill/>
                  <a:ln w="38100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</p:grpSp>
            <p:sp>
              <p:nvSpPr>
                <p:cNvPr id="283668" name="Rectangle 20"/>
                <p:cNvSpPr>
                  <a:spLocks noChangeArrowheads="1"/>
                </p:cNvSpPr>
                <p:nvPr/>
              </p:nvSpPr>
              <p:spPr bwMode="auto">
                <a:xfrm>
                  <a:off x="2657" y="2437"/>
                  <a:ext cx="290" cy="327"/>
                </a:xfrm>
                <a:prstGeom prst="rect">
                  <a:avLst/>
                </a:prstGeom>
                <a:noFill/>
                <a:ln w="38100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pPr algn="l"/>
                  <a:r>
                    <a:rPr lang="en-US">
                      <a:solidFill>
                        <a:schemeClr val="tx1"/>
                      </a:solidFill>
                    </a:rPr>
                    <a:t>O</a:t>
                  </a:r>
                </a:p>
              </p:txBody>
            </p:sp>
            <p:cxnSp>
              <p:nvCxnSpPr>
                <p:cNvPr id="14" name="Straight Connector 91"/>
                <p:cNvCxnSpPr>
                  <a:cxnSpLocks noChangeShapeType="1"/>
                </p:cNvCxnSpPr>
                <p:nvPr/>
              </p:nvCxnSpPr>
              <p:spPr bwMode="auto">
                <a:xfrm rot="5400000" flipV="1">
                  <a:off x="2603" y="2876"/>
                  <a:ext cx="328" cy="0"/>
                </a:xfrm>
                <a:prstGeom prst="line">
                  <a:avLst/>
                </a:prstGeom>
                <a:noFill/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5" name="Straight Connector 91"/>
                <p:cNvCxnSpPr>
                  <a:cxnSpLocks noChangeShapeType="1"/>
                </p:cNvCxnSpPr>
                <p:nvPr/>
              </p:nvCxnSpPr>
              <p:spPr bwMode="auto">
                <a:xfrm rot="5400000" flipV="1">
                  <a:off x="2675" y="2876"/>
                  <a:ext cx="328" cy="0"/>
                </a:xfrm>
                <a:prstGeom prst="line">
                  <a:avLst/>
                </a:prstGeom>
                <a:noFill/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</p:grpSp>
          <p:sp>
            <p:nvSpPr>
              <p:cNvPr id="283671" name="Rectangle 23"/>
              <p:cNvSpPr>
                <a:spLocks noChangeArrowheads="1"/>
              </p:cNvSpPr>
              <p:nvPr/>
            </p:nvSpPr>
            <p:spPr bwMode="auto">
              <a:xfrm>
                <a:off x="5081" y="3181"/>
                <a:ext cx="514" cy="327"/>
              </a:xfrm>
              <a:prstGeom prst="rect">
                <a:avLst/>
              </a:prstGeom>
              <a:noFill/>
              <a:ln w="38100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l"/>
                <a:r>
                  <a:rPr lang="en-US">
                    <a:solidFill>
                      <a:schemeClr val="tx1"/>
                    </a:solidFill>
                  </a:rPr>
                  <a:t>OH </a:t>
                </a:r>
              </a:p>
            </p:txBody>
          </p:sp>
        </p:grpSp>
        <p:grpSp>
          <p:nvGrpSpPr>
            <p:cNvPr id="283725" name="Group 106"/>
            <p:cNvGrpSpPr>
              <a:grpSpLocks/>
            </p:cNvGrpSpPr>
            <p:nvPr/>
          </p:nvGrpSpPr>
          <p:grpSpPr bwMode="auto">
            <a:xfrm flipV="1">
              <a:off x="3008" y="1632"/>
              <a:ext cx="1152" cy="288"/>
              <a:chOff x="304800" y="3429000"/>
              <a:chExt cx="1828800" cy="457200"/>
            </a:xfrm>
          </p:grpSpPr>
          <p:cxnSp>
            <p:nvCxnSpPr>
              <p:cNvPr id="78" name="Straight Connector 77"/>
              <p:cNvCxnSpPr>
                <a:cxnSpLocks noChangeShapeType="1"/>
              </p:cNvCxnSpPr>
              <p:nvPr/>
            </p:nvCxnSpPr>
            <p:spPr bwMode="auto">
              <a:xfrm rot="16200000" flipV="1">
                <a:off x="304800" y="3429000"/>
                <a:ext cx="457200" cy="457200"/>
              </a:xfrm>
              <a:prstGeom prst="line">
                <a:avLst/>
              </a:prstGeom>
              <a:noFill/>
              <a:ln w="38100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79" name="Straight Connector 78"/>
              <p:cNvCxnSpPr>
                <a:cxnSpLocks noChangeShapeType="1"/>
              </p:cNvCxnSpPr>
              <p:nvPr/>
            </p:nvCxnSpPr>
            <p:spPr bwMode="auto">
              <a:xfrm flipV="1">
                <a:off x="762000" y="3429000"/>
                <a:ext cx="457200" cy="457200"/>
              </a:xfrm>
              <a:prstGeom prst="line">
                <a:avLst/>
              </a:prstGeom>
              <a:noFill/>
              <a:ln w="38100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6" name="Straight Connector 79"/>
              <p:cNvCxnSpPr>
                <a:cxnSpLocks noChangeShapeType="1"/>
              </p:cNvCxnSpPr>
              <p:nvPr/>
            </p:nvCxnSpPr>
            <p:spPr bwMode="auto">
              <a:xfrm rot="16200000" flipV="1">
                <a:off x="1219200" y="3429000"/>
                <a:ext cx="457200" cy="457200"/>
              </a:xfrm>
              <a:prstGeom prst="line">
                <a:avLst/>
              </a:prstGeom>
              <a:noFill/>
              <a:ln w="38100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7" name="Straight Connector 80"/>
              <p:cNvCxnSpPr>
                <a:cxnSpLocks noChangeShapeType="1"/>
              </p:cNvCxnSpPr>
              <p:nvPr/>
            </p:nvCxnSpPr>
            <p:spPr bwMode="auto">
              <a:xfrm flipV="1">
                <a:off x="1676400" y="3429000"/>
                <a:ext cx="457200" cy="457200"/>
              </a:xfrm>
              <a:prstGeom prst="line">
                <a:avLst/>
              </a:prstGeom>
              <a:noFill/>
              <a:ln w="38100" algn="ctr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</p:grpSp>
      <p:grpSp>
        <p:nvGrpSpPr>
          <p:cNvPr id="283774" name="Group 126"/>
          <p:cNvGrpSpPr>
            <a:grpSpLocks/>
          </p:cNvGrpSpPr>
          <p:nvPr/>
        </p:nvGrpSpPr>
        <p:grpSpPr bwMode="auto">
          <a:xfrm>
            <a:off x="266700" y="3436938"/>
            <a:ext cx="4381500" cy="1871662"/>
            <a:chOff x="168" y="2165"/>
            <a:chExt cx="2760" cy="1179"/>
          </a:xfrm>
        </p:grpSpPr>
        <p:grpSp>
          <p:nvGrpSpPr>
            <p:cNvPr id="283732" name="Group 108"/>
            <p:cNvGrpSpPr>
              <a:grpSpLocks/>
            </p:cNvGrpSpPr>
            <p:nvPr/>
          </p:nvGrpSpPr>
          <p:grpSpPr bwMode="auto">
            <a:xfrm rot="10800000">
              <a:off x="1896" y="2728"/>
              <a:ext cx="576" cy="288"/>
              <a:chOff x="304800" y="4419600"/>
              <a:chExt cx="914400" cy="457200"/>
            </a:xfrm>
          </p:grpSpPr>
          <p:cxnSp>
            <p:nvCxnSpPr>
              <p:cNvPr id="18" name="Straight Connector 91"/>
              <p:cNvCxnSpPr>
                <a:cxnSpLocks noChangeShapeType="1"/>
              </p:cNvCxnSpPr>
              <p:nvPr/>
            </p:nvCxnSpPr>
            <p:spPr bwMode="auto">
              <a:xfrm rot="16200000" flipV="1">
                <a:off x="304800" y="4419600"/>
                <a:ext cx="457200" cy="457200"/>
              </a:xfrm>
              <a:prstGeom prst="line">
                <a:avLst/>
              </a:prstGeom>
              <a:noFill/>
              <a:ln w="38100" algn="ctr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19" name="Straight Connector 92"/>
              <p:cNvCxnSpPr>
                <a:cxnSpLocks noChangeShapeType="1"/>
              </p:cNvCxnSpPr>
              <p:nvPr/>
            </p:nvCxnSpPr>
            <p:spPr bwMode="auto">
              <a:xfrm flipV="1">
                <a:off x="762000" y="4419600"/>
                <a:ext cx="457200" cy="457200"/>
              </a:xfrm>
              <a:prstGeom prst="line">
                <a:avLst/>
              </a:prstGeom>
              <a:noFill/>
              <a:ln w="38100" algn="ctr">
                <a:solidFill>
                  <a:srgbClr val="FF0000"/>
                </a:solidFill>
                <a:round/>
                <a:headEnd/>
                <a:tailEnd/>
              </a:ln>
            </p:spPr>
          </p:cxnSp>
        </p:grpSp>
        <p:sp>
          <p:nvSpPr>
            <p:cNvPr id="283735" name="Rectangle 87"/>
            <p:cNvSpPr>
              <a:spLocks noChangeArrowheads="1"/>
            </p:cNvSpPr>
            <p:nvPr/>
          </p:nvSpPr>
          <p:spPr bwMode="auto">
            <a:xfrm>
              <a:off x="2033" y="2165"/>
              <a:ext cx="290" cy="327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l"/>
              <a:r>
                <a:rPr lang="en-US"/>
                <a:t>O</a:t>
              </a:r>
            </a:p>
          </p:txBody>
        </p:sp>
        <p:cxnSp>
          <p:nvCxnSpPr>
            <p:cNvPr id="20" name="Straight Connector 91"/>
            <p:cNvCxnSpPr>
              <a:cxnSpLocks noChangeShapeType="1"/>
            </p:cNvCxnSpPr>
            <p:nvPr/>
          </p:nvCxnSpPr>
          <p:spPr bwMode="auto">
            <a:xfrm rot="5400000" flipV="1">
              <a:off x="1979" y="2604"/>
              <a:ext cx="328" cy="0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21" name="Straight Connector 91"/>
            <p:cNvCxnSpPr>
              <a:cxnSpLocks noChangeShapeType="1"/>
            </p:cNvCxnSpPr>
            <p:nvPr/>
          </p:nvCxnSpPr>
          <p:spPr bwMode="auto">
            <a:xfrm rot="5400000" flipV="1">
              <a:off x="2051" y="2604"/>
              <a:ext cx="328" cy="0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</p:spPr>
        </p:cxnSp>
        <p:sp>
          <p:nvSpPr>
            <p:cNvPr id="283738" name="Rectangle 90"/>
            <p:cNvSpPr>
              <a:spLocks noChangeArrowheads="1"/>
            </p:cNvSpPr>
            <p:nvPr/>
          </p:nvSpPr>
          <p:spPr bwMode="auto">
            <a:xfrm>
              <a:off x="2417" y="2909"/>
              <a:ext cx="352" cy="327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l"/>
              <a:r>
                <a:rPr lang="en-US"/>
                <a:t>O </a:t>
              </a:r>
            </a:p>
          </p:txBody>
        </p:sp>
        <p:cxnSp>
          <p:nvCxnSpPr>
            <p:cNvPr id="87" name="Straight Connector 86"/>
            <p:cNvCxnSpPr>
              <a:cxnSpLocks noChangeShapeType="1"/>
            </p:cNvCxnSpPr>
            <p:nvPr/>
          </p:nvCxnSpPr>
          <p:spPr bwMode="auto">
            <a:xfrm rot="5400000">
              <a:off x="2640" y="2720"/>
              <a:ext cx="288" cy="288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88" name="Straight Connector 87"/>
            <p:cNvCxnSpPr>
              <a:cxnSpLocks noChangeShapeType="1"/>
            </p:cNvCxnSpPr>
            <p:nvPr/>
          </p:nvCxnSpPr>
          <p:spPr bwMode="auto">
            <a:xfrm>
              <a:off x="1032" y="2744"/>
              <a:ext cx="288" cy="288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89" name="Straight Connector 88"/>
            <p:cNvCxnSpPr>
              <a:cxnSpLocks noChangeShapeType="1"/>
            </p:cNvCxnSpPr>
            <p:nvPr/>
          </p:nvCxnSpPr>
          <p:spPr bwMode="auto">
            <a:xfrm rot="5400000">
              <a:off x="1320" y="2744"/>
              <a:ext cx="288" cy="288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22" name="Straight Connector 87"/>
            <p:cNvCxnSpPr>
              <a:cxnSpLocks noChangeShapeType="1"/>
            </p:cNvCxnSpPr>
            <p:nvPr/>
          </p:nvCxnSpPr>
          <p:spPr bwMode="auto">
            <a:xfrm>
              <a:off x="1608" y="2736"/>
              <a:ext cx="288" cy="288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23" name="Straight Connector 91"/>
            <p:cNvCxnSpPr>
              <a:cxnSpLocks noChangeShapeType="1"/>
            </p:cNvCxnSpPr>
            <p:nvPr/>
          </p:nvCxnSpPr>
          <p:spPr bwMode="auto">
            <a:xfrm rot="5400000" flipV="1">
              <a:off x="1731" y="3180"/>
              <a:ext cx="328" cy="0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</p:spPr>
        </p:cxnSp>
        <p:grpSp>
          <p:nvGrpSpPr>
            <p:cNvPr id="283754" name="Group 107"/>
            <p:cNvGrpSpPr>
              <a:grpSpLocks/>
            </p:cNvGrpSpPr>
            <p:nvPr/>
          </p:nvGrpSpPr>
          <p:grpSpPr bwMode="auto">
            <a:xfrm flipV="1">
              <a:off x="168" y="2752"/>
              <a:ext cx="864" cy="288"/>
              <a:chOff x="304800" y="3962400"/>
              <a:chExt cx="1371600" cy="457200"/>
            </a:xfrm>
          </p:grpSpPr>
          <p:cxnSp>
            <p:nvCxnSpPr>
              <p:cNvPr id="24" name="Straight Connector 86"/>
              <p:cNvCxnSpPr>
                <a:cxnSpLocks noChangeShapeType="1"/>
              </p:cNvCxnSpPr>
              <p:nvPr/>
            </p:nvCxnSpPr>
            <p:spPr bwMode="auto">
              <a:xfrm rot="16200000" flipV="1">
                <a:off x="304800" y="3962400"/>
                <a:ext cx="457200" cy="457200"/>
              </a:xfrm>
              <a:prstGeom prst="line">
                <a:avLst/>
              </a:prstGeom>
              <a:noFill/>
              <a:ln w="38100" algn="ctr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25" name="Straight Connector 87"/>
              <p:cNvCxnSpPr>
                <a:cxnSpLocks noChangeShapeType="1"/>
              </p:cNvCxnSpPr>
              <p:nvPr/>
            </p:nvCxnSpPr>
            <p:spPr bwMode="auto">
              <a:xfrm flipV="1">
                <a:off x="762000" y="3962400"/>
                <a:ext cx="457200" cy="457200"/>
              </a:xfrm>
              <a:prstGeom prst="line">
                <a:avLst/>
              </a:prstGeom>
              <a:noFill/>
              <a:ln w="38100" algn="ctr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26" name="Straight Connector 88"/>
              <p:cNvCxnSpPr>
                <a:cxnSpLocks noChangeShapeType="1"/>
              </p:cNvCxnSpPr>
              <p:nvPr/>
            </p:nvCxnSpPr>
            <p:spPr bwMode="auto">
              <a:xfrm rot="16200000" flipV="1">
                <a:off x="1219200" y="3962400"/>
                <a:ext cx="457200" cy="457200"/>
              </a:xfrm>
              <a:prstGeom prst="line">
                <a:avLst/>
              </a:prstGeom>
              <a:noFill/>
              <a:ln w="38100" algn="ctr">
                <a:solidFill>
                  <a:srgbClr val="FF0000"/>
                </a:solidFill>
                <a:round/>
                <a:headEnd/>
                <a:tailEnd/>
              </a:ln>
            </p:spPr>
          </p:cxnSp>
        </p:grpSp>
      </p:grpSp>
      <p:grpSp>
        <p:nvGrpSpPr>
          <p:cNvPr id="283824" name="Group 176"/>
          <p:cNvGrpSpPr>
            <a:grpSpLocks/>
          </p:cNvGrpSpPr>
          <p:nvPr/>
        </p:nvGrpSpPr>
        <p:grpSpPr bwMode="auto">
          <a:xfrm>
            <a:off x="5867400" y="4764088"/>
            <a:ext cx="2544763" cy="1700212"/>
            <a:chOff x="3696" y="3001"/>
            <a:chExt cx="1603" cy="1071"/>
          </a:xfrm>
        </p:grpSpPr>
        <p:grpSp>
          <p:nvGrpSpPr>
            <p:cNvPr id="283778" name="Group 130"/>
            <p:cNvGrpSpPr>
              <a:grpSpLocks/>
            </p:cNvGrpSpPr>
            <p:nvPr/>
          </p:nvGrpSpPr>
          <p:grpSpPr bwMode="auto">
            <a:xfrm>
              <a:off x="4264" y="3001"/>
              <a:ext cx="1035" cy="1071"/>
              <a:chOff x="4560" y="2437"/>
              <a:chExt cx="1035" cy="1071"/>
            </a:xfrm>
          </p:grpSpPr>
          <p:grpSp>
            <p:nvGrpSpPr>
              <p:cNvPr id="283779" name="Group 131"/>
              <p:cNvGrpSpPr>
                <a:grpSpLocks/>
              </p:cNvGrpSpPr>
              <p:nvPr/>
            </p:nvGrpSpPr>
            <p:grpSpPr bwMode="auto">
              <a:xfrm>
                <a:off x="4560" y="2437"/>
                <a:ext cx="576" cy="851"/>
                <a:chOff x="2520" y="2437"/>
                <a:chExt cx="576" cy="851"/>
              </a:xfrm>
            </p:grpSpPr>
            <p:grpSp>
              <p:nvGrpSpPr>
                <p:cNvPr id="283780" name="Group 108"/>
                <p:cNvGrpSpPr>
                  <a:grpSpLocks/>
                </p:cNvGrpSpPr>
                <p:nvPr/>
              </p:nvGrpSpPr>
              <p:grpSpPr bwMode="auto">
                <a:xfrm rot="10800000">
                  <a:off x="2520" y="3000"/>
                  <a:ext cx="576" cy="288"/>
                  <a:chOff x="304800" y="4419600"/>
                  <a:chExt cx="914400" cy="457200"/>
                </a:xfrm>
              </p:grpSpPr>
              <p:cxnSp>
                <p:nvCxnSpPr>
                  <p:cNvPr id="27" name="Straight Connector 91"/>
                  <p:cNvCxnSpPr>
                    <a:cxnSpLocks noChangeShapeType="1"/>
                  </p:cNvCxnSpPr>
                  <p:nvPr/>
                </p:nvCxnSpPr>
                <p:spPr bwMode="auto">
                  <a:xfrm rot="16200000" flipV="1">
                    <a:off x="304800" y="4419600"/>
                    <a:ext cx="457200" cy="457200"/>
                  </a:xfrm>
                  <a:prstGeom prst="line">
                    <a:avLst/>
                  </a:prstGeom>
                  <a:noFill/>
                  <a:ln w="38100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93" name="Straight Connector 92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762000" y="4419600"/>
                    <a:ext cx="457200" cy="457200"/>
                  </a:xfrm>
                  <a:prstGeom prst="line">
                    <a:avLst/>
                  </a:prstGeom>
                  <a:noFill/>
                  <a:ln w="38100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</p:grpSp>
            <p:sp>
              <p:nvSpPr>
                <p:cNvPr id="283783" name="Rectangle 135"/>
                <p:cNvSpPr>
                  <a:spLocks noChangeArrowheads="1"/>
                </p:cNvSpPr>
                <p:nvPr/>
              </p:nvSpPr>
              <p:spPr bwMode="auto">
                <a:xfrm>
                  <a:off x="2657" y="2437"/>
                  <a:ext cx="290" cy="327"/>
                </a:xfrm>
                <a:prstGeom prst="rect">
                  <a:avLst/>
                </a:prstGeom>
                <a:noFill/>
                <a:ln w="38100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pPr algn="l"/>
                  <a:r>
                    <a:rPr lang="en-US">
                      <a:solidFill>
                        <a:schemeClr val="tx1"/>
                      </a:solidFill>
                    </a:rPr>
                    <a:t>O</a:t>
                  </a:r>
                </a:p>
              </p:txBody>
            </p:sp>
            <p:cxnSp>
              <p:nvCxnSpPr>
                <p:cNvPr id="92" name="Straight Connector 91"/>
                <p:cNvCxnSpPr>
                  <a:cxnSpLocks noChangeShapeType="1"/>
                </p:cNvCxnSpPr>
                <p:nvPr/>
              </p:nvCxnSpPr>
              <p:spPr bwMode="auto">
                <a:xfrm rot="5400000" flipV="1">
                  <a:off x="2603" y="2876"/>
                  <a:ext cx="328" cy="0"/>
                </a:xfrm>
                <a:prstGeom prst="line">
                  <a:avLst/>
                </a:prstGeom>
                <a:noFill/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8" name="Straight Connector 91"/>
                <p:cNvCxnSpPr>
                  <a:cxnSpLocks noChangeShapeType="1"/>
                </p:cNvCxnSpPr>
                <p:nvPr/>
              </p:nvCxnSpPr>
              <p:spPr bwMode="auto">
                <a:xfrm rot="5400000" flipV="1">
                  <a:off x="2675" y="2876"/>
                  <a:ext cx="328" cy="0"/>
                </a:xfrm>
                <a:prstGeom prst="line">
                  <a:avLst/>
                </a:prstGeom>
                <a:noFill/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</p:grpSp>
          <p:sp>
            <p:nvSpPr>
              <p:cNvPr id="283786" name="Rectangle 138"/>
              <p:cNvSpPr>
                <a:spLocks noChangeArrowheads="1"/>
              </p:cNvSpPr>
              <p:nvPr/>
            </p:nvSpPr>
            <p:spPr bwMode="auto">
              <a:xfrm>
                <a:off x="5081" y="3181"/>
                <a:ext cx="514" cy="327"/>
              </a:xfrm>
              <a:prstGeom prst="rect">
                <a:avLst/>
              </a:prstGeom>
              <a:noFill/>
              <a:ln w="38100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l"/>
                <a:r>
                  <a:rPr lang="en-US">
                    <a:solidFill>
                      <a:schemeClr val="tx1"/>
                    </a:solidFill>
                  </a:rPr>
                  <a:t>OH </a:t>
                </a:r>
              </a:p>
            </p:txBody>
          </p:sp>
        </p:grpSp>
        <p:cxnSp>
          <p:nvCxnSpPr>
            <p:cNvPr id="80" name="Straight Connector 79"/>
            <p:cNvCxnSpPr>
              <a:cxnSpLocks noChangeShapeType="1"/>
            </p:cNvCxnSpPr>
            <p:nvPr/>
          </p:nvCxnSpPr>
          <p:spPr bwMode="auto">
            <a:xfrm rot="5400000">
              <a:off x="3696" y="3572"/>
              <a:ext cx="288" cy="288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81" name="Straight Connector 80"/>
            <p:cNvCxnSpPr>
              <a:cxnSpLocks noChangeShapeType="1"/>
            </p:cNvCxnSpPr>
            <p:nvPr/>
          </p:nvCxnSpPr>
          <p:spPr bwMode="auto">
            <a:xfrm>
              <a:off x="3984" y="3572"/>
              <a:ext cx="288" cy="288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283825" name="Group 177"/>
          <p:cNvGrpSpPr>
            <a:grpSpLocks/>
          </p:cNvGrpSpPr>
          <p:nvPr/>
        </p:nvGrpSpPr>
        <p:grpSpPr bwMode="auto">
          <a:xfrm>
            <a:off x="5397500" y="5597525"/>
            <a:ext cx="985838" cy="1090613"/>
            <a:chOff x="3400" y="3526"/>
            <a:chExt cx="621" cy="687"/>
          </a:xfrm>
        </p:grpSpPr>
        <p:sp>
          <p:nvSpPr>
            <p:cNvPr id="283809" name="Rectangle 161"/>
            <p:cNvSpPr>
              <a:spLocks noChangeArrowheads="1"/>
            </p:cNvSpPr>
            <p:nvPr/>
          </p:nvSpPr>
          <p:spPr bwMode="auto">
            <a:xfrm>
              <a:off x="3400" y="3526"/>
              <a:ext cx="253" cy="327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>
                  <a:solidFill>
                    <a:schemeClr val="tx1"/>
                  </a:solidFill>
                </a:rPr>
                <a:t>F</a:t>
              </a:r>
              <a:endParaRPr lang="en-US" baseline="-25000">
                <a:solidFill>
                  <a:schemeClr val="tx1"/>
                </a:solidFill>
              </a:endParaRPr>
            </a:p>
          </p:txBody>
        </p:sp>
        <p:sp>
          <p:nvSpPr>
            <p:cNvPr id="283815" name="Rectangle 167"/>
            <p:cNvSpPr>
              <a:spLocks noChangeArrowheads="1"/>
            </p:cNvSpPr>
            <p:nvPr/>
          </p:nvSpPr>
          <p:spPr bwMode="auto">
            <a:xfrm>
              <a:off x="3768" y="3830"/>
              <a:ext cx="253" cy="327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>
                  <a:solidFill>
                    <a:schemeClr val="tx1"/>
                  </a:solidFill>
                </a:rPr>
                <a:t>F</a:t>
              </a:r>
              <a:endParaRPr lang="en-US" baseline="-25000">
                <a:solidFill>
                  <a:schemeClr val="tx1"/>
                </a:solidFill>
              </a:endParaRPr>
            </a:p>
          </p:txBody>
        </p:sp>
        <p:sp>
          <p:nvSpPr>
            <p:cNvPr id="283816" name="Rectangle 168"/>
            <p:cNvSpPr>
              <a:spLocks noChangeArrowheads="1"/>
            </p:cNvSpPr>
            <p:nvPr/>
          </p:nvSpPr>
          <p:spPr bwMode="auto">
            <a:xfrm>
              <a:off x="3408" y="3886"/>
              <a:ext cx="253" cy="327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>
                  <a:solidFill>
                    <a:schemeClr val="tx1"/>
                  </a:solidFill>
                </a:rPr>
                <a:t>F</a:t>
              </a:r>
              <a:endParaRPr lang="en-US" baseline="-25000">
                <a:solidFill>
                  <a:schemeClr val="tx1"/>
                </a:solidFill>
              </a:endParaRPr>
            </a:p>
          </p:txBody>
        </p:sp>
        <p:sp>
          <p:nvSpPr>
            <p:cNvPr id="283810" name="Line 162"/>
            <p:cNvSpPr>
              <a:spLocks noChangeShapeType="1"/>
            </p:cNvSpPr>
            <p:nvPr/>
          </p:nvSpPr>
          <p:spPr bwMode="auto">
            <a:xfrm flipH="1" flipV="1">
              <a:off x="3587" y="3751"/>
              <a:ext cx="104" cy="10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83813" name="Line 165"/>
            <p:cNvSpPr>
              <a:spLocks noChangeShapeType="1"/>
            </p:cNvSpPr>
            <p:nvPr/>
          </p:nvSpPr>
          <p:spPr bwMode="auto">
            <a:xfrm flipH="1" flipV="1">
              <a:off x="3691" y="3855"/>
              <a:ext cx="104" cy="10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83814" name="Line 166"/>
            <p:cNvSpPr>
              <a:spLocks noChangeShapeType="1"/>
            </p:cNvSpPr>
            <p:nvPr/>
          </p:nvSpPr>
          <p:spPr bwMode="auto">
            <a:xfrm flipV="1">
              <a:off x="3611" y="3855"/>
              <a:ext cx="88" cy="10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283818" name="Rectangle 170"/>
          <p:cNvSpPr>
            <a:spLocks noChangeArrowheads="1"/>
          </p:cNvSpPr>
          <p:nvPr/>
        </p:nvSpPr>
        <p:spPr bwMode="auto">
          <a:xfrm>
            <a:off x="5807075" y="515938"/>
            <a:ext cx="1651000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pentanal </a:t>
            </a:r>
          </a:p>
        </p:txBody>
      </p:sp>
      <p:sp>
        <p:nvSpPr>
          <p:cNvPr id="283820" name="Rectangle 172"/>
          <p:cNvSpPr>
            <a:spLocks noChangeArrowheads="1"/>
          </p:cNvSpPr>
          <p:nvPr/>
        </p:nvSpPr>
        <p:spPr bwMode="auto">
          <a:xfrm>
            <a:off x="8235950" y="4059238"/>
            <a:ext cx="976313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oate </a:t>
            </a:r>
          </a:p>
        </p:txBody>
      </p:sp>
      <p:sp>
        <p:nvSpPr>
          <p:cNvPr id="283821" name="Rectangle 173"/>
          <p:cNvSpPr>
            <a:spLocks noChangeArrowheads="1"/>
          </p:cNvSpPr>
          <p:nvPr/>
        </p:nvSpPr>
        <p:spPr bwMode="auto">
          <a:xfrm>
            <a:off x="7377113" y="4059238"/>
            <a:ext cx="1154112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octan </a:t>
            </a:r>
          </a:p>
        </p:txBody>
      </p:sp>
      <p:sp>
        <p:nvSpPr>
          <p:cNvPr id="283823" name="Rectangle 175"/>
          <p:cNvSpPr>
            <a:spLocks noChangeArrowheads="1"/>
          </p:cNvSpPr>
          <p:nvPr/>
        </p:nvSpPr>
        <p:spPr bwMode="auto">
          <a:xfrm>
            <a:off x="4849813" y="4059238"/>
            <a:ext cx="1233487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methyl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838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8381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381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83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3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83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3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3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3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36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3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283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381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381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3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836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836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3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382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382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3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83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83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838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838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 tmFilter="0,0; .5, 1; 1, 1"/>
                                        <p:tgtEl>
                                          <p:spTgt spid="283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8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38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3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83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83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83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1000"/>
                                        <p:tgtEl>
                                          <p:spTgt spid="283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382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382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3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2838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2838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2838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2838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3651" grpId="0"/>
      <p:bldP spid="283654" grpId="0"/>
      <p:bldP spid="283818" grpId="0"/>
      <p:bldP spid="283820" grpId="0"/>
      <p:bldP spid="283821" grpId="0"/>
      <p:bldP spid="28382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6"/>
          <a:stretch/>
        </p:blipFill>
        <p:spPr>
          <a:xfrm rot="5400000">
            <a:off x="2202424" y="556431"/>
            <a:ext cx="6867274" cy="57544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38" r="25246"/>
          <a:stretch/>
        </p:blipFill>
        <p:spPr>
          <a:xfrm rot="5400000">
            <a:off x="754763" y="115775"/>
            <a:ext cx="1450428" cy="16271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5" r="21272"/>
          <a:stretch/>
        </p:blipFill>
        <p:spPr>
          <a:xfrm rot="5400000">
            <a:off x="783160" y="1790844"/>
            <a:ext cx="1371600" cy="160516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379" y="3365648"/>
            <a:ext cx="1969751" cy="1515785"/>
          </a:xfrm>
          <a:prstGeom prst="rect">
            <a:avLst/>
          </a:prstGeom>
        </p:spPr>
      </p:pic>
      <p:grpSp>
        <p:nvGrpSpPr>
          <p:cNvPr id="30" name="Group 29"/>
          <p:cNvGrpSpPr/>
          <p:nvPr/>
        </p:nvGrpSpPr>
        <p:grpSpPr>
          <a:xfrm>
            <a:off x="240122" y="3712213"/>
            <a:ext cx="498855" cy="411327"/>
            <a:chOff x="119657" y="6331229"/>
            <a:chExt cx="498855" cy="411327"/>
          </a:xfrm>
        </p:grpSpPr>
        <p:sp>
          <p:nvSpPr>
            <p:cNvPr id="31" name="Octagon 30"/>
            <p:cNvSpPr/>
            <p:nvPr/>
          </p:nvSpPr>
          <p:spPr>
            <a:xfrm>
              <a:off x="163422" y="6331229"/>
              <a:ext cx="411327" cy="411327"/>
            </a:xfrm>
            <a:prstGeom prst="octagon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b="1">
                <a:solidFill>
                  <a:srgbClr val="FFFFFF"/>
                </a:solidFill>
              </a:endParaRPr>
            </a:p>
          </p:txBody>
        </p:sp>
        <p:sp>
          <p:nvSpPr>
            <p:cNvPr id="32" name="Text Box 30"/>
            <p:cNvSpPr txBox="1">
              <a:spLocks noChangeArrowheads="1"/>
            </p:cNvSpPr>
            <p:nvPr/>
          </p:nvSpPr>
          <p:spPr bwMode="auto">
            <a:xfrm>
              <a:off x="119657" y="6406087"/>
              <a:ext cx="498855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40" rIns="91440">
              <a:spAutoFit/>
            </a:bodyPr>
            <a:lstStyle/>
            <a:p>
              <a:r>
                <a:rPr lang="en-US" sz="1100" b="1" dirty="0" smtClean="0">
                  <a:solidFill>
                    <a:srgbClr val="FFFFFF"/>
                  </a:solidFill>
                  <a:latin typeface="Arial Narrow" panose="020B0606020202030204" pitchFamily="34" charset="0"/>
                </a:rPr>
                <a:t>STOP</a:t>
              </a:r>
              <a:endParaRPr lang="en-US" sz="1100" b="1" dirty="0">
                <a:solidFill>
                  <a:srgbClr val="FFFFFF"/>
                </a:solidFill>
                <a:latin typeface="Arial Narrow" panose="020B0606020202030204" pitchFamily="34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70" r="10143"/>
          <a:stretch/>
        </p:blipFill>
        <p:spPr>
          <a:xfrm rot="5400000">
            <a:off x="629697" y="5074267"/>
            <a:ext cx="1678526" cy="1605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8526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90875" y="189539"/>
            <a:ext cx="8699434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3800" b="1" dirty="0" smtClean="0">
                <a:solidFill>
                  <a:srgbClr val="FFFF00"/>
                </a:solidFill>
                <a:latin typeface="Arial" pitchFamily="34" charset="0"/>
              </a:rPr>
              <a:t>REVIEW: </a:t>
            </a:r>
            <a:r>
              <a:rPr lang="en-US" sz="3800" b="1" u="sng" dirty="0" smtClean="0">
                <a:solidFill>
                  <a:srgbClr val="FFFF00"/>
                </a:solidFill>
                <a:latin typeface="Arial" pitchFamily="34" charset="0"/>
              </a:rPr>
              <a:t>Functional Groups, so far...</a:t>
            </a:r>
          </a:p>
        </p:txBody>
      </p:sp>
      <p:sp>
        <p:nvSpPr>
          <p:cNvPr id="28" name="Rectangle 3"/>
          <p:cNvSpPr>
            <a:spLocks noChangeArrowheads="1"/>
          </p:cNvSpPr>
          <p:nvPr/>
        </p:nvSpPr>
        <p:spPr bwMode="auto">
          <a:xfrm>
            <a:off x="1749230" y="1107830"/>
            <a:ext cx="5697131" cy="3970318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sz="3600" dirty="0" smtClean="0">
                <a:solidFill>
                  <a:srgbClr val="FFFFFF"/>
                </a:solidFill>
              </a:rPr>
              <a:t>Previously, we learned how to write names and draw structures of several functional groups that are common in organic chemistry and biochemistry. </a:t>
            </a:r>
            <a:endParaRPr lang="en-US" sz="3600" dirty="0">
              <a:solidFill>
                <a:srgbClr val="FFFFFF"/>
              </a:solidFill>
            </a:endParaRPr>
          </a:p>
        </p:txBody>
      </p:sp>
      <p:grpSp>
        <p:nvGrpSpPr>
          <p:cNvPr id="5" name="Group 138"/>
          <p:cNvGrpSpPr>
            <a:grpSpLocks/>
          </p:cNvGrpSpPr>
          <p:nvPr/>
        </p:nvGrpSpPr>
        <p:grpSpPr bwMode="auto">
          <a:xfrm>
            <a:off x="685918" y="3285632"/>
            <a:ext cx="936625" cy="1027112"/>
            <a:chOff x="2281" y="1997"/>
            <a:chExt cx="590" cy="647"/>
          </a:xfrm>
        </p:grpSpPr>
        <p:sp>
          <p:nvSpPr>
            <p:cNvPr id="6" name="Rectangle 139"/>
            <p:cNvSpPr>
              <a:spLocks noChangeArrowheads="1"/>
            </p:cNvSpPr>
            <p:nvPr/>
          </p:nvSpPr>
          <p:spPr bwMode="auto">
            <a:xfrm>
              <a:off x="2281" y="2317"/>
              <a:ext cx="590" cy="327"/>
            </a:xfrm>
            <a:prstGeom prst="rect">
              <a:avLst/>
            </a:prstGeom>
            <a:noFill/>
            <a:ln w="22225" algn="ctr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l"/>
              <a:r>
                <a:rPr lang="en-US" b="1" dirty="0">
                  <a:solidFill>
                    <a:srgbClr val="000000"/>
                  </a:solidFill>
                </a:rPr>
                <a:t>–C– </a:t>
              </a:r>
            </a:p>
          </p:txBody>
        </p:sp>
        <p:sp>
          <p:nvSpPr>
            <p:cNvPr id="8" name="Rectangle 140"/>
            <p:cNvSpPr>
              <a:spLocks noChangeArrowheads="1"/>
            </p:cNvSpPr>
            <p:nvPr/>
          </p:nvSpPr>
          <p:spPr bwMode="auto">
            <a:xfrm rot="-5400000">
              <a:off x="2417" y="2157"/>
              <a:ext cx="247" cy="327"/>
            </a:xfrm>
            <a:prstGeom prst="rect">
              <a:avLst/>
            </a:prstGeom>
            <a:noFill/>
            <a:ln w="22225" algn="ctr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l"/>
              <a:r>
                <a:rPr lang="en-US" b="1">
                  <a:solidFill>
                    <a:srgbClr val="000000"/>
                  </a:solidFill>
                </a:rPr>
                <a:t>=</a:t>
              </a:r>
            </a:p>
          </p:txBody>
        </p:sp>
        <p:sp>
          <p:nvSpPr>
            <p:cNvPr id="9" name="Rectangle 141"/>
            <p:cNvSpPr>
              <a:spLocks noChangeArrowheads="1"/>
            </p:cNvSpPr>
            <p:nvPr/>
          </p:nvSpPr>
          <p:spPr bwMode="auto">
            <a:xfrm>
              <a:off x="2409" y="1997"/>
              <a:ext cx="352" cy="327"/>
            </a:xfrm>
            <a:prstGeom prst="rect">
              <a:avLst/>
            </a:prstGeom>
            <a:noFill/>
            <a:ln w="22225" algn="ctr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l"/>
              <a:r>
                <a:rPr lang="en-US" b="1">
                  <a:solidFill>
                    <a:srgbClr val="000000"/>
                  </a:solidFill>
                </a:rPr>
                <a:t>O </a:t>
              </a:r>
            </a:p>
          </p:txBody>
        </p:sp>
      </p:grpSp>
      <p:grpSp>
        <p:nvGrpSpPr>
          <p:cNvPr id="10" name="Group 142"/>
          <p:cNvGrpSpPr>
            <a:grpSpLocks/>
          </p:cNvGrpSpPr>
          <p:nvPr/>
        </p:nvGrpSpPr>
        <p:grpSpPr bwMode="auto">
          <a:xfrm>
            <a:off x="7368260" y="2882357"/>
            <a:ext cx="1489075" cy="1027112"/>
            <a:chOff x="3913" y="1997"/>
            <a:chExt cx="938" cy="647"/>
          </a:xfrm>
        </p:grpSpPr>
        <p:sp>
          <p:nvSpPr>
            <p:cNvPr id="11" name="Rectangle 143"/>
            <p:cNvSpPr>
              <a:spLocks noChangeArrowheads="1"/>
            </p:cNvSpPr>
            <p:nvPr/>
          </p:nvSpPr>
          <p:spPr bwMode="auto">
            <a:xfrm>
              <a:off x="3913" y="2317"/>
              <a:ext cx="590" cy="327"/>
            </a:xfrm>
            <a:prstGeom prst="rect">
              <a:avLst/>
            </a:prstGeom>
            <a:noFill/>
            <a:ln w="22225" algn="ctr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l"/>
              <a:r>
                <a:rPr lang="en-US" b="1">
                  <a:solidFill>
                    <a:srgbClr val="000000"/>
                  </a:solidFill>
                </a:rPr>
                <a:t>–C– </a:t>
              </a:r>
            </a:p>
          </p:txBody>
        </p:sp>
        <p:sp>
          <p:nvSpPr>
            <p:cNvPr id="12" name="Rectangle 144"/>
            <p:cNvSpPr>
              <a:spLocks noChangeArrowheads="1"/>
            </p:cNvSpPr>
            <p:nvPr/>
          </p:nvSpPr>
          <p:spPr bwMode="auto">
            <a:xfrm rot="-5400000">
              <a:off x="4049" y="2157"/>
              <a:ext cx="247" cy="327"/>
            </a:xfrm>
            <a:prstGeom prst="rect">
              <a:avLst/>
            </a:prstGeom>
            <a:noFill/>
            <a:ln w="22225" algn="ctr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l"/>
              <a:r>
                <a:rPr lang="en-US" b="1">
                  <a:solidFill>
                    <a:srgbClr val="000000"/>
                  </a:solidFill>
                </a:rPr>
                <a:t>=</a:t>
              </a:r>
            </a:p>
          </p:txBody>
        </p:sp>
        <p:sp>
          <p:nvSpPr>
            <p:cNvPr id="13" name="Rectangle 145"/>
            <p:cNvSpPr>
              <a:spLocks noChangeArrowheads="1"/>
            </p:cNvSpPr>
            <p:nvPr/>
          </p:nvSpPr>
          <p:spPr bwMode="auto">
            <a:xfrm>
              <a:off x="4041" y="1997"/>
              <a:ext cx="352" cy="327"/>
            </a:xfrm>
            <a:prstGeom prst="rect">
              <a:avLst/>
            </a:prstGeom>
            <a:noFill/>
            <a:ln w="22225" algn="ctr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l"/>
              <a:r>
                <a:rPr lang="en-US" b="1">
                  <a:solidFill>
                    <a:srgbClr val="000000"/>
                  </a:solidFill>
                </a:rPr>
                <a:t>O </a:t>
              </a:r>
            </a:p>
          </p:txBody>
        </p:sp>
        <p:sp>
          <p:nvSpPr>
            <p:cNvPr id="14" name="Rectangle 146"/>
            <p:cNvSpPr>
              <a:spLocks noChangeArrowheads="1"/>
            </p:cNvSpPr>
            <p:nvPr/>
          </p:nvSpPr>
          <p:spPr bwMode="auto">
            <a:xfrm>
              <a:off x="4337" y="2317"/>
              <a:ext cx="514" cy="327"/>
            </a:xfrm>
            <a:prstGeom prst="rect">
              <a:avLst/>
            </a:prstGeom>
            <a:noFill/>
            <a:ln w="22225" algn="ctr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l"/>
              <a:r>
                <a:rPr lang="en-US" b="1" dirty="0">
                  <a:solidFill>
                    <a:srgbClr val="000000"/>
                  </a:solidFill>
                </a:rPr>
                <a:t>OH </a:t>
              </a:r>
            </a:p>
          </p:txBody>
        </p:sp>
      </p:grpSp>
      <p:grpSp>
        <p:nvGrpSpPr>
          <p:cNvPr id="15" name="Group 147"/>
          <p:cNvGrpSpPr>
            <a:grpSpLocks/>
          </p:cNvGrpSpPr>
          <p:nvPr/>
        </p:nvGrpSpPr>
        <p:grpSpPr bwMode="auto">
          <a:xfrm>
            <a:off x="1997757" y="4803708"/>
            <a:ext cx="1212850" cy="1027112"/>
            <a:chOff x="3913" y="1997"/>
            <a:chExt cx="764" cy="647"/>
          </a:xfrm>
        </p:grpSpPr>
        <p:sp>
          <p:nvSpPr>
            <p:cNvPr id="16" name="Rectangle 148"/>
            <p:cNvSpPr>
              <a:spLocks noChangeArrowheads="1"/>
            </p:cNvSpPr>
            <p:nvPr/>
          </p:nvSpPr>
          <p:spPr bwMode="auto">
            <a:xfrm>
              <a:off x="3913" y="2317"/>
              <a:ext cx="590" cy="327"/>
            </a:xfrm>
            <a:prstGeom prst="rect">
              <a:avLst/>
            </a:prstGeom>
            <a:noFill/>
            <a:ln w="22225" algn="ctr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l"/>
              <a:r>
                <a:rPr lang="en-US" b="1">
                  <a:solidFill>
                    <a:srgbClr val="000000"/>
                  </a:solidFill>
                </a:rPr>
                <a:t>–C– </a:t>
              </a:r>
            </a:p>
          </p:txBody>
        </p:sp>
        <p:sp>
          <p:nvSpPr>
            <p:cNvPr id="17" name="Rectangle 149"/>
            <p:cNvSpPr>
              <a:spLocks noChangeArrowheads="1"/>
            </p:cNvSpPr>
            <p:nvPr/>
          </p:nvSpPr>
          <p:spPr bwMode="auto">
            <a:xfrm rot="-5400000">
              <a:off x="4049" y="2157"/>
              <a:ext cx="247" cy="327"/>
            </a:xfrm>
            <a:prstGeom prst="rect">
              <a:avLst/>
            </a:prstGeom>
            <a:noFill/>
            <a:ln w="22225" algn="ctr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l"/>
              <a:r>
                <a:rPr lang="en-US" b="1">
                  <a:solidFill>
                    <a:srgbClr val="000000"/>
                  </a:solidFill>
                </a:rPr>
                <a:t>=</a:t>
              </a:r>
            </a:p>
          </p:txBody>
        </p:sp>
        <p:sp>
          <p:nvSpPr>
            <p:cNvPr id="18" name="Rectangle 150"/>
            <p:cNvSpPr>
              <a:spLocks noChangeArrowheads="1"/>
            </p:cNvSpPr>
            <p:nvPr/>
          </p:nvSpPr>
          <p:spPr bwMode="auto">
            <a:xfrm>
              <a:off x="4041" y="1997"/>
              <a:ext cx="352" cy="327"/>
            </a:xfrm>
            <a:prstGeom prst="rect">
              <a:avLst/>
            </a:prstGeom>
            <a:noFill/>
            <a:ln w="22225" algn="ctr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l"/>
              <a:r>
                <a:rPr lang="en-US" b="1">
                  <a:solidFill>
                    <a:srgbClr val="000000"/>
                  </a:solidFill>
                </a:rPr>
                <a:t>O </a:t>
              </a:r>
            </a:p>
          </p:txBody>
        </p:sp>
        <p:sp>
          <p:nvSpPr>
            <p:cNvPr id="19" name="Rectangle 151"/>
            <p:cNvSpPr>
              <a:spLocks noChangeArrowheads="1"/>
            </p:cNvSpPr>
            <p:nvPr/>
          </p:nvSpPr>
          <p:spPr bwMode="auto">
            <a:xfrm>
              <a:off x="4337" y="2317"/>
              <a:ext cx="340" cy="327"/>
            </a:xfrm>
            <a:prstGeom prst="rect">
              <a:avLst/>
            </a:prstGeom>
            <a:noFill/>
            <a:ln w="22225" algn="ctr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l"/>
              <a:r>
                <a:rPr lang="en-US" b="1" dirty="0">
                  <a:solidFill>
                    <a:srgbClr val="000000"/>
                  </a:solidFill>
                </a:rPr>
                <a:t>H </a:t>
              </a:r>
            </a:p>
          </p:txBody>
        </p:sp>
      </p:grpSp>
      <p:grpSp>
        <p:nvGrpSpPr>
          <p:cNvPr id="20" name="Group 152"/>
          <p:cNvGrpSpPr>
            <a:grpSpLocks/>
          </p:cNvGrpSpPr>
          <p:nvPr/>
        </p:nvGrpSpPr>
        <p:grpSpPr bwMode="auto">
          <a:xfrm>
            <a:off x="6088033" y="4915602"/>
            <a:ext cx="1331912" cy="1027112"/>
            <a:chOff x="3201" y="557"/>
            <a:chExt cx="839" cy="647"/>
          </a:xfrm>
        </p:grpSpPr>
        <p:sp>
          <p:nvSpPr>
            <p:cNvPr id="21" name="Rectangle 153"/>
            <p:cNvSpPr>
              <a:spLocks noChangeArrowheads="1"/>
            </p:cNvSpPr>
            <p:nvPr/>
          </p:nvSpPr>
          <p:spPr bwMode="auto">
            <a:xfrm>
              <a:off x="3201" y="877"/>
              <a:ext cx="590" cy="327"/>
            </a:xfrm>
            <a:prstGeom prst="rect">
              <a:avLst/>
            </a:prstGeom>
            <a:noFill/>
            <a:ln w="22225" algn="ctr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l"/>
              <a:r>
                <a:rPr lang="en-US" b="1">
                  <a:solidFill>
                    <a:srgbClr val="000000"/>
                  </a:solidFill>
                </a:rPr>
                <a:t>–C– </a:t>
              </a:r>
            </a:p>
          </p:txBody>
        </p:sp>
        <p:sp>
          <p:nvSpPr>
            <p:cNvPr id="22" name="Rectangle 154"/>
            <p:cNvSpPr>
              <a:spLocks noChangeArrowheads="1"/>
            </p:cNvSpPr>
            <p:nvPr/>
          </p:nvSpPr>
          <p:spPr bwMode="auto">
            <a:xfrm rot="-5400000">
              <a:off x="3337" y="717"/>
              <a:ext cx="247" cy="327"/>
            </a:xfrm>
            <a:prstGeom prst="rect">
              <a:avLst/>
            </a:prstGeom>
            <a:noFill/>
            <a:ln w="22225" algn="ctr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l"/>
              <a:r>
                <a:rPr lang="en-US" b="1">
                  <a:solidFill>
                    <a:srgbClr val="000000"/>
                  </a:solidFill>
                </a:rPr>
                <a:t>=</a:t>
              </a:r>
            </a:p>
          </p:txBody>
        </p:sp>
        <p:sp>
          <p:nvSpPr>
            <p:cNvPr id="23" name="Rectangle 155"/>
            <p:cNvSpPr>
              <a:spLocks noChangeArrowheads="1"/>
            </p:cNvSpPr>
            <p:nvPr/>
          </p:nvSpPr>
          <p:spPr bwMode="auto">
            <a:xfrm>
              <a:off x="3329" y="557"/>
              <a:ext cx="352" cy="327"/>
            </a:xfrm>
            <a:prstGeom prst="rect">
              <a:avLst/>
            </a:prstGeom>
            <a:noFill/>
            <a:ln w="22225" algn="ctr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l"/>
              <a:r>
                <a:rPr lang="en-US" b="1">
                  <a:solidFill>
                    <a:srgbClr val="000000"/>
                  </a:solidFill>
                </a:rPr>
                <a:t>O </a:t>
              </a:r>
            </a:p>
          </p:txBody>
        </p:sp>
        <p:sp>
          <p:nvSpPr>
            <p:cNvPr id="24" name="Rectangle 156"/>
            <p:cNvSpPr>
              <a:spLocks noChangeArrowheads="1"/>
            </p:cNvSpPr>
            <p:nvPr/>
          </p:nvSpPr>
          <p:spPr bwMode="auto">
            <a:xfrm>
              <a:off x="3625" y="877"/>
              <a:ext cx="415" cy="327"/>
            </a:xfrm>
            <a:prstGeom prst="rect">
              <a:avLst/>
            </a:prstGeom>
            <a:noFill/>
            <a:ln w="22225" algn="ctr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l"/>
              <a:r>
                <a:rPr lang="en-US" b="1">
                  <a:solidFill>
                    <a:srgbClr val="000000"/>
                  </a:solidFill>
                </a:rPr>
                <a:t>O–</a:t>
              </a:r>
            </a:p>
          </p:txBody>
        </p:sp>
      </p:grpSp>
      <p:sp>
        <p:nvSpPr>
          <p:cNvPr id="25" name="Rectangle 3"/>
          <p:cNvSpPr>
            <a:spLocks noChangeArrowheads="1"/>
          </p:cNvSpPr>
          <p:nvPr/>
        </p:nvSpPr>
        <p:spPr bwMode="auto">
          <a:xfrm>
            <a:off x="110349" y="4326535"/>
            <a:ext cx="1994158" cy="5847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ketones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26" name="Rectangle 3"/>
          <p:cNvSpPr>
            <a:spLocks noChangeArrowheads="1"/>
          </p:cNvSpPr>
          <p:nvPr/>
        </p:nvSpPr>
        <p:spPr bwMode="auto">
          <a:xfrm>
            <a:off x="1426116" y="5858403"/>
            <a:ext cx="2310313" cy="5847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aldehydes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27" name="Rectangle 3"/>
          <p:cNvSpPr>
            <a:spLocks noChangeArrowheads="1"/>
          </p:cNvSpPr>
          <p:nvPr/>
        </p:nvSpPr>
        <p:spPr bwMode="auto">
          <a:xfrm>
            <a:off x="5747638" y="5840668"/>
            <a:ext cx="1994158" cy="5847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esters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30" name="Rectangle 3"/>
          <p:cNvSpPr>
            <a:spLocks noChangeArrowheads="1"/>
          </p:cNvSpPr>
          <p:nvPr/>
        </p:nvSpPr>
        <p:spPr bwMode="auto">
          <a:xfrm>
            <a:off x="6817386" y="3956097"/>
            <a:ext cx="2267855" cy="1077218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carboxylic acids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35" name="Rectangle 146"/>
          <p:cNvSpPr>
            <a:spLocks noChangeArrowheads="1"/>
          </p:cNvSpPr>
          <p:nvPr/>
        </p:nvSpPr>
        <p:spPr bwMode="auto">
          <a:xfrm>
            <a:off x="4286069" y="5363604"/>
            <a:ext cx="1023037" cy="523220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b="1" dirty="0" smtClean="0">
                <a:solidFill>
                  <a:srgbClr val="000000"/>
                </a:solidFill>
              </a:rPr>
              <a:t>–OH 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36" name="Rectangle 3"/>
          <p:cNvSpPr>
            <a:spLocks noChangeArrowheads="1"/>
          </p:cNvSpPr>
          <p:nvPr/>
        </p:nvSpPr>
        <p:spPr bwMode="auto">
          <a:xfrm>
            <a:off x="3825672" y="5858403"/>
            <a:ext cx="1994158" cy="5847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alcohols</a:t>
            </a:r>
            <a:endParaRPr lang="en-US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8253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37" name="Rectangle 13"/>
          <p:cNvSpPr>
            <a:spLocks noChangeArrowheads="1"/>
          </p:cNvSpPr>
          <p:nvPr/>
        </p:nvSpPr>
        <p:spPr bwMode="auto">
          <a:xfrm>
            <a:off x="825500" y="719138"/>
            <a:ext cx="1390650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b="1"/>
              <a:t>Ethers</a:t>
            </a:r>
            <a:r>
              <a:rPr lang="en-US"/>
              <a:t> </a:t>
            </a:r>
          </a:p>
        </p:txBody>
      </p:sp>
      <p:sp>
        <p:nvSpPr>
          <p:cNvPr id="282638" name="Rectangle 14"/>
          <p:cNvSpPr>
            <a:spLocks noChangeArrowheads="1"/>
          </p:cNvSpPr>
          <p:nvPr/>
        </p:nvSpPr>
        <p:spPr bwMode="auto">
          <a:xfrm>
            <a:off x="3098800" y="719138"/>
            <a:ext cx="1568450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b="1"/>
              <a:t>Amines</a:t>
            </a:r>
            <a:r>
              <a:rPr lang="en-US"/>
              <a:t> </a:t>
            </a:r>
          </a:p>
        </p:txBody>
      </p:sp>
      <p:sp>
        <p:nvSpPr>
          <p:cNvPr id="282639" name="Rectangle 15"/>
          <p:cNvSpPr>
            <a:spLocks noChangeArrowheads="1"/>
          </p:cNvSpPr>
          <p:nvPr/>
        </p:nvSpPr>
        <p:spPr bwMode="auto">
          <a:xfrm>
            <a:off x="6083300" y="719138"/>
            <a:ext cx="1568450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b="1"/>
              <a:t>Amides</a:t>
            </a:r>
            <a:r>
              <a:rPr lang="en-US"/>
              <a:t> </a:t>
            </a:r>
          </a:p>
        </p:txBody>
      </p:sp>
      <p:sp>
        <p:nvSpPr>
          <p:cNvPr id="282640" name="Rectangle 16"/>
          <p:cNvSpPr>
            <a:spLocks noChangeArrowheads="1"/>
          </p:cNvSpPr>
          <p:nvPr/>
        </p:nvSpPr>
        <p:spPr bwMode="auto">
          <a:xfrm>
            <a:off x="317500" y="1176338"/>
            <a:ext cx="2300288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/>
              <a:t>(“EETH erz”) </a:t>
            </a:r>
          </a:p>
        </p:txBody>
      </p:sp>
      <p:sp>
        <p:nvSpPr>
          <p:cNvPr id="282641" name="Rectangle 17"/>
          <p:cNvSpPr>
            <a:spLocks noChangeArrowheads="1"/>
          </p:cNvSpPr>
          <p:nvPr/>
        </p:nvSpPr>
        <p:spPr bwMode="auto">
          <a:xfrm>
            <a:off x="2514600" y="1176338"/>
            <a:ext cx="2498725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/>
              <a:t>(“uh MEENZ”) </a:t>
            </a:r>
          </a:p>
        </p:txBody>
      </p:sp>
      <p:sp>
        <p:nvSpPr>
          <p:cNvPr id="282643" name="Rectangle 19"/>
          <p:cNvSpPr>
            <a:spLocks noChangeArrowheads="1"/>
          </p:cNvSpPr>
          <p:nvPr/>
        </p:nvSpPr>
        <p:spPr bwMode="auto">
          <a:xfrm>
            <a:off x="4913313" y="1176338"/>
            <a:ext cx="3963987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/>
              <a:t>(“uh MIDZ” or “AM idz”) </a:t>
            </a:r>
          </a:p>
        </p:txBody>
      </p:sp>
      <p:sp>
        <p:nvSpPr>
          <p:cNvPr id="282648" name="Rectangle 24"/>
          <p:cNvSpPr>
            <a:spLocks noChangeArrowheads="1"/>
          </p:cNvSpPr>
          <p:nvPr/>
        </p:nvSpPr>
        <p:spPr bwMode="auto">
          <a:xfrm>
            <a:off x="889000" y="2078038"/>
            <a:ext cx="857250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–O–</a:t>
            </a:r>
          </a:p>
        </p:txBody>
      </p:sp>
      <p:grpSp>
        <p:nvGrpSpPr>
          <p:cNvPr id="282717" name="Group 93"/>
          <p:cNvGrpSpPr>
            <a:grpSpLocks/>
          </p:cNvGrpSpPr>
          <p:nvPr/>
        </p:nvGrpSpPr>
        <p:grpSpPr bwMode="auto">
          <a:xfrm>
            <a:off x="3352800" y="2052638"/>
            <a:ext cx="754063" cy="584200"/>
            <a:chOff x="2256" y="1381"/>
            <a:chExt cx="475" cy="368"/>
          </a:xfrm>
        </p:grpSpPr>
        <p:sp>
          <p:nvSpPr>
            <p:cNvPr id="282649" name="Rectangle 25"/>
            <p:cNvSpPr>
              <a:spLocks noChangeArrowheads="1"/>
            </p:cNvSpPr>
            <p:nvPr/>
          </p:nvSpPr>
          <p:spPr bwMode="auto">
            <a:xfrm>
              <a:off x="2256" y="1397"/>
              <a:ext cx="403" cy="327"/>
            </a:xfrm>
            <a:prstGeom prst="rect">
              <a:avLst/>
            </a:prstGeom>
            <a:noFill/>
            <a:ln w="22225" algn="ctr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l"/>
              <a:r>
                <a:rPr lang="en-US">
                  <a:solidFill>
                    <a:schemeClr val="tx1"/>
                  </a:solidFill>
                </a:rPr>
                <a:t>–N</a:t>
              </a:r>
            </a:p>
          </p:txBody>
        </p:sp>
        <p:sp>
          <p:nvSpPr>
            <p:cNvPr id="282663" name="Line 39"/>
            <p:cNvSpPr>
              <a:spLocks noChangeShapeType="1"/>
            </p:cNvSpPr>
            <p:nvPr/>
          </p:nvSpPr>
          <p:spPr bwMode="auto">
            <a:xfrm flipH="1" flipV="1">
              <a:off x="2619" y="1647"/>
              <a:ext cx="104" cy="10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82668" name="Line 44"/>
            <p:cNvSpPr>
              <a:spLocks noChangeShapeType="1"/>
            </p:cNvSpPr>
            <p:nvPr/>
          </p:nvSpPr>
          <p:spPr bwMode="auto">
            <a:xfrm flipH="1">
              <a:off x="2619" y="1381"/>
              <a:ext cx="112" cy="114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282683" name="Group 59"/>
          <p:cNvGrpSpPr>
            <a:grpSpLocks/>
          </p:cNvGrpSpPr>
          <p:nvPr/>
        </p:nvGrpSpPr>
        <p:grpSpPr bwMode="auto">
          <a:xfrm>
            <a:off x="6046788" y="1785938"/>
            <a:ext cx="1222375" cy="1079500"/>
            <a:chOff x="1089" y="3309"/>
            <a:chExt cx="770" cy="680"/>
          </a:xfrm>
        </p:grpSpPr>
        <p:sp>
          <p:nvSpPr>
            <p:cNvPr id="282675" name="Rectangle 51"/>
            <p:cNvSpPr>
              <a:spLocks noChangeArrowheads="1"/>
            </p:cNvSpPr>
            <p:nvPr/>
          </p:nvSpPr>
          <p:spPr bwMode="auto">
            <a:xfrm>
              <a:off x="1089" y="3629"/>
              <a:ext cx="752" cy="327"/>
            </a:xfrm>
            <a:prstGeom prst="rect">
              <a:avLst/>
            </a:prstGeom>
            <a:noFill/>
            <a:ln w="22225" algn="ctr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l"/>
              <a:r>
                <a:rPr lang="en-US">
                  <a:solidFill>
                    <a:schemeClr val="tx1"/>
                  </a:solidFill>
                </a:rPr>
                <a:t>–C–N </a:t>
              </a:r>
            </a:p>
          </p:txBody>
        </p:sp>
        <p:sp>
          <p:nvSpPr>
            <p:cNvPr id="282676" name="Rectangle 52"/>
            <p:cNvSpPr>
              <a:spLocks noChangeArrowheads="1"/>
            </p:cNvSpPr>
            <p:nvPr/>
          </p:nvSpPr>
          <p:spPr bwMode="auto">
            <a:xfrm rot="-5400000">
              <a:off x="1225" y="3469"/>
              <a:ext cx="247" cy="327"/>
            </a:xfrm>
            <a:prstGeom prst="rect">
              <a:avLst/>
            </a:prstGeom>
            <a:noFill/>
            <a:ln w="22225" algn="ctr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l"/>
              <a:r>
                <a:rPr lang="en-US">
                  <a:solidFill>
                    <a:schemeClr val="tx1"/>
                  </a:solidFill>
                </a:rPr>
                <a:t>=</a:t>
              </a:r>
            </a:p>
          </p:txBody>
        </p:sp>
        <p:sp>
          <p:nvSpPr>
            <p:cNvPr id="282677" name="Rectangle 53"/>
            <p:cNvSpPr>
              <a:spLocks noChangeArrowheads="1"/>
            </p:cNvSpPr>
            <p:nvPr/>
          </p:nvSpPr>
          <p:spPr bwMode="auto">
            <a:xfrm>
              <a:off x="1217" y="3309"/>
              <a:ext cx="352" cy="327"/>
            </a:xfrm>
            <a:prstGeom prst="rect">
              <a:avLst/>
            </a:prstGeom>
            <a:noFill/>
            <a:ln w="22225" algn="ctr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l"/>
              <a:r>
                <a:rPr lang="en-US">
                  <a:solidFill>
                    <a:schemeClr val="tx1"/>
                  </a:solidFill>
                </a:rPr>
                <a:t>O </a:t>
              </a:r>
            </a:p>
          </p:txBody>
        </p:sp>
        <p:sp>
          <p:nvSpPr>
            <p:cNvPr id="282678" name="Rectangle 54"/>
            <p:cNvSpPr>
              <a:spLocks noChangeArrowheads="1"/>
            </p:cNvSpPr>
            <p:nvPr/>
          </p:nvSpPr>
          <p:spPr bwMode="auto">
            <a:xfrm>
              <a:off x="1513" y="3629"/>
              <a:ext cx="178" cy="327"/>
            </a:xfrm>
            <a:prstGeom prst="rect">
              <a:avLst/>
            </a:prstGeom>
            <a:noFill/>
            <a:ln w="22225" algn="ctr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l"/>
              <a:r>
                <a:rPr lang="en-US">
                  <a:solidFill>
                    <a:schemeClr val="tx1"/>
                  </a:solidFill>
                </a:rPr>
                <a:t> </a:t>
              </a:r>
            </a:p>
          </p:txBody>
        </p:sp>
        <p:sp>
          <p:nvSpPr>
            <p:cNvPr id="282681" name="Line 57"/>
            <p:cNvSpPr>
              <a:spLocks noChangeShapeType="1"/>
            </p:cNvSpPr>
            <p:nvPr/>
          </p:nvSpPr>
          <p:spPr bwMode="auto">
            <a:xfrm flipH="1" flipV="1">
              <a:off x="1747" y="3887"/>
              <a:ext cx="104" cy="10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82682" name="Line 58"/>
            <p:cNvSpPr>
              <a:spLocks noChangeShapeType="1"/>
            </p:cNvSpPr>
            <p:nvPr/>
          </p:nvSpPr>
          <p:spPr bwMode="auto">
            <a:xfrm flipH="1">
              <a:off x="1747" y="3621"/>
              <a:ext cx="112" cy="114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aphicFrame>
        <p:nvGraphicFramePr>
          <p:cNvPr id="282719" name="Group 95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662886088"/>
              </p:ext>
            </p:extLst>
          </p:nvPr>
        </p:nvGraphicFramePr>
        <p:xfrm>
          <a:off x="317500" y="727075"/>
          <a:ext cx="8458200" cy="2411413"/>
        </p:xfrm>
        <a:graphic>
          <a:graphicData uri="http://schemas.openxmlformats.org/drawingml/2006/table">
            <a:tbl>
              <a:tblPr/>
              <a:tblGrid>
                <a:gridCol w="2184400"/>
                <a:gridCol w="2413000"/>
                <a:gridCol w="3860800"/>
              </a:tblGrid>
              <a:tr h="1000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11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82720" name="Picture 96" descr="caff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7138" y="3273425"/>
            <a:ext cx="4022725" cy="2968625"/>
          </a:xfrm>
          <a:prstGeom prst="rect">
            <a:avLst/>
          </a:prstGeom>
          <a:noFill/>
        </p:spPr>
      </p:pic>
      <p:sp>
        <p:nvSpPr>
          <p:cNvPr id="282721" name="Rectangle 97"/>
          <p:cNvSpPr>
            <a:spLocks noChangeArrowheads="1"/>
          </p:cNvSpPr>
          <p:nvPr/>
        </p:nvSpPr>
        <p:spPr bwMode="auto">
          <a:xfrm>
            <a:off x="3536950" y="5719763"/>
            <a:ext cx="17700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“coca-ine”</a:t>
            </a:r>
          </a:p>
        </p:txBody>
      </p:sp>
      <p:grpSp>
        <p:nvGrpSpPr>
          <p:cNvPr id="282722" name="Group 98"/>
          <p:cNvGrpSpPr>
            <a:grpSpLocks/>
          </p:cNvGrpSpPr>
          <p:nvPr/>
        </p:nvGrpSpPr>
        <p:grpSpPr bwMode="auto">
          <a:xfrm>
            <a:off x="2338388" y="3278188"/>
            <a:ext cx="4327525" cy="2327275"/>
            <a:chOff x="2881" y="147"/>
            <a:chExt cx="2726" cy="1466"/>
          </a:xfrm>
        </p:grpSpPr>
        <p:pic>
          <p:nvPicPr>
            <p:cNvPr id="282723" name="Picture 99" descr="cocain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1" y="147"/>
              <a:ext cx="2726" cy="1466"/>
            </a:xfrm>
            <a:prstGeom prst="rect">
              <a:avLst/>
            </a:prstGeom>
            <a:noFill/>
          </p:spPr>
        </p:pic>
        <p:sp>
          <p:nvSpPr>
            <p:cNvPr id="282724" name="Rectangle 100"/>
            <p:cNvSpPr>
              <a:spLocks noChangeArrowheads="1"/>
            </p:cNvSpPr>
            <p:nvPr/>
          </p:nvSpPr>
          <p:spPr bwMode="auto">
            <a:xfrm>
              <a:off x="5321" y="1393"/>
              <a:ext cx="274" cy="210"/>
            </a:xfrm>
            <a:prstGeom prst="rect">
              <a:avLst/>
            </a:prstGeom>
            <a:solidFill>
              <a:schemeClr val="tx1"/>
            </a:solidFill>
            <a:ln w="222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282725" name="Rectangle 101"/>
          <p:cNvSpPr>
            <a:spLocks noChangeArrowheads="1"/>
          </p:cNvSpPr>
          <p:nvPr/>
        </p:nvSpPr>
        <p:spPr bwMode="auto">
          <a:xfrm>
            <a:off x="3540125" y="6199188"/>
            <a:ext cx="17891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“caffe-ine”</a:t>
            </a:r>
          </a:p>
        </p:txBody>
      </p:sp>
      <p:pic>
        <p:nvPicPr>
          <p:cNvPr id="282726" name="Picture 102" descr="300px-Tatooin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388" y="3275013"/>
            <a:ext cx="2857500" cy="2857500"/>
          </a:xfrm>
          <a:prstGeom prst="rect">
            <a:avLst/>
          </a:prstGeom>
          <a:noFill/>
        </p:spPr>
      </p:pic>
      <p:pic>
        <p:nvPicPr>
          <p:cNvPr id="282727" name="Picture 103" descr="800px-Starwars-tatooin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9550" y="3595688"/>
            <a:ext cx="3587750" cy="2390775"/>
          </a:xfrm>
          <a:prstGeom prst="rect">
            <a:avLst/>
          </a:prstGeom>
          <a:noFill/>
        </p:spPr>
      </p:pic>
      <p:sp>
        <p:nvSpPr>
          <p:cNvPr id="282728" name="Rectangle 104"/>
          <p:cNvSpPr>
            <a:spLocks noChangeArrowheads="1"/>
          </p:cNvSpPr>
          <p:nvPr/>
        </p:nvSpPr>
        <p:spPr bwMode="auto">
          <a:xfrm>
            <a:off x="3579813" y="6170613"/>
            <a:ext cx="19288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“Tatoo-ine”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8520339" y="6317705"/>
            <a:ext cx="498855" cy="411327"/>
            <a:chOff x="119657" y="6331229"/>
            <a:chExt cx="498855" cy="411327"/>
          </a:xfrm>
        </p:grpSpPr>
        <p:sp>
          <p:nvSpPr>
            <p:cNvPr id="31" name="Octagon 30"/>
            <p:cNvSpPr/>
            <p:nvPr/>
          </p:nvSpPr>
          <p:spPr>
            <a:xfrm>
              <a:off x="163422" y="6331229"/>
              <a:ext cx="411327" cy="411327"/>
            </a:xfrm>
            <a:prstGeom prst="octagon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b="1">
                <a:solidFill>
                  <a:srgbClr val="FFFFFF"/>
                </a:solidFill>
              </a:endParaRPr>
            </a:p>
          </p:txBody>
        </p:sp>
        <p:sp>
          <p:nvSpPr>
            <p:cNvPr id="32" name="Text Box 30"/>
            <p:cNvSpPr txBox="1">
              <a:spLocks noChangeArrowheads="1"/>
            </p:cNvSpPr>
            <p:nvPr/>
          </p:nvSpPr>
          <p:spPr bwMode="auto">
            <a:xfrm>
              <a:off x="119657" y="6406087"/>
              <a:ext cx="498855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40" rIns="91440">
              <a:spAutoFit/>
            </a:bodyPr>
            <a:lstStyle/>
            <a:p>
              <a:r>
                <a:rPr lang="en-US" sz="1100" b="1" dirty="0" smtClean="0">
                  <a:solidFill>
                    <a:srgbClr val="FFFFFF"/>
                  </a:solidFill>
                  <a:latin typeface="Arial Narrow" panose="020B0606020202030204" pitchFamily="34" charset="0"/>
                </a:rPr>
                <a:t>STOP</a:t>
              </a:r>
              <a:endParaRPr lang="en-US" sz="1100" b="1" dirty="0">
                <a:solidFill>
                  <a:srgbClr val="FFFFFF"/>
                </a:solidFill>
                <a:latin typeface="Arial Narrow" panose="020B060602020203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264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264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26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27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27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2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268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268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2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82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827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2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2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2827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2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2827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2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82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827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827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82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2827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2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2000"/>
                                        <p:tgtEl>
                                          <p:spTgt spid="2827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2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282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000"/>
                                        <p:tgtEl>
                                          <p:spTgt spid="2827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2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282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0"/>
                                        <p:tgtEl>
                                          <p:spTgt spid="2827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0" fill="hold"/>
                                        <p:tgtEl>
                                          <p:spTgt spid="282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0" fill="hold"/>
                                        <p:tgtEl>
                                          <p:spTgt spid="282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000"/>
                            </p:stCondLst>
                            <p:childTnLst>
                              <p:par>
                                <p:cTn id="8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2648" grpId="0"/>
      <p:bldP spid="282721" grpId="0"/>
      <p:bldP spid="282721" grpId="1"/>
      <p:bldP spid="282725" grpId="0"/>
      <p:bldP spid="282725" grpId="1"/>
      <p:bldP spid="28272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2"/>
          <p:cNvSpPr>
            <a:spLocks noChangeArrowheads="1"/>
          </p:cNvSpPr>
          <p:nvPr/>
        </p:nvSpPr>
        <p:spPr bwMode="auto">
          <a:xfrm>
            <a:off x="2817813" y="173038"/>
            <a:ext cx="3330575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tabLst>
                <a:tab pos="457200" algn="r"/>
                <a:tab pos="2743200" algn="ctr"/>
                <a:tab pos="5486400" algn="r"/>
              </a:tabLst>
            </a:pPr>
            <a:r>
              <a:rPr lang="en-US" b="1"/>
              <a:t>Organic Reactions</a:t>
            </a:r>
          </a:p>
        </p:txBody>
      </p:sp>
      <p:sp>
        <p:nvSpPr>
          <p:cNvPr id="273411" name="Rectangle 3"/>
          <p:cNvSpPr>
            <a:spLocks noChangeArrowheads="1"/>
          </p:cNvSpPr>
          <p:nvPr/>
        </p:nvSpPr>
        <p:spPr bwMode="auto">
          <a:xfrm>
            <a:off x="1046428" y="734537"/>
            <a:ext cx="7563289" cy="954107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tabLst>
                <a:tab pos="457200" algn="r"/>
                <a:tab pos="2743200" algn="ctr"/>
                <a:tab pos="5486400" algn="r"/>
              </a:tabLst>
            </a:pPr>
            <a:r>
              <a:rPr lang="en-US" u="sng" dirty="0" smtClean="0"/>
              <a:t>Combustion</a:t>
            </a:r>
            <a:r>
              <a:rPr lang="en-US" dirty="0" smtClean="0"/>
              <a:t> </a:t>
            </a:r>
            <a:r>
              <a:rPr lang="en-US" dirty="0"/>
              <a:t>of hydrocarbons OR </a:t>
            </a:r>
            <a:r>
              <a:rPr lang="en-US" dirty="0" smtClean="0"/>
              <a:t>compounds</a:t>
            </a:r>
            <a:endParaRPr lang="en-US" dirty="0"/>
          </a:p>
          <a:p>
            <a:pPr algn="l">
              <a:tabLst>
                <a:tab pos="457200" algn="r"/>
                <a:tab pos="2743200" algn="ctr"/>
                <a:tab pos="5486400" algn="r"/>
              </a:tabLst>
            </a:pPr>
            <a:r>
              <a:rPr lang="en-US" baseline="30000" dirty="0" smtClean="0"/>
              <a:t>w</a:t>
            </a:r>
            <a:r>
              <a:rPr lang="en-US" dirty="0" smtClean="0"/>
              <a:t>/only C</a:t>
            </a:r>
            <a:r>
              <a:rPr lang="en-US" dirty="0"/>
              <a:t>, H, and O: products are…</a:t>
            </a:r>
          </a:p>
        </p:txBody>
      </p:sp>
      <p:sp>
        <p:nvSpPr>
          <p:cNvPr id="273412" name="Rectangle 4"/>
          <p:cNvSpPr>
            <a:spLocks noChangeArrowheads="1"/>
          </p:cNvSpPr>
          <p:nvPr/>
        </p:nvSpPr>
        <p:spPr bwMode="auto">
          <a:xfrm>
            <a:off x="6491398" y="1165087"/>
            <a:ext cx="2427268" cy="523220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tabLst>
                <a:tab pos="457200" algn="r"/>
                <a:tab pos="2743200" algn="ctr"/>
                <a:tab pos="5486400" algn="r"/>
              </a:tabLst>
            </a:pPr>
            <a:r>
              <a:rPr lang="en-US" dirty="0">
                <a:solidFill>
                  <a:srgbClr val="000000"/>
                </a:solidFill>
              </a:rPr>
              <a:t>CO</a:t>
            </a:r>
            <a:r>
              <a:rPr lang="en-US" baseline="-25000" dirty="0">
                <a:solidFill>
                  <a:srgbClr val="000000"/>
                </a:solidFill>
              </a:rPr>
              <a:t>2</a:t>
            </a:r>
            <a:r>
              <a:rPr lang="en-US" dirty="0">
                <a:solidFill>
                  <a:srgbClr val="000000"/>
                </a:solidFill>
              </a:rPr>
              <a:t> and </a:t>
            </a:r>
            <a:r>
              <a:rPr lang="en-US" dirty="0" smtClean="0">
                <a:solidFill>
                  <a:srgbClr val="000000"/>
                </a:solidFill>
              </a:rPr>
              <a:t>H</a:t>
            </a:r>
            <a:r>
              <a:rPr lang="en-US" baseline="-25000" dirty="0" smtClean="0">
                <a:solidFill>
                  <a:srgbClr val="000000"/>
                </a:solidFill>
              </a:rPr>
              <a:t>2</a:t>
            </a:r>
            <a:r>
              <a:rPr lang="en-US" dirty="0" smtClean="0">
                <a:solidFill>
                  <a:srgbClr val="000000"/>
                </a:solidFill>
              </a:rPr>
              <a:t>O.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73413" name="Rectangle 5"/>
          <p:cNvSpPr>
            <a:spLocks noChangeArrowheads="1"/>
          </p:cNvSpPr>
          <p:nvPr/>
        </p:nvSpPr>
        <p:spPr bwMode="auto">
          <a:xfrm>
            <a:off x="222250" y="1876425"/>
            <a:ext cx="5727700" cy="946150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indent="274638">
              <a:tabLst>
                <a:tab pos="457200" algn="r"/>
                <a:tab pos="2743200" algn="ctr"/>
                <a:tab pos="5486400" algn="r"/>
              </a:tabLst>
            </a:pPr>
            <a:r>
              <a:rPr lang="en-US"/>
              <a:t>Write the equation for the complete</a:t>
            </a:r>
          </a:p>
          <a:p>
            <a:pPr indent="274638">
              <a:tabLst>
                <a:tab pos="457200" algn="r"/>
                <a:tab pos="2743200" algn="ctr"/>
                <a:tab pos="5486400" algn="r"/>
              </a:tabLst>
            </a:pPr>
            <a:r>
              <a:rPr lang="en-US"/>
              <a:t>combustion of 2-methyl-2-pentene.</a:t>
            </a:r>
          </a:p>
        </p:txBody>
      </p:sp>
      <p:sp>
        <p:nvSpPr>
          <p:cNvPr id="273414" name="Rectangle 6"/>
          <p:cNvSpPr>
            <a:spLocks noChangeArrowheads="1"/>
          </p:cNvSpPr>
          <p:nvPr/>
        </p:nvSpPr>
        <p:spPr bwMode="auto">
          <a:xfrm>
            <a:off x="273050" y="4225925"/>
            <a:ext cx="5727700" cy="946150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tabLst>
                <a:tab pos="457200" algn="r"/>
                <a:tab pos="2743200" algn="ctr"/>
                <a:tab pos="5486400" algn="r"/>
              </a:tabLst>
            </a:pPr>
            <a:r>
              <a:rPr lang="en-US" dirty="0"/>
              <a:t>Write the equation for the complete</a:t>
            </a:r>
          </a:p>
          <a:p>
            <a:pPr algn="l">
              <a:tabLst>
                <a:tab pos="457200" algn="r"/>
                <a:tab pos="2743200" algn="ctr"/>
                <a:tab pos="5486400" algn="r"/>
              </a:tabLst>
            </a:pPr>
            <a:r>
              <a:rPr lang="en-US" dirty="0"/>
              <a:t>combustion of </a:t>
            </a:r>
            <a:r>
              <a:rPr lang="en-US" dirty="0" err="1"/>
              <a:t>ethylbutanoate</a:t>
            </a:r>
            <a:r>
              <a:rPr lang="en-US" dirty="0"/>
              <a:t>.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6502400" y="1993900"/>
            <a:ext cx="1778000" cy="520700"/>
            <a:chOff x="6502400" y="1993900"/>
            <a:chExt cx="1778000" cy="520700"/>
          </a:xfrm>
        </p:grpSpPr>
        <p:cxnSp>
          <p:nvCxnSpPr>
            <p:cNvPr id="78" name="Straight Connector 77"/>
            <p:cNvCxnSpPr>
              <a:cxnSpLocks noChangeShapeType="1"/>
            </p:cNvCxnSpPr>
            <p:nvPr/>
          </p:nvCxnSpPr>
          <p:spPr bwMode="auto">
            <a:xfrm rot="16200000" flipV="1">
              <a:off x="6502400" y="2057400"/>
              <a:ext cx="457200" cy="45720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79" name="Straight Connector 78"/>
            <p:cNvCxnSpPr>
              <a:cxnSpLocks noChangeShapeType="1"/>
            </p:cNvCxnSpPr>
            <p:nvPr/>
          </p:nvCxnSpPr>
          <p:spPr bwMode="auto">
            <a:xfrm flipV="1">
              <a:off x="6908800" y="1993900"/>
              <a:ext cx="457200" cy="45720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80" name="Straight Connector 79"/>
            <p:cNvCxnSpPr>
              <a:cxnSpLocks noChangeShapeType="1"/>
            </p:cNvCxnSpPr>
            <p:nvPr/>
          </p:nvCxnSpPr>
          <p:spPr bwMode="auto">
            <a:xfrm rot="16200000" flipV="1">
              <a:off x="7366000" y="1993900"/>
              <a:ext cx="457200" cy="45720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81" name="Straight Connector 80"/>
            <p:cNvCxnSpPr>
              <a:cxnSpLocks noChangeShapeType="1"/>
            </p:cNvCxnSpPr>
            <p:nvPr/>
          </p:nvCxnSpPr>
          <p:spPr bwMode="auto">
            <a:xfrm flipV="1">
              <a:off x="7823200" y="1993900"/>
              <a:ext cx="457200" cy="45720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" name="Straight Connector 78"/>
            <p:cNvCxnSpPr>
              <a:cxnSpLocks noChangeShapeType="1"/>
            </p:cNvCxnSpPr>
            <p:nvPr/>
          </p:nvCxnSpPr>
          <p:spPr bwMode="auto">
            <a:xfrm flipV="1">
              <a:off x="6959600" y="2057400"/>
              <a:ext cx="457200" cy="45720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</p:spPr>
        </p:cxnSp>
      </p:grpSp>
      <p:cxnSp>
        <p:nvCxnSpPr>
          <p:cNvPr id="3" name="Straight Connector 80"/>
          <p:cNvCxnSpPr>
            <a:cxnSpLocks noChangeShapeType="1"/>
          </p:cNvCxnSpPr>
          <p:nvPr/>
        </p:nvCxnSpPr>
        <p:spPr bwMode="auto">
          <a:xfrm flipV="1">
            <a:off x="6959600" y="2501900"/>
            <a:ext cx="0" cy="46990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grpSp>
        <p:nvGrpSpPr>
          <p:cNvPr id="273455" name="Group 47"/>
          <p:cNvGrpSpPr>
            <a:grpSpLocks/>
          </p:cNvGrpSpPr>
          <p:nvPr/>
        </p:nvGrpSpPr>
        <p:grpSpPr bwMode="auto">
          <a:xfrm>
            <a:off x="1744663" y="3208338"/>
            <a:ext cx="3021012" cy="519112"/>
            <a:chOff x="1099" y="2021"/>
            <a:chExt cx="1903" cy="327"/>
          </a:xfrm>
        </p:grpSpPr>
        <p:sp>
          <p:nvSpPr>
            <p:cNvPr id="273423" name="Rectangle 15"/>
            <p:cNvSpPr>
              <a:spLocks noChangeArrowheads="1"/>
            </p:cNvSpPr>
            <p:nvPr/>
          </p:nvSpPr>
          <p:spPr bwMode="auto">
            <a:xfrm>
              <a:off x="2667" y="2021"/>
              <a:ext cx="335" cy="327"/>
            </a:xfrm>
            <a:prstGeom prst="rect">
              <a:avLst/>
            </a:prstGeom>
            <a:noFill/>
            <a:ln w="22225" algn="ctr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l">
                <a:tabLst>
                  <a:tab pos="457200" algn="r"/>
                  <a:tab pos="2743200" algn="ctr"/>
                  <a:tab pos="5486400" algn="r"/>
                </a:tabLst>
              </a:pPr>
              <a:r>
                <a:rPr lang="en-US">
                  <a:solidFill>
                    <a:srgbClr val="000000"/>
                  </a:solidFill>
                  <a:sym typeface="Wingdings" pitchFamily="2" charset="2"/>
                </a:rPr>
                <a:t></a:t>
              </a: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73424" name="Rectangle 16"/>
            <p:cNvSpPr>
              <a:spLocks noChangeArrowheads="1"/>
            </p:cNvSpPr>
            <p:nvPr/>
          </p:nvSpPr>
          <p:spPr bwMode="auto">
            <a:xfrm>
              <a:off x="1099" y="2021"/>
              <a:ext cx="1581" cy="327"/>
            </a:xfrm>
            <a:prstGeom prst="rect">
              <a:avLst/>
            </a:prstGeom>
            <a:noFill/>
            <a:ln w="22225" algn="ctr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l">
                <a:tabLst>
                  <a:tab pos="457200" algn="r"/>
                  <a:tab pos="2743200" algn="ctr"/>
                  <a:tab pos="5486400" algn="r"/>
                </a:tabLst>
              </a:pPr>
              <a:r>
                <a:rPr lang="en-US">
                  <a:solidFill>
                    <a:srgbClr val="000000"/>
                  </a:solidFill>
                </a:rPr>
                <a:t>C</a:t>
              </a:r>
              <a:r>
                <a:rPr lang="en-US" baseline="-25000">
                  <a:solidFill>
                    <a:srgbClr val="000000"/>
                  </a:solidFill>
                </a:rPr>
                <a:t>6</a:t>
              </a:r>
              <a:r>
                <a:rPr lang="en-US">
                  <a:solidFill>
                    <a:srgbClr val="000000"/>
                  </a:solidFill>
                </a:rPr>
                <a:t>H</a:t>
              </a:r>
              <a:r>
                <a:rPr lang="en-US" baseline="-25000">
                  <a:solidFill>
                    <a:srgbClr val="000000"/>
                  </a:solidFill>
                </a:rPr>
                <a:t>12</a:t>
              </a:r>
              <a:r>
                <a:rPr lang="en-US">
                  <a:solidFill>
                    <a:srgbClr val="000000"/>
                  </a:solidFill>
                </a:rPr>
                <a:t>   +     O</a:t>
              </a:r>
              <a:r>
                <a:rPr lang="en-US" baseline="-25000">
                  <a:solidFill>
                    <a:srgbClr val="000000"/>
                  </a:solidFill>
                </a:rPr>
                <a:t>2</a:t>
              </a: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273425" name="Rectangle 17"/>
          <p:cNvSpPr>
            <a:spLocks noChangeArrowheads="1"/>
          </p:cNvSpPr>
          <p:nvPr/>
        </p:nvSpPr>
        <p:spPr bwMode="auto">
          <a:xfrm>
            <a:off x="5103813" y="3208338"/>
            <a:ext cx="2417762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tabLst>
                <a:tab pos="457200" algn="r"/>
                <a:tab pos="2743200" algn="ctr"/>
                <a:tab pos="5486400" algn="r"/>
              </a:tabLst>
            </a:pPr>
            <a:r>
              <a:rPr lang="en-US">
                <a:solidFill>
                  <a:srgbClr val="000000"/>
                </a:solidFill>
              </a:rPr>
              <a:t>CO</a:t>
            </a:r>
            <a:r>
              <a:rPr lang="en-US" baseline="-25000">
                <a:solidFill>
                  <a:srgbClr val="000000"/>
                </a:solidFill>
              </a:rPr>
              <a:t>2</a:t>
            </a:r>
            <a:r>
              <a:rPr lang="en-US">
                <a:solidFill>
                  <a:srgbClr val="000000"/>
                </a:solidFill>
              </a:rPr>
              <a:t>  +     H</a:t>
            </a:r>
            <a:r>
              <a:rPr lang="en-US" baseline="-25000">
                <a:solidFill>
                  <a:srgbClr val="000000"/>
                </a:solidFill>
              </a:rPr>
              <a:t>2</a:t>
            </a:r>
            <a:r>
              <a:rPr lang="en-US">
                <a:solidFill>
                  <a:srgbClr val="000000"/>
                </a:solidFill>
              </a:rPr>
              <a:t>O</a:t>
            </a:r>
          </a:p>
        </p:txBody>
      </p:sp>
      <p:sp>
        <p:nvSpPr>
          <p:cNvPr id="273426" name="Rectangle 18"/>
          <p:cNvSpPr>
            <a:spLocks noChangeArrowheads="1"/>
          </p:cNvSpPr>
          <p:nvPr/>
        </p:nvSpPr>
        <p:spPr bwMode="auto">
          <a:xfrm>
            <a:off x="4799013" y="3208338"/>
            <a:ext cx="382587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tabLst>
                <a:tab pos="457200" algn="r"/>
                <a:tab pos="2743200" algn="ctr"/>
                <a:tab pos="5486400" algn="r"/>
              </a:tabLst>
            </a:pPr>
            <a:r>
              <a:rPr lang="en-US" dirty="0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273428" name="Rectangle 20"/>
          <p:cNvSpPr>
            <a:spLocks noChangeArrowheads="1"/>
          </p:cNvSpPr>
          <p:nvPr/>
        </p:nvSpPr>
        <p:spPr bwMode="auto">
          <a:xfrm>
            <a:off x="6411913" y="3208338"/>
            <a:ext cx="382587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tabLst>
                <a:tab pos="457200" algn="r"/>
                <a:tab pos="2743200" algn="ctr"/>
                <a:tab pos="5486400" algn="r"/>
              </a:tabLst>
            </a:pPr>
            <a:r>
              <a:rPr lang="en-US" dirty="0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273429" name="Rectangle 21"/>
          <p:cNvSpPr>
            <a:spLocks noChangeArrowheads="1"/>
          </p:cNvSpPr>
          <p:nvPr/>
        </p:nvSpPr>
        <p:spPr bwMode="auto">
          <a:xfrm>
            <a:off x="3376613" y="3208338"/>
            <a:ext cx="382587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tabLst>
                <a:tab pos="457200" algn="r"/>
                <a:tab pos="2743200" algn="ctr"/>
                <a:tab pos="5486400" algn="r"/>
              </a:tabLst>
            </a:pPr>
            <a:r>
              <a:rPr lang="en-US">
                <a:solidFill>
                  <a:srgbClr val="000000"/>
                </a:solidFill>
              </a:rPr>
              <a:t>9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5829300" y="3830638"/>
            <a:ext cx="2300288" cy="1700212"/>
            <a:chOff x="5829300" y="3830638"/>
            <a:chExt cx="2300288" cy="1700212"/>
          </a:xfrm>
        </p:grpSpPr>
        <p:grpSp>
          <p:nvGrpSpPr>
            <p:cNvPr id="273431" name="Group 108"/>
            <p:cNvGrpSpPr>
              <a:grpSpLocks/>
            </p:cNvGrpSpPr>
            <p:nvPr/>
          </p:nvGrpSpPr>
          <p:grpSpPr bwMode="auto">
            <a:xfrm rot="10800000">
              <a:off x="6743700" y="4724400"/>
              <a:ext cx="914400" cy="457200"/>
              <a:chOff x="304800" y="4419600"/>
              <a:chExt cx="914400" cy="457200"/>
            </a:xfrm>
          </p:grpSpPr>
          <p:cxnSp>
            <p:nvCxnSpPr>
              <p:cNvPr id="4" name="Straight Connector 91"/>
              <p:cNvCxnSpPr>
                <a:cxnSpLocks noChangeShapeType="1"/>
              </p:cNvCxnSpPr>
              <p:nvPr/>
            </p:nvCxnSpPr>
            <p:spPr bwMode="auto">
              <a:xfrm rot="16200000" flipV="1">
                <a:off x="304800" y="4419600"/>
                <a:ext cx="457200" cy="457200"/>
              </a:xfrm>
              <a:prstGeom prst="line">
                <a:avLst/>
              </a:prstGeom>
              <a:noFill/>
              <a:ln w="38100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93" name="Straight Connector 92"/>
              <p:cNvCxnSpPr>
                <a:cxnSpLocks noChangeShapeType="1"/>
              </p:cNvCxnSpPr>
              <p:nvPr/>
            </p:nvCxnSpPr>
            <p:spPr bwMode="auto">
              <a:xfrm flipV="1">
                <a:off x="762000" y="4419600"/>
                <a:ext cx="457200" cy="457200"/>
              </a:xfrm>
              <a:prstGeom prst="line">
                <a:avLst/>
              </a:prstGeom>
              <a:noFill/>
              <a:ln w="38100" algn="ctr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sp>
          <p:nvSpPr>
            <p:cNvPr id="273434" name="Rectangle 26"/>
            <p:cNvSpPr>
              <a:spLocks noChangeArrowheads="1"/>
            </p:cNvSpPr>
            <p:nvPr/>
          </p:nvSpPr>
          <p:spPr bwMode="auto">
            <a:xfrm>
              <a:off x="6961188" y="3830638"/>
              <a:ext cx="460375" cy="519112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l"/>
              <a:r>
                <a:rPr lang="en-US">
                  <a:solidFill>
                    <a:srgbClr val="000000"/>
                  </a:solidFill>
                </a:rPr>
                <a:t>O</a:t>
              </a:r>
            </a:p>
          </p:txBody>
        </p:sp>
        <p:cxnSp>
          <p:nvCxnSpPr>
            <p:cNvPr id="92" name="Straight Connector 91"/>
            <p:cNvCxnSpPr>
              <a:cxnSpLocks noChangeShapeType="1"/>
            </p:cNvCxnSpPr>
            <p:nvPr/>
          </p:nvCxnSpPr>
          <p:spPr bwMode="auto">
            <a:xfrm rot="5400000" flipV="1">
              <a:off x="6875463" y="4527550"/>
              <a:ext cx="520700" cy="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" name="Straight Connector 91"/>
            <p:cNvCxnSpPr>
              <a:cxnSpLocks noChangeShapeType="1"/>
            </p:cNvCxnSpPr>
            <p:nvPr/>
          </p:nvCxnSpPr>
          <p:spPr bwMode="auto">
            <a:xfrm rot="5400000" flipV="1">
              <a:off x="6989763" y="4527550"/>
              <a:ext cx="520700" cy="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273437" name="Rectangle 29"/>
            <p:cNvSpPr>
              <a:spLocks noChangeArrowheads="1"/>
            </p:cNvSpPr>
            <p:nvPr/>
          </p:nvSpPr>
          <p:spPr bwMode="auto">
            <a:xfrm>
              <a:off x="7570788" y="5011738"/>
              <a:ext cx="558800" cy="519112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l"/>
              <a:r>
                <a:rPr lang="en-US">
                  <a:solidFill>
                    <a:srgbClr val="000000"/>
                  </a:solidFill>
                </a:rPr>
                <a:t>O </a:t>
              </a:r>
            </a:p>
          </p:txBody>
        </p:sp>
        <p:cxnSp>
          <p:nvCxnSpPr>
            <p:cNvPr id="89" name="Straight Connector 88"/>
            <p:cNvCxnSpPr>
              <a:cxnSpLocks noChangeShapeType="1"/>
            </p:cNvCxnSpPr>
            <p:nvPr/>
          </p:nvCxnSpPr>
          <p:spPr bwMode="auto">
            <a:xfrm rot="5400000">
              <a:off x="5829300" y="4749800"/>
              <a:ext cx="457200" cy="45720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88" name="Straight Connector 87"/>
            <p:cNvCxnSpPr>
              <a:cxnSpLocks noChangeShapeType="1"/>
            </p:cNvCxnSpPr>
            <p:nvPr/>
          </p:nvCxnSpPr>
          <p:spPr bwMode="auto">
            <a:xfrm>
              <a:off x="6286500" y="4737100"/>
              <a:ext cx="457200" cy="45720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9" name="Group 8"/>
          <p:cNvGrpSpPr/>
          <p:nvPr/>
        </p:nvGrpSpPr>
        <p:grpSpPr>
          <a:xfrm>
            <a:off x="7924800" y="4711700"/>
            <a:ext cx="914400" cy="469900"/>
            <a:chOff x="7924800" y="4711700"/>
            <a:chExt cx="914400" cy="469900"/>
          </a:xfrm>
        </p:grpSpPr>
        <p:cxnSp>
          <p:nvCxnSpPr>
            <p:cNvPr id="87" name="Straight Connector 86"/>
            <p:cNvCxnSpPr>
              <a:cxnSpLocks noChangeShapeType="1"/>
            </p:cNvCxnSpPr>
            <p:nvPr/>
          </p:nvCxnSpPr>
          <p:spPr bwMode="auto">
            <a:xfrm rot="5400000">
              <a:off x="7924800" y="4711700"/>
              <a:ext cx="457200" cy="45720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6" name="Straight Connector 87"/>
            <p:cNvCxnSpPr>
              <a:cxnSpLocks noChangeShapeType="1"/>
            </p:cNvCxnSpPr>
            <p:nvPr/>
          </p:nvCxnSpPr>
          <p:spPr bwMode="auto">
            <a:xfrm>
              <a:off x="8382000" y="4724400"/>
              <a:ext cx="457200" cy="45720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273456" name="Group 48"/>
          <p:cNvGrpSpPr>
            <a:grpSpLocks/>
          </p:cNvGrpSpPr>
          <p:nvPr/>
        </p:nvGrpSpPr>
        <p:grpSpPr bwMode="auto">
          <a:xfrm>
            <a:off x="1452563" y="5722938"/>
            <a:ext cx="3313112" cy="519112"/>
            <a:chOff x="915" y="3605"/>
            <a:chExt cx="2087" cy="327"/>
          </a:xfrm>
        </p:grpSpPr>
        <p:sp>
          <p:nvSpPr>
            <p:cNvPr id="273449" name="Rectangle 41"/>
            <p:cNvSpPr>
              <a:spLocks noChangeArrowheads="1"/>
            </p:cNvSpPr>
            <p:nvPr/>
          </p:nvSpPr>
          <p:spPr bwMode="auto">
            <a:xfrm>
              <a:off x="2667" y="3605"/>
              <a:ext cx="335" cy="327"/>
            </a:xfrm>
            <a:prstGeom prst="rect">
              <a:avLst/>
            </a:prstGeom>
            <a:noFill/>
            <a:ln w="22225" algn="ctr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l">
                <a:tabLst>
                  <a:tab pos="457200" algn="r"/>
                  <a:tab pos="2743200" algn="ctr"/>
                  <a:tab pos="5486400" algn="r"/>
                </a:tabLst>
              </a:pPr>
              <a:r>
                <a:rPr lang="en-US">
                  <a:solidFill>
                    <a:srgbClr val="000000"/>
                  </a:solidFill>
                  <a:sym typeface="Wingdings" pitchFamily="2" charset="2"/>
                </a:rPr>
                <a:t></a:t>
              </a: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73450" name="Rectangle 42"/>
            <p:cNvSpPr>
              <a:spLocks noChangeArrowheads="1"/>
            </p:cNvSpPr>
            <p:nvPr/>
          </p:nvSpPr>
          <p:spPr bwMode="auto">
            <a:xfrm>
              <a:off x="915" y="3605"/>
              <a:ext cx="1778" cy="327"/>
            </a:xfrm>
            <a:prstGeom prst="rect">
              <a:avLst/>
            </a:prstGeom>
            <a:noFill/>
            <a:ln w="22225" algn="ctr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l">
                <a:tabLst>
                  <a:tab pos="457200" algn="r"/>
                  <a:tab pos="2743200" algn="ctr"/>
                  <a:tab pos="5486400" algn="r"/>
                </a:tabLst>
              </a:pPr>
              <a:r>
                <a:rPr lang="en-US">
                  <a:solidFill>
                    <a:srgbClr val="000000"/>
                  </a:solidFill>
                </a:rPr>
                <a:t>C</a:t>
              </a:r>
              <a:r>
                <a:rPr lang="en-US" baseline="-25000">
                  <a:solidFill>
                    <a:srgbClr val="000000"/>
                  </a:solidFill>
                </a:rPr>
                <a:t>6</a:t>
              </a:r>
              <a:r>
                <a:rPr lang="en-US">
                  <a:solidFill>
                    <a:srgbClr val="000000"/>
                  </a:solidFill>
                </a:rPr>
                <a:t>H</a:t>
              </a:r>
              <a:r>
                <a:rPr lang="en-US" baseline="-25000">
                  <a:solidFill>
                    <a:srgbClr val="000000"/>
                  </a:solidFill>
                </a:rPr>
                <a:t>12</a:t>
              </a:r>
              <a:r>
                <a:rPr lang="en-US">
                  <a:solidFill>
                    <a:srgbClr val="000000"/>
                  </a:solidFill>
                </a:rPr>
                <a:t>O</a:t>
              </a:r>
              <a:r>
                <a:rPr lang="en-US" baseline="-25000">
                  <a:solidFill>
                    <a:srgbClr val="000000"/>
                  </a:solidFill>
                </a:rPr>
                <a:t>2</a:t>
              </a:r>
              <a:r>
                <a:rPr lang="en-US">
                  <a:solidFill>
                    <a:srgbClr val="000000"/>
                  </a:solidFill>
                </a:rPr>
                <a:t>  +     O</a:t>
              </a:r>
              <a:r>
                <a:rPr lang="en-US" baseline="-25000">
                  <a:solidFill>
                    <a:srgbClr val="000000"/>
                  </a:solidFill>
                </a:rPr>
                <a:t>2</a:t>
              </a: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273451" name="Rectangle 43"/>
          <p:cNvSpPr>
            <a:spLocks noChangeArrowheads="1"/>
          </p:cNvSpPr>
          <p:nvPr/>
        </p:nvSpPr>
        <p:spPr bwMode="auto">
          <a:xfrm>
            <a:off x="5103813" y="5722938"/>
            <a:ext cx="2417762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tabLst>
                <a:tab pos="457200" algn="r"/>
                <a:tab pos="2743200" algn="ctr"/>
                <a:tab pos="5486400" algn="r"/>
              </a:tabLst>
            </a:pPr>
            <a:r>
              <a:rPr lang="en-US">
                <a:solidFill>
                  <a:srgbClr val="000000"/>
                </a:solidFill>
              </a:rPr>
              <a:t>CO</a:t>
            </a:r>
            <a:r>
              <a:rPr lang="en-US" baseline="-25000">
                <a:solidFill>
                  <a:srgbClr val="000000"/>
                </a:solidFill>
              </a:rPr>
              <a:t>2</a:t>
            </a:r>
            <a:r>
              <a:rPr lang="en-US">
                <a:solidFill>
                  <a:srgbClr val="000000"/>
                </a:solidFill>
              </a:rPr>
              <a:t>  +     H</a:t>
            </a:r>
            <a:r>
              <a:rPr lang="en-US" baseline="-25000">
                <a:solidFill>
                  <a:srgbClr val="000000"/>
                </a:solidFill>
              </a:rPr>
              <a:t>2</a:t>
            </a:r>
            <a:r>
              <a:rPr lang="en-US">
                <a:solidFill>
                  <a:srgbClr val="000000"/>
                </a:solidFill>
              </a:rPr>
              <a:t>O</a:t>
            </a:r>
          </a:p>
        </p:txBody>
      </p:sp>
      <p:sp>
        <p:nvSpPr>
          <p:cNvPr id="273452" name="Rectangle 44"/>
          <p:cNvSpPr>
            <a:spLocks noChangeArrowheads="1"/>
          </p:cNvSpPr>
          <p:nvPr/>
        </p:nvSpPr>
        <p:spPr bwMode="auto">
          <a:xfrm>
            <a:off x="4799013" y="5722938"/>
            <a:ext cx="382587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tabLst>
                <a:tab pos="457200" algn="r"/>
                <a:tab pos="2743200" algn="ctr"/>
                <a:tab pos="5486400" algn="r"/>
              </a:tabLst>
            </a:pPr>
            <a:r>
              <a:rPr lang="en-US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273453" name="Rectangle 45"/>
          <p:cNvSpPr>
            <a:spLocks noChangeArrowheads="1"/>
          </p:cNvSpPr>
          <p:nvPr/>
        </p:nvSpPr>
        <p:spPr bwMode="auto">
          <a:xfrm>
            <a:off x="6411913" y="5722938"/>
            <a:ext cx="382587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tabLst>
                <a:tab pos="457200" algn="r"/>
                <a:tab pos="2743200" algn="ctr"/>
                <a:tab pos="5486400" algn="r"/>
              </a:tabLst>
            </a:pPr>
            <a:r>
              <a:rPr lang="en-US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273454" name="Rectangle 46"/>
          <p:cNvSpPr>
            <a:spLocks noChangeArrowheads="1"/>
          </p:cNvSpPr>
          <p:nvPr/>
        </p:nvSpPr>
        <p:spPr bwMode="auto">
          <a:xfrm>
            <a:off x="3402013" y="5722938"/>
            <a:ext cx="382587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tabLst>
                <a:tab pos="457200" algn="r"/>
                <a:tab pos="2743200" algn="ctr"/>
                <a:tab pos="5486400" algn="r"/>
              </a:tabLst>
            </a:pPr>
            <a:r>
              <a:rPr lang="en-US">
                <a:solidFill>
                  <a:srgbClr val="000000"/>
                </a:solidFill>
              </a:rPr>
              <a:t>8</a:t>
            </a:r>
          </a:p>
        </p:txBody>
      </p:sp>
      <p:sp>
        <p:nvSpPr>
          <p:cNvPr id="40" name="5-Point Star 39"/>
          <p:cNvSpPr/>
          <p:nvPr/>
        </p:nvSpPr>
        <p:spPr bwMode="auto">
          <a:xfrm>
            <a:off x="336983" y="633963"/>
            <a:ext cx="630618" cy="630618"/>
          </a:xfrm>
          <a:prstGeom prst="star5">
            <a:avLst/>
          </a:prstGeom>
          <a:solidFill>
            <a:schemeClr val="tx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529819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70" decel="100000"/>
                                        <p:tgtEl>
                                          <p:spTgt spid="2734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770" decel="100000"/>
                                        <p:tgtEl>
                                          <p:spTgt spid="2734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34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273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3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273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3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34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341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3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734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73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73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73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73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273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734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73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73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734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73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73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734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73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73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34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341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3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734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734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73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73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73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6" dur="1000"/>
                                        <p:tgtEl>
                                          <p:spTgt spid="273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734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73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73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734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73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73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734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73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73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3412" grpId="0"/>
      <p:bldP spid="273413" grpId="0"/>
      <p:bldP spid="273414" grpId="0"/>
      <p:bldP spid="273425" grpId="0"/>
      <p:bldP spid="273426" grpId="0"/>
      <p:bldP spid="273428" grpId="0"/>
      <p:bldP spid="273429" grpId="0"/>
      <p:bldP spid="273451" grpId="0"/>
      <p:bldP spid="273452" grpId="0"/>
      <p:bldP spid="273453" grpId="0"/>
      <p:bldP spid="273454" grpId="0"/>
      <p:bldP spid="4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Rectangle 2"/>
          <p:cNvSpPr>
            <a:spLocks noChangeArrowheads="1"/>
          </p:cNvSpPr>
          <p:nvPr/>
        </p:nvSpPr>
        <p:spPr bwMode="auto">
          <a:xfrm>
            <a:off x="715806" y="214313"/>
            <a:ext cx="8223250" cy="946150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tabLst>
                <a:tab pos="457200" algn="r"/>
                <a:tab pos="2743200" algn="ctr"/>
                <a:tab pos="5486400" algn="r"/>
              </a:tabLst>
            </a:pPr>
            <a:r>
              <a:rPr lang="en-US" u="sng" dirty="0"/>
              <a:t>substitution</a:t>
            </a:r>
            <a:r>
              <a:rPr lang="en-US" dirty="0"/>
              <a:t>: an H atom is removed and “something</a:t>
            </a:r>
          </a:p>
          <a:p>
            <a:pPr algn="l">
              <a:tabLst>
                <a:tab pos="457200" algn="r"/>
                <a:tab pos="2743200" algn="ctr"/>
                <a:tab pos="5486400" algn="r"/>
              </a:tabLst>
            </a:pPr>
            <a:r>
              <a:rPr lang="en-US" dirty="0"/>
              <a:t>	                    else” is put in its place</a:t>
            </a:r>
          </a:p>
        </p:txBody>
      </p:sp>
      <p:sp>
        <p:nvSpPr>
          <p:cNvPr id="301059" name="Rectangle 3"/>
          <p:cNvSpPr>
            <a:spLocks noChangeArrowheads="1"/>
          </p:cNvSpPr>
          <p:nvPr/>
        </p:nvSpPr>
        <p:spPr bwMode="auto">
          <a:xfrm>
            <a:off x="466725" y="1125538"/>
            <a:ext cx="8226425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/>
              <a:t>-- In </a:t>
            </a:r>
            <a:r>
              <a:rPr lang="en-US" u="sng"/>
              <a:t>halogenation</a:t>
            </a:r>
            <a:r>
              <a:rPr lang="en-US"/>
              <a:t>, a _______ atom replaces an H. </a:t>
            </a:r>
          </a:p>
        </p:txBody>
      </p:sp>
      <p:sp>
        <p:nvSpPr>
          <p:cNvPr id="301060" name="Rectangle 4"/>
          <p:cNvSpPr>
            <a:spLocks noChangeArrowheads="1"/>
          </p:cNvSpPr>
          <p:nvPr/>
        </p:nvSpPr>
        <p:spPr bwMode="auto">
          <a:xfrm>
            <a:off x="3794125" y="1112838"/>
            <a:ext cx="1454150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halogen</a:t>
            </a:r>
          </a:p>
        </p:txBody>
      </p:sp>
      <p:sp>
        <p:nvSpPr>
          <p:cNvPr id="301061" name="Rectangle 5"/>
          <p:cNvSpPr>
            <a:spLocks noChangeArrowheads="1"/>
          </p:cNvSpPr>
          <p:nvPr/>
        </p:nvSpPr>
        <p:spPr bwMode="auto">
          <a:xfrm>
            <a:off x="450850" y="1812925"/>
            <a:ext cx="5451475" cy="946150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indent="274638" algn="l">
              <a:tabLst>
                <a:tab pos="457200" algn="r"/>
                <a:tab pos="2743200" algn="ctr"/>
                <a:tab pos="5486400" algn="r"/>
              </a:tabLst>
            </a:pPr>
            <a:r>
              <a:rPr lang="en-US"/>
              <a:t>Write an equation for the reaction</a:t>
            </a:r>
          </a:p>
          <a:p>
            <a:pPr indent="274638" algn="l">
              <a:tabLst>
                <a:tab pos="457200" algn="r"/>
                <a:tab pos="2743200" algn="ctr"/>
                <a:tab pos="5486400" algn="r"/>
              </a:tabLst>
            </a:pPr>
            <a:r>
              <a:rPr lang="en-US"/>
              <a:t>between ethane and chlorine.</a:t>
            </a:r>
          </a:p>
        </p:txBody>
      </p:sp>
      <p:sp>
        <p:nvSpPr>
          <p:cNvPr id="301077" name="Rectangle 21"/>
          <p:cNvSpPr>
            <a:spLocks noChangeArrowheads="1"/>
          </p:cNvSpPr>
          <p:nvPr/>
        </p:nvSpPr>
        <p:spPr bwMode="auto">
          <a:xfrm>
            <a:off x="2986088" y="3195638"/>
            <a:ext cx="1604962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+  Cl</a:t>
            </a:r>
            <a:r>
              <a:rPr lang="en-US" baseline="-25000">
                <a:solidFill>
                  <a:schemeClr val="tx1"/>
                </a:solidFill>
              </a:rPr>
              <a:t>2</a:t>
            </a:r>
            <a:r>
              <a:rPr lang="en-US">
                <a:solidFill>
                  <a:schemeClr val="tx1"/>
                </a:solidFill>
              </a:rPr>
              <a:t>  </a:t>
            </a:r>
            <a:r>
              <a:rPr lang="en-US">
                <a:solidFill>
                  <a:schemeClr val="tx1"/>
                </a:solidFill>
                <a:sym typeface="Wingdings" pitchFamily="2" charset="2"/>
              </a:rPr>
              <a:t></a:t>
            </a:r>
            <a:endParaRPr lang="en-US" baseline="-25000">
              <a:solidFill>
                <a:schemeClr val="tx1"/>
              </a:solidFill>
            </a:endParaRPr>
          </a:p>
        </p:txBody>
      </p:sp>
      <p:grpSp>
        <p:nvGrpSpPr>
          <p:cNvPr id="301113" name="Group 57"/>
          <p:cNvGrpSpPr>
            <a:grpSpLocks/>
          </p:cNvGrpSpPr>
          <p:nvPr/>
        </p:nvGrpSpPr>
        <p:grpSpPr bwMode="auto">
          <a:xfrm>
            <a:off x="1093788" y="2713038"/>
            <a:ext cx="1830387" cy="1509712"/>
            <a:chOff x="849" y="1829"/>
            <a:chExt cx="1153" cy="951"/>
          </a:xfrm>
        </p:grpSpPr>
        <p:sp>
          <p:nvSpPr>
            <p:cNvPr id="301063" name="Rectangle 7"/>
            <p:cNvSpPr>
              <a:spLocks noChangeArrowheads="1"/>
            </p:cNvSpPr>
            <p:nvPr/>
          </p:nvSpPr>
          <p:spPr bwMode="auto">
            <a:xfrm>
              <a:off x="1025" y="2148"/>
              <a:ext cx="977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>
                  <a:solidFill>
                    <a:schemeClr val="tx1"/>
                  </a:solidFill>
                </a:rPr>
                <a:t>–C–C–H</a:t>
              </a:r>
            </a:p>
          </p:txBody>
        </p:sp>
        <p:sp>
          <p:nvSpPr>
            <p:cNvPr id="301066" name="Line 10"/>
            <p:cNvSpPr>
              <a:spLocks noChangeShapeType="1"/>
            </p:cNvSpPr>
            <p:nvPr/>
          </p:nvSpPr>
          <p:spPr bwMode="auto">
            <a:xfrm flipV="1">
              <a:off x="1579" y="2406"/>
              <a:ext cx="0" cy="126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01067" name="Line 11"/>
            <p:cNvSpPr>
              <a:spLocks noChangeShapeType="1"/>
            </p:cNvSpPr>
            <p:nvPr/>
          </p:nvSpPr>
          <p:spPr bwMode="auto">
            <a:xfrm flipV="1">
              <a:off x="1291" y="2406"/>
              <a:ext cx="0" cy="126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01070" name="Line 14"/>
            <p:cNvSpPr>
              <a:spLocks noChangeShapeType="1"/>
            </p:cNvSpPr>
            <p:nvPr/>
          </p:nvSpPr>
          <p:spPr bwMode="auto">
            <a:xfrm flipV="1">
              <a:off x="1579" y="2088"/>
              <a:ext cx="0" cy="126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01071" name="Line 15"/>
            <p:cNvSpPr>
              <a:spLocks noChangeShapeType="1"/>
            </p:cNvSpPr>
            <p:nvPr/>
          </p:nvSpPr>
          <p:spPr bwMode="auto">
            <a:xfrm flipV="1">
              <a:off x="1291" y="2088"/>
              <a:ext cx="0" cy="126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01072" name="Rectangle 16"/>
            <p:cNvSpPr>
              <a:spLocks noChangeArrowheads="1"/>
            </p:cNvSpPr>
            <p:nvPr/>
          </p:nvSpPr>
          <p:spPr bwMode="auto">
            <a:xfrm>
              <a:off x="1441" y="1829"/>
              <a:ext cx="278" cy="327"/>
            </a:xfrm>
            <a:prstGeom prst="rect">
              <a:avLst/>
            </a:prstGeom>
            <a:noFill/>
            <a:ln w="22225" algn="ctr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l"/>
              <a:r>
                <a:rPr lang="en-US">
                  <a:solidFill>
                    <a:schemeClr val="tx1"/>
                  </a:solidFill>
                </a:rPr>
                <a:t>H</a:t>
              </a:r>
            </a:p>
          </p:txBody>
        </p:sp>
        <p:sp>
          <p:nvSpPr>
            <p:cNvPr id="301075" name="Rectangle 19"/>
            <p:cNvSpPr>
              <a:spLocks noChangeArrowheads="1"/>
            </p:cNvSpPr>
            <p:nvPr/>
          </p:nvSpPr>
          <p:spPr bwMode="auto">
            <a:xfrm>
              <a:off x="1153" y="1829"/>
              <a:ext cx="278" cy="327"/>
            </a:xfrm>
            <a:prstGeom prst="rect">
              <a:avLst/>
            </a:prstGeom>
            <a:noFill/>
            <a:ln w="22225" algn="ctr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l"/>
              <a:r>
                <a:rPr lang="en-US">
                  <a:solidFill>
                    <a:schemeClr val="tx1"/>
                  </a:solidFill>
                </a:rPr>
                <a:t>H</a:t>
              </a:r>
            </a:p>
          </p:txBody>
        </p:sp>
        <p:sp>
          <p:nvSpPr>
            <p:cNvPr id="301076" name="Rectangle 20"/>
            <p:cNvSpPr>
              <a:spLocks noChangeArrowheads="1"/>
            </p:cNvSpPr>
            <p:nvPr/>
          </p:nvSpPr>
          <p:spPr bwMode="auto">
            <a:xfrm>
              <a:off x="849" y="2173"/>
              <a:ext cx="278" cy="327"/>
            </a:xfrm>
            <a:prstGeom prst="rect">
              <a:avLst/>
            </a:prstGeom>
            <a:noFill/>
            <a:ln w="22225" algn="ctr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l"/>
              <a:r>
                <a:rPr lang="en-US">
                  <a:solidFill>
                    <a:schemeClr val="tx1"/>
                  </a:solidFill>
                </a:rPr>
                <a:t>H</a:t>
              </a:r>
            </a:p>
          </p:txBody>
        </p:sp>
        <p:sp>
          <p:nvSpPr>
            <p:cNvPr id="301078" name="Rectangle 22"/>
            <p:cNvSpPr>
              <a:spLocks noChangeArrowheads="1"/>
            </p:cNvSpPr>
            <p:nvPr/>
          </p:nvSpPr>
          <p:spPr bwMode="auto">
            <a:xfrm>
              <a:off x="1441" y="2453"/>
              <a:ext cx="278" cy="327"/>
            </a:xfrm>
            <a:prstGeom prst="rect">
              <a:avLst/>
            </a:prstGeom>
            <a:noFill/>
            <a:ln w="22225" algn="ctr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l"/>
              <a:r>
                <a:rPr lang="en-US">
                  <a:solidFill>
                    <a:schemeClr val="tx1"/>
                  </a:solidFill>
                </a:rPr>
                <a:t>H</a:t>
              </a:r>
            </a:p>
          </p:txBody>
        </p:sp>
        <p:sp>
          <p:nvSpPr>
            <p:cNvPr id="301081" name="Rectangle 25"/>
            <p:cNvSpPr>
              <a:spLocks noChangeArrowheads="1"/>
            </p:cNvSpPr>
            <p:nvPr/>
          </p:nvSpPr>
          <p:spPr bwMode="auto">
            <a:xfrm>
              <a:off x="1153" y="2453"/>
              <a:ext cx="278" cy="327"/>
            </a:xfrm>
            <a:prstGeom prst="rect">
              <a:avLst/>
            </a:prstGeom>
            <a:noFill/>
            <a:ln w="22225" algn="ctr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l"/>
              <a:r>
                <a:rPr lang="en-US">
                  <a:solidFill>
                    <a:schemeClr val="tx1"/>
                  </a:solidFill>
                </a:rPr>
                <a:t>H</a:t>
              </a:r>
            </a:p>
          </p:txBody>
        </p:sp>
      </p:grpSp>
      <p:grpSp>
        <p:nvGrpSpPr>
          <p:cNvPr id="301146" name="Group 90"/>
          <p:cNvGrpSpPr>
            <a:grpSpLocks/>
          </p:cNvGrpSpPr>
          <p:nvPr/>
        </p:nvGrpSpPr>
        <p:grpSpPr bwMode="auto">
          <a:xfrm>
            <a:off x="4789488" y="2713038"/>
            <a:ext cx="3176587" cy="1509712"/>
            <a:chOff x="3017" y="1709"/>
            <a:chExt cx="2001" cy="951"/>
          </a:xfrm>
        </p:grpSpPr>
        <p:sp>
          <p:nvSpPr>
            <p:cNvPr id="301102" name="Rectangle 46"/>
            <p:cNvSpPr>
              <a:spLocks noChangeArrowheads="1"/>
            </p:cNvSpPr>
            <p:nvPr/>
          </p:nvSpPr>
          <p:spPr bwMode="auto">
            <a:xfrm>
              <a:off x="3185" y="2028"/>
              <a:ext cx="1027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>
                  <a:solidFill>
                    <a:schemeClr val="tx1"/>
                  </a:solidFill>
                </a:rPr>
                <a:t>–C–C–Cl</a:t>
              </a:r>
            </a:p>
          </p:txBody>
        </p:sp>
        <p:sp>
          <p:nvSpPr>
            <p:cNvPr id="301103" name="Line 47"/>
            <p:cNvSpPr>
              <a:spLocks noChangeShapeType="1"/>
            </p:cNvSpPr>
            <p:nvPr/>
          </p:nvSpPr>
          <p:spPr bwMode="auto">
            <a:xfrm flipV="1">
              <a:off x="3739" y="2286"/>
              <a:ext cx="0" cy="126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01104" name="Line 48"/>
            <p:cNvSpPr>
              <a:spLocks noChangeShapeType="1"/>
            </p:cNvSpPr>
            <p:nvPr/>
          </p:nvSpPr>
          <p:spPr bwMode="auto">
            <a:xfrm flipV="1">
              <a:off x="3451" y="2286"/>
              <a:ext cx="0" cy="126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01105" name="Line 49"/>
            <p:cNvSpPr>
              <a:spLocks noChangeShapeType="1"/>
            </p:cNvSpPr>
            <p:nvPr/>
          </p:nvSpPr>
          <p:spPr bwMode="auto">
            <a:xfrm flipV="1">
              <a:off x="3739" y="1968"/>
              <a:ext cx="0" cy="126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01106" name="Line 50"/>
            <p:cNvSpPr>
              <a:spLocks noChangeShapeType="1"/>
            </p:cNvSpPr>
            <p:nvPr/>
          </p:nvSpPr>
          <p:spPr bwMode="auto">
            <a:xfrm flipV="1">
              <a:off x="3451" y="1968"/>
              <a:ext cx="0" cy="126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01107" name="Rectangle 51"/>
            <p:cNvSpPr>
              <a:spLocks noChangeArrowheads="1"/>
            </p:cNvSpPr>
            <p:nvPr/>
          </p:nvSpPr>
          <p:spPr bwMode="auto">
            <a:xfrm>
              <a:off x="3601" y="1709"/>
              <a:ext cx="278" cy="327"/>
            </a:xfrm>
            <a:prstGeom prst="rect">
              <a:avLst/>
            </a:prstGeom>
            <a:noFill/>
            <a:ln w="22225" algn="ctr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l"/>
              <a:r>
                <a:rPr lang="en-US">
                  <a:solidFill>
                    <a:schemeClr val="tx1"/>
                  </a:solidFill>
                </a:rPr>
                <a:t>H</a:t>
              </a:r>
            </a:p>
          </p:txBody>
        </p:sp>
        <p:sp>
          <p:nvSpPr>
            <p:cNvPr id="301108" name="Rectangle 52"/>
            <p:cNvSpPr>
              <a:spLocks noChangeArrowheads="1"/>
            </p:cNvSpPr>
            <p:nvPr/>
          </p:nvSpPr>
          <p:spPr bwMode="auto">
            <a:xfrm>
              <a:off x="3313" y="1709"/>
              <a:ext cx="278" cy="327"/>
            </a:xfrm>
            <a:prstGeom prst="rect">
              <a:avLst/>
            </a:prstGeom>
            <a:noFill/>
            <a:ln w="22225" algn="ctr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l"/>
              <a:r>
                <a:rPr lang="en-US">
                  <a:solidFill>
                    <a:schemeClr val="tx1"/>
                  </a:solidFill>
                </a:rPr>
                <a:t>H</a:t>
              </a:r>
            </a:p>
          </p:txBody>
        </p:sp>
        <p:sp>
          <p:nvSpPr>
            <p:cNvPr id="301109" name="Rectangle 53"/>
            <p:cNvSpPr>
              <a:spLocks noChangeArrowheads="1"/>
            </p:cNvSpPr>
            <p:nvPr/>
          </p:nvSpPr>
          <p:spPr bwMode="auto">
            <a:xfrm>
              <a:off x="3017" y="2029"/>
              <a:ext cx="278" cy="327"/>
            </a:xfrm>
            <a:prstGeom prst="rect">
              <a:avLst/>
            </a:prstGeom>
            <a:noFill/>
            <a:ln w="22225" algn="ctr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l"/>
              <a:r>
                <a:rPr lang="en-US">
                  <a:solidFill>
                    <a:schemeClr val="tx1"/>
                  </a:solidFill>
                </a:rPr>
                <a:t>H</a:t>
              </a:r>
            </a:p>
          </p:txBody>
        </p:sp>
        <p:sp>
          <p:nvSpPr>
            <p:cNvPr id="301110" name="Rectangle 54"/>
            <p:cNvSpPr>
              <a:spLocks noChangeArrowheads="1"/>
            </p:cNvSpPr>
            <p:nvPr/>
          </p:nvSpPr>
          <p:spPr bwMode="auto">
            <a:xfrm>
              <a:off x="3601" y="2333"/>
              <a:ext cx="278" cy="327"/>
            </a:xfrm>
            <a:prstGeom prst="rect">
              <a:avLst/>
            </a:prstGeom>
            <a:noFill/>
            <a:ln w="22225" algn="ctr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l"/>
              <a:r>
                <a:rPr lang="en-US">
                  <a:solidFill>
                    <a:schemeClr val="tx1"/>
                  </a:solidFill>
                </a:rPr>
                <a:t>H</a:t>
              </a:r>
            </a:p>
          </p:txBody>
        </p:sp>
        <p:sp>
          <p:nvSpPr>
            <p:cNvPr id="301111" name="Rectangle 55"/>
            <p:cNvSpPr>
              <a:spLocks noChangeArrowheads="1"/>
            </p:cNvSpPr>
            <p:nvPr/>
          </p:nvSpPr>
          <p:spPr bwMode="auto">
            <a:xfrm>
              <a:off x="3313" y="2333"/>
              <a:ext cx="278" cy="327"/>
            </a:xfrm>
            <a:prstGeom prst="rect">
              <a:avLst/>
            </a:prstGeom>
            <a:noFill/>
            <a:ln w="22225" algn="ctr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l"/>
              <a:r>
                <a:rPr lang="en-US">
                  <a:solidFill>
                    <a:schemeClr val="tx1"/>
                  </a:solidFill>
                </a:rPr>
                <a:t>H</a:t>
              </a:r>
            </a:p>
          </p:txBody>
        </p:sp>
        <p:sp>
          <p:nvSpPr>
            <p:cNvPr id="301112" name="Rectangle 56"/>
            <p:cNvSpPr>
              <a:spLocks noChangeArrowheads="1"/>
            </p:cNvSpPr>
            <p:nvPr/>
          </p:nvSpPr>
          <p:spPr bwMode="auto">
            <a:xfrm>
              <a:off x="4273" y="2013"/>
              <a:ext cx="745" cy="327"/>
            </a:xfrm>
            <a:prstGeom prst="rect">
              <a:avLst/>
            </a:prstGeom>
            <a:noFill/>
            <a:ln w="22225" algn="ctr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l"/>
              <a:r>
                <a:rPr lang="en-US">
                  <a:solidFill>
                    <a:schemeClr val="tx1"/>
                  </a:solidFill>
                </a:rPr>
                <a:t>+  HCl</a:t>
              </a:r>
              <a:endParaRPr lang="en-US" baseline="-25000">
                <a:solidFill>
                  <a:schemeClr val="tx1"/>
                </a:solidFill>
              </a:endParaRPr>
            </a:p>
          </p:txBody>
        </p:sp>
      </p:grpSp>
      <p:sp>
        <p:nvSpPr>
          <p:cNvPr id="301115" name="Rectangle 59"/>
          <p:cNvSpPr>
            <a:spLocks noChangeArrowheads="1"/>
          </p:cNvSpPr>
          <p:nvPr/>
        </p:nvSpPr>
        <p:spPr bwMode="auto">
          <a:xfrm>
            <a:off x="406400" y="4200525"/>
            <a:ext cx="4659313" cy="946150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tabLst>
                <a:tab pos="457200" algn="r"/>
                <a:tab pos="2743200" algn="ctr"/>
                <a:tab pos="5486400" algn="r"/>
              </a:tabLst>
            </a:pPr>
            <a:r>
              <a:rPr lang="en-US"/>
              <a:t>If more chlorine is provided, </a:t>
            </a:r>
          </a:p>
          <a:p>
            <a:pPr algn="l">
              <a:tabLst>
                <a:tab pos="457200" algn="r"/>
                <a:tab pos="2743200" algn="ctr"/>
                <a:tab pos="5486400" algn="r"/>
              </a:tabLst>
            </a:pPr>
            <a:r>
              <a:rPr lang="en-US"/>
              <a:t>the reaction will produce... </a:t>
            </a:r>
          </a:p>
        </p:txBody>
      </p:sp>
      <p:sp>
        <p:nvSpPr>
          <p:cNvPr id="301116" name="Rectangle 60"/>
          <p:cNvSpPr>
            <a:spLocks noChangeArrowheads="1"/>
          </p:cNvSpPr>
          <p:nvPr/>
        </p:nvSpPr>
        <p:spPr bwMode="auto">
          <a:xfrm>
            <a:off x="6610350" y="6180138"/>
            <a:ext cx="2395538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b="1"/>
              <a:t>AND SO ON. </a:t>
            </a:r>
          </a:p>
        </p:txBody>
      </p:sp>
      <p:grpSp>
        <p:nvGrpSpPr>
          <p:cNvPr id="301142" name="Group 86"/>
          <p:cNvGrpSpPr>
            <a:grpSpLocks/>
          </p:cNvGrpSpPr>
          <p:nvPr/>
        </p:nvGrpSpPr>
        <p:grpSpPr bwMode="auto">
          <a:xfrm>
            <a:off x="1068388" y="5113338"/>
            <a:ext cx="3611562" cy="1509712"/>
            <a:chOff x="673" y="3221"/>
            <a:chExt cx="2275" cy="951"/>
          </a:xfrm>
        </p:grpSpPr>
        <p:grpSp>
          <p:nvGrpSpPr>
            <p:cNvPr id="301117" name="Group 61"/>
            <p:cNvGrpSpPr>
              <a:grpSpLocks/>
            </p:cNvGrpSpPr>
            <p:nvPr/>
          </p:nvGrpSpPr>
          <p:grpSpPr bwMode="auto">
            <a:xfrm>
              <a:off x="673" y="3221"/>
              <a:ext cx="1203" cy="951"/>
              <a:chOff x="3169" y="1829"/>
              <a:chExt cx="1203" cy="951"/>
            </a:xfrm>
          </p:grpSpPr>
          <p:sp>
            <p:nvSpPr>
              <p:cNvPr id="301118" name="Rectangle 62"/>
              <p:cNvSpPr>
                <a:spLocks noChangeArrowheads="1"/>
              </p:cNvSpPr>
              <p:nvPr/>
            </p:nvSpPr>
            <p:spPr bwMode="auto">
              <a:xfrm>
                <a:off x="3345" y="2148"/>
                <a:ext cx="1027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>
                    <a:solidFill>
                      <a:schemeClr val="tx1"/>
                    </a:solidFill>
                  </a:rPr>
                  <a:t>–C–C–Cl</a:t>
                </a:r>
              </a:p>
            </p:txBody>
          </p:sp>
          <p:sp>
            <p:nvSpPr>
              <p:cNvPr id="301119" name="Line 63"/>
              <p:cNvSpPr>
                <a:spLocks noChangeShapeType="1"/>
              </p:cNvSpPr>
              <p:nvPr/>
            </p:nvSpPr>
            <p:spPr bwMode="auto">
              <a:xfrm flipV="1">
                <a:off x="3899" y="2406"/>
                <a:ext cx="0" cy="126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01120" name="Line 64"/>
              <p:cNvSpPr>
                <a:spLocks noChangeShapeType="1"/>
              </p:cNvSpPr>
              <p:nvPr/>
            </p:nvSpPr>
            <p:spPr bwMode="auto">
              <a:xfrm flipV="1">
                <a:off x="3611" y="2406"/>
                <a:ext cx="0" cy="126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01121" name="Line 65"/>
              <p:cNvSpPr>
                <a:spLocks noChangeShapeType="1"/>
              </p:cNvSpPr>
              <p:nvPr/>
            </p:nvSpPr>
            <p:spPr bwMode="auto">
              <a:xfrm flipV="1">
                <a:off x="3899" y="2088"/>
                <a:ext cx="0" cy="126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01122" name="Line 66"/>
              <p:cNvSpPr>
                <a:spLocks noChangeShapeType="1"/>
              </p:cNvSpPr>
              <p:nvPr/>
            </p:nvSpPr>
            <p:spPr bwMode="auto">
              <a:xfrm flipV="1">
                <a:off x="3611" y="2088"/>
                <a:ext cx="0" cy="126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01123" name="Rectangle 67"/>
              <p:cNvSpPr>
                <a:spLocks noChangeArrowheads="1"/>
              </p:cNvSpPr>
              <p:nvPr/>
            </p:nvSpPr>
            <p:spPr bwMode="auto">
              <a:xfrm>
                <a:off x="3761" y="1829"/>
                <a:ext cx="278" cy="327"/>
              </a:xfrm>
              <a:prstGeom prst="rect">
                <a:avLst/>
              </a:prstGeom>
              <a:noFill/>
              <a:ln w="222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l"/>
                <a:r>
                  <a:rPr lang="en-US">
                    <a:solidFill>
                      <a:schemeClr val="tx1"/>
                    </a:solidFill>
                  </a:rPr>
                  <a:t>H</a:t>
                </a:r>
              </a:p>
            </p:txBody>
          </p:sp>
          <p:sp>
            <p:nvSpPr>
              <p:cNvPr id="301124" name="Rectangle 68"/>
              <p:cNvSpPr>
                <a:spLocks noChangeArrowheads="1"/>
              </p:cNvSpPr>
              <p:nvPr/>
            </p:nvSpPr>
            <p:spPr bwMode="auto">
              <a:xfrm>
                <a:off x="3473" y="1829"/>
                <a:ext cx="278" cy="327"/>
              </a:xfrm>
              <a:prstGeom prst="rect">
                <a:avLst/>
              </a:prstGeom>
              <a:noFill/>
              <a:ln w="222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l"/>
                <a:r>
                  <a:rPr lang="en-US">
                    <a:solidFill>
                      <a:schemeClr val="tx1"/>
                    </a:solidFill>
                  </a:rPr>
                  <a:t>H</a:t>
                </a:r>
              </a:p>
            </p:txBody>
          </p:sp>
          <p:sp>
            <p:nvSpPr>
              <p:cNvPr id="301125" name="Rectangle 69"/>
              <p:cNvSpPr>
                <a:spLocks noChangeArrowheads="1"/>
              </p:cNvSpPr>
              <p:nvPr/>
            </p:nvSpPr>
            <p:spPr bwMode="auto">
              <a:xfrm>
                <a:off x="3169" y="2173"/>
                <a:ext cx="278" cy="327"/>
              </a:xfrm>
              <a:prstGeom prst="rect">
                <a:avLst/>
              </a:prstGeom>
              <a:noFill/>
              <a:ln w="222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l"/>
                <a:r>
                  <a:rPr lang="en-US">
                    <a:solidFill>
                      <a:schemeClr val="tx1"/>
                    </a:solidFill>
                  </a:rPr>
                  <a:t>H</a:t>
                </a:r>
              </a:p>
            </p:txBody>
          </p:sp>
          <p:sp>
            <p:nvSpPr>
              <p:cNvPr id="301126" name="Rectangle 70"/>
              <p:cNvSpPr>
                <a:spLocks noChangeArrowheads="1"/>
              </p:cNvSpPr>
              <p:nvPr/>
            </p:nvSpPr>
            <p:spPr bwMode="auto">
              <a:xfrm>
                <a:off x="3761" y="2453"/>
                <a:ext cx="278" cy="327"/>
              </a:xfrm>
              <a:prstGeom prst="rect">
                <a:avLst/>
              </a:prstGeom>
              <a:noFill/>
              <a:ln w="222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l"/>
                <a:r>
                  <a:rPr lang="en-US">
                    <a:solidFill>
                      <a:schemeClr val="tx1"/>
                    </a:solidFill>
                  </a:rPr>
                  <a:t>H</a:t>
                </a:r>
              </a:p>
            </p:txBody>
          </p:sp>
          <p:sp>
            <p:nvSpPr>
              <p:cNvPr id="301127" name="Rectangle 71"/>
              <p:cNvSpPr>
                <a:spLocks noChangeArrowheads="1"/>
              </p:cNvSpPr>
              <p:nvPr/>
            </p:nvSpPr>
            <p:spPr bwMode="auto">
              <a:xfrm>
                <a:off x="3473" y="2453"/>
                <a:ext cx="278" cy="327"/>
              </a:xfrm>
              <a:prstGeom prst="rect">
                <a:avLst/>
              </a:prstGeom>
              <a:noFill/>
              <a:ln w="222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l"/>
                <a:r>
                  <a:rPr lang="en-US">
                    <a:solidFill>
                      <a:schemeClr val="tx1"/>
                    </a:solidFill>
                  </a:rPr>
                  <a:t>H</a:t>
                </a:r>
              </a:p>
            </p:txBody>
          </p:sp>
        </p:grpSp>
        <p:sp>
          <p:nvSpPr>
            <p:cNvPr id="301128" name="Rectangle 72"/>
            <p:cNvSpPr>
              <a:spLocks noChangeArrowheads="1"/>
            </p:cNvSpPr>
            <p:nvPr/>
          </p:nvSpPr>
          <p:spPr bwMode="auto">
            <a:xfrm>
              <a:off x="1937" y="3525"/>
              <a:ext cx="1011" cy="327"/>
            </a:xfrm>
            <a:prstGeom prst="rect">
              <a:avLst/>
            </a:prstGeom>
            <a:noFill/>
            <a:ln w="22225" algn="ctr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l"/>
              <a:r>
                <a:rPr lang="en-US">
                  <a:solidFill>
                    <a:schemeClr val="tx1"/>
                  </a:solidFill>
                </a:rPr>
                <a:t>+  Cl</a:t>
              </a:r>
              <a:r>
                <a:rPr lang="en-US" baseline="-25000">
                  <a:solidFill>
                    <a:schemeClr val="tx1"/>
                  </a:solidFill>
                </a:rPr>
                <a:t>2</a:t>
              </a:r>
              <a:r>
                <a:rPr lang="en-US">
                  <a:solidFill>
                    <a:schemeClr val="tx1"/>
                  </a:solidFill>
                </a:rPr>
                <a:t>  </a:t>
              </a:r>
              <a:r>
                <a:rPr lang="en-US">
                  <a:solidFill>
                    <a:schemeClr val="tx1"/>
                  </a:solidFill>
                  <a:sym typeface="Wingdings" pitchFamily="2" charset="2"/>
                </a:rPr>
                <a:t></a:t>
              </a:r>
              <a:endParaRPr lang="en-US" baseline="-25000">
                <a:solidFill>
                  <a:schemeClr val="tx1"/>
                </a:solidFill>
              </a:endParaRPr>
            </a:p>
          </p:txBody>
        </p:sp>
      </p:grpSp>
      <p:grpSp>
        <p:nvGrpSpPr>
          <p:cNvPr id="301145" name="Group 89"/>
          <p:cNvGrpSpPr>
            <a:grpSpLocks/>
          </p:cNvGrpSpPr>
          <p:nvPr/>
        </p:nvGrpSpPr>
        <p:grpSpPr bwMode="auto">
          <a:xfrm>
            <a:off x="4725988" y="5075238"/>
            <a:ext cx="3240087" cy="1509712"/>
            <a:chOff x="2977" y="3197"/>
            <a:chExt cx="2041" cy="951"/>
          </a:xfrm>
        </p:grpSpPr>
        <p:grpSp>
          <p:nvGrpSpPr>
            <p:cNvPr id="301144" name="Group 88"/>
            <p:cNvGrpSpPr>
              <a:grpSpLocks/>
            </p:cNvGrpSpPr>
            <p:nvPr/>
          </p:nvGrpSpPr>
          <p:grpSpPr bwMode="auto">
            <a:xfrm>
              <a:off x="2977" y="3197"/>
              <a:ext cx="1235" cy="951"/>
              <a:chOff x="2977" y="3197"/>
              <a:chExt cx="1235" cy="951"/>
            </a:xfrm>
          </p:grpSpPr>
          <p:sp>
            <p:nvSpPr>
              <p:cNvPr id="301130" name="Rectangle 74"/>
              <p:cNvSpPr>
                <a:spLocks noChangeArrowheads="1"/>
              </p:cNvSpPr>
              <p:nvPr/>
            </p:nvSpPr>
            <p:spPr bwMode="auto">
              <a:xfrm>
                <a:off x="3185" y="3516"/>
                <a:ext cx="1027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>
                    <a:solidFill>
                      <a:schemeClr val="tx1"/>
                    </a:solidFill>
                  </a:rPr>
                  <a:t>–C–C–Cl</a:t>
                </a:r>
              </a:p>
            </p:txBody>
          </p:sp>
          <p:sp>
            <p:nvSpPr>
              <p:cNvPr id="301131" name="Line 75"/>
              <p:cNvSpPr>
                <a:spLocks noChangeShapeType="1"/>
              </p:cNvSpPr>
              <p:nvPr/>
            </p:nvSpPr>
            <p:spPr bwMode="auto">
              <a:xfrm flipV="1">
                <a:off x="3739" y="3774"/>
                <a:ext cx="0" cy="126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01132" name="Line 76"/>
              <p:cNvSpPr>
                <a:spLocks noChangeShapeType="1"/>
              </p:cNvSpPr>
              <p:nvPr/>
            </p:nvSpPr>
            <p:spPr bwMode="auto">
              <a:xfrm flipV="1">
                <a:off x="3451" y="3774"/>
                <a:ext cx="0" cy="126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01133" name="Line 77"/>
              <p:cNvSpPr>
                <a:spLocks noChangeShapeType="1"/>
              </p:cNvSpPr>
              <p:nvPr/>
            </p:nvSpPr>
            <p:spPr bwMode="auto">
              <a:xfrm flipV="1">
                <a:off x="3739" y="3456"/>
                <a:ext cx="0" cy="126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01134" name="Line 78"/>
              <p:cNvSpPr>
                <a:spLocks noChangeShapeType="1"/>
              </p:cNvSpPr>
              <p:nvPr/>
            </p:nvSpPr>
            <p:spPr bwMode="auto">
              <a:xfrm flipV="1">
                <a:off x="3451" y="3456"/>
                <a:ext cx="0" cy="126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01135" name="Rectangle 79"/>
              <p:cNvSpPr>
                <a:spLocks noChangeArrowheads="1"/>
              </p:cNvSpPr>
              <p:nvPr/>
            </p:nvSpPr>
            <p:spPr bwMode="auto">
              <a:xfrm>
                <a:off x="3601" y="3197"/>
                <a:ext cx="278" cy="327"/>
              </a:xfrm>
              <a:prstGeom prst="rect">
                <a:avLst/>
              </a:prstGeom>
              <a:noFill/>
              <a:ln w="222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l"/>
                <a:r>
                  <a:rPr lang="en-US">
                    <a:solidFill>
                      <a:schemeClr val="tx1"/>
                    </a:solidFill>
                  </a:rPr>
                  <a:t>H</a:t>
                </a:r>
              </a:p>
            </p:txBody>
          </p:sp>
          <p:sp>
            <p:nvSpPr>
              <p:cNvPr id="301136" name="Rectangle 80"/>
              <p:cNvSpPr>
                <a:spLocks noChangeArrowheads="1"/>
              </p:cNvSpPr>
              <p:nvPr/>
            </p:nvSpPr>
            <p:spPr bwMode="auto">
              <a:xfrm>
                <a:off x="3313" y="3197"/>
                <a:ext cx="278" cy="327"/>
              </a:xfrm>
              <a:prstGeom prst="rect">
                <a:avLst/>
              </a:prstGeom>
              <a:noFill/>
              <a:ln w="222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l"/>
                <a:r>
                  <a:rPr lang="en-US">
                    <a:solidFill>
                      <a:schemeClr val="tx1"/>
                    </a:solidFill>
                  </a:rPr>
                  <a:t>H</a:t>
                </a:r>
              </a:p>
            </p:txBody>
          </p:sp>
          <p:sp>
            <p:nvSpPr>
              <p:cNvPr id="301137" name="Rectangle 81"/>
              <p:cNvSpPr>
                <a:spLocks noChangeArrowheads="1"/>
              </p:cNvSpPr>
              <p:nvPr/>
            </p:nvSpPr>
            <p:spPr bwMode="auto">
              <a:xfrm>
                <a:off x="2977" y="3525"/>
                <a:ext cx="328" cy="327"/>
              </a:xfrm>
              <a:prstGeom prst="rect">
                <a:avLst/>
              </a:prstGeom>
              <a:noFill/>
              <a:ln w="222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l"/>
                <a:r>
                  <a:rPr lang="en-US">
                    <a:solidFill>
                      <a:schemeClr val="tx1"/>
                    </a:solidFill>
                  </a:rPr>
                  <a:t>Cl</a:t>
                </a:r>
              </a:p>
            </p:txBody>
          </p:sp>
          <p:sp>
            <p:nvSpPr>
              <p:cNvPr id="301138" name="Rectangle 82"/>
              <p:cNvSpPr>
                <a:spLocks noChangeArrowheads="1"/>
              </p:cNvSpPr>
              <p:nvPr/>
            </p:nvSpPr>
            <p:spPr bwMode="auto">
              <a:xfrm>
                <a:off x="3601" y="3821"/>
                <a:ext cx="278" cy="327"/>
              </a:xfrm>
              <a:prstGeom prst="rect">
                <a:avLst/>
              </a:prstGeom>
              <a:noFill/>
              <a:ln w="222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l"/>
                <a:r>
                  <a:rPr lang="en-US">
                    <a:solidFill>
                      <a:schemeClr val="tx1"/>
                    </a:solidFill>
                  </a:rPr>
                  <a:t>H</a:t>
                </a:r>
              </a:p>
            </p:txBody>
          </p:sp>
          <p:sp>
            <p:nvSpPr>
              <p:cNvPr id="301139" name="Rectangle 83"/>
              <p:cNvSpPr>
                <a:spLocks noChangeArrowheads="1"/>
              </p:cNvSpPr>
              <p:nvPr/>
            </p:nvSpPr>
            <p:spPr bwMode="auto">
              <a:xfrm>
                <a:off x="3313" y="3821"/>
                <a:ext cx="278" cy="327"/>
              </a:xfrm>
              <a:prstGeom prst="rect">
                <a:avLst/>
              </a:prstGeom>
              <a:noFill/>
              <a:ln w="222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l"/>
                <a:r>
                  <a:rPr lang="en-US">
                    <a:solidFill>
                      <a:schemeClr val="tx1"/>
                    </a:solidFill>
                  </a:rPr>
                  <a:t>H</a:t>
                </a:r>
              </a:p>
            </p:txBody>
          </p:sp>
        </p:grpSp>
        <p:sp>
          <p:nvSpPr>
            <p:cNvPr id="301140" name="Rectangle 84"/>
            <p:cNvSpPr>
              <a:spLocks noChangeArrowheads="1"/>
            </p:cNvSpPr>
            <p:nvPr/>
          </p:nvSpPr>
          <p:spPr bwMode="auto">
            <a:xfrm>
              <a:off x="4273" y="3501"/>
              <a:ext cx="745" cy="327"/>
            </a:xfrm>
            <a:prstGeom prst="rect">
              <a:avLst/>
            </a:prstGeom>
            <a:noFill/>
            <a:ln w="22225" algn="ctr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l"/>
              <a:r>
                <a:rPr lang="en-US">
                  <a:solidFill>
                    <a:schemeClr val="tx1"/>
                  </a:solidFill>
                </a:rPr>
                <a:t>+  HCl</a:t>
              </a:r>
              <a:endParaRPr lang="en-US" baseline="-25000">
                <a:solidFill>
                  <a:schemeClr val="tx1"/>
                </a:solidFill>
              </a:endParaRPr>
            </a:p>
          </p:txBody>
        </p:sp>
      </p:grpSp>
      <p:sp>
        <p:nvSpPr>
          <p:cNvPr id="58" name="5-Point Star 57"/>
          <p:cNvSpPr/>
          <p:nvPr/>
        </p:nvSpPr>
        <p:spPr bwMode="auto">
          <a:xfrm>
            <a:off x="94596" y="141890"/>
            <a:ext cx="630618" cy="630618"/>
          </a:xfrm>
          <a:prstGeom prst="star5">
            <a:avLst/>
          </a:prstGeom>
          <a:solidFill>
            <a:schemeClr val="tx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10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1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1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70" decel="100000"/>
                                        <p:tgtEl>
                                          <p:spTgt spid="3010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770" decel="100000"/>
                                        <p:tgtEl>
                                          <p:spTgt spid="30106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106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5" dur="770" fill="hold"/>
                                        <p:tgtEl>
                                          <p:spTgt spid="301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1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7" dur="770" fill="hold"/>
                                        <p:tgtEl>
                                          <p:spTgt spid="301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1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106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106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1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01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1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1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1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1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301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01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01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301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11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111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1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01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01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01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01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01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301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3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1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1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01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1059" grpId="0"/>
      <p:bldP spid="301060" grpId="0"/>
      <p:bldP spid="301061" grpId="0"/>
      <p:bldP spid="301077" grpId="0"/>
      <p:bldP spid="301115" grpId="0"/>
      <p:bldP spid="5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ChangeArrowheads="1"/>
          </p:cNvSpPr>
          <p:nvPr/>
        </p:nvSpPr>
        <p:spPr bwMode="auto">
          <a:xfrm>
            <a:off x="236538" y="185738"/>
            <a:ext cx="1609725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u="sng"/>
              <a:t>alkenes</a:t>
            </a:r>
            <a:r>
              <a:rPr lang="en-US"/>
              <a:t>: </a:t>
            </a:r>
          </a:p>
        </p:txBody>
      </p:sp>
      <p:sp>
        <p:nvSpPr>
          <p:cNvPr id="270339" name="Rectangle 3"/>
          <p:cNvSpPr>
            <a:spLocks noChangeArrowheads="1"/>
          </p:cNvSpPr>
          <p:nvPr/>
        </p:nvSpPr>
        <p:spPr bwMode="auto">
          <a:xfrm>
            <a:off x="1660525" y="198438"/>
            <a:ext cx="7316788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/>
              <a:t>hydrocarbons having at least one ____ bond </a:t>
            </a:r>
          </a:p>
        </p:txBody>
      </p:sp>
      <p:sp>
        <p:nvSpPr>
          <p:cNvPr id="270340" name="Rectangle 4"/>
          <p:cNvSpPr>
            <a:spLocks noChangeArrowheads="1"/>
          </p:cNvSpPr>
          <p:nvPr/>
        </p:nvSpPr>
        <p:spPr bwMode="auto">
          <a:xfrm>
            <a:off x="7032625" y="185738"/>
            <a:ext cx="906463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C=C</a:t>
            </a:r>
          </a:p>
        </p:txBody>
      </p:sp>
      <p:sp>
        <p:nvSpPr>
          <p:cNvPr id="270341" name="Rectangle 5"/>
          <p:cNvSpPr>
            <a:spLocks noChangeArrowheads="1"/>
          </p:cNvSpPr>
          <p:nvPr/>
        </p:nvSpPr>
        <p:spPr bwMode="auto">
          <a:xfrm>
            <a:off x="236538" y="2687638"/>
            <a:ext cx="1589087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u="sng" dirty="0"/>
              <a:t>alkynes</a:t>
            </a:r>
            <a:r>
              <a:rPr lang="en-US" dirty="0"/>
              <a:t>: </a:t>
            </a:r>
          </a:p>
        </p:txBody>
      </p:sp>
      <p:sp>
        <p:nvSpPr>
          <p:cNvPr id="270342" name="Rectangle 6"/>
          <p:cNvSpPr>
            <a:spLocks noChangeArrowheads="1"/>
          </p:cNvSpPr>
          <p:nvPr/>
        </p:nvSpPr>
        <p:spPr bwMode="auto">
          <a:xfrm>
            <a:off x="1660525" y="2700338"/>
            <a:ext cx="7316788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dirty="0"/>
              <a:t>hydrocarbons having at least one ____ bond </a:t>
            </a:r>
          </a:p>
        </p:txBody>
      </p:sp>
      <p:grpSp>
        <p:nvGrpSpPr>
          <p:cNvPr id="270350" name="Group 14"/>
          <p:cNvGrpSpPr>
            <a:grpSpLocks/>
          </p:cNvGrpSpPr>
          <p:nvPr/>
        </p:nvGrpSpPr>
        <p:grpSpPr bwMode="auto">
          <a:xfrm>
            <a:off x="7075488" y="2651250"/>
            <a:ext cx="906462" cy="519113"/>
            <a:chOff x="4153" y="2356"/>
            <a:chExt cx="571" cy="327"/>
          </a:xfrm>
        </p:grpSpPr>
        <p:sp>
          <p:nvSpPr>
            <p:cNvPr id="270345" name="Rectangle 9"/>
            <p:cNvSpPr>
              <a:spLocks noChangeArrowheads="1"/>
            </p:cNvSpPr>
            <p:nvPr/>
          </p:nvSpPr>
          <p:spPr bwMode="auto">
            <a:xfrm>
              <a:off x="4153" y="2356"/>
              <a:ext cx="57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dirty="0">
                  <a:solidFill>
                    <a:schemeClr val="tx1"/>
                  </a:solidFill>
                </a:rPr>
                <a:t>C=C</a:t>
              </a:r>
            </a:p>
          </p:txBody>
        </p:sp>
        <p:sp>
          <p:nvSpPr>
            <p:cNvPr id="270346" name="Freeform 10"/>
            <p:cNvSpPr>
              <a:spLocks/>
            </p:cNvSpPr>
            <p:nvPr/>
          </p:nvSpPr>
          <p:spPr bwMode="auto">
            <a:xfrm>
              <a:off x="4391" y="2591"/>
              <a:ext cx="10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2" y="0"/>
                </a:cxn>
              </a:cxnLst>
              <a:rect l="0" t="0" r="r" b="b"/>
              <a:pathLst>
                <a:path w="102" h="1">
                  <a:moveTo>
                    <a:pt x="0" y="0"/>
                  </a:moveTo>
                  <a:lnTo>
                    <a:pt x="102" y="0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270371" name="Group 35"/>
          <p:cNvGrpSpPr>
            <a:grpSpLocks/>
          </p:cNvGrpSpPr>
          <p:nvPr/>
        </p:nvGrpSpPr>
        <p:grpSpPr bwMode="auto">
          <a:xfrm>
            <a:off x="1774825" y="884238"/>
            <a:ext cx="2727325" cy="1700212"/>
            <a:chOff x="1118" y="573"/>
            <a:chExt cx="1718" cy="1071"/>
          </a:xfrm>
        </p:grpSpPr>
        <p:sp>
          <p:nvSpPr>
            <p:cNvPr id="270352" name="Freeform 16"/>
            <p:cNvSpPr>
              <a:spLocks/>
            </p:cNvSpPr>
            <p:nvPr/>
          </p:nvSpPr>
          <p:spPr bwMode="auto">
            <a:xfrm>
              <a:off x="1345" y="762"/>
              <a:ext cx="207" cy="151"/>
            </a:xfrm>
            <a:custGeom>
              <a:avLst/>
              <a:gdLst/>
              <a:ahLst/>
              <a:cxnLst>
                <a:cxn ang="0">
                  <a:pos x="277" y="202"/>
                </a:cxn>
                <a:cxn ang="0">
                  <a:pos x="0" y="0"/>
                </a:cxn>
              </a:cxnLst>
              <a:rect l="0" t="0" r="r" b="b"/>
              <a:pathLst>
                <a:path w="277" h="202">
                  <a:moveTo>
                    <a:pt x="277" y="202"/>
                  </a:moveTo>
                  <a:lnTo>
                    <a:pt x="0" y="0"/>
                  </a:lnTo>
                </a:path>
              </a:pathLst>
            </a:custGeom>
            <a:noFill/>
            <a:ln w="222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70353" name="Freeform 17"/>
            <p:cNvSpPr>
              <a:spLocks/>
            </p:cNvSpPr>
            <p:nvPr/>
          </p:nvSpPr>
          <p:spPr bwMode="auto">
            <a:xfrm>
              <a:off x="2014" y="762"/>
              <a:ext cx="191" cy="146"/>
            </a:xfrm>
            <a:custGeom>
              <a:avLst/>
              <a:gdLst/>
              <a:ahLst/>
              <a:cxnLst>
                <a:cxn ang="0">
                  <a:pos x="255" y="0"/>
                </a:cxn>
                <a:cxn ang="0">
                  <a:pos x="0" y="195"/>
                </a:cxn>
              </a:cxnLst>
              <a:rect l="0" t="0" r="r" b="b"/>
              <a:pathLst>
                <a:path w="255" h="195">
                  <a:moveTo>
                    <a:pt x="255" y="0"/>
                  </a:moveTo>
                  <a:lnTo>
                    <a:pt x="0" y="195"/>
                  </a:lnTo>
                </a:path>
              </a:pathLst>
            </a:custGeom>
            <a:noFill/>
            <a:ln w="222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70354" name="Text Box 18"/>
            <p:cNvSpPr txBox="1">
              <a:spLocks noChangeArrowheads="1"/>
            </p:cNvSpPr>
            <p:nvPr/>
          </p:nvSpPr>
          <p:spPr bwMode="auto">
            <a:xfrm>
              <a:off x="1500" y="817"/>
              <a:ext cx="613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l"/>
              <a:r>
                <a:rPr lang="en-US">
                  <a:solidFill>
                    <a:schemeClr val="tx1"/>
                  </a:solidFill>
                </a:rPr>
                <a:t>C=C</a:t>
              </a:r>
            </a:p>
          </p:txBody>
        </p:sp>
        <p:sp>
          <p:nvSpPr>
            <p:cNvPr id="270355" name="Freeform 19"/>
            <p:cNvSpPr>
              <a:spLocks/>
            </p:cNvSpPr>
            <p:nvPr/>
          </p:nvSpPr>
          <p:spPr bwMode="auto">
            <a:xfrm flipV="1">
              <a:off x="1345" y="1042"/>
              <a:ext cx="207" cy="151"/>
            </a:xfrm>
            <a:custGeom>
              <a:avLst/>
              <a:gdLst/>
              <a:ahLst/>
              <a:cxnLst>
                <a:cxn ang="0">
                  <a:pos x="277" y="202"/>
                </a:cxn>
                <a:cxn ang="0">
                  <a:pos x="0" y="0"/>
                </a:cxn>
              </a:cxnLst>
              <a:rect l="0" t="0" r="r" b="b"/>
              <a:pathLst>
                <a:path w="277" h="202">
                  <a:moveTo>
                    <a:pt x="277" y="202"/>
                  </a:moveTo>
                  <a:lnTo>
                    <a:pt x="0" y="0"/>
                  </a:lnTo>
                </a:path>
              </a:pathLst>
            </a:custGeom>
            <a:noFill/>
            <a:ln w="222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70356" name="Freeform 20"/>
            <p:cNvSpPr>
              <a:spLocks/>
            </p:cNvSpPr>
            <p:nvPr/>
          </p:nvSpPr>
          <p:spPr bwMode="auto">
            <a:xfrm>
              <a:off x="2017" y="1042"/>
              <a:ext cx="207" cy="151"/>
            </a:xfrm>
            <a:custGeom>
              <a:avLst/>
              <a:gdLst/>
              <a:ahLst/>
              <a:cxnLst>
                <a:cxn ang="0">
                  <a:pos x="277" y="202"/>
                </a:cxn>
                <a:cxn ang="0">
                  <a:pos x="0" y="0"/>
                </a:cxn>
              </a:cxnLst>
              <a:rect l="0" t="0" r="r" b="b"/>
              <a:pathLst>
                <a:path w="277" h="202">
                  <a:moveTo>
                    <a:pt x="277" y="202"/>
                  </a:moveTo>
                  <a:lnTo>
                    <a:pt x="0" y="0"/>
                  </a:lnTo>
                </a:path>
              </a:pathLst>
            </a:custGeom>
            <a:noFill/>
            <a:ln w="222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70357" name="Rectangle 21"/>
            <p:cNvSpPr>
              <a:spLocks noChangeArrowheads="1"/>
            </p:cNvSpPr>
            <p:nvPr/>
          </p:nvSpPr>
          <p:spPr bwMode="auto">
            <a:xfrm>
              <a:off x="2166" y="573"/>
              <a:ext cx="278" cy="327"/>
            </a:xfrm>
            <a:prstGeom prst="rect">
              <a:avLst/>
            </a:prstGeom>
            <a:noFill/>
            <a:ln w="22225" algn="ctr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l"/>
              <a:r>
                <a:rPr lang="en-US">
                  <a:solidFill>
                    <a:schemeClr val="tx1"/>
                  </a:solidFill>
                </a:rPr>
                <a:t>H</a:t>
              </a:r>
            </a:p>
          </p:txBody>
        </p:sp>
        <p:sp>
          <p:nvSpPr>
            <p:cNvPr id="270358" name="Rectangle 22"/>
            <p:cNvSpPr>
              <a:spLocks noChangeArrowheads="1"/>
            </p:cNvSpPr>
            <p:nvPr/>
          </p:nvSpPr>
          <p:spPr bwMode="auto">
            <a:xfrm>
              <a:off x="2174" y="1061"/>
              <a:ext cx="278" cy="327"/>
            </a:xfrm>
            <a:prstGeom prst="rect">
              <a:avLst/>
            </a:prstGeom>
            <a:noFill/>
            <a:ln w="22225" algn="ctr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l"/>
              <a:r>
                <a:rPr lang="en-US">
                  <a:solidFill>
                    <a:schemeClr val="tx1"/>
                  </a:solidFill>
                </a:rPr>
                <a:t>C</a:t>
              </a:r>
            </a:p>
          </p:txBody>
        </p:sp>
        <p:sp>
          <p:nvSpPr>
            <p:cNvPr id="270359" name="Rectangle 23"/>
            <p:cNvSpPr>
              <a:spLocks noChangeArrowheads="1"/>
            </p:cNvSpPr>
            <p:nvPr/>
          </p:nvSpPr>
          <p:spPr bwMode="auto">
            <a:xfrm>
              <a:off x="1118" y="573"/>
              <a:ext cx="278" cy="327"/>
            </a:xfrm>
            <a:prstGeom prst="rect">
              <a:avLst/>
            </a:prstGeom>
            <a:noFill/>
            <a:ln w="22225" algn="ctr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l"/>
              <a:r>
                <a:rPr lang="en-US">
                  <a:solidFill>
                    <a:schemeClr val="tx1"/>
                  </a:solidFill>
                </a:rPr>
                <a:t>H</a:t>
              </a:r>
            </a:p>
          </p:txBody>
        </p:sp>
        <p:sp>
          <p:nvSpPr>
            <p:cNvPr id="270360" name="Rectangle 24"/>
            <p:cNvSpPr>
              <a:spLocks noChangeArrowheads="1"/>
            </p:cNvSpPr>
            <p:nvPr/>
          </p:nvSpPr>
          <p:spPr bwMode="auto">
            <a:xfrm>
              <a:off x="1126" y="1029"/>
              <a:ext cx="278" cy="327"/>
            </a:xfrm>
            <a:prstGeom prst="rect">
              <a:avLst/>
            </a:prstGeom>
            <a:noFill/>
            <a:ln w="22225" algn="ctr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l"/>
              <a:r>
                <a:rPr lang="en-US">
                  <a:solidFill>
                    <a:schemeClr val="tx1"/>
                  </a:solidFill>
                </a:rPr>
                <a:t>H</a:t>
              </a:r>
            </a:p>
          </p:txBody>
        </p:sp>
        <p:sp>
          <p:nvSpPr>
            <p:cNvPr id="270365" name="Freeform 29"/>
            <p:cNvSpPr>
              <a:spLocks/>
            </p:cNvSpPr>
            <p:nvPr/>
          </p:nvSpPr>
          <p:spPr bwMode="auto">
            <a:xfrm>
              <a:off x="2393" y="1298"/>
              <a:ext cx="207" cy="151"/>
            </a:xfrm>
            <a:custGeom>
              <a:avLst/>
              <a:gdLst/>
              <a:ahLst/>
              <a:cxnLst>
                <a:cxn ang="0">
                  <a:pos x="277" y="202"/>
                </a:cxn>
                <a:cxn ang="0">
                  <a:pos x="0" y="0"/>
                </a:cxn>
              </a:cxnLst>
              <a:rect l="0" t="0" r="r" b="b"/>
              <a:pathLst>
                <a:path w="277" h="202">
                  <a:moveTo>
                    <a:pt x="277" y="202"/>
                  </a:moveTo>
                  <a:lnTo>
                    <a:pt x="0" y="0"/>
                  </a:lnTo>
                </a:path>
              </a:pathLst>
            </a:custGeom>
            <a:noFill/>
            <a:ln w="222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70366" name="Freeform 30"/>
            <p:cNvSpPr>
              <a:spLocks/>
            </p:cNvSpPr>
            <p:nvPr/>
          </p:nvSpPr>
          <p:spPr bwMode="auto">
            <a:xfrm flipV="1">
              <a:off x="2401" y="1010"/>
              <a:ext cx="207" cy="151"/>
            </a:xfrm>
            <a:custGeom>
              <a:avLst/>
              <a:gdLst/>
              <a:ahLst/>
              <a:cxnLst>
                <a:cxn ang="0">
                  <a:pos x="277" y="202"/>
                </a:cxn>
                <a:cxn ang="0">
                  <a:pos x="0" y="0"/>
                </a:cxn>
              </a:cxnLst>
              <a:rect l="0" t="0" r="r" b="b"/>
              <a:pathLst>
                <a:path w="277" h="202">
                  <a:moveTo>
                    <a:pt x="277" y="202"/>
                  </a:moveTo>
                  <a:lnTo>
                    <a:pt x="0" y="0"/>
                  </a:lnTo>
                </a:path>
              </a:pathLst>
            </a:custGeom>
            <a:noFill/>
            <a:ln w="222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70367" name="Freeform 31"/>
            <p:cNvSpPr>
              <a:spLocks/>
            </p:cNvSpPr>
            <p:nvPr/>
          </p:nvSpPr>
          <p:spPr bwMode="auto">
            <a:xfrm flipV="1">
              <a:off x="2025" y="1306"/>
              <a:ext cx="207" cy="151"/>
            </a:xfrm>
            <a:custGeom>
              <a:avLst/>
              <a:gdLst/>
              <a:ahLst/>
              <a:cxnLst>
                <a:cxn ang="0">
                  <a:pos x="277" y="202"/>
                </a:cxn>
                <a:cxn ang="0">
                  <a:pos x="0" y="0"/>
                </a:cxn>
              </a:cxnLst>
              <a:rect l="0" t="0" r="r" b="b"/>
              <a:pathLst>
                <a:path w="277" h="202">
                  <a:moveTo>
                    <a:pt x="277" y="202"/>
                  </a:moveTo>
                  <a:lnTo>
                    <a:pt x="0" y="0"/>
                  </a:lnTo>
                </a:path>
              </a:pathLst>
            </a:custGeom>
            <a:noFill/>
            <a:ln w="222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70368" name="Rectangle 32"/>
            <p:cNvSpPr>
              <a:spLocks noChangeArrowheads="1"/>
            </p:cNvSpPr>
            <p:nvPr/>
          </p:nvSpPr>
          <p:spPr bwMode="auto">
            <a:xfrm>
              <a:off x="1798" y="1317"/>
              <a:ext cx="278" cy="327"/>
            </a:xfrm>
            <a:prstGeom prst="rect">
              <a:avLst/>
            </a:prstGeom>
            <a:noFill/>
            <a:ln w="22225" algn="ctr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l"/>
              <a:r>
                <a:rPr lang="en-US">
                  <a:solidFill>
                    <a:schemeClr val="tx1"/>
                  </a:solidFill>
                </a:rPr>
                <a:t>H</a:t>
              </a:r>
            </a:p>
          </p:txBody>
        </p:sp>
        <p:sp>
          <p:nvSpPr>
            <p:cNvPr id="270369" name="Rectangle 33"/>
            <p:cNvSpPr>
              <a:spLocks noChangeArrowheads="1"/>
            </p:cNvSpPr>
            <p:nvPr/>
          </p:nvSpPr>
          <p:spPr bwMode="auto">
            <a:xfrm>
              <a:off x="2550" y="1317"/>
              <a:ext cx="278" cy="327"/>
            </a:xfrm>
            <a:prstGeom prst="rect">
              <a:avLst/>
            </a:prstGeom>
            <a:noFill/>
            <a:ln w="22225" algn="ctr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l"/>
              <a:r>
                <a:rPr lang="en-US">
                  <a:solidFill>
                    <a:schemeClr val="tx1"/>
                  </a:solidFill>
                </a:rPr>
                <a:t>H</a:t>
              </a:r>
            </a:p>
          </p:txBody>
        </p:sp>
        <p:sp>
          <p:nvSpPr>
            <p:cNvPr id="270370" name="Rectangle 34"/>
            <p:cNvSpPr>
              <a:spLocks noChangeArrowheads="1"/>
            </p:cNvSpPr>
            <p:nvPr/>
          </p:nvSpPr>
          <p:spPr bwMode="auto">
            <a:xfrm>
              <a:off x="2558" y="821"/>
              <a:ext cx="278" cy="327"/>
            </a:xfrm>
            <a:prstGeom prst="rect">
              <a:avLst/>
            </a:prstGeom>
            <a:noFill/>
            <a:ln w="22225" algn="ctr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l"/>
              <a:r>
                <a:rPr lang="en-US">
                  <a:solidFill>
                    <a:schemeClr val="tx1"/>
                  </a:solidFill>
                </a:rPr>
                <a:t>H</a:t>
              </a:r>
            </a:p>
          </p:txBody>
        </p:sp>
      </p:grpSp>
      <p:grpSp>
        <p:nvGrpSpPr>
          <p:cNvPr id="270373" name="Group 37"/>
          <p:cNvGrpSpPr>
            <a:grpSpLocks/>
          </p:cNvGrpSpPr>
          <p:nvPr/>
        </p:nvGrpSpPr>
        <p:grpSpPr bwMode="auto">
          <a:xfrm>
            <a:off x="6350000" y="1130300"/>
            <a:ext cx="901700" cy="533400"/>
            <a:chOff x="3560" y="808"/>
            <a:chExt cx="568" cy="336"/>
          </a:xfrm>
        </p:grpSpPr>
        <p:grpSp>
          <p:nvGrpSpPr>
            <p:cNvPr id="270364" name="Group 28"/>
            <p:cNvGrpSpPr>
              <a:grpSpLocks/>
            </p:cNvGrpSpPr>
            <p:nvPr/>
          </p:nvGrpSpPr>
          <p:grpSpPr bwMode="auto">
            <a:xfrm>
              <a:off x="3560" y="808"/>
              <a:ext cx="336" cy="336"/>
              <a:chOff x="3352" y="840"/>
              <a:chExt cx="336" cy="336"/>
            </a:xfrm>
          </p:grpSpPr>
          <p:cxnSp>
            <p:nvCxnSpPr>
              <p:cNvPr id="118" name="Straight Connector 117"/>
              <p:cNvCxnSpPr>
                <a:cxnSpLocks noChangeShapeType="1"/>
              </p:cNvCxnSpPr>
              <p:nvPr/>
            </p:nvCxnSpPr>
            <p:spPr bwMode="auto">
              <a:xfrm flipV="1">
                <a:off x="3400" y="888"/>
                <a:ext cx="288" cy="288"/>
              </a:xfrm>
              <a:prstGeom prst="line">
                <a:avLst/>
              </a:prstGeom>
              <a:noFill/>
              <a:ln w="222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19" name="Straight Connector 118"/>
              <p:cNvCxnSpPr>
                <a:cxnSpLocks noChangeShapeType="1"/>
              </p:cNvCxnSpPr>
              <p:nvPr/>
            </p:nvCxnSpPr>
            <p:spPr bwMode="auto">
              <a:xfrm flipV="1">
                <a:off x="3352" y="840"/>
                <a:ext cx="288" cy="288"/>
              </a:xfrm>
              <a:prstGeom prst="line">
                <a:avLst/>
              </a:prstGeom>
              <a:noFill/>
              <a:ln w="22225" algn="ctr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cxnSp>
          <p:nvCxnSpPr>
            <p:cNvPr id="2" name="Straight Connector 96"/>
            <p:cNvCxnSpPr>
              <a:cxnSpLocks noChangeShapeType="1"/>
            </p:cNvCxnSpPr>
            <p:nvPr/>
          </p:nvCxnSpPr>
          <p:spPr bwMode="auto">
            <a:xfrm rot="16200000" flipV="1">
              <a:off x="3840" y="808"/>
              <a:ext cx="288" cy="288"/>
            </a:xfrm>
            <a:prstGeom prst="line">
              <a:avLst/>
            </a:prstGeom>
            <a:noFill/>
            <a:ln w="22225" algn="ctr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270418" name="Group 82"/>
          <p:cNvGrpSpPr>
            <a:grpSpLocks/>
          </p:cNvGrpSpPr>
          <p:nvPr/>
        </p:nvGrpSpPr>
        <p:grpSpPr bwMode="auto">
          <a:xfrm>
            <a:off x="687388" y="3424238"/>
            <a:ext cx="3738562" cy="1547812"/>
            <a:chOff x="625" y="2229"/>
            <a:chExt cx="2355" cy="975"/>
          </a:xfrm>
        </p:grpSpPr>
        <p:sp>
          <p:nvSpPr>
            <p:cNvPr id="270348" name="Rectangle 12"/>
            <p:cNvSpPr>
              <a:spLocks noChangeArrowheads="1"/>
            </p:cNvSpPr>
            <p:nvPr/>
          </p:nvSpPr>
          <p:spPr bwMode="auto">
            <a:xfrm>
              <a:off x="625" y="2556"/>
              <a:ext cx="2355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dirty="0">
                  <a:solidFill>
                    <a:schemeClr val="tx1"/>
                  </a:solidFill>
                </a:rPr>
                <a:t>H–C–C=C–C–C–C–H </a:t>
              </a:r>
            </a:p>
          </p:txBody>
        </p:sp>
        <p:sp>
          <p:nvSpPr>
            <p:cNvPr id="270349" name="Freeform 13"/>
            <p:cNvSpPr>
              <a:spLocks/>
            </p:cNvSpPr>
            <p:nvPr/>
          </p:nvSpPr>
          <p:spPr bwMode="auto">
            <a:xfrm>
              <a:off x="1431" y="2798"/>
              <a:ext cx="10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2" y="0"/>
                </a:cxn>
              </a:cxnLst>
              <a:rect l="0" t="0" r="r" b="b"/>
              <a:pathLst>
                <a:path w="102" h="1">
                  <a:moveTo>
                    <a:pt x="0" y="0"/>
                  </a:moveTo>
                  <a:lnTo>
                    <a:pt x="102" y="0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grpSp>
          <p:nvGrpSpPr>
            <p:cNvPr id="270398" name="Group 62"/>
            <p:cNvGrpSpPr>
              <a:grpSpLocks/>
            </p:cNvGrpSpPr>
            <p:nvPr/>
          </p:nvGrpSpPr>
          <p:grpSpPr bwMode="auto">
            <a:xfrm>
              <a:off x="913" y="2229"/>
              <a:ext cx="278" cy="385"/>
              <a:chOff x="3441" y="2965"/>
              <a:chExt cx="278" cy="385"/>
            </a:xfrm>
          </p:grpSpPr>
          <p:sp>
            <p:nvSpPr>
              <p:cNvPr id="270387" name="Line 51"/>
              <p:cNvSpPr>
                <a:spLocks noChangeShapeType="1"/>
              </p:cNvSpPr>
              <p:nvPr/>
            </p:nvSpPr>
            <p:spPr bwMode="auto">
              <a:xfrm flipV="1">
                <a:off x="3579" y="3224"/>
                <a:ext cx="0" cy="126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70391" name="Rectangle 55"/>
              <p:cNvSpPr>
                <a:spLocks noChangeArrowheads="1"/>
              </p:cNvSpPr>
              <p:nvPr/>
            </p:nvSpPr>
            <p:spPr bwMode="auto">
              <a:xfrm>
                <a:off x="3441" y="2965"/>
                <a:ext cx="278" cy="327"/>
              </a:xfrm>
              <a:prstGeom prst="rect">
                <a:avLst/>
              </a:prstGeom>
              <a:noFill/>
              <a:ln w="222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l"/>
                <a:r>
                  <a:rPr lang="en-US">
                    <a:solidFill>
                      <a:schemeClr val="tx1"/>
                    </a:solidFill>
                  </a:rPr>
                  <a:t>H</a:t>
                </a:r>
              </a:p>
            </p:txBody>
          </p:sp>
        </p:grpSp>
        <p:grpSp>
          <p:nvGrpSpPr>
            <p:cNvPr id="270408" name="Group 72"/>
            <p:cNvGrpSpPr>
              <a:grpSpLocks/>
            </p:cNvGrpSpPr>
            <p:nvPr/>
          </p:nvGrpSpPr>
          <p:grpSpPr bwMode="auto">
            <a:xfrm>
              <a:off x="905" y="2830"/>
              <a:ext cx="278" cy="374"/>
              <a:chOff x="3441" y="3542"/>
              <a:chExt cx="278" cy="374"/>
            </a:xfrm>
          </p:grpSpPr>
          <p:sp>
            <p:nvSpPr>
              <p:cNvPr id="270383" name="Line 47"/>
              <p:cNvSpPr>
                <a:spLocks noChangeShapeType="1"/>
              </p:cNvSpPr>
              <p:nvPr/>
            </p:nvSpPr>
            <p:spPr bwMode="auto">
              <a:xfrm flipV="1">
                <a:off x="3579" y="3542"/>
                <a:ext cx="0" cy="126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70397" name="Rectangle 61"/>
              <p:cNvSpPr>
                <a:spLocks noChangeArrowheads="1"/>
              </p:cNvSpPr>
              <p:nvPr/>
            </p:nvSpPr>
            <p:spPr bwMode="auto">
              <a:xfrm>
                <a:off x="3441" y="3589"/>
                <a:ext cx="278" cy="327"/>
              </a:xfrm>
              <a:prstGeom prst="rect">
                <a:avLst/>
              </a:prstGeom>
              <a:noFill/>
              <a:ln w="222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l"/>
                <a:r>
                  <a:rPr lang="en-US">
                    <a:solidFill>
                      <a:schemeClr val="tx1"/>
                    </a:solidFill>
                  </a:rPr>
                  <a:t>H</a:t>
                </a:r>
              </a:p>
            </p:txBody>
          </p:sp>
        </p:grpSp>
        <p:grpSp>
          <p:nvGrpSpPr>
            <p:cNvPr id="270399" name="Group 63"/>
            <p:cNvGrpSpPr>
              <a:grpSpLocks/>
            </p:cNvGrpSpPr>
            <p:nvPr/>
          </p:nvGrpSpPr>
          <p:grpSpPr bwMode="auto">
            <a:xfrm>
              <a:off x="1777" y="2229"/>
              <a:ext cx="278" cy="385"/>
              <a:chOff x="3441" y="2965"/>
              <a:chExt cx="278" cy="385"/>
            </a:xfrm>
          </p:grpSpPr>
          <p:sp>
            <p:nvSpPr>
              <p:cNvPr id="270400" name="Line 64"/>
              <p:cNvSpPr>
                <a:spLocks noChangeShapeType="1"/>
              </p:cNvSpPr>
              <p:nvPr/>
            </p:nvSpPr>
            <p:spPr bwMode="auto">
              <a:xfrm flipV="1">
                <a:off x="3579" y="3224"/>
                <a:ext cx="0" cy="126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70401" name="Rectangle 65"/>
              <p:cNvSpPr>
                <a:spLocks noChangeArrowheads="1"/>
              </p:cNvSpPr>
              <p:nvPr/>
            </p:nvSpPr>
            <p:spPr bwMode="auto">
              <a:xfrm>
                <a:off x="3441" y="2965"/>
                <a:ext cx="278" cy="327"/>
              </a:xfrm>
              <a:prstGeom prst="rect">
                <a:avLst/>
              </a:prstGeom>
              <a:noFill/>
              <a:ln w="222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l"/>
                <a:r>
                  <a:rPr lang="en-US">
                    <a:solidFill>
                      <a:schemeClr val="tx1"/>
                    </a:solidFill>
                  </a:rPr>
                  <a:t>H</a:t>
                </a:r>
              </a:p>
            </p:txBody>
          </p:sp>
        </p:grpSp>
        <p:grpSp>
          <p:nvGrpSpPr>
            <p:cNvPr id="270402" name="Group 66"/>
            <p:cNvGrpSpPr>
              <a:grpSpLocks/>
            </p:cNvGrpSpPr>
            <p:nvPr/>
          </p:nvGrpSpPr>
          <p:grpSpPr bwMode="auto">
            <a:xfrm>
              <a:off x="2065" y="2229"/>
              <a:ext cx="278" cy="385"/>
              <a:chOff x="3441" y="2965"/>
              <a:chExt cx="278" cy="385"/>
            </a:xfrm>
          </p:grpSpPr>
          <p:sp>
            <p:nvSpPr>
              <p:cNvPr id="270403" name="Line 67"/>
              <p:cNvSpPr>
                <a:spLocks noChangeShapeType="1"/>
              </p:cNvSpPr>
              <p:nvPr/>
            </p:nvSpPr>
            <p:spPr bwMode="auto">
              <a:xfrm flipV="1">
                <a:off x="3579" y="3224"/>
                <a:ext cx="0" cy="126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70404" name="Rectangle 68"/>
              <p:cNvSpPr>
                <a:spLocks noChangeArrowheads="1"/>
              </p:cNvSpPr>
              <p:nvPr/>
            </p:nvSpPr>
            <p:spPr bwMode="auto">
              <a:xfrm>
                <a:off x="3441" y="2965"/>
                <a:ext cx="278" cy="327"/>
              </a:xfrm>
              <a:prstGeom prst="rect">
                <a:avLst/>
              </a:prstGeom>
              <a:noFill/>
              <a:ln w="222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l"/>
                <a:r>
                  <a:rPr lang="en-US">
                    <a:solidFill>
                      <a:schemeClr val="tx1"/>
                    </a:solidFill>
                  </a:rPr>
                  <a:t>H</a:t>
                </a:r>
              </a:p>
            </p:txBody>
          </p:sp>
        </p:grpSp>
        <p:grpSp>
          <p:nvGrpSpPr>
            <p:cNvPr id="270405" name="Group 69"/>
            <p:cNvGrpSpPr>
              <a:grpSpLocks/>
            </p:cNvGrpSpPr>
            <p:nvPr/>
          </p:nvGrpSpPr>
          <p:grpSpPr bwMode="auto">
            <a:xfrm>
              <a:off x="2353" y="2229"/>
              <a:ext cx="278" cy="385"/>
              <a:chOff x="3441" y="2965"/>
              <a:chExt cx="278" cy="385"/>
            </a:xfrm>
          </p:grpSpPr>
          <p:sp>
            <p:nvSpPr>
              <p:cNvPr id="270406" name="Line 70"/>
              <p:cNvSpPr>
                <a:spLocks noChangeShapeType="1"/>
              </p:cNvSpPr>
              <p:nvPr/>
            </p:nvSpPr>
            <p:spPr bwMode="auto">
              <a:xfrm flipV="1">
                <a:off x="3579" y="3224"/>
                <a:ext cx="0" cy="126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70407" name="Rectangle 71"/>
              <p:cNvSpPr>
                <a:spLocks noChangeArrowheads="1"/>
              </p:cNvSpPr>
              <p:nvPr/>
            </p:nvSpPr>
            <p:spPr bwMode="auto">
              <a:xfrm>
                <a:off x="3441" y="2965"/>
                <a:ext cx="278" cy="327"/>
              </a:xfrm>
              <a:prstGeom prst="rect">
                <a:avLst/>
              </a:prstGeom>
              <a:noFill/>
              <a:ln w="222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l"/>
                <a:r>
                  <a:rPr lang="en-US">
                    <a:solidFill>
                      <a:schemeClr val="tx1"/>
                    </a:solidFill>
                  </a:rPr>
                  <a:t>H</a:t>
                </a:r>
              </a:p>
            </p:txBody>
          </p:sp>
        </p:grpSp>
        <p:grpSp>
          <p:nvGrpSpPr>
            <p:cNvPr id="270409" name="Group 73"/>
            <p:cNvGrpSpPr>
              <a:grpSpLocks/>
            </p:cNvGrpSpPr>
            <p:nvPr/>
          </p:nvGrpSpPr>
          <p:grpSpPr bwMode="auto">
            <a:xfrm>
              <a:off x="1769" y="2830"/>
              <a:ext cx="278" cy="374"/>
              <a:chOff x="3441" y="3542"/>
              <a:chExt cx="278" cy="374"/>
            </a:xfrm>
          </p:grpSpPr>
          <p:sp>
            <p:nvSpPr>
              <p:cNvPr id="270410" name="Line 74"/>
              <p:cNvSpPr>
                <a:spLocks noChangeShapeType="1"/>
              </p:cNvSpPr>
              <p:nvPr/>
            </p:nvSpPr>
            <p:spPr bwMode="auto">
              <a:xfrm flipV="1">
                <a:off x="3579" y="3542"/>
                <a:ext cx="0" cy="126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70411" name="Rectangle 75"/>
              <p:cNvSpPr>
                <a:spLocks noChangeArrowheads="1"/>
              </p:cNvSpPr>
              <p:nvPr/>
            </p:nvSpPr>
            <p:spPr bwMode="auto">
              <a:xfrm>
                <a:off x="3441" y="3589"/>
                <a:ext cx="278" cy="327"/>
              </a:xfrm>
              <a:prstGeom prst="rect">
                <a:avLst/>
              </a:prstGeom>
              <a:noFill/>
              <a:ln w="222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l"/>
                <a:r>
                  <a:rPr lang="en-US">
                    <a:solidFill>
                      <a:schemeClr val="tx1"/>
                    </a:solidFill>
                  </a:rPr>
                  <a:t>H</a:t>
                </a:r>
              </a:p>
            </p:txBody>
          </p:sp>
        </p:grpSp>
        <p:grpSp>
          <p:nvGrpSpPr>
            <p:cNvPr id="270412" name="Group 76"/>
            <p:cNvGrpSpPr>
              <a:grpSpLocks/>
            </p:cNvGrpSpPr>
            <p:nvPr/>
          </p:nvGrpSpPr>
          <p:grpSpPr bwMode="auto">
            <a:xfrm>
              <a:off x="2065" y="2830"/>
              <a:ext cx="278" cy="374"/>
              <a:chOff x="3441" y="3542"/>
              <a:chExt cx="278" cy="374"/>
            </a:xfrm>
          </p:grpSpPr>
          <p:sp>
            <p:nvSpPr>
              <p:cNvPr id="270413" name="Line 77"/>
              <p:cNvSpPr>
                <a:spLocks noChangeShapeType="1"/>
              </p:cNvSpPr>
              <p:nvPr/>
            </p:nvSpPr>
            <p:spPr bwMode="auto">
              <a:xfrm flipV="1">
                <a:off x="3579" y="3542"/>
                <a:ext cx="0" cy="126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70414" name="Rectangle 78"/>
              <p:cNvSpPr>
                <a:spLocks noChangeArrowheads="1"/>
              </p:cNvSpPr>
              <p:nvPr/>
            </p:nvSpPr>
            <p:spPr bwMode="auto">
              <a:xfrm>
                <a:off x="3441" y="3589"/>
                <a:ext cx="278" cy="327"/>
              </a:xfrm>
              <a:prstGeom prst="rect">
                <a:avLst/>
              </a:prstGeom>
              <a:noFill/>
              <a:ln w="222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l"/>
                <a:r>
                  <a:rPr lang="en-US">
                    <a:solidFill>
                      <a:schemeClr val="tx1"/>
                    </a:solidFill>
                  </a:rPr>
                  <a:t>H</a:t>
                </a:r>
              </a:p>
            </p:txBody>
          </p:sp>
        </p:grpSp>
        <p:grpSp>
          <p:nvGrpSpPr>
            <p:cNvPr id="270415" name="Group 79"/>
            <p:cNvGrpSpPr>
              <a:grpSpLocks/>
            </p:cNvGrpSpPr>
            <p:nvPr/>
          </p:nvGrpSpPr>
          <p:grpSpPr bwMode="auto">
            <a:xfrm>
              <a:off x="2345" y="2830"/>
              <a:ext cx="278" cy="374"/>
              <a:chOff x="3441" y="3542"/>
              <a:chExt cx="278" cy="374"/>
            </a:xfrm>
          </p:grpSpPr>
          <p:sp>
            <p:nvSpPr>
              <p:cNvPr id="270416" name="Line 80"/>
              <p:cNvSpPr>
                <a:spLocks noChangeShapeType="1"/>
              </p:cNvSpPr>
              <p:nvPr/>
            </p:nvSpPr>
            <p:spPr bwMode="auto">
              <a:xfrm flipV="1">
                <a:off x="3579" y="3542"/>
                <a:ext cx="0" cy="126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70417" name="Rectangle 81"/>
              <p:cNvSpPr>
                <a:spLocks noChangeArrowheads="1"/>
              </p:cNvSpPr>
              <p:nvPr/>
            </p:nvSpPr>
            <p:spPr bwMode="auto">
              <a:xfrm>
                <a:off x="3441" y="3589"/>
                <a:ext cx="278" cy="327"/>
              </a:xfrm>
              <a:prstGeom prst="rect">
                <a:avLst/>
              </a:prstGeom>
              <a:noFill/>
              <a:ln w="222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l"/>
                <a:r>
                  <a:rPr lang="en-US">
                    <a:solidFill>
                      <a:schemeClr val="tx1"/>
                    </a:solidFill>
                  </a:rPr>
                  <a:t>H</a:t>
                </a:r>
              </a:p>
            </p:txBody>
          </p:sp>
        </p:grpSp>
      </p:grpSp>
      <p:grpSp>
        <p:nvGrpSpPr>
          <p:cNvPr id="270429" name="Group 93"/>
          <p:cNvGrpSpPr>
            <a:grpSpLocks/>
          </p:cNvGrpSpPr>
          <p:nvPr/>
        </p:nvGrpSpPr>
        <p:grpSpPr bwMode="auto">
          <a:xfrm>
            <a:off x="1244600" y="5270500"/>
            <a:ext cx="2120900" cy="609600"/>
            <a:chOff x="3536" y="2496"/>
            <a:chExt cx="1336" cy="384"/>
          </a:xfrm>
        </p:grpSpPr>
        <p:grpSp>
          <p:nvGrpSpPr>
            <p:cNvPr id="270419" name="Group 131"/>
            <p:cNvGrpSpPr>
              <a:grpSpLocks/>
            </p:cNvGrpSpPr>
            <p:nvPr/>
          </p:nvGrpSpPr>
          <p:grpSpPr bwMode="auto">
            <a:xfrm rot="5400000">
              <a:off x="3728" y="2496"/>
              <a:ext cx="384" cy="384"/>
              <a:chOff x="228600" y="6096000"/>
              <a:chExt cx="609600" cy="609600"/>
            </a:xfrm>
          </p:grpSpPr>
          <p:grpSp>
            <p:nvGrpSpPr>
              <p:cNvPr id="270420" name="Group 132"/>
              <p:cNvGrpSpPr>
                <a:grpSpLocks/>
              </p:cNvGrpSpPr>
              <p:nvPr/>
            </p:nvGrpSpPr>
            <p:grpSpPr bwMode="auto">
              <a:xfrm>
                <a:off x="228600" y="6172200"/>
                <a:ext cx="533400" cy="533400"/>
                <a:chOff x="1905000" y="4800600"/>
                <a:chExt cx="533400" cy="533400"/>
              </a:xfrm>
            </p:grpSpPr>
            <p:cxnSp>
              <p:nvCxnSpPr>
                <p:cNvPr id="135" name="Straight Connector 134"/>
                <p:cNvCxnSpPr>
                  <a:cxnSpLocks noChangeShapeType="1"/>
                </p:cNvCxnSpPr>
                <p:nvPr/>
              </p:nvCxnSpPr>
              <p:spPr bwMode="auto">
                <a:xfrm rot="16200000" flipV="1">
                  <a:off x="1905000" y="4876800"/>
                  <a:ext cx="457200" cy="457200"/>
                </a:xfrm>
                <a:prstGeom prst="line">
                  <a:avLst/>
                </a:prstGeom>
                <a:noFill/>
                <a:ln w="2222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36" name="Straight Connector 135"/>
                <p:cNvCxnSpPr>
                  <a:cxnSpLocks noChangeShapeType="1"/>
                </p:cNvCxnSpPr>
                <p:nvPr/>
              </p:nvCxnSpPr>
              <p:spPr bwMode="auto">
                <a:xfrm rot="16200000" flipV="1">
                  <a:off x="1981200" y="4800600"/>
                  <a:ext cx="457200" cy="457200"/>
                </a:xfrm>
                <a:prstGeom prst="line">
                  <a:avLst/>
                </a:prstGeom>
                <a:noFill/>
                <a:ln w="2222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</p:grpSp>
          <p:cxnSp>
            <p:nvCxnSpPr>
              <p:cNvPr id="134" name="Straight Connector 133"/>
              <p:cNvCxnSpPr>
                <a:cxnSpLocks noChangeShapeType="1"/>
              </p:cNvCxnSpPr>
              <p:nvPr/>
            </p:nvCxnSpPr>
            <p:spPr bwMode="auto">
              <a:xfrm rot="16200000" flipV="1">
                <a:off x="381000" y="6096000"/>
                <a:ext cx="457200" cy="457200"/>
              </a:xfrm>
              <a:prstGeom prst="line">
                <a:avLst/>
              </a:prstGeom>
              <a:noFill/>
              <a:ln w="22225" algn="ctr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grpSp>
          <p:nvGrpSpPr>
            <p:cNvPr id="270424" name="Group 107"/>
            <p:cNvGrpSpPr>
              <a:grpSpLocks/>
            </p:cNvGrpSpPr>
            <p:nvPr/>
          </p:nvGrpSpPr>
          <p:grpSpPr bwMode="auto">
            <a:xfrm>
              <a:off x="4008" y="2496"/>
              <a:ext cx="864" cy="288"/>
              <a:chOff x="304800" y="3962400"/>
              <a:chExt cx="1371600" cy="457200"/>
            </a:xfrm>
          </p:grpSpPr>
          <p:cxnSp>
            <p:nvCxnSpPr>
              <p:cNvPr id="87" name="Straight Connector 86"/>
              <p:cNvCxnSpPr>
                <a:cxnSpLocks noChangeShapeType="1"/>
              </p:cNvCxnSpPr>
              <p:nvPr/>
            </p:nvCxnSpPr>
            <p:spPr bwMode="auto">
              <a:xfrm rot="16200000" flipV="1">
                <a:off x="304800" y="3962400"/>
                <a:ext cx="457200" cy="457200"/>
              </a:xfrm>
              <a:prstGeom prst="line">
                <a:avLst/>
              </a:prstGeom>
              <a:noFill/>
              <a:ln w="222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88" name="Straight Connector 87"/>
              <p:cNvCxnSpPr>
                <a:cxnSpLocks noChangeShapeType="1"/>
              </p:cNvCxnSpPr>
              <p:nvPr/>
            </p:nvCxnSpPr>
            <p:spPr bwMode="auto">
              <a:xfrm flipV="1">
                <a:off x="762000" y="3962400"/>
                <a:ext cx="457200" cy="457200"/>
              </a:xfrm>
              <a:prstGeom prst="line">
                <a:avLst/>
              </a:prstGeom>
              <a:noFill/>
              <a:ln w="222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89" name="Straight Connector 88"/>
              <p:cNvCxnSpPr>
                <a:cxnSpLocks noChangeShapeType="1"/>
              </p:cNvCxnSpPr>
              <p:nvPr/>
            </p:nvCxnSpPr>
            <p:spPr bwMode="auto">
              <a:xfrm rot="16200000" flipV="1">
                <a:off x="1219200" y="3962400"/>
                <a:ext cx="457200" cy="457200"/>
              </a:xfrm>
              <a:prstGeom prst="line">
                <a:avLst/>
              </a:prstGeom>
              <a:noFill/>
              <a:ln w="22225" algn="ctr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cxnSp>
          <p:nvCxnSpPr>
            <p:cNvPr id="97" name="Straight Connector 96"/>
            <p:cNvCxnSpPr>
              <a:cxnSpLocks noChangeShapeType="1"/>
            </p:cNvCxnSpPr>
            <p:nvPr/>
          </p:nvCxnSpPr>
          <p:spPr bwMode="auto">
            <a:xfrm rot="16200000" flipV="1">
              <a:off x="3536" y="2592"/>
              <a:ext cx="288" cy="288"/>
            </a:xfrm>
            <a:prstGeom prst="line">
              <a:avLst/>
            </a:prstGeom>
            <a:noFill/>
            <a:ln w="22225" algn="ctr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270431" name="Rectangle 95"/>
          <p:cNvSpPr>
            <a:spLocks noChangeArrowheads="1"/>
          </p:cNvSpPr>
          <p:nvPr/>
        </p:nvSpPr>
        <p:spPr bwMode="auto">
          <a:xfrm>
            <a:off x="5864225" y="1947863"/>
            <a:ext cx="1997075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CH</a:t>
            </a:r>
            <a:r>
              <a:rPr lang="en-US" baseline="-25000">
                <a:solidFill>
                  <a:schemeClr val="tx1"/>
                </a:solidFill>
              </a:rPr>
              <a:t>2</a:t>
            </a:r>
            <a:r>
              <a:rPr lang="en-US">
                <a:solidFill>
                  <a:schemeClr val="tx1"/>
                </a:solidFill>
              </a:rPr>
              <a:t>CHCH</a:t>
            </a:r>
            <a:r>
              <a:rPr lang="en-US" baseline="-2500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70432" name="Rectangle 96"/>
          <p:cNvSpPr>
            <a:spLocks noChangeArrowheads="1"/>
          </p:cNvSpPr>
          <p:nvPr/>
        </p:nvSpPr>
        <p:spPr bwMode="auto">
          <a:xfrm>
            <a:off x="1025525" y="6062663"/>
            <a:ext cx="3019425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CH</a:t>
            </a:r>
            <a:r>
              <a:rPr lang="en-US" baseline="-25000">
                <a:solidFill>
                  <a:schemeClr val="tx1"/>
                </a:solidFill>
              </a:rPr>
              <a:t>3</a:t>
            </a:r>
            <a:r>
              <a:rPr lang="en-US">
                <a:solidFill>
                  <a:schemeClr val="tx1"/>
                </a:solidFill>
              </a:rPr>
              <a:t>CC(CH</a:t>
            </a:r>
            <a:r>
              <a:rPr lang="en-US" baseline="-25000">
                <a:solidFill>
                  <a:schemeClr val="tx1"/>
                </a:solidFill>
              </a:rPr>
              <a:t>2</a:t>
            </a:r>
            <a:r>
              <a:rPr lang="en-US">
                <a:solidFill>
                  <a:schemeClr val="tx1"/>
                </a:solidFill>
              </a:rPr>
              <a:t>)</a:t>
            </a:r>
            <a:r>
              <a:rPr lang="en-US" baseline="-25000">
                <a:solidFill>
                  <a:schemeClr val="tx1"/>
                </a:solidFill>
              </a:rPr>
              <a:t>2</a:t>
            </a:r>
            <a:r>
              <a:rPr lang="en-US">
                <a:solidFill>
                  <a:schemeClr val="tx1"/>
                </a:solidFill>
              </a:rPr>
              <a:t>CH</a:t>
            </a:r>
            <a:r>
              <a:rPr lang="en-US" baseline="-25000">
                <a:solidFill>
                  <a:schemeClr val="tx1"/>
                </a:solidFill>
              </a:rPr>
              <a:t>3</a:t>
            </a:r>
          </a:p>
        </p:txBody>
      </p:sp>
      <p:grpSp>
        <p:nvGrpSpPr>
          <p:cNvPr id="76" name="Group 75"/>
          <p:cNvGrpSpPr/>
          <p:nvPr/>
        </p:nvGrpSpPr>
        <p:grpSpPr>
          <a:xfrm>
            <a:off x="4249738" y="3362675"/>
            <a:ext cx="4602162" cy="3304825"/>
            <a:chOff x="4249738" y="3362675"/>
            <a:chExt cx="4602162" cy="3304825"/>
          </a:xfrm>
        </p:grpSpPr>
        <p:pic>
          <p:nvPicPr>
            <p:cNvPr id="74" name="Picture 2" descr="http://image.carcraft.com/f/15240086/corp_0904_05_z+how_to_weld_aluminum+acetylene_torch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54800" y="3362675"/>
              <a:ext cx="2197100" cy="2955226"/>
            </a:xfrm>
            <a:prstGeom prst="rect">
              <a:avLst/>
            </a:prstGeom>
            <a:noFill/>
          </p:spPr>
        </p:pic>
        <p:sp>
          <p:nvSpPr>
            <p:cNvPr id="75" name="Rectangle 5"/>
            <p:cNvSpPr>
              <a:spLocks noChangeArrowheads="1"/>
            </p:cNvSpPr>
            <p:nvPr/>
          </p:nvSpPr>
          <p:spPr bwMode="auto">
            <a:xfrm>
              <a:off x="4249738" y="5651837"/>
              <a:ext cx="4530407" cy="1015663"/>
            </a:xfrm>
            <a:prstGeom prst="rect">
              <a:avLst/>
            </a:prstGeom>
            <a:noFill/>
            <a:ln w="22225" algn="ctr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l"/>
              <a:r>
                <a:rPr lang="en-US" sz="2000" b="1" dirty="0" smtClean="0">
                  <a:solidFill>
                    <a:schemeClr val="tx1"/>
                  </a:solidFill>
                  <a:latin typeface="Arial Narrow" pitchFamily="34" charset="0"/>
                </a:rPr>
                <a:t>The simplest </a:t>
              </a:r>
              <a:r>
                <a:rPr lang="en-US" sz="2000" b="1" dirty="0" err="1" smtClean="0">
                  <a:solidFill>
                    <a:schemeClr val="tx1"/>
                  </a:solidFill>
                  <a:latin typeface="Arial Narrow" pitchFamily="34" charset="0"/>
                </a:rPr>
                <a:t>alkyne</a:t>
              </a:r>
              <a:r>
                <a:rPr lang="en-US" sz="2000" b="1" dirty="0" smtClean="0">
                  <a:solidFill>
                    <a:schemeClr val="tx1"/>
                  </a:solidFill>
                  <a:latin typeface="Arial Narrow" pitchFamily="34" charset="0"/>
                </a:rPr>
                <a:t>,</a:t>
              </a:r>
            </a:p>
            <a:p>
              <a:pPr algn="l"/>
              <a:r>
                <a:rPr lang="en-US" sz="2000" b="1" dirty="0" err="1" smtClean="0">
                  <a:solidFill>
                    <a:schemeClr val="tx1"/>
                  </a:solidFill>
                  <a:latin typeface="Arial Narrow" pitchFamily="34" charset="0"/>
                </a:rPr>
                <a:t>ethyne</a:t>
              </a:r>
              <a:r>
                <a:rPr lang="en-US" sz="2000" b="1" dirty="0" smtClean="0">
                  <a:solidFill>
                    <a:schemeClr val="tx1"/>
                  </a:solidFill>
                  <a:latin typeface="Arial Narrow" pitchFamily="34" charset="0"/>
                </a:rPr>
                <a:t> (i.e., acetylene)</a:t>
              </a:r>
            </a:p>
            <a:p>
              <a:pPr algn="l"/>
              <a:r>
                <a:rPr lang="en-US" sz="2000" b="1" dirty="0" smtClean="0">
                  <a:solidFill>
                    <a:schemeClr val="tx1"/>
                  </a:solidFill>
                  <a:latin typeface="Arial Narrow" pitchFamily="34" charset="0"/>
                </a:rPr>
                <a:t>– C</a:t>
              </a:r>
              <a:r>
                <a:rPr lang="en-US" sz="2000" b="1" baseline="-25000" dirty="0" smtClean="0">
                  <a:solidFill>
                    <a:schemeClr val="tx1"/>
                  </a:solidFill>
                  <a:latin typeface="Arial Narrow" pitchFamily="34" charset="0"/>
                </a:rPr>
                <a:t>2</a:t>
              </a:r>
              <a:r>
                <a:rPr lang="en-US" sz="2000" b="1" dirty="0" smtClean="0">
                  <a:solidFill>
                    <a:schemeClr val="tx1"/>
                  </a:solidFill>
                  <a:latin typeface="Arial Narrow" pitchFamily="34" charset="0"/>
                </a:rPr>
                <a:t>H</a:t>
              </a:r>
              <a:r>
                <a:rPr lang="en-US" sz="2000" b="1" baseline="-25000" dirty="0" smtClean="0">
                  <a:solidFill>
                    <a:schemeClr val="tx1"/>
                  </a:solidFill>
                  <a:latin typeface="Arial Narrow" pitchFamily="34" charset="0"/>
                </a:rPr>
                <a:t>2</a:t>
              </a:r>
              <a:r>
                <a:rPr lang="en-US" sz="2000" b="1" dirty="0" smtClean="0">
                  <a:solidFill>
                    <a:schemeClr val="tx1"/>
                  </a:solidFill>
                  <a:latin typeface="Arial Narrow" pitchFamily="34" charset="0"/>
                </a:rPr>
                <a:t> – is the fuel in oxyacetylene torches.</a:t>
              </a:r>
              <a:endParaRPr lang="en-US" sz="2000" b="1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</p:grpSp>
      <p:grpSp>
        <p:nvGrpSpPr>
          <p:cNvPr id="77" name="Group 76"/>
          <p:cNvGrpSpPr/>
          <p:nvPr/>
        </p:nvGrpSpPr>
        <p:grpSpPr>
          <a:xfrm rot="20955532">
            <a:off x="6151533" y="1497459"/>
            <a:ext cx="276284" cy="387111"/>
            <a:chOff x="3886098" y="4280516"/>
            <a:chExt cx="276284" cy="387111"/>
          </a:xfrm>
        </p:grpSpPr>
        <p:sp>
          <p:nvSpPr>
            <p:cNvPr id="78" name="Oval 77"/>
            <p:cNvSpPr/>
            <p:nvPr/>
          </p:nvSpPr>
          <p:spPr bwMode="auto">
            <a:xfrm>
              <a:off x="4068454" y="4573699"/>
              <a:ext cx="93928" cy="93928"/>
            </a:xfrm>
            <a:prstGeom prst="ellipse">
              <a:avLst/>
            </a:prstGeom>
            <a:solidFill>
              <a:srgbClr val="FF0000"/>
            </a:solidFill>
            <a:ln w="222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endParaRPr>
            </a:p>
          </p:txBody>
        </p:sp>
        <p:sp>
          <p:nvSpPr>
            <p:cNvPr id="79" name="Oval 78"/>
            <p:cNvSpPr/>
            <p:nvPr/>
          </p:nvSpPr>
          <p:spPr bwMode="auto">
            <a:xfrm>
              <a:off x="3886098" y="4280516"/>
              <a:ext cx="93928" cy="93928"/>
            </a:xfrm>
            <a:prstGeom prst="ellipse">
              <a:avLst/>
            </a:prstGeom>
            <a:solidFill>
              <a:srgbClr val="FF0000"/>
            </a:solidFill>
            <a:ln w="222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80" name="Group 79"/>
          <p:cNvGrpSpPr/>
          <p:nvPr/>
        </p:nvGrpSpPr>
        <p:grpSpPr>
          <a:xfrm rot="6599438">
            <a:off x="7083487" y="1436560"/>
            <a:ext cx="465682" cy="343155"/>
            <a:chOff x="4054713" y="3556761"/>
            <a:chExt cx="465682" cy="343155"/>
          </a:xfrm>
        </p:grpSpPr>
        <p:sp>
          <p:nvSpPr>
            <p:cNvPr id="81" name="Oval 80"/>
            <p:cNvSpPr/>
            <p:nvPr/>
          </p:nvSpPr>
          <p:spPr bwMode="auto">
            <a:xfrm>
              <a:off x="4310797" y="3556761"/>
              <a:ext cx="93928" cy="93928"/>
            </a:xfrm>
            <a:prstGeom prst="ellipse">
              <a:avLst/>
            </a:prstGeom>
            <a:solidFill>
              <a:srgbClr val="FF0000"/>
            </a:solidFill>
            <a:ln w="222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endParaRPr>
            </a:p>
          </p:txBody>
        </p:sp>
        <p:sp>
          <p:nvSpPr>
            <p:cNvPr id="82" name="Oval 81"/>
            <p:cNvSpPr/>
            <p:nvPr/>
          </p:nvSpPr>
          <p:spPr bwMode="auto">
            <a:xfrm>
              <a:off x="4054713" y="3672917"/>
              <a:ext cx="93928" cy="93928"/>
            </a:xfrm>
            <a:prstGeom prst="ellipse">
              <a:avLst/>
            </a:prstGeom>
            <a:solidFill>
              <a:srgbClr val="FF0000"/>
            </a:solidFill>
            <a:ln w="222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endParaRPr>
            </a:p>
          </p:txBody>
        </p:sp>
        <p:sp>
          <p:nvSpPr>
            <p:cNvPr id="83" name="Oval 82"/>
            <p:cNvSpPr/>
            <p:nvPr/>
          </p:nvSpPr>
          <p:spPr bwMode="auto">
            <a:xfrm>
              <a:off x="4426467" y="3805988"/>
              <a:ext cx="93928" cy="93928"/>
            </a:xfrm>
            <a:prstGeom prst="ellipse">
              <a:avLst/>
            </a:prstGeom>
            <a:solidFill>
              <a:srgbClr val="FF0000"/>
            </a:solidFill>
            <a:ln w="222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84" name="Oval 83"/>
          <p:cNvSpPr/>
          <p:nvPr/>
        </p:nvSpPr>
        <p:spPr bwMode="auto">
          <a:xfrm>
            <a:off x="6755608" y="890641"/>
            <a:ext cx="93928" cy="93928"/>
          </a:xfrm>
          <a:prstGeom prst="ellipse">
            <a:avLst/>
          </a:prstGeom>
          <a:solidFill>
            <a:srgbClr val="FF0000"/>
          </a:solidFill>
          <a:ln w="222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grpSp>
        <p:nvGrpSpPr>
          <p:cNvPr id="85" name="Group 84"/>
          <p:cNvGrpSpPr/>
          <p:nvPr/>
        </p:nvGrpSpPr>
        <p:grpSpPr>
          <a:xfrm rot="18157086">
            <a:off x="977838" y="5253829"/>
            <a:ext cx="465682" cy="343155"/>
            <a:chOff x="4054713" y="3556761"/>
            <a:chExt cx="465682" cy="343155"/>
          </a:xfrm>
        </p:grpSpPr>
        <p:sp>
          <p:nvSpPr>
            <p:cNvPr id="86" name="Oval 85"/>
            <p:cNvSpPr/>
            <p:nvPr/>
          </p:nvSpPr>
          <p:spPr bwMode="auto">
            <a:xfrm>
              <a:off x="4310797" y="3556761"/>
              <a:ext cx="93928" cy="93928"/>
            </a:xfrm>
            <a:prstGeom prst="ellipse">
              <a:avLst/>
            </a:prstGeom>
            <a:solidFill>
              <a:srgbClr val="FF0000"/>
            </a:solidFill>
            <a:ln w="222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endParaRPr>
            </a:p>
          </p:txBody>
        </p:sp>
        <p:sp>
          <p:nvSpPr>
            <p:cNvPr id="90" name="Oval 89"/>
            <p:cNvSpPr/>
            <p:nvPr/>
          </p:nvSpPr>
          <p:spPr bwMode="auto">
            <a:xfrm>
              <a:off x="4054713" y="3672917"/>
              <a:ext cx="93928" cy="93928"/>
            </a:xfrm>
            <a:prstGeom prst="ellipse">
              <a:avLst/>
            </a:prstGeom>
            <a:solidFill>
              <a:srgbClr val="FF0000"/>
            </a:solidFill>
            <a:ln w="222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endParaRPr>
            </a:p>
          </p:txBody>
        </p:sp>
        <p:sp>
          <p:nvSpPr>
            <p:cNvPr id="91" name="Oval 90"/>
            <p:cNvSpPr/>
            <p:nvPr/>
          </p:nvSpPr>
          <p:spPr bwMode="auto">
            <a:xfrm>
              <a:off x="4426467" y="3805988"/>
              <a:ext cx="93928" cy="93928"/>
            </a:xfrm>
            <a:prstGeom prst="ellipse">
              <a:avLst/>
            </a:prstGeom>
            <a:solidFill>
              <a:srgbClr val="FF0000"/>
            </a:solidFill>
            <a:ln w="222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92" name="Group 91"/>
          <p:cNvGrpSpPr/>
          <p:nvPr/>
        </p:nvGrpSpPr>
        <p:grpSpPr>
          <a:xfrm rot="6896098">
            <a:off x="3163281" y="5554210"/>
            <a:ext cx="465682" cy="343155"/>
            <a:chOff x="4054713" y="3556761"/>
            <a:chExt cx="465682" cy="343155"/>
          </a:xfrm>
        </p:grpSpPr>
        <p:sp>
          <p:nvSpPr>
            <p:cNvPr id="93" name="Oval 92"/>
            <p:cNvSpPr/>
            <p:nvPr/>
          </p:nvSpPr>
          <p:spPr bwMode="auto">
            <a:xfrm>
              <a:off x="4310797" y="3556761"/>
              <a:ext cx="93928" cy="93928"/>
            </a:xfrm>
            <a:prstGeom prst="ellipse">
              <a:avLst/>
            </a:prstGeom>
            <a:solidFill>
              <a:srgbClr val="FF0000"/>
            </a:solidFill>
            <a:ln w="222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endParaRPr>
            </a:p>
          </p:txBody>
        </p:sp>
        <p:sp>
          <p:nvSpPr>
            <p:cNvPr id="94" name="Oval 93"/>
            <p:cNvSpPr/>
            <p:nvPr/>
          </p:nvSpPr>
          <p:spPr bwMode="auto">
            <a:xfrm>
              <a:off x="4054713" y="3672917"/>
              <a:ext cx="93928" cy="93928"/>
            </a:xfrm>
            <a:prstGeom prst="ellipse">
              <a:avLst/>
            </a:prstGeom>
            <a:solidFill>
              <a:srgbClr val="FF0000"/>
            </a:solidFill>
            <a:ln w="222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endParaRPr>
            </a:p>
          </p:txBody>
        </p:sp>
        <p:sp>
          <p:nvSpPr>
            <p:cNvPr id="95" name="Oval 94"/>
            <p:cNvSpPr/>
            <p:nvPr/>
          </p:nvSpPr>
          <p:spPr bwMode="auto">
            <a:xfrm>
              <a:off x="4426467" y="3805988"/>
              <a:ext cx="93928" cy="93928"/>
            </a:xfrm>
            <a:prstGeom prst="ellipse">
              <a:avLst/>
            </a:prstGeom>
            <a:solidFill>
              <a:srgbClr val="FF0000"/>
            </a:solidFill>
            <a:ln w="222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96" name="Group 95"/>
          <p:cNvGrpSpPr/>
          <p:nvPr/>
        </p:nvGrpSpPr>
        <p:grpSpPr>
          <a:xfrm rot="2013041">
            <a:off x="2755872" y="5117427"/>
            <a:ext cx="276284" cy="387111"/>
            <a:chOff x="3886098" y="4280516"/>
            <a:chExt cx="276284" cy="387111"/>
          </a:xfrm>
        </p:grpSpPr>
        <p:sp>
          <p:nvSpPr>
            <p:cNvPr id="98" name="Oval 97"/>
            <p:cNvSpPr/>
            <p:nvPr/>
          </p:nvSpPr>
          <p:spPr bwMode="auto">
            <a:xfrm>
              <a:off x="4068454" y="4573699"/>
              <a:ext cx="93928" cy="93928"/>
            </a:xfrm>
            <a:prstGeom prst="ellipse">
              <a:avLst/>
            </a:prstGeom>
            <a:solidFill>
              <a:srgbClr val="FF0000"/>
            </a:solidFill>
            <a:ln w="222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endParaRPr>
            </a:p>
          </p:txBody>
        </p:sp>
        <p:sp>
          <p:nvSpPr>
            <p:cNvPr id="99" name="Oval 98"/>
            <p:cNvSpPr/>
            <p:nvPr/>
          </p:nvSpPr>
          <p:spPr bwMode="auto">
            <a:xfrm>
              <a:off x="3886098" y="4280516"/>
              <a:ext cx="93928" cy="93928"/>
            </a:xfrm>
            <a:prstGeom prst="ellipse">
              <a:avLst/>
            </a:prstGeom>
            <a:solidFill>
              <a:srgbClr val="FF0000"/>
            </a:solidFill>
            <a:ln w="222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00" name="Group 99"/>
          <p:cNvGrpSpPr/>
          <p:nvPr/>
        </p:nvGrpSpPr>
        <p:grpSpPr>
          <a:xfrm rot="1986582">
            <a:off x="2312958" y="5506374"/>
            <a:ext cx="276284" cy="387111"/>
            <a:chOff x="3886098" y="4280516"/>
            <a:chExt cx="276284" cy="387111"/>
          </a:xfrm>
        </p:grpSpPr>
        <p:sp>
          <p:nvSpPr>
            <p:cNvPr id="101" name="Oval 100"/>
            <p:cNvSpPr/>
            <p:nvPr/>
          </p:nvSpPr>
          <p:spPr bwMode="auto">
            <a:xfrm>
              <a:off x="4068454" y="4573699"/>
              <a:ext cx="93928" cy="93928"/>
            </a:xfrm>
            <a:prstGeom prst="ellipse">
              <a:avLst/>
            </a:prstGeom>
            <a:solidFill>
              <a:srgbClr val="FF0000"/>
            </a:solidFill>
            <a:ln w="222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endParaRPr>
            </a:p>
          </p:txBody>
        </p:sp>
        <p:sp>
          <p:nvSpPr>
            <p:cNvPr id="102" name="Oval 101"/>
            <p:cNvSpPr/>
            <p:nvPr/>
          </p:nvSpPr>
          <p:spPr bwMode="auto">
            <a:xfrm>
              <a:off x="3886098" y="4280516"/>
              <a:ext cx="93928" cy="93928"/>
            </a:xfrm>
            <a:prstGeom prst="ellipse">
              <a:avLst/>
            </a:prstGeom>
            <a:solidFill>
              <a:srgbClr val="FF0000"/>
            </a:solidFill>
            <a:ln w="222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703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7034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034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70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0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70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0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037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037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0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037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037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0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704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70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70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034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034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0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9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034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034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0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770" decel="100000"/>
                                        <p:tgtEl>
                                          <p:spTgt spid="2703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770" decel="100000"/>
                                        <p:tgtEl>
                                          <p:spTgt spid="27035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035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2" dur="770" fill="hold"/>
                                        <p:tgtEl>
                                          <p:spTgt spid="270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0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0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4" dur="770" fill="hold"/>
                                        <p:tgtEl>
                                          <p:spTgt spid="270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0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1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041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1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041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1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0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2704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70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70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2704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270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270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6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2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8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1000"/>
                            </p:stCondLst>
                            <p:childTnLst>
                              <p:par>
                                <p:cTn id="1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0340" grpId="0"/>
      <p:bldP spid="270341" grpId="0"/>
      <p:bldP spid="270342" grpId="0"/>
      <p:bldP spid="270431" grpId="0"/>
      <p:bldP spid="270432" grpId="0"/>
      <p:bldP spid="84" grpId="0" animBg="1"/>
      <p:bldP spid="84" grpId="1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/>
          <p:cNvSpPr>
            <a:spLocks noChangeArrowheads="1"/>
          </p:cNvSpPr>
          <p:nvPr/>
        </p:nvSpPr>
        <p:spPr bwMode="auto">
          <a:xfrm>
            <a:off x="323850" y="147638"/>
            <a:ext cx="8396288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tabLst>
                <a:tab pos="457200" algn="r"/>
                <a:tab pos="2743200" algn="ctr"/>
                <a:tab pos="5486400" algn="r"/>
              </a:tabLst>
            </a:pPr>
            <a:r>
              <a:rPr lang="en-US"/>
              <a:t>Substitution occurs with aromatic compounds, too.</a:t>
            </a:r>
          </a:p>
        </p:txBody>
      </p:sp>
      <p:grpSp>
        <p:nvGrpSpPr>
          <p:cNvPr id="300050" name="Group 18"/>
          <p:cNvGrpSpPr>
            <a:grpSpLocks noChangeAspect="1"/>
          </p:cNvGrpSpPr>
          <p:nvPr/>
        </p:nvGrpSpPr>
        <p:grpSpPr bwMode="auto">
          <a:xfrm rot="-3600000">
            <a:off x="1361281" y="1264445"/>
            <a:ext cx="1152525" cy="995362"/>
            <a:chOff x="1757" y="2853"/>
            <a:chExt cx="930" cy="804"/>
          </a:xfrm>
        </p:grpSpPr>
        <p:sp>
          <p:nvSpPr>
            <p:cNvPr id="300051" name="AutoShape 19"/>
            <p:cNvSpPr>
              <a:spLocks noChangeAspect="1" noChangeArrowheads="1"/>
            </p:cNvSpPr>
            <p:nvPr/>
          </p:nvSpPr>
          <p:spPr bwMode="auto">
            <a:xfrm>
              <a:off x="1757" y="2853"/>
              <a:ext cx="930" cy="804"/>
            </a:xfrm>
            <a:prstGeom prst="hexagon">
              <a:avLst>
                <a:gd name="adj" fmla="val 28918"/>
                <a:gd name="vf" fmla="val 115470"/>
              </a:avLst>
            </a:prstGeom>
            <a:noFill/>
            <a:ln w="38100" algn="ctr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00052" name="Oval 20"/>
            <p:cNvSpPr>
              <a:spLocks noChangeAspect="1" noChangeArrowheads="1"/>
            </p:cNvSpPr>
            <p:nvPr/>
          </p:nvSpPr>
          <p:spPr bwMode="auto">
            <a:xfrm>
              <a:off x="1910" y="2935"/>
              <a:ext cx="640" cy="640"/>
            </a:xfrm>
            <a:prstGeom prst="ellips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300054" name="Rectangle 22"/>
          <p:cNvSpPr>
            <a:spLocks noChangeArrowheads="1"/>
          </p:cNvSpPr>
          <p:nvPr/>
        </p:nvSpPr>
        <p:spPr bwMode="auto">
          <a:xfrm>
            <a:off x="2643188" y="1481138"/>
            <a:ext cx="1079500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/>
              <a:t>+  Br</a:t>
            </a:r>
            <a:r>
              <a:rPr lang="en-US" baseline="-25000"/>
              <a:t>2</a:t>
            </a:r>
          </a:p>
        </p:txBody>
      </p:sp>
      <p:sp>
        <p:nvSpPr>
          <p:cNvPr id="300055" name="Line 23"/>
          <p:cNvSpPr>
            <a:spLocks noChangeShapeType="1"/>
          </p:cNvSpPr>
          <p:nvPr/>
        </p:nvSpPr>
        <p:spPr bwMode="auto">
          <a:xfrm>
            <a:off x="3949700" y="1752600"/>
            <a:ext cx="16891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lg" len="lg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0056" name="Rectangle 24"/>
          <p:cNvSpPr>
            <a:spLocks noChangeArrowheads="1"/>
          </p:cNvSpPr>
          <p:nvPr/>
        </p:nvSpPr>
        <p:spPr bwMode="auto">
          <a:xfrm>
            <a:off x="4040188" y="1201738"/>
            <a:ext cx="1390650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/>
              <a:t>catalyst</a:t>
            </a:r>
            <a:endParaRPr lang="en-US" baseline="-25000"/>
          </a:p>
        </p:txBody>
      </p:sp>
      <p:grpSp>
        <p:nvGrpSpPr>
          <p:cNvPr id="300057" name="Group 25"/>
          <p:cNvGrpSpPr>
            <a:grpSpLocks noChangeAspect="1"/>
          </p:cNvGrpSpPr>
          <p:nvPr/>
        </p:nvGrpSpPr>
        <p:grpSpPr bwMode="auto">
          <a:xfrm rot="18000000">
            <a:off x="472281" y="2890045"/>
            <a:ext cx="1152525" cy="995362"/>
            <a:chOff x="1757" y="2853"/>
            <a:chExt cx="930" cy="804"/>
          </a:xfrm>
        </p:grpSpPr>
        <p:sp>
          <p:nvSpPr>
            <p:cNvPr id="300058" name="AutoShape 26"/>
            <p:cNvSpPr>
              <a:spLocks noChangeAspect="1" noChangeArrowheads="1"/>
            </p:cNvSpPr>
            <p:nvPr/>
          </p:nvSpPr>
          <p:spPr bwMode="auto">
            <a:xfrm>
              <a:off x="1757" y="2853"/>
              <a:ext cx="930" cy="804"/>
            </a:xfrm>
            <a:prstGeom prst="hexagon">
              <a:avLst>
                <a:gd name="adj" fmla="val 28918"/>
                <a:gd name="vf" fmla="val 115470"/>
              </a:avLst>
            </a:prstGeom>
            <a:noFill/>
            <a:ln w="38100" algn="ctr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00059" name="Oval 27"/>
            <p:cNvSpPr>
              <a:spLocks noChangeAspect="1" noChangeArrowheads="1"/>
            </p:cNvSpPr>
            <p:nvPr/>
          </p:nvSpPr>
          <p:spPr bwMode="auto">
            <a:xfrm>
              <a:off x="1910" y="2935"/>
              <a:ext cx="640" cy="640"/>
            </a:xfrm>
            <a:prstGeom prst="ellips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300060" name="Rectangle 28"/>
          <p:cNvSpPr>
            <a:spLocks noChangeArrowheads="1"/>
          </p:cNvSpPr>
          <p:nvPr/>
        </p:nvSpPr>
        <p:spPr bwMode="auto">
          <a:xfrm>
            <a:off x="1703388" y="3106738"/>
            <a:ext cx="2224087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/>
              <a:t>+  CH</a:t>
            </a:r>
            <a:r>
              <a:rPr lang="en-US" baseline="-25000"/>
              <a:t>3</a:t>
            </a:r>
            <a:r>
              <a:rPr lang="en-US"/>
              <a:t>CH</a:t>
            </a:r>
            <a:r>
              <a:rPr lang="en-US" baseline="-25000"/>
              <a:t>2</a:t>
            </a:r>
            <a:r>
              <a:rPr lang="en-US"/>
              <a:t>Cl</a:t>
            </a:r>
            <a:endParaRPr lang="en-US" baseline="-25000"/>
          </a:p>
        </p:txBody>
      </p:sp>
      <p:sp>
        <p:nvSpPr>
          <p:cNvPr id="300061" name="Line 29"/>
          <p:cNvSpPr>
            <a:spLocks noChangeShapeType="1"/>
          </p:cNvSpPr>
          <p:nvPr/>
        </p:nvSpPr>
        <p:spPr bwMode="auto">
          <a:xfrm>
            <a:off x="3949700" y="3378200"/>
            <a:ext cx="16891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lg" len="lg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0062" name="Rectangle 30"/>
          <p:cNvSpPr>
            <a:spLocks noChangeArrowheads="1"/>
          </p:cNvSpPr>
          <p:nvPr/>
        </p:nvSpPr>
        <p:spPr bwMode="auto">
          <a:xfrm>
            <a:off x="4040188" y="2827338"/>
            <a:ext cx="1390650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/>
              <a:t>catalyst</a:t>
            </a:r>
            <a:endParaRPr lang="en-US" baseline="-25000"/>
          </a:p>
        </p:txBody>
      </p:sp>
      <p:grpSp>
        <p:nvGrpSpPr>
          <p:cNvPr id="300093" name="Group 61"/>
          <p:cNvGrpSpPr>
            <a:grpSpLocks/>
          </p:cNvGrpSpPr>
          <p:nvPr/>
        </p:nvGrpSpPr>
        <p:grpSpPr bwMode="auto">
          <a:xfrm>
            <a:off x="5932488" y="769938"/>
            <a:ext cx="2446337" cy="1728787"/>
            <a:chOff x="3737" y="485"/>
            <a:chExt cx="1541" cy="1089"/>
          </a:xfrm>
        </p:grpSpPr>
        <p:grpSp>
          <p:nvGrpSpPr>
            <p:cNvPr id="300077" name="Group 45"/>
            <p:cNvGrpSpPr>
              <a:grpSpLocks/>
            </p:cNvGrpSpPr>
            <p:nvPr/>
          </p:nvGrpSpPr>
          <p:grpSpPr bwMode="auto">
            <a:xfrm>
              <a:off x="3737" y="485"/>
              <a:ext cx="908" cy="1089"/>
              <a:chOff x="3601" y="413"/>
              <a:chExt cx="908" cy="1089"/>
            </a:xfrm>
          </p:grpSpPr>
          <p:grpSp>
            <p:nvGrpSpPr>
              <p:cNvPr id="300069" name="Group 37"/>
              <p:cNvGrpSpPr>
                <a:grpSpLocks noChangeAspect="1"/>
              </p:cNvGrpSpPr>
              <p:nvPr/>
            </p:nvGrpSpPr>
            <p:grpSpPr bwMode="auto">
              <a:xfrm rot="-9000000">
                <a:off x="3601" y="589"/>
                <a:ext cx="726" cy="913"/>
                <a:chOff x="3195" y="1927"/>
                <a:chExt cx="930" cy="1171"/>
              </a:xfrm>
            </p:grpSpPr>
            <p:grpSp>
              <p:nvGrpSpPr>
                <p:cNvPr id="300070" name="Group 38"/>
                <p:cNvGrpSpPr>
                  <a:grpSpLocks noChangeAspect="1"/>
                </p:cNvGrpSpPr>
                <p:nvPr/>
              </p:nvGrpSpPr>
              <p:grpSpPr bwMode="auto">
                <a:xfrm rot="1800000">
                  <a:off x="3195" y="1927"/>
                  <a:ext cx="930" cy="804"/>
                  <a:chOff x="1757" y="2853"/>
                  <a:chExt cx="930" cy="804"/>
                </a:xfrm>
              </p:grpSpPr>
              <p:sp>
                <p:nvSpPr>
                  <p:cNvPr id="300071" name="AutoShape 3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757" y="2853"/>
                    <a:ext cx="930" cy="804"/>
                  </a:xfrm>
                  <a:prstGeom prst="hexagon">
                    <a:avLst>
                      <a:gd name="adj" fmla="val 28918"/>
                      <a:gd name="vf" fmla="val 115470"/>
                    </a:avLst>
                  </a:prstGeom>
                  <a:noFill/>
                  <a:ln w="38100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00072" name="Oval 4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910" y="2935"/>
                    <a:ext cx="640" cy="640"/>
                  </a:xfrm>
                  <a:prstGeom prst="ellipse">
                    <a:avLst/>
                  </a:prstGeom>
                  <a:noFill/>
                  <a:ln w="38100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300073" name="Line 41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659" y="2796"/>
                  <a:ext cx="0" cy="30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300074" name="Rectangle 42"/>
              <p:cNvSpPr>
                <a:spLocks noChangeArrowheads="1"/>
              </p:cNvSpPr>
              <p:nvPr/>
            </p:nvSpPr>
            <p:spPr bwMode="auto">
              <a:xfrm>
                <a:off x="4169" y="413"/>
                <a:ext cx="340" cy="327"/>
              </a:xfrm>
              <a:prstGeom prst="rect">
                <a:avLst/>
              </a:prstGeom>
              <a:noFill/>
              <a:ln w="38100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l"/>
                <a:r>
                  <a:rPr lang="en-US">
                    <a:solidFill>
                      <a:schemeClr val="tx1"/>
                    </a:solidFill>
                  </a:rPr>
                  <a:t>Br</a:t>
                </a:r>
                <a:endParaRPr lang="en-US" baseline="-250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00076" name="Rectangle 44"/>
            <p:cNvSpPr>
              <a:spLocks noChangeArrowheads="1"/>
            </p:cNvSpPr>
            <p:nvPr/>
          </p:nvSpPr>
          <p:spPr bwMode="auto">
            <a:xfrm>
              <a:off x="4521" y="933"/>
              <a:ext cx="757" cy="327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l"/>
              <a:r>
                <a:rPr lang="en-US">
                  <a:solidFill>
                    <a:schemeClr val="tx1"/>
                  </a:solidFill>
                </a:rPr>
                <a:t>+  HBr</a:t>
              </a:r>
              <a:endParaRPr lang="en-US" baseline="-25000">
                <a:solidFill>
                  <a:schemeClr val="tx1"/>
                </a:solidFill>
              </a:endParaRPr>
            </a:p>
          </p:txBody>
        </p:sp>
      </p:grpSp>
      <p:grpSp>
        <p:nvGrpSpPr>
          <p:cNvPr id="300094" name="Group 62"/>
          <p:cNvGrpSpPr>
            <a:grpSpLocks/>
          </p:cNvGrpSpPr>
          <p:nvPr/>
        </p:nvGrpSpPr>
        <p:grpSpPr bwMode="auto">
          <a:xfrm>
            <a:off x="6072188" y="2573338"/>
            <a:ext cx="2541587" cy="1449387"/>
            <a:chOff x="3825" y="1709"/>
            <a:chExt cx="1601" cy="913"/>
          </a:xfrm>
        </p:grpSpPr>
        <p:grpSp>
          <p:nvGrpSpPr>
            <p:cNvPr id="300091" name="Group 59"/>
            <p:cNvGrpSpPr>
              <a:grpSpLocks/>
            </p:cNvGrpSpPr>
            <p:nvPr/>
          </p:nvGrpSpPr>
          <p:grpSpPr bwMode="auto">
            <a:xfrm>
              <a:off x="3825" y="1709"/>
              <a:ext cx="820" cy="913"/>
              <a:chOff x="3601" y="1613"/>
              <a:chExt cx="820" cy="913"/>
            </a:xfrm>
          </p:grpSpPr>
          <p:sp>
            <p:nvSpPr>
              <p:cNvPr id="300082" name="Line 50"/>
              <p:cNvSpPr>
                <a:spLocks noChangeAspect="1" noChangeShapeType="1"/>
              </p:cNvSpPr>
              <p:nvPr/>
            </p:nvSpPr>
            <p:spPr bwMode="auto">
              <a:xfrm rot="16200000" flipV="1">
                <a:off x="4304" y="1559"/>
                <a:ext cx="0" cy="23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grpSp>
            <p:nvGrpSpPr>
              <p:cNvPr id="300084" name="Group 52"/>
              <p:cNvGrpSpPr>
                <a:grpSpLocks noChangeAspect="1"/>
              </p:cNvGrpSpPr>
              <p:nvPr/>
            </p:nvGrpSpPr>
            <p:grpSpPr bwMode="auto">
              <a:xfrm rot="-9000000">
                <a:off x="3601" y="1613"/>
                <a:ext cx="726" cy="913"/>
                <a:chOff x="3195" y="1927"/>
                <a:chExt cx="930" cy="1171"/>
              </a:xfrm>
            </p:grpSpPr>
            <p:grpSp>
              <p:nvGrpSpPr>
                <p:cNvPr id="300085" name="Group 53"/>
                <p:cNvGrpSpPr>
                  <a:grpSpLocks noChangeAspect="1"/>
                </p:cNvGrpSpPr>
                <p:nvPr/>
              </p:nvGrpSpPr>
              <p:grpSpPr bwMode="auto">
                <a:xfrm rot="1800000">
                  <a:off x="3195" y="1927"/>
                  <a:ext cx="930" cy="804"/>
                  <a:chOff x="1757" y="2853"/>
                  <a:chExt cx="930" cy="804"/>
                </a:xfrm>
              </p:grpSpPr>
              <p:sp>
                <p:nvSpPr>
                  <p:cNvPr id="300086" name="AutoShape 5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757" y="2853"/>
                    <a:ext cx="930" cy="804"/>
                  </a:xfrm>
                  <a:prstGeom prst="hexagon">
                    <a:avLst>
                      <a:gd name="adj" fmla="val 28918"/>
                      <a:gd name="vf" fmla="val 115470"/>
                    </a:avLst>
                  </a:prstGeom>
                  <a:noFill/>
                  <a:ln w="38100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00087" name="Oval 5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910" y="2935"/>
                    <a:ext cx="640" cy="640"/>
                  </a:xfrm>
                  <a:prstGeom prst="ellipse">
                    <a:avLst/>
                  </a:prstGeom>
                  <a:noFill/>
                  <a:ln w="38100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300088" name="Line 56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659" y="2796"/>
                  <a:ext cx="0" cy="30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300090" name="Rectangle 58"/>
            <p:cNvSpPr>
              <a:spLocks noChangeArrowheads="1"/>
            </p:cNvSpPr>
            <p:nvPr/>
          </p:nvSpPr>
          <p:spPr bwMode="auto">
            <a:xfrm>
              <a:off x="4681" y="1981"/>
              <a:ext cx="745" cy="327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l"/>
              <a:r>
                <a:rPr lang="en-US">
                  <a:solidFill>
                    <a:schemeClr val="tx1"/>
                  </a:solidFill>
                </a:rPr>
                <a:t>+  HCl</a:t>
              </a:r>
              <a:endParaRPr lang="en-US" baseline="-25000">
                <a:solidFill>
                  <a:schemeClr val="tx1"/>
                </a:solidFill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190500" y="3962400"/>
            <a:ext cx="8749078" cy="2781300"/>
            <a:chOff x="190500" y="3962400"/>
            <a:chExt cx="8749078" cy="2781300"/>
          </a:xfrm>
        </p:grpSpPr>
        <p:pic>
          <p:nvPicPr>
            <p:cNvPr id="36" name="Picture 24" descr="http://www.gardencentreonline.co.uk/admin/ProductImages/kc20pb_400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500" y="3962400"/>
              <a:ext cx="2781300" cy="2781300"/>
            </a:xfrm>
            <a:prstGeom prst="rect">
              <a:avLst/>
            </a:prstGeom>
            <a:noFill/>
          </p:spPr>
        </p:pic>
        <p:sp>
          <p:nvSpPr>
            <p:cNvPr id="300092" name="Rectangle 60"/>
            <p:cNvSpPr>
              <a:spLocks noChangeArrowheads="1"/>
            </p:cNvSpPr>
            <p:nvPr/>
          </p:nvSpPr>
          <p:spPr bwMode="auto">
            <a:xfrm>
              <a:off x="1055688" y="4392331"/>
              <a:ext cx="7883890" cy="2308324"/>
            </a:xfrm>
            <a:prstGeom prst="rect">
              <a:avLst/>
            </a:prstGeom>
            <a:noFill/>
            <a:ln w="22225" algn="ctr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pPr algn="r"/>
              <a:r>
                <a:rPr lang="en-US" sz="2400" b="1" dirty="0" err="1" smtClean="0">
                  <a:solidFill>
                    <a:srgbClr val="7030A0"/>
                  </a:solidFill>
                  <a:latin typeface="Arial Narrow" pitchFamily="34" charset="0"/>
                </a:rPr>
                <a:t>Ethylbenzene</a:t>
              </a:r>
              <a:r>
                <a:rPr lang="en-US" sz="2400" b="1" dirty="0" smtClean="0">
                  <a:solidFill>
                    <a:srgbClr val="7030A0"/>
                  </a:solidFill>
                  <a:latin typeface="Arial Narrow" pitchFamily="34" charset="0"/>
                </a:rPr>
                <a:t> is an important</a:t>
              </a:r>
            </a:p>
            <a:p>
              <a:pPr algn="r"/>
              <a:r>
                <a:rPr lang="en-US" sz="2400" b="1" dirty="0">
                  <a:solidFill>
                    <a:srgbClr val="7030A0"/>
                  </a:solidFill>
                  <a:latin typeface="Arial Narrow" pitchFamily="34" charset="0"/>
                </a:rPr>
                <a:t>i</a:t>
              </a:r>
              <a:r>
                <a:rPr lang="en-US" sz="2400" b="1" dirty="0" smtClean="0">
                  <a:solidFill>
                    <a:srgbClr val="7030A0"/>
                  </a:solidFill>
                  <a:latin typeface="Arial Narrow" pitchFamily="34" charset="0"/>
                </a:rPr>
                <a:t>ntermediate in the production</a:t>
              </a:r>
            </a:p>
            <a:p>
              <a:pPr algn="r"/>
              <a:r>
                <a:rPr lang="en-US" sz="2400" b="1" dirty="0" smtClean="0">
                  <a:solidFill>
                    <a:srgbClr val="7030A0"/>
                  </a:solidFill>
                  <a:latin typeface="Arial Narrow" pitchFamily="34" charset="0"/>
                </a:rPr>
                <a:t>of styrene which, in turn, is</a:t>
              </a:r>
            </a:p>
            <a:p>
              <a:pPr algn="r"/>
              <a:r>
                <a:rPr lang="en-US" sz="2400" b="1" dirty="0" smtClean="0">
                  <a:solidFill>
                    <a:srgbClr val="7030A0"/>
                  </a:solidFill>
                  <a:latin typeface="Arial Narrow" pitchFamily="34" charset="0"/>
                </a:rPr>
                <a:t>used to make polystyrene.</a:t>
              </a:r>
            </a:p>
            <a:p>
              <a:pPr algn="r"/>
              <a:r>
                <a:rPr lang="en-US" sz="2400" b="1" dirty="0" smtClean="0">
                  <a:solidFill>
                    <a:srgbClr val="7030A0"/>
                  </a:solidFill>
                  <a:latin typeface="Arial Narrow" pitchFamily="34" charset="0"/>
                </a:rPr>
                <a:t>Roughly 25 million tons of</a:t>
              </a:r>
            </a:p>
            <a:p>
              <a:pPr algn="r"/>
              <a:r>
                <a:rPr lang="en-US" sz="2400" b="1" dirty="0" err="1" smtClean="0">
                  <a:solidFill>
                    <a:srgbClr val="7030A0"/>
                  </a:solidFill>
                  <a:latin typeface="Arial Narrow" pitchFamily="34" charset="0"/>
                </a:rPr>
                <a:t>ethylbenzene</a:t>
              </a:r>
              <a:r>
                <a:rPr lang="en-US" sz="2400" b="1" dirty="0" smtClean="0">
                  <a:solidFill>
                    <a:srgbClr val="7030A0"/>
                  </a:solidFill>
                  <a:latin typeface="Arial Narrow" pitchFamily="34" charset="0"/>
                </a:rPr>
                <a:t> are produced and used every year.</a:t>
              </a:r>
            </a:p>
          </p:txBody>
        </p:sp>
        <p:pic>
          <p:nvPicPr>
            <p:cNvPr id="37" name="Picture 26" descr="http://2.bp.blogspot.com/_qvob2F7aeMc/Sj9MQgvi7EI/AAAAAAAAA9s/KK_EErnDGWk/s400/polystyrene-cup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9000" y="4232275"/>
              <a:ext cx="1522841" cy="1939925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0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0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00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0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0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00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00996" y="363165"/>
            <a:ext cx="847918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4000" b="1" dirty="0" smtClean="0">
                <a:solidFill>
                  <a:srgbClr val="C00000"/>
                </a:solidFill>
                <a:latin typeface="Arial" pitchFamily="34" charset="0"/>
              </a:rPr>
              <a:t>SUMMARY: </a:t>
            </a:r>
            <a:r>
              <a:rPr lang="en-US" sz="4000" b="1" u="sng" dirty="0" smtClean="0">
                <a:solidFill>
                  <a:srgbClr val="C00000"/>
                </a:solidFill>
                <a:latin typeface="Arial" pitchFamily="34" charset="0"/>
              </a:rPr>
              <a:t>Organic Reactions, 1</a:t>
            </a:r>
          </a:p>
        </p:txBody>
      </p:sp>
      <p:sp>
        <p:nvSpPr>
          <p:cNvPr id="28" name="Rectangle 3"/>
          <p:cNvSpPr>
            <a:spLocks noChangeArrowheads="1"/>
          </p:cNvSpPr>
          <p:nvPr/>
        </p:nvSpPr>
        <p:spPr bwMode="auto">
          <a:xfrm>
            <a:off x="1151003" y="1187227"/>
            <a:ext cx="6810698" cy="1569660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</a:rPr>
              <a:t>In this lesson, we went through two basic types of reactions that occur with organic molecules.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29" name="Rectangle 4"/>
          <p:cNvSpPr>
            <a:spLocks noChangeArrowheads="1"/>
          </p:cNvSpPr>
          <p:nvPr/>
        </p:nvSpPr>
        <p:spPr bwMode="auto">
          <a:xfrm>
            <a:off x="159105" y="2888829"/>
            <a:ext cx="8937597" cy="3539430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514350" indent="-514350" algn="l">
              <a:buAutoNum type="arabicPeriod"/>
            </a:pPr>
            <a:r>
              <a:rPr lang="en-US" sz="3200" dirty="0" smtClean="0">
                <a:solidFill>
                  <a:srgbClr val="C00000"/>
                </a:solidFill>
              </a:rPr>
              <a:t>The complete </a:t>
            </a:r>
            <a:r>
              <a:rPr lang="en-US" sz="3200" u="sng" dirty="0" smtClean="0">
                <a:solidFill>
                  <a:srgbClr val="C00000"/>
                </a:solidFill>
              </a:rPr>
              <a:t>combustion</a:t>
            </a:r>
            <a:r>
              <a:rPr lang="en-US" sz="3200" dirty="0" smtClean="0">
                <a:solidFill>
                  <a:srgbClr val="C00000"/>
                </a:solidFill>
              </a:rPr>
              <a:t> of hydrocarbons (or of compounds containing only C, H, and O) produces carbon dioxide and water. </a:t>
            </a:r>
          </a:p>
          <a:p>
            <a:pPr marL="514350" indent="-514350" algn="l">
              <a:buAutoNum type="arabicPeriod"/>
            </a:pPr>
            <a:r>
              <a:rPr lang="en-US" sz="3200" u="sng" dirty="0" smtClean="0">
                <a:solidFill>
                  <a:srgbClr val="C00000"/>
                </a:solidFill>
              </a:rPr>
              <a:t>Substitution</a:t>
            </a:r>
            <a:r>
              <a:rPr lang="en-US" sz="3200" dirty="0" smtClean="0">
                <a:solidFill>
                  <a:srgbClr val="C00000"/>
                </a:solidFill>
              </a:rPr>
              <a:t> reactions end up removing an H and replacing it with something else. In </a:t>
            </a:r>
            <a:r>
              <a:rPr lang="en-US" sz="3200" u="sng" dirty="0" smtClean="0">
                <a:solidFill>
                  <a:srgbClr val="C00000"/>
                </a:solidFill>
              </a:rPr>
              <a:t>halogenation</a:t>
            </a:r>
            <a:r>
              <a:rPr lang="en-US" sz="3200" dirty="0" smtClean="0">
                <a:solidFill>
                  <a:srgbClr val="C00000"/>
                </a:solidFill>
              </a:rPr>
              <a:t>, a halogen atom is substituted in place of a hydrogen atom. </a:t>
            </a:r>
            <a:endParaRPr lang="en-US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891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04498" y="363165"/>
            <a:ext cx="8672182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3800" b="1" dirty="0" smtClean="0">
                <a:solidFill>
                  <a:srgbClr val="FFFF00"/>
                </a:solidFill>
                <a:latin typeface="Arial" pitchFamily="34" charset="0"/>
              </a:rPr>
              <a:t>REVIEW: </a:t>
            </a:r>
            <a:r>
              <a:rPr lang="en-US" sz="3800" b="1" u="sng" dirty="0" smtClean="0">
                <a:solidFill>
                  <a:srgbClr val="FFFF00"/>
                </a:solidFill>
                <a:latin typeface="Arial" pitchFamily="34" charset="0"/>
              </a:rPr>
              <a:t>Organic Reactions, so far...</a:t>
            </a:r>
          </a:p>
        </p:txBody>
      </p:sp>
      <p:sp>
        <p:nvSpPr>
          <p:cNvPr id="28" name="Rectangle 3"/>
          <p:cNvSpPr>
            <a:spLocks noChangeArrowheads="1"/>
          </p:cNvSpPr>
          <p:nvPr/>
        </p:nvSpPr>
        <p:spPr bwMode="auto">
          <a:xfrm>
            <a:off x="134187" y="1187227"/>
            <a:ext cx="8812804" cy="1569660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Previously, we went through two basic types of reactions that occur with organic molecules: </a:t>
            </a:r>
            <a:r>
              <a:rPr lang="en-US" sz="3200" u="sng" dirty="0" smtClean="0">
                <a:solidFill>
                  <a:schemeClr val="bg1"/>
                </a:solidFill>
              </a:rPr>
              <a:t>combustion</a:t>
            </a:r>
            <a:r>
              <a:rPr lang="en-US" sz="3200" dirty="0" smtClean="0">
                <a:solidFill>
                  <a:schemeClr val="bg1"/>
                </a:solidFill>
              </a:rPr>
              <a:t> and </a:t>
            </a:r>
            <a:r>
              <a:rPr lang="en-US" sz="3200" u="sng" dirty="0" smtClean="0">
                <a:solidFill>
                  <a:schemeClr val="bg1"/>
                </a:solidFill>
              </a:rPr>
              <a:t>substitution</a:t>
            </a:r>
            <a:r>
              <a:rPr lang="en-US" sz="3200" dirty="0" smtClean="0">
                <a:solidFill>
                  <a:schemeClr val="bg1"/>
                </a:solidFill>
              </a:rPr>
              <a:t>.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29" name="Rectangle 4"/>
          <p:cNvSpPr>
            <a:spLocks noChangeArrowheads="1"/>
          </p:cNvSpPr>
          <p:nvPr/>
        </p:nvSpPr>
        <p:spPr bwMode="auto">
          <a:xfrm>
            <a:off x="127573" y="2888829"/>
            <a:ext cx="8937597" cy="3539430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514350" indent="-514350" algn="l">
              <a:buFontTx/>
              <a:buAutoNum type="arabicPeriod"/>
            </a:pPr>
            <a:r>
              <a:rPr lang="en-US" sz="3200" dirty="0" smtClean="0">
                <a:solidFill>
                  <a:srgbClr val="FFFF00"/>
                </a:solidFill>
              </a:rPr>
              <a:t>The complete </a:t>
            </a:r>
            <a:r>
              <a:rPr lang="en-US" sz="3200" u="sng" dirty="0" smtClean="0">
                <a:solidFill>
                  <a:srgbClr val="FFFF00"/>
                </a:solidFill>
              </a:rPr>
              <a:t>combustion</a:t>
            </a:r>
            <a:r>
              <a:rPr lang="en-US" sz="3200" dirty="0" smtClean="0">
                <a:solidFill>
                  <a:srgbClr val="FFFF00"/>
                </a:solidFill>
              </a:rPr>
              <a:t> of hydrocarbons (or of compounds containing only C, H, and O) produces CO</a:t>
            </a:r>
            <a:r>
              <a:rPr lang="en-US" sz="3200" baseline="-25000" dirty="0" smtClean="0">
                <a:solidFill>
                  <a:srgbClr val="FFFF00"/>
                </a:solidFill>
              </a:rPr>
              <a:t>2</a:t>
            </a:r>
            <a:r>
              <a:rPr lang="en-US" sz="3200" dirty="0" smtClean="0">
                <a:solidFill>
                  <a:srgbClr val="FFFF00"/>
                </a:solidFill>
              </a:rPr>
              <a:t> and H</a:t>
            </a:r>
            <a:r>
              <a:rPr lang="en-US" sz="3200" baseline="-25000" dirty="0" smtClean="0">
                <a:solidFill>
                  <a:srgbClr val="FFFF00"/>
                </a:solidFill>
              </a:rPr>
              <a:t>2</a:t>
            </a:r>
            <a:r>
              <a:rPr lang="en-US" sz="3200" dirty="0" smtClean="0">
                <a:solidFill>
                  <a:srgbClr val="FFFF00"/>
                </a:solidFill>
              </a:rPr>
              <a:t>O. </a:t>
            </a:r>
          </a:p>
          <a:p>
            <a:pPr marL="514350" indent="-514350" algn="l">
              <a:buFontTx/>
              <a:buAutoNum type="arabicPeriod"/>
            </a:pPr>
            <a:r>
              <a:rPr lang="en-US" sz="3200" u="sng" dirty="0" smtClean="0">
                <a:solidFill>
                  <a:srgbClr val="FFFF00"/>
                </a:solidFill>
              </a:rPr>
              <a:t>Substitution</a:t>
            </a:r>
            <a:r>
              <a:rPr lang="en-US" sz="3200" dirty="0" smtClean="0">
                <a:solidFill>
                  <a:srgbClr val="FFFF00"/>
                </a:solidFill>
              </a:rPr>
              <a:t> reactions remove an H and replace it with something else. In one type of substitution reaction, </a:t>
            </a:r>
            <a:r>
              <a:rPr lang="en-US" sz="3200" u="sng" dirty="0" smtClean="0">
                <a:solidFill>
                  <a:srgbClr val="FFFF00"/>
                </a:solidFill>
              </a:rPr>
              <a:t>halogenation</a:t>
            </a:r>
            <a:r>
              <a:rPr lang="en-US" sz="3200" dirty="0" smtClean="0">
                <a:solidFill>
                  <a:srgbClr val="FFFF00"/>
                </a:solidFill>
              </a:rPr>
              <a:t>, a halogen atom is substituted in place of an H.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25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2"/>
          <p:cNvSpPr>
            <a:spLocks noChangeArrowheads="1"/>
          </p:cNvSpPr>
          <p:nvPr/>
        </p:nvSpPr>
        <p:spPr bwMode="auto">
          <a:xfrm>
            <a:off x="787704" y="27026"/>
            <a:ext cx="8305479" cy="954107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u="sng" dirty="0"/>
              <a:t>addition</a:t>
            </a:r>
            <a:r>
              <a:rPr lang="en-US" dirty="0"/>
              <a:t>: a multiple bond is broken </a:t>
            </a:r>
            <a:r>
              <a:rPr lang="en-US" dirty="0" smtClean="0"/>
              <a:t>and two “things”</a:t>
            </a:r>
          </a:p>
          <a:p>
            <a:pPr algn="l"/>
            <a:r>
              <a:rPr lang="en-US" dirty="0" smtClean="0"/>
              <a:t>   are inserted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299102" name="Group 94"/>
          <p:cNvGrpSpPr>
            <a:grpSpLocks/>
          </p:cNvGrpSpPr>
          <p:nvPr/>
        </p:nvGrpSpPr>
        <p:grpSpPr bwMode="auto">
          <a:xfrm>
            <a:off x="6856524" y="921233"/>
            <a:ext cx="2005012" cy="1509712"/>
            <a:chOff x="3505" y="549"/>
            <a:chExt cx="1263" cy="951"/>
          </a:xfrm>
        </p:grpSpPr>
        <p:sp>
          <p:nvSpPr>
            <p:cNvPr id="299030" name="Rectangle 22"/>
            <p:cNvSpPr>
              <a:spLocks noChangeArrowheads="1"/>
            </p:cNvSpPr>
            <p:nvPr/>
          </p:nvSpPr>
          <p:spPr bwMode="auto">
            <a:xfrm>
              <a:off x="3729" y="868"/>
              <a:ext cx="1039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>
                  <a:solidFill>
                    <a:schemeClr val="tx1"/>
                  </a:solidFill>
                </a:rPr>
                <a:t>–C–C–Br</a:t>
              </a:r>
            </a:p>
          </p:txBody>
        </p:sp>
        <p:sp>
          <p:nvSpPr>
            <p:cNvPr id="299031" name="Line 23"/>
            <p:cNvSpPr>
              <a:spLocks noChangeShapeType="1"/>
            </p:cNvSpPr>
            <p:nvPr/>
          </p:nvSpPr>
          <p:spPr bwMode="auto">
            <a:xfrm flipV="1">
              <a:off x="4283" y="1126"/>
              <a:ext cx="0" cy="126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99032" name="Line 24"/>
            <p:cNvSpPr>
              <a:spLocks noChangeShapeType="1"/>
            </p:cNvSpPr>
            <p:nvPr/>
          </p:nvSpPr>
          <p:spPr bwMode="auto">
            <a:xfrm flipV="1">
              <a:off x="3995" y="1126"/>
              <a:ext cx="0" cy="126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99033" name="Line 25"/>
            <p:cNvSpPr>
              <a:spLocks noChangeShapeType="1"/>
            </p:cNvSpPr>
            <p:nvPr/>
          </p:nvSpPr>
          <p:spPr bwMode="auto">
            <a:xfrm flipV="1">
              <a:off x="4283" y="808"/>
              <a:ext cx="0" cy="126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99034" name="Line 26"/>
            <p:cNvSpPr>
              <a:spLocks noChangeShapeType="1"/>
            </p:cNvSpPr>
            <p:nvPr/>
          </p:nvSpPr>
          <p:spPr bwMode="auto">
            <a:xfrm flipV="1">
              <a:off x="3995" y="808"/>
              <a:ext cx="0" cy="126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99035" name="Rectangle 27"/>
            <p:cNvSpPr>
              <a:spLocks noChangeArrowheads="1"/>
            </p:cNvSpPr>
            <p:nvPr/>
          </p:nvSpPr>
          <p:spPr bwMode="auto">
            <a:xfrm>
              <a:off x="4145" y="549"/>
              <a:ext cx="278" cy="327"/>
            </a:xfrm>
            <a:prstGeom prst="rect">
              <a:avLst/>
            </a:prstGeom>
            <a:noFill/>
            <a:ln w="22225" algn="ctr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l"/>
              <a:r>
                <a:rPr lang="en-US">
                  <a:solidFill>
                    <a:schemeClr val="tx1"/>
                  </a:solidFill>
                </a:rPr>
                <a:t>H</a:t>
              </a:r>
            </a:p>
          </p:txBody>
        </p:sp>
        <p:sp>
          <p:nvSpPr>
            <p:cNvPr id="299036" name="Rectangle 28"/>
            <p:cNvSpPr>
              <a:spLocks noChangeArrowheads="1"/>
            </p:cNvSpPr>
            <p:nvPr/>
          </p:nvSpPr>
          <p:spPr bwMode="auto">
            <a:xfrm>
              <a:off x="3857" y="549"/>
              <a:ext cx="278" cy="327"/>
            </a:xfrm>
            <a:prstGeom prst="rect">
              <a:avLst/>
            </a:prstGeom>
            <a:noFill/>
            <a:ln w="22225" algn="ctr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l"/>
              <a:r>
                <a:rPr lang="en-US">
                  <a:solidFill>
                    <a:schemeClr val="tx1"/>
                  </a:solidFill>
                </a:rPr>
                <a:t>H</a:t>
              </a:r>
            </a:p>
          </p:txBody>
        </p:sp>
        <p:sp>
          <p:nvSpPr>
            <p:cNvPr id="299037" name="Rectangle 29"/>
            <p:cNvSpPr>
              <a:spLocks noChangeArrowheads="1"/>
            </p:cNvSpPr>
            <p:nvPr/>
          </p:nvSpPr>
          <p:spPr bwMode="auto">
            <a:xfrm>
              <a:off x="3505" y="877"/>
              <a:ext cx="340" cy="327"/>
            </a:xfrm>
            <a:prstGeom prst="rect">
              <a:avLst/>
            </a:prstGeom>
            <a:noFill/>
            <a:ln w="22225" algn="ctr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l"/>
              <a:r>
                <a:rPr lang="en-US">
                  <a:solidFill>
                    <a:schemeClr val="tx1"/>
                  </a:solidFill>
                </a:rPr>
                <a:t>Br</a:t>
              </a:r>
            </a:p>
          </p:txBody>
        </p:sp>
        <p:sp>
          <p:nvSpPr>
            <p:cNvPr id="299038" name="Rectangle 30"/>
            <p:cNvSpPr>
              <a:spLocks noChangeArrowheads="1"/>
            </p:cNvSpPr>
            <p:nvPr/>
          </p:nvSpPr>
          <p:spPr bwMode="auto">
            <a:xfrm>
              <a:off x="4145" y="1173"/>
              <a:ext cx="278" cy="327"/>
            </a:xfrm>
            <a:prstGeom prst="rect">
              <a:avLst/>
            </a:prstGeom>
            <a:noFill/>
            <a:ln w="22225" algn="ctr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l"/>
              <a:r>
                <a:rPr lang="en-US">
                  <a:solidFill>
                    <a:schemeClr val="tx1"/>
                  </a:solidFill>
                </a:rPr>
                <a:t>H</a:t>
              </a:r>
            </a:p>
          </p:txBody>
        </p:sp>
        <p:sp>
          <p:nvSpPr>
            <p:cNvPr id="299039" name="Rectangle 31"/>
            <p:cNvSpPr>
              <a:spLocks noChangeArrowheads="1"/>
            </p:cNvSpPr>
            <p:nvPr/>
          </p:nvSpPr>
          <p:spPr bwMode="auto">
            <a:xfrm>
              <a:off x="3857" y="1173"/>
              <a:ext cx="278" cy="327"/>
            </a:xfrm>
            <a:prstGeom prst="rect">
              <a:avLst/>
            </a:prstGeom>
            <a:noFill/>
            <a:ln w="22225" algn="ctr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l"/>
              <a:r>
                <a:rPr lang="en-US">
                  <a:solidFill>
                    <a:schemeClr val="tx1"/>
                  </a:solidFill>
                </a:rPr>
                <a:t>H</a:t>
              </a:r>
            </a:p>
          </p:txBody>
        </p:sp>
      </p:grpSp>
      <p:grpSp>
        <p:nvGrpSpPr>
          <p:cNvPr id="299103" name="Group 95"/>
          <p:cNvGrpSpPr>
            <a:grpSpLocks/>
          </p:cNvGrpSpPr>
          <p:nvPr/>
        </p:nvGrpSpPr>
        <p:grpSpPr bwMode="auto">
          <a:xfrm>
            <a:off x="6843824" y="2315603"/>
            <a:ext cx="1916112" cy="1509712"/>
            <a:chOff x="3561" y="1477"/>
            <a:chExt cx="1207" cy="951"/>
          </a:xfrm>
        </p:grpSpPr>
        <p:sp>
          <p:nvSpPr>
            <p:cNvPr id="299052" name="Rectangle 44"/>
            <p:cNvSpPr>
              <a:spLocks noChangeArrowheads="1"/>
            </p:cNvSpPr>
            <p:nvPr/>
          </p:nvSpPr>
          <p:spPr bwMode="auto">
            <a:xfrm>
              <a:off x="3729" y="1796"/>
              <a:ext cx="1039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>
                  <a:solidFill>
                    <a:schemeClr val="tx1"/>
                  </a:solidFill>
                </a:rPr>
                <a:t>–C–C–Br</a:t>
              </a:r>
            </a:p>
          </p:txBody>
        </p:sp>
        <p:sp>
          <p:nvSpPr>
            <p:cNvPr id="299053" name="Line 45"/>
            <p:cNvSpPr>
              <a:spLocks noChangeShapeType="1"/>
            </p:cNvSpPr>
            <p:nvPr/>
          </p:nvSpPr>
          <p:spPr bwMode="auto">
            <a:xfrm flipV="1">
              <a:off x="4283" y="2054"/>
              <a:ext cx="0" cy="126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99054" name="Line 46"/>
            <p:cNvSpPr>
              <a:spLocks noChangeShapeType="1"/>
            </p:cNvSpPr>
            <p:nvPr/>
          </p:nvSpPr>
          <p:spPr bwMode="auto">
            <a:xfrm flipV="1">
              <a:off x="3995" y="2054"/>
              <a:ext cx="0" cy="126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99055" name="Line 47"/>
            <p:cNvSpPr>
              <a:spLocks noChangeShapeType="1"/>
            </p:cNvSpPr>
            <p:nvPr/>
          </p:nvSpPr>
          <p:spPr bwMode="auto">
            <a:xfrm flipV="1">
              <a:off x="4283" y="1736"/>
              <a:ext cx="0" cy="126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99056" name="Line 48"/>
            <p:cNvSpPr>
              <a:spLocks noChangeShapeType="1"/>
            </p:cNvSpPr>
            <p:nvPr/>
          </p:nvSpPr>
          <p:spPr bwMode="auto">
            <a:xfrm flipV="1">
              <a:off x="3995" y="1736"/>
              <a:ext cx="0" cy="126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99057" name="Rectangle 49"/>
            <p:cNvSpPr>
              <a:spLocks noChangeArrowheads="1"/>
            </p:cNvSpPr>
            <p:nvPr/>
          </p:nvSpPr>
          <p:spPr bwMode="auto">
            <a:xfrm>
              <a:off x="4145" y="1477"/>
              <a:ext cx="278" cy="327"/>
            </a:xfrm>
            <a:prstGeom prst="rect">
              <a:avLst/>
            </a:prstGeom>
            <a:noFill/>
            <a:ln w="22225" algn="ctr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l"/>
              <a:r>
                <a:rPr lang="en-US">
                  <a:solidFill>
                    <a:schemeClr val="tx1"/>
                  </a:solidFill>
                </a:rPr>
                <a:t>H</a:t>
              </a:r>
            </a:p>
          </p:txBody>
        </p:sp>
        <p:sp>
          <p:nvSpPr>
            <p:cNvPr id="299058" name="Rectangle 50"/>
            <p:cNvSpPr>
              <a:spLocks noChangeArrowheads="1"/>
            </p:cNvSpPr>
            <p:nvPr/>
          </p:nvSpPr>
          <p:spPr bwMode="auto">
            <a:xfrm>
              <a:off x="3857" y="1477"/>
              <a:ext cx="278" cy="327"/>
            </a:xfrm>
            <a:prstGeom prst="rect">
              <a:avLst/>
            </a:prstGeom>
            <a:noFill/>
            <a:ln w="22225" algn="ctr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l"/>
              <a:r>
                <a:rPr lang="en-US">
                  <a:solidFill>
                    <a:schemeClr val="tx1"/>
                  </a:solidFill>
                </a:rPr>
                <a:t>H</a:t>
              </a:r>
            </a:p>
          </p:txBody>
        </p:sp>
        <p:sp>
          <p:nvSpPr>
            <p:cNvPr id="299059" name="Rectangle 51"/>
            <p:cNvSpPr>
              <a:spLocks noChangeArrowheads="1"/>
            </p:cNvSpPr>
            <p:nvPr/>
          </p:nvSpPr>
          <p:spPr bwMode="auto">
            <a:xfrm>
              <a:off x="3561" y="1805"/>
              <a:ext cx="278" cy="327"/>
            </a:xfrm>
            <a:prstGeom prst="rect">
              <a:avLst/>
            </a:prstGeom>
            <a:noFill/>
            <a:ln w="22225" algn="ctr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l"/>
              <a:r>
                <a:rPr lang="en-US">
                  <a:solidFill>
                    <a:schemeClr val="tx1"/>
                  </a:solidFill>
                </a:rPr>
                <a:t>H</a:t>
              </a:r>
            </a:p>
          </p:txBody>
        </p:sp>
        <p:sp>
          <p:nvSpPr>
            <p:cNvPr id="299060" name="Rectangle 52"/>
            <p:cNvSpPr>
              <a:spLocks noChangeArrowheads="1"/>
            </p:cNvSpPr>
            <p:nvPr/>
          </p:nvSpPr>
          <p:spPr bwMode="auto">
            <a:xfrm>
              <a:off x="4145" y="2101"/>
              <a:ext cx="278" cy="327"/>
            </a:xfrm>
            <a:prstGeom prst="rect">
              <a:avLst/>
            </a:prstGeom>
            <a:noFill/>
            <a:ln w="22225" algn="ctr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l"/>
              <a:r>
                <a:rPr lang="en-US">
                  <a:solidFill>
                    <a:schemeClr val="tx1"/>
                  </a:solidFill>
                </a:rPr>
                <a:t>H</a:t>
              </a:r>
            </a:p>
          </p:txBody>
        </p:sp>
        <p:sp>
          <p:nvSpPr>
            <p:cNvPr id="299061" name="Rectangle 53"/>
            <p:cNvSpPr>
              <a:spLocks noChangeArrowheads="1"/>
            </p:cNvSpPr>
            <p:nvPr/>
          </p:nvSpPr>
          <p:spPr bwMode="auto">
            <a:xfrm>
              <a:off x="3857" y="2101"/>
              <a:ext cx="278" cy="327"/>
            </a:xfrm>
            <a:prstGeom prst="rect">
              <a:avLst/>
            </a:prstGeom>
            <a:noFill/>
            <a:ln w="22225" algn="ctr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l"/>
              <a:r>
                <a:rPr lang="en-US">
                  <a:solidFill>
                    <a:schemeClr val="tx1"/>
                  </a:solidFill>
                </a:rPr>
                <a:t>H</a:t>
              </a:r>
            </a:p>
          </p:txBody>
        </p:sp>
      </p:grpSp>
      <p:grpSp>
        <p:nvGrpSpPr>
          <p:cNvPr id="299104" name="Group 96"/>
          <p:cNvGrpSpPr>
            <a:grpSpLocks/>
          </p:cNvGrpSpPr>
          <p:nvPr/>
        </p:nvGrpSpPr>
        <p:grpSpPr bwMode="auto">
          <a:xfrm>
            <a:off x="6843824" y="3776103"/>
            <a:ext cx="2093912" cy="1509712"/>
            <a:chOff x="3617" y="2413"/>
            <a:chExt cx="1319" cy="951"/>
          </a:xfrm>
        </p:grpSpPr>
        <p:sp>
          <p:nvSpPr>
            <p:cNvPr id="299074" name="Rectangle 66"/>
            <p:cNvSpPr>
              <a:spLocks noChangeArrowheads="1"/>
            </p:cNvSpPr>
            <p:nvPr/>
          </p:nvSpPr>
          <p:spPr bwMode="auto">
            <a:xfrm>
              <a:off x="3785" y="2732"/>
              <a:ext cx="115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>
                  <a:solidFill>
                    <a:schemeClr val="tx1"/>
                  </a:solidFill>
                </a:rPr>
                <a:t>–C–C–OH</a:t>
              </a:r>
            </a:p>
          </p:txBody>
        </p:sp>
        <p:sp>
          <p:nvSpPr>
            <p:cNvPr id="299075" name="Line 67"/>
            <p:cNvSpPr>
              <a:spLocks noChangeShapeType="1"/>
            </p:cNvSpPr>
            <p:nvPr/>
          </p:nvSpPr>
          <p:spPr bwMode="auto">
            <a:xfrm flipV="1">
              <a:off x="4339" y="2990"/>
              <a:ext cx="0" cy="126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99076" name="Line 68"/>
            <p:cNvSpPr>
              <a:spLocks noChangeShapeType="1"/>
            </p:cNvSpPr>
            <p:nvPr/>
          </p:nvSpPr>
          <p:spPr bwMode="auto">
            <a:xfrm flipV="1">
              <a:off x="4051" y="2990"/>
              <a:ext cx="0" cy="126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99077" name="Line 69"/>
            <p:cNvSpPr>
              <a:spLocks noChangeShapeType="1"/>
            </p:cNvSpPr>
            <p:nvPr/>
          </p:nvSpPr>
          <p:spPr bwMode="auto">
            <a:xfrm flipV="1">
              <a:off x="4339" y="2672"/>
              <a:ext cx="0" cy="126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99078" name="Line 70"/>
            <p:cNvSpPr>
              <a:spLocks noChangeShapeType="1"/>
            </p:cNvSpPr>
            <p:nvPr/>
          </p:nvSpPr>
          <p:spPr bwMode="auto">
            <a:xfrm flipV="1">
              <a:off x="4051" y="2672"/>
              <a:ext cx="0" cy="126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99079" name="Rectangle 71"/>
            <p:cNvSpPr>
              <a:spLocks noChangeArrowheads="1"/>
            </p:cNvSpPr>
            <p:nvPr/>
          </p:nvSpPr>
          <p:spPr bwMode="auto">
            <a:xfrm>
              <a:off x="4201" y="2413"/>
              <a:ext cx="278" cy="327"/>
            </a:xfrm>
            <a:prstGeom prst="rect">
              <a:avLst/>
            </a:prstGeom>
            <a:noFill/>
            <a:ln w="22225" algn="ctr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l"/>
              <a:r>
                <a:rPr lang="en-US">
                  <a:solidFill>
                    <a:schemeClr val="tx1"/>
                  </a:solidFill>
                </a:rPr>
                <a:t>H</a:t>
              </a:r>
            </a:p>
          </p:txBody>
        </p:sp>
        <p:sp>
          <p:nvSpPr>
            <p:cNvPr id="299080" name="Rectangle 72"/>
            <p:cNvSpPr>
              <a:spLocks noChangeArrowheads="1"/>
            </p:cNvSpPr>
            <p:nvPr/>
          </p:nvSpPr>
          <p:spPr bwMode="auto">
            <a:xfrm>
              <a:off x="3913" y="2413"/>
              <a:ext cx="278" cy="327"/>
            </a:xfrm>
            <a:prstGeom prst="rect">
              <a:avLst/>
            </a:prstGeom>
            <a:noFill/>
            <a:ln w="22225" algn="ctr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l"/>
              <a:r>
                <a:rPr lang="en-US">
                  <a:solidFill>
                    <a:schemeClr val="tx1"/>
                  </a:solidFill>
                </a:rPr>
                <a:t>H</a:t>
              </a:r>
            </a:p>
          </p:txBody>
        </p:sp>
        <p:sp>
          <p:nvSpPr>
            <p:cNvPr id="299081" name="Rectangle 73"/>
            <p:cNvSpPr>
              <a:spLocks noChangeArrowheads="1"/>
            </p:cNvSpPr>
            <p:nvPr/>
          </p:nvSpPr>
          <p:spPr bwMode="auto">
            <a:xfrm>
              <a:off x="3617" y="2741"/>
              <a:ext cx="278" cy="327"/>
            </a:xfrm>
            <a:prstGeom prst="rect">
              <a:avLst/>
            </a:prstGeom>
            <a:noFill/>
            <a:ln w="22225" algn="ctr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l"/>
              <a:r>
                <a:rPr lang="en-US">
                  <a:solidFill>
                    <a:schemeClr val="tx1"/>
                  </a:solidFill>
                </a:rPr>
                <a:t>H</a:t>
              </a:r>
            </a:p>
          </p:txBody>
        </p:sp>
        <p:sp>
          <p:nvSpPr>
            <p:cNvPr id="299082" name="Rectangle 74"/>
            <p:cNvSpPr>
              <a:spLocks noChangeArrowheads="1"/>
            </p:cNvSpPr>
            <p:nvPr/>
          </p:nvSpPr>
          <p:spPr bwMode="auto">
            <a:xfrm>
              <a:off x="4201" y="3037"/>
              <a:ext cx="278" cy="327"/>
            </a:xfrm>
            <a:prstGeom prst="rect">
              <a:avLst/>
            </a:prstGeom>
            <a:noFill/>
            <a:ln w="22225" algn="ctr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l"/>
              <a:r>
                <a:rPr lang="en-US">
                  <a:solidFill>
                    <a:schemeClr val="tx1"/>
                  </a:solidFill>
                </a:rPr>
                <a:t>H</a:t>
              </a:r>
            </a:p>
          </p:txBody>
        </p:sp>
        <p:sp>
          <p:nvSpPr>
            <p:cNvPr id="299083" name="Rectangle 75"/>
            <p:cNvSpPr>
              <a:spLocks noChangeArrowheads="1"/>
            </p:cNvSpPr>
            <p:nvPr/>
          </p:nvSpPr>
          <p:spPr bwMode="auto">
            <a:xfrm>
              <a:off x="3913" y="3037"/>
              <a:ext cx="278" cy="327"/>
            </a:xfrm>
            <a:prstGeom prst="rect">
              <a:avLst/>
            </a:prstGeom>
            <a:noFill/>
            <a:ln w="22225" algn="ctr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l"/>
              <a:r>
                <a:rPr lang="en-US">
                  <a:solidFill>
                    <a:schemeClr val="tx1"/>
                  </a:solidFill>
                </a:rPr>
                <a:t>H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002074" y="1024965"/>
            <a:ext cx="3695700" cy="1308100"/>
            <a:chOff x="3002074" y="1024965"/>
            <a:chExt cx="3695700" cy="1308100"/>
          </a:xfrm>
        </p:grpSpPr>
        <p:sp>
          <p:nvSpPr>
            <p:cNvPr id="299022" name="Text Box 14"/>
            <p:cNvSpPr txBox="1">
              <a:spLocks noChangeArrowheads="1"/>
            </p:cNvSpPr>
            <p:nvPr/>
          </p:nvSpPr>
          <p:spPr bwMode="auto">
            <a:xfrm>
              <a:off x="5034074" y="1367865"/>
              <a:ext cx="850900" cy="635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l"/>
              <a:r>
                <a:rPr lang="en-US"/>
                <a:t>+</a:t>
              </a:r>
            </a:p>
          </p:txBody>
        </p:sp>
        <p:sp>
          <p:nvSpPr>
            <p:cNvPr id="299023" name="Text Box 15"/>
            <p:cNvSpPr txBox="1">
              <a:spLocks noChangeArrowheads="1"/>
            </p:cNvSpPr>
            <p:nvPr/>
          </p:nvSpPr>
          <p:spPr bwMode="auto">
            <a:xfrm>
              <a:off x="5262674" y="1367865"/>
              <a:ext cx="1092200" cy="812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l"/>
              <a:r>
                <a:rPr lang="en-US" dirty="0"/>
                <a:t> Br</a:t>
              </a:r>
              <a:r>
                <a:rPr lang="en-US" baseline="-25000" dirty="0"/>
                <a:t>2</a:t>
              </a:r>
              <a:endParaRPr lang="en-US" dirty="0"/>
            </a:p>
          </p:txBody>
        </p:sp>
        <p:sp>
          <p:nvSpPr>
            <p:cNvPr id="299024" name="Line 16"/>
            <p:cNvSpPr>
              <a:spLocks noChangeShapeType="1"/>
            </p:cNvSpPr>
            <p:nvPr/>
          </p:nvSpPr>
          <p:spPr bwMode="auto">
            <a:xfrm>
              <a:off x="6126274" y="1647265"/>
              <a:ext cx="57150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lg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299101" name="Group 93"/>
            <p:cNvGrpSpPr>
              <a:grpSpLocks/>
            </p:cNvGrpSpPr>
            <p:nvPr/>
          </p:nvGrpSpPr>
          <p:grpSpPr bwMode="auto">
            <a:xfrm>
              <a:off x="3002074" y="1024965"/>
              <a:ext cx="2146300" cy="1308100"/>
              <a:chOff x="1037" y="664"/>
              <a:chExt cx="1352" cy="824"/>
            </a:xfrm>
          </p:grpSpPr>
          <p:sp>
            <p:nvSpPr>
              <p:cNvPr id="299013" name="Text Box 5"/>
              <p:cNvSpPr txBox="1">
                <a:spLocks noChangeArrowheads="1"/>
              </p:cNvSpPr>
              <p:nvPr/>
            </p:nvSpPr>
            <p:spPr bwMode="auto">
              <a:xfrm>
                <a:off x="1037" y="664"/>
                <a:ext cx="320" cy="3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l"/>
                <a:r>
                  <a:rPr lang="en-US"/>
                  <a:t>H</a:t>
                </a:r>
              </a:p>
            </p:txBody>
          </p:sp>
          <p:sp>
            <p:nvSpPr>
              <p:cNvPr id="299015" name="Freeform 7"/>
              <p:cNvSpPr>
                <a:spLocks noChangeAspect="1"/>
              </p:cNvSpPr>
              <p:nvPr/>
            </p:nvSpPr>
            <p:spPr bwMode="auto">
              <a:xfrm>
                <a:off x="1273" y="1122"/>
                <a:ext cx="168" cy="128"/>
              </a:xfrm>
              <a:custGeom>
                <a:avLst/>
                <a:gdLst/>
                <a:ahLst/>
                <a:cxnLst>
                  <a:cxn ang="0">
                    <a:pos x="263" y="0"/>
                  </a:cxn>
                  <a:cxn ang="0">
                    <a:pos x="0" y="200"/>
                  </a:cxn>
                </a:cxnLst>
                <a:rect l="0" t="0" r="r" b="b"/>
                <a:pathLst>
                  <a:path w="263" h="200">
                    <a:moveTo>
                      <a:pt x="263" y="0"/>
                    </a:moveTo>
                    <a:lnTo>
                      <a:pt x="0" y="200"/>
                    </a:lnTo>
                  </a:path>
                </a:pathLst>
              </a:custGeom>
              <a:noFill/>
              <a:ln w="2222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016" name="Freeform 8"/>
              <p:cNvSpPr>
                <a:spLocks noChangeAspect="1"/>
              </p:cNvSpPr>
              <p:nvPr/>
            </p:nvSpPr>
            <p:spPr bwMode="auto">
              <a:xfrm>
                <a:off x="1276" y="892"/>
                <a:ext cx="178" cy="130"/>
              </a:xfrm>
              <a:custGeom>
                <a:avLst/>
                <a:gdLst/>
                <a:ahLst/>
                <a:cxnLst>
                  <a:cxn ang="0">
                    <a:pos x="277" y="202"/>
                  </a:cxn>
                  <a:cxn ang="0">
                    <a:pos x="0" y="0"/>
                  </a:cxn>
                </a:cxnLst>
                <a:rect l="0" t="0" r="r" b="b"/>
                <a:pathLst>
                  <a:path w="277" h="202">
                    <a:moveTo>
                      <a:pt x="277" y="202"/>
                    </a:moveTo>
                    <a:lnTo>
                      <a:pt x="0" y="0"/>
                    </a:lnTo>
                  </a:path>
                </a:pathLst>
              </a:custGeom>
              <a:noFill/>
              <a:ln w="2222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017" name="Freeform 9"/>
              <p:cNvSpPr>
                <a:spLocks noChangeAspect="1"/>
              </p:cNvSpPr>
              <p:nvPr/>
            </p:nvSpPr>
            <p:spPr bwMode="auto">
              <a:xfrm>
                <a:off x="1948" y="892"/>
                <a:ext cx="163" cy="125"/>
              </a:xfrm>
              <a:custGeom>
                <a:avLst/>
                <a:gdLst/>
                <a:ahLst/>
                <a:cxnLst>
                  <a:cxn ang="0">
                    <a:pos x="255" y="0"/>
                  </a:cxn>
                  <a:cxn ang="0">
                    <a:pos x="0" y="195"/>
                  </a:cxn>
                </a:cxnLst>
                <a:rect l="0" t="0" r="r" b="b"/>
                <a:pathLst>
                  <a:path w="255" h="195">
                    <a:moveTo>
                      <a:pt x="255" y="0"/>
                    </a:moveTo>
                    <a:lnTo>
                      <a:pt x="0" y="195"/>
                    </a:lnTo>
                  </a:path>
                </a:pathLst>
              </a:custGeom>
              <a:noFill/>
              <a:ln w="2222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018" name="Freeform 10"/>
              <p:cNvSpPr>
                <a:spLocks noChangeAspect="1"/>
              </p:cNvSpPr>
              <p:nvPr/>
            </p:nvSpPr>
            <p:spPr bwMode="auto">
              <a:xfrm>
                <a:off x="1952" y="1147"/>
                <a:ext cx="154" cy="101"/>
              </a:xfrm>
              <a:custGeom>
                <a:avLst/>
                <a:gdLst/>
                <a:ahLst/>
                <a:cxnLst>
                  <a:cxn ang="0">
                    <a:pos x="240" y="158"/>
                  </a:cxn>
                  <a:cxn ang="0">
                    <a:pos x="0" y="0"/>
                  </a:cxn>
                </a:cxnLst>
                <a:rect l="0" t="0" r="r" b="b"/>
                <a:pathLst>
                  <a:path w="240" h="158">
                    <a:moveTo>
                      <a:pt x="240" y="158"/>
                    </a:moveTo>
                    <a:lnTo>
                      <a:pt x="0" y="0"/>
                    </a:lnTo>
                  </a:path>
                </a:pathLst>
              </a:custGeom>
              <a:noFill/>
              <a:ln w="2222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021" name="Text Box 13"/>
              <p:cNvSpPr txBox="1">
                <a:spLocks noChangeArrowheads="1"/>
              </p:cNvSpPr>
              <p:nvPr/>
            </p:nvSpPr>
            <p:spPr bwMode="auto">
              <a:xfrm>
                <a:off x="1285" y="904"/>
                <a:ext cx="840" cy="3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l"/>
                <a:r>
                  <a:rPr lang="en-US" dirty="0"/>
                  <a:t>  C=C</a:t>
                </a:r>
              </a:p>
            </p:txBody>
          </p:sp>
          <p:sp>
            <p:nvSpPr>
              <p:cNvPr id="299026" name="Text Box 18"/>
              <p:cNvSpPr txBox="1">
                <a:spLocks noChangeArrowheads="1"/>
              </p:cNvSpPr>
              <p:nvPr/>
            </p:nvSpPr>
            <p:spPr bwMode="auto">
              <a:xfrm>
                <a:off x="2069" y="664"/>
                <a:ext cx="320" cy="3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l"/>
                <a:r>
                  <a:rPr lang="en-US"/>
                  <a:t>H</a:t>
                </a:r>
              </a:p>
            </p:txBody>
          </p:sp>
          <p:sp>
            <p:nvSpPr>
              <p:cNvPr id="299027" name="Text Box 19"/>
              <p:cNvSpPr txBox="1">
                <a:spLocks noChangeArrowheads="1"/>
              </p:cNvSpPr>
              <p:nvPr/>
            </p:nvSpPr>
            <p:spPr bwMode="auto">
              <a:xfrm>
                <a:off x="1037" y="1128"/>
                <a:ext cx="320" cy="3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l"/>
                <a:r>
                  <a:rPr lang="en-US"/>
                  <a:t>H</a:t>
                </a:r>
              </a:p>
            </p:txBody>
          </p:sp>
          <p:sp>
            <p:nvSpPr>
              <p:cNvPr id="299028" name="Text Box 20"/>
              <p:cNvSpPr txBox="1">
                <a:spLocks noChangeArrowheads="1"/>
              </p:cNvSpPr>
              <p:nvPr/>
            </p:nvSpPr>
            <p:spPr bwMode="auto">
              <a:xfrm>
                <a:off x="2069" y="1128"/>
                <a:ext cx="320" cy="3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l"/>
                <a:r>
                  <a:rPr lang="en-US"/>
                  <a:t>H</a:t>
                </a:r>
              </a:p>
            </p:txBody>
          </p:sp>
        </p:grpSp>
      </p:grpSp>
      <p:grpSp>
        <p:nvGrpSpPr>
          <p:cNvPr id="6" name="Group 5"/>
          <p:cNvGrpSpPr/>
          <p:nvPr/>
        </p:nvGrpSpPr>
        <p:grpSpPr>
          <a:xfrm>
            <a:off x="2925874" y="2498165"/>
            <a:ext cx="3771900" cy="1308100"/>
            <a:chOff x="2925874" y="2498165"/>
            <a:chExt cx="3771900" cy="1308100"/>
          </a:xfrm>
        </p:grpSpPr>
        <p:sp>
          <p:nvSpPr>
            <p:cNvPr id="299046" name="Text Box 38"/>
            <p:cNvSpPr txBox="1">
              <a:spLocks noChangeArrowheads="1"/>
            </p:cNvSpPr>
            <p:nvPr/>
          </p:nvSpPr>
          <p:spPr bwMode="auto">
            <a:xfrm>
              <a:off x="4957874" y="2841065"/>
              <a:ext cx="850900" cy="635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l"/>
              <a:r>
                <a:rPr lang="en-US"/>
                <a:t>+</a:t>
              </a:r>
            </a:p>
          </p:txBody>
        </p:sp>
        <p:sp>
          <p:nvSpPr>
            <p:cNvPr id="299047" name="Text Box 39"/>
            <p:cNvSpPr txBox="1">
              <a:spLocks noChangeArrowheads="1"/>
            </p:cNvSpPr>
            <p:nvPr/>
          </p:nvSpPr>
          <p:spPr bwMode="auto">
            <a:xfrm>
              <a:off x="5211874" y="2841065"/>
              <a:ext cx="1092200" cy="812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l"/>
              <a:r>
                <a:rPr lang="en-US"/>
                <a:t> HBr</a:t>
              </a:r>
            </a:p>
          </p:txBody>
        </p:sp>
        <p:sp>
          <p:nvSpPr>
            <p:cNvPr id="299048" name="Line 40"/>
            <p:cNvSpPr>
              <a:spLocks noChangeShapeType="1"/>
            </p:cNvSpPr>
            <p:nvPr/>
          </p:nvSpPr>
          <p:spPr bwMode="auto">
            <a:xfrm>
              <a:off x="6126274" y="3120465"/>
              <a:ext cx="57150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lg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299105" name="Group 97"/>
            <p:cNvGrpSpPr>
              <a:grpSpLocks/>
            </p:cNvGrpSpPr>
            <p:nvPr/>
          </p:nvGrpSpPr>
          <p:grpSpPr bwMode="auto">
            <a:xfrm>
              <a:off x="2925874" y="2498165"/>
              <a:ext cx="2146300" cy="1308100"/>
              <a:chOff x="989" y="1592"/>
              <a:chExt cx="1352" cy="824"/>
            </a:xfrm>
          </p:grpSpPr>
          <p:sp>
            <p:nvSpPr>
              <p:cNvPr id="299040" name="Text Box 32"/>
              <p:cNvSpPr txBox="1">
                <a:spLocks noChangeArrowheads="1"/>
              </p:cNvSpPr>
              <p:nvPr/>
            </p:nvSpPr>
            <p:spPr bwMode="auto">
              <a:xfrm>
                <a:off x="989" y="1592"/>
                <a:ext cx="320" cy="3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l"/>
                <a:r>
                  <a:rPr lang="en-US"/>
                  <a:t>H</a:t>
                </a:r>
              </a:p>
            </p:txBody>
          </p:sp>
          <p:sp>
            <p:nvSpPr>
              <p:cNvPr id="299041" name="Freeform 33"/>
              <p:cNvSpPr>
                <a:spLocks noChangeAspect="1"/>
              </p:cNvSpPr>
              <p:nvPr/>
            </p:nvSpPr>
            <p:spPr bwMode="auto">
              <a:xfrm>
                <a:off x="1225" y="2050"/>
                <a:ext cx="168" cy="128"/>
              </a:xfrm>
              <a:custGeom>
                <a:avLst/>
                <a:gdLst/>
                <a:ahLst/>
                <a:cxnLst>
                  <a:cxn ang="0">
                    <a:pos x="263" y="0"/>
                  </a:cxn>
                  <a:cxn ang="0">
                    <a:pos x="0" y="200"/>
                  </a:cxn>
                </a:cxnLst>
                <a:rect l="0" t="0" r="r" b="b"/>
                <a:pathLst>
                  <a:path w="263" h="200">
                    <a:moveTo>
                      <a:pt x="263" y="0"/>
                    </a:moveTo>
                    <a:lnTo>
                      <a:pt x="0" y="200"/>
                    </a:lnTo>
                  </a:path>
                </a:pathLst>
              </a:custGeom>
              <a:noFill/>
              <a:ln w="2222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042" name="Freeform 34"/>
              <p:cNvSpPr>
                <a:spLocks noChangeAspect="1"/>
              </p:cNvSpPr>
              <p:nvPr/>
            </p:nvSpPr>
            <p:spPr bwMode="auto">
              <a:xfrm>
                <a:off x="1228" y="1820"/>
                <a:ext cx="178" cy="130"/>
              </a:xfrm>
              <a:custGeom>
                <a:avLst/>
                <a:gdLst/>
                <a:ahLst/>
                <a:cxnLst>
                  <a:cxn ang="0">
                    <a:pos x="277" y="202"/>
                  </a:cxn>
                  <a:cxn ang="0">
                    <a:pos x="0" y="0"/>
                  </a:cxn>
                </a:cxnLst>
                <a:rect l="0" t="0" r="r" b="b"/>
                <a:pathLst>
                  <a:path w="277" h="202">
                    <a:moveTo>
                      <a:pt x="277" y="202"/>
                    </a:moveTo>
                    <a:lnTo>
                      <a:pt x="0" y="0"/>
                    </a:lnTo>
                  </a:path>
                </a:pathLst>
              </a:custGeom>
              <a:noFill/>
              <a:ln w="2222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043" name="Freeform 35"/>
              <p:cNvSpPr>
                <a:spLocks noChangeAspect="1"/>
              </p:cNvSpPr>
              <p:nvPr/>
            </p:nvSpPr>
            <p:spPr bwMode="auto">
              <a:xfrm>
                <a:off x="1900" y="1820"/>
                <a:ext cx="163" cy="125"/>
              </a:xfrm>
              <a:custGeom>
                <a:avLst/>
                <a:gdLst/>
                <a:ahLst/>
                <a:cxnLst>
                  <a:cxn ang="0">
                    <a:pos x="255" y="0"/>
                  </a:cxn>
                  <a:cxn ang="0">
                    <a:pos x="0" y="195"/>
                  </a:cxn>
                </a:cxnLst>
                <a:rect l="0" t="0" r="r" b="b"/>
                <a:pathLst>
                  <a:path w="255" h="195">
                    <a:moveTo>
                      <a:pt x="255" y="0"/>
                    </a:moveTo>
                    <a:lnTo>
                      <a:pt x="0" y="195"/>
                    </a:lnTo>
                  </a:path>
                </a:pathLst>
              </a:custGeom>
              <a:noFill/>
              <a:ln w="2222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044" name="Freeform 36"/>
              <p:cNvSpPr>
                <a:spLocks noChangeAspect="1"/>
              </p:cNvSpPr>
              <p:nvPr/>
            </p:nvSpPr>
            <p:spPr bwMode="auto">
              <a:xfrm>
                <a:off x="1904" y="2075"/>
                <a:ext cx="154" cy="101"/>
              </a:xfrm>
              <a:custGeom>
                <a:avLst/>
                <a:gdLst/>
                <a:ahLst/>
                <a:cxnLst>
                  <a:cxn ang="0">
                    <a:pos x="240" y="158"/>
                  </a:cxn>
                  <a:cxn ang="0">
                    <a:pos x="0" y="0"/>
                  </a:cxn>
                </a:cxnLst>
                <a:rect l="0" t="0" r="r" b="b"/>
                <a:pathLst>
                  <a:path w="240" h="158">
                    <a:moveTo>
                      <a:pt x="240" y="158"/>
                    </a:moveTo>
                    <a:lnTo>
                      <a:pt x="0" y="0"/>
                    </a:lnTo>
                  </a:path>
                </a:pathLst>
              </a:custGeom>
              <a:noFill/>
              <a:ln w="2222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045" name="Text Box 37"/>
              <p:cNvSpPr txBox="1">
                <a:spLocks noChangeArrowheads="1"/>
              </p:cNvSpPr>
              <p:nvPr/>
            </p:nvSpPr>
            <p:spPr bwMode="auto">
              <a:xfrm>
                <a:off x="1237" y="1832"/>
                <a:ext cx="840" cy="3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l"/>
                <a:r>
                  <a:rPr lang="en-US"/>
                  <a:t>  C=C</a:t>
                </a:r>
              </a:p>
            </p:txBody>
          </p:sp>
          <p:sp>
            <p:nvSpPr>
              <p:cNvPr id="299049" name="Text Box 41"/>
              <p:cNvSpPr txBox="1">
                <a:spLocks noChangeArrowheads="1"/>
              </p:cNvSpPr>
              <p:nvPr/>
            </p:nvSpPr>
            <p:spPr bwMode="auto">
              <a:xfrm>
                <a:off x="2021" y="1592"/>
                <a:ext cx="320" cy="3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l"/>
                <a:r>
                  <a:rPr lang="en-US"/>
                  <a:t>H</a:t>
                </a:r>
              </a:p>
            </p:txBody>
          </p:sp>
          <p:sp>
            <p:nvSpPr>
              <p:cNvPr id="299050" name="Text Box 42"/>
              <p:cNvSpPr txBox="1">
                <a:spLocks noChangeArrowheads="1"/>
              </p:cNvSpPr>
              <p:nvPr/>
            </p:nvSpPr>
            <p:spPr bwMode="auto">
              <a:xfrm>
                <a:off x="989" y="2056"/>
                <a:ext cx="320" cy="3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l"/>
                <a:r>
                  <a:rPr lang="en-US"/>
                  <a:t>H</a:t>
                </a:r>
              </a:p>
            </p:txBody>
          </p:sp>
          <p:sp>
            <p:nvSpPr>
              <p:cNvPr id="299051" name="Text Box 43"/>
              <p:cNvSpPr txBox="1">
                <a:spLocks noChangeArrowheads="1"/>
              </p:cNvSpPr>
              <p:nvPr/>
            </p:nvSpPr>
            <p:spPr bwMode="auto">
              <a:xfrm>
                <a:off x="2021" y="2056"/>
                <a:ext cx="320" cy="3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l"/>
                <a:r>
                  <a:rPr lang="en-US"/>
                  <a:t>H</a:t>
                </a:r>
              </a:p>
            </p:txBody>
          </p:sp>
        </p:grpSp>
      </p:grpSp>
      <p:grpSp>
        <p:nvGrpSpPr>
          <p:cNvPr id="7" name="Group 6"/>
          <p:cNvGrpSpPr/>
          <p:nvPr/>
        </p:nvGrpSpPr>
        <p:grpSpPr>
          <a:xfrm>
            <a:off x="2405174" y="3958665"/>
            <a:ext cx="4305300" cy="1308100"/>
            <a:chOff x="2405174" y="3958665"/>
            <a:chExt cx="4305300" cy="1308100"/>
          </a:xfrm>
        </p:grpSpPr>
        <p:sp>
          <p:nvSpPr>
            <p:cNvPr id="299068" name="Text Box 60"/>
            <p:cNvSpPr txBox="1">
              <a:spLocks noChangeArrowheads="1"/>
            </p:cNvSpPr>
            <p:nvPr/>
          </p:nvSpPr>
          <p:spPr bwMode="auto">
            <a:xfrm>
              <a:off x="4437174" y="4301565"/>
              <a:ext cx="850900" cy="635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l"/>
              <a:r>
                <a:rPr lang="en-US"/>
                <a:t>+</a:t>
              </a:r>
            </a:p>
          </p:txBody>
        </p:sp>
        <p:sp>
          <p:nvSpPr>
            <p:cNvPr id="299069" name="Text Box 61"/>
            <p:cNvSpPr txBox="1">
              <a:spLocks noChangeArrowheads="1"/>
            </p:cNvSpPr>
            <p:nvPr/>
          </p:nvSpPr>
          <p:spPr bwMode="auto">
            <a:xfrm>
              <a:off x="4691174" y="4301565"/>
              <a:ext cx="1092200" cy="812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l"/>
              <a:r>
                <a:rPr lang="en-US"/>
                <a:t> H</a:t>
              </a:r>
              <a:r>
                <a:rPr lang="en-US" baseline="-25000"/>
                <a:t>2</a:t>
              </a:r>
              <a:r>
                <a:rPr lang="en-US"/>
                <a:t>O</a:t>
              </a:r>
            </a:p>
          </p:txBody>
        </p:sp>
        <p:sp>
          <p:nvSpPr>
            <p:cNvPr id="299070" name="Line 62"/>
            <p:cNvSpPr>
              <a:spLocks noChangeShapeType="1"/>
            </p:cNvSpPr>
            <p:nvPr/>
          </p:nvSpPr>
          <p:spPr bwMode="auto">
            <a:xfrm>
              <a:off x="5745274" y="4580965"/>
              <a:ext cx="93980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lg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299106" name="Group 98"/>
            <p:cNvGrpSpPr>
              <a:grpSpLocks/>
            </p:cNvGrpSpPr>
            <p:nvPr/>
          </p:nvGrpSpPr>
          <p:grpSpPr bwMode="auto">
            <a:xfrm>
              <a:off x="2405174" y="3958665"/>
              <a:ext cx="2146300" cy="1308100"/>
              <a:chOff x="829" y="2528"/>
              <a:chExt cx="1352" cy="824"/>
            </a:xfrm>
          </p:grpSpPr>
          <p:sp>
            <p:nvSpPr>
              <p:cNvPr id="299062" name="Text Box 54"/>
              <p:cNvSpPr txBox="1">
                <a:spLocks noChangeArrowheads="1"/>
              </p:cNvSpPr>
              <p:nvPr/>
            </p:nvSpPr>
            <p:spPr bwMode="auto">
              <a:xfrm>
                <a:off x="829" y="2528"/>
                <a:ext cx="320" cy="3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l"/>
                <a:r>
                  <a:rPr lang="en-US"/>
                  <a:t>H</a:t>
                </a:r>
              </a:p>
            </p:txBody>
          </p:sp>
          <p:sp>
            <p:nvSpPr>
              <p:cNvPr id="299063" name="Freeform 55"/>
              <p:cNvSpPr>
                <a:spLocks noChangeAspect="1"/>
              </p:cNvSpPr>
              <p:nvPr/>
            </p:nvSpPr>
            <p:spPr bwMode="auto">
              <a:xfrm>
                <a:off x="1065" y="2986"/>
                <a:ext cx="168" cy="128"/>
              </a:xfrm>
              <a:custGeom>
                <a:avLst/>
                <a:gdLst/>
                <a:ahLst/>
                <a:cxnLst>
                  <a:cxn ang="0">
                    <a:pos x="263" y="0"/>
                  </a:cxn>
                  <a:cxn ang="0">
                    <a:pos x="0" y="200"/>
                  </a:cxn>
                </a:cxnLst>
                <a:rect l="0" t="0" r="r" b="b"/>
                <a:pathLst>
                  <a:path w="263" h="200">
                    <a:moveTo>
                      <a:pt x="263" y="0"/>
                    </a:moveTo>
                    <a:lnTo>
                      <a:pt x="0" y="200"/>
                    </a:lnTo>
                  </a:path>
                </a:pathLst>
              </a:custGeom>
              <a:noFill/>
              <a:ln w="2222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064" name="Freeform 56"/>
              <p:cNvSpPr>
                <a:spLocks noChangeAspect="1"/>
              </p:cNvSpPr>
              <p:nvPr/>
            </p:nvSpPr>
            <p:spPr bwMode="auto">
              <a:xfrm>
                <a:off x="1068" y="2756"/>
                <a:ext cx="178" cy="130"/>
              </a:xfrm>
              <a:custGeom>
                <a:avLst/>
                <a:gdLst/>
                <a:ahLst/>
                <a:cxnLst>
                  <a:cxn ang="0">
                    <a:pos x="277" y="202"/>
                  </a:cxn>
                  <a:cxn ang="0">
                    <a:pos x="0" y="0"/>
                  </a:cxn>
                </a:cxnLst>
                <a:rect l="0" t="0" r="r" b="b"/>
                <a:pathLst>
                  <a:path w="277" h="202">
                    <a:moveTo>
                      <a:pt x="277" y="202"/>
                    </a:moveTo>
                    <a:lnTo>
                      <a:pt x="0" y="0"/>
                    </a:lnTo>
                  </a:path>
                </a:pathLst>
              </a:custGeom>
              <a:noFill/>
              <a:ln w="2222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065" name="Freeform 57"/>
              <p:cNvSpPr>
                <a:spLocks noChangeAspect="1"/>
              </p:cNvSpPr>
              <p:nvPr/>
            </p:nvSpPr>
            <p:spPr bwMode="auto">
              <a:xfrm>
                <a:off x="1740" y="2756"/>
                <a:ext cx="163" cy="125"/>
              </a:xfrm>
              <a:custGeom>
                <a:avLst/>
                <a:gdLst/>
                <a:ahLst/>
                <a:cxnLst>
                  <a:cxn ang="0">
                    <a:pos x="255" y="0"/>
                  </a:cxn>
                  <a:cxn ang="0">
                    <a:pos x="0" y="195"/>
                  </a:cxn>
                </a:cxnLst>
                <a:rect l="0" t="0" r="r" b="b"/>
                <a:pathLst>
                  <a:path w="255" h="195">
                    <a:moveTo>
                      <a:pt x="255" y="0"/>
                    </a:moveTo>
                    <a:lnTo>
                      <a:pt x="0" y="195"/>
                    </a:lnTo>
                  </a:path>
                </a:pathLst>
              </a:custGeom>
              <a:noFill/>
              <a:ln w="2222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066" name="Freeform 58"/>
              <p:cNvSpPr>
                <a:spLocks noChangeAspect="1"/>
              </p:cNvSpPr>
              <p:nvPr/>
            </p:nvSpPr>
            <p:spPr bwMode="auto">
              <a:xfrm>
                <a:off x="1744" y="3011"/>
                <a:ext cx="154" cy="101"/>
              </a:xfrm>
              <a:custGeom>
                <a:avLst/>
                <a:gdLst/>
                <a:ahLst/>
                <a:cxnLst>
                  <a:cxn ang="0">
                    <a:pos x="240" y="158"/>
                  </a:cxn>
                  <a:cxn ang="0">
                    <a:pos x="0" y="0"/>
                  </a:cxn>
                </a:cxnLst>
                <a:rect l="0" t="0" r="r" b="b"/>
                <a:pathLst>
                  <a:path w="240" h="158">
                    <a:moveTo>
                      <a:pt x="240" y="158"/>
                    </a:moveTo>
                    <a:lnTo>
                      <a:pt x="0" y="0"/>
                    </a:lnTo>
                  </a:path>
                </a:pathLst>
              </a:custGeom>
              <a:noFill/>
              <a:ln w="2222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067" name="Text Box 59"/>
              <p:cNvSpPr txBox="1">
                <a:spLocks noChangeArrowheads="1"/>
              </p:cNvSpPr>
              <p:nvPr/>
            </p:nvSpPr>
            <p:spPr bwMode="auto">
              <a:xfrm>
                <a:off x="1077" y="2768"/>
                <a:ext cx="840" cy="3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l"/>
                <a:r>
                  <a:rPr lang="en-US"/>
                  <a:t>  C=C</a:t>
                </a:r>
              </a:p>
            </p:txBody>
          </p:sp>
          <p:sp>
            <p:nvSpPr>
              <p:cNvPr id="299071" name="Text Box 63"/>
              <p:cNvSpPr txBox="1">
                <a:spLocks noChangeArrowheads="1"/>
              </p:cNvSpPr>
              <p:nvPr/>
            </p:nvSpPr>
            <p:spPr bwMode="auto">
              <a:xfrm>
                <a:off x="1861" y="2528"/>
                <a:ext cx="320" cy="3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l"/>
                <a:r>
                  <a:rPr lang="en-US"/>
                  <a:t>H</a:t>
                </a:r>
              </a:p>
            </p:txBody>
          </p:sp>
          <p:sp>
            <p:nvSpPr>
              <p:cNvPr id="299072" name="Text Box 64"/>
              <p:cNvSpPr txBox="1">
                <a:spLocks noChangeArrowheads="1"/>
              </p:cNvSpPr>
              <p:nvPr/>
            </p:nvSpPr>
            <p:spPr bwMode="auto">
              <a:xfrm>
                <a:off x="829" y="2992"/>
                <a:ext cx="320" cy="3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l"/>
                <a:r>
                  <a:rPr lang="en-US"/>
                  <a:t>H</a:t>
                </a:r>
              </a:p>
            </p:txBody>
          </p:sp>
          <p:sp>
            <p:nvSpPr>
              <p:cNvPr id="299073" name="Text Box 65"/>
              <p:cNvSpPr txBox="1">
                <a:spLocks noChangeArrowheads="1"/>
              </p:cNvSpPr>
              <p:nvPr/>
            </p:nvSpPr>
            <p:spPr bwMode="auto">
              <a:xfrm>
                <a:off x="1861" y="2992"/>
                <a:ext cx="320" cy="3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l"/>
                <a:r>
                  <a:rPr lang="en-US"/>
                  <a:t>H</a:t>
                </a:r>
              </a:p>
            </p:txBody>
          </p:sp>
        </p:grpSp>
        <p:sp>
          <p:nvSpPr>
            <p:cNvPr id="299084" name="Text Box 76"/>
            <p:cNvSpPr txBox="1">
              <a:spLocks noChangeArrowheads="1"/>
            </p:cNvSpPr>
            <p:nvPr/>
          </p:nvSpPr>
          <p:spPr bwMode="auto">
            <a:xfrm>
              <a:off x="5656374" y="4149165"/>
              <a:ext cx="1054100" cy="469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l"/>
              <a:r>
                <a:rPr lang="en-US" sz="2000"/>
                <a:t> H</a:t>
              </a:r>
              <a:r>
                <a:rPr lang="en-US" sz="2000" baseline="-25000"/>
                <a:t>2</a:t>
              </a:r>
              <a:r>
                <a:rPr lang="en-US" sz="2000"/>
                <a:t>SO</a:t>
              </a:r>
              <a:r>
                <a:rPr lang="en-US" sz="2000" baseline="-25000"/>
                <a:t>4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92490" y="5217553"/>
            <a:ext cx="4527550" cy="1560512"/>
            <a:chOff x="792490" y="5217553"/>
            <a:chExt cx="4527550" cy="1560512"/>
          </a:xfrm>
        </p:grpSpPr>
        <p:grpSp>
          <p:nvGrpSpPr>
            <p:cNvPr id="299085" name="Group 77"/>
            <p:cNvGrpSpPr>
              <a:grpSpLocks/>
            </p:cNvGrpSpPr>
            <p:nvPr/>
          </p:nvGrpSpPr>
          <p:grpSpPr bwMode="auto">
            <a:xfrm>
              <a:off x="792490" y="5217553"/>
              <a:ext cx="3073400" cy="1560512"/>
              <a:chOff x="1697" y="805"/>
              <a:chExt cx="1936" cy="983"/>
            </a:xfrm>
          </p:grpSpPr>
          <p:sp>
            <p:nvSpPr>
              <p:cNvPr id="299086" name="Text Box 78"/>
              <p:cNvSpPr txBox="1">
                <a:spLocks noChangeArrowheads="1"/>
              </p:cNvSpPr>
              <p:nvPr/>
            </p:nvSpPr>
            <p:spPr bwMode="auto">
              <a:xfrm>
                <a:off x="1697" y="1136"/>
                <a:ext cx="1936" cy="3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l"/>
                <a:r>
                  <a:rPr lang="en-US"/>
                  <a:t>  H–C–C–C–C–H</a:t>
                </a:r>
              </a:p>
            </p:txBody>
          </p:sp>
          <p:grpSp>
            <p:nvGrpSpPr>
              <p:cNvPr id="299087" name="Group 79"/>
              <p:cNvGrpSpPr>
                <a:grpSpLocks/>
              </p:cNvGrpSpPr>
              <p:nvPr/>
            </p:nvGrpSpPr>
            <p:grpSpPr bwMode="auto">
              <a:xfrm>
                <a:off x="2105" y="1414"/>
                <a:ext cx="278" cy="374"/>
                <a:chOff x="2105" y="1414"/>
                <a:chExt cx="278" cy="374"/>
              </a:xfrm>
            </p:grpSpPr>
            <p:sp>
              <p:nvSpPr>
                <p:cNvPr id="299088" name="Rectangle 80"/>
                <p:cNvSpPr>
                  <a:spLocks noChangeArrowheads="1"/>
                </p:cNvSpPr>
                <p:nvPr/>
              </p:nvSpPr>
              <p:spPr bwMode="auto">
                <a:xfrm>
                  <a:off x="2105" y="1461"/>
                  <a:ext cx="278" cy="327"/>
                </a:xfrm>
                <a:prstGeom prst="rect">
                  <a:avLst/>
                </a:prstGeom>
                <a:noFill/>
                <a:ln w="222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pPr algn="l"/>
                  <a:r>
                    <a:rPr lang="en-US"/>
                    <a:t>H</a:t>
                  </a:r>
                </a:p>
              </p:txBody>
            </p:sp>
            <p:sp>
              <p:nvSpPr>
                <p:cNvPr id="299089" name="Line 81"/>
                <p:cNvSpPr>
                  <a:spLocks noChangeShapeType="1"/>
                </p:cNvSpPr>
                <p:nvPr/>
              </p:nvSpPr>
              <p:spPr bwMode="auto">
                <a:xfrm flipV="1">
                  <a:off x="2243" y="1414"/>
                  <a:ext cx="0" cy="126"/>
                </a:xfrm>
                <a:prstGeom prst="line">
                  <a:avLst/>
                </a:prstGeom>
                <a:noFill/>
                <a:ln w="222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99090" name="Line 82"/>
              <p:cNvSpPr>
                <a:spLocks noChangeShapeType="1"/>
              </p:cNvSpPr>
              <p:nvPr/>
            </p:nvSpPr>
            <p:spPr bwMode="auto">
              <a:xfrm rot="5400000" flipV="1">
                <a:off x="2675" y="1224"/>
                <a:ext cx="0" cy="126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grpSp>
            <p:nvGrpSpPr>
              <p:cNvPr id="299091" name="Group 83"/>
              <p:cNvGrpSpPr>
                <a:grpSpLocks/>
              </p:cNvGrpSpPr>
              <p:nvPr/>
            </p:nvGrpSpPr>
            <p:grpSpPr bwMode="auto">
              <a:xfrm>
                <a:off x="2113" y="805"/>
                <a:ext cx="278" cy="385"/>
                <a:chOff x="2113" y="805"/>
                <a:chExt cx="278" cy="385"/>
              </a:xfrm>
            </p:grpSpPr>
            <p:sp>
              <p:nvSpPr>
                <p:cNvPr id="299092" name="Rectangle 84"/>
                <p:cNvSpPr>
                  <a:spLocks noChangeArrowheads="1"/>
                </p:cNvSpPr>
                <p:nvPr/>
              </p:nvSpPr>
              <p:spPr bwMode="auto">
                <a:xfrm>
                  <a:off x="2113" y="805"/>
                  <a:ext cx="278" cy="327"/>
                </a:xfrm>
                <a:prstGeom prst="rect">
                  <a:avLst/>
                </a:prstGeom>
                <a:noFill/>
                <a:ln w="222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pPr algn="l"/>
                  <a:r>
                    <a:rPr lang="en-US"/>
                    <a:t>H</a:t>
                  </a:r>
                </a:p>
              </p:txBody>
            </p:sp>
            <p:sp>
              <p:nvSpPr>
                <p:cNvPr id="299093" name="Line 85"/>
                <p:cNvSpPr>
                  <a:spLocks noChangeShapeType="1"/>
                </p:cNvSpPr>
                <p:nvPr/>
              </p:nvSpPr>
              <p:spPr bwMode="auto">
                <a:xfrm flipV="1">
                  <a:off x="2251" y="1064"/>
                  <a:ext cx="0" cy="126"/>
                </a:xfrm>
                <a:prstGeom prst="line">
                  <a:avLst/>
                </a:prstGeom>
                <a:noFill/>
                <a:ln w="222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99094" name="Group 86"/>
              <p:cNvGrpSpPr>
                <a:grpSpLocks/>
              </p:cNvGrpSpPr>
              <p:nvPr/>
            </p:nvGrpSpPr>
            <p:grpSpPr bwMode="auto">
              <a:xfrm>
                <a:off x="2977" y="1414"/>
                <a:ext cx="278" cy="374"/>
                <a:chOff x="2105" y="1414"/>
                <a:chExt cx="278" cy="374"/>
              </a:xfrm>
            </p:grpSpPr>
            <p:sp>
              <p:nvSpPr>
                <p:cNvPr id="299095" name="Rectangle 87"/>
                <p:cNvSpPr>
                  <a:spLocks noChangeArrowheads="1"/>
                </p:cNvSpPr>
                <p:nvPr/>
              </p:nvSpPr>
              <p:spPr bwMode="auto">
                <a:xfrm>
                  <a:off x="2105" y="1461"/>
                  <a:ext cx="278" cy="327"/>
                </a:xfrm>
                <a:prstGeom prst="rect">
                  <a:avLst/>
                </a:prstGeom>
                <a:noFill/>
                <a:ln w="222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pPr algn="l"/>
                  <a:r>
                    <a:rPr lang="en-US"/>
                    <a:t>H</a:t>
                  </a:r>
                </a:p>
              </p:txBody>
            </p:sp>
            <p:sp>
              <p:nvSpPr>
                <p:cNvPr id="299096" name="Line 88"/>
                <p:cNvSpPr>
                  <a:spLocks noChangeShapeType="1"/>
                </p:cNvSpPr>
                <p:nvPr/>
              </p:nvSpPr>
              <p:spPr bwMode="auto">
                <a:xfrm flipV="1">
                  <a:off x="2243" y="1414"/>
                  <a:ext cx="0" cy="126"/>
                </a:xfrm>
                <a:prstGeom prst="line">
                  <a:avLst/>
                </a:prstGeom>
                <a:noFill/>
                <a:ln w="222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99097" name="Group 89"/>
              <p:cNvGrpSpPr>
                <a:grpSpLocks/>
              </p:cNvGrpSpPr>
              <p:nvPr/>
            </p:nvGrpSpPr>
            <p:grpSpPr bwMode="auto">
              <a:xfrm>
                <a:off x="2985" y="805"/>
                <a:ext cx="278" cy="385"/>
                <a:chOff x="2113" y="805"/>
                <a:chExt cx="278" cy="385"/>
              </a:xfrm>
            </p:grpSpPr>
            <p:sp>
              <p:nvSpPr>
                <p:cNvPr id="299098" name="Rectangle 90"/>
                <p:cNvSpPr>
                  <a:spLocks noChangeArrowheads="1"/>
                </p:cNvSpPr>
                <p:nvPr/>
              </p:nvSpPr>
              <p:spPr bwMode="auto">
                <a:xfrm>
                  <a:off x="2113" y="805"/>
                  <a:ext cx="278" cy="327"/>
                </a:xfrm>
                <a:prstGeom prst="rect">
                  <a:avLst/>
                </a:prstGeom>
                <a:noFill/>
                <a:ln w="222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pPr algn="l"/>
                  <a:r>
                    <a:rPr lang="en-US"/>
                    <a:t>H</a:t>
                  </a:r>
                </a:p>
              </p:txBody>
            </p:sp>
            <p:sp>
              <p:nvSpPr>
                <p:cNvPr id="299099" name="Line 91"/>
                <p:cNvSpPr>
                  <a:spLocks noChangeShapeType="1"/>
                </p:cNvSpPr>
                <p:nvPr/>
              </p:nvSpPr>
              <p:spPr bwMode="auto">
                <a:xfrm flipV="1">
                  <a:off x="2251" y="1064"/>
                  <a:ext cx="0" cy="126"/>
                </a:xfrm>
                <a:prstGeom prst="line">
                  <a:avLst/>
                </a:prstGeom>
                <a:noFill/>
                <a:ln w="222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99100" name="Line 92"/>
              <p:cNvSpPr>
                <a:spLocks noChangeShapeType="1"/>
              </p:cNvSpPr>
              <p:nvPr/>
            </p:nvSpPr>
            <p:spPr bwMode="auto">
              <a:xfrm rot="5400000" flipV="1">
                <a:off x="2677" y="1297"/>
                <a:ext cx="0" cy="126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299107" name="Text Box 99"/>
            <p:cNvSpPr txBox="1">
              <a:spLocks noChangeArrowheads="1"/>
            </p:cNvSpPr>
            <p:nvPr/>
          </p:nvSpPr>
          <p:spPr bwMode="auto">
            <a:xfrm>
              <a:off x="3656340" y="5736665"/>
              <a:ext cx="850900" cy="635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l"/>
              <a:r>
                <a:rPr lang="en-US"/>
                <a:t>+</a:t>
              </a:r>
            </a:p>
          </p:txBody>
        </p:sp>
        <p:sp>
          <p:nvSpPr>
            <p:cNvPr id="299108" name="Text Box 100"/>
            <p:cNvSpPr txBox="1">
              <a:spLocks noChangeArrowheads="1"/>
            </p:cNvSpPr>
            <p:nvPr/>
          </p:nvSpPr>
          <p:spPr bwMode="auto">
            <a:xfrm>
              <a:off x="3884940" y="5736665"/>
              <a:ext cx="1092200" cy="812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l"/>
              <a:r>
                <a:rPr lang="en-US"/>
                <a:t> Cl</a:t>
              </a:r>
              <a:r>
                <a:rPr lang="en-US" baseline="-25000"/>
                <a:t>2</a:t>
              </a:r>
              <a:endParaRPr lang="en-US"/>
            </a:p>
          </p:txBody>
        </p:sp>
        <p:sp>
          <p:nvSpPr>
            <p:cNvPr id="299109" name="Line 101"/>
            <p:cNvSpPr>
              <a:spLocks noChangeShapeType="1"/>
            </p:cNvSpPr>
            <p:nvPr/>
          </p:nvSpPr>
          <p:spPr bwMode="auto">
            <a:xfrm>
              <a:off x="4748540" y="6016065"/>
              <a:ext cx="57150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lg" len="lg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99128" name="Group 120"/>
          <p:cNvGrpSpPr>
            <a:grpSpLocks/>
          </p:cNvGrpSpPr>
          <p:nvPr/>
        </p:nvGrpSpPr>
        <p:grpSpPr bwMode="auto">
          <a:xfrm>
            <a:off x="5440690" y="5249303"/>
            <a:ext cx="2765425" cy="1509712"/>
            <a:chOff x="3457" y="3325"/>
            <a:chExt cx="1742" cy="951"/>
          </a:xfrm>
        </p:grpSpPr>
        <p:sp>
          <p:nvSpPr>
            <p:cNvPr id="299111" name="Rectangle 103"/>
            <p:cNvSpPr>
              <a:spLocks noChangeArrowheads="1"/>
            </p:cNvSpPr>
            <p:nvPr/>
          </p:nvSpPr>
          <p:spPr bwMode="auto">
            <a:xfrm>
              <a:off x="3633" y="3644"/>
              <a:ext cx="1395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>
                  <a:solidFill>
                    <a:schemeClr val="tx1"/>
                  </a:solidFill>
                </a:rPr>
                <a:t>–C–C=C–C–</a:t>
              </a:r>
            </a:p>
          </p:txBody>
        </p:sp>
        <p:sp>
          <p:nvSpPr>
            <p:cNvPr id="299112" name="Line 104"/>
            <p:cNvSpPr>
              <a:spLocks noChangeShapeType="1"/>
            </p:cNvSpPr>
            <p:nvPr/>
          </p:nvSpPr>
          <p:spPr bwMode="auto">
            <a:xfrm flipV="1">
              <a:off x="4475" y="3902"/>
              <a:ext cx="0" cy="126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99113" name="Line 105"/>
            <p:cNvSpPr>
              <a:spLocks noChangeShapeType="1"/>
            </p:cNvSpPr>
            <p:nvPr/>
          </p:nvSpPr>
          <p:spPr bwMode="auto">
            <a:xfrm flipV="1">
              <a:off x="4763" y="3902"/>
              <a:ext cx="0" cy="126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99114" name="Line 106"/>
            <p:cNvSpPr>
              <a:spLocks noChangeShapeType="1"/>
            </p:cNvSpPr>
            <p:nvPr/>
          </p:nvSpPr>
          <p:spPr bwMode="auto">
            <a:xfrm flipV="1">
              <a:off x="3899" y="3902"/>
              <a:ext cx="0" cy="126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99116" name="Line 108"/>
            <p:cNvSpPr>
              <a:spLocks noChangeShapeType="1"/>
            </p:cNvSpPr>
            <p:nvPr/>
          </p:nvSpPr>
          <p:spPr bwMode="auto">
            <a:xfrm flipV="1">
              <a:off x="4763" y="3584"/>
              <a:ext cx="0" cy="126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99117" name="Line 109"/>
            <p:cNvSpPr>
              <a:spLocks noChangeShapeType="1"/>
            </p:cNvSpPr>
            <p:nvPr/>
          </p:nvSpPr>
          <p:spPr bwMode="auto">
            <a:xfrm flipV="1">
              <a:off x="4187" y="3584"/>
              <a:ext cx="0" cy="126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99118" name="Line 110"/>
            <p:cNvSpPr>
              <a:spLocks noChangeShapeType="1"/>
            </p:cNvSpPr>
            <p:nvPr/>
          </p:nvSpPr>
          <p:spPr bwMode="auto">
            <a:xfrm flipV="1">
              <a:off x="3899" y="3584"/>
              <a:ext cx="0" cy="126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99119" name="Rectangle 111"/>
            <p:cNvSpPr>
              <a:spLocks noChangeArrowheads="1"/>
            </p:cNvSpPr>
            <p:nvPr/>
          </p:nvSpPr>
          <p:spPr bwMode="auto">
            <a:xfrm>
              <a:off x="4049" y="3325"/>
              <a:ext cx="328" cy="327"/>
            </a:xfrm>
            <a:prstGeom prst="rect">
              <a:avLst/>
            </a:prstGeom>
            <a:noFill/>
            <a:ln w="22225" algn="ctr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l"/>
              <a:r>
                <a:rPr lang="en-US">
                  <a:solidFill>
                    <a:schemeClr val="tx1"/>
                  </a:solidFill>
                </a:rPr>
                <a:t>Cl</a:t>
              </a:r>
            </a:p>
          </p:txBody>
        </p:sp>
        <p:sp>
          <p:nvSpPr>
            <p:cNvPr id="299121" name="Rectangle 113"/>
            <p:cNvSpPr>
              <a:spLocks noChangeArrowheads="1"/>
            </p:cNvSpPr>
            <p:nvPr/>
          </p:nvSpPr>
          <p:spPr bwMode="auto">
            <a:xfrm>
              <a:off x="4625" y="3325"/>
              <a:ext cx="278" cy="327"/>
            </a:xfrm>
            <a:prstGeom prst="rect">
              <a:avLst/>
            </a:prstGeom>
            <a:noFill/>
            <a:ln w="22225" algn="ctr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l"/>
              <a:r>
                <a:rPr lang="en-US">
                  <a:solidFill>
                    <a:schemeClr val="tx1"/>
                  </a:solidFill>
                </a:rPr>
                <a:t>H</a:t>
              </a:r>
            </a:p>
          </p:txBody>
        </p:sp>
        <p:sp>
          <p:nvSpPr>
            <p:cNvPr id="299122" name="Rectangle 114"/>
            <p:cNvSpPr>
              <a:spLocks noChangeArrowheads="1"/>
            </p:cNvSpPr>
            <p:nvPr/>
          </p:nvSpPr>
          <p:spPr bwMode="auto">
            <a:xfrm>
              <a:off x="3761" y="3325"/>
              <a:ext cx="278" cy="327"/>
            </a:xfrm>
            <a:prstGeom prst="rect">
              <a:avLst/>
            </a:prstGeom>
            <a:noFill/>
            <a:ln w="22225" algn="ctr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l"/>
              <a:r>
                <a:rPr lang="en-US">
                  <a:solidFill>
                    <a:schemeClr val="tx1"/>
                  </a:solidFill>
                </a:rPr>
                <a:t>H</a:t>
              </a:r>
            </a:p>
          </p:txBody>
        </p:sp>
        <p:sp>
          <p:nvSpPr>
            <p:cNvPr id="299123" name="Rectangle 115"/>
            <p:cNvSpPr>
              <a:spLocks noChangeArrowheads="1"/>
            </p:cNvSpPr>
            <p:nvPr/>
          </p:nvSpPr>
          <p:spPr bwMode="auto">
            <a:xfrm>
              <a:off x="3457" y="3669"/>
              <a:ext cx="278" cy="327"/>
            </a:xfrm>
            <a:prstGeom prst="rect">
              <a:avLst/>
            </a:prstGeom>
            <a:noFill/>
            <a:ln w="22225" algn="ctr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l"/>
              <a:r>
                <a:rPr lang="en-US">
                  <a:solidFill>
                    <a:schemeClr val="tx1"/>
                  </a:solidFill>
                </a:rPr>
                <a:t>H</a:t>
              </a:r>
            </a:p>
          </p:txBody>
        </p:sp>
        <p:sp>
          <p:nvSpPr>
            <p:cNvPr id="299124" name="Rectangle 116"/>
            <p:cNvSpPr>
              <a:spLocks noChangeArrowheads="1"/>
            </p:cNvSpPr>
            <p:nvPr/>
          </p:nvSpPr>
          <p:spPr bwMode="auto">
            <a:xfrm>
              <a:off x="4921" y="3669"/>
              <a:ext cx="278" cy="327"/>
            </a:xfrm>
            <a:prstGeom prst="rect">
              <a:avLst/>
            </a:prstGeom>
            <a:noFill/>
            <a:ln w="22225" algn="ctr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l"/>
              <a:r>
                <a:rPr lang="en-US">
                  <a:solidFill>
                    <a:schemeClr val="tx1"/>
                  </a:solidFill>
                </a:rPr>
                <a:t>H</a:t>
              </a:r>
            </a:p>
          </p:txBody>
        </p:sp>
        <p:sp>
          <p:nvSpPr>
            <p:cNvPr id="299125" name="Rectangle 117"/>
            <p:cNvSpPr>
              <a:spLocks noChangeArrowheads="1"/>
            </p:cNvSpPr>
            <p:nvPr/>
          </p:nvSpPr>
          <p:spPr bwMode="auto">
            <a:xfrm>
              <a:off x="4353" y="3949"/>
              <a:ext cx="328" cy="327"/>
            </a:xfrm>
            <a:prstGeom prst="rect">
              <a:avLst/>
            </a:prstGeom>
            <a:noFill/>
            <a:ln w="22225" algn="ctr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l"/>
              <a:r>
                <a:rPr lang="en-US">
                  <a:solidFill>
                    <a:schemeClr val="tx1"/>
                  </a:solidFill>
                </a:rPr>
                <a:t>Cl</a:t>
              </a:r>
            </a:p>
          </p:txBody>
        </p:sp>
        <p:sp>
          <p:nvSpPr>
            <p:cNvPr id="299126" name="Rectangle 118"/>
            <p:cNvSpPr>
              <a:spLocks noChangeArrowheads="1"/>
            </p:cNvSpPr>
            <p:nvPr/>
          </p:nvSpPr>
          <p:spPr bwMode="auto">
            <a:xfrm>
              <a:off x="4625" y="3949"/>
              <a:ext cx="278" cy="327"/>
            </a:xfrm>
            <a:prstGeom prst="rect">
              <a:avLst/>
            </a:prstGeom>
            <a:noFill/>
            <a:ln w="22225" algn="ctr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l"/>
              <a:r>
                <a:rPr lang="en-US">
                  <a:solidFill>
                    <a:schemeClr val="tx1"/>
                  </a:solidFill>
                </a:rPr>
                <a:t>H</a:t>
              </a:r>
            </a:p>
          </p:txBody>
        </p:sp>
        <p:sp>
          <p:nvSpPr>
            <p:cNvPr id="299127" name="Rectangle 119"/>
            <p:cNvSpPr>
              <a:spLocks noChangeArrowheads="1"/>
            </p:cNvSpPr>
            <p:nvPr/>
          </p:nvSpPr>
          <p:spPr bwMode="auto">
            <a:xfrm>
              <a:off x="3761" y="3949"/>
              <a:ext cx="278" cy="327"/>
            </a:xfrm>
            <a:prstGeom prst="rect">
              <a:avLst/>
            </a:prstGeom>
            <a:noFill/>
            <a:ln w="22225" algn="ctr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l"/>
              <a:r>
                <a:rPr lang="en-US">
                  <a:solidFill>
                    <a:schemeClr val="tx1"/>
                  </a:solidFill>
                </a:rPr>
                <a:t>H</a:t>
              </a:r>
            </a:p>
          </p:txBody>
        </p:sp>
      </p:grpSp>
      <p:sp>
        <p:nvSpPr>
          <p:cNvPr id="2" name="5-Point Star 1"/>
          <p:cNvSpPr/>
          <p:nvPr/>
        </p:nvSpPr>
        <p:spPr bwMode="auto">
          <a:xfrm>
            <a:off x="126128" y="126124"/>
            <a:ext cx="630618" cy="630618"/>
          </a:xfrm>
          <a:prstGeom prst="star5">
            <a:avLst/>
          </a:prstGeom>
          <a:solidFill>
            <a:schemeClr val="tx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40"/>
          <a:stretch/>
        </p:blipFill>
        <p:spPr>
          <a:xfrm>
            <a:off x="309334" y="1072055"/>
            <a:ext cx="2406990" cy="28216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067269" y="428501"/>
            <a:ext cx="60866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(</a:t>
            </a:r>
            <a:r>
              <a:rPr lang="en-US" dirty="0">
                <a:solidFill>
                  <a:schemeClr val="tx1"/>
                </a:solidFill>
                <a:latin typeface="Symbol" pitchFamily="18" charset="2"/>
              </a:rPr>
              <a:t>p</a:t>
            </a:r>
            <a:r>
              <a:rPr lang="en-US" dirty="0">
                <a:solidFill>
                  <a:schemeClr val="tx1"/>
                </a:solidFill>
              </a:rPr>
              <a:t>(s) is/are broken, </a:t>
            </a:r>
            <a:r>
              <a:rPr lang="en-US" dirty="0">
                <a:solidFill>
                  <a:schemeClr val="tx1"/>
                </a:solidFill>
                <a:latin typeface="Symbol" pitchFamily="18" charset="2"/>
              </a:rPr>
              <a:t>s</a:t>
            </a:r>
            <a:r>
              <a:rPr lang="en-US" dirty="0">
                <a:solidFill>
                  <a:schemeClr val="tx1"/>
                </a:solidFill>
              </a:rPr>
              <a:t> remains intact)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910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910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9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910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910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9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910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910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9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912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912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9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042" name="Rectangle 58"/>
          <p:cNvSpPr>
            <a:spLocks noChangeArrowheads="1"/>
          </p:cNvSpPr>
          <p:nvPr/>
        </p:nvSpPr>
        <p:spPr bwMode="auto">
          <a:xfrm>
            <a:off x="633413" y="163513"/>
            <a:ext cx="7847012" cy="946150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/>
              <a:t>A specific addition rxn is </a:t>
            </a:r>
            <a:r>
              <a:rPr lang="en-US" u="sng"/>
              <a:t>hydrogenation</a:t>
            </a:r>
            <a:r>
              <a:rPr lang="en-US"/>
              <a:t>, in which</a:t>
            </a:r>
          </a:p>
          <a:p>
            <a:pPr algn="l"/>
            <a:r>
              <a:rPr lang="en-US"/>
              <a:t>__ is added across a multiple C-C bond.</a:t>
            </a:r>
          </a:p>
        </p:txBody>
      </p:sp>
      <p:sp>
        <p:nvSpPr>
          <p:cNvPr id="298043" name="Rectangle 59"/>
          <p:cNvSpPr>
            <a:spLocks noChangeArrowheads="1"/>
          </p:cNvSpPr>
          <p:nvPr/>
        </p:nvSpPr>
        <p:spPr bwMode="auto">
          <a:xfrm>
            <a:off x="709613" y="592138"/>
            <a:ext cx="441325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298044" name="Rectangle 60"/>
          <p:cNvSpPr>
            <a:spLocks noChangeArrowheads="1"/>
          </p:cNvSpPr>
          <p:nvPr/>
        </p:nvSpPr>
        <p:spPr bwMode="auto">
          <a:xfrm>
            <a:off x="958850" y="1166813"/>
            <a:ext cx="7215188" cy="946150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/>
              <a:t>-- requires a catalyst (usually a finely-divided</a:t>
            </a:r>
          </a:p>
          <a:p>
            <a:pPr algn="l"/>
            <a:r>
              <a:rPr lang="en-US"/>
              <a:t>   _____) to rupture the multiple bond </a:t>
            </a:r>
          </a:p>
        </p:txBody>
      </p:sp>
      <p:sp>
        <p:nvSpPr>
          <p:cNvPr id="298045" name="Rectangle 61"/>
          <p:cNvSpPr>
            <a:spLocks noChangeArrowheads="1"/>
          </p:cNvSpPr>
          <p:nvPr/>
        </p:nvSpPr>
        <p:spPr bwMode="auto">
          <a:xfrm>
            <a:off x="1344613" y="1595438"/>
            <a:ext cx="1055687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metal</a:t>
            </a:r>
          </a:p>
        </p:txBody>
      </p:sp>
      <p:grpSp>
        <p:nvGrpSpPr>
          <p:cNvPr id="298070" name="Group 86"/>
          <p:cNvGrpSpPr>
            <a:grpSpLocks/>
          </p:cNvGrpSpPr>
          <p:nvPr/>
        </p:nvGrpSpPr>
        <p:grpSpPr bwMode="auto">
          <a:xfrm>
            <a:off x="5957888" y="2179638"/>
            <a:ext cx="1804987" cy="1509712"/>
            <a:chOff x="3449" y="1453"/>
            <a:chExt cx="1137" cy="951"/>
          </a:xfrm>
        </p:grpSpPr>
        <p:sp>
          <p:nvSpPr>
            <p:cNvPr id="298060" name="Rectangle 76"/>
            <p:cNvSpPr>
              <a:spLocks noChangeArrowheads="1"/>
            </p:cNvSpPr>
            <p:nvPr/>
          </p:nvSpPr>
          <p:spPr bwMode="auto">
            <a:xfrm>
              <a:off x="3609" y="1772"/>
              <a:ext cx="977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>
                  <a:solidFill>
                    <a:schemeClr val="tx1"/>
                  </a:solidFill>
                </a:rPr>
                <a:t>–C–C–H</a:t>
              </a:r>
            </a:p>
          </p:txBody>
        </p:sp>
        <p:sp>
          <p:nvSpPr>
            <p:cNvPr id="298061" name="Line 77"/>
            <p:cNvSpPr>
              <a:spLocks noChangeShapeType="1"/>
            </p:cNvSpPr>
            <p:nvPr/>
          </p:nvSpPr>
          <p:spPr bwMode="auto">
            <a:xfrm flipV="1">
              <a:off x="4163" y="2030"/>
              <a:ext cx="0" cy="126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98062" name="Line 78"/>
            <p:cNvSpPr>
              <a:spLocks noChangeShapeType="1"/>
            </p:cNvSpPr>
            <p:nvPr/>
          </p:nvSpPr>
          <p:spPr bwMode="auto">
            <a:xfrm flipV="1">
              <a:off x="3875" y="2030"/>
              <a:ext cx="0" cy="126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98063" name="Line 79"/>
            <p:cNvSpPr>
              <a:spLocks noChangeShapeType="1"/>
            </p:cNvSpPr>
            <p:nvPr/>
          </p:nvSpPr>
          <p:spPr bwMode="auto">
            <a:xfrm flipV="1">
              <a:off x="4163" y="1712"/>
              <a:ext cx="0" cy="126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98064" name="Line 80"/>
            <p:cNvSpPr>
              <a:spLocks noChangeShapeType="1"/>
            </p:cNvSpPr>
            <p:nvPr/>
          </p:nvSpPr>
          <p:spPr bwMode="auto">
            <a:xfrm flipV="1">
              <a:off x="3875" y="1712"/>
              <a:ext cx="0" cy="126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98065" name="Rectangle 81"/>
            <p:cNvSpPr>
              <a:spLocks noChangeArrowheads="1"/>
            </p:cNvSpPr>
            <p:nvPr/>
          </p:nvSpPr>
          <p:spPr bwMode="auto">
            <a:xfrm>
              <a:off x="4025" y="1453"/>
              <a:ext cx="278" cy="327"/>
            </a:xfrm>
            <a:prstGeom prst="rect">
              <a:avLst/>
            </a:prstGeom>
            <a:noFill/>
            <a:ln w="22225" algn="ctr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l"/>
              <a:r>
                <a:rPr lang="en-US">
                  <a:solidFill>
                    <a:schemeClr val="tx1"/>
                  </a:solidFill>
                </a:rPr>
                <a:t>H</a:t>
              </a:r>
            </a:p>
          </p:txBody>
        </p:sp>
        <p:sp>
          <p:nvSpPr>
            <p:cNvPr id="298066" name="Rectangle 82"/>
            <p:cNvSpPr>
              <a:spLocks noChangeArrowheads="1"/>
            </p:cNvSpPr>
            <p:nvPr/>
          </p:nvSpPr>
          <p:spPr bwMode="auto">
            <a:xfrm>
              <a:off x="3737" y="1453"/>
              <a:ext cx="278" cy="327"/>
            </a:xfrm>
            <a:prstGeom prst="rect">
              <a:avLst/>
            </a:prstGeom>
            <a:noFill/>
            <a:ln w="22225" algn="ctr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l"/>
              <a:r>
                <a:rPr lang="en-US">
                  <a:solidFill>
                    <a:schemeClr val="tx1"/>
                  </a:solidFill>
                </a:rPr>
                <a:t>H</a:t>
              </a:r>
            </a:p>
          </p:txBody>
        </p:sp>
        <p:sp>
          <p:nvSpPr>
            <p:cNvPr id="298067" name="Rectangle 83"/>
            <p:cNvSpPr>
              <a:spLocks noChangeArrowheads="1"/>
            </p:cNvSpPr>
            <p:nvPr/>
          </p:nvSpPr>
          <p:spPr bwMode="auto">
            <a:xfrm>
              <a:off x="3449" y="1781"/>
              <a:ext cx="278" cy="327"/>
            </a:xfrm>
            <a:prstGeom prst="rect">
              <a:avLst/>
            </a:prstGeom>
            <a:noFill/>
            <a:ln w="22225" algn="ctr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l"/>
              <a:r>
                <a:rPr lang="en-US">
                  <a:solidFill>
                    <a:schemeClr val="tx1"/>
                  </a:solidFill>
                </a:rPr>
                <a:t>H</a:t>
              </a:r>
            </a:p>
          </p:txBody>
        </p:sp>
        <p:sp>
          <p:nvSpPr>
            <p:cNvPr id="298068" name="Rectangle 84"/>
            <p:cNvSpPr>
              <a:spLocks noChangeArrowheads="1"/>
            </p:cNvSpPr>
            <p:nvPr/>
          </p:nvSpPr>
          <p:spPr bwMode="auto">
            <a:xfrm>
              <a:off x="4025" y="2077"/>
              <a:ext cx="278" cy="327"/>
            </a:xfrm>
            <a:prstGeom prst="rect">
              <a:avLst/>
            </a:prstGeom>
            <a:noFill/>
            <a:ln w="22225" algn="ctr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l"/>
              <a:r>
                <a:rPr lang="en-US">
                  <a:solidFill>
                    <a:schemeClr val="tx1"/>
                  </a:solidFill>
                </a:rPr>
                <a:t>H</a:t>
              </a:r>
            </a:p>
          </p:txBody>
        </p:sp>
        <p:sp>
          <p:nvSpPr>
            <p:cNvPr id="298069" name="Rectangle 85"/>
            <p:cNvSpPr>
              <a:spLocks noChangeArrowheads="1"/>
            </p:cNvSpPr>
            <p:nvPr/>
          </p:nvSpPr>
          <p:spPr bwMode="auto">
            <a:xfrm>
              <a:off x="3737" y="2077"/>
              <a:ext cx="278" cy="327"/>
            </a:xfrm>
            <a:prstGeom prst="rect">
              <a:avLst/>
            </a:prstGeom>
            <a:noFill/>
            <a:ln w="22225" algn="ctr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l"/>
              <a:r>
                <a:rPr lang="en-US">
                  <a:solidFill>
                    <a:schemeClr val="tx1"/>
                  </a:solidFill>
                </a:rPr>
                <a:t>H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328738" y="2362200"/>
            <a:ext cx="4686300" cy="1308100"/>
            <a:chOff x="1328738" y="2362200"/>
            <a:chExt cx="4686300" cy="1308100"/>
          </a:xfrm>
        </p:grpSpPr>
        <p:sp>
          <p:nvSpPr>
            <p:cNvPr id="298071" name="Text Box 87"/>
            <p:cNvSpPr txBox="1">
              <a:spLocks noChangeArrowheads="1"/>
            </p:cNvSpPr>
            <p:nvPr/>
          </p:nvSpPr>
          <p:spPr bwMode="auto">
            <a:xfrm>
              <a:off x="4338638" y="2552700"/>
              <a:ext cx="1676400" cy="812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l"/>
              <a:r>
                <a:rPr lang="en-US" sz="2400" dirty="0"/>
                <a:t> catalyst</a:t>
              </a:r>
            </a:p>
          </p:txBody>
        </p:sp>
        <p:sp>
          <p:nvSpPr>
            <p:cNvPr id="298046" name="Text Box 62"/>
            <p:cNvSpPr txBox="1">
              <a:spLocks noChangeArrowheads="1"/>
            </p:cNvSpPr>
            <p:nvPr/>
          </p:nvSpPr>
          <p:spPr bwMode="auto">
            <a:xfrm>
              <a:off x="3398838" y="2705100"/>
              <a:ext cx="850900" cy="635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l"/>
              <a:r>
                <a:rPr lang="en-US"/>
                <a:t>+</a:t>
              </a:r>
            </a:p>
          </p:txBody>
        </p:sp>
        <p:sp>
          <p:nvSpPr>
            <p:cNvPr id="298047" name="Text Box 63"/>
            <p:cNvSpPr txBox="1">
              <a:spLocks noChangeArrowheads="1"/>
            </p:cNvSpPr>
            <p:nvPr/>
          </p:nvSpPr>
          <p:spPr bwMode="auto">
            <a:xfrm>
              <a:off x="3652838" y="2705100"/>
              <a:ext cx="1092200" cy="812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l"/>
              <a:r>
                <a:rPr lang="en-US"/>
                <a:t> H</a:t>
              </a:r>
              <a:r>
                <a:rPr lang="en-US" baseline="-25000"/>
                <a:t>2</a:t>
              </a:r>
              <a:endParaRPr lang="en-US"/>
            </a:p>
          </p:txBody>
        </p:sp>
        <p:sp>
          <p:nvSpPr>
            <p:cNvPr id="298048" name="Line 64"/>
            <p:cNvSpPr>
              <a:spLocks noChangeShapeType="1"/>
            </p:cNvSpPr>
            <p:nvPr/>
          </p:nvSpPr>
          <p:spPr bwMode="auto">
            <a:xfrm>
              <a:off x="4440238" y="2984500"/>
              <a:ext cx="130810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lg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298049" name="Group 65"/>
            <p:cNvGrpSpPr>
              <a:grpSpLocks/>
            </p:cNvGrpSpPr>
            <p:nvPr/>
          </p:nvGrpSpPr>
          <p:grpSpPr bwMode="auto">
            <a:xfrm>
              <a:off x="1328738" y="2362200"/>
              <a:ext cx="2146300" cy="1308100"/>
              <a:chOff x="1037" y="664"/>
              <a:chExt cx="1352" cy="824"/>
            </a:xfrm>
          </p:grpSpPr>
          <p:sp>
            <p:nvSpPr>
              <p:cNvPr id="298050" name="Text Box 66"/>
              <p:cNvSpPr txBox="1">
                <a:spLocks noChangeArrowheads="1"/>
              </p:cNvSpPr>
              <p:nvPr/>
            </p:nvSpPr>
            <p:spPr bwMode="auto">
              <a:xfrm>
                <a:off x="1037" y="664"/>
                <a:ext cx="320" cy="3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l"/>
                <a:r>
                  <a:rPr lang="en-US"/>
                  <a:t>H</a:t>
                </a:r>
              </a:p>
            </p:txBody>
          </p:sp>
          <p:sp>
            <p:nvSpPr>
              <p:cNvPr id="298051" name="Freeform 67"/>
              <p:cNvSpPr>
                <a:spLocks noChangeAspect="1"/>
              </p:cNvSpPr>
              <p:nvPr/>
            </p:nvSpPr>
            <p:spPr bwMode="auto">
              <a:xfrm>
                <a:off x="1273" y="1122"/>
                <a:ext cx="168" cy="128"/>
              </a:xfrm>
              <a:custGeom>
                <a:avLst/>
                <a:gdLst/>
                <a:ahLst/>
                <a:cxnLst>
                  <a:cxn ang="0">
                    <a:pos x="263" y="0"/>
                  </a:cxn>
                  <a:cxn ang="0">
                    <a:pos x="0" y="200"/>
                  </a:cxn>
                </a:cxnLst>
                <a:rect l="0" t="0" r="r" b="b"/>
                <a:pathLst>
                  <a:path w="263" h="200">
                    <a:moveTo>
                      <a:pt x="263" y="0"/>
                    </a:moveTo>
                    <a:lnTo>
                      <a:pt x="0" y="200"/>
                    </a:lnTo>
                  </a:path>
                </a:pathLst>
              </a:custGeom>
              <a:noFill/>
              <a:ln w="2222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052" name="Freeform 68"/>
              <p:cNvSpPr>
                <a:spLocks noChangeAspect="1"/>
              </p:cNvSpPr>
              <p:nvPr/>
            </p:nvSpPr>
            <p:spPr bwMode="auto">
              <a:xfrm>
                <a:off x="1276" y="892"/>
                <a:ext cx="178" cy="130"/>
              </a:xfrm>
              <a:custGeom>
                <a:avLst/>
                <a:gdLst/>
                <a:ahLst/>
                <a:cxnLst>
                  <a:cxn ang="0">
                    <a:pos x="277" y="202"/>
                  </a:cxn>
                  <a:cxn ang="0">
                    <a:pos x="0" y="0"/>
                  </a:cxn>
                </a:cxnLst>
                <a:rect l="0" t="0" r="r" b="b"/>
                <a:pathLst>
                  <a:path w="277" h="202">
                    <a:moveTo>
                      <a:pt x="277" y="202"/>
                    </a:moveTo>
                    <a:lnTo>
                      <a:pt x="0" y="0"/>
                    </a:lnTo>
                  </a:path>
                </a:pathLst>
              </a:custGeom>
              <a:noFill/>
              <a:ln w="2222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053" name="Freeform 69"/>
              <p:cNvSpPr>
                <a:spLocks noChangeAspect="1"/>
              </p:cNvSpPr>
              <p:nvPr/>
            </p:nvSpPr>
            <p:spPr bwMode="auto">
              <a:xfrm>
                <a:off x="1948" y="892"/>
                <a:ext cx="163" cy="125"/>
              </a:xfrm>
              <a:custGeom>
                <a:avLst/>
                <a:gdLst/>
                <a:ahLst/>
                <a:cxnLst>
                  <a:cxn ang="0">
                    <a:pos x="255" y="0"/>
                  </a:cxn>
                  <a:cxn ang="0">
                    <a:pos x="0" y="195"/>
                  </a:cxn>
                </a:cxnLst>
                <a:rect l="0" t="0" r="r" b="b"/>
                <a:pathLst>
                  <a:path w="255" h="195">
                    <a:moveTo>
                      <a:pt x="255" y="0"/>
                    </a:moveTo>
                    <a:lnTo>
                      <a:pt x="0" y="195"/>
                    </a:lnTo>
                  </a:path>
                </a:pathLst>
              </a:custGeom>
              <a:noFill/>
              <a:ln w="2222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054" name="Freeform 70"/>
              <p:cNvSpPr>
                <a:spLocks noChangeAspect="1"/>
              </p:cNvSpPr>
              <p:nvPr/>
            </p:nvSpPr>
            <p:spPr bwMode="auto">
              <a:xfrm>
                <a:off x="1952" y="1147"/>
                <a:ext cx="154" cy="101"/>
              </a:xfrm>
              <a:custGeom>
                <a:avLst/>
                <a:gdLst/>
                <a:ahLst/>
                <a:cxnLst>
                  <a:cxn ang="0">
                    <a:pos x="240" y="158"/>
                  </a:cxn>
                  <a:cxn ang="0">
                    <a:pos x="0" y="0"/>
                  </a:cxn>
                </a:cxnLst>
                <a:rect l="0" t="0" r="r" b="b"/>
                <a:pathLst>
                  <a:path w="240" h="158">
                    <a:moveTo>
                      <a:pt x="240" y="158"/>
                    </a:moveTo>
                    <a:lnTo>
                      <a:pt x="0" y="0"/>
                    </a:lnTo>
                  </a:path>
                </a:pathLst>
              </a:custGeom>
              <a:noFill/>
              <a:ln w="2222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055" name="Text Box 71"/>
              <p:cNvSpPr txBox="1">
                <a:spLocks noChangeArrowheads="1"/>
              </p:cNvSpPr>
              <p:nvPr/>
            </p:nvSpPr>
            <p:spPr bwMode="auto">
              <a:xfrm>
                <a:off x="1285" y="904"/>
                <a:ext cx="840" cy="3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l"/>
                <a:r>
                  <a:rPr lang="en-US"/>
                  <a:t>  C=C</a:t>
                </a:r>
              </a:p>
            </p:txBody>
          </p:sp>
          <p:sp>
            <p:nvSpPr>
              <p:cNvPr id="298056" name="Text Box 72"/>
              <p:cNvSpPr txBox="1">
                <a:spLocks noChangeArrowheads="1"/>
              </p:cNvSpPr>
              <p:nvPr/>
            </p:nvSpPr>
            <p:spPr bwMode="auto">
              <a:xfrm>
                <a:off x="2069" y="664"/>
                <a:ext cx="320" cy="3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l"/>
                <a:r>
                  <a:rPr lang="en-US"/>
                  <a:t>H</a:t>
                </a:r>
              </a:p>
            </p:txBody>
          </p:sp>
          <p:sp>
            <p:nvSpPr>
              <p:cNvPr id="298057" name="Text Box 73"/>
              <p:cNvSpPr txBox="1">
                <a:spLocks noChangeArrowheads="1"/>
              </p:cNvSpPr>
              <p:nvPr/>
            </p:nvSpPr>
            <p:spPr bwMode="auto">
              <a:xfrm>
                <a:off x="1037" y="1128"/>
                <a:ext cx="320" cy="3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l"/>
                <a:r>
                  <a:rPr lang="en-US"/>
                  <a:t>H</a:t>
                </a:r>
              </a:p>
            </p:txBody>
          </p:sp>
          <p:sp>
            <p:nvSpPr>
              <p:cNvPr id="298058" name="Text Box 74"/>
              <p:cNvSpPr txBox="1">
                <a:spLocks noChangeArrowheads="1"/>
              </p:cNvSpPr>
              <p:nvPr/>
            </p:nvSpPr>
            <p:spPr bwMode="auto">
              <a:xfrm>
                <a:off x="2069" y="1128"/>
                <a:ext cx="320" cy="3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l"/>
                <a:r>
                  <a:rPr lang="en-US"/>
                  <a:t>H</a:t>
                </a:r>
              </a:p>
            </p:txBody>
          </p:sp>
        </p:grpSp>
      </p:grpSp>
      <p:sp>
        <p:nvSpPr>
          <p:cNvPr id="298073" name="Rectangle 89"/>
          <p:cNvSpPr>
            <a:spLocks noChangeArrowheads="1"/>
          </p:cNvSpPr>
          <p:nvPr/>
        </p:nvSpPr>
        <p:spPr bwMode="auto">
          <a:xfrm>
            <a:off x="604838" y="3767138"/>
            <a:ext cx="7096125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/>
              <a:t>Another addition reaction is </a:t>
            </a:r>
            <a:r>
              <a:rPr lang="en-US" u="sng"/>
              <a:t>polymerization</a:t>
            </a:r>
            <a:r>
              <a:rPr lang="en-US"/>
              <a:t>. </a:t>
            </a:r>
          </a:p>
        </p:txBody>
      </p:sp>
      <p:sp>
        <p:nvSpPr>
          <p:cNvPr id="298078" name="Line 94"/>
          <p:cNvSpPr>
            <a:spLocks noChangeShapeType="1"/>
          </p:cNvSpPr>
          <p:nvPr/>
        </p:nvSpPr>
        <p:spPr bwMode="auto">
          <a:xfrm>
            <a:off x="4686300" y="5359400"/>
            <a:ext cx="13081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98131" name="Group 147"/>
          <p:cNvGrpSpPr>
            <a:grpSpLocks/>
          </p:cNvGrpSpPr>
          <p:nvPr/>
        </p:nvGrpSpPr>
        <p:grpSpPr bwMode="auto">
          <a:xfrm>
            <a:off x="261938" y="4203700"/>
            <a:ext cx="6067425" cy="2476500"/>
            <a:chOff x="165" y="2648"/>
            <a:chExt cx="3822" cy="1560"/>
          </a:xfrm>
        </p:grpSpPr>
        <p:sp>
          <p:nvSpPr>
            <p:cNvPr id="298074" name="Text Box 90"/>
            <p:cNvSpPr txBox="1">
              <a:spLocks noChangeArrowheads="1"/>
            </p:cNvSpPr>
            <p:nvPr/>
          </p:nvSpPr>
          <p:spPr bwMode="auto">
            <a:xfrm>
              <a:off x="1325" y="3866"/>
              <a:ext cx="2662" cy="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r>
                <a:rPr lang="en-US"/>
                <a:t>“lots” of ethylene</a:t>
              </a:r>
            </a:p>
          </p:txBody>
        </p:sp>
        <p:grpSp>
          <p:nvGrpSpPr>
            <p:cNvPr id="298079" name="Group 95"/>
            <p:cNvGrpSpPr>
              <a:grpSpLocks/>
            </p:cNvGrpSpPr>
            <p:nvPr/>
          </p:nvGrpSpPr>
          <p:grpSpPr bwMode="auto">
            <a:xfrm>
              <a:off x="165" y="2648"/>
              <a:ext cx="1352" cy="824"/>
              <a:chOff x="1037" y="664"/>
              <a:chExt cx="1352" cy="824"/>
            </a:xfrm>
          </p:grpSpPr>
          <p:sp>
            <p:nvSpPr>
              <p:cNvPr id="298080" name="Text Box 96"/>
              <p:cNvSpPr txBox="1">
                <a:spLocks noChangeArrowheads="1"/>
              </p:cNvSpPr>
              <p:nvPr/>
            </p:nvSpPr>
            <p:spPr bwMode="auto">
              <a:xfrm>
                <a:off x="1037" y="664"/>
                <a:ext cx="320" cy="3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l"/>
                <a:r>
                  <a:rPr lang="en-US"/>
                  <a:t>H</a:t>
                </a:r>
              </a:p>
            </p:txBody>
          </p:sp>
          <p:sp>
            <p:nvSpPr>
              <p:cNvPr id="298081" name="Freeform 97"/>
              <p:cNvSpPr>
                <a:spLocks noChangeAspect="1"/>
              </p:cNvSpPr>
              <p:nvPr/>
            </p:nvSpPr>
            <p:spPr bwMode="auto">
              <a:xfrm>
                <a:off x="1273" y="1122"/>
                <a:ext cx="168" cy="128"/>
              </a:xfrm>
              <a:custGeom>
                <a:avLst/>
                <a:gdLst/>
                <a:ahLst/>
                <a:cxnLst>
                  <a:cxn ang="0">
                    <a:pos x="263" y="0"/>
                  </a:cxn>
                  <a:cxn ang="0">
                    <a:pos x="0" y="200"/>
                  </a:cxn>
                </a:cxnLst>
                <a:rect l="0" t="0" r="r" b="b"/>
                <a:pathLst>
                  <a:path w="263" h="200">
                    <a:moveTo>
                      <a:pt x="263" y="0"/>
                    </a:moveTo>
                    <a:lnTo>
                      <a:pt x="0" y="200"/>
                    </a:lnTo>
                  </a:path>
                </a:pathLst>
              </a:custGeom>
              <a:noFill/>
              <a:ln w="2222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082" name="Freeform 98"/>
              <p:cNvSpPr>
                <a:spLocks noChangeAspect="1"/>
              </p:cNvSpPr>
              <p:nvPr/>
            </p:nvSpPr>
            <p:spPr bwMode="auto">
              <a:xfrm>
                <a:off x="1276" y="892"/>
                <a:ext cx="178" cy="130"/>
              </a:xfrm>
              <a:custGeom>
                <a:avLst/>
                <a:gdLst/>
                <a:ahLst/>
                <a:cxnLst>
                  <a:cxn ang="0">
                    <a:pos x="277" y="202"/>
                  </a:cxn>
                  <a:cxn ang="0">
                    <a:pos x="0" y="0"/>
                  </a:cxn>
                </a:cxnLst>
                <a:rect l="0" t="0" r="r" b="b"/>
                <a:pathLst>
                  <a:path w="277" h="202">
                    <a:moveTo>
                      <a:pt x="277" y="202"/>
                    </a:moveTo>
                    <a:lnTo>
                      <a:pt x="0" y="0"/>
                    </a:lnTo>
                  </a:path>
                </a:pathLst>
              </a:custGeom>
              <a:noFill/>
              <a:ln w="2222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083" name="Freeform 99"/>
              <p:cNvSpPr>
                <a:spLocks noChangeAspect="1"/>
              </p:cNvSpPr>
              <p:nvPr/>
            </p:nvSpPr>
            <p:spPr bwMode="auto">
              <a:xfrm>
                <a:off x="1948" y="892"/>
                <a:ext cx="163" cy="125"/>
              </a:xfrm>
              <a:custGeom>
                <a:avLst/>
                <a:gdLst/>
                <a:ahLst/>
                <a:cxnLst>
                  <a:cxn ang="0">
                    <a:pos x="255" y="0"/>
                  </a:cxn>
                  <a:cxn ang="0">
                    <a:pos x="0" y="195"/>
                  </a:cxn>
                </a:cxnLst>
                <a:rect l="0" t="0" r="r" b="b"/>
                <a:pathLst>
                  <a:path w="255" h="195">
                    <a:moveTo>
                      <a:pt x="255" y="0"/>
                    </a:moveTo>
                    <a:lnTo>
                      <a:pt x="0" y="195"/>
                    </a:lnTo>
                  </a:path>
                </a:pathLst>
              </a:custGeom>
              <a:noFill/>
              <a:ln w="2222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084" name="Freeform 100"/>
              <p:cNvSpPr>
                <a:spLocks noChangeAspect="1"/>
              </p:cNvSpPr>
              <p:nvPr/>
            </p:nvSpPr>
            <p:spPr bwMode="auto">
              <a:xfrm>
                <a:off x="1952" y="1147"/>
                <a:ext cx="154" cy="101"/>
              </a:xfrm>
              <a:custGeom>
                <a:avLst/>
                <a:gdLst/>
                <a:ahLst/>
                <a:cxnLst>
                  <a:cxn ang="0">
                    <a:pos x="240" y="158"/>
                  </a:cxn>
                  <a:cxn ang="0">
                    <a:pos x="0" y="0"/>
                  </a:cxn>
                </a:cxnLst>
                <a:rect l="0" t="0" r="r" b="b"/>
                <a:pathLst>
                  <a:path w="240" h="158">
                    <a:moveTo>
                      <a:pt x="240" y="158"/>
                    </a:moveTo>
                    <a:lnTo>
                      <a:pt x="0" y="0"/>
                    </a:lnTo>
                  </a:path>
                </a:pathLst>
              </a:custGeom>
              <a:noFill/>
              <a:ln w="2222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085" name="Text Box 101"/>
              <p:cNvSpPr txBox="1">
                <a:spLocks noChangeArrowheads="1"/>
              </p:cNvSpPr>
              <p:nvPr/>
            </p:nvSpPr>
            <p:spPr bwMode="auto">
              <a:xfrm>
                <a:off x="1285" y="904"/>
                <a:ext cx="840" cy="3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l"/>
                <a:r>
                  <a:rPr lang="en-US"/>
                  <a:t>  C=C</a:t>
                </a:r>
              </a:p>
            </p:txBody>
          </p:sp>
          <p:sp>
            <p:nvSpPr>
              <p:cNvPr id="298086" name="Text Box 102"/>
              <p:cNvSpPr txBox="1">
                <a:spLocks noChangeArrowheads="1"/>
              </p:cNvSpPr>
              <p:nvPr/>
            </p:nvSpPr>
            <p:spPr bwMode="auto">
              <a:xfrm>
                <a:off x="2069" y="664"/>
                <a:ext cx="320" cy="3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l"/>
                <a:r>
                  <a:rPr lang="en-US"/>
                  <a:t>H</a:t>
                </a:r>
              </a:p>
            </p:txBody>
          </p:sp>
          <p:sp>
            <p:nvSpPr>
              <p:cNvPr id="298087" name="Text Box 103"/>
              <p:cNvSpPr txBox="1">
                <a:spLocks noChangeArrowheads="1"/>
              </p:cNvSpPr>
              <p:nvPr/>
            </p:nvSpPr>
            <p:spPr bwMode="auto">
              <a:xfrm>
                <a:off x="1037" y="1128"/>
                <a:ext cx="320" cy="3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l"/>
                <a:r>
                  <a:rPr lang="en-US"/>
                  <a:t>H</a:t>
                </a:r>
              </a:p>
            </p:txBody>
          </p:sp>
          <p:sp>
            <p:nvSpPr>
              <p:cNvPr id="298088" name="Text Box 104"/>
              <p:cNvSpPr txBox="1">
                <a:spLocks noChangeArrowheads="1"/>
              </p:cNvSpPr>
              <p:nvPr/>
            </p:nvSpPr>
            <p:spPr bwMode="auto">
              <a:xfrm>
                <a:off x="2069" y="1128"/>
                <a:ext cx="320" cy="3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l"/>
                <a:r>
                  <a:rPr lang="en-US"/>
                  <a:t>H</a:t>
                </a:r>
              </a:p>
            </p:txBody>
          </p:sp>
        </p:grpSp>
        <p:grpSp>
          <p:nvGrpSpPr>
            <p:cNvPr id="298090" name="Group 106"/>
            <p:cNvGrpSpPr>
              <a:grpSpLocks/>
            </p:cNvGrpSpPr>
            <p:nvPr/>
          </p:nvGrpSpPr>
          <p:grpSpPr bwMode="auto">
            <a:xfrm>
              <a:off x="1589" y="3008"/>
              <a:ext cx="1352" cy="824"/>
              <a:chOff x="1037" y="664"/>
              <a:chExt cx="1352" cy="824"/>
            </a:xfrm>
          </p:grpSpPr>
          <p:sp>
            <p:nvSpPr>
              <p:cNvPr id="298091" name="Text Box 107"/>
              <p:cNvSpPr txBox="1">
                <a:spLocks noChangeArrowheads="1"/>
              </p:cNvSpPr>
              <p:nvPr/>
            </p:nvSpPr>
            <p:spPr bwMode="auto">
              <a:xfrm>
                <a:off x="1037" y="664"/>
                <a:ext cx="320" cy="3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l"/>
                <a:r>
                  <a:rPr lang="en-US"/>
                  <a:t>H</a:t>
                </a:r>
              </a:p>
            </p:txBody>
          </p:sp>
          <p:sp>
            <p:nvSpPr>
              <p:cNvPr id="298092" name="Freeform 108"/>
              <p:cNvSpPr>
                <a:spLocks noChangeAspect="1"/>
              </p:cNvSpPr>
              <p:nvPr/>
            </p:nvSpPr>
            <p:spPr bwMode="auto">
              <a:xfrm>
                <a:off x="1273" y="1122"/>
                <a:ext cx="168" cy="128"/>
              </a:xfrm>
              <a:custGeom>
                <a:avLst/>
                <a:gdLst/>
                <a:ahLst/>
                <a:cxnLst>
                  <a:cxn ang="0">
                    <a:pos x="263" y="0"/>
                  </a:cxn>
                  <a:cxn ang="0">
                    <a:pos x="0" y="200"/>
                  </a:cxn>
                </a:cxnLst>
                <a:rect l="0" t="0" r="r" b="b"/>
                <a:pathLst>
                  <a:path w="263" h="200">
                    <a:moveTo>
                      <a:pt x="263" y="0"/>
                    </a:moveTo>
                    <a:lnTo>
                      <a:pt x="0" y="200"/>
                    </a:lnTo>
                  </a:path>
                </a:pathLst>
              </a:custGeom>
              <a:noFill/>
              <a:ln w="2222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093" name="Freeform 109"/>
              <p:cNvSpPr>
                <a:spLocks noChangeAspect="1"/>
              </p:cNvSpPr>
              <p:nvPr/>
            </p:nvSpPr>
            <p:spPr bwMode="auto">
              <a:xfrm>
                <a:off x="1276" y="892"/>
                <a:ext cx="178" cy="130"/>
              </a:xfrm>
              <a:custGeom>
                <a:avLst/>
                <a:gdLst/>
                <a:ahLst/>
                <a:cxnLst>
                  <a:cxn ang="0">
                    <a:pos x="277" y="202"/>
                  </a:cxn>
                  <a:cxn ang="0">
                    <a:pos x="0" y="0"/>
                  </a:cxn>
                </a:cxnLst>
                <a:rect l="0" t="0" r="r" b="b"/>
                <a:pathLst>
                  <a:path w="277" h="202">
                    <a:moveTo>
                      <a:pt x="277" y="202"/>
                    </a:moveTo>
                    <a:lnTo>
                      <a:pt x="0" y="0"/>
                    </a:lnTo>
                  </a:path>
                </a:pathLst>
              </a:custGeom>
              <a:noFill/>
              <a:ln w="2222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094" name="Freeform 110"/>
              <p:cNvSpPr>
                <a:spLocks noChangeAspect="1"/>
              </p:cNvSpPr>
              <p:nvPr/>
            </p:nvSpPr>
            <p:spPr bwMode="auto">
              <a:xfrm>
                <a:off x="1948" y="892"/>
                <a:ext cx="163" cy="125"/>
              </a:xfrm>
              <a:custGeom>
                <a:avLst/>
                <a:gdLst/>
                <a:ahLst/>
                <a:cxnLst>
                  <a:cxn ang="0">
                    <a:pos x="255" y="0"/>
                  </a:cxn>
                  <a:cxn ang="0">
                    <a:pos x="0" y="195"/>
                  </a:cxn>
                </a:cxnLst>
                <a:rect l="0" t="0" r="r" b="b"/>
                <a:pathLst>
                  <a:path w="255" h="195">
                    <a:moveTo>
                      <a:pt x="255" y="0"/>
                    </a:moveTo>
                    <a:lnTo>
                      <a:pt x="0" y="195"/>
                    </a:lnTo>
                  </a:path>
                </a:pathLst>
              </a:custGeom>
              <a:noFill/>
              <a:ln w="2222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095" name="Freeform 111"/>
              <p:cNvSpPr>
                <a:spLocks noChangeAspect="1"/>
              </p:cNvSpPr>
              <p:nvPr/>
            </p:nvSpPr>
            <p:spPr bwMode="auto">
              <a:xfrm>
                <a:off x="1952" y="1147"/>
                <a:ext cx="154" cy="101"/>
              </a:xfrm>
              <a:custGeom>
                <a:avLst/>
                <a:gdLst/>
                <a:ahLst/>
                <a:cxnLst>
                  <a:cxn ang="0">
                    <a:pos x="240" y="158"/>
                  </a:cxn>
                  <a:cxn ang="0">
                    <a:pos x="0" y="0"/>
                  </a:cxn>
                </a:cxnLst>
                <a:rect l="0" t="0" r="r" b="b"/>
                <a:pathLst>
                  <a:path w="240" h="158">
                    <a:moveTo>
                      <a:pt x="240" y="158"/>
                    </a:moveTo>
                    <a:lnTo>
                      <a:pt x="0" y="0"/>
                    </a:lnTo>
                  </a:path>
                </a:pathLst>
              </a:custGeom>
              <a:noFill/>
              <a:ln w="2222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096" name="Text Box 112"/>
              <p:cNvSpPr txBox="1">
                <a:spLocks noChangeArrowheads="1"/>
              </p:cNvSpPr>
              <p:nvPr/>
            </p:nvSpPr>
            <p:spPr bwMode="auto">
              <a:xfrm>
                <a:off x="1285" y="904"/>
                <a:ext cx="840" cy="3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l"/>
                <a:r>
                  <a:rPr lang="en-US"/>
                  <a:t>  C=C</a:t>
                </a:r>
              </a:p>
            </p:txBody>
          </p:sp>
          <p:sp>
            <p:nvSpPr>
              <p:cNvPr id="298097" name="Text Box 113"/>
              <p:cNvSpPr txBox="1">
                <a:spLocks noChangeArrowheads="1"/>
              </p:cNvSpPr>
              <p:nvPr/>
            </p:nvSpPr>
            <p:spPr bwMode="auto">
              <a:xfrm>
                <a:off x="2069" y="664"/>
                <a:ext cx="320" cy="3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l"/>
                <a:r>
                  <a:rPr lang="en-US"/>
                  <a:t>H</a:t>
                </a:r>
              </a:p>
            </p:txBody>
          </p:sp>
          <p:sp>
            <p:nvSpPr>
              <p:cNvPr id="298098" name="Text Box 114"/>
              <p:cNvSpPr txBox="1">
                <a:spLocks noChangeArrowheads="1"/>
              </p:cNvSpPr>
              <p:nvPr/>
            </p:nvSpPr>
            <p:spPr bwMode="auto">
              <a:xfrm>
                <a:off x="1037" y="1128"/>
                <a:ext cx="320" cy="3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l"/>
                <a:r>
                  <a:rPr lang="en-US"/>
                  <a:t>H</a:t>
                </a:r>
              </a:p>
            </p:txBody>
          </p:sp>
          <p:sp>
            <p:nvSpPr>
              <p:cNvPr id="298099" name="Text Box 115"/>
              <p:cNvSpPr txBox="1">
                <a:spLocks noChangeArrowheads="1"/>
              </p:cNvSpPr>
              <p:nvPr/>
            </p:nvSpPr>
            <p:spPr bwMode="auto">
              <a:xfrm>
                <a:off x="2069" y="1128"/>
                <a:ext cx="320" cy="3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l"/>
                <a:r>
                  <a:rPr lang="en-US"/>
                  <a:t>H</a:t>
                </a:r>
              </a:p>
            </p:txBody>
          </p:sp>
        </p:grpSp>
        <p:grpSp>
          <p:nvGrpSpPr>
            <p:cNvPr id="298100" name="Group 116"/>
            <p:cNvGrpSpPr>
              <a:grpSpLocks/>
            </p:cNvGrpSpPr>
            <p:nvPr/>
          </p:nvGrpSpPr>
          <p:grpSpPr bwMode="auto">
            <a:xfrm>
              <a:off x="349" y="3384"/>
              <a:ext cx="1352" cy="824"/>
              <a:chOff x="1037" y="664"/>
              <a:chExt cx="1352" cy="824"/>
            </a:xfrm>
          </p:grpSpPr>
          <p:sp>
            <p:nvSpPr>
              <p:cNvPr id="298101" name="Text Box 117"/>
              <p:cNvSpPr txBox="1">
                <a:spLocks noChangeArrowheads="1"/>
              </p:cNvSpPr>
              <p:nvPr/>
            </p:nvSpPr>
            <p:spPr bwMode="auto">
              <a:xfrm>
                <a:off x="1037" y="664"/>
                <a:ext cx="320" cy="3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l"/>
                <a:r>
                  <a:rPr lang="en-US"/>
                  <a:t>H</a:t>
                </a:r>
              </a:p>
            </p:txBody>
          </p:sp>
          <p:sp>
            <p:nvSpPr>
              <p:cNvPr id="298102" name="Freeform 118"/>
              <p:cNvSpPr>
                <a:spLocks noChangeAspect="1"/>
              </p:cNvSpPr>
              <p:nvPr/>
            </p:nvSpPr>
            <p:spPr bwMode="auto">
              <a:xfrm>
                <a:off x="1273" y="1122"/>
                <a:ext cx="168" cy="128"/>
              </a:xfrm>
              <a:custGeom>
                <a:avLst/>
                <a:gdLst/>
                <a:ahLst/>
                <a:cxnLst>
                  <a:cxn ang="0">
                    <a:pos x="263" y="0"/>
                  </a:cxn>
                  <a:cxn ang="0">
                    <a:pos x="0" y="200"/>
                  </a:cxn>
                </a:cxnLst>
                <a:rect l="0" t="0" r="r" b="b"/>
                <a:pathLst>
                  <a:path w="263" h="200">
                    <a:moveTo>
                      <a:pt x="263" y="0"/>
                    </a:moveTo>
                    <a:lnTo>
                      <a:pt x="0" y="200"/>
                    </a:lnTo>
                  </a:path>
                </a:pathLst>
              </a:custGeom>
              <a:noFill/>
              <a:ln w="2222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103" name="Freeform 119"/>
              <p:cNvSpPr>
                <a:spLocks noChangeAspect="1"/>
              </p:cNvSpPr>
              <p:nvPr/>
            </p:nvSpPr>
            <p:spPr bwMode="auto">
              <a:xfrm>
                <a:off x="1276" y="892"/>
                <a:ext cx="178" cy="130"/>
              </a:xfrm>
              <a:custGeom>
                <a:avLst/>
                <a:gdLst/>
                <a:ahLst/>
                <a:cxnLst>
                  <a:cxn ang="0">
                    <a:pos x="277" y="202"/>
                  </a:cxn>
                  <a:cxn ang="0">
                    <a:pos x="0" y="0"/>
                  </a:cxn>
                </a:cxnLst>
                <a:rect l="0" t="0" r="r" b="b"/>
                <a:pathLst>
                  <a:path w="277" h="202">
                    <a:moveTo>
                      <a:pt x="277" y="202"/>
                    </a:moveTo>
                    <a:lnTo>
                      <a:pt x="0" y="0"/>
                    </a:lnTo>
                  </a:path>
                </a:pathLst>
              </a:custGeom>
              <a:noFill/>
              <a:ln w="2222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104" name="Freeform 120"/>
              <p:cNvSpPr>
                <a:spLocks noChangeAspect="1"/>
              </p:cNvSpPr>
              <p:nvPr/>
            </p:nvSpPr>
            <p:spPr bwMode="auto">
              <a:xfrm>
                <a:off x="1948" y="892"/>
                <a:ext cx="163" cy="125"/>
              </a:xfrm>
              <a:custGeom>
                <a:avLst/>
                <a:gdLst/>
                <a:ahLst/>
                <a:cxnLst>
                  <a:cxn ang="0">
                    <a:pos x="255" y="0"/>
                  </a:cxn>
                  <a:cxn ang="0">
                    <a:pos x="0" y="195"/>
                  </a:cxn>
                </a:cxnLst>
                <a:rect l="0" t="0" r="r" b="b"/>
                <a:pathLst>
                  <a:path w="255" h="195">
                    <a:moveTo>
                      <a:pt x="255" y="0"/>
                    </a:moveTo>
                    <a:lnTo>
                      <a:pt x="0" y="195"/>
                    </a:lnTo>
                  </a:path>
                </a:pathLst>
              </a:custGeom>
              <a:noFill/>
              <a:ln w="2222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105" name="Freeform 121"/>
              <p:cNvSpPr>
                <a:spLocks noChangeAspect="1"/>
              </p:cNvSpPr>
              <p:nvPr/>
            </p:nvSpPr>
            <p:spPr bwMode="auto">
              <a:xfrm>
                <a:off x="1952" y="1147"/>
                <a:ext cx="154" cy="101"/>
              </a:xfrm>
              <a:custGeom>
                <a:avLst/>
                <a:gdLst/>
                <a:ahLst/>
                <a:cxnLst>
                  <a:cxn ang="0">
                    <a:pos x="240" y="158"/>
                  </a:cxn>
                  <a:cxn ang="0">
                    <a:pos x="0" y="0"/>
                  </a:cxn>
                </a:cxnLst>
                <a:rect l="0" t="0" r="r" b="b"/>
                <a:pathLst>
                  <a:path w="240" h="158">
                    <a:moveTo>
                      <a:pt x="240" y="158"/>
                    </a:moveTo>
                    <a:lnTo>
                      <a:pt x="0" y="0"/>
                    </a:lnTo>
                  </a:path>
                </a:pathLst>
              </a:custGeom>
              <a:noFill/>
              <a:ln w="2222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106" name="Text Box 122"/>
              <p:cNvSpPr txBox="1">
                <a:spLocks noChangeArrowheads="1"/>
              </p:cNvSpPr>
              <p:nvPr/>
            </p:nvSpPr>
            <p:spPr bwMode="auto">
              <a:xfrm>
                <a:off x="1285" y="904"/>
                <a:ext cx="840" cy="3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l"/>
                <a:r>
                  <a:rPr lang="en-US"/>
                  <a:t>  C=C</a:t>
                </a:r>
              </a:p>
            </p:txBody>
          </p:sp>
          <p:sp>
            <p:nvSpPr>
              <p:cNvPr id="298107" name="Text Box 123"/>
              <p:cNvSpPr txBox="1">
                <a:spLocks noChangeArrowheads="1"/>
              </p:cNvSpPr>
              <p:nvPr/>
            </p:nvSpPr>
            <p:spPr bwMode="auto">
              <a:xfrm>
                <a:off x="2069" y="664"/>
                <a:ext cx="320" cy="3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l"/>
                <a:r>
                  <a:rPr lang="en-US"/>
                  <a:t>H</a:t>
                </a:r>
              </a:p>
            </p:txBody>
          </p:sp>
          <p:sp>
            <p:nvSpPr>
              <p:cNvPr id="298108" name="Text Box 124"/>
              <p:cNvSpPr txBox="1">
                <a:spLocks noChangeArrowheads="1"/>
              </p:cNvSpPr>
              <p:nvPr/>
            </p:nvSpPr>
            <p:spPr bwMode="auto">
              <a:xfrm>
                <a:off x="1037" y="1128"/>
                <a:ext cx="320" cy="3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l"/>
                <a:r>
                  <a:rPr lang="en-US"/>
                  <a:t>H</a:t>
                </a:r>
              </a:p>
            </p:txBody>
          </p:sp>
          <p:sp>
            <p:nvSpPr>
              <p:cNvPr id="298109" name="Text Box 125"/>
              <p:cNvSpPr txBox="1">
                <a:spLocks noChangeArrowheads="1"/>
              </p:cNvSpPr>
              <p:nvPr/>
            </p:nvSpPr>
            <p:spPr bwMode="auto">
              <a:xfrm>
                <a:off x="2069" y="1128"/>
                <a:ext cx="320" cy="3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l"/>
                <a:r>
                  <a:rPr lang="en-US"/>
                  <a:t>H</a:t>
                </a:r>
              </a:p>
            </p:txBody>
          </p:sp>
        </p:grpSp>
      </p:grpSp>
      <p:sp>
        <p:nvSpPr>
          <p:cNvPr id="298110" name="Text Box 126"/>
          <p:cNvSpPr txBox="1">
            <a:spLocks noChangeArrowheads="1"/>
          </p:cNvSpPr>
          <p:nvPr/>
        </p:nvSpPr>
        <p:spPr bwMode="auto">
          <a:xfrm>
            <a:off x="6523038" y="6111875"/>
            <a:ext cx="2435225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polyethylene</a:t>
            </a:r>
          </a:p>
        </p:txBody>
      </p:sp>
      <p:grpSp>
        <p:nvGrpSpPr>
          <p:cNvPr id="298130" name="Group 146"/>
          <p:cNvGrpSpPr>
            <a:grpSpLocks/>
          </p:cNvGrpSpPr>
          <p:nvPr/>
        </p:nvGrpSpPr>
        <p:grpSpPr bwMode="auto">
          <a:xfrm>
            <a:off x="6592888" y="4579938"/>
            <a:ext cx="2205037" cy="1509712"/>
            <a:chOff x="4457" y="2885"/>
            <a:chExt cx="1389" cy="951"/>
          </a:xfrm>
        </p:grpSpPr>
        <p:sp>
          <p:nvSpPr>
            <p:cNvPr id="298112" name="Rectangle 128"/>
            <p:cNvSpPr>
              <a:spLocks noChangeArrowheads="1"/>
            </p:cNvSpPr>
            <p:nvPr/>
          </p:nvSpPr>
          <p:spPr bwMode="auto">
            <a:xfrm>
              <a:off x="4457" y="3204"/>
              <a:ext cx="1389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>
                  <a:solidFill>
                    <a:schemeClr val="tx1"/>
                  </a:solidFill>
                </a:rPr>
                <a:t>–C–C–C–C–</a:t>
              </a:r>
            </a:p>
          </p:txBody>
        </p:sp>
        <p:sp>
          <p:nvSpPr>
            <p:cNvPr id="298113" name="Line 129"/>
            <p:cNvSpPr>
              <a:spLocks noChangeShapeType="1"/>
            </p:cNvSpPr>
            <p:nvPr/>
          </p:nvSpPr>
          <p:spPr bwMode="auto">
            <a:xfrm flipV="1">
              <a:off x="5011" y="3462"/>
              <a:ext cx="0" cy="126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98114" name="Line 130"/>
            <p:cNvSpPr>
              <a:spLocks noChangeShapeType="1"/>
            </p:cNvSpPr>
            <p:nvPr/>
          </p:nvSpPr>
          <p:spPr bwMode="auto">
            <a:xfrm flipV="1">
              <a:off x="4723" y="3462"/>
              <a:ext cx="0" cy="126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98115" name="Line 131"/>
            <p:cNvSpPr>
              <a:spLocks noChangeShapeType="1"/>
            </p:cNvSpPr>
            <p:nvPr/>
          </p:nvSpPr>
          <p:spPr bwMode="auto">
            <a:xfrm flipV="1">
              <a:off x="5011" y="3144"/>
              <a:ext cx="0" cy="126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98116" name="Line 132"/>
            <p:cNvSpPr>
              <a:spLocks noChangeShapeType="1"/>
            </p:cNvSpPr>
            <p:nvPr/>
          </p:nvSpPr>
          <p:spPr bwMode="auto">
            <a:xfrm flipV="1">
              <a:off x="4723" y="3144"/>
              <a:ext cx="0" cy="126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98117" name="Rectangle 133"/>
            <p:cNvSpPr>
              <a:spLocks noChangeArrowheads="1"/>
            </p:cNvSpPr>
            <p:nvPr/>
          </p:nvSpPr>
          <p:spPr bwMode="auto">
            <a:xfrm>
              <a:off x="4873" y="2885"/>
              <a:ext cx="278" cy="327"/>
            </a:xfrm>
            <a:prstGeom prst="rect">
              <a:avLst/>
            </a:prstGeom>
            <a:noFill/>
            <a:ln w="22225" algn="ctr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l"/>
              <a:r>
                <a:rPr lang="en-US">
                  <a:solidFill>
                    <a:schemeClr val="tx1"/>
                  </a:solidFill>
                </a:rPr>
                <a:t>H</a:t>
              </a:r>
            </a:p>
          </p:txBody>
        </p:sp>
        <p:sp>
          <p:nvSpPr>
            <p:cNvPr id="298118" name="Rectangle 134"/>
            <p:cNvSpPr>
              <a:spLocks noChangeArrowheads="1"/>
            </p:cNvSpPr>
            <p:nvPr/>
          </p:nvSpPr>
          <p:spPr bwMode="auto">
            <a:xfrm>
              <a:off x="4585" y="2885"/>
              <a:ext cx="278" cy="327"/>
            </a:xfrm>
            <a:prstGeom prst="rect">
              <a:avLst/>
            </a:prstGeom>
            <a:noFill/>
            <a:ln w="22225" algn="ctr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l"/>
              <a:r>
                <a:rPr lang="en-US">
                  <a:solidFill>
                    <a:schemeClr val="tx1"/>
                  </a:solidFill>
                </a:rPr>
                <a:t>H</a:t>
              </a:r>
            </a:p>
          </p:txBody>
        </p:sp>
        <p:sp>
          <p:nvSpPr>
            <p:cNvPr id="298120" name="Rectangle 136"/>
            <p:cNvSpPr>
              <a:spLocks noChangeArrowheads="1"/>
            </p:cNvSpPr>
            <p:nvPr/>
          </p:nvSpPr>
          <p:spPr bwMode="auto">
            <a:xfrm>
              <a:off x="4873" y="3509"/>
              <a:ext cx="278" cy="327"/>
            </a:xfrm>
            <a:prstGeom prst="rect">
              <a:avLst/>
            </a:prstGeom>
            <a:noFill/>
            <a:ln w="22225" algn="ctr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l"/>
              <a:r>
                <a:rPr lang="en-US">
                  <a:solidFill>
                    <a:schemeClr val="tx1"/>
                  </a:solidFill>
                </a:rPr>
                <a:t>H</a:t>
              </a:r>
            </a:p>
          </p:txBody>
        </p:sp>
        <p:sp>
          <p:nvSpPr>
            <p:cNvPr id="298121" name="Rectangle 137"/>
            <p:cNvSpPr>
              <a:spLocks noChangeArrowheads="1"/>
            </p:cNvSpPr>
            <p:nvPr/>
          </p:nvSpPr>
          <p:spPr bwMode="auto">
            <a:xfrm>
              <a:off x="4585" y="3509"/>
              <a:ext cx="278" cy="327"/>
            </a:xfrm>
            <a:prstGeom prst="rect">
              <a:avLst/>
            </a:prstGeom>
            <a:noFill/>
            <a:ln w="22225" algn="ctr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l"/>
              <a:r>
                <a:rPr lang="en-US">
                  <a:solidFill>
                    <a:schemeClr val="tx1"/>
                  </a:solidFill>
                </a:rPr>
                <a:t>H</a:t>
              </a:r>
            </a:p>
          </p:txBody>
        </p:sp>
        <p:sp>
          <p:nvSpPr>
            <p:cNvPr id="298122" name="Line 138"/>
            <p:cNvSpPr>
              <a:spLocks noChangeShapeType="1"/>
            </p:cNvSpPr>
            <p:nvPr/>
          </p:nvSpPr>
          <p:spPr bwMode="auto">
            <a:xfrm flipV="1">
              <a:off x="5587" y="3144"/>
              <a:ext cx="0" cy="126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98123" name="Line 139"/>
            <p:cNvSpPr>
              <a:spLocks noChangeShapeType="1"/>
            </p:cNvSpPr>
            <p:nvPr/>
          </p:nvSpPr>
          <p:spPr bwMode="auto">
            <a:xfrm flipV="1">
              <a:off x="5299" y="3144"/>
              <a:ext cx="0" cy="126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98124" name="Rectangle 140"/>
            <p:cNvSpPr>
              <a:spLocks noChangeArrowheads="1"/>
            </p:cNvSpPr>
            <p:nvPr/>
          </p:nvSpPr>
          <p:spPr bwMode="auto">
            <a:xfrm>
              <a:off x="5449" y="2885"/>
              <a:ext cx="278" cy="327"/>
            </a:xfrm>
            <a:prstGeom prst="rect">
              <a:avLst/>
            </a:prstGeom>
            <a:noFill/>
            <a:ln w="22225" algn="ctr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l"/>
              <a:r>
                <a:rPr lang="en-US">
                  <a:solidFill>
                    <a:schemeClr val="tx1"/>
                  </a:solidFill>
                </a:rPr>
                <a:t>H</a:t>
              </a:r>
            </a:p>
          </p:txBody>
        </p:sp>
        <p:sp>
          <p:nvSpPr>
            <p:cNvPr id="298125" name="Rectangle 141"/>
            <p:cNvSpPr>
              <a:spLocks noChangeArrowheads="1"/>
            </p:cNvSpPr>
            <p:nvPr/>
          </p:nvSpPr>
          <p:spPr bwMode="auto">
            <a:xfrm>
              <a:off x="5161" y="2885"/>
              <a:ext cx="278" cy="327"/>
            </a:xfrm>
            <a:prstGeom prst="rect">
              <a:avLst/>
            </a:prstGeom>
            <a:noFill/>
            <a:ln w="22225" algn="ctr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l"/>
              <a:r>
                <a:rPr lang="en-US">
                  <a:solidFill>
                    <a:schemeClr val="tx1"/>
                  </a:solidFill>
                </a:rPr>
                <a:t>H</a:t>
              </a:r>
            </a:p>
          </p:txBody>
        </p:sp>
        <p:sp>
          <p:nvSpPr>
            <p:cNvPr id="298126" name="Line 142"/>
            <p:cNvSpPr>
              <a:spLocks noChangeShapeType="1"/>
            </p:cNvSpPr>
            <p:nvPr/>
          </p:nvSpPr>
          <p:spPr bwMode="auto">
            <a:xfrm flipV="1">
              <a:off x="5588" y="3462"/>
              <a:ext cx="0" cy="126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98127" name="Line 143"/>
            <p:cNvSpPr>
              <a:spLocks noChangeShapeType="1"/>
            </p:cNvSpPr>
            <p:nvPr/>
          </p:nvSpPr>
          <p:spPr bwMode="auto">
            <a:xfrm flipV="1">
              <a:off x="5300" y="3462"/>
              <a:ext cx="0" cy="126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98128" name="Rectangle 144"/>
            <p:cNvSpPr>
              <a:spLocks noChangeArrowheads="1"/>
            </p:cNvSpPr>
            <p:nvPr/>
          </p:nvSpPr>
          <p:spPr bwMode="auto">
            <a:xfrm>
              <a:off x="5450" y="3509"/>
              <a:ext cx="278" cy="327"/>
            </a:xfrm>
            <a:prstGeom prst="rect">
              <a:avLst/>
            </a:prstGeom>
            <a:noFill/>
            <a:ln w="22225" algn="ctr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l"/>
              <a:r>
                <a:rPr lang="en-US">
                  <a:solidFill>
                    <a:schemeClr val="tx1"/>
                  </a:solidFill>
                </a:rPr>
                <a:t>H</a:t>
              </a:r>
            </a:p>
          </p:txBody>
        </p:sp>
        <p:sp>
          <p:nvSpPr>
            <p:cNvPr id="298129" name="Rectangle 145"/>
            <p:cNvSpPr>
              <a:spLocks noChangeArrowheads="1"/>
            </p:cNvSpPr>
            <p:nvPr/>
          </p:nvSpPr>
          <p:spPr bwMode="auto">
            <a:xfrm>
              <a:off x="5162" y="3509"/>
              <a:ext cx="278" cy="327"/>
            </a:xfrm>
            <a:prstGeom prst="rect">
              <a:avLst/>
            </a:prstGeom>
            <a:noFill/>
            <a:ln w="22225" algn="ctr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l"/>
              <a:r>
                <a:rPr lang="en-US">
                  <a:solidFill>
                    <a:schemeClr val="tx1"/>
                  </a:solidFill>
                </a:rPr>
                <a:t>H</a:t>
              </a: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7981570" y="3795822"/>
            <a:ext cx="498855" cy="411327"/>
            <a:chOff x="119657" y="6331229"/>
            <a:chExt cx="498855" cy="411327"/>
          </a:xfrm>
        </p:grpSpPr>
        <p:sp>
          <p:nvSpPr>
            <p:cNvPr id="87" name="Octagon 86"/>
            <p:cNvSpPr/>
            <p:nvPr/>
          </p:nvSpPr>
          <p:spPr>
            <a:xfrm>
              <a:off x="163422" y="6331229"/>
              <a:ext cx="411327" cy="411327"/>
            </a:xfrm>
            <a:prstGeom prst="octagon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b="1">
                <a:solidFill>
                  <a:srgbClr val="FFFFFF"/>
                </a:solidFill>
              </a:endParaRPr>
            </a:p>
          </p:txBody>
        </p:sp>
        <p:sp>
          <p:nvSpPr>
            <p:cNvPr id="88" name="Text Box 30"/>
            <p:cNvSpPr txBox="1">
              <a:spLocks noChangeArrowheads="1"/>
            </p:cNvSpPr>
            <p:nvPr/>
          </p:nvSpPr>
          <p:spPr bwMode="auto">
            <a:xfrm>
              <a:off x="119657" y="6406087"/>
              <a:ext cx="498855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40" rIns="91440">
              <a:spAutoFit/>
            </a:bodyPr>
            <a:lstStyle/>
            <a:p>
              <a:r>
                <a:rPr lang="en-US" sz="1100" b="1" dirty="0" smtClean="0">
                  <a:solidFill>
                    <a:srgbClr val="FFFFFF"/>
                  </a:solidFill>
                  <a:latin typeface="Arial Narrow" panose="020B0606020202030204" pitchFamily="34" charset="0"/>
                </a:rPr>
                <a:t>STOP</a:t>
              </a:r>
              <a:endParaRPr lang="en-US" sz="1100" b="1" dirty="0">
                <a:solidFill>
                  <a:srgbClr val="FFFFFF"/>
                </a:solidFill>
                <a:latin typeface="Arial Narrow" panose="020B060602020203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980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9804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804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98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8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98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8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804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804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8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70" decel="100000"/>
                                        <p:tgtEl>
                                          <p:spTgt spid="2980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770" decel="100000"/>
                                        <p:tgtEl>
                                          <p:spTgt spid="29804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804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9" dur="770" fill="hold"/>
                                        <p:tgtEl>
                                          <p:spTgt spid="298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8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1" dur="770" fill="hold"/>
                                        <p:tgtEl>
                                          <p:spTgt spid="298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8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98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98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298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807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807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8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98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98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98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98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98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298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98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9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29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8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8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8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81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81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81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81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81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81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81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81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8043" grpId="0"/>
      <p:bldP spid="298044" grpId="0"/>
      <p:bldP spid="298045" grpId="0"/>
      <p:bldP spid="298073" grpId="0"/>
      <p:bldP spid="298078" grpId="0" animBg="1"/>
      <p:bldP spid="298110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04498" y="142444"/>
            <a:ext cx="8672182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3800" b="1" dirty="0" smtClean="0">
                <a:solidFill>
                  <a:srgbClr val="FFFF00"/>
                </a:solidFill>
                <a:latin typeface="Arial" pitchFamily="34" charset="0"/>
              </a:rPr>
              <a:t>REVIEW: </a:t>
            </a:r>
            <a:r>
              <a:rPr lang="en-US" sz="3800" b="1" u="sng" dirty="0" smtClean="0">
                <a:solidFill>
                  <a:srgbClr val="FFFF00"/>
                </a:solidFill>
                <a:latin typeface="Arial" pitchFamily="34" charset="0"/>
              </a:rPr>
              <a:t>Organic Reactions, so far...</a:t>
            </a:r>
          </a:p>
        </p:txBody>
      </p:sp>
      <p:sp>
        <p:nvSpPr>
          <p:cNvPr id="28" name="Rectangle 3"/>
          <p:cNvSpPr>
            <a:spLocks noChangeArrowheads="1"/>
          </p:cNvSpPr>
          <p:nvPr/>
        </p:nvSpPr>
        <p:spPr bwMode="auto">
          <a:xfrm>
            <a:off x="134187" y="950740"/>
            <a:ext cx="8812804" cy="1569660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sz="3200" dirty="0" smtClean="0">
                <a:solidFill>
                  <a:srgbClr val="FFFFFF"/>
                </a:solidFill>
              </a:rPr>
              <a:t>To this point, we have gone through three types of reactions that occur with organic molecules: </a:t>
            </a:r>
            <a:r>
              <a:rPr lang="en-US" sz="3200" u="sng" dirty="0" smtClean="0">
                <a:solidFill>
                  <a:srgbClr val="FFFFFF"/>
                </a:solidFill>
              </a:rPr>
              <a:t>combustion</a:t>
            </a:r>
            <a:r>
              <a:rPr lang="en-US" sz="3200" dirty="0" smtClean="0">
                <a:solidFill>
                  <a:srgbClr val="FFFFFF"/>
                </a:solidFill>
              </a:rPr>
              <a:t>, </a:t>
            </a:r>
            <a:r>
              <a:rPr lang="en-US" sz="3200" u="sng" dirty="0" smtClean="0">
                <a:solidFill>
                  <a:srgbClr val="FFFFFF"/>
                </a:solidFill>
              </a:rPr>
              <a:t>substitution</a:t>
            </a:r>
            <a:r>
              <a:rPr lang="en-US" sz="3200" dirty="0" smtClean="0">
                <a:solidFill>
                  <a:srgbClr val="FFFFFF"/>
                </a:solidFill>
              </a:rPr>
              <a:t>, and </a:t>
            </a:r>
            <a:r>
              <a:rPr lang="en-US" sz="3200" u="sng" dirty="0" smtClean="0">
                <a:solidFill>
                  <a:srgbClr val="FFFFFF"/>
                </a:solidFill>
              </a:rPr>
              <a:t>addition</a:t>
            </a:r>
            <a:r>
              <a:rPr lang="en-US" sz="3200" dirty="0" smtClean="0">
                <a:solidFill>
                  <a:srgbClr val="FFFFFF"/>
                </a:solidFill>
              </a:rPr>
              <a:t>.</a:t>
            </a: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29" name="Rectangle 4"/>
          <p:cNvSpPr>
            <a:spLocks noChangeArrowheads="1"/>
          </p:cNvSpPr>
          <p:nvPr/>
        </p:nvSpPr>
        <p:spPr bwMode="auto">
          <a:xfrm>
            <a:off x="127573" y="2579544"/>
            <a:ext cx="8937597" cy="4031873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514350" indent="-514350" algn="l">
              <a:buFontTx/>
              <a:buAutoNum type="arabicPeriod"/>
            </a:pPr>
            <a:r>
              <a:rPr lang="en-US" sz="3200" u="sng" dirty="0">
                <a:solidFill>
                  <a:srgbClr val="FFFF00"/>
                </a:solidFill>
              </a:rPr>
              <a:t>C</a:t>
            </a:r>
            <a:r>
              <a:rPr lang="en-US" sz="3200" u="sng" dirty="0" smtClean="0">
                <a:solidFill>
                  <a:srgbClr val="FFFF00"/>
                </a:solidFill>
              </a:rPr>
              <a:t>ombustion</a:t>
            </a:r>
            <a:r>
              <a:rPr lang="en-US" sz="3200" dirty="0" smtClean="0">
                <a:solidFill>
                  <a:srgbClr val="FFFF00"/>
                </a:solidFill>
              </a:rPr>
              <a:t> of hydrocarbons (or of C/H/O compounds) produces CO</a:t>
            </a:r>
            <a:r>
              <a:rPr lang="en-US" sz="3200" baseline="-25000" dirty="0" smtClean="0">
                <a:solidFill>
                  <a:srgbClr val="FFFF00"/>
                </a:solidFill>
              </a:rPr>
              <a:t>2</a:t>
            </a:r>
            <a:r>
              <a:rPr lang="en-US" sz="3200" dirty="0" smtClean="0">
                <a:solidFill>
                  <a:srgbClr val="FFFF00"/>
                </a:solidFill>
              </a:rPr>
              <a:t> and H</a:t>
            </a:r>
            <a:r>
              <a:rPr lang="en-US" sz="3200" baseline="-25000" dirty="0" smtClean="0">
                <a:solidFill>
                  <a:srgbClr val="FFFF00"/>
                </a:solidFill>
              </a:rPr>
              <a:t>2</a:t>
            </a:r>
            <a:r>
              <a:rPr lang="en-US" sz="3200" dirty="0" smtClean="0">
                <a:solidFill>
                  <a:srgbClr val="FFFF00"/>
                </a:solidFill>
              </a:rPr>
              <a:t>O. </a:t>
            </a:r>
          </a:p>
          <a:p>
            <a:pPr marL="514350" indent="-514350" algn="l">
              <a:buFontTx/>
              <a:buAutoNum type="arabicPeriod"/>
            </a:pPr>
            <a:r>
              <a:rPr lang="en-US" sz="3200" u="sng" dirty="0" smtClean="0">
                <a:solidFill>
                  <a:srgbClr val="FFFF00"/>
                </a:solidFill>
              </a:rPr>
              <a:t>Substitution</a:t>
            </a:r>
            <a:r>
              <a:rPr lang="en-US" sz="3200" dirty="0" smtClean="0">
                <a:solidFill>
                  <a:srgbClr val="FFFF00"/>
                </a:solidFill>
              </a:rPr>
              <a:t> reactions remove an H and replace it with something else. </a:t>
            </a:r>
            <a:endParaRPr lang="en-US" sz="3200" dirty="0">
              <a:solidFill>
                <a:srgbClr val="FFFF00"/>
              </a:solidFill>
            </a:endParaRPr>
          </a:p>
          <a:p>
            <a:pPr marL="514350" indent="-514350" algn="l">
              <a:buFontTx/>
              <a:buAutoNum type="arabicPeriod"/>
            </a:pPr>
            <a:r>
              <a:rPr lang="en-US" sz="3200" u="sng" dirty="0" smtClean="0">
                <a:solidFill>
                  <a:srgbClr val="FFFF00"/>
                </a:solidFill>
              </a:rPr>
              <a:t>Addition</a:t>
            </a:r>
            <a:r>
              <a:rPr lang="en-US" sz="3200" dirty="0" smtClean="0">
                <a:solidFill>
                  <a:srgbClr val="FFFF00"/>
                </a:solidFill>
              </a:rPr>
              <a:t> reactions break one of the bonds in a multiple bond and insert TWO things, one to each of the two atoms that formerly had the multiple bond.</a:t>
            </a:r>
          </a:p>
        </p:txBody>
      </p:sp>
    </p:spTree>
    <p:extLst>
      <p:ext uri="{BB962C8B-B14F-4D97-AF65-F5344CB8AC3E}">
        <p14:creationId xmlns:p14="http://schemas.microsoft.com/office/powerpoint/2010/main" val="32368458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4264764" y="243196"/>
            <a:ext cx="4606840" cy="2308324"/>
            <a:chOff x="4359360" y="180132"/>
            <a:chExt cx="4606840" cy="2308324"/>
          </a:xfrm>
        </p:grpSpPr>
        <p:pic>
          <p:nvPicPr>
            <p:cNvPr id="35" name="Picture 28" descr="https://publicaffairs.llnl.gov/news/sciencefeatures/images/SARS_protein350x263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16552" flipV="1">
              <a:off x="4359360" y="292100"/>
              <a:ext cx="2822490" cy="2120900"/>
            </a:xfrm>
            <a:prstGeom prst="rect">
              <a:avLst/>
            </a:prstGeom>
            <a:noFill/>
          </p:spPr>
        </p:pic>
        <p:sp>
          <p:nvSpPr>
            <p:cNvPr id="296999" name="Rectangle 39"/>
            <p:cNvSpPr>
              <a:spLocks noChangeArrowheads="1"/>
            </p:cNvSpPr>
            <p:nvPr/>
          </p:nvSpPr>
          <p:spPr bwMode="auto">
            <a:xfrm>
              <a:off x="6789001" y="180132"/>
              <a:ext cx="2177199" cy="2308324"/>
            </a:xfrm>
            <a:prstGeom prst="rect">
              <a:avLst/>
            </a:prstGeom>
            <a:noFill/>
            <a:ln w="22225" algn="ctr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r"/>
              <a:r>
                <a:rPr lang="en-US" sz="2400" b="1" dirty="0" smtClean="0">
                  <a:solidFill>
                    <a:srgbClr val="007434"/>
                  </a:solidFill>
                  <a:latin typeface="Arial Narrow" pitchFamily="34" charset="0"/>
                </a:rPr>
                <a:t>Complex protein</a:t>
              </a:r>
            </a:p>
            <a:p>
              <a:pPr algn="r"/>
              <a:r>
                <a:rPr lang="en-US" sz="2400" b="1" dirty="0" smtClean="0">
                  <a:solidFill>
                    <a:srgbClr val="007434"/>
                  </a:solidFill>
                  <a:latin typeface="Arial Narrow" pitchFamily="34" charset="0"/>
                </a:rPr>
                <a:t>molecules are</a:t>
              </a:r>
            </a:p>
            <a:p>
              <a:pPr algn="r"/>
              <a:r>
                <a:rPr lang="en-US" sz="2400" b="1" dirty="0" smtClean="0">
                  <a:solidFill>
                    <a:srgbClr val="007434"/>
                  </a:solidFill>
                  <a:latin typeface="Arial Narrow" pitchFamily="34" charset="0"/>
                </a:rPr>
                <a:t>made from</a:t>
              </a:r>
            </a:p>
            <a:p>
              <a:pPr algn="r"/>
              <a:r>
                <a:rPr lang="en-US" sz="2400" b="1" dirty="0">
                  <a:solidFill>
                    <a:srgbClr val="007434"/>
                  </a:solidFill>
                  <a:latin typeface="Arial Narrow" pitchFamily="34" charset="0"/>
                </a:rPr>
                <a:t>c</a:t>
              </a:r>
              <a:r>
                <a:rPr lang="en-US" sz="2400" b="1" dirty="0" smtClean="0">
                  <a:solidFill>
                    <a:srgbClr val="007434"/>
                  </a:solidFill>
                  <a:latin typeface="Arial Narrow" pitchFamily="34" charset="0"/>
                </a:rPr>
                <a:t>ondensation</a:t>
              </a:r>
            </a:p>
            <a:p>
              <a:pPr algn="r"/>
              <a:r>
                <a:rPr lang="en-US" sz="2400" b="1" dirty="0" smtClean="0">
                  <a:solidFill>
                    <a:srgbClr val="007434"/>
                  </a:solidFill>
                  <a:latin typeface="Arial Narrow" pitchFamily="34" charset="0"/>
                </a:rPr>
                <a:t>reactions of</a:t>
              </a:r>
            </a:p>
            <a:p>
              <a:pPr algn="r"/>
              <a:r>
                <a:rPr lang="en-US" sz="2400" b="1" dirty="0" smtClean="0">
                  <a:solidFill>
                    <a:srgbClr val="007434"/>
                  </a:solidFill>
                  <a:latin typeface="Arial Narrow" pitchFamily="34" charset="0"/>
                </a:rPr>
                <a:t>amino acids.</a:t>
              </a:r>
              <a:endParaRPr lang="en-US" sz="2400" b="1" dirty="0">
                <a:solidFill>
                  <a:srgbClr val="007434"/>
                </a:solidFill>
                <a:latin typeface="Arial Narrow" pitchFamily="34" charset="0"/>
              </a:endParaRPr>
            </a:p>
          </p:txBody>
        </p:sp>
      </p:grpSp>
      <p:sp>
        <p:nvSpPr>
          <p:cNvPr id="296962" name="Rectangle 2"/>
          <p:cNvSpPr>
            <a:spLocks noChangeArrowheads="1"/>
          </p:cNvSpPr>
          <p:nvPr/>
        </p:nvSpPr>
        <p:spPr bwMode="auto">
          <a:xfrm>
            <a:off x="955253" y="226578"/>
            <a:ext cx="3542958" cy="181588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tabLst>
                <a:tab pos="457200" algn="r"/>
                <a:tab pos="2743200" algn="ctr"/>
                <a:tab pos="5486400" algn="r"/>
              </a:tabLst>
            </a:pPr>
            <a:r>
              <a:rPr lang="en-US" u="sng" dirty="0"/>
              <a:t>c</a:t>
            </a:r>
            <a:r>
              <a:rPr lang="en-US" u="sng" dirty="0" smtClean="0"/>
              <a:t>ondensation</a:t>
            </a:r>
          </a:p>
          <a:p>
            <a:pPr algn="l">
              <a:tabLst>
                <a:tab pos="457200" algn="r"/>
                <a:tab pos="2743200" algn="ctr"/>
                <a:tab pos="5486400" algn="r"/>
              </a:tabLst>
            </a:pPr>
            <a:r>
              <a:rPr lang="en-US" dirty="0" smtClean="0"/>
              <a:t>(or </a:t>
            </a:r>
            <a:r>
              <a:rPr lang="en-US" u="sng" dirty="0" smtClean="0"/>
              <a:t>elimination</a:t>
            </a:r>
            <a:r>
              <a:rPr lang="en-US" dirty="0" smtClean="0"/>
              <a:t>,</a:t>
            </a:r>
          </a:p>
          <a:p>
            <a:pPr algn="l">
              <a:tabLst>
                <a:tab pos="457200" algn="r"/>
                <a:tab pos="2743200" algn="ctr"/>
                <a:tab pos="5486400" algn="r"/>
              </a:tabLst>
            </a:pPr>
            <a:r>
              <a:rPr lang="en-US" dirty="0" smtClean="0"/>
              <a:t>or </a:t>
            </a:r>
            <a:r>
              <a:rPr lang="en-US" u="sng" dirty="0"/>
              <a:t>dehydration</a:t>
            </a:r>
            <a:r>
              <a:rPr lang="en-US" dirty="0"/>
              <a:t>):</a:t>
            </a:r>
          </a:p>
          <a:p>
            <a:pPr algn="l">
              <a:tabLst>
                <a:tab pos="457200" algn="r"/>
                <a:tab pos="2743200" algn="ctr"/>
                <a:tab pos="5486400" algn="r"/>
              </a:tabLst>
            </a:pPr>
            <a:r>
              <a:rPr lang="en-US" dirty="0"/>
              <a:t>    _____ is a product</a:t>
            </a:r>
          </a:p>
        </p:txBody>
      </p:sp>
      <p:sp>
        <p:nvSpPr>
          <p:cNvPr id="296963" name="Rectangle 3"/>
          <p:cNvSpPr>
            <a:spLocks noChangeArrowheads="1"/>
          </p:cNvSpPr>
          <p:nvPr/>
        </p:nvSpPr>
        <p:spPr bwMode="auto">
          <a:xfrm>
            <a:off x="1407691" y="1509168"/>
            <a:ext cx="1055687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dirty="0">
                <a:solidFill>
                  <a:srgbClr val="000000"/>
                </a:solidFill>
              </a:rPr>
              <a:t>water</a:t>
            </a:r>
          </a:p>
        </p:txBody>
      </p:sp>
      <p:sp>
        <p:nvSpPr>
          <p:cNvPr id="296964" name="Rectangle 4"/>
          <p:cNvSpPr>
            <a:spLocks noChangeArrowheads="1"/>
          </p:cNvSpPr>
          <p:nvPr/>
        </p:nvSpPr>
        <p:spPr bwMode="auto">
          <a:xfrm>
            <a:off x="395288" y="2094289"/>
            <a:ext cx="5114925" cy="946150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/>
              <a:t>-- One reactant provides an __,</a:t>
            </a:r>
          </a:p>
          <a:p>
            <a:pPr algn="l"/>
            <a:r>
              <a:rPr lang="en-US"/>
              <a:t>   the other provides an ___. </a:t>
            </a:r>
          </a:p>
        </p:txBody>
      </p:sp>
      <p:sp>
        <p:nvSpPr>
          <p:cNvPr id="296965" name="Rectangle 5"/>
          <p:cNvSpPr>
            <a:spLocks noChangeArrowheads="1"/>
          </p:cNvSpPr>
          <p:nvPr/>
        </p:nvSpPr>
        <p:spPr bwMode="auto">
          <a:xfrm>
            <a:off x="4887913" y="2103814"/>
            <a:ext cx="441325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000000"/>
                </a:solidFill>
              </a:rPr>
              <a:t>H</a:t>
            </a:r>
          </a:p>
        </p:txBody>
      </p:sp>
      <p:sp>
        <p:nvSpPr>
          <p:cNvPr id="296966" name="Rectangle 6"/>
          <p:cNvSpPr>
            <a:spLocks noChangeArrowheads="1"/>
          </p:cNvSpPr>
          <p:nvPr/>
        </p:nvSpPr>
        <p:spPr bwMode="auto">
          <a:xfrm>
            <a:off x="4151313" y="2522914"/>
            <a:ext cx="717550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000000"/>
                </a:solidFill>
              </a:rPr>
              <a:t>OH</a:t>
            </a:r>
          </a:p>
        </p:txBody>
      </p:sp>
      <p:sp>
        <p:nvSpPr>
          <p:cNvPr id="296967" name="Rectangle 7"/>
          <p:cNvSpPr>
            <a:spLocks noChangeArrowheads="1"/>
          </p:cNvSpPr>
          <p:nvPr/>
        </p:nvSpPr>
        <p:spPr bwMode="auto">
          <a:xfrm>
            <a:off x="314325" y="5303838"/>
            <a:ext cx="3898900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/>
              <a:t>CH</a:t>
            </a:r>
            <a:r>
              <a:rPr lang="en-US" baseline="-25000"/>
              <a:t>3</a:t>
            </a:r>
            <a:r>
              <a:rPr lang="en-US"/>
              <a:t>CH</a:t>
            </a:r>
            <a:r>
              <a:rPr lang="en-US" baseline="-25000"/>
              <a:t>2</a:t>
            </a:r>
            <a:r>
              <a:rPr lang="en-US"/>
              <a:t>OH  +  CH</a:t>
            </a:r>
            <a:r>
              <a:rPr lang="en-US" baseline="-25000"/>
              <a:t>3</a:t>
            </a:r>
            <a:r>
              <a:rPr lang="en-US"/>
              <a:t>OH </a:t>
            </a:r>
          </a:p>
        </p:txBody>
      </p:sp>
      <p:sp>
        <p:nvSpPr>
          <p:cNvPr id="296968" name="Line 8"/>
          <p:cNvSpPr>
            <a:spLocks noChangeShapeType="1"/>
          </p:cNvSpPr>
          <p:nvPr/>
        </p:nvSpPr>
        <p:spPr bwMode="auto">
          <a:xfrm>
            <a:off x="4229100" y="5575300"/>
            <a:ext cx="571500" cy="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6969" name="Rectangle 9"/>
          <p:cNvSpPr>
            <a:spLocks noChangeArrowheads="1"/>
          </p:cNvSpPr>
          <p:nvPr/>
        </p:nvSpPr>
        <p:spPr bwMode="auto">
          <a:xfrm>
            <a:off x="314325" y="5303838"/>
            <a:ext cx="3898900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dirty="0"/>
              <a:t>CH</a:t>
            </a:r>
            <a:r>
              <a:rPr lang="en-US" baseline="-25000" dirty="0"/>
              <a:t>3</a:t>
            </a:r>
            <a:r>
              <a:rPr lang="en-US" dirty="0"/>
              <a:t>CH</a:t>
            </a:r>
            <a:r>
              <a:rPr lang="en-US" baseline="-25000" dirty="0"/>
              <a:t>2</a:t>
            </a:r>
            <a:r>
              <a:rPr lang="en-US" dirty="0"/>
              <a:t>O</a:t>
            </a:r>
            <a:r>
              <a:rPr lang="en-US" dirty="0">
                <a:solidFill>
                  <a:srgbClr val="000000"/>
                </a:solidFill>
              </a:rPr>
              <a:t>H</a:t>
            </a:r>
            <a:r>
              <a:rPr lang="en-US" dirty="0"/>
              <a:t>  +  CH</a:t>
            </a:r>
            <a:r>
              <a:rPr lang="en-US" baseline="-25000" dirty="0"/>
              <a:t>3</a:t>
            </a:r>
            <a:r>
              <a:rPr lang="en-US" dirty="0">
                <a:solidFill>
                  <a:srgbClr val="000000"/>
                </a:solidFill>
              </a:rPr>
              <a:t>OH</a:t>
            </a:r>
            <a:r>
              <a:rPr lang="en-US" dirty="0"/>
              <a:t> </a:t>
            </a:r>
          </a:p>
        </p:txBody>
      </p:sp>
      <p:grpSp>
        <p:nvGrpSpPr>
          <p:cNvPr id="296980" name="Group 20"/>
          <p:cNvGrpSpPr>
            <a:grpSpLocks/>
          </p:cNvGrpSpPr>
          <p:nvPr/>
        </p:nvGrpSpPr>
        <p:grpSpPr bwMode="auto">
          <a:xfrm>
            <a:off x="5957888" y="3398462"/>
            <a:ext cx="1754187" cy="1728787"/>
            <a:chOff x="3601" y="413"/>
            <a:chExt cx="1105" cy="1089"/>
          </a:xfrm>
        </p:grpSpPr>
        <p:grpSp>
          <p:nvGrpSpPr>
            <p:cNvPr id="296981" name="Group 21"/>
            <p:cNvGrpSpPr>
              <a:grpSpLocks noChangeAspect="1"/>
            </p:cNvGrpSpPr>
            <p:nvPr/>
          </p:nvGrpSpPr>
          <p:grpSpPr bwMode="auto">
            <a:xfrm rot="-9000000">
              <a:off x="3601" y="589"/>
              <a:ext cx="726" cy="913"/>
              <a:chOff x="3195" y="1927"/>
              <a:chExt cx="930" cy="1171"/>
            </a:xfrm>
          </p:grpSpPr>
          <p:grpSp>
            <p:nvGrpSpPr>
              <p:cNvPr id="296982" name="Group 22"/>
              <p:cNvGrpSpPr>
                <a:grpSpLocks noChangeAspect="1"/>
              </p:cNvGrpSpPr>
              <p:nvPr/>
            </p:nvGrpSpPr>
            <p:grpSpPr bwMode="auto">
              <a:xfrm rot="1800000">
                <a:off x="3195" y="1927"/>
                <a:ext cx="930" cy="804"/>
                <a:chOff x="1757" y="2853"/>
                <a:chExt cx="930" cy="804"/>
              </a:xfrm>
            </p:grpSpPr>
            <p:sp>
              <p:nvSpPr>
                <p:cNvPr id="296983" name="AutoShape 23"/>
                <p:cNvSpPr>
                  <a:spLocks noChangeAspect="1" noChangeArrowheads="1"/>
                </p:cNvSpPr>
                <p:nvPr/>
              </p:nvSpPr>
              <p:spPr bwMode="auto">
                <a:xfrm>
                  <a:off x="1757" y="2853"/>
                  <a:ext cx="930" cy="804"/>
                </a:xfrm>
                <a:prstGeom prst="hexagon">
                  <a:avLst>
                    <a:gd name="adj" fmla="val 28918"/>
                    <a:gd name="vf" fmla="val 115470"/>
                  </a:avLst>
                </a:prstGeom>
                <a:noFill/>
                <a:ln w="3810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96984" name="Oval 24"/>
                <p:cNvSpPr>
                  <a:spLocks noChangeAspect="1" noChangeArrowheads="1"/>
                </p:cNvSpPr>
                <p:nvPr/>
              </p:nvSpPr>
              <p:spPr bwMode="auto">
                <a:xfrm>
                  <a:off x="1910" y="2935"/>
                  <a:ext cx="640" cy="640"/>
                </a:xfrm>
                <a:prstGeom prst="ellipse">
                  <a:avLst/>
                </a:prstGeom>
                <a:noFill/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96985" name="Line 25"/>
              <p:cNvSpPr>
                <a:spLocks noChangeAspect="1" noChangeShapeType="1"/>
              </p:cNvSpPr>
              <p:nvPr/>
            </p:nvSpPr>
            <p:spPr bwMode="auto">
              <a:xfrm flipV="1">
                <a:off x="3659" y="2796"/>
                <a:ext cx="0" cy="30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296986" name="Rectangle 26"/>
            <p:cNvSpPr>
              <a:spLocks noChangeArrowheads="1"/>
            </p:cNvSpPr>
            <p:nvPr/>
          </p:nvSpPr>
          <p:spPr bwMode="auto">
            <a:xfrm>
              <a:off x="4169" y="413"/>
              <a:ext cx="537" cy="327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l"/>
              <a:r>
                <a:rPr lang="en-US">
                  <a:solidFill>
                    <a:srgbClr val="000000"/>
                  </a:solidFill>
                </a:rPr>
                <a:t>NO</a:t>
              </a:r>
              <a:r>
                <a:rPr lang="en-US" baseline="-25000">
                  <a:solidFill>
                    <a:srgbClr val="000000"/>
                  </a:solidFill>
                </a:rPr>
                <a:t>2</a:t>
              </a:r>
            </a:p>
          </p:txBody>
        </p:sp>
      </p:grpSp>
      <p:sp>
        <p:nvSpPr>
          <p:cNvPr id="296987" name="Rectangle 27"/>
          <p:cNvSpPr>
            <a:spLocks noChangeArrowheads="1"/>
          </p:cNvSpPr>
          <p:nvPr/>
        </p:nvSpPr>
        <p:spPr bwMode="auto">
          <a:xfrm>
            <a:off x="7202488" y="4109662"/>
            <a:ext cx="1257300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000000"/>
                </a:solidFill>
              </a:rPr>
              <a:t>+  H</a:t>
            </a:r>
            <a:r>
              <a:rPr lang="en-US" baseline="-25000">
                <a:solidFill>
                  <a:srgbClr val="000000"/>
                </a:solidFill>
              </a:rPr>
              <a:t>2</a:t>
            </a:r>
            <a:r>
              <a:rPr lang="en-US">
                <a:solidFill>
                  <a:srgbClr val="000000"/>
                </a:solidFill>
              </a:rPr>
              <a:t>O</a:t>
            </a:r>
            <a:endParaRPr lang="en-US" baseline="-25000">
              <a:solidFill>
                <a:srgbClr val="000000"/>
              </a:solidFill>
            </a:endParaRPr>
          </a:p>
        </p:txBody>
      </p:sp>
      <p:grpSp>
        <p:nvGrpSpPr>
          <p:cNvPr id="296998" name="Group 38"/>
          <p:cNvGrpSpPr>
            <a:grpSpLocks/>
          </p:cNvGrpSpPr>
          <p:nvPr/>
        </p:nvGrpSpPr>
        <p:grpSpPr bwMode="auto">
          <a:xfrm>
            <a:off x="1031875" y="3958849"/>
            <a:ext cx="4010025" cy="1152525"/>
            <a:chOff x="722" y="1662"/>
            <a:chExt cx="2526" cy="726"/>
          </a:xfrm>
        </p:grpSpPr>
        <p:grpSp>
          <p:nvGrpSpPr>
            <p:cNvPr id="296973" name="Group 13"/>
            <p:cNvGrpSpPr>
              <a:grpSpLocks noChangeAspect="1"/>
            </p:cNvGrpSpPr>
            <p:nvPr/>
          </p:nvGrpSpPr>
          <p:grpSpPr bwMode="auto">
            <a:xfrm rot="-7200000">
              <a:off x="673" y="1711"/>
              <a:ext cx="726" cy="627"/>
              <a:chOff x="1757" y="2853"/>
              <a:chExt cx="930" cy="804"/>
            </a:xfrm>
          </p:grpSpPr>
          <p:sp>
            <p:nvSpPr>
              <p:cNvPr id="296974" name="AutoShape 14"/>
              <p:cNvSpPr>
                <a:spLocks noChangeAspect="1" noChangeArrowheads="1"/>
              </p:cNvSpPr>
              <p:nvPr/>
            </p:nvSpPr>
            <p:spPr bwMode="auto">
              <a:xfrm>
                <a:off x="1757" y="2853"/>
                <a:ext cx="930" cy="804"/>
              </a:xfrm>
              <a:prstGeom prst="hexagon">
                <a:avLst>
                  <a:gd name="adj" fmla="val 28918"/>
                  <a:gd name="vf" fmla="val 115470"/>
                </a:avLst>
              </a:prstGeom>
              <a:noFill/>
              <a:ln w="38100" algn="ctr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96975" name="Oval 15"/>
              <p:cNvSpPr>
                <a:spLocks noChangeAspect="1" noChangeArrowheads="1"/>
              </p:cNvSpPr>
              <p:nvPr/>
            </p:nvSpPr>
            <p:spPr bwMode="auto">
              <a:xfrm>
                <a:off x="1910" y="2935"/>
                <a:ext cx="640" cy="640"/>
              </a:xfrm>
              <a:prstGeom prst="ellipse">
                <a:avLst/>
              </a:prstGeom>
              <a:noFill/>
              <a:ln w="22225" algn="ctr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296978" name="Rectangle 18"/>
            <p:cNvSpPr>
              <a:spLocks noChangeArrowheads="1"/>
            </p:cNvSpPr>
            <p:nvPr/>
          </p:nvSpPr>
          <p:spPr bwMode="auto">
            <a:xfrm>
              <a:off x="1529" y="1853"/>
              <a:ext cx="954" cy="327"/>
            </a:xfrm>
            <a:prstGeom prst="rect">
              <a:avLst/>
            </a:prstGeom>
            <a:noFill/>
            <a:ln w="22225" algn="ctr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l"/>
              <a:r>
                <a:rPr lang="en-US"/>
                <a:t>+  HNO</a:t>
              </a:r>
              <a:r>
                <a:rPr lang="en-US" baseline="-25000"/>
                <a:t>3</a:t>
              </a:r>
            </a:p>
          </p:txBody>
        </p:sp>
        <p:grpSp>
          <p:nvGrpSpPr>
            <p:cNvPr id="296990" name="Group 30"/>
            <p:cNvGrpSpPr>
              <a:grpSpLocks/>
            </p:cNvGrpSpPr>
            <p:nvPr/>
          </p:nvGrpSpPr>
          <p:grpSpPr bwMode="auto">
            <a:xfrm>
              <a:off x="2592" y="1731"/>
              <a:ext cx="656" cy="277"/>
              <a:chOff x="2864" y="1731"/>
              <a:chExt cx="656" cy="277"/>
            </a:xfrm>
          </p:grpSpPr>
          <p:sp>
            <p:nvSpPr>
              <p:cNvPr id="296988" name="Line 28"/>
              <p:cNvSpPr>
                <a:spLocks noChangeShapeType="1"/>
              </p:cNvSpPr>
              <p:nvPr/>
            </p:nvSpPr>
            <p:spPr bwMode="auto">
              <a:xfrm>
                <a:off x="2864" y="2008"/>
                <a:ext cx="656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lg" len="lg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6989" name="Rectangle 29"/>
              <p:cNvSpPr>
                <a:spLocks noChangeArrowheads="1"/>
              </p:cNvSpPr>
              <p:nvPr/>
            </p:nvSpPr>
            <p:spPr bwMode="auto">
              <a:xfrm>
                <a:off x="2888" y="1731"/>
                <a:ext cx="579" cy="250"/>
              </a:xfrm>
              <a:prstGeom prst="rect">
                <a:avLst/>
              </a:prstGeom>
              <a:noFill/>
              <a:ln w="222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/>
                  <a:t>H</a:t>
                </a:r>
                <a:r>
                  <a:rPr lang="en-US" sz="2000" baseline="-25000"/>
                  <a:t>2</a:t>
                </a:r>
                <a:r>
                  <a:rPr lang="en-US" sz="2000"/>
                  <a:t>SO</a:t>
                </a:r>
                <a:r>
                  <a:rPr lang="en-US" sz="2000" baseline="-25000"/>
                  <a:t>4</a:t>
                </a:r>
              </a:p>
            </p:txBody>
          </p:sp>
        </p:grpSp>
      </p:grpSp>
      <p:sp>
        <p:nvSpPr>
          <p:cNvPr id="296991" name="Rectangle 31"/>
          <p:cNvSpPr>
            <a:spLocks noChangeArrowheads="1"/>
          </p:cNvSpPr>
          <p:nvPr/>
        </p:nvSpPr>
        <p:spPr bwMode="auto">
          <a:xfrm>
            <a:off x="5030788" y="5291138"/>
            <a:ext cx="2805112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dirty="0">
                <a:solidFill>
                  <a:srgbClr val="000000"/>
                </a:solidFill>
              </a:rPr>
              <a:t>CH</a:t>
            </a:r>
            <a:r>
              <a:rPr lang="en-US" baseline="-25000" dirty="0">
                <a:solidFill>
                  <a:srgbClr val="000000"/>
                </a:solidFill>
              </a:rPr>
              <a:t>3</a:t>
            </a:r>
            <a:r>
              <a:rPr lang="en-US" dirty="0">
                <a:solidFill>
                  <a:srgbClr val="000000"/>
                </a:solidFill>
              </a:rPr>
              <a:t>CH</a:t>
            </a:r>
            <a:r>
              <a:rPr lang="en-US" baseline="-25000" dirty="0">
                <a:solidFill>
                  <a:srgbClr val="000000"/>
                </a:solidFill>
              </a:rPr>
              <a:t>2</a:t>
            </a:r>
            <a:r>
              <a:rPr lang="en-US" dirty="0">
                <a:solidFill>
                  <a:srgbClr val="000000"/>
                </a:solidFill>
              </a:rPr>
              <a:t>–O–CH</a:t>
            </a:r>
            <a:r>
              <a:rPr lang="en-US" baseline="-25000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296992" name="Rectangle 32"/>
          <p:cNvSpPr>
            <a:spLocks noChangeArrowheads="1"/>
          </p:cNvSpPr>
          <p:nvPr/>
        </p:nvSpPr>
        <p:spPr bwMode="auto">
          <a:xfrm>
            <a:off x="7772400" y="5291138"/>
            <a:ext cx="1158875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000000"/>
                </a:solidFill>
              </a:rPr>
              <a:t>+ H</a:t>
            </a:r>
            <a:r>
              <a:rPr lang="en-US" baseline="-25000">
                <a:solidFill>
                  <a:srgbClr val="000000"/>
                </a:solidFill>
              </a:rPr>
              <a:t>2</a:t>
            </a:r>
            <a:r>
              <a:rPr lang="en-US">
                <a:solidFill>
                  <a:srgbClr val="000000"/>
                </a:solidFill>
              </a:rPr>
              <a:t>O</a:t>
            </a:r>
            <a:endParaRPr lang="en-US" baseline="-25000">
              <a:solidFill>
                <a:srgbClr val="000000"/>
              </a:solidFill>
            </a:endParaRPr>
          </a:p>
        </p:txBody>
      </p:sp>
      <p:sp>
        <p:nvSpPr>
          <p:cNvPr id="296993" name="Rectangle 33"/>
          <p:cNvSpPr>
            <a:spLocks noChangeArrowheads="1"/>
          </p:cNvSpPr>
          <p:nvPr/>
        </p:nvSpPr>
        <p:spPr bwMode="auto">
          <a:xfrm>
            <a:off x="7874000" y="5862638"/>
            <a:ext cx="1055688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000000"/>
                </a:solidFill>
              </a:rPr>
              <a:t>water</a:t>
            </a:r>
            <a:endParaRPr lang="en-US" baseline="-25000">
              <a:solidFill>
                <a:srgbClr val="000000"/>
              </a:solidFill>
            </a:endParaRPr>
          </a:p>
        </p:txBody>
      </p:sp>
      <p:sp>
        <p:nvSpPr>
          <p:cNvPr id="296995" name="Rectangle 35"/>
          <p:cNvSpPr>
            <a:spLocks noChangeArrowheads="1"/>
          </p:cNvSpPr>
          <p:nvPr/>
        </p:nvSpPr>
        <p:spPr bwMode="auto">
          <a:xfrm>
            <a:off x="368300" y="5862638"/>
            <a:ext cx="1966913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000000"/>
                </a:solidFill>
              </a:rPr>
              <a:t>alcohol m’c</a:t>
            </a:r>
            <a:endParaRPr lang="en-US" baseline="-25000">
              <a:solidFill>
                <a:srgbClr val="000000"/>
              </a:solidFill>
            </a:endParaRPr>
          </a:p>
        </p:txBody>
      </p:sp>
      <p:sp>
        <p:nvSpPr>
          <p:cNvPr id="296996" name="Rectangle 36"/>
          <p:cNvSpPr>
            <a:spLocks noChangeArrowheads="1"/>
          </p:cNvSpPr>
          <p:nvPr/>
        </p:nvSpPr>
        <p:spPr bwMode="auto">
          <a:xfrm>
            <a:off x="2501900" y="5862638"/>
            <a:ext cx="1966913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000000"/>
                </a:solidFill>
              </a:rPr>
              <a:t>alcohol m’c</a:t>
            </a:r>
            <a:endParaRPr lang="en-US" baseline="-25000">
              <a:solidFill>
                <a:srgbClr val="000000"/>
              </a:solidFill>
            </a:endParaRPr>
          </a:p>
        </p:txBody>
      </p:sp>
      <p:sp>
        <p:nvSpPr>
          <p:cNvPr id="296997" name="Rectangle 37"/>
          <p:cNvSpPr>
            <a:spLocks noChangeArrowheads="1"/>
          </p:cNvSpPr>
          <p:nvPr/>
        </p:nvSpPr>
        <p:spPr bwMode="auto">
          <a:xfrm>
            <a:off x="5575300" y="5862638"/>
            <a:ext cx="1492250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rgbClr val="000000"/>
                </a:solidFill>
              </a:rPr>
              <a:t>an ether</a:t>
            </a:r>
            <a:endParaRPr lang="en-US" baseline="-25000">
              <a:solidFill>
                <a:srgbClr val="000000"/>
              </a:solidFill>
            </a:endParaRPr>
          </a:p>
        </p:txBody>
      </p:sp>
      <p:sp>
        <p:nvSpPr>
          <p:cNvPr id="37" name="5-Point Star 36"/>
          <p:cNvSpPr/>
          <p:nvPr/>
        </p:nvSpPr>
        <p:spPr bwMode="auto">
          <a:xfrm>
            <a:off x="236487" y="252248"/>
            <a:ext cx="630618" cy="630618"/>
          </a:xfrm>
          <a:prstGeom prst="star5">
            <a:avLst/>
          </a:prstGeom>
          <a:solidFill>
            <a:schemeClr val="tx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endParaRPr lang="en-US" smtClean="0"/>
          </a:p>
        </p:txBody>
      </p:sp>
      <p:sp>
        <p:nvSpPr>
          <p:cNvPr id="38" name="Rectangle 31"/>
          <p:cNvSpPr>
            <a:spLocks noChangeArrowheads="1"/>
          </p:cNvSpPr>
          <p:nvPr/>
        </p:nvSpPr>
        <p:spPr bwMode="auto">
          <a:xfrm>
            <a:off x="698016" y="3002146"/>
            <a:ext cx="5475538" cy="523220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dirty="0" smtClean="0">
                <a:solidFill>
                  <a:srgbClr val="000000"/>
                </a:solidFill>
              </a:rPr>
              <a:t>“What’s left” then bonds together.</a:t>
            </a:r>
            <a:endParaRPr lang="en-US" baseline="-25000" dirty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639589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70" decel="100000"/>
                                        <p:tgtEl>
                                          <p:spTgt spid="2969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770" decel="100000"/>
                                        <p:tgtEl>
                                          <p:spTgt spid="29696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696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296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6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296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6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696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696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6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70" decel="100000"/>
                                        <p:tgtEl>
                                          <p:spTgt spid="2969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770" decel="100000"/>
                                        <p:tgtEl>
                                          <p:spTgt spid="29696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696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1" dur="770" fill="hold"/>
                                        <p:tgtEl>
                                          <p:spTgt spid="296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6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296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6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70" decel="100000"/>
                                        <p:tgtEl>
                                          <p:spTgt spid="2969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770" decel="100000"/>
                                        <p:tgtEl>
                                          <p:spTgt spid="29696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696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2" dur="770" fill="hold"/>
                                        <p:tgtEl>
                                          <p:spTgt spid="296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6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4" dur="770" fill="hold"/>
                                        <p:tgtEl>
                                          <p:spTgt spid="296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6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 tmFilter="0,0; .5, 1; 1, 1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699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699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69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3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696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696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69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9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696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696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69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6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6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6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698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69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698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69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698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69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698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698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2969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2969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2969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2969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2000"/>
                                        <p:tgtEl>
                                          <p:spTgt spid="2969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6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2000"/>
                                        <p:tgtEl>
                                          <p:spTgt spid="296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69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69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69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699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69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699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69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699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69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699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699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2969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2969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2969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2969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 tmFilter="0,0; .5, 1; 1, 1"/>
                                        <p:tgtEl>
                                          <p:spTgt spid="296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2969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2969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2969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2969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2969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2969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2969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2969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2969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2969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2969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2969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63" grpId="0"/>
      <p:bldP spid="296964" grpId="0"/>
      <p:bldP spid="296965" grpId="0"/>
      <p:bldP spid="296966" grpId="0"/>
      <p:bldP spid="296967" grpId="0"/>
      <p:bldP spid="296967" grpId="1"/>
      <p:bldP spid="296968" grpId="0" animBg="1"/>
      <p:bldP spid="296969" grpId="0"/>
      <p:bldP spid="296987" grpId="0"/>
      <p:bldP spid="296991" grpId="0"/>
      <p:bldP spid="296992" grpId="0"/>
      <p:bldP spid="296993" grpId="0"/>
      <p:bldP spid="296995" grpId="0"/>
      <p:bldP spid="296996" grpId="0"/>
      <p:bldP spid="296997" grpId="0"/>
      <p:bldP spid="37" grpId="0" animBg="1"/>
      <p:bldP spid="38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5"/>
          <p:cNvSpPr>
            <a:spLocks noChangeArrowheads="1"/>
          </p:cNvSpPr>
          <p:nvPr/>
        </p:nvSpPr>
        <p:spPr bwMode="auto">
          <a:xfrm>
            <a:off x="474725" y="373722"/>
            <a:ext cx="8166018" cy="954107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dirty="0"/>
              <a:t>-- </a:t>
            </a:r>
            <a:r>
              <a:rPr lang="en-US" dirty="0" smtClean="0"/>
              <a:t>Condensation reactions polymerize amino acids</a:t>
            </a:r>
          </a:p>
          <a:p>
            <a:pPr algn="l"/>
            <a:r>
              <a:rPr lang="en-US" dirty="0" smtClean="0"/>
              <a:t>    into... </a:t>
            </a:r>
            <a:endParaRPr lang="en-US" dirty="0"/>
          </a:p>
        </p:txBody>
      </p:sp>
      <p:sp>
        <p:nvSpPr>
          <p:cNvPr id="249911" name="Rectangle 55"/>
          <p:cNvSpPr>
            <a:spLocks noChangeArrowheads="1"/>
          </p:cNvSpPr>
          <p:nvPr/>
        </p:nvSpPr>
        <p:spPr bwMode="auto">
          <a:xfrm>
            <a:off x="1749712" y="813643"/>
            <a:ext cx="156485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dirty="0" smtClean="0">
                <a:solidFill>
                  <a:srgbClr val="000000"/>
                </a:solidFill>
              </a:rPr>
              <a:t>proteins.</a:t>
            </a:r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42982" y="1628604"/>
            <a:ext cx="2638425" cy="2170113"/>
            <a:chOff x="342982" y="1628604"/>
            <a:chExt cx="2638425" cy="2170113"/>
          </a:xfrm>
        </p:grpSpPr>
        <p:grpSp>
          <p:nvGrpSpPr>
            <p:cNvPr id="7" name="Group 6"/>
            <p:cNvGrpSpPr/>
            <p:nvPr/>
          </p:nvGrpSpPr>
          <p:grpSpPr>
            <a:xfrm>
              <a:off x="342982" y="1628604"/>
              <a:ext cx="2638425" cy="1539876"/>
              <a:chOff x="342982" y="1628604"/>
              <a:chExt cx="2638425" cy="1539876"/>
            </a:xfrm>
          </p:grpSpPr>
          <p:sp>
            <p:nvSpPr>
              <p:cNvPr id="18480" name="Rectangle 57"/>
              <p:cNvSpPr>
                <a:spLocks noChangeArrowheads="1"/>
              </p:cNvSpPr>
              <p:nvPr/>
            </p:nvSpPr>
            <p:spPr bwMode="auto">
              <a:xfrm>
                <a:off x="342982" y="2130254"/>
                <a:ext cx="2638425" cy="519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 H–N–C–C–</a:t>
                </a:r>
                <a:r>
                  <a:rPr lang="en-US" dirty="0">
                    <a:solidFill>
                      <a:srgbClr val="000000"/>
                    </a:solidFill>
                  </a:rPr>
                  <a:t>OH</a:t>
                </a:r>
              </a:p>
            </p:txBody>
          </p:sp>
          <p:sp>
            <p:nvSpPr>
              <p:cNvPr id="18481" name="Line 58"/>
              <p:cNvSpPr>
                <a:spLocks noChangeShapeType="1"/>
              </p:cNvSpPr>
              <p:nvPr/>
            </p:nvSpPr>
            <p:spPr bwMode="auto">
              <a:xfrm flipV="1">
                <a:off x="2092407" y="2041354"/>
                <a:ext cx="0" cy="200025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8482" name="Rectangle 59"/>
              <p:cNvSpPr>
                <a:spLocks noChangeArrowheads="1"/>
              </p:cNvSpPr>
              <p:nvPr/>
            </p:nvSpPr>
            <p:spPr bwMode="auto">
              <a:xfrm>
                <a:off x="1827295" y="1628604"/>
                <a:ext cx="460375" cy="519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O</a:t>
                </a:r>
              </a:p>
            </p:txBody>
          </p:sp>
          <p:sp>
            <p:nvSpPr>
              <p:cNvPr id="18483" name="Line 60"/>
              <p:cNvSpPr>
                <a:spLocks noChangeShapeType="1"/>
              </p:cNvSpPr>
              <p:nvPr/>
            </p:nvSpPr>
            <p:spPr bwMode="auto">
              <a:xfrm flipV="1">
                <a:off x="2013032" y="2041354"/>
                <a:ext cx="0" cy="200025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8484" name="Line 61"/>
              <p:cNvSpPr>
                <a:spLocks noChangeShapeType="1"/>
              </p:cNvSpPr>
              <p:nvPr/>
            </p:nvSpPr>
            <p:spPr bwMode="auto">
              <a:xfrm flipV="1">
                <a:off x="1579645" y="2041354"/>
                <a:ext cx="0" cy="200025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8485" name="Rectangle 62"/>
              <p:cNvSpPr>
                <a:spLocks noChangeArrowheads="1"/>
              </p:cNvSpPr>
              <p:nvPr/>
            </p:nvSpPr>
            <p:spPr bwMode="auto">
              <a:xfrm>
                <a:off x="1351045" y="1628604"/>
                <a:ext cx="573088" cy="523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dirty="0" smtClean="0"/>
                  <a:t>R”</a:t>
                </a:r>
                <a:endParaRPr lang="en-US" dirty="0"/>
              </a:p>
            </p:txBody>
          </p:sp>
          <p:sp>
            <p:nvSpPr>
              <p:cNvPr id="18486" name="Line 63"/>
              <p:cNvSpPr>
                <a:spLocks noChangeShapeType="1"/>
              </p:cNvSpPr>
              <p:nvPr/>
            </p:nvSpPr>
            <p:spPr bwMode="auto">
              <a:xfrm flipV="1">
                <a:off x="1579645" y="2547767"/>
                <a:ext cx="0" cy="200025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8487" name="Rectangle 64"/>
              <p:cNvSpPr>
                <a:spLocks noChangeArrowheads="1"/>
              </p:cNvSpPr>
              <p:nvPr/>
            </p:nvSpPr>
            <p:spPr bwMode="auto">
              <a:xfrm>
                <a:off x="1357395" y="2649367"/>
                <a:ext cx="441325" cy="519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H</a:t>
                </a:r>
              </a:p>
            </p:txBody>
          </p:sp>
          <p:sp>
            <p:nvSpPr>
              <p:cNvPr id="18488" name="Line 65"/>
              <p:cNvSpPr>
                <a:spLocks noChangeShapeType="1"/>
              </p:cNvSpPr>
              <p:nvPr/>
            </p:nvSpPr>
            <p:spPr bwMode="auto">
              <a:xfrm flipV="1">
                <a:off x="1128795" y="2547767"/>
                <a:ext cx="0" cy="200025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8489" name="Rectangle 66"/>
              <p:cNvSpPr>
                <a:spLocks noChangeArrowheads="1"/>
              </p:cNvSpPr>
              <p:nvPr/>
            </p:nvSpPr>
            <p:spPr bwMode="auto">
              <a:xfrm>
                <a:off x="906545" y="2649367"/>
                <a:ext cx="441325" cy="519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H</a:t>
                </a:r>
              </a:p>
            </p:txBody>
          </p:sp>
        </p:grpSp>
        <p:sp>
          <p:nvSpPr>
            <p:cNvPr id="18490" name="Rectangle 97"/>
            <p:cNvSpPr>
              <a:spLocks noChangeArrowheads="1"/>
            </p:cNvSpPr>
            <p:nvPr/>
          </p:nvSpPr>
          <p:spPr bwMode="auto">
            <a:xfrm>
              <a:off x="498557" y="3279604"/>
              <a:ext cx="2403475" cy="519113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amino acid #1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608470" y="1628604"/>
            <a:ext cx="2638425" cy="2170113"/>
            <a:chOff x="3608470" y="1628604"/>
            <a:chExt cx="2638425" cy="2170113"/>
          </a:xfrm>
        </p:grpSpPr>
        <p:grpSp>
          <p:nvGrpSpPr>
            <p:cNvPr id="6" name="Group 5"/>
            <p:cNvGrpSpPr/>
            <p:nvPr/>
          </p:nvGrpSpPr>
          <p:grpSpPr>
            <a:xfrm>
              <a:off x="3608470" y="1628604"/>
              <a:ext cx="2638425" cy="1539876"/>
              <a:chOff x="3608470" y="1628604"/>
              <a:chExt cx="2638425" cy="1539876"/>
            </a:xfrm>
          </p:grpSpPr>
          <p:sp>
            <p:nvSpPr>
              <p:cNvPr id="18469" name="Rectangle 67"/>
              <p:cNvSpPr>
                <a:spLocks noChangeArrowheads="1"/>
              </p:cNvSpPr>
              <p:nvPr/>
            </p:nvSpPr>
            <p:spPr bwMode="auto">
              <a:xfrm>
                <a:off x="3608470" y="2130254"/>
                <a:ext cx="2638425" cy="519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 dirty="0"/>
                  <a:t> </a:t>
                </a:r>
                <a:r>
                  <a:rPr lang="en-US" b="1" dirty="0">
                    <a:solidFill>
                      <a:srgbClr val="000000"/>
                    </a:solidFill>
                  </a:rPr>
                  <a:t>H</a:t>
                </a:r>
                <a:r>
                  <a:rPr lang="en-US" b="1" dirty="0">
                    <a:solidFill>
                      <a:srgbClr val="0070C0"/>
                    </a:solidFill>
                  </a:rPr>
                  <a:t>–N–C–C–OH</a:t>
                </a:r>
              </a:p>
            </p:txBody>
          </p:sp>
          <p:sp>
            <p:nvSpPr>
              <p:cNvPr id="18470" name="Line 68"/>
              <p:cNvSpPr>
                <a:spLocks noChangeShapeType="1"/>
              </p:cNvSpPr>
              <p:nvPr/>
            </p:nvSpPr>
            <p:spPr bwMode="auto">
              <a:xfrm flipV="1">
                <a:off x="5335670" y="2041354"/>
                <a:ext cx="0" cy="200025"/>
              </a:xfrm>
              <a:prstGeom prst="line">
                <a:avLst/>
              </a:prstGeom>
              <a:noFill/>
              <a:ln w="34925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8471" name="Rectangle 69"/>
              <p:cNvSpPr>
                <a:spLocks noChangeArrowheads="1"/>
              </p:cNvSpPr>
              <p:nvPr/>
            </p:nvSpPr>
            <p:spPr bwMode="auto">
              <a:xfrm>
                <a:off x="5070558" y="1628604"/>
                <a:ext cx="460375" cy="519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 dirty="0">
                    <a:solidFill>
                      <a:srgbClr val="0070C0"/>
                    </a:solidFill>
                  </a:rPr>
                  <a:t>O</a:t>
                </a:r>
              </a:p>
            </p:txBody>
          </p:sp>
          <p:sp>
            <p:nvSpPr>
              <p:cNvPr id="18472" name="Line 70"/>
              <p:cNvSpPr>
                <a:spLocks noChangeShapeType="1"/>
              </p:cNvSpPr>
              <p:nvPr/>
            </p:nvSpPr>
            <p:spPr bwMode="auto">
              <a:xfrm flipV="1">
                <a:off x="5256295" y="2041354"/>
                <a:ext cx="0" cy="200025"/>
              </a:xfrm>
              <a:prstGeom prst="line">
                <a:avLst/>
              </a:prstGeom>
              <a:noFill/>
              <a:ln w="34925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8473" name="Line 71"/>
              <p:cNvSpPr>
                <a:spLocks noChangeShapeType="1"/>
              </p:cNvSpPr>
              <p:nvPr/>
            </p:nvSpPr>
            <p:spPr bwMode="auto">
              <a:xfrm flipV="1">
                <a:off x="4845133" y="2041354"/>
                <a:ext cx="0" cy="200025"/>
              </a:xfrm>
              <a:prstGeom prst="line">
                <a:avLst/>
              </a:prstGeom>
              <a:noFill/>
              <a:ln w="34925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8474" name="Rectangle 72"/>
              <p:cNvSpPr>
                <a:spLocks noChangeArrowheads="1"/>
              </p:cNvSpPr>
              <p:nvPr/>
            </p:nvSpPr>
            <p:spPr bwMode="auto">
              <a:xfrm>
                <a:off x="4630820" y="1628604"/>
                <a:ext cx="544513" cy="523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 dirty="0" smtClean="0">
                    <a:solidFill>
                      <a:srgbClr val="0070C0"/>
                    </a:solidFill>
                  </a:rPr>
                  <a:t>R’</a:t>
                </a:r>
                <a:endParaRPr lang="en-US" b="1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18475" name="Line 73"/>
              <p:cNvSpPr>
                <a:spLocks noChangeShapeType="1"/>
              </p:cNvSpPr>
              <p:nvPr/>
            </p:nvSpPr>
            <p:spPr bwMode="auto">
              <a:xfrm flipV="1">
                <a:off x="4845133" y="2547767"/>
                <a:ext cx="0" cy="200025"/>
              </a:xfrm>
              <a:prstGeom prst="line">
                <a:avLst/>
              </a:prstGeom>
              <a:noFill/>
              <a:ln w="34925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8476" name="Rectangle 74"/>
              <p:cNvSpPr>
                <a:spLocks noChangeArrowheads="1"/>
              </p:cNvSpPr>
              <p:nvPr/>
            </p:nvSpPr>
            <p:spPr bwMode="auto">
              <a:xfrm>
                <a:off x="4622883" y="2649367"/>
                <a:ext cx="441325" cy="519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 dirty="0">
                    <a:solidFill>
                      <a:srgbClr val="0070C0"/>
                    </a:solidFill>
                  </a:rPr>
                  <a:t>H</a:t>
                </a:r>
              </a:p>
            </p:txBody>
          </p:sp>
          <p:sp>
            <p:nvSpPr>
              <p:cNvPr id="18477" name="Line 75"/>
              <p:cNvSpPr>
                <a:spLocks noChangeShapeType="1"/>
              </p:cNvSpPr>
              <p:nvPr/>
            </p:nvSpPr>
            <p:spPr bwMode="auto">
              <a:xfrm flipV="1">
                <a:off x="4394283" y="2547767"/>
                <a:ext cx="0" cy="200025"/>
              </a:xfrm>
              <a:prstGeom prst="line">
                <a:avLst/>
              </a:prstGeom>
              <a:noFill/>
              <a:ln w="34925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8478" name="Rectangle 76"/>
              <p:cNvSpPr>
                <a:spLocks noChangeArrowheads="1"/>
              </p:cNvSpPr>
              <p:nvPr/>
            </p:nvSpPr>
            <p:spPr bwMode="auto">
              <a:xfrm>
                <a:off x="4172033" y="2649367"/>
                <a:ext cx="441325" cy="519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 dirty="0">
                    <a:solidFill>
                      <a:srgbClr val="0070C0"/>
                    </a:solidFill>
                  </a:rPr>
                  <a:t>H</a:t>
                </a:r>
              </a:p>
            </p:txBody>
          </p:sp>
        </p:grpSp>
        <p:sp>
          <p:nvSpPr>
            <p:cNvPr id="18479" name="Rectangle 98"/>
            <p:cNvSpPr>
              <a:spLocks noChangeArrowheads="1"/>
            </p:cNvSpPr>
            <p:nvPr/>
          </p:nvSpPr>
          <p:spPr bwMode="auto">
            <a:xfrm>
              <a:off x="3808495" y="3279604"/>
              <a:ext cx="2403475" cy="519113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amino acid #2</a:t>
              </a:r>
            </a:p>
          </p:txBody>
        </p:sp>
      </p:grpSp>
      <p:grpSp>
        <p:nvGrpSpPr>
          <p:cNvPr id="4" name="Group 107"/>
          <p:cNvGrpSpPr>
            <a:grpSpLocks/>
          </p:cNvGrpSpPr>
          <p:nvPr/>
        </p:nvGrpSpPr>
        <p:grpSpPr bwMode="auto">
          <a:xfrm>
            <a:off x="2320925" y="4030387"/>
            <a:ext cx="4021138" cy="2085974"/>
            <a:chOff x="1462" y="2853"/>
            <a:chExt cx="2533" cy="1314"/>
          </a:xfrm>
        </p:grpSpPr>
        <p:sp>
          <p:nvSpPr>
            <p:cNvPr id="18448" name="Rectangle 77"/>
            <p:cNvSpPr>
              <a:spLocks noChangeArrowheads="1"/>
            </p:cNvSpPr>
            <p:nvPr/>
          </p:nvSpPr>
          <p:spPr bwMode="auto">
            <a:xfrm>
              <a:off x="1462" y="3169"/>
              <a:ext cx="132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000000"/>
                  </a:solidFill>
                </a:rPr>
                <a:t> </a:t>
              </a:r>
              <a:r>
                <a:rPr lang="en-US" dirty="0"/>
                <a:t>H–N–C–C</a:t>
              </a:r>
              <a:r>
                <a:rPr lang="en-US" dirty="0">
                  <a:solidFill>
                    <a:srgbClr val="000000"/>
                  </a:solidFill>
                </a:rPr>
                <a:t>–</a:t>
              </a:r>
            </a:p>
          </p:txBody>
        </p:sp>
        <p:sp>
          <p:nvSpPr>
            <p:cNvPr id="18449" name="Line 78"/>
            <p:cNvSpPr>
              <a:spLocks noChangeShapeType="1"/>
            </p:cNvSpPr>
            <p:nvPr/>
          </p:nvSpPr>
          <p:spPr bwMode="auto">
            <a:xfrm flipV="1">
              <a:off x="2564" y="3113"/>
              <a:ext cx="0" cy="126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8450" name="Rectangle 79"/>
            <p:cNvSpPr>
              <a:spLocks noChangeArrowheads="1"/>
            </p:cNvSpPr>
            <p:nvPr/>
          </p:nvSpPr>
          <p:spPr bwMode="auto">
            <a:xfrm>
              <a:off x="2397" y="2853"/>
              <a:ext cx="29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O</a:t>
              </a:r>
            </a:p>
          </p:txBody>
        </p:sp>
        <p:sp>
          <p:nvSpPr>
            <p:cNvPr id="18451" name="Line 80"/>
            <p:cNvSpPr>
              <a:spLocks noChangeShapeType="1"/>
            </p:cNvSpPr>
            <p:nvPr/>
          </p:nvSpPr>
          <p:spPr bwMode="auto">
            <a:xfrm flipV="1">
              <a:off x="2514" y="3113"/>
              <a:ext cx="0" cy="126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8452" name="Line 81"/>
            <p:cNvSpPr>
              <a:spLocks noChangeShapeType="1"/>
            </p:cNvSpPr>
            <p:nvPr/>
          </p:nvSpPr>
          <p:spPr bwMode="auto">
            <a:xfrm flipV="1">
              <a:off x="2241" y="3113"/>
              <a:ext cx="0" cy="126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8453" name="Rectangle 82"/>
            <p:cNvSpPr>
              <a:spLocks noChangeArrowheads="1"/>
            </p:cNvSpPr>
            <p:nvPr/>
          </p:nvSpPr>
          <p:spPr bwMode="auto">
            <a:xfrm>
              <a:off x="2105" y="2853"/>
              <a:ext cx="361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 smtClean="0"/>
                <a:t>R”</a:t>
              </a:r>
              <a:endParaRPr lang="en-US" dirty="0"/>
            </a:p>
          </p:txBody>
        </p:sp>
        <p:sp>
          <p:nvSpPr>
            <p:cNvPr id="18454" name="Line 83"/>
            <p:cNvSpPr>
              <a:spLocks noChangeShapeType="1"/>
            </p:cNvSpPr>
            <p:nvPr/>
          </p:nvSpPr>
          <p:spPr bwMode="auto">
            <a:xfrm flipV="1">
              <a:off x="2241" y="3432"/>
              <a:ext cx="0" cy="126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8455" name="Rectangle 84"/>
            <p:cNvSpPr>
              <a:spLocks noChangeArrowheads="1"/>
            </p:cNvSpPr>
            <p:nvPr/>
          </p:nvSpPr>
          <p:spPr bwMode="auto">
            <a:xfrm>
              <a:off x="2101" y="3496"/>
              <a:ext cx="27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H</a:t>
              </a:r>
            </a:p>
          </p:txBody>
        </p:sp>
        <p:sp>
          <p:nvSpPr>
            <p:cNvPr id="18456" name="Line 85"/>
            <p:cNvSpPr>
              <a:spLocks noChangeShapeType="1"/>
            </p:cNvSpPr>
            <p:nvPr/>
          </p:nvSpPr>
          <p:spPr bwMode="auto">
            <a:xfrm flipV="1">
              <a:off x="1957" y="3432"/>
              <a:ext cx="0" cy="126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8457" name="Rectangle 86"/>
            <p:cNvSpPr>
              <a:spLocks noChangeArrowheads="1"/>
            </p:cNvSpPr>
            <p:nvPr/>
          </p:nvSpPr>
          <p:spPr bwMode="auto">
            <a:xfrm>
              <a:off x="1817" y="3496"/>
              <a:ext cx="27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H</a:t>
              </a:r>
            </a:p>
          </p:txBody>
        </p:sp>
        <p:sp>
          <p:nvSpPr>
            <p:cNvPr id="18458" name="Rectangle 87"/>
            <p:cNvSpPr>
              <a:spLocks noChangeArrowheads="1"/>
            </p:cNvSpPr>
            <p:nvPr/>
          </p:nvSpPr>
          <p:spPr bwMode="auto">
            <a:xfrm>
              <a:off x="2620" y="3169"/>
              <a:ext cx="1375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000000"/>
                  </a:solidFill>
                </a:rPr>
                <a:t> </a:t>
              </a:r>
              <a:r>
                <a:rPr lang="en-US" b="1" dirty="0">
                  <a:solidFill>
                    <a:srgbClr val="0070C0"/>
                  </a:solidFill>
                </a:rPr>
                <a:t>N–C–C–OH</a:t>
              </a:r>
            </a:p>
          </p:txBody>
        </p:sp>
        <p:sp>
          <p:nvSpPr>
            <p:cNvPr id="18459" name="Line 88"/>
            <p:cNvSpPr>
              <a:spLocks noChangeShapeType="1"/>
            </p:cNvSpPr>
            <p:nvPr/>
          </p:nvSpPr>
          <p:spPr bwMode="auto">
            <a:xfrm flipV="1">
              <a:off x="3419" y="3113"/>
              <a:ext cx="0" cy="126"/>
            </a:xfrm>
            <a:prstGeom prst="line">
              <a:avLst/>
            </a:prstGeom>
            <a:noFill/>
            <a:ln w="34925">
              <a:solidFill>
                <a:srgbClr val="0070C0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8460" name="Rectangle 89"/>
            <p:cNvSpPr>
              <a:spLocks noChangeArrowheads="1"/>
            </p:cNvSpPr>
            <p:nvPr/>
          </p:nvSpPr>
          <p:spPr bwMode="auto">
            <a:xfrm>
              <a:off x="3252" y="2853"/>
              <a:ext cx="29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0070C0"/>
                  </a:solidFill>
                </a:rPr>
                <a:t>O</a:t>
              </a:r>
            </a:p>
          </p:txBody>
        </p:sp>
        <p:sp>
          <p:nvSpPr>
            <p:cNvPr id="18461" name="Line 90"/>
            <p:cNvSpPr>
              <a:spLocks noChangeShapeType="1"/>
            </p:cNvSpPr>
            <p:nvPr/>
          </p:nvSpPr>
          <p:spPr bwMode="auto">
            <a:xfrm flipV="1">
              <a:off x="3369" y="3113"/>
              <a:ext cx="0" cy="126"/>
            </a:xfrm>
            <a:prstGeom prst="line">
              <a:avLst/>
            </a:prstGeom>
            <a:noFill/>
            <a:ln w="34925">
              <a:solidFill>
                <a:srgbClr val="0070C0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8462" name="Line 91"/>
            <p:cNvSpPr>
              <a:spLocks noChangeShapeType="1"/>
            </p:cNvSpPr>
            <p:nvPr/>
          </p:nvSpPr>
          <p:spPr bwMode="auto">
            <a:xfrm flipV="1">
              <a:off x="3112" y="3113"/>
              <a:ext cx="0" cy="126"/>
            </a:xfrm>
            <a:prstGeom prst="line">
              <a:avLst/>
            </a:prstGeom>
            <a:noFill/>
            <a:ln w="34925">
              <a:solidFill>
                <a:srgbClr val="0070C0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8463" name="Rectangle 92"/>
            <p:cNvSpPr>
              <a:spLocks noChangeArrowheads="1"/>
            </p:cNvSpPr>
            <p:nvPr/>
          </p:nvSpPr>
          <p:spPr bwMode="auto">
            <a:xfrm>
              <a:off x="2977" y="2853"/>
              <a:ext cx="3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olidFill>
                    <a:srgbClr val="0070C0"/>
                  </a:solidFill>
                </a:rPr>
                <a:t>R’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  <p:sp>
          <p:nvSpPr>
            <p:cNvPr id="18464" name="Line 93"/>
            <p:cNvSpPr>
              <a:spLocks noChangeShapeType="1"/>
            </p:cNvSpPr>
            <p:nvPr/>
          </p:nvSpPr>
          <p:spPr bwMode="auto">
            <a:xfrm flipV="1">
              <a:off x="3110" y="3432"/>
              <a:ext cx="0" cy="126"/>
            </a:xfrm>
            <a:prstGeom prst="line">
              <a:avLst/>
            </a:prstGeom>
            <a:noFill/>
            <a:ln w="34925">
              <a:solidFill>
                <a:srgbClr val="0070C0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8465" name="Rectangle 94"/>
            <p:cNvSpPr>
              <a:spLocks noChangeArrowheads="1"/>
            </p:cNvSpPr>
            <p:nvPr/>
          </p:nvSpPr>
          <p:spPr bwMode="auto">
            <a:xfrm>
              <a:off x="2970" y="3496"/>
              <a:ext cx="27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0070C0"/>
                  </a:solidFill>
                </a:rPr>
                <a:t>H</a:t>
              </a:r>
            </a:p>
          </p:txBody>
        </p:sp>
        <p:sp>
          <p:nvSpPr>
            <p:cNvPr id="18466" name="Line 95"/>
            <p:cNvSpPr>
              <a:spLocks noChangeShapeType="1"/>
            </p:cNvSpPr>
            <p:nvPr/>
          </p:nvSpPr>
          <p:spPr bwMode="auto">
            <a:xfrm flipV="1">
              <a:off x="2826" y="3432"/>
              <a:ext cx="0" cy="126"/>
            </a:xfrm>
            <a:prstGeom prst="line">
              <a:avLst/>
            </a:prstGeom>
            <a:noFill/>
            <a:ln w="34925">
              <a:solidFill>
                <a:srgbClr val="0070C0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8467" name="Rectangle 96"/>
            <p:cNvSpPr>
              <a:spLocks noChangeArrowheads="1"/>
            </p:cNvSpPr>
            <p:nvPr/>
          </p:nvSpPr>
          <p:spPr bwMode="auto">
            <a:xfrm>
              <a:off x="2686" y="3496"/>
              <a:ext cx="27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0070C0"/>
                  </a:solidFill>
                </a:rPr>
                <a:t>H</a:t>
              </a:r>
            </a:p>
          </p:txBody>
        </p:sp>
        <p:sp>
          <p:nvSpPr>
            <p:cNvPr id="18468" name="Rectangle 100"/>
            <p:cNvSpPr>
              <a:spLocks noChangeArrowheads="1"/>
            </p:cNvSpPr>
            <p:nvPr/>
          </p:nvSpPr>
          <p:spPr bwMode="auto">
            <a:xfrm>
              <a:off x="1792" y="3837"/>
              <a:ext cx="1893" cy="330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</a:rPr>
                <a:t>“a bit of a” protein</a:t>
              </a:r>
              <a:endParaRPr lang="en-US" dirty="0">
                <a:solidFill>
                  <a:srgbClr val="000000"/>
                </a:solidFill>
              </a:endParaRPr>
            </a:p>
          </p:txBody>
        </p:sp>
      </p:grpSp>
      <p:sp>
        <p:nvSpPr>
          <p:cNvPr id="249957" name="AutoShape 101"/>
          <p:cNvSpPr>
            <a:spLocks noChangeArrowheads="1"/>
          </p:cNvSpPr>
          <p:nvPr/>
        </p:nvSpPr>
        <p:spPr bwMode="auto">
          <a:xfrm>
            <a:off x="784225" y="4465363"/>
            <a:ext cx="1247775" cy="696912"/>
          </a:xfrm>
          <a:prstGeom prst="rightArrow">
            <a:avLst>
              <a:gd name="adj1" fmla="val 50000"/>
              <a:gd name="adj2" fmla="val 44761"/>
            </a:avLst>
          </a:prstGeom>
          <a:solidFill>
            <a:srgbClr val="C0C0C0"/>
          </a:solidFill>
          <a:ln w="222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5" name="Group 108"/>
          <p:cNvGrpSpPr>
            <a:grpSpLocks/>
          </p:cNvGrpSpPr>
          <p:nvPr/>
        </p:nvGrpSpPr>
        <p:grpSpPr bwMode="auto">
          <a:xfrm>
            <a:off x="6623050" y="4484413"/>
            <a:ext cx="1355725" cy="1641475"/>
            <a:chOff x="4172" y="3139"/>
            <a:chExt cx="854" cy="1034"/>
          </a:xfrm>
        </p:grpSpPr>
        <p:sp>
          <p:nvSpPr>
            <p:cNvPr id="18446" name="Rectangle 102"/>
            <p:cNvSpPr>
              <a:spLocks noChangeArrowheads="1"/>
            </p:cNvSpPr>
            <p:nvPr/>
          </p:nvSpPr>
          <p:spPr bwMode="auto">
            <a:xfrm>
              <a:off x="4172" y="3139"/>
              <a:ext cx="85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000000"/>
                  </a:solidFill>
                </a:rPr>
                <a:t>+   H</a:t>
              </a:r>
              <a:r>
                <a:rPr lang="en-US" baseline="-25000" dirty="0">
                  <a:solidFill>
                    <a:srgbClr val="000000"/>
                  </a:solidFill>
                </a:rPr>
                <a:t>2</a:t>
              </a:r>
              <a:r>
                <a:rPr lang="en-US" dirty="0">
                  <a:solidFill>
                    <a:srgbClr val="000000"/>
                  </a:solidFill>
                </a:rPr>
                <a:t>O</a:t>
              </a:r>
            </a:p>
          </p:txBody>
        </p:sp>
        <p:sp>
          <p:nvSpPr>
            <p:cNvPr id="18447" name="Rectangle 103"/>
            <p:cNvSpPr>
              <a:spLocks noChangeArrowheads="1"/>
            </p:cNvSpPr>
            <p:nvPr/>
          </p:nvSpPr>
          <p:spPr bwMode="auto">
            <a:xfrm>
              <a:off x="4357" y="3846"/>
              <a:ext cx="665" cy="327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water</a:t>
              </a:r>
            </a:p>
          </p:txBody>
        </p:sp>
      </p:grpSp>
      <p:sp>
        <p:nvSpPr>
          <p:cNvPr id="249960" name="Rectangle 104"/>
          <p:cNvSpPr>
            <a:spLocks noChangeArrowheads="1"/>
          </p:cNvSpPr>
          <p:nvPr/>
        </p:nvSpPr>
        <p:spPr bwMode="auto">
          <a:xfrm>
            <a:off x="6486655" y="1802197"/>
            <a:ext cx="2528256" cy="1938992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C0C0C0"/>
                </a:solidFill>
                <a:latin typeface="Arial Narrow" pitchFamily="34" charset="0"/>
              </a:rPr>
              <a:t>Note that amino</a:t>
            </a:r>
          </a:p>
          <a:p>
            <a:r>
              <a:rPr lang="en-US" sz="2400" b="1" dirty="0" smtClean="0">
                <a:solidFill>
                  <a:srgbClr val="C0C0C0"/>
                </a:solidFill>
                <a:latin typeface="Arial Narrow" pitchFamily="34" charset="0"/>
              </a:rPr>
              <a:t>acids </a:t>
            </a:r>
            <a:r>
              <a:rPr lang="en-US" sz="2400" b="1" dirty="0">
                <a:solidFill>
                  <a:srgbClr val="C0C0C0"/>
                </a:solidFill>
                <a:latin typeface="Arial Narrow" pitchFamily="34" charset="0"/>
              </a:rPr>
              <a:t>have amine</a:t>
            </a:r>
          </a:p>
          <a:p>
            <a:r>
              <a:rPr lang="en-US" sz="2400" b="1" dirty="0">
                <a:solidFill>
                  <a:srgbClr val="C0C0C0"/>
                </a:solidFill>
                <a:latin typeface="Arial Narrow" pitchFamily="34" charset="0"/>
              </a:rPr>
              <a:t>groups </a:t>
            </a:r>
            <a:r>
              <a:rPr lang="en-US" sz="2400" b="1" dirty="0" smtClean="0">
                <a:solidFill>
                  <a:srgbClr val="C0C0C0"/>
                </a:solidFill>
                <a:latin typeface="Arial Narrow" pitchFamily="34" charset="0"/>
              </a:rPr>
              <a:t>attached</a:t>
            </a:r>
          </a:p>
          <a:p>
            <a:r>
              <a:rPr lang="en-US" sz="2400" b="1" dirty="0" smtClean="0">
                <a:solidFill>
                  <a:srgbClr val="C0C0C0"/>
                </a:solidFill>
                <a:latin typeface="Arial Narrow" pitchFamily="34" charset="0"/>
              </a:rPr>
              <a:t>to the C </a:t>
            </a:r>
            <a:r>
              <a:rPr lang="en-US" sz="2400" b="1" u="sng" dirty="0" smtClean="0">
                <a:solidFill>
                  <a:srgbClr val="C0C0C0"/>
                </a:solidFill>
                <a:latin typeface="Arial Narrow" pitchFamily="34" charset="0"/>
              </a:rPr>
              <a:t>NEXT TO</a:t>
            </a:r>
          </a:p>
          <a:p>
            <a:r>
              <a:rPr lang="en-US" sz="2400" b="1" dirty="0" smtClean="0">
                <a:solidFill>
                  <a:srgbClr val="C0C0C0"/>
                </a:solidFill>
                <a:latin typeface="Arial Narrow" pitchFamily="34" charset="0"/>
              </a:rPr>
              <a:t>the carboxyl </a:t>
            </a:r>
            <a:r>
              <a:rPr lang="en-US" sz="2400" b="1" dirty="0">
                <a:solidFill>
                  <a:srgbClr val="C0C0C0"/>
                </a:solidFill>
                <a:latin typeface="Arial Narrow" pitchFamily="34" charset="0"/>
              </a:rPr>
              <a:t>group.</a:t>
            </a:r>
          </a:p>
        </p:txBody>
      </p:sp>
      <p:sp>
        <p:nvSpPr>
          <p:cNvPr id="249965" name="Oval 109"/>
          <p:cNvSpPr>
            <a:spLocks noChangeArrowheads="1"/>
          </p:cNvSpPr>
          <p:nvPr/>
        </p:nvSpPr>
        <p:spPr bwMode="auto">
          <a:xfrm>
            <a:off x="2278145" y="2008017"/>
            <a:ext cx="1885950" cy="754062"/>
          </a:xfrm>
          <a:prstGeom prst="ellips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6625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99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99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99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499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49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70" decel="100000"/>
                                        <p:tgtEl>
                                          <p:spTgt spid="2499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770" decel="100000"/>
                                        <p:tgtEl>
                                          <p:spTgt spid="24996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996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9" dur="770" fill="hold"/>
                                        <p:tgtEl>
                                          <p:spTgt spid="2499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99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1" dur="770" fill="hold"/>
                                        <p:tgtEl>
                                          <p:spTgt spid="2499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99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499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499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499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499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0" fill="hold"/>
                                        <p:tgtEl>
                                          <p:spTgt spid="2499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0" fill="hold"/>
                                        <p:tgtEl>
                                          <p:spTgt spid="2499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9911" grpId="0"/>
      <p:bldP spid="249957" grpId="0" animBg="1"/>
      <p:bldP spid="249960" grpId="0" animBg="1"/>
      <p:bldP spid="249965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2"/>
          <p:cNvSpPr>
            <a:spLocks noChangeArrowheads="1"/>
          </p:cNvSpPr>
          <p:nvPr/>
        </p:nvSpPr>
        <p:spPr bwMode="auto">
          <a:xfrm>
            <a:off x="287338" y="227013"/>
            <a:ext cx="7451725" cy="946150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/>
              <a:t>-- Amides can be formed in condensation rxns</a:t>
            </a:r>
          </a:p>
          <a:p>
            <a:pPr algn="l"/>
            <a:r>
              <a:rPr lang="en-US"/>
              <a:t>   between carboxylic acids and amines. </a:t>
            </a:r>
          </a:p>
        </p:txBody>
      </p:sp>
      <p:sp>
        <p:nvSpPr>
          <p:cNvPr id="295939" name="Rectangle 3"/>
          <p:cNvSpPr>
            <a:spLocks noChangeArrowheads="1"/>
          </p:cNvSpPr>
          <p:nvPr/>
        </p:nvSpPr>
        <p:spPr bwMode="auto">
          <a:xfrm>
            <a:off x="911225" y="1255713"/>
            <a:ext cx="6996113" cy="946150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dirty="0"/>
              <a:t>Write the equation for the reaction between</a:t>
            </a:r>
          </a:p>
          <a:p>
            <a:pPr algn="l"/>
            <a:r>
              <a:rPr lang="en-US" dirty="0" err="1"/>
              <a:t>butanoic</a:t>
            </a:r>
            <a:r>
              <a:rPr lang="en-US" dirty="0"/>
              <a:t> acid and </a:t>
            </a:r>
            <a:r>
              <a:rPr lang="en-US" dirty="0" smtClean="0"/>
              <a:t>ammonia. </a:t>
            </a:r>
            <a:endParaRPr lang="en-US" dirty="0"/>
          </a:p>
        </p:txBody>
      </p:sp>
      <p:grpSp>
        <p:nvGrpSpPr>
          <p:cNvPr id="295940" name="Group 4"/>
          <p:cNvGrpSpPr>
            <a:grpSpLocks/>
          </p:cNvGrpSpPr>
          <p:nvPr/>
        </p:nvGrpSpPr>
        <p:grpSpPr bwMode="auto">
          <a:xfrm>
            <a:off x="342900" y="3443288"/>
            <a:ext cx="2544763" cy="1700212"/>
            <a:chOff x="3696" y="3001"/>
            <a:chExt cx="1603" cy="1071"/>
          </a:xfrm>
        </p:grpSpPr>
        <p:grpSp>
          <p:nvGrpSpPr>
            <p:cNvPr id="295941" name="Group 5"/>
            <p:cNvGrpSpPr>
              <a:grpSpLocks/>
            </p:cNvGrpSpPr>
            <p:nvPr/>
          </p:nvGrpSpPr>
          <p:grpSpPr bwMode="auto">
            <a:xfrm>
              <a:off x="4264" y="3001"/>
              <a:ext cx="1035" cy="1071"/>
              <a:chOff x="4560" y="2437"/>
              <a:chExt cx="1035" cy="1071"/>
            </a:xfrm>
          </p:grpSpPr>
          <p:grpSp>
            <p:nvGrpSpPr>
              <p:cNvPr id="295942" name="Group 6"/>
              <p:cNvGrpSpPr>
                <a:grpSpLocks/>
              </p:cNvGrpSpPr>
              <p:nvPr/>
            </p:nvGrpSpPr>
            <p:grpSpPr bwMode="auto">
              <a:xfrm>
                <a:off x="4560" y="2437"/>
                <a:ext cx="576" cy="851"/>
                <a:chOff x="2520" y="2437"/>
                <a:chExt cx="576" cy="851"/>
              </a:xfrm>
            </p:grpSpPr>
            <p:grpSp>
              <p:nvGrpSpPr>
                <p:cNvPr id="295943" name="Group 108"/>
                <p:cNvGrpSpPr>
                  <a:grpSpLocks/>
                </p:cNvGrpSpPr>
                <p:nvPr/>
              </p:nvGrpSpPr>
              <p:grpSpPr bwMode="auto">
                <a:xfrm rot="10800000">
                  <a:off x="2520" y="3000"/>
                  <a:ext cx="576" cy="288"/>
                  <a:chOff x="304800" y="4419600"/>
                  <a:chExt cx="914400" cy="457200"/>
                </a:xfrm>
              </p:grpSpPr>
              <p:cxnSp>
                <p:nvCxnSpPr>
                  <p:cNvPr id="2" name="Straight Connector 91"/>
                  <p:cNvCxnSpPr>
                    <a:cxnSpLocks noChangeShapeType="1"/>
                  </p:cNvCxnSpPr>
                  <p:nvPr/>
                </p:nvCxnSpPr>
                <p:spPr bwMode="auto">
                  <a:xfrm rot="16200000" flipV="1">
                    <a:off x="304800" y="4419600"/>
                    <a:ext cx="457200" cy="457200"/>
                  </a:xfrm>
                  <a:prstGeom prst="line">
                    <a:avLst/>
                  </a:prstGeom>
                  <a:noFill/>
                  <a:ln w="38100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3" name="Straight Connector 92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762000" y="4419600"/>
                    <a:ext cx="457200" cy="457200"/>
                  </a:xfrm>
                  <a:prstGeom prst="line">
                    <a:avLst/>
                  </a:prstGeom>
                  <a:noFill/>
                  <a:ln w="38100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</p:grpSp>
            <p:sp>
              <p:nvSpPr>
                <p:cNvPr id="295946" name="Rectangle 10"/>
                <p:cNvSpPr>
                  <a:spLocks noChangeArrowheads="1"/>
                </p:cNvSpPr>
                <p:nvPr/>
              </p:nvSpPr>
              <p:spPr bwMode="auto">
                <a:xfrm>
                  <a:off x="2657" y="2437"/>
                  <a:ext cx="290" cy="327"/>
                </a:xfrm>
                <a:prstGeom prst="rect">
                  <a:avLst/>
                </a:prstGeom>
                <a:noFill/>
                <a:ln w="38100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pPr algn="l"/>
                  <a:r>
                    <a:rPr lang="en-US">
                      <a:solidFill>
                        <a:schemeClr val="tx1"/>
                      </a:solidFill>
                    </a:rPr>
                    <a:t>O</a:t>
                  </a:r>
                </a:p>
              </p:txBody>
            </p:sp>
            <p:cxnSp>
              <p:nvCxnSpPr>
                <p:cNvPr id="4" name="Straight Connector 91"/>
                <p:cNvCxnSpPr>
                  <a:cxnSpLocks noChangeShapeType="1"/>
                </p:cNvCxnSpPr>
                <p:nvPr/>
              </p:nvCxnSpPr>
              <p:spPr bwMode="auto">
                <a:xfrm rot="5400000" flipV="1">
                  <a:off x="2603" y="2876"/>
                  <a:ext cx="328" cy="0"/>
                </a:xfrm>
                <a:prstGeom prst="line">
                  <a:avLst/>
                </a:prstGeom>
                <a:noFill/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5" name="Straight Connector 91"/>
                <p:cNvCxnSpPr>
                  <a:cxnSpLocks noChangeShapeType="1"/>
                </p:cNvCxnSpPr>
                <p:nvPr/>
              </p:nvCxnSpPr>
              <p:spPr bwMode="auto">
                <a:xfrm rot="5400000" flipV="1">
                  <a:off x="2675" y="2876"/>
                  <a:ext cx="328" cy="0"/>
                </a:xfrm>
                <a:prstGeom prst="line">
                  <a:avLst/>
                </a:prstGeom>
                <a:noFill/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</p:grpSp>
          <p:sp>
            <p:nvSpPr>
              <p:cNvPr id="295949" name="Rectangle 13"/>
              <p:cNvSpPr>
                <a:spLocks noChangeArrowheads="1"/>
              </p:cNvSpPr>
              <p:nvPr/>
            </p:nvSpPr>
            <p:spPr bwMode="auto">
              <a:xfrm>
                <a:off x="5081" y="3181"/>
                <a:ext cx="514" cy="327"/>
              </a:xfrm>
              <a:prstGeom prst="rect">
                <a:avLst/>
              </a:prstGeom>
              <a:noFill/>
              <a:ln w="38100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l"/>
                <a:r>
                  <a:rPr lang="en-US" dirty="0">
                    <a:solidFill>
                      <a:schemeClr val="tx1"/>
                    </a:solidFill>
                  </a:rPr>
                  <a:t>OH </a:t>
                </a:r>
              </a:p>
            </p:txBody>
          </p:sp>
        </p:grpSp>
        <p:cxnSp>
          <p:nvCxnSpPr>
            <p:cNvPr id="6" name="Straight Connector 79"/>
            <p:cNvCxnSpPr>
              <a:cxnSpLocks noChangeShapeType="1"/>
            </p:cNvCxnSpPr>
            <p:nvPr/>
          </p:nvCxnSpPr>
          <p:spPr bwMode="auto">
            <a:xfrm rot="5400000">
              <a:off x="3696" y="3572"/>
              <a:ext cx="288" cy="288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7" name="Straight Connector 80"/>
            <p:cNvCxnSpPr>
              <a:cxnSpLocks noChangeShapeType="1"/>
            </p:cNvCxnSpPr>
            <p:nvPr/>
          </p:nvCxnSpPr>
          <p:spPr bwMode="auto">
            <a:xfrm>
              <a:off x="3984" y="3572"/>
              <a:ext cx="288" cy="288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295952" name="Rectangle 16"/>
          <p:cNvSpPr>
            <a:spLocks noChangeArrowheads="1"/>
          </p:cNvSpPr>
          <p:nvPr/>
        </p:nvSpPr>
        <p:spPr bwMode="auto">
          <a:xfrm>
            <a:off x="2705100" y="3983038"/>
            <a:ext cx="1238250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+  NH</a:t>
            </a:r>
            <a:r>
              <a:rPr lang="en-US" baseline="-2500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95953" name="Line 17"/>
          <p:cNvSpPr>
            <a:spLocks noChangeShapeType="1"/>
          </p:cNvSpPr>
          <p:nvPr/>
        </p:nvSpPr>
        <p:spPr bwMode="auto">
          <a:xfrm>
            <a:off x="4140200" y="4241800"/>
            <a:ext cx="5715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95967" name="Group 31"/>
          <p:cNvGrpSpPr>
            <a:grpSpLocks/>
          </p:cNvGrpSpPr>
          <p:nvPr/>
        </p:nvGrpSpPr>
        <p:grpSpPr bwMode="auto">
          <a:xfrm>
            <a:off x="4927600" y="3443288"/>
            <a:ext cx="2660650" cy="1700212"/>
            <a:chOff x="3104" y="1505"/>
            <a:chExt cx="1676" cy="1071"/>
          </a:xfrm>
        </p:grpSpPr>
        <p:grpSp>
          <p:nvGrpSpPr>
            <p:cNvPr id="295956" name="Group 20"/>
            <p:cNvGrpSpPr>
              <a:grpSpLocks/>
            </p:cNvGrpSpPr>
            <p:nvPr/>
          </p:nvGrpSpPr>
          <p:grpSpPr bwMode="auto">
            <a:xfrm>
              <a:off x="3672" y="1505"/>
              <a:ext cx="576" cy="851"/>
              <a:chOff x="2520" y="2437"/>
              <a:chExt cx="576" cy="851"/>
            </a:xfrm>
          </p:grpSpPr>
          <p:grpSp>
            <p:nvGrpSpPr>
              <p:cNvPr id="295957" name="Group 108"/>
              <p:cNvGrpSpPr>
                <a:grpSpLocks/>
              </p:cNvGrpSpPr>
              <p:nvPr/>
            </p:nvGrpSpPr>
            <p:grpSpPr bwMode="auto">
              <a:xfrm rot="10800000">
                <a:off x="2520" y="3000"/>
                <a:ext cx="576" cy="288"/>
                <a:chOff x="304800" y="4419600"/>
                <a:chExt cx="914400" cy="457200"/>
              </a:xfrm>
            </p:grpSpPr>
            <p:cxnSp>
              <p:nvCxnSpPr>
                <p:cNvPr id="8" name="Straight Connector 91"/>
                <p:cNvCxnSpPr>
                  <a:cxnSpLocks noChangeShapeType="1"/>
                </p:cNvCxnSpPr>
                <p:nvPr/>
              </p:nvCxnSpPr>
              <p:spPr bwMode="auto">
                <a:xfrm rot="16200000" flipV="1">
                  <a:off x="304800" y="4419600"/>
                  <a:ext cx="457200" cy="457200"/>
                </a:xfrm>
                <a:prstGeom prst="line">
                  <a:avLst/>
                </a:prstGeom>
                <a:noFill/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93" name="Straight Connector 92"/>
                <p:cNvCxnSpPr>
                  <a:cxnSpLocks noChangeShapeType="1"/>
                </p:cNvCxnSpPr>
                <p:nvPr/>
              </p:nvCxnSpPr>
              <p:spPr bwMode="auto">
                <a:xfrm flipV="1">
                  <a:off x="762000" y="4419600"/>
                  <a:ext cx="457200" cy="457200"/>
                </a:xfrm>
                <a:prstGeom prst="line">
                  <a:avLst/>
                </a:prstGeom>
                <a:noFill/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</p:grpSp>
          <p:sp>
            <p:nvSpPr>
              <p:cNvPr id="295960" name="Rectangle 24"/>
              <p:cNvSpPr>
                <a:spLocks noChangeArrowheads="1"/>
              </p:cNvSpPr>
              <p:nvPr/>
            </p:nvSpPr>
            <p:spPr bwMode="auto">
              <a:xfrm>
                <a:off x="2657" y="2437"/>
                <a:ext cx="290" cy="327"/>
              </a:xfrm>
              <a:prstGeom prst="rect">
                <a:avLst/>
              </a:prstGeom>
              <a:noFill/>
              <a:ln w="38100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l"/>
                <a:r>
                  <a:rPr lang="en-US">
                    <a:solidFill>
                      <a:schemeClr val="tx1"/>
                    </a:solidFill>
                  </a:rPr>
                  <a:t>O</a:t>
                </a:r>
              </a:p>
            </p:txBody>
          </p:sp>
          <p:cxnSp>
            <p:nvCxnSpPr>
              <p:cNvPr id="92" name="Straight Connector 91"/>
              <p:cNvCxnSpPr>
                <a:cxnSpLocks noChangeShapeType="1"/>
              </p:cNvCxnSpPr>
              <p:nvPr/>
            </p:nvCxnSpPr>
            <p:spPr bwMode="auto">
              <a:xfrm rot="5400000" flipV="1">
                <a:off x="2603" y="2876"/>
                <a:ext cx="328" cy="0"/>
              </a:xfrm>
              <a:prstGeom prst="line">
                <a:avLst/>
              </a:prstGeom>
              <a:noFill/>
              <a:ln w="38100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9" name="Straight Connector 91"/>
              <p:cNvCxnSpPr>
                <a:cxnSpLocks noChangeShapeType="1"/>
              </p:cNvCxnSpPr>
              <p:nvPr/>
            </p:nvCxnSpPr>
            <p:spPr bwMode="auto">
              <a:xfrm rot="5400000" flipV="1">
                <a:off x="2675" y="2876"/>
                <a:ext cx="328" cy="0"/>
              </a:xfrm>
              <a:prstGeom prst="line">
                <a:avLst/>
              </a:prstGeom>
              <a:noFill/>
              <a:ln w="38100" algn="ctr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sp>
          <p:nvSpPr>
            <p:cNvPr id="295963" name="Rectangle 27"/>
            <p:cNvSpPr>
              <a:spLocks noChangeArrowheads="1"/>
            </p:cNvSpPr>
            <p:nvPr/>
          </p:nvSpPr>
          <p:spPr bwMode="auto">
            <a:xfrm>
              <a:off x="4193" y="2249"/>
              <a:ext cx="587" cy="327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l"/>
              <a:r>
                <a:rPr lang="en-US">
                  <a:solidFill>
                    <a:schemeClr val="tx1"/>
                  </a:solidFill>
                </a:rPr>
                <a:t>NH</a:t>
              </a:r>
              <a:r>
                <a:rPr lang="en-US" baseline="-25000">
                  <a:solidFill>
                    <a:schemeClr val="tx1"/>
                  </a:solidFill>
                </a:rPr>
                <a:t>2</a:t>
              </a:r>
              <a:r>
                <a:rPr lang="en-US">
                  <a:solidFill>
                    <a:schemeClr val="tx1"/>
                  </a:solidFill>
                </a:rPr>
                <a:t> </a:t>
              </a:r>
            </a:p>
          </p:txBody>
        </p:sp>
        <p:cxnSp>
          <p:nvCxnSpPr>
            <p:cNvPr id="80" name="Straight Connector 79"/>
            <p:cNvCxnSpPr>
              <a:cxnSpLocks noChangeShapeType="1"/>
            </p:cNvCxnSpPr>
            <p:nvPr/>
          </p:nvCxnSpPr>
          <p:spPr bwMode="auto">
            <a:xfrm rot="5400000">
              <a:off x="3104" y="2076"/>
              <a:ext cx="288" cy="288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81" name="Straight Connector 80"/>
            <p:cNvCxnSpPr>
              <a:cxnSpLocks noChangeShapeType="1"/>
            </p:cNvCxnSpPr>
            <p:nvPr/>
          </p:nvCxnSpPr>
          <p:spPr bwMode="auto">
            <a:xfrm>
              <a:off x="3392" y="2076"/>
              <a:ext cx="288" cy="288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295966" name="Rectangle 30"/>
          <p:cNvSpPr>
            <a:spLocks noChangeArrowheads="1"/>
          </p:cNvSpPr>
          <p:nvPr/>
        </p:nvSpPr>
        <p:spPr bwMode="auto">
          <a:xfrm>
            <a:off x="7391400" y="3983038"/>
            <a:ext cx="1257300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+  H</a:t>
            </a:r>
            <a:r>
              <a:rPr lang="en-US" baseline="-25000">
                <a:solidFill>
                  <a:schemeClr val="tx1"/>
                </a:solidFill>
              </a:rPr>
              <a:t>2</a:t>
            </a:r>
            <a:r>
              <a:rPr lang="en-US">
                <a:solidFill>
                  <a:schemeClr val="tx1"/>
                </a:solidFill>
              </a:rPr>
              <a:t>O</a:t>
            </a:r>
            <a:endParaRPr lang="en-US" baseline="-25000">
              <a:solidFill>
                <a:schemeClr val="tx1"/>
              </a:solidFill>
            </a:endParaRPr>
          </a:p>
        </p:txBody>
      </p:sp>
      <p:sp>
        <p:nvSpPr>
          <p:cNvPr id="295968" name="Rectangle 32"/>
          <p:cNvSpPr>
            <a:spLocks noChangeArrowheads="1"/>
          </p:cNvSpPr>
          <p:nvPr/>
        </p:nvSpPr>
        <p:spPr bwMode="auto">
          <a:xfrm>
            <a:off x="215900" y="5214938"/>
            <a:ext cx="2520950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carboxylic acid</a:t>
            </a:r>
            <a:endParaRPr lang="en-US" baseline="-25000">
              <a:solidFill>
                <a:schemeClr val="tx1"/>
              </a:solidFill>
            </a:endParaRPr>
          </a:p>
        </p:txBody>
      </p:sp>
      <p:sp>
        <p:nvSpPr>
          <p:cNvPr id="295969" name="Rectangle 33"/>
          <p:cNvSpPr>
            <a:spLocks noChangeArrowheads="1"/>
          </p:cNvSpPr>
          <p:nvPr/>
        </p:nvSpPr>
        <p:spPr bwMode="auto">
          <a:xfrm>
            <a:off x="2881313" y="5214938"/>
            <a:ext cx="1155700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amine</a:t>
            </a:r>
            <a:endParaRPr lang="en-US" baseline="-25000">
              <a:solidFill>
                <a:schemeClr val="tx1"/>
              </a:solidFill>
            </a:endParaRPr>
          </a:p>
        </p:txBody>
      </p:sp>
      <p:sp>
        <p:nvSpPr>
          <p:cNvPr id="295970" name="Rectangle 34"/>
          <p:cNvSpPr>
            <a:spLocks noChangeArrowheads="1"/>
          </p:cNvSpPr>
          <p:nvPr/>
        </p:nvSpPr>
        <p:spPr bwMode="auto">
          <a:xfrm>
            <a:off x="5573713" y="5214938"/>
            <a:ext cx="1155700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amide</a:t>
            </a:r>
            <a:endParaRPr lang="en-US" baseline="-25000">
              <a:solidFill>
                <a:schemeClr val="tx1"/>
              </a:solidFill>
            </a:endParaRPr>
          </a:p>
        </p:txBody>
      </p:sp>
      <p:sp>
        <p:nvSpPr>
          <p:cNvPr id="295971" name="Rectangle 35"/>
          <p:cNvSpPr>
            <a:spLocks noChangeArrowheads="1"/>
          </p:cNvSpPr>
          <p:nvPr/>
        </p:nvSpPr>
        <p:spPr bwMode="auto">
          <a:xfrm>
            <a:off x="7594600" y="5214938"/>
            <a:ext cx="1055688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water</a:t>
            </a:r>
            <a:endParaRPr lang="en-US" baseline="-25000">
              <a:solidFill>
                <a:schemeClr val="tx1"/>
              </a:solidFill>
            </a:endParaRPr>
          </a:p>
        </p:txBody>
      </p:sp>
      <p:grpSp>
        <p:nvGrpSpPr>
          <p:cNvPr id="295975" name="Group 39"/>
          <p:cNvGrpSpPr>
            <a:grpSpLocks/>
          </p:cNvGrpSpPr>
          <p:nvPr/>
        </p:nvGrpSpPr>
        <p:grpSpPr bwMode="auto">
          <a:xfrm>
            <a:off x="3467100" y="2598738"/>
            <a:ext cx="5376863" cy="1338262"/>
            <a:chOff x="2184" y="1637"/>
            <a:chExt cx="3387" cy="843"/>
          </a:xfrm>
        </p:grpSpPr>
        <p:sp>
          <p:nvSpPr>
            <p:cNvPr id="295972" name="Line 36"/>
            <p:cNvSpPr>
              <a:spLocks noChangeShapeType="1"/>
            </p:cNvSpPr>
            <p:nvPr/>
          </p:nvSpPr>
          <p:spPr bwMode="auto">
            <a:xfrm>
              <a:off x="2184" y="1808"/>
              <a:ext cx="0" cy="6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95973" name="Line 37"/>
            <p:cNvSpPr>
              <a:spLocks noChangeShapeType="1"/>
            </p:cNvSpPr>
            <p:nvPr/>
          </p:nvSpPr>
          <p:spPr bwMode="auto">
            <a:xfrm>
              <a:off x="2184" y="1808"/>
              <a:ext cx="1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95974" name="Rectangle 38"/>
            <p:cNvSpPr>
              <a:spLocks noChangeArrowheads="1"/>
            </p:cNvSpPr>
            <p:nvPr/>
          </p:nvSpPr>
          <p:spPr bwMode="auto">
            <a:xfrm>
              <a:off x="2288" y="1637"/>
              <a:ext cx="3283" cy="327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l"/>
              <a:r>
                <a:rPr lang="en-US">
                  <a:solidFill>
                    <a:schemeClr val="tx1"/>
                  </a:solidFill>
                </a:rPr>
                <a:t>Ammonia is the simplest amine.</a:t>
              </a:r>
              <a:endParaRPr lang="en-US" baseline="-2500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593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593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5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959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959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959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959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959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959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959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59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59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295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959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959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959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596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596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59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9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596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596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5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959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959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959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959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959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959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959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959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959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959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959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959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5939" grpId="0"/>
      <p:bldP spid="295952" grpId="0"/>
      <p:bldP spid="295953" grpId="0" animBg="1"/>
      <p:bldP spid="295966" grpId="0"/>
      <p:bldP spid="295968" grpId="0"/>
      <p:bldP spid="295969" grpId="0"/>
      <p:bldP spid="295971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43664" y="221276"/>
            <a:ext cx="819384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4000" b="1" dirty="0" smtClean="0">
                <a:solidFill>
                  <a:srgbClr val="C00000"/>
                </a:solidFill>
                <a:latin typeface="Arial" pitchFamily="34" charset="0"/>
              </a:rPr>
              <a:t>SUMMARY: </a:t>
            </a:r>
            <a:r>
              <a:rPr lang="en-US" sz="4000" b="1" u="sng" dirty="0" smtClean="0">
                <a:solidFill>
                  <a:srgbClr val="C00000"/>
                </a:solidFill>
                <a:latin typeface="Arial" pitchFamily="34" charset="0"/>
              </a:rPr>
              <a:t>Organic Reactions, 3</a:t>
            </a:r>
          </a:p>
        </p:txBody>
      </p:sp>
      <p:sp>
        <p:nvSpPr>
          <p:cNvPr id="28" name="Rectangle 3"/>
          <p:cNvSpPr>
            <a:spLocks noChangeArrowheads="1"/>
          </p:cNvSpPr>
          <p:nvPr/>
        </p:nvSpPr>
        <p:spPr bwMode="auto">
          <a:xfrm>
            <a:off x="299781" y="1078460"/>
            <a:ext cx="8337729" cy="5509200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square" anchor="t" anchorCtr="0"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</a:rPr>
              <a:t>In a </a:t>
            </a:r>
            <a:r>
              <a:rPr lang="en-US" sz="3200" u="sng" dirty="0" smtClean="0">
                <a:solidFill>
                  <a:srgbClr val="000000"/>
                </a:solidFill>
              </a:rPr>
              <a:t>condensation</a:t>
            </a:r>
            <a:r>
              <a:rPr lang="en-US" sz="3200" dirty="0" smtClean="0">
                <a:solidFill>
                  <a:srgbClr val="000000"/>
                </a:solidFill>
              </a:rPr>
              <a:t> reaction, two molecules join together to form a more massive molecule. One molecule releases an H (freeing up a ‘bonding spot’ on THAT molecule) and the other releases an OH (freeing up a ‘bonding spot’ on THAT molecule). The two molecules become one by connecting at their bonding spots, and the discarded H and OH come together to form water. Condensation reactions are also called </a:t>
            </a:r>
            <a:r>
              <a:rPr lang="en-US" sz="3200" u="sng" dirty="0" smtClean="0">
                <a:solidFill>
                  <a:srgbClr val="000000"/>
                </a:solidFill>
              </a:rPr>
              <a:t>elimination</a:t>
            </a:r>
            <a:r>
              <a:rPr lang="en-US" sz="3200" dirty="0" smtClean="0">
                <a:solidFill>
                  <a:srgbClr val="000000"/>
                </a:solidFill>
              </a:rPr>
              <a:t> or </a:t>
            </a:r>
            <a:r>
              <a:rPr lang="en-US" sz="3200" u="sng" dirty="0" smtClean="0">
                <a:solidFill>
                  <a:srgbClr val="000000"/>
                </a:solidFill>
              </a:rPr>
              <a:t>dehydration</a:t>
            </a:r>
            <a:r>
              <a:rPr lang="en-US" sz="3200" dirty="0" smtClean="0">
                <a:solidFill>
                  <a:srgbClr val="000000"/>
                </a:solidFill>
              </a:rPr>
              <a:t> reactions.</a:t>
            </a:r>
            <a:endParaRPr lang="en-US" sz="3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800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2"/>
          <p:cNvSpPr>
            <a:spLocks noChangeArrowheads="1"/>
          </p:cNvSpPr>
          <p:nvPr/>
        </p:nvSpPr>
        <p:spPr bwMode="auto">
          <a:xfrm>
            <a:off x="268288" y="227013"/>
            <a:ext cx="8580437" cy="946150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u="sng"/>
              <a:t>aromatic hydrocarbons</a:t>
            </a:r>
            <a:r>
              <a:rPr lang="en-US"/>
              <a:t>: benzene and compounds </a:t>
            </a:r>
            <a:r>
              <a:rPr lang="en-US" baseline="30000"/>
              <a:t>w</a:t>
            </a:r>
            <a:r>
              <a:rPr lang="en-US"/>
              <a:t>/a</a:t>
            </a:r>
          </a:p>
          <a:p>
            <a:pPr algn="l"/>
            <a:r>
              <a:rPr lang="en-US"/>
              <a:t>				 </a:t>
            </a:r>
            <a:r>
              <a:rPr lang="en-US" baseline="30000"/>
              <a:t> </a:t>
            </a:r>
            <a:r>
              <a:rPr lang="en-US"/>
              <a:t>benzene-related structure </a:t>
            </a:r>
          </a:p>
        </p:txBody>
      </p:sp>
      <p:sp>
        <p:nvSpPr>
          <p:cNvPr id="269315" name="Rectangle 3"/>
          <p:cNvSpPr>
            <a:spLocks noChangeArrowheads="1"/>
          </p:cNvSpPr>
          <p:nvPr/>
        </p:nvSpPr>
        <p:spPr bwMode="auto">
          <a:xfrm>
            <a:off x="679450" y="4656138"/>
            <a:ext cx="520700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/>
              <a:t>-- </a:t>
            </a:r>
          </a:p>
        </p:txBody>
      </p:sp>
      <p:sp>
        <p:nvSpPr>
          <p:cNvPr id="269316" name="Rectangle 4"/>
          <p:cNvSpPr>
            <a:spLocks noChangeArrowheads="1"/>
          </p:cNvSpPr>
          <p:nvPr/>
        </p:nvSpPr>
        <p:spPr bwMode="auto">
          <a:xfrm>
            <a:off x="1046163" y="4662488"/>
            <a:ext cx="2881312" cy="1373187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/>
              <a:t>–enes, –ynes,</a:t>
            </a:r>
          </a:p>
          <a:p>
            <a:pPr algn="l"/>
            <a:r>
              <a:rPr lang="en-US"/>
              <a:t>and aromatics</a:t>
            </a:r>
          </a:p>
          <a:p>
            <a:pPr algn="l"/>
            <a:r>
              <a:rPr lang="en-US"/>
              <a:t>are __________ </a:t>
            </a:r>
          </a:p>
        </p:txBody>
      </p:sp>
      <p:sp>
        <p:nvSpPr>
          <p:cNvPr id="269317" name="Rectangle 5"/>
          <p:cNvSpPr>
            <a:spLocks noChangeArrowheads="1"/>
          </p:cNvSpPr>
          <p:nvPr/>
        </p:nvSpPr>
        <p:spPr bwMode="auto">
          <a:xfrm>
            <a:off x="1697038" y="5507038"/>
            <a:ext cx="2165350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unsaturated </a:t>
            </a:r>
          </a:p>
        </p:txBody>
      </p:sp>
      <p:sp>
        <p:nvSpPr>
          <p:cNvPr id="269319" name="Rectangle 7"/>
          <p:cNvSpPr>
            <a:spLocks noChangeArrowheads="1"/>
          </p:cNvSpPr>
          <p:nvPr/>
        </p:nvSpPr>
        <p:spPr bwMode="auto">
          <a:xfrm>
            <a:off x="596900" y="3325813"/>
            <a:ext cx="4264025" cy="946150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6 C atoms in a planar ring</a:t>
            </a:r>
          </a:p>
          <a:p>
            <a:pPr algn="l"/>
            <a:r>
              <a:rPr lang="en-US" baseline="30000">
                <a:solidFill>
                  <a:schemeClr val="tx1"/>
                </a:solidFill>
              </a:rPr>
              <a:t>w</a:t>
            </a:r>
            <a:r>
              <a:rPr lang="en-US">
                <a:solidFill>
                  <a:schemeClr val="tx1"/>
                </a:solidFill>
              </a:rPr>
              <a:t>/“tweener” bonds (C</a:t>
            </a:r>
            <a:r>
              <a:rPr lang="en-US" baseline="-25000">
                <a:solidFill>
                  <a:schemeClr val="tx1"/>
                </a:solidFill>
              </a:rPr>
              <a:t>6</a:t>
            </a:r>
            <a:r>
              <a:rPr lang="en-US">
                <a:solidFill>
                  <a:schemeClr val="tx1"/>
                </a:solidFill>
              </a:rPr>
              <a:t>H</a:t>
            </a:r>
            <a:r>
              <a:rPr lang="en-US" baseline="-25000">
                <a:solidFill>
                  <a:schemeClr val="tx1"/>
                </a:solidFill>
              </a:rPr>
              <a:t>6</a:t>
            </a:r>
            <a:r>
              <a:rPr lang="en-US">
                <a:solidFill>
                  <a:schemeClr val="tx1"/>
                </a:solidFill>
              </a:rPr>
              <a:t>) </a:t>
            </a:r>
          </a:p>
        </p:txBody>
      </p:sp>
      <p:pic>
        <p:nvPicPr>
          <p:cNvPr id="269320" name="Picture 8" descr="Benzene%20Resonance%20Structur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88" y="1281113"/>
            <a:ext cx="3282950" cy="1778000"/>
          </a:xfrm>
          <a:prstGeom prst="rect">
            <a:avLst/>
          </a:prstGeom>
          <a:noFill/>
        </p:spPr>
      </p:pic>
      <p:grpSp>
        <p:nvGrpSpPr>
          <p:cNvPr id="269321" name="Group 9"/>
          <p:cNvGrpSpPr>
            <a:grpSpLocks/>
          </p:cNvGrpSpPr>
          <p:nvPr/>
        </p:nvGrpSpPr>
        <p:grpSpPr bwMode="auto">
          <a:xfrm rot="1800000">
            <a:off x="4629150" y="1633538"/>
            <a:ext cx="1476375" cy="1276350"/>
            <a:chOff x="1757" y="2853"/>
            <a:chExt cx="930" cy="804"/>
          </a:xfrm>
        </p:grpSpPr>
        <p:sp>
          <p:nvSpPr>
            <p:cNvPr id="269322" name="AutoShape 10"/>
            <p:cNvSpPr>
              <a:spLocks noChangeArrowheads="1"/>
            </p:cNvSpPr>
            <p:nvPr/>
          </p:nvSpPr>
          <p:spPr bwMode="auto">
            <a:xfrm>
              <a:off x="1757" y="2853"/>
              <a:ext cx="930" cy="804"/>
            </a:xfrm>
            <a:prstGeom prst="hexagon">
              <a:avLst>
                <a:gd name="adj" fmla="val 28918"/>
                <a:gd name="vf" fmla="val 115470"/>
              </a:avLst>
            </a:prstGeom>
            <a:noFill/>
            <a:ln w="222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69323" name="Oval 11"/>
            <p:cNvSpPr>
              <a:spLocks noChangeArrowheads="1"/>
            </p:cNvSpPr>
            <p:nvPr/>
          </p:nvSpPr>
          <p:spPr bwMode="auto">
            <a:xfrm>
              <a:off x="1910" y="2935"/>
              <a:ext cx="640" cy="640"/>
            </a:xfrm>
            <a:prstGeom prst="ellipse">
              <a:avLst/>
            </a:prstGeom>
            <a:noFill/>
            <a:ln w="222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pic>
        <p:nvPicPr>
          <p:cNvPr id="269324" name="Picture 12" descr="200px-Benzene-3D-vd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550" y="1270000"/>
            <a:ext cx="1905000" cy="1905000"/>
          </a:xfrm>
          <a:prstGeom prst="rect">
            <a:avLst/>
          </a:prstGeom>
          <a:noFill/>
        </p:spPr>
      </p:pic>
      <p:grpSp>
        <p:nvGrpSpPr>
          <p:cNvPr id="17" name="Group 16"/>
          <p:cNvGrpSpPr/>
          <p:nvPr/>
        </p:nvGrpSpPr>
        <p:grpSpPr>
          <a:xfrm>
            <a:off x="4259205" y="3216275"/>
            <a:ext cx="4897495" cy="3535889"/>
            <a:chOff x="4259205" y="3216275"/>
            <a:chExt cx="4897495" cy="3535889"/>
          </a:xfrm>
        </p:grpSpPr>
        <p:pic>
          <p:nvPicPr>
            <p:cNvPr id="15" name="Picture 4" descr="http://www.teachersparadise.com/ency/en/media/3/35/frkekule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92900" y="3216275"/>
              <a:ext cx="2108200" cy="3162300"/>
            </a:xfrm>
            <a:prstGeom prst="rect">
              <a:avLst/>
            </a:prstGeom>
            <a:noFill/>
          </p:spPr>
        </p:pic>
        <p:sp>
          <p:nvSpPr>
            <p:cNvPr id="16" name="Rectangle 5"/>
            <p:cNvSpPr>
              <a:spLocks noChangeArrowheads="1"/>
            </p:cNvSpPr>
            <p:nvPr/>
          </p:nvSpPr>
          <p:spPr bwMode="auto">
            <a:xfrm>
              <a:off x="4259205" y="5428725"/>
              <a:ext cx="4897495" cy="1323439"/>
            </a:xfrm>
            <a:prstGeom prst="rect">
              <a:avLst/>
            </a:prstGeom>
            <a:noFill/>
            <a:ln w="22225" algn="ctr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l"/>
              <a:r>
                <a:rPr lang="en-US" sz="2000" b="1" dirty="0" smtClean="0">
                  <a:solidFill>
                    <a:schemeClr val="tx1"/>
                  </a:solidFill>
                  <a:latin typeface="Arial Narrow" pitchFamily="34" charset="0"/>
                </a:rPr>
                <a:t>August </a:t>
              </a:r>
              <a:r>
                <a:rPr lang="en-US" sz="2000" b="1" dirty="0" err="1" smtClean="0">
                  <a:solidFill>
                    <a:schemeClr val="tx1"/>
                  </a:solidFill>
                  <a:latin typeface="Arial Narrow" pitchFamily="34" charset="0"/>
                </a:rPr>
                <a:t>Kekule</a:t>
              </a:r>
              <a:endParaRPr lang="en-US" sz="2000" b="1" dirty="0" smtClean="0">
                <a:solidFill>
                  <a:schemeClr val="tx1"/>
                </a:solidFill>
                <a:latin typeface="Arial Narrow" pitchFamily="34" charset="0"/>
              </a:endParaRPr>
            </a:p>
            <a:p>
              <a:pPr algn="l"/>
              <a:r>
                <a:rPr lang="en-US" sz="2000" b="1" dirty="0" smtClean="0">
                  <a:solidFill>
                    <a:schemeClr val="tx1"/>
                  </a:solidFill>
                  <a:latin typeface="Arial Narrow" pitchFamily="34" charset="0"/>
                </a:rPr>
                <a:t>(1829–1896), who</a:t>
              </a:r>
            </a:p>
            <a:p>
              <a:pPr algn="l"/>
              <a:r>
                <a:rPr lang="en-US" sz="2000" b="1" dirty="0" smtClean="0">
                  <a:solidFill>
                    <a:schemeClr val="tx1"/>
                  </a:solidFill>
                  <a:latin typeface="Arial Narrow" pitchFamily="34" charset="0"/>
                </a:rPr>
                <a:t>claimed that a dream</a:t>
              </a:r>
            </a:p>
            <a:p>
              <a:pPr algn="l"/>
              <a:r>
                <a:rPr lang="en-US" sz="2000" b="1" dirty="0" smtClean="0">
                  <a:solidFill>
                    <a:schemeClr val="tx1"/>
                  </a:solidFill>
                  <a:latin typeface="Arial Narrow" pitchFamily="34" charset="0"/>
                </a:rPr>
                <a:t>gave him insight into the structure of benzene. 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4464578" y="1281113"/>
            <a:ext cx="1768852" cy="1959334"/>
            <a:chOff x="4464578" y="1281113"/>
            <a:chExt cx="1768852" cy="1959334"/>
          </a:xfrm>
        </p:grpSpPr>
        <p:sp>
          <p:nvSpPr>
            <p:cNvPr id="18" name="Oval 17"/>
            <p:cNvSpPr/>
            <p:nvPr/>
          </p:nvSpPr>
          <p:spPr bwMode="auto">
            <a:xfrm>
              <a:off x="5331372" y="1281113"/>
              <a:ext cx="93928" cy="93928"/>
            </a:xfrm>
            <a:prstGeom prst="ellipse">
              <a:avLst/>
            </a:prstGeom>
            <a:solidFill>
              <a:srgbClr val="FF0000"/>
            </a:solidFill>
            <a:ln w="222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endParaRPr>
            </a:p>
          </p:txBody>
        </p:sp>
        <p:sp>
          <p:nvSpPr>
            <p:cNvPr id="19" name="Oval 18"/>
            <p:cNvSpPr/>
            <p:nvPr/>
          </p:nvSpPr>
          <p:spPr bwMode="auto">
            <a:xfrm>
              <a:off x="6139502" y="1799728"/>
              <a:ext cx="93928" cy="93928"/>
            </a:xfrm>
            <a:prstGeom prst="ellipse">
              <a:avLst/>
            </a:prstGeom>
            <a:solidFill>
              <a:srgbClr val="FF0000"/>
            </a:solidFill>
            <a:ln w="222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endParaRPr>
            </a:p>
          </p:txBody>
        </p:sp>
        <p:sp>
          <p:nvSpPr>
            <p:cNvPr id="20" name="Oval 19"/>
            <p:cNvSpPr/>
            <p:nvPr/>
          </p:nvSpPr>
          <p:spPr bwMode="auto">
            <a:xfrm>
              <a:off x="6105068" y="2707304"/>
              <a:ext cx="93928" cy="93928"/>
            </a:xfrm>
            <a:prstGeom prst="ellipse">
              <a:avLst/>
            </a:prstGeom>
            <a:solidFill>
              <a:srgbClr val="FF0000"/>
            </a:solidFill>
            <a:ln w="222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endParaRPr>
            </a:p>
          </p:txBody>
        </p:sp>
        <p:sp>
          <p:nvSpPr>
            <p:cNvPr id="21" name="Oval 20"/>
            <p:cNvSpPr/>
            <p:nvPr/>
          </p:nvSpPr>
          <p:spPr bwMode="auto">
            <a:xfrm>
              <a:off x="5320373" y="3146519"/>
              <a:ext cx="93928" cy="93928"/>
            </a:xfrm>
            <a:prstGeom prst="ellipse">
              <a:avLst/>
            </a:prstGeom>
            <a:solidFill>
              <a:srgbClr val="FF0000"/>
            </a:solidFill>
            <a:ln w="222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endParaRPr>
            </a:p>
          </p:txBody>
        </p:sp>
        <p:sp>
          <p:nvSpPr>
            <p:cNvPr id="22" name="Oval 21"/>
            <p:cNvSpPr/>
            <p:nvPr/>
          </p:nvSpPr>
          <p:spPr bwMode="auto">
            <a:xfrm>
              <a:off x="4464578" y="1797951"/>
              <a:ext cx="93928" cy="93928"/>
            </a:xfrm>
            <a:prstGeom prst="ellipse">
              <a:avLst/>
            </a:prstGeom>
            <a:solidFill>
              <a:srgbClr val="FF0000"/>
            </a:solidFill>
            <a:ln w="222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endParaRPr>
            </a:p>
          </p:txBody>
        </p:sp>
        <p:sp>
          <p:nvSpPr>
            <p:cNvPr id="23" name="Oval 22"/>
            <p:cNvSpPr/>
            <p:nvPr/>
          </p:nvSpPr>
          <p:spPr bwMode="auto">
            <a:xfrm>
              <a:off x="4464578" y="2660340"/>
              <a:ext cx="93928" cy="93928"/>
            </a:xfrm>
            <a:prstGeom prst="ellipse">
              <a:avLst/>
            </a:prstGeom>
            <a:solidFill>
              <a:srgbClr val="FF0000"/>
            </a:solidFill>
            <a:ln w="222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64173" y="6319977"/>
            <a:ext cx="498855" cy="411327"/>
            <a:chOff x="119657" y="6331229"/>
            <a:chExt cx="498855" cy="411327"/>
          </a:xfrm>
        </p:grpSpPr>
        <p:sp>
          <p:nvSpPr>
            <p:cNvPr id="25" name="Octagon 24"/>
            <p:cNvSpPr/>
            <p:nvPr/>
          </p:nvSpPr>
          <p:spPr>
            <a:xfrm>
              <a:off x="163422" y="6331229"/>
              <a:ext cx="411327" cy="411327"/>
            </a:xfrm>
            <a:prstGeom prst="octagon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b="1">
                <a:solidFill>
                  <a:srgbClr val="FFFFFF"/>
                </a:solidFill>
              </a:endParaRPr>
            </a:p>
          </p:txBody>
        </p:sp>
        <p:sp>
          <p:nvSpPr>
            <p:cNvPr id="26" name="Text Box 30"/>
            <p:cNvSpPr txBox="1">
              <a:spLocks noChangeArrowheads="1"/>
            </p:cNvSpPr>
            <p:nvPr/>
          </p:nvSpPr>
          <p:spPr bwMode="auto">
            <a:xfrm>
              <a:off x="119657" y="6406087"/>
              <a:ext cx="498855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40" rIns="91440">
              <a:spAutoFit/>
            </a:bodyPr>
            <a:lstStyle/>
            <a:p>
              <a:r>
                <a:rPr lang="en-US" sz="1100" b="1" dirty="0" smtClean="0">
                  <a:solidFill>
                    <a:srgbClr val="FFFFFF"/>
                  </a:solidFill>
                  <a:latin typeface="Arial Narrow" panose="020B0606020202030204" pitchFamily="34" charset="0"/>
                </a:rPr>
                <a:t>STOP</a:t>
              </a:r>
              <a:endParaRPr lang="en-US" sz="1100" b="1" dirty="0">
                <a:solidFill>
                  <a:srgbClr val="FFFFFF"/>
                </a:solidFill>
                <a:latin typeface="Arial Narrow" panose="020B060602020203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9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693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693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69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69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693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693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69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69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693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9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69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93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931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9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4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93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931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9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693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69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69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0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000"/>
                            </p:stCondLst>
                            <p:childTnLst>
                              <p:par>
                                <p:cTn id="7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9315" grpId="0"/>
      <p:bldP spid="269316" grpId="0"/>
      <p:bldP spid="269317" grpId="0"/>
      <p:bldP spid="269319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04498" y="142444"/>
            <a:ext cx="8672182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3800" b="1" dirty="0" smtClean="0">
                <a:solidFill>
                  <a:srgbClr val="FFFF00"/>
                </a:solidFill>
                <a:latin typeface="Arial" pitchFamily="34" charset="0"/>
              </a:rPr>
              <a:t>REVIEW: </a:t>
            </a:r>
            <a:r>
              <a:rPr lang="en-US" sz="3800" b="1" u="sng" dirty="0" smtClean="0">
                <a:solidFill>
                  <a:srgbClr val="FFFF00"/>
                </a:solidFill>
                <a:latin typeface="Arial" pitchFamily="34" charset="0"/>
              </a:rPr>
              <a:t>Organic Reactions, so far...</a:t>
            </a:r>
          </a:p>
        </p:txBody>
      </p:sp>
      <p:sp>
        <p:nvSpPr>
          <p:cNvPr id="28" name="Rectangle 3"/>
          <p:cNvSpPr>
            <a:spLocks noChangeArrowheads="1"/>
          </p:cNvSpPr>
          <p:nvPr/>
        </p:nvSpPr>
        <p:spPr bwMode="auto">
          <a:xfrm>
            <a:off x="134187" y="871910"/>
            <a:ext cx="8812804" cy="1569660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sz="3200" dirty="0" smtClean="0">
                <a:solidFill>
                  <a:srgbClr val="FFFFFF"/>
                </a:solidFill>
              </a:rPr>
              <a:t>The four main organic reactions we discuss in these lessons are </a:t>
            </a:r>
            <a:r>
              <a:rPr lang="en-US" sz="3200" u="sng" dirty="0" smtClean="0">
                <a:solidFill>
                  <a:srgbClr val="FFFFFF"/>
                </a:solidFill>
              </a:rPr>
              <a:t>combustion</a:t>
            </a:r>
            <a:r>
              <a:rPr lang="en-US" sz="3200" dirty="0" smtClean="0">
                <a:solidFill>
                  <a:srgbClr val="FFFFFF"/>
                </a:solidFill>
              </a:rPr>
              <a:t>, </a:t>
            </a:r>
            <a:r>
              <a:rPr lang="en-US" sz="3200" u="sng" dirty="0" smtClean="0">
                <a:solidFill>
                  <a:srgbClr val="FFFFFF"/>
                </a:solidFill>
              </a:rPr>
              <a:t>substitution</a:t>
            </a:r>
            <a:r>
              <a:rPr lang="en-US" sz="3200" dirty="0" smtClean="0">
                <a:solidFill>
                  <a:srgbClr val="FFFFFF"/>
                </a:solidFill>
              </a:rPr>
              <a:t>, </a:t>
            </a:r>
            <a:r>
              <a:rPr lang="en-US" sz="3200" u="sng" dirty="0" smtClean="0">
                <a:solidFill>
                  <a:srgbClr val="FFFFFF"/>
                </a:solidFill>
              </a:rPr>
              <a:t>addition</a:t>
            </a:r>
            <a:r>
              <a:rPr lang="en-US" sz="3200" dirty="0" smtClean="0">
                <a:solidFill>
                  <a:srgbClr val="FFFFFF"/>
                </a:solidFill>
              </a:rPr>
              <a:t>, and </a:t>
            </a:r>
            <a:r>
              <a:rPr lang="en-US" sz="3200" u="sng" dirty="0" smtClean="0">
                <a:solidFill>
                  <a:srgbClr val="FFFFFF"/>
                </a:solidFill>
              </a:rPr>
              <a:t>condensation</a:t>
            </a:r>
            <a:r>
              <a:rPr lang="en-US" sz="3200" dirty="0" smtClean="0">
                <a:solidFill>
                  <a:srgbClr val="FFFFFF"/>
                </a:solidFill>
              </a:rPr>
              <a:t>.</a:t>
            </a: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29" name="Rectangle 4"/>
          <p:cNvSpPr>
            <a:spLocks noChangeArrowheads="1"/>
          </p:cNvSpPr>
          <p:nvPr/>
        </p:nvSpPr>
        <p:spPr bwMode="auto">
          <a:xfrm>
            <a:off x="127574" y="2469182"/>
            <a:ext cx="8819418" cy="4031873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514350" indent="-514350" algn="l">
              <a:buFontTx/>
              <a:buAutoNum type="arabicPeriod"/>
            </a:pPr>
            <a:r>
              <a:rPr lang="en-US" sz="3200" u="sng" dirty="0">
                <a:solidFill>
                  <a:srgbClr val="FFFF00"/>
                </a:solidFill>
              </a:rPr>
              <a:t>C</a:t>
            </a:r>
            <a:r>
              <a:rPr lang="en-US" sz="3200" u="sng" dirty="0" smtClean="0">
                <a:solidFill>
                  <a:srgbClr val="FFFF00"/>
                </a:solidFill>
              </a:rPr>
              <a:t>ombustion</a:t>
            </a:r>
            <a:r>
              <a:rPr lang="en-US" sz="3200" dirty="0" smtClean="0">
                <a:solidFill>
                  <a:srgbClr val="FFFF00"/>
                </a:solidFill>
              </a:rPr>
              <a:t> of hydrocarbons (or of C/H/O compounds) produces CO</a:t>
            </a:r>
            <a:r>
              <a:rPr lang="en-US" sz="3200" baseline="-25000" dirty="0" smtClean="0">
                <a:solidFill>
                  <a:srgbClr val="FFFF00"/>
                </a:solidFill>
              </a:rPr>
              <a:t>2</a:t>
            </a:r>
            <a:r>
              <a:rPr lang="en-US" sz="3200" dirty="0" smtClean="0">
                <a:solidFill>
                  <a:srgbClr val="FFFF00"/>
                </a:solidFill>
              </a:rPr>
              <a:t> and H</a:t>
            </a:r>
            <a:r>
              <a:rPr lang="en-US" sz="3200" baseline="-25000" dirty="0" smtClean="0">
                <a:solidFill>
                  <a:srgbClr val="FFFF00"/>
                </a:solidFill>
              </a:rPr>
              <a:t>2</a:t>
            </a:r>
            <a:r>
              <a:rPr lang="en-US" sz="3200" dirty="0" smtClean="0">
                <a:solidFill>
                  <a:srgbClr val="FFFF00"/>
                </a:solidFill>
              </a:rPr>
              <a:t>O. </a:t>
            </a:r>
          </a:p>
          <a:p>
            <a:pPr marL="514350" indent="-514350" algn="l">
              <a:buFontTx/>
              <a:buAutoNum type="arabicPeriod"/>
            </a:pPr>
            <a:r>
              <a:rPr lang="en-US" sz="3200" u="sng" dirty="0" smtClean="0">
                <a:solidFill>
                  <a:srgbClr val="FFFF00"/>
                </a:solidFill>
              </a:rPr>
              <a:t>Substitution</a:t>
            </a:r>
            <a:r>
              <a:rPr lang="en-US" sz="3200" dirty="0" smtClean="0">
                <a:solidFill>
                  <a:srgbClr val="FFFF00"/>
                </a:solidFill>
              </a:rPr>
              <a:t> reactions remove an H and replace it with something else. </a:t>
            </a:r>
            <a:endParaRPr lang="en-US" sz="3200" dirty="0">
              <a:solidFill>
                <a:srgbClr val="FFFF00"/>
              </a:solidFill>
            </a:endParaRPr>
          </a:p>
          <a:p>
            <a:pPr marL="514350" indent="-514350" algn="l">
              <a:buFontTx/>
              <a:buAutoNum type="arabicPeriod"/>
            </a:pPr>
            <a:r>
              <a:rPr lang="en-US" sz="3200" u="sng" dirty="0" smtClean="0">
                <a:solidFill>
                  <a:srgbClr val="FFFF00"/>
                </a:solidFill>
              </a:rPr>
              <a:t>Addition</a:t>
            </a:r>
            <a:r>
              <a:rPr lang="en-US" sz="3200" dirty="0" smtClean="0">
                <a:solidFill>
                  <a:srgbClr val="FFFF00"/>
                </a:solidFill>
              </a:rPr>
              <a:t> reactions break one of the bonds in a multiple bond and insert TWO things. </a:t>
            </a:r>
          </a:p>
          <a:p>
            <a:pPr marL="514350" indent="-514350" algn="l">
              <a:buFontTx/>
              <a:buAutoNum type="arabicPeriod"/>
            </a:pPr>
            <a:r>
              <a:rPr lang="en-US" sz="3200" u="sng" dirty="0" smtClean="0">
                <a:solidFill>
                  <a:srgbClr val="FFFF00"/>
                </a:solidFill>
              </a:rPr>
              <a:t>Condensation</a:t>
            </a:r>
            <a:r>
              <a:rPr lang="en-US" sz="3200" dirty="0" smtClean="0">
                <a:solidFill>
                  <a:srgbClr val="FFFF00"/>
                </a:solidFill>
              </a:rPr>
              <a:t> reactions join two molecules into one, and yield water as a by-product. </a:t>
            </a:r>
          </a:p>
        </p:txBody>
      </p:sp>
    </p:spTree>
    <p:extLst>
      <p:ext uri="{BB962C8B-B14F-4D97-AF65-F5344CB8AC3E}">
        <p14:creationId xmlns:p14="http://schemas.microsoft.com/office/powerpoint/2010/main" val="3436507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2"/>
          <p:cNvSpPr>
            <a:spLocks noChangeArrowheads="1"/>
          </p:cNvSpPr>
          <p:nvPr/>
        </p:nvSpPr>
        <p:spPr bwMode="auto">
          <a:xfrm>
            <a:off x="242717" y="210335"/>
            <a:ext cx="8783174" cy="954107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u="sng" dirty="0"/>
              <a:t>Esterification</a:t>
            </a:r>
            <a:r>
              <a:rPr lang="en-US" dirty="0"/>
              <a:t> is a condensation reaction </a:t>
            </a:r>
            <a:r>
              <a:rPr lang="en-US" dirty="0" smtClean="0"/>
              <a:t>that occurs </a:t>
            </a:r>
          </a:p>
          <a:p>
            <a:pPr algn="l"/>
            <a:r>
              <a:rPr lang="en-US" dirty="0" smtClean="0"/>
              <a:t>specifically between a carboxylic </a:t>
            </a:r>
            <a:r>
              <a:rPr lang="en-US" dirty="0"/>
              <a:t>acid and an alcohol. </a:t>
            </a:r>
          </a:p>
        </p:txBody>
      </p:sp>
      <p:sp>
        <p:nvSpPr>
          <p:cNvPr id="294915" name="Rectangle 3"/>
          <p:cNvSpPr>
            <a:spLocks noChangeArrowheads="1"/>
          </p:cNvSpPr>
          <p:nvPr/>
        </p:nvSpPr>
        <p:spPr bwMode="auto">
          <a:xfrm>
            <a:off x="958850" y="1268413"/>
            <a:ext cx="6996113" cy="946150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/>
              <a:t>Write the equation for the reaction between</a:t>
            </a:r>
          </a:p>
          <a:p>
            <a:pPr algn="l"/>
            <a:r>
              <a:rPr lang="en-US"/>
              <a:t>butanoic acid and 1-butanol. </a:t>
            </a:r>
          </a:p>
        </p:txBody>
      </p:sp>
      <p:grpSp>
        <p:nvGrpSpPr>
          <p:cNvPr id="294916" name="Group 4"/>
          <p:cNvGrpSpPr>
            <a:grpSpLocks/>
          </p:cNvGrpSpPr>
          <p:nvPr/>
        </p:nvGrpSpPr>
        <p:grpSpPr bwMode="auto">
          <a:xfrm>
            <a:off x="469900" y="2439988"/>
            <a:ext cx="2544763" cy="1700212"/>
            <a:chOff x="3696" y="3001"/>
            <a:chExt cx="1603" cy="1071"/>
          </a:xfrm>
        </p:grpSpPr>
        <p:grpSp>
          <p:nvGrpSpPr>
            <p:cNvPr id="294917" name="Group 5"/>
            <p:cNvGrpSpPr>
              <a:grpSpLocks/>
            </p:cNvGrpSpPr>
            <p:nvPr/>
          </p:nvGrpSpPr>
          <p:grpSpPr bwMode="auto">
            <a:xfrm>
              <a:off x="4264" y="3001"/>
              <a:ext cx="1035" cy="1071"/>
              <a:chOff x="4560" y="2437"/>
              <a:chExt cx="1035" cy="1071"/>
            </a:xfrm>
          </p:grpSpPr>
          <p:grpSp>
            <p:nvGrpSpPr>
              <p:cNvPr id="294918" name="Group 6"/>
              <p:cNvGrpSpPr>
                <a:grpSpLocks/>
              </p:cNvGrpSpPr>
              <p:nvPr/>
            </p:nvGrpSpPr>
            <p:grpSpPr bwMode="auto">
              <a:xfrm>
                <a:off x="4560" y="2437"/>
                <a:ext cx="576" cy="851"/>
                <a:chOff x="2520" y="2437"/>
                <a:chExt cx="576" cy="851"/>
              </a:xfrm>
            </p:grpSpPr>
            <p:grpSp>
              <p:nvGrpSpPr>
                <p:cNvPr id="294919" name="Group 108"/>
                <p:cNvGrpSpPr>
                  <a:grpSpLocks/>
                </p:cNvGrpSpPr>
                <p:nvPr/>
              </p:nvGrpSpPr>
              <p:grpSpPr bwMode="auto">
                <a:xfrm rot="10800000">
                  <a:off x="2520" y="3000"/>
                  <a:ext cx="576" cy="288"/>
                  <a:chOff x="304800" y="4419600"/>
                  <a:chExt cx="914400" cy="457200"/>
                </a:xfrm>
              </p:grpSpPr>
              <p:cxnSp>
                <p:nvCxnSpPr>
                  <p:cNvPr id="2" name="Straight Connector 91"/>
                  <p:cNvCxnSpPr>
                    <a:cxnSpLocks noChangeShapeType="1"/>
                  </p:cNvCxnSpPr>
                  <p:nvPr/>
                </p:nvCxnSpPr>
                <p:spPr bwMode="auto">
                  <a:xfrm rot="16200000" flipV="1">
                    <a:off x="304800" y="4419600"/>
                    <a:ext cx="457200" cy="457200"/>
                  </a:xfrm>
                  <a:prstGeom prst="line">
                    <a:avLst/>
                  </a:prstGeom>
                  <a:noFill/>
                  <a:ln w="38100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3" name="Straight Connector 92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762000" y="4419600"/>
                    <a:ext cx="457200" cy="457200"/>
                  </a:xfrm>
                  <a:prstGeom prst="line">
                    <a:avLst/>
                  </a:prstGeom>
                  <a:noFill/>
                  <a:ln w="38100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</p:grpSp>
            <p:sp>
              <p:nvSpPr>
                <p:cNvPr id="294922" name="Rectangle 10"/>
                <p:cNvSpPr>
                  <a:spLocks noChangeArrowheads="1"/>
                </p:cNvSpPr>
                <p:nvPr/>
              </p:nvSpPr>
              <p:spPr bwMode="auto">
                <a:xfrm>
                  <a:off x="2657" y="2437"/>
                  <a:ext cx="290" cy="327"/>
                </a:xfrm>
                <a:prstGeom prst="rect">
                  <a:avLst/>
                </a:prstGeom>
                <a:noFill/>
                <a:ln w="38100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pPr algn="l"/>
                  <a:r>
                    <a:rPr lang="en-US">
                      <a:solidFill>
                        <a:schemeClr val="tx1"/>
                      </a:solidFill>
                    </a:rPr>
                    <a:t>O</a:t>
                  </a:r>
                </a:p>
              </p:txBody>
            </p:sp>
            <p:cxnSp>
              <p:nvCxnSpPr>
                <p:cNvPr id="4" name="Straight Connector 91"/>
                <p:cNvCxnSpPr>
                  <a:cxnSpLocks noChangeShapeType="1"/>
                </p:cNvCxnSpPr>
                <p:nvPr/>
              </p:nvCxnSpPr>
              <p:spPr bwMode="auto">
                <a:xfrm rot="5400000" flipV="1">
                  <a:off x="2603" y="2876"/>
                  <a:ext cx="328" cy="0"/>
                </a:xfrm>
                <a:prstGeom prst="line">
                  <a:avLst/>
                </a:prstGeom>
                <a:noFill/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5" name="Straight Connector 91"/>
                <p:cNvCxnSpPr>
                  <a:cxnSpLocks noChangeShapeType="1"/>
                </p:cNvCxnSpPr>
                <p:nvPr/>
              </p:nvCxnSpPr>
              <p:spPr bwMode="auto">
                <a:xfrm rot="5400000" flipV="1">
                  <a:off x="2675" y="2876"/>
                  <a:ext cx="328" cy="0"/>
                </a:xfrm>
                <a:prstGeom prst="line">
                  <a:avLst/>
                </a:prstGeom>
                <a:noFill/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</p:grpSp>
          <p:sp>
            <p:nvSpPr>
              <p:cNvPr id="294925" name="Rectangle 13"/>
              <p:cNvSpPr>
                <a:spLocks noChangeArrowheads="1"/>
              </p:cNvSpPr>
              <p:nvPr/>
            </p:nvSpPr>
            <p:spPr bwMode="auto">
              <a:xfrm>
                <a:off x="5081" y="3181"/>
                <a:ext cx="514" cy="327"/>
              </a:xfrm>
              <a:prstGeom prst="rect">
                <a:avLst/>
              </a:prstGeom>
              <a:noFill/>
              <a:ln w="38100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l"/>
                <a:r>
                  <a:rPr lang="en-US">
                    <a:solidFill>
                      <a:schemeClr val="tx1"/>
                    </a:solidFill>
                  </a:rPr>
                  <a:t>OH </a:t>
                </a:r>
              </a:p>
            </p:txBody>
          </p:sp>
        </p:grpSp>
        <p:cxnSp>
          <p:nvCxnSpPr>
            <p:cNvPr id="6" name="Straight Connector 79"/>
            <p:cNvCxnSpPr>
              <a:cxnSpLocks noChangeShapeType="1"/>
            </p:cNvCxnSpPr>
            <p:nvPr/>
          </p:nvCxnSpPr>
          <p:spPr bwMode="auto">
            <a:xfrm rot="5400000">
              <a:off x="3696" y="3572"/>
              <a:ext cx="288" cy="288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7" name="Straight Connector 80"/>
            <p:cNvCxnSpPr>
              <a:cxnSpLocks noChangeShapeType="1"/>
            </p:cNvCxnSpPr>
            <p:nvPr/>
          </p:nvCxnSpPr>
          <p:spPr bwMode="auto">
            <a:xfrm>
              <a:off x="3984" y="3572"/>
              <a:ext cx="288" cy="288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294970" name="Group 58"/>
          <p:cNvGrpSpPr>
            <a:grpSpLocks/>
          </p:cNvGrpSpPr>
          <p:nvPr/>
        </p:nvGrpSpPr>
        <p:grpSpPr bwMode="auto">
          <a:xfrm>
            <a:off x="3263900" y="3041650"/>
            <a:ext cx="2443163" cy="806450"/>
            <a:chOff x="2176" y="1916"/>
            <a:chExt cx="1539" cy="508"/>
          </a:xfrm>
        </p:grpSpPr>
        <p:grpSp>
          <p:nvGrpSpPr>
            <p:cNvPr id="294931" name="Group 108"/>
            <p:cNvGrpSpPr>
              <a:grpSpLocks/>
            </p:cNvGrpSpPr>
            <p:nvPr/>
          </p:nvGrpSpPr>
          <p:grpSpPr bwMode="auto">
            <a:xfrm rot="10800000" flipH="1">
              <a:off x="2571" y="1916"/>
              <a:ext cx="576" cy="288"/>
              <a:chOff x="304800" y="4419600"/>
              <a:chExt cx="914400" cy="457200"/>
            </a:xfrm>
          </p:grpSpPr>
          <p:cxnSp>
            <p:nvCxnSpPr>
              <p:cNvPr id="8" name="Straight Connector 91"/>
              <p:cNvCxnSpPr>
                <a:cxnSpLocks noChangeShapeType="1"/>
              </p:cNvCxnSpPr>
              <p:nvPr/>
            </p:nvCxnSpPr>
            <p:spPr bwMode="auto">
              <a:xfrm rot="16200000" flipV="1">
                <a:off x="304800" y="4419600"/>
                <a:ext cx="457200" cy="457200"/>
              </a:xfrm>
              <a:prstGeom prst="line">
                <a:avLst/>
              </a:prstGeom>
              <a:noFill/>
              <a:ln w="38100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9" name="Straight Connector 92"/>
              <p:cNvCxnSpPr>
                <a:cxnSpLocks noChangeShapeType="1"/>
              </p:cNvCxnSpPr>
              <p:nvPr/>
            </p:nvCxnSpPr>
            <p:spPr bwMode="auto">
              <a:xfrm flipV="1">
                <a:off x="762000" y="4419600"/>
                <a:ext cx="457200" cy="457200"/>
              </a:xfrm>
              <a:prstGeom prst="line">
                <a:avLst/>
              </a:prstGeom>
              <a:noFill/>
              <a:ln w="38100" algn="ctr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sp>
          <p:nvSpPr>
            <p:cNvPr id="294937" name="Rectangle 25"/>
            <p:cNvSpPr>
              <a:spLocks noChangeArrowheads="1"/>
            </p:cNvSpPr>
            <p:nvPr/>
          </p:nvSpPr>
          <p:spPr bwMode="auto">
            <a:xfrm flipH="1">
              <a:off x="2176" y="2097"/>
              <a:ext cx="514" cy="327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l"/>
              <a:r>
                <a:rPr lang="en-US">
                  <a:solidFill>
                    <a:schemeClr val="tx1"/>
                  </a:solidFill>
                </a:rPr>
                <a:t>HO </a:t>
              </a:r>
            </a:p>
          </p:txBody>
        </p:sp>
        <p:cxnSp>
          <p:nvCxnSpPr>
            <p:cNvPr id="10" name="Straight Connector 79"/>
            <p:cNvCxnSpPr>
              <a:cxnSpLocks noChangeShapeType="1"/>
            </p:cNvCxnSpPr>
            <p:nvPr/>
          </p:nvCxnSpPr>
          <p:spPr bwMode="auto">
            <a:xfrm rot="16200000" flipH="1">
              <a:off x="3427" y="1924"/>
              <a:ext cx="288" cy="288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1" name="Straight Connector 80"/>
            <p:cNvCxnSpPr>
              <a:cxnSpLocks noChangeShapeType="1"/>
            </p:cNvCxnSpPr>
            <p:nvPr/>
          </p:nvCxnSpPr>
          <p:spPr bwMode="auto">
            <a:xfrm flipH="1">
              <a:off x="3139" y="1924"/>
              <a:ext cx="288" cy="288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294940" name="Rectangle 28"/>
          <p:cNvSpPr>
            <a:spLocks noChangeArrowheads="1"/>
          </p:cNvSpPr>
          <p:nvPr/>
        </p:nvSpPr>
        <p:spPr bwMode="auto">
          <a:xfrm>
            <a:off x="2808288" y="2973388"/>
            <a:ext cx="392112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294942" name="Line 30"/>
          <p:cNvSpPr>
            <a:spLocks noChangeShapeType="1"/>
          </p:cNvSpPr>
          <p:nvPr/>
        </p:nvSpPr>
        <p:spPr bwMode="auto">
          <a:xfrm>
            <a:off x="469900" y="4673600"/>
            <a:ext cx="5715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94963" name="Group 51"/>
          <p:cNvGrpSpPr>
            <a:grpSpLocks/>
          </p:cNvGrpSpPr>
          <p:nvPr/>
        </p:nvGrpSpPr>
        <p:grpSpPr bwMode="auto">
          <a:xfrm>
            <a:off x="927100" y="4205288"/>
            <a:ext cx="3911600" cy="1700212"/>
            <a:chOff x="784" y="2689"/>
            <a:chExt cx="2464" cy="1071"/>
          </a:xfrm>
        </p:grpSpPr>
        <p:grpSp>
          <p:nvGrpSpPr>
            <p:cNvPr id="294945" name="Group 33"/>
            <p:cNvGrpSpPr>
              <a:grpSpLocks/>
            </p:cNvGrpSpPr>
            <p:nvPr/>
          </p:nvGrpSpPr>
          <p:grpSpPr bwMode="auto">
            <a:xfrm>
              <a:off x="1352" y="2689"/>
              <a:ext cx="576" cy="851"/>
              <a:chOff x="2520" y="2437"/>
              <a:chExt cx="576" cy="851"/>
            </a:xfrm>
          </p:grpSpPr>
          <p:grpSp>
            <p:nvGrpSpPr>
              <p:cNvPr id="294946" name="Group 108"/>
              <p:cNvGrpSpPr>
                <a:grpSpLocks/>
              </p:cNvGrpSpPr>
              <p:nvPr/>
            </p:nvGrpSpPr>
            <p:grpSpPr bwMode="auto">
              <a:xfrm rot="10800000">
                <a:off x="2520" y="3000"/>
                <a:ext cx="576" cy="288"/>
                <a:chOff x="304800" y="4419600"/>
                <a:chExt cx="914400" cy="457200"/>
              </a:xfrm>
            </p:grpSpPr>
            <p:cxnSp>
              <p:nvCxnSpPr>
                <p:cNvPr id="12" name="Straight Connector 91"/>
                <p:cNvCxnSpPr>
                  <a:cxnSpLocks noChangeShapeType="1"/>
                </p:cNvCxnSpPr>
                <p:nvPr/>
              </p:nvCxnSpPr>
              <p:spPr bwMode="auto">
                <a:xfrm rot="16200000" flipV="1">
                  <a:off x="304800" y="4419600"/>
                  <a:ext cx="457200" cy="457200"/>
                </a:xfrm>
                <a:prstGeom prst="line">
                  <a:avLst/>
                </a:prstGeom>
                <a:noFill/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3" name="Straight Connector 92"/>
                <p:cNvCxnSpPr>
                  <a:cxnSpLocks noChangeShapeType="1"/>
                </p:cNvCxnSpPr>
                <p:nvPr/>
              </p:nvCxnSpPr>
              <p:spPr bwMode="auto">
                <a:xfrm flipV="1">
                  <a:off x="762000" y="4419600"/>
                  <a:ext cx="457200" cy="457200"/>
                </a:xfrm>
                <a:prstGeom prst="line">
                  <a:avLst/>
                </a:prstGeom>
                <a:noFill/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</p:grpSp>
          <p:sp>
            <p:nvSpPr>
              <p:cNvPr id="294949" name="Rectangle 37"/>
              <p:cNvSpPr>
                <a:spLocks noChangeArrowheads="1"/>
              </p:cNvSpPr>
              <p:nvPr/>
            </p:nvSpPr>
            <p:spPr bwMode="auto">
              <a:xfrm>
                <a:off x="2657" y="2437"/>
                <a:ext cx="290" cy="327"/>
              </a:xfrm>
              <a:prstGeom prst="rect">
                <a:avLst/>
              </a:prstGeom>
              <a:noFill/>
              <a:ln w="38100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l"/>
                <a:r>
                  <a:rPr lang="en-US">
                    <a:solidFill>
                      <a:schemeClr val="tx1"/>
                    </a:solidFill>
                  </a:rPr>
                  <a:t>O</a:t>
                </a:r>
              </a:p>
            </p:txBody>
          </p:sp>
          <p:cxnSp>
            <p:nvCxnSpPr>
              <p:cNvPr id="14" name="Straight Connector 91"/>
              <p:cNvCxnSpPr>
                <a:cxnSpLocks noChangeShapeType="1"/>
              </p:cNvCxnSpPr>
              <p:nvPr/>
            </p:nvCxnSpPr>
            <p:spPr bwMode="auto">
              <a:xfrm rot="5400000" flipV="1">
                <a:off x="2603" y="2876"/>
                <a:ext cx="328" cy="0"/>
              </a:xfrm>
              <a:prstGeom prst="line">
                <a:avLst/>
              </a:prstGeom>
              <a:noFill/>
              <a:ln w="38100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5" name="Straight Connector 91"/>
              <p:cNvCxnSpPr>
                <a:cxnSpLocks noChangeShapeType="1"/>
              </p:cNvCxnSpPr>
              <p:nvPr/>
            </p:nvCxnSpPr>
            <p:spPr bwMode="auto">
              <a:xfrm rot="5400000" flipV="1">
                <a:off x="2675" y="2876"/>
                <a:ext cx="328" cy="0"/>
              </a:xfrm>
              <a:prstGeom prst="line">
                <a:avLst/>
              </a:prstGeom>
              <a:noFill/>
              <a:ln w="38100" algn="ctr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sp>
          <p:nvSpPr>
            <p:cNvPr id="294952" name="Rectangle 40"/>
            <p:cNvSpPr>
              <a:spLocks noChangeArrowheads="1"/>
            </p:cNvSpPr>
            <p:nvPr/>
          </p:nvSpPr>
          <p:spPr bwMode="auto">
            <a:xfrm>
              <a:off x="1873" y="3433"/>
              <a:ext cx="352" cy="327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l"/>
              <a:r>
                <a:rPr lang="en-US">
                  <a:solidFill>
                    <a:schemeClr val="tx1"/>
                  </a:solidFill>
                </a:rPr>
                <a:t>O </a:t>
              </a:r>
            </a:p>
          </p:txBody>
        </p:sp>
        <p:cxnSp>
          <p:nvCxnSpPr>
            <p:cNvPr id="80" name="Straight Connector 79"/>
            <p:cNvCxnSpPr>
              <a:cxnSpLocks noChangeShapeType="1"/>
            </p:cNvCxnSpPr>
            <p:nvPr/>
          </p:nvCxnSpPr>
          <p:spPr bwMode="auto">
            <a:xfrm rot="5400000">
              <a:off x="784" y="3260"/>
              <a:ext cx="288" cy="288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81" name="Straight Connector 80"/>
            <p:cNvCxnSpPr>
              <a:cxnSpLocks noChangeShapeType="1"/>
            </p:cNvCxnSpPr>
            <p:nvPr/>
          </p:nvCxnSpPr>
          <p:spPr bwMode="auto">
            <a:xfrm>
              <a:off x="1072" y="3260"/>
              <a:ext cx="288" cy="288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</p:spPr>
        </p:cxnSp>
        <p:grpSp>
          <p:nvGrpSpPr>
            <p:cNvPr id="294962" name="Group 50"/>
            <p:cNvGrpSpPr>
              <a:grpSpLocks/>
            </p:cNvGrpSpPr>
            <p:nvPr/>
          </p:nvGrpSpPr>
          <p:grpSpPr bwMode="auto">
            <a:xfrm>
              <a:off x="2104" y="3236"/>
              <a:ext cx="1144" cy="296"/>
              <a:chOff x="2568" y="3172"/>
              <a:chExt cx="1144" cy="296"/>
            </a:xfrm>
          </p:grpSpPr>
          <p:grpSp>
            <p:nvGrpSpPr>
              <p:cNvPr id="294956" name="Group 108"/>
              <p:cNvGrpSpPr>
                <a:grpSpLocks/>
              </p:cNvGrpSpPr>
              <p:nvPr/>
            </p:nvGrpSpPr>
            <p:grpSpPr bwMode="auto">
              <a:xfrm rot="10800000">
                <a:off x="3136" y="3172"/>
                <a:ext cx="576" cy="288"/>
                <a:chOff x="304800" y="4419600"/>
                <a:chExt cx="914400" cy="457200"/>
              </a:xfrm>
            </p:grpSpPr>
            <p:cxnSp>
              <p:nvCxnSpPr>
                <p:cNvPr id="92" name="Straight Connector 91"/>
                <p:cNvCxnSpPr>
                  <a:cxnSpLocks noChangeShapeType="1"/>
                </p:cNvCxnSpPr>
                <p:nvPr/>
              </p:nvCxnSpPr>
              <p:spPr bwMode="auto">
                <a:xfrm rot="16200000" flipV="1">
                  <a:off x="304800" y="4419600"/>
                  <a:ext cx="457200" cy="457200"/>
                </a:xfrm>
                <a:prstGeom prst="line">
                  <a:avLst/>
                </a:prstGeom>
                <a:noFill/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93" name="Straight Connector 92"/>
                <p:cNvCxnSpPr>
                  <a:cxnSpLocks noChangeShapeType="1"/>
                </p:cNvCxnSpPr>
                <p:nvPr/>
              </p:nvCxnSpPr>
              <p:spPr bwMode="auto">
                <a:xfrm flipV="1">
                  <a:off x="762000" y="4419600"/>
                  <a:ext cx="457200" cy="457200"/>
                </a:xfrm>
                <a:prstGeom prst="line">
                  <a:avLst/>
                </a:prstGeom>
                <a:noFill/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</p:grpSp>
          <p:cxnSp>
            <p:nvCxnSpPr>
              <p:cNvPr id="16" name="Straight Connector 79"/>
              <p:cNvCxnSpPr>
                <a:cxnSpLocks noChangeShapeType="1"/>
              </p:cNvCxnSpPr>
              <p:nvPr/>
            </p:nvCxnSpPr>
            <p:spPr bwMode="auto">
              <a:xfrm rot="5400000">
                <a:off x="2568" y="3180"/>
                <a:ext cx="288" cy="288"/>
              </a:xfrm>
              <a:prstGeom prst="line">
                <a:avLst/>
              </a:prstGeom>
              <a:noFill/>
              <a:ln w="38100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7" name="Straight Connector 80"/>
              <p:cNvCxnSpPr>
                <a:cxnSpLocks noChangeShapeType="1"/>
              </p:cNvCxnSpPr>
              <p:nvPr/>
            </p:nvCxnSpPr>
            <p:spPr bwMode="auto">
              <a:xfrm>
                <a:off x="2856" y="3180"/>
                <a:ext cx="288" cy="288"/>
              </a:xfrm>
              <a:prstGeom prst="line">
                <a:avLst/>
              </a:prstGeom>
              <a:noFill/>
              <a:ln w="38100" algn="ctr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</p:grpSp>
      <p:sp>
        <p:nvSpPr>
          <p:cNvPr id="294964" name="Rectangle 52"/>
          <p:cNvSpPr>
            <a:spLocks noChangeArrowheads="1"/>
          </p:cNvSpPr>
          <p:nvPr/>
        </p:nvSpPr>
        <p:spPr bwMode="auto">
          <a:xfrm>
            <a:off x="4673600" y="4567238"/>
            <a:ext cx="1257300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+  H</a:t>
            </a:r>
            <a:r>
              <a:rPr lang="en-US" baseline="-25000">
                <a:solidFill>
                  <a:schemeClr val="tx1"/>
                </a:solidFill>
              </a:rPr>
              <a:t>2</a:t>
            </a:r>
            <a:r>
              <a:rPr lang="en-US">
                <a:solidFill>
                  <a:schemeClr val="tx1"/>
                </a:solidFill>
              </a:rPr>
              <a:t>O</a:t>
            </a:r>
            <a:endParaRPr lang="en-US" baseline="-25000">
              <a:solidFill>
                <a:schemeClr val="tx1"/>
              </a:solidFill>
            </a:endParaRPr>
          </a:p>
        </p:txBody>
      </p:sp>
      <p:sp>
        <p:nvSpPr>
          <p:cNvPr id="294965" name="Rectangle 53"/>
          <p:cNvSpPr>
            <a:spLocks noChangeArrowheads="1"/>
          </p:cNvSpPr>
          <p:nvPr/>
        </p:nvSpPr>
        <p:spPr bwMode="auto">
          <a:xfrm>
            <a:off x="2273300" y="5875338"/>
            <a:ext cx="1770063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butanoate</a:t>
            </a:r>
            <a:endParaRPr lang="en-US" baseline="-25000">
              <a:solidFill>
                <a:schemeClr val="tx1"/>
              </a:solidFill>
            </a:endParaRPr>
          </a:p>
        </p:txBody>
      </p:sp>
      <p:sp>
        <p:nvSpPr>
          <p:cNvPr id="294969" name="Rectangle 57"/>
          <p:cNvSpPr>
            <a:spLocks noChangeArrowheads="1"/>
          </p:cNvSpPr>
          <p:nvPr/>
        </p:nvSpPr>
        <p:spPr bwMode="auto">
          <a:xfrm>
            <a:off x="1413638" y="5875338"/>
            <a:ext cx="936625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butyl</a:t>
            </a:r>
            <a:endParaRPr lang="en-US" baseline="-25000">
              <a:solidFill>
                <a:schemeClr val="tx1"/>
              </a:solidFill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5804867" y="1997075"/>
            <a:ext cx="3214341" cy="4749890"/>
            <a:chOff x="5893767" y="1958975"/>
            <a:chExt cx="3214341" cy="4749890"/>
          </a:xfrm>
        </p:grpSpPr>
        <p:sp>
          <p:nvSpPr>
            <p:cNvPr id="294967" name="Rectangle 55"/>
            <p:cNvSpPr>
              <a:spLocks noChangeArrowheads="1"/>
            </p:cNvSpPr>
            <p:nvPr/>
          </p:nvSpPr>
          <p:spPr bwMode="auto">
            <a:xfrm>
              <a:off x="5893767" y="5508536"/>
              <a:ext cx="3214341" cy="1200329"/>
            </a:xfrm>
            <a:prstGeom prst="rect">
              <a:avLst/>
            </a:prstGeom>
            <a:solidFill>
              <a:srgbClr val="5AC693"/>
            </a:solidFill>
            <a:ln w="22225" algn="ctr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2400" b="1" dirty="0">
                  <a:solidFill>
                    <a:srgbClr val="FFCC00"/>
                  </a:solidFill>
                  <a:latin typeface="Arial Narrow" pitchFamily="34" charset="0"/>
                </a:rPr>
                <a:t>(the active substance in</a:t>
              </a:r>
            </a:p>
            <a:p>
              <a:r>
                <a:rPr lang="en-US" sz="2400" b="1" dirty="0">
                  <a:solidFill>
                    <a:srgbClr val="FFCC00"/>
                  </a:solidFill>
                  <a:latin typeface="Arial Narrow" pitchFamily="34" charset="0"/>
                </a:rPr>
                <a:t>the characteristic</a:t>
              </a:r>
            </a:p>
            <a:p>
              <a:r>
                <a:rPr lang="en-US" sz="2400" b="1" dirty="0">
                  <a:solidFill>
                    <a:srgbClr val="FFCC00"/>
                  </a:solidFill>
                  <a:latin typeface="Arial Narrow" pitchFamily="34" charset="0"/>
                </a:rPr>
                <a:t>flavor/odor of pineapple)</a:t>
              </a:r>
              <a:r>
                <a:rPr lang="en-US" sz="2400" b="1" dirty="0">
                  <a:solidFill>
                    <a:schemeClr val="tx1"/>
                  </a:solidFill>
                  <a:latin typeface="Arial Narrow" pitchFamily="34" charset="0"/>
                </a:rPr>
                <a:t> </a:t>
              </a:r>
            </a:p>
          </p:txBody>
        </p:sp>
        <p:pic>
          <p:nvPicPr>
            <p:cNvPr id="50" name="Picture 3" descr="http://mrpineapple.com/UploadImages%5Cpineapple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80200" y="1958975"/>
              <a:ext cx="1707703" cy="3540125"/>
            </a:xfrm>
            <a:prstGeom prst="rect">
              <a:avLst/>
            </a:prstGeom>
            <a:noFill/>
          </p:spPr>
        </p:pic>
      </p:grpSp>
      <p:sp>
        <p:nvSpPr>
          <p:cNvPr id="48" name="Oval 109"/>
          <p:cNvSpPr>
            <a:spLocks noChangeArrowheads="1"/>
          </p:cNvSpPr>
          <p:nvPr/>
        </p:nvSpPr>
        <p:spPr bwMode="auto">
          <a:xfrm rot="20744877">
            <a:off x="2458085" y="3343597"/>
            <a:ext cx="1554480" cy="754062"/>
          </a:xfrm>
          <a:prstGeom prst="ellips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49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491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4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949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949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949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949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4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4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294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949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4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4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949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949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94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4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4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4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496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49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496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49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496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49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496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496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949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94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94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949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949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949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94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94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949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949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 tmFilter="0,0; .5, 1; 1, 1"/>
                                        <p:tgtEl>
                                          <p:spTgt spid="294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4915" grpId="0"/>
      <p:bldP spid="294940" grpId="0"/>
      <p:bldP spid="294942" grpId="0" animBg="1"/>
      <p:bldP spid="294964" grpId="0"/>
      <p:bldP spid="294965" grpId="0"/>
      <p:bldP spid="294969" grpId="0"/>
      <p:bldP spid="48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2"/>
          <p:cNvSpPr>
            <a:spLocks noChangeArrowheads="1"/>
          </p:cNvSpPr>
          <p:nvPr/>
        </p:nvSpPr>
        <p:spPr bwMode="auto">
          <a:xfrm>
            <a:off x="284163" y="138113"/>
            <a:ext cx="6996112" cy="946150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/>
              <a:t>Write the equation for the reaction between</a:t>
            </a:r>
          </a:p>
          <a:p>
            <a:pPr algn="l"/>
            <a:r>
              <a:rPr lang="en-US"/>
              <a:t>3-phenyl-2-propenoic acid and ethanol. </a:t>
            </a:r>
          </a:p>
        </p:txBody>
      </p:sp>
      <p:grpSp>
        <p:nvGrpSpPr>
          <p:cNvPr id="305183" name="Group 31"/>
          <p:cNvGrpSpPr>
            <a:grpSpLocks/>
          </p:cNvGrpSpPr>
          <p:nvPr/>
        </p:nvGrpSpPr>
        <p:grpSpPr bwMode="auto">
          <a:xfrm>
            <a:off x="1281113" y="1589088"/>
            <a:ext cx="1644650" cy="1700212"/>
            <a:chOff x="959" y="1633"/>
            <a:chExt cx="1036" cy="1071"/>
          </a:xfrm>
        </p:grpSpPr>
        <p:cxnSp>
          <p:nvCxnSpPr>
            <p:cNvPr id="2" name="Straight Connector 91"/>
            <p:cNvCxnSpPr>
              <a:cxnSpLocks noChangeShapeType="1"/>
            </p:cNvCxnSpPr>
            <p:nvPr/>
          </p:nvCxnSpPr>
          <p:spPr bwMode="auto">
            <a:xfrm rot="5400000" flipV="1">
              <a:off x="1247" y="2196"/>
              <a:ext cx="288" cy="288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" name="Straight Connector 92"/>
            <p:cNvCxnSpPr>
              <a:cxnSpLocks noChangeShapeType="1"/>
            </p:cNvCxnSpPr>
            <p:nvPr/>
          </p:nvCxnSpPr>
          <p:spPr bwMode="auto">
            <a:xfrm rot="10800000" flipV="1">
              <a:off x="959" y="2196"/>
              <a:ext cx="288" cy="288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305161" name="Rectangle 9"/>
            <p:cNvSpPr>
              <a:spLocks noChangeArrowheads="1"/>
            </p:cNvSpPr>
            <p:nvPr/>
          </p:nvSpPr>
          <p:spPr bwMode="auto">
            <a:xfrm>
              <a:off x="1097" y="1633"/>
              <a:ext cx="290" cy="327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l"/>
              <a:r>
                <a:rPr lang="en-US">
                  <a:solidFill>
                    <a:schemeClr val="tx1"/>
                  </a:solidFill>
                </a:rPr>
                <a:t>O</a:t>
              </a:r>
            </a:p>
          </p:txBody>
        </p:sp>
        <p:cxnSp>
          <p:nvCxnSpPr>
            <p:cNvPr id="4" name="Straight Connector 91"/>
            <p:cNvCxnSpPr>
              <a:cxnSpLocks noChangeShapeType="1"/>
            </p:cNvCxnSpPr>
            <p:nvPr/>
          </p:nvCxnSpPr>
          <p:spPr bwMode="auto">
            <a:xfrm rot="5400000" flipV="1">
              <a:off x="1043" y="2072"/>
              <a:ext cx="328" cy="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" name="Straight Connector 91"/>
            <p:cNvCxnSpPr>
              <a:cxnSpLocks noChangeShapeType="1"/>
            </p:cNvCxnSpPr>
            <p:nvPr/>
          </p:nvCxnSpPr>
          <p:spPr bwMode="auto">
            <a:xfrm rot="5400000" flipV="1">
              <a:off x="1115" y="2072"/>
              <a:ext cx="328" cy="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305164" name="Rectangle 12"/>
            <p:cNvSpPr>
              <a:spLocks noChangeArrowheads="1"/>
            </p:cNvSpPr>
            <p:nvPr/>
          </p:nvSpPr>
          <p:spPr bwMode="auto">
            <a:xfrm>
              <a:off x="1481" y="2377"/>
              <a:ext cx="514" cy="327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l"/>
              <a:r>
                <a:rPr lang="en-US">
                  <a:solidFill>
                    <a:schemeClr val="tx1"/>
                  </a:solidFill>
                </a:rPr>
                <a:t>OH </a:t>
              </a:r>
            </a:p>
          </p:txBody>
        </p:sp>
      </p:grpSp>
      <p:grpSp>
        <p:nvGrpSpPr>
          <p:cNvPr id="305185" name="Group 33"/>
          <p:cNvGrpSpPr>
            <a:grpSpLocks/>
          </p:cNvGrpSpPr>
          <p:nvPr/>
        </p:nvGrpSpPr>
        <p:grpSpPr bwMode="auto">
          <a:xfrm>
            <a:off x="3176588" y="1949450"/>
            <a:ext cx="1547812" cy="806450"/>
            <a:chOff x="2585" y="1260"/>
            <a:chExt cx="975" cy="508"/>
          </a:xfrm>
        </p:grpSpPr>
        <p:grpSp>
          <p:nvGrpSpPr>
            <p:cNvPr id="305168" name="Group 108"/>
            <p:cNvGrpSpPr>
              <a:grpSpLocks/>
            </p:cNvGrpSpPr>
            <p:nvPr/>
          </p:nvGrpSpPr>
          <p:grpSpPr bwMode="auto">
            <a:xfrm rot="10800000">
              <a:off x="2984" y="1260"/>
              <a:ext cx="576" cy="288"/>
              <a:chOff x="304800" y="4419600"/>
              <a:chExt cx="914400" cy="457200"/>
            </a:xfrm>
          </p:grpSpPr>
          <p:cxnSp>
            <p:nvCxnSpPr>
              <p:cNvPr id="6" name="Straight Connector 91"/>
              <p:cNvCxnSpPr>
                <a:cxnSpLocks noChangeShapeType="1"/>
              </p:cNvCxnSpPr>
              <p:nvPr/>
            </p:nvCxnSpPr>
            <p:spPr bwMode="auto">
              <a:xfrm rot="16200000" flipV="1">
                <a:off x="304800" y="4419600"/>
                <a:ext cx="457200" cy="457200"/>
              </a:xfrm>
              <a:prstGeom prst="line">
                <a:avLst/>
              </a:prstGeom>
              <a:noFill/>
              <a:ln w="38100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7" name="Straight Connector 92"/>
              <p:cNvCxnSpPr>
                <a:cxnSpLocks noChangeShapeType="1"/>
              </p:cNvCxnSpPr>
              <p:nvPr/>
            </p:nvCxnSpPr>
            <p:spPr bwMode="auto">
              <a:xfrm flipV="1">
                <a:off x="762000" y="4419600"/>
                <a:ext cx="457200" cy="457200"/>
              </a:xfrm>
              <a:prstGeom prst="line">
                <a:avLst/>
              </a:prstGeom>
              <a:noFill/>
              <a:ln w="38100" algn="ctr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sp>
          <p:nvSpPr>
            <p:cNvPr id="305171" name="Rectangle 19"/>
            <p:cNvSpPr>
              <a:spLocks noChangeArrowheads="1"/>
            </p:cNvSpPr>
            <p:nvPr/>
          </p:nvSpPr>
          <p:spPr bwMode="auto">
            <a:xfrm>
              <a:off x="2585" y="1441"/>
              <a:ext cx="514" cy="327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l"/>
              <a:r>
                <a:rPr lang="en-US">
                  <a:solidFill>
                    <a:schemeClr val="tx1"/>
                  </a:solidFill>
                </a:rPr>
                <a:t>HO </a:t>
              </a:r>
            </a:p>
          </p:txBody>
        </p:sp>
      </p:grpSp>
      <p:sp>
        <p:nvSpPr>
          <p:cNvPr id="305174" name="Rectangle 22"/>
          <p:cNvSpPr>
            <a:spLocks noChangeArrowheads="1"/>
          </p:cNvSpPr>
          <p:nvPr/>
        </p:nvSpPr>
        <p:spPr bwMode="auto">
          <a:xfrm>
            <a:off x="2618224" y="1889064"/>
            <a:ext cx="392112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+</a:t>
            </a:r>
          </a:p>
        </p:txBody>
      </p:sp>
      <p:grpSp>
        <p:nvGrpSpPr>
          <p:cNvPr id="305176" name="Group 24"/>
          <p:cNvGrpSpPr>
            <a:grpSpLocks noChangeAspect="1"/>
          </p:cNvGrpSpPr>
          <p:nvPr/>
        </p:nvGrpSpPr>
        <p:grpSpPr bwMode="auto">
          <a:xfrm rot="-21600000">
            <a:off x="411163" y="1414463"/>
            <a:ext cx="868362" cy="1092200"/>
            <a:chOff x="3195" y="1927"/>
            <a:chExt cx="930" cy="1171"/>
          </a:xfrm>
        </p:grpSpPr>
        <p:grpSp>
          <p:nvGrpSpPr>
            <p:cNvPr id="305177" name="Group 25"/>
            <p:cNvGrpSpPr>
              <a:grpSpLocks noChangeAspect="1"/>
            </p:cNvGrpSpPr>
            <p:nvPr/>
          </p:nvGrpSpPr>
          <p:grpSpPr bwMode="auto">
            <a:xfrm rot="1800000">
              <a:off x="3195" y="1927"/>
              <a:ext cx="930" cy="804"/>
              <a:chOff x="1757" y="2853"/>
              <a:chExt cx="930" cy="804"/>
            </a:xfrm>
          </p:grpSpPr>
          <p:sp>
            <p:nvSpPr>
              <p:cNvPr id="305178" name="AutoShape 26"/>
              <p:cNvSpPr>
                <a:spLocks noChangeAspect="1" noChangeArrowheads="1"/>
              </p:cNvSpPr>
              <p:nvPr/>
            </p:nvSpPr>
            <p:spPr bwMode="auto">
              <a:xfrm>
                <a:off x="1757" y="2853"/>
                <a:ext cx="930" cy="804"/>
              </a:xfrm>
              <a:prstGeom prst="hexagon">
                <a:avLst>
                  <a:gd name="adj" fmla="val 28918"/>
                  <a:gd name="vf" fmla="val 115470"/>
                </a:avLst>
              </a:prstGeom>
              <a:noFill/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05179" name="Oval 27"/>
              <p:cNvSpPr>
                <a:spLocks noChangeAspect="1" noChangeArrowheads="1"/>
              </p:cNvSpPr>
              <p:nvPr/>
            </p:nvSpPr>
            <p:spPr bwMode="auto">
              <a:xfrm>
                <a:off x="1910" y="2935"/>
                <a:ext cx="640" cy="640"/>
              </a:xfrm>
              <a:prstGeom prst="ellipse">
                <a:avLst/>
              </a:prstGeom>
              <a:noFill/>
              <a:ln w="38100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305180" name="Line 28"/>
            <p:cNvSpPr>
              <a:spLocks noChangeAspect="1" noChangeShapeType="1"/>
            </p:cNvSpPr>
            <p:nvPr/>
          </p:nvSpPr>
          <p:spPr bwMode="auto">
            <a:xfrm flipV="1">
              <a:off x="3659" y="2796"/>
              <a:ext cx="0" cy="30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305184" name="Line 32"/>
          <p:cNvSpPr>
            <a:spLocks noChangeShapeType="1"/>
          </p:cNvSpPr>
          <p:nvPr/>
        </p:nvSpPr>
        <p:spPr bwMode="auto">
          <a:xfrm>
            <a:off x="482600" y="3822700"/>
            <a:ext cx="5715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5198" name="Rectangle 46"/>
          <p:cNvSpPr>
            <a:spLocks noChangeArrowheads="1"/>
          </p:cNvSpPr>
          <p:nvPr/>
        </p:nvSpPr>
        <p:spPr bwMode="auto">
          <a:xfrm>
            <a:off x="4637088" y="3836988"/>
            <a:ext cx="950912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H</a:t>
            </a:r>
            <a:r>
              <a:rPr lang="en-US" baseline="-25000">
                <a:solidFill>
                  <a:schemeClr val="tx1"/>
                </a:solidFill>
              </a:rPr>
              <a:t>2</a:t>
            </a:r>
            <a:r>
              <a:rPr lang="en-US">
                <a:solidFill>
                  <a:schemeClr val="tx1"/>
                </a:solidFill>
              </a:rPr>
              <a:t>O </a:t>
            </a:r>
          </a:p>
        </p:txBody>
      </p:sp>
      <p:sp>
        <p:nvSpPr>
          <p:cNvPr id="305199" name="Rectangle 47"/>
          <p:cNvSpPr>
            <a:spLocks noChangeArrowheads="1"/>
          </p:cNvSpPr>
          <p:nvPr/>
        </p:nvSpPr>
        <p:spPr bwMode="auto">
          <a:xfrm>
            <a:off x="4230688" y="3824288"/>
            <a:ext cx="392112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305207" name="Rectangle 55"/>
          <p:cNvSpPr>
            <a:spLocks noChangeArrowheads="1"/>
          </p:cNvSpPr>
          <p:nvPr/>
        </p:nvSpPr>
        <p:spPr bwMode="auto">
          <a:xfrm>
            <a:off x="1460500" y="5352584"/>
            <a:ext cx="1686680" cy="523220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-</a:t>
            </a:r>
            <a:r>
              <a:rPr lang="en-US" dirty="0" smtClean="0">
                <a:solidFill>
                  <a:schemeClr val="tx1"/>
                </a:solidFill>
              </a:rPr>
              <a:t>3-phenyl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5676900" y="1044575"/>
            <a:ext cx="3323320" cy="3949790"/>
            <a:chOff x="5676900" y="1044575"/>
            <a:chExt cx="3323320" cy="3949790"/>
          </a:xfrm>
        </p:grpSpPr>
        <p:pic>
          <p:nvPicPr>
            <p:cNvPr id="51" name="Picture 5" descr="http://corditecountryshownotes.files.wordpress.com/2009/11/cinnamon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6900" y="1044575"/>
              <a:ext cx="3251200" cy="3251200"/>
            </a:xfrm>
            <a:prstGeom prst="rect">
              <a:avLst/>
            </a:prstGeom>
            <a:noFill/>
          </p:spPr>
        </p:pic>
        <p:sp>
          <p:nvSpPr>
            <p:cNvPr id="305208" name="Rectangle 56"/>
            <p:cNvSpPr>
              <a:spLocks noChangeArrowheads="1"/>
            </p:cNvSpPr>
            <p:nvPr/>
          </p:nvSpPr>
          <p:spPr bwMode="auto">
            <a:xfrm>
              <a:off x="5773055" y="3794036"/>
              <a:ext cx="3227165" cy="1200329"/>
            </a:xfrm>
            <a:prstGeom prst="rect">
              <a:avLst/>
            </a:prstGeom>
            <a:noFill/>
            <a:ln w="22225" algn="ctr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2400" b="1" dirty="0">
                  <a:solidFill>
                    <a:srgbClr val="993300"/>
                  </a:solidFill>
                  <a:latin typeface="Arial Narrow" pitchFamily="34" charset="0"/>
                </a:rPr>
                <a:t>(the active substance in</a:t>
              </a:r>
            </a:p>
            <a:p>
              <a:r>
                <a:rPr lang="en-US" sz="2400" b="1" dirty="0">
                  <a:solidFill>
                    <a:srgbClr val="993300"/>
                  </a:solidFill>
                  <a:latin typeface="Arial Narrow" pitchFamily="34" charset="0"/>
                </a:rPr>
                <a:t>the characteristic</a:t>
              </a:r>
            </a:p>
            <a:p>
              <a:r>
                <a:rPr lang="en-US" sz="2400" b="1" dirty="0">
                  <a:solidFill>
                    <a:srgbClr val="993300"/>
                  </a:solidFill>
                  <a:latin typeface="Arial Narrow" pitchFamily="34" charset="0"/>
                </a:rPr>
                <a:t>flavor/odor of cinnamon) </a:t>
              </a:r>
            </a:p>
          </p:txBody>
        </p:sp>
      </p:grpSp>
      <p:sp>
        <p:nvSpPr>
          <p:cNvPr id="305209" name="Rectangle 57"/>
          <p:cNvSpPr>
            <a:spLocks noChangeArrowheads="1"/>
          </p:cNvSpPr>
          <p:nvPr/>
        </p:nvSpPr>
        <p:spPr bwMode="auto">
          <a:xfrm>
            <a:off x="711200" y="5354638"/>
            <a:ext cx="936625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ethyl</a:t>
            </a:r>
            <a:endParaRPr lang="en-US" baseline="-25000">
              <a:solidFill>
                <a:schemeClr val="tx1"/>
              </a:solidFill>
            </a:endParaRPr>
          </a:p>
        </p:txBody>
      </p:sp>
      <p:sp>
        <p:nvSpPr>
          <p:cNvPr id="305210" name="Rectangle 58"/>
          <p:cNvSpPr>
            <a:spLocks noChangeArrowheads="1"/>
          </p:cNvSpPr>
          <p:nvPr/>
        </p:nvSpPr>
        <p:spPr bwMode="auto">
          <a:xfrm>
            <a:off x="1182688" y="5964238"/>
            <a:ext cx="3589337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(</a:t>
            </a:r>
            <a:r>
              <a:rPr lang="en-US" dirty="0" err="1">
                <a:solidFill>
                  <a:schemeClr val="tx1"/>
                </a:solidFill>
              </a:rPr>
              <a:t>i.e</a:t>
            </a:r>
            <a:r>
              <a:rPr lang="en-US" dirty="0">
                <a:solidFill>
                  <a:schemeClr val="tx1"/>
                </a:solidFill>
              </a:rPr>
              <a:t>, ethyl </a:t>
            </a:r>
            <a:r>
              <a:rPr lang="en-US" dirty="0" err="1" smtClean="0">
                <a:solidFill>
                  <a:schemeClr val="tx1"/>
                </a:solidFill>
              </a:rPr>
              <a:t>cinnamate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5213" name="Rectangle 61"/>
          <p:cNvSpPr>
            <a:spLocks noChangeArrowheads="1"/>
          </p:cNvSpPr>
          <p:nvPr/>
        </p:nvSpPr>
        <p:spPr bwMode="auto">
          <a:xfrm>
            <a:off x="5967413" y="5322888"/>
            <a:ext cx="3000375" cy="1373187"/>
          </a:xfrm>
          <a:prstGeom prst="rect">
            <a:avLst/>
          </a:prstGeom>
          <a:solidFill>
            <a:schemeClr val="tx2"/>
          </a:solidFill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b="1" dirty="0">
                <a:solidFill>
                  <a:schemeClr val="bg1"/>
                </a:solidFill>
              </a:rPr>
              <a:t>“When in doubt,</a:t>
            </a:r>
          </a:p>
          <a:p>
            <a:pPr algn="l"/>
            <a:r>
              <a:rPr lang="en-US" b="1" dirty="0">
                <a:solidFill>
                  <a:schemeClr val="bg1"/>
                </a:solidFill>
              </a:rPr>
              <a:t>  </a:t>
            </a:r>
            <a:r>
              <a:rPr lang="en-US" b="1" dirty="0" smtClean="0">
                <a:solidFill>
                  <a:schemeClr val="bg1"/>
                </a:solidFill>
              </a:rPr>
              <a:t>  make </a:t>
            </a:r>
            <a:r>
              <a:rPr lang="en-US" b="1" dirty="0">
                <a:solidFill>
                  <a:schemeClr val="bg1"/>
                </a:solidFill>
              </a:rPr>
              <a:t>water.”</a:t>
            </a:r>
          </a:p>
          <a:p>
            <a:pPr algn="l"/>
            <a:r>
              <a:rPr lang="en-US" b="1" dirty="0">
                <a:solidFill>
                  <a:schemeClr val="bg1"/>
                </a:solidFill>
              </a:rPr>
              <a:t>		Mr. B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</p:txBody>
      </p:sp>
      <p:grpSp>
        <p:nvGrpSpPr>
          <p:cNvPr id="55" name="Group 54"/>
          <p:cNvGrpSpPr/>
          <p:nvPr/>
        </p:nvGrpSpPr>
        <p:grpSpPr>
          <a:xfrm>
            <a:off x="836613" y="2343149"/>
            <a:ext cx="518261" cy="596901"/>
            <a:chOff x="836613" y="2343149"/>
            <a:chExt cx="518261" cy="596901"/>
          </a:xfrm>
        </p:grpSpPr>
        <p:cxnSp>
          <p:nvCxnSpPr>
            <p:cNvPr id="92" name="Straight Connector 91"/>
            <p:cNvCxnSpPr>
              <a:cxnSpLocks noChangeShapeType="1"/>
            </p:cNvCxnSpPr>
            <p:nvPr/>
          </p:nvCxnSpPr>
          <p:spPr bwMode="auto">
            <a:xfrm rot="5400000" flipV="1">
              <a:off x="836613" y="2482850"/>
              <a:ext cx="457200" cy="45720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49" name="Straight Connector 48"/>
            <p:cNvCxnSpPr>
              <a:cxnSpLocks noChangeShapeType="1"/>
            </p:cNvCxnSpPr>
            <p:nvPr/>
          </p:nvCxnSpPr>
          <p:spPr bwMode="auto">
            <a:xfrm rot="16200000" flipH="1">
              <a:off x="836613" y="2343149"/>
              <a:ext cx="518261" cy="518261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54" name="Group 53"/>
          <p:cNvGrpSpPr/>
          <p:nvPr/>
        </p:nvGrpSpPr>
        <p:grpSpPr>
          <a:xfrm>
            <a:off x="1350963" y="3446463"/>
            <a:ext cx="2992437" cy="1862137"/>
            <a:chOff x="1350963" y="3446463"/>
            <a:chExt cx="2992437" cy="1862137"/>
          </a:xfrm>
        </p:grpSpPr>
        <p:grpSp>
          <p:nvGrpSpPr>
            <p:cNvPr id="305206" name="Group 54"/>
            <p:cNvGrpSpPr>
              <a:grpSpLocks/>
            </p:cNvGrpSpPr>
            <p:nvPr/>
          </p:nvGrpSpPr>
          <p:grpSpPr bwMode="auto">
            <a:xfrm>
              <a:off x="1350963" y="3446463"/>
              <a:ext cx="2992437" cy="1862137"/>
              <a:chOff x="1627" y="2723"/>
              <a:chExt cx="1885" cy="1173"/>
            </a:xfrm>
          </p:grpSpPr>
          <p:grpSp>
            <p:nvGrpSpPr>
              <p:cNvPr id="305186" name="Group 34"/>
              <p:cNvGrpSpPr>
                <a:grpSpLocks/>
              </p:cNvGrpSpPr>
              <p:nvPr/>
            </p:nvGrpSpPr>
            <p:grpSpPr bwMode="auto">
              <a:xfrm>
                <a:off x="2183" y="2825"/>
                <a:ext cx="874" cy="1071"/>
                <a:chOff x="959" y="1633"/>
                <a:chExt cx="874" cy="1071"/>
              </a:xfrm>
            </p:grpSpPr>
            <p:cxnSp>
              <p:nvCxnSpPr>
                <p:cNvPr id="8" name="Straight Connector 91"/>
                <p:cNvCxnSpPr>
                  <a:cxnSpLocks noChangeShapeType="1"/>
                </p:cNvCxnSpPr>
                <p:nvPr/>
              </p:nvCxnSpPr>
              <p:spPr bwMode="auto">
                <a:xfrm rot="5400000" flipV="1">
                  <a:off x="1247" y="2196"/>
                  <a:ext cx="288" cy="288"/>
                </a:xfrm>
                <a:prstGeom prst="line">
                  <a:avLst/>
                </a:prstGeom>
                <a:noFill/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9" name="Straight Connector 92"/>
                <p:cNvCxnSpPr>
                  <a:cxnSpLocks noChangeShapeType="1"/>
                </p:cNvCxnSpPr>
                <p:nvPr/>
              </p:nvCxnSpPr>
              <p:spPr bwMode="auto">
                <a:xfrm rot="10800000" flipV="1">
                  <a:off x="959" y="2196"/>
                  <a:ext cx="288" cy="288"/>
                </a:xfrm>
                <a:prstGeom prst="line">
                  <a:avLst/>
                </a:prstGeom>
                <a:noFill/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sp>
              <p:nvSpPr>
                <p:cNvPr id="305189" name="Rectangle 37"/>
                <p:cNvSpPr>
                  <a:spLocks noChangeArrowheads="1"/>
                </p:cNvSpPr>
                <p:nvPr/>
              </p:nvSpPr>
              <p:spPr bwMode="auto">
                <a:xfrm>
                  <a:off x="1097" y="1633"/>
                  <a:ext cx="290" cy="327"/>
                </a:xfrm>
                <a:prstGeom prst="rect">
                  <a:avLst/>
                </a:prstGeom>
                <a:noFill/>
                <a:ln w="38100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pPr algn="l"/>
                  <a:r>
                    <a:rPr lang="en-US">
                      <a:solidFill>
                        <a:schemeClr val="tx1"/>
                      </a:solidFill>
                    </a:rPr>
                    <a:t>O</a:t>
                  </a:r>
                </a:p>
              </p:txBody>
            </p:sp>
            <p:cxnSp>
              <p:nvCxnSpPr>
                <p:cNvPr id="10" name="Straight Connector 91"/>
                <p:cNvCxnSpPr>
                  <a:cxnSpLocks noChangeShapeType="1"/>
                </p:cNvCxnSpPr>
                <p:nvPr/>
              </p:nvCxnSpPr>
              <p:spPr bwMode="auto">
                <a:xfrm rot="5400000" flipV="1">
                  <a:off x="1043" y="2072"/>
                  <a:ext cx="328" cy="0"/>
                </a:xfrm>
                <a:prstGeom prst="line">
                  <a:avLst/>
                </a:prstGeom>
                <a:noFill/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1" name="Straight Connector 91"/>
                <p:cNvCxnSpPr>
                  <a:cxnSpLocks noChangeShapeType="1"/>
                </p:cNvCxnSpPr>
                <p:nvPr/>
              </p:nvCxnSpPr>
              <p:spPr bwMode="auto">
                <a:xfrm rot="5400000" flipV="1">
                  <a:off x="1115" y="2072"/>
                  <a:ext cx="328" cy="0"/>
                </a:xfrm>
                <a:prstGeom prst="line">
                  <a:avLst/>
                </a:prstGeom>
                <a:noFill/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sp>
              <p:nvSpPr>
                <p:cNvPr id="305192" name="Rectangle 40"/>
                <p:cNvSpPr>
                  <a:spLocks noChangeArrowheads="1"/>
                </p:cNvSpPr>
                <p:nvPr/>
              </p:nvSpPr>
              <p:spPr bwMode="auto">
                <a:xfrm>
                  <a:off x="1481" y="2377"/>
                  <a:ext cx="352" cy="327"/>
                </a:xfrm>
                <a:prstGeom prst="rect">
                  <a:avLst/>
                </a:prstGeom>
                <a:noFill/>
                <a:ln w="38100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pPr algn="l"/>
                  <a:r>
                    <a:rPr lang="en-US">
                      <a:solidFill>
                        <a:schemeClr val="tx1"/>
                      </a:solidFill>
                    </a:rPr>
                    <a:t>O </a:t>
                  </a:r>
                </a:p>
              </p:txBody>
            </p:sp>
          </p:grpSp>
          <p:grpSp>
            <p:nvGrpSpPr>
              <p:cNvPr id="305195" name="Group 108"/>
              <p:cNvGrpSpPr>
                <a:grpSpLocks/>
              </p:cNvGrpSpPr>
              <p:nvPr/>
            </p:nvGrpSpPr>
            <p:grpSpPr bwMode="auto">
              <a:xfrm rot="10800000">
                <a:off x="2936" y="3372"/>
                <a:ext cx="576" cy="288"/>
                <a:chOff x="304800" y="4419600"/>
                <a:chExt cx="914400" cy="457200"/>
              </a:xfrm>
            </p:grpSpPr>
            <p:cxnSp>
              <p:nvCxnSpPr>
                <p:cNvPr id="12" name="Straight Connector 91"/>
                <p:cNvCxnSpPr>
                  <a:cxnSpLocks noChangeShapeType="1"/>
                </p:cNvCxnSpPr>
                <p:nvPr/>
              </p:nvCxnSpPr>
              <p:spPr bwMode="auto">
                <a:xfrm rot="16200000" flipV="1">
                  <a:off x="304800" y="4419600"/>
                  <a:ext cx="457200" cy="457200"/>
                </a:xfrm>
                <a:prstGeom prst="line">
                  <a:avLst/>
                </a:prstGeom>
                <a:noFill/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93" name="Straight Connector 92"/>
                <p:cNvCxnSpPr>
                  <a:cxnSpLocks noChangeShapeType="1"/>
                </p:cNvCxnSpPr>
                <p:nvPr/>
              </p:nvCxnSpPr>
              <p:spPr bwMode="auto">
                <a:xfrm flipV="1">
                  <a:off x="762000" y="4419600"/>
                  <a:ext cx="457200" cy="457200"/>
                </a:xfrm>
                <a:prstGeom prst="line">
                  <a:avLst/>
                </a:prstGeom>
                <a:noFill/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</p:grpSp>
          <p:grpSp>
            <p:nvGrpSpPr>
              <p:cNvPr id="305200" name="Group 48"/>
              <p:cNvGrpSpPr>
                <a:grpSpLocks noChangeAspect="1"/>
              </p:cNvGrpSpPr>
              <p:nvPr/>
            </p:nvGrpSpPr>
            <p:grpSpPr bwMode="auto">
              <a:xfrm rot="-21600000">
                <a:off x="1627" y="2723"/>
                <a:ext cx="547" cy="688"/>
                <a:chOff x="3139" y="1927"/>
                <a:chExt cx="930" cy="1171"/>
              </a:xfrm>
            </p:grpSpPr>
            <p:grpSp>
              <p:nvGrpSpPr>
                <p:cNvPr id="305201" name="Group 49"/>
                <p:cNvGrpSpPr>
                  <a:grpSpLocks noChangeAspect="1"/>
                </p:cNvGrpSpPr>
                <p:nvPr/>
              </p:nvGrpSpPr>
              <p:grpSpPr bwMode="auto">
                <a:xfrm rot="1800000">
                  <a:off x="3139" y="1927"/>
                  <a:ext cx="930" cy="804"/>
                  <a:chOff x="1709" y="2881"/>
                  <a:chExt cx="930" cy="804"/>
                </a:xfrm>
              </p:grpSpPr>
              <p:sp>
                <p:nvSpPr>
                  <p:cNvPr id="305202" name="AutoShape 5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709" y="2881"/>
                    <a:ext cx="930" cy="804"/>
                  </a:xfrm>
                  <a:prstGeom prst="hexagon">
                    <a:avLst>
                      <a:gd name="adj" fmla="val 28918"/>
                      <a:gd name="vf" fmla="val 115470"/>
                    </a:avLst>
                  </a:prstGeom>
                  <a:noFill/>
                  <a:ln w="38100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05203" name="Oval 5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862" y="2963"/>
                    <a:ext cx="640" cy="640"/>
                  </a:xfrm>
                  <a:prstGeom prst="ellipse">
                    <a:avLst/>
                  </a:prstGeom>
                  <a:noFill/>
                  <a:ln w="38100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305204" name="Line 52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603" y="2796"/>
                  <a:ext cx="0" cy="30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</p:grpSp>
          <p:cxnSp>
            <p:nvCxnSpPr>
              <p:cNvPr id="13" name="Straight Connector 91"/>
              <p:cNvCxnSpPr>
                <a:cxnSpLocks noChangeShapeType="1"/>
              </p:cNvCxnSpPr>
              <p:nvPr/>
            </p:nvCxnSpPr>
            <p:spPr bwMode="auto">
              <a:xfrm rot="5400000" flipV="1">
                <a:off x="1903" y="3396"/>
                <a:ext cx="288" cy="288"/>
              </a:xfrm>
              <a:prstGeom prst="line">
                <a:avLst/>
              </a:prstGeom>
              <a:noFill/>
              <a:ln w="38100" algn="ctr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cxnSp>
          <p:nvCxnSpPr>
            <p:cNvPr id="53" name="Straight Connector 52"/>
            <p:cNvCxnSpPr>
              <a:cxnSpLocks noChangeShapeType="1"/>
            </p:cNvCxnSpPr>
            <p:nvPr/>
          </p:nvCxnSpPr>
          <p:spPr bwMode="auto">
            <a:xfrm rot="16200000" flipH="1">
              <a:off x="1789258" y="4377079"/>
              <a:ext cx="518261" cy="518261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56" name="Oval 109"/>
          <p:cNvSpPr>
            <a:spLocks noChangeArrowheads="1"/>
          </p:cNvSpPr>
          <p:nvPr/>
        </p:nvSpPr>
        <p:spPr bwMode="auto">
          <a:xfrm rot="19957400">
            <a:off x="2362102" y="2378870"/>
            <a:ext cx="1554480" cy="754062"/>
          </a:xfrm>
          <a:prstGeom prst="ellips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57" name="Rectangle 55"/>
          <p:cNvSpPr>
            <a:spLocks noChangeArrowheads="1"/>
          </p:cNvSpPr>
          <p:nvPr/>
        </p:nvSpPr>
        <p:spPr bwMode="auto">
          <a:xfrm>
            <a:off x="2971773" y="5352584"/>
            <a:ext cx="2448106" cy="523220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-2-propenoate</a:t>
            </a:r>
            <a:endParaRPr lang="en-US" baseline="-25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51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5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5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5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5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5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51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51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51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51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51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51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51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51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051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5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5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05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5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5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05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05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305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5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5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5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51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51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51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51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51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51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51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51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5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5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5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519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51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519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51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519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51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519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519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3052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05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05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05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05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05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05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 tmFilter="0,0; .5, 1; 1, 1"/>
                                        <p:tgtEl>
                                          <p:spTgt spid="305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 tmFilter="0,0; .5, 1; 1, 1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3052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05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05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0" fill="hold"/>
                                        <p:tgtEl>
                                          <p:spTgt spid="305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0" fill="hold"/>
                                        <p:tgtEl>
                                          <p:spTgt spid="305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5174" grpId="0"/>
      <p:bldP spid="305184" grpId="0" animBg="1"/>
      <p:bldP spid="305198" grpId="0"/>
      <p:bldP spid="305199" grpId="0"/>
      <p:bldP spid="305207" grpId="0"/>
      <p:bldP spid="305209" grpId="0"/>
      <p:bldP spid="305210" grpId="0"/>
      <p:bldP spid="305213" grpId="0" animBg="1"/>
      <p:bldP spid="56" grpId="0" animBg="1"/>
      <p:bldP spid="57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43664" y="221276"/>
            <a:ext cx="819384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4000" b="1" dirty="0" smtClean="0">
                <a:solidFill>
                  <a:srgbClr val="C00000"/>
                </a:solidFill>
                <a:latin typeface="Arial" pitchFamily="34" charset="0"/>
              </a:rPr>
              <a:t>SUMMARY: </a:t>
            </a:r>
            <a:r>
              <a:rPr lang="en-US" sz="4000" b="1" u="sng" dirty="0" smtClean="0">
                <a:solidFill>
                  <a:srgbClr val="C00000"/>
                </a:solidFill>
                <a:latin typeface="Arial" pitchFamily="34" charset="0"/>
              </a:rPr>
              <a:t>Organic Reactions, 4</a:t>
            </a:r>
          </a:p>
        </p:txBody>
      </p:sp>
      <p:sp>
        <p:nvSpPr>
          <p:cNvPr id="28" name="Rectangle 3"/>
          <p:cNvSpPr>
            <a:spLocks noChangeArrowheads="1"/>
          </p:cNvSpPr>
          <p:nvPr/>
        </p:nvSpPr>
        <p:spPr bwMode="auto">
          <a:xfrm>
            <a:off x="134243" y="1251887"/>
            <a:ext cx="8812687" cy="2062103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square" anchor="t" anchorCtr="0">
            <a:spAutoFit/>
          </a:bodyPr>
          <a:lstStyle/>
          <a:p>
            <a:r>
              <a:rPr lang="en-US" sz="3200" u="sng" dirty="0" smtClean="0">
                <a:solidFill>
                  <a:srgbClr val="000000"/>
                </a:solidFill>
              </a:rPr>
              <a:t>Condensation</a:t>
            </a:r>
            <a:r>
              <a:rPr lang="en-US" sz="3200" dirty="0" smtClean="0">
                <a:solidFill>
                  <a:srgbClr val="000000"/>
                </a:solidFill>
              </a:rPr>
              <a:t> reactions between certain classes of molecules yield specific types of products. Here are some condensation reaction patterns we have met in these lessons: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671390" y="3638384"/>
            <a:ext cx="7062718" cy="5847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square" anchor="t" anchorCtr="0">
            <a:spAutoFit/>
          </a:bodyPr>
          <a:lstStyle/>
          <a:p>
            <a:pPr algn="l"/>
            <a:r>
              <a:rPr lang="en-US" sz="3200" dirty="0" smtClean="0">
                <a:solidFill>
                  <a:srgbClr val="C00000"/>
                </a:solidFill>
              </a:rPr>
              <a:t>alcohol  +  alcohol  </a:t>
            </a:r>
            <a:r>
              <a:rPr lang="en-US" sz="3200" dirty="0" smtClean="0">
                <a:solidFill>
                  <a:srgbClr val="C00000"/>
                </a:solidFill>
                <a:sym typeface="Wingdings" panose="05000000000000000000" pitchFamily="2" charset="2"/>
              </a:rPr>
              <a:t>  ether  +  water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88974" y="4583036"/>
            <a:ext cx="8385028" cy="5847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square" anchor="t" anchorCtr="0">
            <a:spAutoFit/>
          </a:bodyPr>
          <a:lstStyle/>
          <a:p>
            <a:pPr algn="l"/>
            <a:r>
              <a:rPr lang="en-US" sz="3200" dirty="0" smtClean="0">
                <a:solidFill>
                  <a:srgbClr val="C00000"/>
                </a:solidFill>
              </a:rPr>
              <a:t>carboxylic acid  +  amine  </a:t>
            </a:r>
            <a:r>
              <a:rPr lang="en-US" sz="3200" dirty="0" smtClean="0">
                <a:solidFill>
                  <a:srgbClr val="C00000"/>
                </a:solidFill>
                <a:sym typeface="Wingdings" panose="05000000000000000000" pitchFamily="2" charset="2"/>
              </a:rPr>
              <a:t>  amide  +  water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31313" y="5560399"/>
            <a:ext cx="8812687" cy="5847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square" anchor="t" anchorCtr="0">
            <a:spAutoFit/>
          </a:bodyPr>
          <a:lstStyle/>
          <a:p>
            <a:pPr algn="l"/>
            <a:r>
              <a:rPr lang="en-US" sz="3200" dirty="0" smtClean="0">
                <a:solidFill>
                  <a:srgbClr val="C00000"/>
                </a:solidFill>
              </a:rPr>
              <a:t>carboxylic acid  +  alcohol  </a:t>
            </a:r>
            <a:r>
              <a:rPr lang="en-US" sz="3200" dirty="0" smtClean="0">
                <a:solidFill>
                  <a:srgbClr val="C00000"/>
                </a:solidFill>
                <a:sym typeface="Wingdings" panose="05000000000000000000" pitchFamily="2" charset="2"/>
              </a:rPr>
              <a:t>  ester  +  water</a:t>
            </a:r>
            <a:endParaRPr lang="en-US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4886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223684" y="855314"/>
            <a:ext cx="8640734" cy="552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l">
              <a:spcBef>
                <a:spcPct val="20000"/>
              </a:spcBef>
            </a:pPr>
            <a:r>
              <a:rPr lang="en-US" dirty="0" smtClean="0">
                <a:solidFill>
                  <a:srgbClr val="FFFFFF"/>
                </a:solidFill>
                <a:latin typeface="Arial" pitchFamily="34" charset="0"/>
              </a:rPr>
              <a:t>1. </a:t>
            </a:r>
            <a:r>
              <a:rPr lang="en-US" u="sng" dirty="0" smtClean="0">
                <a:solidFill>
                  <a:srgbClr val="FFFFFF"/>
                </a:solidFill>
                <a:latin typeface="Arial" pitchFamily="34" charset="0"/>
              </a:rPr>
              <a:t>Alkanes</a:t>
            </a:r>
            <a:r>
              <a:rPr lang="en-US" dirty="0" smtClean="0">
                <a:solidFill>
                  <a:srgbClr val="FFFFFF"/>
                </a:solidFill>
                <a:latin typeface="Arial" pitchFamily="34" charset="0"/>
              </a:rPr>
              <a:t> have only single bonds. Because they cannot “take on” any additional atoms, alkanes are </a:t>
            </a:r>
            <a:r>
              <a:rPr lang="en-US" u="sng" dirty="0" smtClean="0">
                <a:solidFill>
                  <a:srgbClr val="FFFFFF"/>
                </a:solidFill>
                <a:latin typeface="Arial" pitchFamily="34" charset="0"/>
              </a:rPr>
              <a:t>saturated</a:t>
            </a:r>
            <a:r>
              <a:rPr lang="en-US" dirty="0" smtClean="0">
                <a:solidFill>
                  <a:srgbClr val="FFFFFF"/>
                </a:solidFill>
                <a:latin typeface="Arial" pitchFamily="34" charset="0"/>
              </a:rPr>
              <a:t> hydrocarbons.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dirty="0" smtClean="0">
                <a:solidFill>
                  <a:srgbClr val="FFFFFF"/>
                </a:solidFill>
                <a:latin typeface="Arial" pitchFamily="34" charset="0"/>
              </a:rPr>
              <a:t>2. </a:t>
            </a:r>
            <a:r>
              <a:rPr lang="en-US" u="sng" dirty="0" smtClean="0">
                <a:solidFill>
                  <a:srgbClr val="FFFFFF"/>
                </a:solidFill>
                <a:latin typeface="Arial" pitchFamily="34" charset="0"/>
              </a:rPr>
              <a:t>Alkenes</a:t>
            </a:r>
            <a:r>
              <a:rPr lang="en-US" dirty="0" smtClean="0">
                <a:solidFill>
                  <a:srgbClr val="FFFFFF"/>
                </a:solidFill>
                <a:latin typeface="Arial" pitchFamily="34" charset="0"/>
              </a:rPr>
              <a:t> have at least one carbon-carbon </a:t>
            </a:r>
            <a:r>
              <a:rPr lang="en-US" dirty="0">
                <a:solidFill>
                  <a:srgbClr val="FFFFFF"/>
                </a:solidFill>
                <a:latin typeface="Arial" pitchFamily="34" charset="0"/>
              </a:rPr>
              <a:t>double </a:t>
            </a:r>
            <a:r>
              <a:rPr lang="en-US" dirty="0" smtClean="0">
                <a:solidFill>
                  <a:srgbClr val="FFFFFF"/>
                </a:solidFill>
                <a:latin typeface="Arial" pitchFamily="34" charset="0"/>
              </a:rPr>
              <a:t>bond; </a:t>
            </a:r>
            <a:r>
              <a:rPr lang="en-US" u="sng" dirty="0" smtClean="0">
                <a:solidFill>
                  <a:srgbClr val="FFFFFF"/>
                </a:solidFill>
                <a:latin typeface="Arial" pitchFamily="34" charset="0"/>
              </a:rPr>
              <a:t>alkynes</a:t>
            </a:r>
            <a:r>
              <a:rPr lang="en-US" dirty="0" smtClean="0">
                <a:solidFill>
                  <a:srgbClr val="FFFFFF"/>
                </a:solidFill>
                <a:latin typeface="Arial" pitchFamily="34" charset="0"/>
              </a:rPr>
              <a:t> have at least one carbon-carbon </a:t>
            </a:r>
            <a:r>
              <a:rPr lang="en-US" dirty="0">
                <a:solidFill>
                  <a:srgbClr val="FFFFFF"/>
                </a:solidFill>
                <a:latin typeface="Arial" pitchFamily="34" charset="0"/>
              </a:rPr>
              <a:t>triple </a:t>
            </a:r>
            <a:r>
              <a:rPr lang="en-US" dirty="0" smtClean="0">
                <a:solidFill>
                  <a:srgbClr val="FFFFFF"/>
                </a:solidFill>
                <a:latin typeface="Arial" pitchFamily="34" charset="0"/>
              </a:rPr>
              <a:t>bond. </a:t>
            </a:r>
            <a:r>
              <a:rPr lang="en-US" u="sng" dirty="0" smtClean="0">
                <a:solidFill>
                  <a:srgbClr val="FFFFFF"/>
                </a:solidFill>
                <a:latin typeface="Arial" pitchFamily="34" charset="0"/>
              </a:rPr>
              <a:t>Aromatic</a:t>
            </a:r>
            <a:r>
              <a:rPr lang="en-US" dirty="0" smtClean="0">
                <a:solidFill>
                  <a:srgbClr val="FFFFFF"/>
                </a:solidFill>
                <a:latin typeface="Arial" pitchFamily="34" charset="0"/>
              </a:rPr>
              <a:t> compounds are based on the benzene molecule, C</a:t>
            </a:r>
            <a:r>
              <a:rPr lang="en-US" baseline="-25000" dirty="0" smtClean="0">
                <a:solidFill>
                  <a:srgbClr val="FFFFFF"/>
                </a:solidFill>
                <a:latin typeface="Arial" pitchFamily="34" charset="0"/>
              </a:rPr>
              <a:t>6</a:t>
            </a:r>
            <a:r>
              <a:rPr lang="en-US" dirty="0" smtClean="0">
                <a:solidFill>
                  <a:srgbClr val="FFFFFF"/>
                </a:solidFill>
                <a:latin typeface="Arial" pitchFamily="34" charset="0"/>
              </a:rPr>
              <a:t>H</a:t>
            </a:r>
            <a:r>
              <a:rPr lang="en-US" baseline="-25000" dirty="0" smtClean="0">
                <a:solidFill>
                  <a:srgbClr val="FFFFFF"/>
                </a:solidFill>
                <a:latin typeface="Arial" pitchFamily="34" charset="0"/>
              </a:rPr>
              <a:t>6</a:t>
            </a:r>
            <a:r>
              <a:rPr lang="en-US" dirty="0" smtClean="0">
                <a:solidFill>
                  <a:srgbClr val="FFFFFF"/>
                </a:solidFill>
                <a:latin typeface="Arial" pitchFamily="34" charset="0"/>
              </a:rPr>
              <a:t>. Because alkenes, alkynes, and aromatic compounds can “take on” additional atoms, they are </a:t>
            </a:r>
            <a:r>
              <a:rPr lang="en-US" u="sng" dirty="0" smtClean="0">
                <a:solidFill>
                  <a:srgbClr val="FFFFFF"/>
                </a:solidFill>
                <a:latin typeface="Arial" pitchFamily="34" charset="0"/>
              </a:rPr>
              <a:t>unsaturated</a:t>
            </a:r>
            <a:r>
              <a:rPr lang="en-US" dirty="0" smtClean="0">
                <a:solidFill>
                  <a:srgbClr val="FFFFFF"/>
                </a:solidFill>
                <a:latin typeface="Arial" pitchFamily="34" charset="0"/>
              </a:rPr>
              <a:t>. 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dirty="0" smtClean="0">
                <a:solidFill>
                  <a:srgbClr val="FFFFFF"/>
                </a:solidFill>
                <a:latin typeface="Arial" pitchFamily="34" charset="0"/>
              </a:rPr>
              <a:t>3. </a:t>
            </a:r>
            <a:r>
              <a:rPr lang="en-US" u="sng" dirty="0" smtClean="0">
                <a:solidFill>
                  <a:srgbClr val="FFFFFF"/>
                </a:solidFill>
                <a:latin typeface="Arial" pitchFamily="34" charset="0"/>
              </a:rPr>
              <a:t>Structural isomers</a:t>
            </a:r>
            <a:r>
              <a:rPr lang="en-US" dirty="0" smtClean="0">
                <a:solidFill>
                  <a:srgbClr val="FFFFFF"/>
                </a:solidFill>
                <a:latin typeface="Arial" pitchFamily="34" charset="0"/>
              </a:rPr>
              <a:t> have the same </a:t>
            </a:r>
            <a:r>
              <a:rPr lang="en-US" dirty="0" smtClean="0">
                <a:solidFill>
                  <a:srgbClr val="0070C0"/>
                </a:solidFill>
                <a:latin typeface="Arial" pitchFamily="34" charset="0"/>
              </a:rPr>
              <a:t>molecular</a:t>
            </a:r>
            <a:r>
              <a:rPr lang="en-US" dirty="0" smtClean="0">
                <a:solidFill>
                  <a:srgbClr val="FFFFFF"/>
                </a:solidFill>
                <a:latin typeface="Arial" pitchFamily="34" charset="0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Arial" pitchFamily="34" charset="0"/>
              </a:rPr>
              <a:t>molecular</a:t>
            </a:r>
            <a:r>
              <a:rPr lang="en-US" dirty="0" smtClean="0">
                <a:solidFill>
                  <a:srgbClr val="FFFFFF"/>
                </a:solidFill>
                <a:latin typeface="Arial" pitchFamily="34" charset="0"/>
              </a:rPr>
              <a:t> formula, but have atoms </a:t>
            </a:r>
            <a:r>
              <a:rPr lang="en-US" dirty="0" smtClean="0">
                <a:solidFill>
                  <a:srgbClr val="0070C0"/>
                </a:solidFill>
                <a:latin typeface="Arial" pitchFamily="34" charset="0"/>
              </a:rPr>
              <a:t>w/different</a:t>
            </a:r>
            <a:r>
              <a:rPr lang="en-US" dirty="0" smtClean="0">
                <a:solidFill>
                  <a:srgbClr val="FFFFFF"/>
                </a:solidFill>
                <a:latin typeface="Arial" pitchFamily="34" charset="0"/>
              </a:rPr>
              <a:t> w/different bonding arrangements. 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94596" y="80691"/>
            <a:ext cx="889891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4000" b="1" dirty="0" smtClean="0">
                <a:solidFill>
                  <a:srgbClr val="FFFF00"/>
                </a:solidFill>
                <a:latin typeface="Arial" pitchFamily="34" charset="0"/>
              </a:rPr>
              <a:t>REVIEW: </a:t>
            </a:r>
            <a:r>
              <a:rPr lang="en-US" sz="4000" b="1" u="sng" dirty="0" smtClean="0">
                <a:solidFill>
                  <a:srgbClr val="FFFF00"/>
                </a:solidFill>
                <a:latin typeface="Arial" pitchFamily="34" charset="0"/>
              </a:rPr>
              <a:t>Organic Chemistry Basics</a:t>
            </a:r>
          </a:p>
        </p:txBody>
      </p:sp>
      <p:grpSp>
        <p:nvGrpSpPr>
          <p:cNvPr id="6" name="Group 9"/>
          <p:cNvGrpSpPr>
            <a:grpSpLocks/>
          </p:cNvGrpSpPr>
          <p:nvPr/>
        </p:nvGrpSpPr>
        <p:grpSpPr bwMode="auto">
          <a:xfrm>
            <a:off x="6826469" y="4685723"/>
            <a:ext cx="1811389" cy="1565975"/>
            <a:chOff x="1757" y="2853"/>
            <a:chExt cx="930" cy="804"/>
          </a:xfrm>
        </p:grpSpPr>
        <p:sp>
          <p:nvSpPr>
            <p:cNvPr id="8" name="AutoShape 10"/>
            <p:cNvSpPr>
              <a:spLocks noChangeArrowheads="1"/>
            </p:cNvSpPr>
            <p:nvPr/>
          </p:nvSpPr>
          <p:spPr bwMode="auto">
            <a:xfrm>
              <a:off x="1757" y="2853"/>
              <a:ext cx="930" cy="804"/>
            </a:xfrm>
            <a:prstGeom prst="hexagon">
              <a:avLst>
                <a:gd name="adj" fmla="val 28918"/>
                <a:gd name="vf" fmla="val 115470"/>
              </a:avLst>
            </a:prstGeom>
            <a:noFill/>
            <a:ln w="57150" algn="ctr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9" name="Oval 11"/>
            <p:cNvSpPr>
              <a:spLocks noChangeArrowheads="1"/>
            </p:cNvSpPr>
            <p:nvPr/>
          </p:nvSpPr>
          <p:spPr bwMode="auto">
            <a:xfrm>
              <a:off x="1910" y="2935"/>
              <a:ext cx="640" cy="640"/>
            </a:xfrm>
            <a:prstGeom prst="ellipse">
              <a:avLst/>
            </a:prstGeom>
            <a:noFill/>
            <a:ln w="57150" algn="ctr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58842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  <p:extLst mod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1" name="Rectangle 3"/>
          <p:cNvSpPr>
            <a:spLocks noChangeArrowheads="1"/>
          </p:cNvSpPr>
          <p:nvPr/>
        </p:nvSpPr>
        <p:spPr bwMode="auto">
          <a:xfrm>
            <a:off x="211138" y="714317"/>
            <a:ext cx="5649912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u="sng"/>
              <a:t>Straight-chain</a:t>
            </a:r>
            <a:r>
              <a:rPr lang="en-US"/>
              <a:t> compounds have… </a:t>
            </a:r>
          </a:p>
        </p:txBody>
      </p:sp>
      <p:sp>
        <p:nvSpPr>
          <p:cNvPr id="268292" name="Rectangle 4"/>
          <p:cNvSpPr>
            <a:spLocks noChangeArrowheads="1"/>
          </p:cNvSpPr>
          <p:nvPr/>
        </p:nvSpPr>
        <p:spPr bwMode="auto">
          <a:xfrm>
            <a:off x="1308100" y="1222317"/>
            <a:ext cx="4443413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a single carbon backbone. </a:t>
            </a:r>
          </a:p>
        </p:txBody>
      </p:sp>
      <p:sp>
        <p:nvSpPr>
          <p:cNvPr id="268293" name="Rectangle 5"/>
          <p:cNvSpPr>
            <a:spLocks noChangeArrowheads="1"/>
          </p:cNvSpPr>
          <p:nvPr/>
        </p:nvSpPr>
        <p:spPr bwMode="auto">
          <a:xfrm>
            <a:off x="227013" y="2567642"/>
            <a:ext cx="5948362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u="sng"/>
              <a:t>Branched-chain</a:t>
            </a:r>
            <a:r>
              <a:rPr lang="en-US"/>
              <a:t> compounds have… </a:t>
            </a:r>
          </a:p>
        </p:txBody>
      </p:sp>
      <p:sp>
        <p:nvSpPr>
          <p:cNvPr id="268294" name="Rectangle 6"/>
          <p:cNvSpPr>
            <a:spLocks noChangeArrowheads="1"/>
          </p:cNvSpPr>
          <p:nvPr/>
        </p:nvSpPr>
        <p:spPr bwMode="auto">
          <a:xfrm>
            <a:off x="1273175" y="3078817"/>
            <a:ext cx="4619625" cy="946150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a main carbon backbone</a:t>
            </a:r>
          </a:p>
          <a:p>
            <a:pPr algn="l"/>
            <a:r>
              <a:rPr lang="en-US">
                <a:solidFill>
                  <a:schemeClr val="tx1"/>
                </a:solidFill>
              </a:rPr>
              <a:t>AND one or more branches </a:t>
            </a:r>
          </a:p>
        </p:txBody>
      </p:sp>
      <p:sp>
        <p:nvSpPr>
          <p:cNvPr id="268295" name="Rectangle 7"/>
          <p:cNvSpPr>
            <a:spLocks noChangeArrowheads="1"/>
          </p:cNvSpPr>
          <p:nvPr/>
        </p:nvSpPr>
        <p:spPr bwMode="auto">
          <a:xfrm>
            <a:off x="254000" y="4287838"/>
            <a:ext cx="5232400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u="sng"/>
              <a:t>Substituted</a:t>
            </a:r>
            <a:r>
              <a:rPr lang="en-US"/>
              <a:t> compounds have… </a:t>
            </a:r>
          </a:p>
        </p:txBody>
      </p:sp>
      <p:sp>
        <p:nvSpPr>
          <p:cNvPr id="268296" name="Rectangle 8"/>
          <p:cNvSpPr>
            <a:spLocks noChangeArrowheads="1"/>
          </p:cNvSpPr>
          <p:nvPr/>
        </p:nvSpPr>
        <p:spPr bwMode="auto">
          <a:xfrm>
            <a:off x="1270000" y="4805363"/>
            <a:ext cx="3689350" cy="180022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one or more H atoms</a:t>
            </a:r>
          </a:p>
          <a:p>
            <a:pPr algn="l"/>
            <a:r>
              <a:rPr lang="en-US">
                <a:solidFill>
                  <a:schemeClr val="tx1"/>
                </a:solidFill>
              </a:rPr>
              <a:t>removed, with other</a:t>
            </a:r>
          </a:p>
          <a:p>
            <a:pPr algn="l"/>
            <a:r>
              <a:rPr lang="en-US">
                <a:solidFill>
                  <a:schemeClr val="tx1"/>
                </a:solidFill>
              </a:rPr>
              <a:t>atoms in their place(s)</a:t>
            </a:r>
          </a:p>
          <a:p>
            <a:pPr algn="l"/>
            <a:r>
              <a:rPr lang="en-US">
                <a:solidFill>
                  <a:schemeClr val="tx1"/>
                </a:solidFill>
              </a:rPr>
              <a:t>(often halogens)  </a:t>
            </a:r>
          </a:p>
        </p:txBody>
      </p:sp>
      <p:grpSp>
        <p:nvGrpSpPr>
          <p:cNvPr id="268297" name="Group 106"/>
          <p:cNvGrpSpPr>
            <a:grpSpLocks/>
          </p:cNvGrpSpPr>
          <p:nvPr/>
        </p:nvGrpSpPr>
        <p:grpSpPr bwMode="auto">
          <a:xfrm rot="10800000">
            <a:off x="6337300" y="782576"/>
            <a:ext cx="1828800" cy="457200"/>
            <a:chOff x="304800" y="3429000"/>
            <a:chExt cx="1828800" cy="457200"/>
          </a:xfrm>
        </p:grpSpPr>
        <p:cxnSp>
          <p:nvCxnSpPr>
            <p:cNvPr id="2" name="Straight Connector 77"/>
            <p:cNvCxnSpPr>
              <a:cxnSpLocks noChangeShapeType="1"/>
            </p:cNvCxnSpPr>
            <p:nvPr/>
          </p:nvCxnSpPr>
          <p:spPr bwMode="auto">
            <a:xfrm rot="16200000" flipV="1">
              <a:off x="304800" y="3429000"/>
              <a:ext cx="457200" cy="457200"/>
            </a:xfrm>
            <a:prstGeom prst="line">
              <a:avLst/>
            </a:prstGeom>
            <a:noFill/>
            <a:ln w="222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" name="Straight Connector 78"/>
            <p:cNvCxnSpPr>
              <a:cxnSpLocks noChangeShapeType="1"/>
            </p:cNvCxnSpPr>
            <p:nvPr/>
          </p:nvCxnSpPr>
          <p:spPr bwMode="auto">
            <a:xfrm flipV="1">
              <a:off x="762000" y="3429000"/>
              <a:ext cx="457200" cy="457200"/>
            </a:xfrm>
            <a:prstGeom prst="line">
              <a:avLst/>
            </a:prstGeom>
            <a:noFill/>
            <a:ln w="222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4" name="Straight Connector 79"/>
            <p:cNvCxnSpPr>
              <a:cxnSpLocks noChangeShapeType="1"/>
            </p:cNvCxnSpPr>
            <p:nvPr/>
          </p:nvCxnSpPr>
          <p:spPr bwMode="auto">
            <a:xfrm rot="16200000" flipV="1">
              <a:off x="1219200" y="3429000"/>
              <a:ext cx="457200" cy="457200"/>
            </a:xfrm>
            <a:prstGeom prst="line">
              <a:avLst/>
            </a:prstGeom>
            <a:noFill/>
            <a:ln w="222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" name="Straight Connector 80"/>
            <p:cNvCxnSpPr>
              <a:cxnSpLocks noChangeShapeType="1"/>
            </p:cNvCxnSpPr>
            <p:nvPr/>
          </p:nvCxnSpPr>
          <p:spPr bwMode="auto">
            <a:xfrm flipV="1">
              <a:off x="1676400" y="3429000"/>
              <a:ext cx="457200" cy="457200"/>
            </a:xfrm>
            <a:prstGeom prst="line">
              <a:avLst/>
            </a:prstGeom>
            <a:noFill/>
            <a:ln w="22225" algn="ctr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268313" name="Group 25"/>
          <p:cNvGrpSpPr>
            <a:grpSpLocks/>
          </p:cNvGrpSpPr>
          <p:nvPr/>
        </p:nvGrpSpPr>
        <p:grpSpPr bwMode="auto">
          <a:xfrm>
            <a:off x="6032500" y="2762904"/>
            <a:ext cx="1828800" cy="1790700"/>
            <a:chOff x="4008" y="1352"/>
            <a:chExt cx="1152" cy="1128"/>
          </a:xfrm>
        </p:grpSpPr>
        <p:grpSp>
          <p:nvGrpSpPr>
            <p:cNvPr id="268302" name="Group 106"/>
            <p:cNvGrpSpPr>
              <a:grpSpLocks/>
            </p:cNvGrpSpPr>
            <p:nvPr/>
          </p:nvGrpSpPr>
          <p:grpSpPr bwMode="auto">
            <a:xfrm rot="10800000">
              <a:off x="4008" y="1912"/>
              <a:ext cx="1152" cy="288"/>
              <a:chOff x="304800" y="3429000"/>
              <a:chExt cx="1828800" cy="457200"/>
            </a:xfrm>
          </p:grpSpPr>
          <p:cxnSp>
            <p:nvCxnSpPr>
              <p:cNvPr id="6" name="Straight Connector 77"/>
              <p:cNvCxnSpPr>
                <a:cxnSpLocks noChangeShapeType="1"/>
              </p:cNvCxnSpPr>
              <p:nvPr/>
            </p:nvCxnSpPr>
            <p:spPr bwMode="auto">
              <a:xfrm rot="16200000" flipV="1">
                <a:off x="304800" y="3429000"/>
                <a:ext cx="457200" cy="457200"/>
              </a:xfrm>
              <a:prstGeom prst="line">
                <a:avLst/>
              </a:prstGeom>
              <a:noFill/>
              <a:ln w="222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7" name="Straight Connector 78"/>
              <p:cNvCxnSpPr>
                <a:cxnSpLocks noChangeShapeType="1"/>
              </p:cNvCxnSpPr>
              <p:nvPr/>
            </p:nvCxnSpPr>
            <p:spPr bwMode="auto">
              <a:xfrm flipV="1">
                <a:off x="762000" y="3429000"/>
                <a:ext cx="457200" cy="457200"/>
              </a:xfrm>
              <a:prstGeom prst="line">
                <a:avLst/>
              </a:prstGeom>
              <a:noFill/>
              <a:ln w="222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8" name="Straight Connector 79"/>
              <p:cNvCxnSpPr>
                <a:cxnSpLocks noChangeShapeType="1"/>
              </p:cNvCxnSpPr>
              <p:nvPr/>
            </p:nvCxnSpPr>
            <p:spPr bwMode="auto">
              <a:xfrm rot="16200000" flipV="1">
                <a:off x="1219200" y="3429000"/>
                <a:ext cx="457200" cy="457200"/>
              </a:xfrm>
              <a:prstGeom prst="line">
                <a:avLst/>
              </a:prstGeom>
              <a:noFill/>
              <a:ln w="222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9" name="Straight Connector 80"/>
              <p:cNvCxnSpPr>
                <a:cxnSpLocks noChangeShapeType="1"/>
              </p:cNvCxnSpPr>
              <p:nvPr/>
            </p:nvCxnSpPr>
            <p:spPr bwMode="auto">
              <a:xfrm flipV="1">
                <a:off x="1676400" y="3429000"/>
                <a:ext cx="457200" cy="457200"/>
              </a:xfrm>
              <a:prstGeom prst="line">
                <a:avLst/>
              </a:prstGeom>
              <a:noFill/>
              <a:ln w="22225" algn="ctr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grpSp>
          <p:nvGrpSpPr>
            <p:cNvPr id="268307" name="Group 108"/>
            <p:cNvGrpSpPr>
              <a:grpSpLocks/>
            </p:cNvGrpSpPr>
            <p:nvPr/>
          </p:nvGrpSpPr>
          <p:grpSpPr bwMode="auto">
            <a:xfrm rot="5400000">
              <a:off x="4516" y="1564"/>
              <a:ext cx="576" cy="152"/>
              <a:chOff x="304800" y="4419600"/>
              <a:chExt cx="914400" cy="457200"/>
            </a:xfrm>
          </p:grpSpPr>
          <p:cxnSp>
            <p:nvCxnSpPr>
              <p:cNvPr id="10" name="Straight Connector 91"/>
              <p:cNvCxnSpPr>
                <a:cxnSpLocks noChangeShapeType="1"/>
              </p:cNvCxnSpPr>
              <p:nvPr/>
            </p:nvCxnSpPr>
            <p:spPr bwMode="auto">
              <a:xfrm rot="16200000" flipV="1">
                <a:off x="304800" y="4419600"/>
                <a:ext cx="457200" cy="457200"/>
              </a:xfrm>
              <a:prstGeom prst="line">
                <a:avLst/>
              </a:prstGeom>
              <a:noFill/>
              <a:ln w="222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93" name="Straight Connector 92"/>
              <p:cNvCxnSpPr>
                <a:cxnSpLocks noChangeShapeType="1"/>
              </p:cNvCxnSpPr>
              <p:nvPr/>
            </p:nvCxnSpPr>
            <p:spPr bwMode="auto">
              <a:xfrm flipV="1">
                <a:off x="762000" y="4419600"/>
                <a:ext cx="457200" cy="457200"/>
              </a:xfrm>
              <a:prstGeom prst="line">
                <a:avLst/>
              </a:prstGeom>
              <a:noFill/>
              <a:ln w="22225" algn="ctr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cxnSp>
          <p:nvCxnSpPr>
            <p:cNvPr id="11" name="Straight Connector 91"/>
            <p:cNvCxnSpPr>
              <a:cxnSpLocks noChangeShapeType="1"/>
            </p:cNvCxnSpPr>
            <p:nvPr/>
          </p:nvCxnSpPr>
          <p:spPr bwMode="auto">
            <a:xfrm flipV="1">
              <a:off x="4432" y="2192"/>
              <a:ext cx="152" cy="288"/>
            </a:xfrm>
            <a:prstGeom prst="line">
              <a:avLst/>
            </a:prstGeom>
            <a:noFill/>
            <a:ln w="22225" algn="ctr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268342" name="Group 54"/>
          <p:cNvGrpSpPr>
            <a:grpSpLocks/>
          </p:cNvGrpSpPr>
          <p:nvPr/>
        </p:nvGrpSpPr>
        <p:grpSpPr bwMode="auto">
          <a:xfrm>
            <a:off x="5791200" y="5143500"/>
            <a:ext cx="1828800" cy="1301750"/>
            <a:chOff x="3552" y="3168"/>
            <a:chExt cx="1152" cy="820"/>
          </a:xfrm>
        </p:grpSpPr>
        <p:grpSp>
          <p:nvGrpSpPr>
            <p:cNvPr id="268314" name="Group 106"/>
            <p:cNvGrpSpPr>
              <a:grpSpLocks/>
            </p:cNvGrpSpPr>
            <p:nvPr/>
          </p:nvGrpSpPr>
          <p:grpSpPr bwMode="auto">
            <a:xfrm rot="10800000">
              <a:off x="3552" y="3168"/>
              <a:ext cx="1152" cy="288"/>
              <a:chOff x="304800" y="3429000"/>
              <a:chExt cx="1828800" cy="457200"/>
            </a:xfrm>
          </p:grpSpPr>
          <p:cxnSp>
            <p:nvCxnSpPr>
              <p:cNvPr id="78" name="Straight Connector 77"/>
              <p:cNvCxnSpPr>
                <a:cxnSpLocks noChangeShapeType="1"/>
              </p:cNvCxnSpPr>
              <p:nvPr/>
            </p:nvCxnSpPr>
            <p:spPr bwMode="auto">
              <a:xfrm rot="16200000" flipV="1">
                <a:off x="304800" y="3429000"/>
                <a:ext cx="457200" cy="457200"/>
              </a:xfrm>
              <a:prstGeom prst="line">
                <a:avLst/>
              </a:prstGeom>
              <a:noFill/>
              <a:ln w="222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79" name="Straight Connector 78"/>
              <p:cNvCxnSpPr>
                <a:cxnSpLocks noChangeShapeType="1"/>
              </p:cNvCxnSpPr>
              <p:nvPr/>
            </p:nvCxnSpPr>
            <p:spPr bwMode="auto">
              <a:xfrm flipV="1">
                <a:off x="762000" y="3429000"/>
                <a:ext cx="457200" cy="457200"/>
              </a:xfrm>
              <a:prstGeom prst="line">
                <a:avLst/>
              </a:prstGeom>
              <a:noFill/>
              <a:ln w="222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80" name="Straight Connector 79"/>
              <p:cNvCxnSpPr>
                <a:cxnSpLocks noChangeShapeType="1"/>
              </p:cNvCxnSpPr>
              <p:nvPr/>
            </p:nvCxnSpPr>
            <p:spPr bwMode="auto">
              <a:xfrm rot="16200000" flipV="1">
                <a:off x="1219200" y="3429000"/>
                <a:ext cx="457200" cy="457200"/>
              </a:xfrm>
              <a:prstGeom prst="line">
                <a:avLst/>
              </a:prstGeom>
              <a:noFill/>
              <a:ln w="222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81" name="Straight Connector 80"/>
              <p:cNvCxnSpPr>
                <a:cxnSpLocks noChangeShapeType="1"/>
              </p:cNvCxnSpPr>
              <p:nvPr/>
            </p:nvCxnSpPr>
            <p:spPr bwMode="auto">
              <a:xfrm flipV="1">
                <a:off x="1676400" y="3429000"/>
                <a:ext cx="457200" cy="457200"/>
              </a:xfrm>
              <a:prstGeom prst="line">
                <a:avLst/>
              </a:prstGeom>
              <a:noFill/>
              <a:ln w="22225" algn="ctr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cxnSp>
          <p:nvCxnSpPr>
            <p:cNvPr id="92" name="Straight Connector 91"/>
            <p:cNvCxnSpPr>
              <a:cxnSpLocks noChangeShapeType="1"/>
            </p:cNvCxnSpPr>
            <p:nvPr/>
          </p:nvCxnSpPr>
          <p:spPr bwMode="auto">
            <a:xfrm flipV="1">
              <a:off x="4128" y="3440"/>
              <a:ext cx="0" cy="280"/>
            </a:xfrm>
            <a:prstGeom prst="line">
              <a:avLst/>
            </a:prstGeom>
            <a:noFill/>
            <a:ln w="22225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268339" name="Rectangle 51"/>
            <p:cNvSpPr>
              <a:spLocks noChangeArrowheads="1"/>
            </p:cNvSpPr>
            <p:nvPr/>
          </p:nvSpPr>
          <p:spPr bwMode="auto">
            <a:xfrm>
              <a:off x="3960" y="3661"/>
              <a:ext cx="340" cy="327"/>
            </a:xfrm>
            <a:prstGeom prst="rect">
              <a:avLst/>
            </a:prstGeom>
            <a:noFill/>
            <a:ln w="22225" algn="ctr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l"/>
              <a:r>
                <a:rPr lang="en-US">
                  <a:solidFill>
                    <a:schemeClr val="tx1"/>
                  </a:solidFill>
                </a:rPr>
                <a:t>Br</a:t>
              </a:r>
            </a:p>
          </p:txBody>
        </p:sp>
      </p:grpSp>
      <p:sp>
        <p:nvSpPr>
          <p:cNvPr id="268340" name="Rectangle 52"/>
          <p:cNvSpPr>
            <a:spLocks noChangeArrowheads="1"/>
          </p:cNvSpPr>
          <p:nvPr/>
        </p:nvSpPr>
        <p:spPr bwMode="auto">
          <a:xfrm>
            <a:off x="6070600" y="1311214"/>
            <a:ext cx="2505075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CH</a:t>
            </a:r>
            <a:r>
              <a:rPr lang="en-US" baseline="-25000">
                <a:solidFill>
                  <a:schemeClr val="tx1"/>
                </a:solidFill>
              </a:rPr>
              <a:t>3</a:t>
            </a:r>
            <a:r>
              <a:rPr lang="en-US">
                <a:solidFill>
                  <a:schemeClr val="tx1"/>
                </a:solidFill>
              </a:rPr>
              <a:t>(CH</a:t>
            </a:r>
            <a:r>
              <a:rPr lang="en-US" baseline="-25000">
                <a:solidFill>
                  <a:schemeClr val="tx1"/>
                </a:solidFill>
              </a:rPr>
              <a:t>2</a:t>
            </a:r>
            <a:r>
              <a:rPr lang="en-US">
                <a:solidFill>
                  <a:schemeClr val="tx1"/>
                </a:solidFill>
              </a:rPr>
              <a:t>)</a:t>
            </a:r>
            <a:r>
              <a:rPr lang="en-US" baseline="-25000">
                <a:solidFill>
                  <a:schemeClr val="tx1"/>
                </a:solidFill>
              </a:rPr>
              <a:t>3</a:t>
            </a:r>
            <a:r>
              <a:rPr lang="en-US">
                <a:solidFill>
                  <a:schemeClr val="tx1"/>
                </a:solidFill>
              </a:rPr>
              <a:t>CH</a:t>
            </a:r>
            <a:r>
              <a:rPr lang="en-US" baseline="-2500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68341" name="Rectangle 53"/>
          <p:cNvSpPr>
            <a:spLocks noChangeArrowheads="1"/>
          </p:cNvSpPr>
          <p:nvPr/>
        </p:nvSpPr>
        <p:spPr bwMode="auto">
          <a:xfrm>
            <a:off x="7865268" y="3086754"/>
            <a:ext cx="1103313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C</a:t>
            </a:r>
            <a:r>
              <a:rPr lang="en-US" baseline="-25000" dirty="0">
                <a:solidFill>
                  <a:schemeClr val="tx1"/>
                </a:solidFill>
              </a:rPr>
              <a:t>8</a:t>
            </a:r>
            <a:r>
              <a:rPr lang="en-US" dirty="0">
                <a:solidFill>
                  <a:schemeClr val="tx1"/>
                </a:solidFill>
              </a:rPr>
              <a:t>H</a:t>
            </a:r>
            <a:r>
              <a:rPr lang="en-US" baseline="-25000" dirty="0">
                <a:solidFill>
                  <a:schemeClr val="tx1"/>
                </a:solidFill>
              </a:rPr>
              <a:t>18</a:t>
            </a:r>
          </a:p>
        </p:txBody>
      </p:sp>
      <p:sp>
        <p:nvSpPr>
          <p:cNvPr id="268343" name="Rectangle 55"/>
          <p:cNvSpPr>
            <a:spLocks noChangeArrowheads="1"/>
          </p:cNvSpPr>
          <p:nvPr/>
        </p:nvSpPr>
        <p:spPr bwMode="auto">
          <a:xfrm>
            <a:off x="7416800" y="5811838"/>
            <a:ext cx="1458913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C</a:t>
            </a:r>
            <a:r>
              <a:rPr lang="en-US" baseline="-25000" dirty="0">
                <a:solidFill>
                  <a:schemeClr val="tx1"/>
                </a:solidFill>
              </a:rPr>
              <a:t>5</a:t>
            </a:r>
            <a:r>
              <a:rPr lang="en-US" dirty="0">
                <a:solidFill>
                  <a:schemeClr val="tx1"/>
                </a:solidFill>
              </a:rPr>
              <a:t>H</a:t>
            </a:r>
            <a:r>
              <a:rPr lang="en-US" baseline="-25000" dirty="0">
                <a:solidFill>
                  <a:schemeClr val="tx1"/>
                </a:solidFill>
              </a:rPr>
              <a:t>11</a:t>
            </a:r>
            <a:r>
              <a:rPr lang="en-US" dirty="0">
                <a:solidFill>
                  <a:schemeClr val="tx1"/>
                </a:solidFill>
              </a:rPr>
              <a:t>Br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268344" name="Rectangle 56"/>
          <p:cNvSpPr>
            <a:spLocks noChangeArrowheads="1"/>
          </p:cNvSpPr>
          <p:nvPr/>
        </p:nvSpPr>
        <p:spPr bwMode="auto">
          <a:xfrm>
            <a:off x="6642100" y="142814"/>
            <a:ext cx="1103313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C</a:t>
            </a:r>
            <a:r>
              <a:rPr lang="en-US" baseline="-25000">
                <a:solidFill>
                  <a:schemeClr val="tx1"/>
                </a:solidFill>
              </a:rPr>
              <a:t>5</a:t>
            </a:r>
            <a:r>
              <a:rPr lang="en-US">
                <a:solidFill>
                  <a:schemeClr val="tx1"/>
                </a:solidFill>
              </a:rPr>
              <a:t>H</a:t>
            </a:r>
            <a:r>
              <a:rPr lang="en-US" baseline="-2500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268345" name="Rectangle 57"/>
          <p:cNvSpPr>
            <a:spLocks noChangeArrowheads="1"/>
          </p:cNvSpPr>
          <p:nvPr/>
        </p:nvSpPr>
        <p:spPr bwMode="auto">
          <a:xfrm>
            <a:off x="5664200" y="1870014"/>
            <a:ext cx="3430588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CH</a:t>
            </a:r>
            <a:r>
              <a:rPr lang="en-US" baseline="-25000">
                <a:solidFill>
                  <a:schemeClr val="tx1"/>
                </a:solidFill>
              </a:rPr>
              <a:t>3</a:t>
            </a:r>
            <a:r>
              <a:rPr lang="en-US">
                <a:solidFill>
                  <a:schemeClr val="tx1"/>
                </a:solidFill>
              </a:rPr>
              <a:t>CH</a:t>
            </a:r>
            <a:r>
              <a:rPr lang="en-US" baseline="-25000">
                <a:solidFill>
                  <a:schemeClr val="tx1"/>
                </a:solidFill>
              </a:rPr>
              <a:t>2</a:t>
            </a:r>
            <a:r>
              <a:rPr lang="en-US">
                <a:solidFill>
                  <a:schemeClr val="tx1"/>
                </a:solidFill>
              </a:rPr>
              <a:t>CH</a:t>
            </a:r>
            <a:r>
              <a:rPr lang="en-US" baseline="-25000">
                <a:solidFill>
                  <a:schemeClr val="tx1"/>
                </a:solidFill>
              </a:rPr>
              <a:t>2</a:t>
            </a:r>
            <a:r>
              <a:rPr lang="en-US">
                <a:solidFill>
                  <a:schemeClr val="tx1"/>
                </a:solidFill>
              </a:rPr>
              <a:t>CH</a:t>
            </a:r>
            <a:r>
              <a:rPr lang="en-US" baseline="-25000">
                <a:solidFill>
                  <a:schemeClr val="tx1"/>
                </a:solidFill>
              </a:rPr>
              <a:t>2</a:t>
            </a:r>
            <a:r>
              <a:rPr lang="en-US">
                <a:solidFill>
                  <a:schemeClr val="tx1"/>
                </a:solidFill>
              </a:rPr>
              <a:t>CH</a:t>
            </a:r>
            <a:r>
              <a:rPr lang="en-US" baseline="-25000">
                <a:solidFill>
                  <a:schemeClr val="tx1"/>
                </a:solidFill>
              </a:rPr>
              <a:t>3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5862187" y="2567642"/>
            <a:ext cx="2169241" cy="2155349"/>
            <a:chOff x="5862187" y="2567642"/>
            <a:chExt cx="2169241" cy="2155349"/>
          </a:xfrm>
        </p:grpSpPr>
        <p:sp>
          <p:nvSpPr>
            <p:cNvPr id="41" name="Oval 40"/>
            <p:cNvSpPr/>
            <p:nvPr/>
          </p:nvSpPr>
          <p:spPr bwMode="auto">
            <a:xfrm>
              <a:off x="7480300" y="2567642"/>
              <a:ext cx="93928" cy="93928"/>
            </a:xfrm>
            <a:prstGeom prst="ellipse">
              <a:avLst/>
            </a:prstGeom>
            <a:solidFill>
              <a:srgbClr val="FF0000"/>
            </a:solidFill>
            <a:ln w="222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endParaRPr>
            </a:p>
          </p:txBody>
        </p:sp>
        <p:sp>
          <p:nvSpPr>
            <p:cNvPr id="43" name="Oval 42"/>
            <p:cNvSpPr/>
            <p:nvPr/>
          </p:nvSpPr>
          <p:spPr bwMode="auto">
            <a:xfrm>
              <a:off x="7526073" y="2780234"/>
              <a:ext cx="93928" cy="93928"/>
            </a:xfrm>
            <a:prstGeom prst="ellipse">
              <a:avLst/>
            </a:prstGeom>
            <a:solidFill>
              <a:srgbClr val="FF0000"/>
            </a:solidFill>
            <a:ln w="222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endParaRPr>
            </a:p>
          </p:txBody>
        </p:sp>
        <p:sp>
          <p:nvSpPr>
            <p:cNvPr id="44" name="Oval 43"/>
            <p:cNvSpPr/>
            <p:nvPr/>
          </p:nvSpPr>
          <p:spPr bwMode="auto">
            <a:xfrm>
              <a:off x="7229209" y="2644012"/>
              <a:ext cx="93928" cy="93928"/>
            </a:xfrm>
            <a:prstGeom prst="ellipse">
              <a:avLst/>
            </a:prstGeom>
            <a:solidFill>
              <a:srgbClr val="FF0000"/>
            </a:solidFill>
            <a:ln w="222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endParaRPr>
            </a:p>
          </p:txBody>
        </p:sp>
        <p:sp>
          <p:nvSpPr>
            <p:cNvPr id="45" name="Oval 44"/>
            <p:cNvSpPr/>
            <p:nvPr/>
          </p:nvSpPr>
          <p:spPr bwMode="auto">
            <a:xfrm>
              <a:off x="7471391" y="3511938"/>
              <a:ext cx="93928" cy="93928"/>
            </a:xfrm>
            <a:prstGeom prst="ellipse">
              <a:avLst/>
            </a:prstGeom>
            <a:solidFill>
              <a:srgbClr val="FF0000"/>
            </a:solidFill>
            <a:ln w="222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endParaRPr>
            </a:p>
          </p:txBody>
        </p:sp>
        <p:sp>
          <p:nvSpPr>
            <p:cNvPr id="46" name="Oval 45"/>
            <p:cNvSpPr/>
            <p:nvPr/>
          </p:nvSpPr>
          <p:spPr bwMode="auto">
            <a:xfrm>
              <a:off x="7937500" y="3931039"/>
              <a:ext cx="93928" cy="93928"/>
            </a:xfrm>
            <a:prstGeom prst="ellipse">
              <a:avLst/>
            </a:prstGeom>
            <a:solidFill>
              <a:srgbClr val="FF0000"/>
            </a:solidFill>
            <a:ln w="222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endParaRPr>
            </a:p>
          </p:txBody>
        </p:sp>
        <p:sp>
          <p:nvSpPr>
            <p:cNvPr id="47" name="Oval 46"/>
            <p:cNvSpPr/>
            <p:nvPr/>
          </p:nvSpPr>
          <p:spPr bwMode="auto">
            <a:xfrm>
              <a:off x="7937500" y="4142177"/>
              <a:ext cx="93928" cy="93928"/>
            </a:xfrm>
            <a:prstGeom prst="ellipse">
              <a:avLst/>
            </a:prstGeom>
            <a:solidFill>
              <a:srgbClr val="FF0000"/>
            </a:solidFill>
            <a:ln w="222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endParaRPr>
            </a:p>
          </p:txBody>
        </p:sp>
        <p:sp>
          <p:nvSpPr>
            <p:cNvPr id="48" name="Oval 47"/>
            <p:cNvSpPr/>
            <p:nvPr/>
          </p:nvSpPr>
          <p:spPr bwMode="auto">
            <a:xfrm>
              <a:off x="7708900" y="4161244"/>
              <a:ext cx="93928" cy="93928"/>
            </a:xfrm>
            <a:prstGeom prst="ellipse">
              <a:avLst/>
            </a:prstGeom>
            <a:solidFill>
              <a:srgbClr val="FF0000"/>
            </a:solidFill>
            <a:ln w="222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endParaRPr>
            </a:p>
          </p:txBody>
        </p:sp>
        <p:sp>
          <p:nvSpPr>
            <p:cNvPr id="49" name="Oval 48"/>
            <p:cNvSpPr/>
            <p:nvPr/>
          </p:nvSpPr>
          <p:spPr bwMode="auto">
            <a:xfrm>
              <a:off x="7023100" y="4118978"/>
              <a:ext cx="93928" cy="93928"/>
            </a:xfrm>
            <a:prstGeom prst="ellipse">
              <a:avLst/>
            </a:prstGeom>
            <a:solidFill>
              <a:srgbClr val="FF0000"/>
            </a:solidFill>
            <a:ln w="222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endParaRPr>
            </a:p>
          </p:txBody>
        </p:sp>
        <p:sp>
          <p:nvSpPr>
            <p:cNvPr id="50" name="Oval 49"/>
            <p:cNvSpPr/>
            <p:nvPr/>
          </p:nvSpPr>
          <p:spPr bwMode="auto">
            <a:xfrm>
              <a:off x="6452827" y="3463651"/>
              <a:ext cx="93928" cy="93928"/>
            </a:xfrm>
            <a:prstGeom prst="ellipse">
              <a:avLst/>
            </a:prstGeom>
            <a:solidFill>
              <a:srgbClr val="FF0000"/>
            </a:solidFill>
            <a:ln w="222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endParaRPr>
            </a:p>
          </p:txBody>
        </p:sp>
        <p:sp>
          <p:nvSpPr>
            <p:cNvPr id="51" name="Oval 50"/>
            <p:cNvSpPr/>
            <p:nvPr/>
          </p:nvSpPr>
          <p:spPr bwMode="auto">
            <a:xfrm>
              <a:off x="6446861" y="3789716"/>
              <a:ext cx="93928" cy="93928"/>
            </a:xfrm>
            <a:prstGeom prst="ellipse">
              <a:avLst/>
            </a:prstGeom>
            <a:solidFill>
              <a:srgbClr val="FF0000"/>
            </a:solidFill>
            <a:ln w="222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endParaRPr>
            </a:p>
          </p:txBody>
        </p:sp>
        <p:sp>
          <p:nvSpPr>
            <p:cNvPr id="52" name="Oval 51"/>
            <p:cNvSpPr/>
            <p:nvPr/>
          </p:nvSpPr>
          <p:spPr bwMode="auto">
            <a:xfrm>
              <a:off x="5862187" y="4165942"/>
              <a:ext cx="93928" cy="93928"/>
            </a:xfrm>
            <a:prstGeom prst="ellipse">
              <a:avLst/>
            </a:prstGeom>
            <a:solidFill>
              <a:srgbClr val="FF0000"/>
            </a:solidFill>
            <a:ln w="222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endParaRPr>
            </a:p>
          </p:txBody>
        </p:sp>
        <p:sp>
          <p:nvSpPr>
            <p:cNvPr id="53" name="Oval 52"/>
            <p:cNvSpPr/>
            <p:nvPr/>
          </p:nvSpPr>
          <p:spPr bwMode="auto">
            <a:xfrm>
              <a:off x="5862187" y="3923420"/>
              <a:ext cx="93928" cy="93928"/>
            </a:xfrm>
            <a:prstGeom prst="ellipse">
              <a:avLst/>
            </a:prstGeom>
            <a:solidFill>
              <a:srgbClr val="FF0000"/>
            </a:solidFill>
            <a:ln w="222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endParaRPr>
            </a:p>
          </p:txBody>
        </p:sp>
        <p:sp>
          <p:nvSpPr>
            <p:cNvPr id="54" name="Oval 53"/>
            <p:cNvSpPr/>
            <p:nvPr/>
          </p:nvSpPr>
          <p:spPr bwMode="auto">
            <a:xfrm>
              <a:off x="6108700" y="4156465"/>
              <a:ext cx="93928" cy="93928"/>
            </a:xfrm>
            <a:prstGeom prst="ellipse">
              <a:avLst/>
            </a:prstGeom>
            <a:solidFill>
              <a:srgbClr val="FF0000"/>
            </a:solidFill>
            <a:ln w="222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endParaRPr>
            </a:p>
          </p:txBody>
        </p:sp>
        <p:sp>
          <p:nvSpPr>
            <p:cNvPr id="55" name="Oval 54"/>
            <p:cNvSpPr/>
            <p:nvPr/>
          </p:nvSpPr>
          <p:spPr bwMode="auto">
            <a:xfrm>
              <a:off x="6503722" y="4426576"/>
              <a:ext cx="93928" cy="93928"/>
            </a:xfrm>
            <a:prstGeom prst="ellipse">
              <a:avLst/>
            </a:prstGeom>
            <a:solidFill>
              <a:srgbClr val="FF0000"/>
            </a:solidFill>
            <a:ln w="222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endParaRPr>
            </a:p>
          </p:txBody>
        </p:sp>
        <p:sp>
          <p:nvSpPr>
            <p:cNvPr id="56" name="Oval 55"/>
            <p:cNvSpPr/>
            <p:nvPr/>
          </p:nvSpPr>
          <p:spPr bwMode="auto">
            <a:xfrm>
              <a:off x="6819187" y="4584275"/>
              <a:ext cx="93928" cy="93928"/>
            </a:xfrm>
            <a:prstGeom prst="ellipse">
              <a:avLst/>
            </a:prstGeom>
            <a:solidFill>
              <a:srgbClr val="FF0000"/>
            </a:solidFill>
            <a:ln w="222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endParaRPr>
            </a:p>
          </p:txBody>
        </p:sp>
        <p:sp>
          <p:nvSpPr>
            <p:cNvPr id="57" name="Oval 56"/>
            <p:cNvSpPr/>
            <p:nvPr/>
          </p:nvSpPr>
          <p:spPr bwMode="auto">
            <a:xfrm>
              <a:off x="6567227" y="4629063"/>
              <a:ext cx="93928" cy="93928"/>
            </a:xfrm>
            <a:prstGeom prst="ellipse">
              <a:avLst/>
            </a:prstGeom>
            <a:solidFill>
              <a:srgbClr val="FF0000"/>
            </a:solidFill>
            <a:ln w="222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endParaRPr>
            </a:p>
          </p:txBody>
        </p:sp>
        <p:sp>
          <p:nvSpPr>
            <p:cNvPr id="58" name="Oval 57"/>
            <p:cNvSpPr/>
            <p:nvPr/>
          </p:nvSpPr>
          <p:spPr bwMode="auto">
            <a:xfrm>
              <a:off x="7011727" y="3173140"/>
              <a:ext cx="93928" cy="93928"/>
            </a:xfrm>
            <a:prstGeom prst="ellipse">
              <a:avLst/>
            </a:prstGeom>
            <a:solidFill>
              <a:srgbClr val="FF0000"/>
            </a:solidFill>
            <a:ln w="222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endParaRPr>
            </a:p>
          </p:txBody>
        </p:sp>
        <p:sp>
          <p:nvSpPr>
            <p:cNvPr id="59" name="Oval 58"/>
            <p:cNvSpPr/>
            <p:nvPr/>
          </p:nvSpPr>
          <p:spPr bwMode="auto">
            <a:xfrm>
              <a:off x="7287291" y="3178316"/>
              <a:ext cx="93928" cy="93928"/>
            </a:xfrm>
            <a:prstGeom prst="ellipse">
              <a:avLst/>
            </a:prstGeom>
            <a:solidFill>
              <a:srgbClr val="FF0000"/>
            </a:solidFill>
            <a:ln w="222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623535" y="4932362"/>
            <a:ext cx="2143938" cy="827336"/>
            <a:chOff x="5623535" y="4932362"/>
            <a:chExt cx="2143938" cy="827336"/>
          </a:xfrm>
        </p:grpSpPr>
        <p:sp>
          <p:nvSpPr>
            <p:cNvPr id="61" name="Oval 60"/>
            <p:cNvSpPr/>
            <p:nvPr/>
          </p:nvSpPr>
          <p:spPr bwMode="auto">
            <a:xfrm>
              <a:off x="6658637" y="5365617"/>
              <a:ext cx="93928" cy="93928"/>
            </a:xfrm>
            <a:prstGeom prst="ellipse">
              <a:avLst/>
            </a:prstGeom>
            <a:solidFill>
              <a:srgbClr val="FF0000"/>
            </a:solidFill>
            <a:ln w="222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endParaRPr>
            </a:p>
          </p:txBody>
        </p:sp>
        <p:sp>
          <p:nvSpPr>
            <p:cNvPr id="62" name="Oval 61"/>
            <p:cNvSpPr/>
            <p:nvPr/>
          </p:nvSpPr>
          <p:spPr bwMode="auto">
            <a:xfrm>
              <a:off x="7109256" y="4932362"/>
              <a:ext cx="93928" cy="93928"/>
            </a:xfrm>
            <a:prstGeom prst="ellipse">
              <a:avLst/>
            </a:prstGeom>
            <a:solidFill>
              <a:srgbClr val="FF0000"/>
            </a:solidFill>
            <a:ln w="222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endParaRPr>
            </a:p>
          </p:txBody>
        </p:sp>
        <p:sp>
          <p:nvSpPr>
            <p:cNvPr id="63" name="Oval 62"/>
            <p:cNvSpPr/>
            <p:nvPr/>
          </p:nvSpPr>
          <p:spPr bwMode="auto">
            <a:xfrm>
              <a:off x="7109256" y="5289713"/>
              <a:ext cx="93928" cy="93928"/>
            </a:xfrm>
            <a:prstGeom prst="ellipse">
              <a:avLst/>
            </a:prstGeom>
            <a:solidFill>
              <a:srgbClr val="FF0000"/>
            </a:solidFill>
            <a:ln w="222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endParaRPr>
            </a:p>
          </p:txBody>
        </p:sp>
        <p:sp>
          <p:nvSpPr>
            <p:cNvPr id="64" name="Oval 63"/>
            <p:cNvSpPr/>
            <p:nvPr/>
          </p:nvSpPr>
          <p:spPr bwMode="auto">
            <a:xfrm>
              <a:off x="6201435" y="4932362"/>
              <a:ext cx="93928" cy="93928"/>
            </a:xfrm>
            <a:prstGeom prst="ellipse">
              <a:avLst/>
            </a:prstGeom>
            <a:solidFill>
              <a:srgbClr val="FF0000"/>
            </a:solidFill>
            <a:ln w="222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endParaRPr>
            </a:p>
          </p:txBody>
        </p:sp>
        <p:sp>
          <p:nvSpPr>
            <p:cNvPr id="65" name="Oval 64"/>
            <p:cNvSpPr/>
            <p:nvPr/>
          </p:nvSpPr>
          <p:spPr bwMode="auto">
            <a:xfrm>
              <a:off x="6201435" y="5289713"/>
              <a:ext cx="93928" cy="93928"/>
            </a:xfrm>
            <a:prstGeom prst="ellipse">
              <a:avLst/>
            </a:prstGeom>
            <a:solidFill>
              <a:srgbClr val="FF0000"/>
            </a:solidFill>
            <a:ln w="222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endParaRPr>
            </a:p>
          </p:txBody>
        </p:sp>
        <p:sp>
          <p:nvSpPr>
            <p:cNvPr id="66" name="Oval 65"/>
            <p:cNvSpPr/>
            <p:nvPr/>
          </p:nvSpPr>
          <p:spPr bwMode="auto">
            <a:xfrm>
              <a:off x="5652161" y="5658511"/>
              <a:ext cx="93928" cy="93928"/>
            </a:xfrm>
            <a:prstGeom prst="ellipse">
              <a:avLst/>
            </a:prstGeom>
            <a:solidFill>
              <a:srgbClr val="FF0000"/>
            </a:solidFill>
            <a:ln w="222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endParaRPr>
            </a:p>
          </p:txBody>
        </p:sp>
        <p:sp>
          <p:nvSpPr>
            <p:cNvPr id="67" name="Oval 66"/>
            <p:cNvSpPr/>
            <p:nvPr/>
          </p:nvSpPr>
          <p:spPr bwMode="auto">
            <a:xfrm>
              <a:off x="5623535" y="5459545"/>
              <a:ext cx="93928" cy="93928"/>
            </a:xfrm>
            <a:prstGeom prst="ellipse">
              <a:avLst/>
            </a:prstGeom>
            <a:solidFill>
              <a:srgbClr val="FF0000"/>
            </a:solidFill>
            <a:ln w="222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endParaRPr>
            </a:p>
          </p:txBody>
        </p:sp>
        <p:sp>
          <p:nvSpPr>
            <p:cNvPr id="68" name="Oval 67"/>
            <p:cNvSpPr/>
            <p:nvPr/>
          </p:nvSpPr>
          <p:spPr bwMode="auto">
            <a:xfrm>
              <a:off x="5862187" y="5658511"/>
              <a:ext cx="93928" cy="93928"/>
            </a:xfrm>
            <a:prstGeom prst="ellipse">
              <a:avLst/>
            </a:prstGeom>
            <a:solidFill>
              <a:srgbClr val="FF0000"/>
            </a:solidFill>
            <a:ln w="222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endParaRPr>
            </a:p>
          </p:txBody>
        </p:sp>
        <p:sp>
          <p:nvSpPr>
            <p:cNvPr id="69" name="Oval 68"/>
            <p:cNvSpPr/>
            <p:nvPr/>
          </p:nvSpPr>
          <p:spPr bwMode="auto">
            <a:xfrm>
              <a:off x="7435936" y="5665770"/>
              <a:ext cx="93928" cy="93928"/>
            </a:xfrm>
            <a:prstGeom prst="ellipse">
              <a:avLst/>
            </a:prstGeom>
            <a:solidFill>
              <a:srgbClr val="FF0000"/>
            </a:solidFill>
            <a:ln w="222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endParaRPr>
            </a:p>
          </p:txBody>
        </p:sp>
        <p:sp>
          <p:nvSpPr>
            <p:cNvPr id="70" name="Oval 69"/>
            <p:cNvSpPr/>
            <p:nvPr/>
          </p:nvSpPr>
          <p:spPr bwMode="auto">
            <a:xfrm>
              <a:off x="7665112" y="5665770"/>
              <a:ext cx="93928" cy="93928"/>
            </a:xfrm>
            <a:prstGeom prst="ellipse">
              <a:avLst/>
            </a:prstGeom>
            <a:solidFill>
              <a:srgbClr val="FF0000"/>
            </a:solidFill>
            <a:ln w="222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endParaRPr>
            </a:p>
          </p:txBody>
        </p:sp>
        <p:sp>
          <p:nvSpPr>
            <p:cNvPr id="71" name="Oval 70"/>
            <p:cNvSpPr/>
            <p:nvPr/>
          </p:nvSpPr>
          <p:spPr bwMode="auto">
            <a:xfrm>
              <a:off x="7673545" y="5426485"/>
              <a:ext cx="93928" cy="93928"/>
            </a:xfrm>
            <a:prstGeom prst="ellipse">
              <a:avLst/>
            </a:prstGeom>
            <a:solidFill>
              <a:srgbClr val="FF0000"/>
            </a:solidFill>
            <a:ln w="222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82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8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8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829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829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8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683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8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8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683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8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8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68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8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8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829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829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8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68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68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68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8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83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831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8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68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68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68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68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829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829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8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3" dur="80"/>
                                        <p:tgtEl>
                                          <p:spTgt spid="2682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4" dur="80"/>
                                        <p:tgtEl>
                                          <p:spTgt spid="2682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80"/>
                                        <p:tgtEl>
                                          <p:spTgt spid="2682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0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0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834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0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834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8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68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68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68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68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 tmFilter="0,0; .5, 1; 1, 1"/>
                                        <p:tgtEl>
                                          <p:spTgt spid="268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8292" grpId="0"/>
      <p:bldP spid="268293" grpId="0"/>
      <p:bldP spid="268294" grpId="0"/>
      <p:bldP spid="268295" grpId="0"/>
      <p:bldP spid="268296" grpId="0"/>
      <p:bldP spid="268340" grpId="0"/>
      <p:bldP spid="268341" grpId="0"/>
      <p:bldP spid="268343" grpId="0"/>
      <p:bldP spid="26834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2"/>
          <p:cNvSpPr>
            <a:spLocks noChangeArrowheads="1"/>
          </p:cNvSpPr>
          <p:nvPr/>
        </p:nvSpPr>
        <p:spPr bwMode="auto">
          <a:xfrm>
            <a:off x="207963" y="223035"/>
            <a:ext cx="6625532" cy="954107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dirty="0"/>
              <a:t>Branches and H-replacing </a:t>
            </a:r>
            <a:r>
              <a:rPr lang="en-US" dirty="0" smtClean="0"/>
              <a:t>atoms/groups</a:t>
            </a:r>
            <a:endParaRPr lang="en-US" dirty="0"/>
          </a:p>
          <a:p>
            <a:pPr algn="l"/>
            <a:r>
              <a:rPr lang="en-US" dirty="0" smtClean="0"/>
              <a:t>are collectively </a:t>
            </a:r>
            <a:r>
              <a:rPr lang="en-US" dirty="0"/>
              <a:t>called… </a:t>
            </a:r>
          </a:p>
        </p:txBody>
      </p:sp>
      <p:sp>
        <p:nvSpPr>
          <p:cNvPr id="267267" name="Rectangle 3"/>
          <p:cNvSpPr>
            <a:spLocks noChangeArrowheads="1"/>
          </p:cNvSpPr>
          <p:nvPr/>
        </p:nvSpPr>
        <p:spPr bwMode="auto">
          <a:xfrm>
            <a:off x="3941763" y="655638"/>
            <a:ext cx="2182812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u="sng" dirty="0" err="1">
                <a:solidFill>
                  <a:schemeClr val="tx1"/>
                </a:solidFill>
              </a:rPr>
              <a:t>substituents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</p:txBody>
      </p:sp>
      <p:grpSp>
        <p:nvGrpSpPr>
          <p:cNvPr id="72" name="Group 71"/>
          <p:cNvGrpSpPr/>
          <p:nvPr/>
        </p:nvGrpSpPr>
        <p:grpSpPr>
          <a:xfrm>
            <a:off x="536075" y="219075"/>
            <a:ext cx="8607925" cy="6483577"/>
            <a:chOff x="536075" y="219075"/>
            <a:chExt cx="8607925" cy="6483577"/>
          </a:xfrm>
        </p:grpSpPr>
        <p:grpSp>
          <p:nvGrpSpPr>
            <p:cNvPr id="66" name="Group 65"/>
            <p:cNvGrpSpPr/>
            <p:nvPr/>
          </p:nvGrpSpPr>
          <p:grpSpPr>
            <a:xfrm>
              <a:off x="903288" y="1593617"/>
              <a:ext cx="3145413" cy="1511766"/>
              <a:chOff x="3176588" y="3041182"/>
              <a:chExt cx="3145413" cy="1511766"/>
            </a:xfrm>
          </p:grpSpPr>
          <p:sp>
            <p:nvSpPr>
              <p:cNvPr id="41" name="Rectangle 128"/>
              <p:cNvSpPr>
                <a:spLocks noChangeArrowheads="1"/>
              </p:cNvSpPr>
              <p:nvPr/>
            </p:nvSpPr>
            <p:spPr bwMode="auto">
              <a:xfrm>
                <a:off x="3176588" y="3549649"/>
                <a:ext cx="3145413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dirty="0">
                    <a:solidFill>
                      <a:schemeClr val="tx1"/>
                    </a:solidFill>
                  </a:rPr>
                  <a:t>–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C–C–C–C–C–C–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2" name="Line 129"/>
              <p:cNvSpPr>
                <a:spLocks noChangeShapeType="1"/>
              </p:cNvSpPr>
              <p:nvPr/>
            </p:nvSpPr>
            <p:spPr bwMode="auto">
              <a:xfrm flipV="1">
                <a:off x="4056063" y="3959223"/>
                <a:ext cx="0" cy="200025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3" name="Line 130"/>
              <p:cNvSpPr>
                <a:spLocks noChangeShapeType="1"/>
              </p:cNvSpPr>
              <p:nvPr/>
            </p:nvSpPr>
            <p:spPr bwMode="auto">
              <a:xfrm flipV="1">
                <a:off x="3598863" y="3959223"/>
                <a:ext cx="0" cy="200025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4" name="Line 131"/>
              <p:cNvSpPr>
                <a:spLocks noChangeShapeType="1"/>
              </p:cNvSpPr>
              <p:nvPr/>
            </p:nvSpPr>
            <p:spPr bwMode="auto">
              <a:xfrm flipV="1">
                <a:off x="4056063" y="3454399"/>
                <a:ext cx="0" cy="200025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5" name="Line 132"/>
              <p:cNvSpPr>
                <a:spLocks noChangeShapeType="1"/>
              </p:cNvSpPr>
              <p:nvPr/>
            </p:nvSpPr>
            <p:spPr bwMode="auto">
              <a:xfrm flipV="1">
                <a:off x="3598863" y="3454399"/>
                <a:ext cx="0" cy="200025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6" name="Rectangle 133"/>
              <p:cNvSpPr>
                <a:spLocks noChangeArrowheads="1"/>
              </p:cNvSpPr>
              <p:nvPr/>
            </p:nvSpPr>
            <p:spPr bwMode="auto">
              <a:xfrm>
                <a:off x="3836988" y="3043236"/>
                <a:ext cx="441325" cy="519112"/>
              </a:xfrm>
              <a:prstGeom prst="rect">
                <a:avLst/>
              </a:prstGeom>
              <a:noFill/>
              <a:ln w="222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l"/>
                <a:r>
                  <a:rPr lang="en-US">
                    <a:solidFill>
                      <a:schemeClr val="tx1"/>
                    </a:solidFill>
                  </a:rPr>
                  <a:t>H</a:t>
                </a:r>
              </a:p>
            </p:txBody>
          </p:sp>
          <p:sp>
            <p:nvSpPr>
              <p:cNvPr id="47" name="Rectangle 134"/>
              <p:cNvSpPr>
                <a:spLocks noChangeArrowheads="1"/>
              </p:cNvSpPr>
              <p:nvPr/>
            </p:nvSpPr>
            <p:spPr bwMode="auto">
              <a:xfrm>
                <a:off x="3328988" y="3041649"/>
                <a:ext cx="523875" cy="523875"/>
              </a:xfrm>
              <a:prstGeom prst="rect">
                <a:avLst/>
              </a:prstGeom>
              <a:noFill/>
              <a:ln w="222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l"/>
                <a:r>
                  <a:rPr lang="en-US" dirty="0" err="1" smtClean="0">
                    <a:solidFill>
                      <a:srgbClr val="C00000"/>
                    </a:solidFill>
                  </a:rPr>
                  <a:t>Cl</a:t>
                </a:r>
                <a:endParaRPr lang="en-US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48" name="Rectangle 136"/>
              <p:cNvSpPr>
                <a:spLocks noChangeArrowheads="1"/>
              </p:cNvSpPr>
              <p:nvPr/>
            </p:nvSpPr>
            <p:spPr bwMode="auto">
              <a:xfrm>
                <a:off x="3836988" y="4033836"/>
                <a:ext cx="441325" cy="519112"/>
              </a:xfrm>
              <a:prstGeom prst="rect">
                <a:avLst/>
              </a:prstGeom>
              <a:noFill/>
              <a:ln w="222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l"/>
                <a:r>
                  <a:rPr lang="en-US">
                    <a:solidFill>
                      <a:schemeClr val="tx1"/>
                    </a:solidFill>
                  </a:rPr>
                  <a:t>H</a:t>
                </a:r>
              </a:p>
            </p:txBody>
          </p:sp>
          <p:sp>
            <p:nvSpPr>
              <p:cNvPr id="49" name="Rectangle 137"/>
              <p:cNvSpPr>
                <a:spLocks noChangeArrowheads="1"/>
              </p:cNvSpPr>
              <p:nvPr/>
            </p:nvSpPr>
            <p:spPr bwMode="auto">
              <a:xfrm>
                <a:off x="3379788" y="4033836"/>
                <a:ext cx="441325" cy="519112"/>
              </a:xfrm>
              <a:prstGeom prst="rect">
                <a:avLst/>
              </a:prstGeom>
              <a:noFill/>
              <a:ln w="222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l"/>
                <a:r>
                  <a:rPr lang="en-US">
                    <a:solidFill>
                      <a:schemeClr val="tx1"/>
                    </a:solidFill>
                  </a:rPr>
                  <a:t>H</a:t>
                </a:r>
              </a:p>
            </p:txBody>
          </p:sp>
          <p:sp>
            <p:nvSpPr>
              <p:cNvPr id="50" name="Line 138"/>
              <p:cNvSpPr>
                <a:spLocks noChangeShapeType="1"/>
              </p:cNvSpPr>
              <p:nvPr/>
            </p:nvSpPr>
            <p:spPr bwMode="auto">
              <a:xfrm flipV="1">
                <a:off x="4970463" y="3454399"/>
                <a:ext cx="0" cy="200025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1" name="Line 139"/>
              <p:cNvSpPr>
                <a:spLocks noChangeShapeType="1"/>
              </p:cNvSpPr>
              <p:nvPr/>
            </p:nvSpPr>
            <p:spPr bwMode="auto">
              <a:xfrm flipV="1">
                <a:off x="4513263" y="3454399"/>
                <a:ext cx="0" cy="200025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2" name="Rectangle 140"/>
              <p:cNvSpPr>
                <a:spLocks noChangeArrowheads="1"/>
              </p:cNvSpPr>
              <p:nvPr/>
            </p:nvSpPr>
            <p:spPr bwMode="auto">
              <a:xfrm>
                <a:off x="4751388" y="3043236"/>
                <a:ext cx="441325" cy="519112"/>
              </a:xfrm>
              <a:prstGeom prst="rect">
                <a:avLst/>
              </a:prstGeom>
              <a:noFill/>
              <a:ln w="222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l"/>
                <a:r>
                  <a:rPr lang="en-US">
                    <a:solidFill>
                      <a:schemeClr val="tx1"/>
                    </a:solidFill>
                  </a:rPr>
                  <a:t>H</a:t>
                </a:r>
              </a:p>
            </p:txBody>
          </p:sp>
          <p:sp>
            <p:nvSpPr>
              <p:cNvPr id="53" name="Rectangle 141"/>
              <p:cNvSpPr>
                <a:spLocks noChangeArrowheads="1"/>
              </p:cNvSpPr>
              <p:nvPr/>
            </p:nvSpPr>
            <p:spPr bwMode="auto">
              <a:xfrm>
                <a:off x="4256088" y="3041182"/>
                <a:ext cx="524503" cy="523220"/>
              </a:xfrm>
              <a:prstGeom prst="rect">
                <a:avLst/>
              </a:prstGeom>
              <a:noFill/>
              <a:ln w="222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l"/>
                <a:r>
                  <a:rPr lang="en-US" dirty="0" err="1" smtClean="0">
                    <a:solidFill>
                      <a:srgbClr val="C00000"/>
                    </a:solidFill>
                  </a:rPr>
                  <a:t>Cl</a:t>
                </a:r>
                <a:endParaRPr lang="en-US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54" name="Line 142"/>
              <p:cNvSpPr>
                <a:spLocks noChangeShapeType="1"/>
              </p:cNvSpPr>
              <p:nvPr/>
            </p:nvSpPr>
            <p:spPr bwMode="auto">
              <a:xfrm flipV="1">
                <a:off x="4972050" y="3959223"/>
                <a:ext cx="0" cy="200025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5" name="Line 143"/>
              <p:cNvSpPr>
                <a:spLocks noChangeShapeType="1"/>
              </p:cNvSpPr>
              <p:nvPr/>
            </p:nvSpPr>
            <p:spPr bwMode="auto">
              <a:xfrm flipV="1">
                <a:off x="4514850" y="3959223"/>
                <a:ext cx="0" cy="200025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6" name="Rectangle 144"/>
              <p:cNvSpPr>
                <a:spLocks noChangeArrowheads="1"/>
              </p:cNvSpPr>
              <p:nvPr/>
            </p:nvSpPr>
            <p:spPr bwMode="auto">
              <a:xfrm>
                <a:off x="4752975" y="4033836"/>
                <a:ext cx="441325" cy="519112"/>
              </a:xfrm>
              <a:prstGeom prst="rect">
                <a:avLst/>
              </a:prstGeom>
              <a:noFill/>
              <a:ln w="222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l"/>
                <a:r>
                  <a:rPr lang="en-US">
                    <a:solidFill>
                      <a:schemeClr val="tx1"/>
                    </a:solidFill>
                  </a:rPr>
                  <a:t>H</a:t>
                </a:r>
              </a:p>
            </p:txBody>
          </p:sp>
          <p:sp>
            <p:nvSpPr>
              <p:cNvPr id="57" name="Rectangle 145"/>
              <p:cNvSpPr>
                <a:spLocks noChangeArrowheads="1"/>
              </p:cNvSpPr>
              <p:nvPr/>
            </p:nvSpPr>
            <p:spPr bwMode="auto">
              <a:xfrm>
                <a:off x="4295775" y="4033836"/>
                <a:ext cx="441325" cy="519112"/>
              </a:xfrm>
              <a:prstGeom prst="rect">
                <a:avLst/>
              </a:prstGeom>
              <a:noFill/>
              <a:ln w="222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l"/>
                <a:r>
                  <a:rPr lang="en-US">
                    <a:solidFill>
                      <a:schemeClr val="tx1"/>
                    </a:solidFill>
                  </a:rPr>
                  <a:t>H</a:t>
                </a:r>
              </a:p>
            </p:txBody>
          </p:sp>
          <p:sp>
            <p:nvSpPr>
              <p:cNvPr id="58" name="Line 138"/>
              <p:cNvSpPr>
                <a:spLocks noChangeShapeType="1"/>
              </p:cNvSpPr>
              <p:nvPr/>
            </p:nvSpPr>
            <p:spPr bwMode="auto">
              <a:xfrm flipV="1">
                <a:off x="5897563" y="3454399"/>
                <a:ext cx="0" cy="200025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9" name="Line 139"/>
              <p:cNvSpPr>
                <a:spLocks noChangeShapeType="1"/>
              </p:cNvSpPr>
              <p:nvPr/>
            </p:nvSpPr>
            <p:spPr bwMode="auto">
              <a:xfrm flipV="1">
                <a:off x="5440363" y="3454399"/>
                <a:ext cx="0" cy="200025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0" name="Rectangle 140"/>
              <p:cNvSpPr>
                <a:spLocks noChangeArrowheads="1"/>
              </p:cNvSpPr>
              <p:nvPr/>
            </p:nvSpPr>
            <p:spPr bwMode="auto">
              <a:xfrm>
                <a:off x="5678488" y="3043236"/>
                <a:ext cx="441325" cy="519112"/>
              </a:xfrm>
              <a:prstGeom prst="rect">
                <a:avLst/>
              </a:prstGeom>
              <a:noFill/>
              <a:ln w="222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l"/>
                <a:r>
                  <a:rPr lang="en-US">
                    <a:solidFill>
                      <a:schemeClr val="tx1"/>
                    </a:solidFill>
                  </a:rPr>
                  <a:t>H</a:t>
                </a:r>
              </a:p>
            </p:txBody>
          </p:sp>
          <p:sp>
            <p:nvSpPr>
              <p:cNvPr id="61" name="Rectangle 141"/>
              <p:cNvSpPr>
                <a:spLocks noChangeArrowheads="1"/>
              </p:cNvSpPr>
              <p:nvPr/>
            </p:nvSpPr>
            <p:spPr bwMode="auto">
              <a:xfrm>
                <a:off x="5183188" y="3041182"/>
                <a:ext cx="524503" cy="523220"/>
              </a:xfrm>
              <a:prstGeom prst="rect">
                <a:avLst/>
              </a:prstGeom>
              <a:noFill/>
              <a:ln w="222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l"/>
                <a:r>
                  <a:rPr lang="en-US" dirty="0" err="1" smtClean="0">
                    <a:solidFill>
                      <a:srgbClr val="C00000"/>
                    </a:solidFill>
                  </a:rPr>
                  <a:t>Cl</a:t>
                </a:r>
                <a:endParaRPr lang="en-US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62" name="Line 142"/>
              <p:cNvSpPr>
                <a:spLocks noChangeShapeType="1"/>
              </p:cNvSpPr>
              <p:nvPr/>
            </p:nvSpPr>
            <p:spPr bwMode="auto">
              <a:xfrm flipV="1">
                <a:off x="5873750" y="3959223"/>
                <a:ext cx="0" cy="200025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3" name="Line 143"/>
              <p:cNvSpPr>
                <a:spLocks noChangeShapeType="1"/>
              </p:cNvSpPr>
              <p:nvPr/>
            </p:nvSpPr>
            <p:spPr bwMode="auto">
              <a:xfrm flipV="1">
                <a:off x="5416550" y="3959223"/>
                <a:ext cx="0" cy="200025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4" name="Rectangle 144"/>
              <p:cNvSpPr>
                <a:spLocks noChangeArrowheads="1"/>
              </p:cNvSpPr>
              <p:nvPr/>
            </p:nvSpPr>
            <p:spPr bwMode="auto">
              <a:xfrm>
                <a:off x="5654675" y="4033836"/>
                <a:ext cx="441325" cy="519112"/>
              </a:xfrm>
              <a:prstGeom prst="rect">
                <a:avLst/>
              </a:prstGeom>
              <a:noFill/>
              <a:ln w="222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l"/>
                <a:r>
                  <a:rPr lang="en-US">
                    <a:solidFill>
                      <a:schemeClr val="tx1"/>
                    </a:solidFill>
                  </a:rPr>
                  <a:t>H</a:t>
                </a:r>
              </a:p>
            </p:txBody>
          </p:sp>
          <p:sp>
            <p:nvSpPr>
              <p:cNvPr id="65" name="Rectangle 145"/>
              <p:cNvSpPr>
                <a:spLocks noChangeArrowheads="1"/>
              </p:cNvSpPr>
              <p:nvPr/>
            </p:nvSpPr>
            <p:spPr bwMode="auto">
              <a:xfrm>
                <a:off x="5197475" y="4033836"/>
                <a:ext cx="441325" cy="519112"/>
              </a:xfrm>
              <a:prstGeom prst="rect">
                <a:avLst/>
              </a:prstGeom>
              <a:noFill/>
              <a:ln w="222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l"/>
                <a:r>
                  <a:rPr lang="en-US">
                    <a:solidFill>
                      <a:schemeClr val="tx1"/>
                    </a:solidFill>
                  </a:rPr>
                  <a:t>H</a:t>
                </a:r>
              </a:p>
            </p:txBody>
          </p:sp>
        </p:grpSp>
        <p:sp>
          <p:nvSpPr>
            <p:cNvPr id="67" name="Text Box 126"/>
            <p:cNvSpPr txBox="1">
              <a:spLocks noChangeArrowheads="1"/>
            </p:cNvSpPr>
            <p:nvPr/>
          </p:nvSpPr>
          <p:spPr bwMode="auto">
            <a:xfrm>
              <a:off x="4325938" y="2327274"/>
              <a:ext cx="4818062" cy="1431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r"/>
              <a:r>
                <a:rPr lang="en-US" sz="2400" b="1" dirty="0">
                  <a:solidFill>
                    <a:schemeClr val="tx1"/>
                  </a:solidFill>
                  <a:latin typeface="Arial Narrow" pitchFamily="34" charset="0"/>
                </a:rPr>
                <a:t>P</a:t>
              </a:r>
              <a:r>
                <a:rPr lang="en-US" sz="2400" b="1" dirty="0" smtClean="0">
                  <a:solidFill>
                    <a:schemeClr val="tx1"/>
                  </a:solidFill>
                  <a:latin typeface="Arial Narrow" pitchFamily="34" charset="0"/>
                </a:rPr>
                <a:t>olyvinylchloride (PVC) is a material</a:t>
              </a:r>
            </a:p>
            <a:p>
              <a:pPr algn="r"/>
              <a:r>
                <a:rPr lang="en-US" sz="2400" b="1" dirty="0" smtClean="0">
                  <a:solidFill>
                    <a:schemeClr val="tx1"/>
                  </a:solidFill>
                  <a:latin typeface="Arial Narrow" pitchFamily="34" charset="0"/>
                </a:rPr>
                <a:t>made of long-chain carbons that have</a:t>
              </a:r>
            </a:p>
            <a:p>
              <a:pPr algn="r"/>
              <a:r>
                <a:rPr lang="en-US" sz="2400" b="1" dirty="0" smtClean="0">
                  <a:solidFill>
                    <a:schemeClr val="tx1"/>
                  </a:solidFill>
                  <a:latin typeface="Arial Narrow" pitchFamily="34" charset="0"/>
                </a:rPr>
                <a:t>many chloride </a:t>
              </a:r>
              <a:r>
                <a:rPr lang="en-US" sz="2400" b="1" dirty="0" err="1" smtClean="0">
                  <a:solidFill>
                    <a:schemeClr val="tx1"/>
                  </a:solidFill>
                  <a:latin typeface="Arial Narrow" pitchFamily="34" charset="0"/>
                </a:rPr>
                <a:t>substituents</a:t>
              </a:r>
              <a:r>
                <a:rPr lang="en-US" sz="2400" b="1" dirty="0" smtClean="0">
                  <a:solidFill>
                    <a:schemeClr val="tx1"/>
                  </a:solidFill>
                  <a:latin typeface="Arial Narrow" pitchFamily="34" charset="0"/>
                </a:rPr>
                <a:t>.</a:t>
              </a:r>
              <a:endParaRPr lang="en-US" sz="2400" b="1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pic>
          <p:nvPicPr>
            <p:cNvPr id="68" name="Picture 8" descr="http://swjpa.fiu.edu/faculty/beau/images/pvc_pipe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10387" y="219075"/>
              <a:ext cx="2054225" cy="2054225"/>
            </a:xfrm>
            <a:prstGeom prst="rect">
              <a:avLst/>
            </a:prstGeom>
            <a:noFill/>
          </p:spPr>
        </p:pic>
        <p:pic>
          <p:nvPicPr>
            <p:cNvPr id="69" name="Picture 10" descr="http://cometlandscaping.com/pvc_pipe_stockpile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4499" y="3784600"/>
              <a:ext cx="2987739" cy="2873376"/>
            </a:xfrm>
            <a:prstGeom prst="rect">
              <a:avLst/>
            </a:prstGeom>
            <a:noFill/>
          </p:spPr>
        </p:pic>
        <p:pic>
          <p:nvPicPr>
            <p:cNvPr id="70" name="Picture 12" descr="http://howtofixitblog.com/wp-content/uploads/2010/01/PVC-Pipe-fittings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54959" y="4275142"/>
              <a:ext cx="2889959" cy="1927728"/>
            </a:xfrm>
            <a:prstGeom prst="rect">
              <a:avLst/>
            </a:prstGeom>
            <a:noFill/>
          </p:spPr>
        </p:pic>
        <p:pic>
          <p:nvPicPr>
            <p:cNvPr id="71" name="Picture 14" descr="http://img.diytrade.com/cdimg/331848/1289490/0/1225878148/CLEAR_PVC_PIPE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18275" y="3841524"/>
              <a:ext cx="2143126" cy="2861128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672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6726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726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67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7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67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7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726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2"/>
          <p:cNvSpPr>
            <a:spLocks noChangeArrowheads="1"/>
          </p:cNvSpPr>
          <p:nvPr/>
        </p:nvSpPr>
        <p:spPr bwMode="auto">
          <a:xfrm>
            <a:off x="352425" y="328613"/>
            <a:ext cx="8480425" cy="946150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u="sng"/>
              <a:t>Functional group</a:t>
            </a:r>
            <a:r>
              <a:rPr lang="en-US"/>
              <a:t>: a characteristic pattern that makes</a:t>
            </a:r>
          </a:p>
          <a:p>
            <a:pPr algn="l"/>
            <a:r>
              <a:rPr lang="en-US"/>
              <a:t>			 up a portion of a larger m’cule </a:t>
            </a:r>
          </a:p>
        </p:txBody>
      </p:sp>
      <p:sp>
        <p:nvSpPr>
          <p:cNvPr id="266243" name="Rectangle 3"/>
          <p:cNvSpPr>
            <a:spLocks noChangeArrowheads="1"/>
          </p:cNvSpPr>
          <p:nvPr/>
        </p:nvSpPr>
        <p:spPr bwMode="auto">
          <a:xfrm>
            <a:off x="565150" y="1468438"/>
            <a:ext cx="520700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/>
              <a:t>-- </a:t>
            </a:r>
          </a:p>
        </p:txBody>
      </p:sp>
      <p:sp>
        <p:nvSpPr>
          <p:cNvPr id="266244" name="Rectangle 4"/>
          <p:cNvSpPr>
            <a:spLocks noChangeArrowheads="1"/>
          </p:cNvSpPr>
          <p:nvPr/>
        </p:nvSpPr>
        <p:spPr bwMode="auto">
          <a:xfrm>
            <a:off x="911225" y="1481138"/>
            <a:ext cx="7589838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specific atoms, specific bonding arrangements </a:t>
            </a:r>
          </a:p>
        </p:txBody>
      </p:sp>
      <p:sp>
        <p:nvSpPr>
          <p:cNvPr id="266245" name="Rectangle 5"/>
          <p:cNvSpPr>
            <a:spLocks noChangeArrowheads="1"/>
          </p:cNvSpPr>
          <p:nvPr/>
        </p:nvSpPr>
        <p:spPr bwMode="auto">
          <a:xfrm>
            <a:off x="576263" y="2128838"/>
            <a:ext cx="2481262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/>
              <a:t>-- importance: </a:t>
            </a:r>
          </a:p>
        </p:txBody>
      </p:sp>
      <p:sp>
        <p:nvSpPr>
          <p:cNvPr id="266246" name="Rectangle 6"/>
          <p:cNvSpPr>
            <a:spLocks noChangeArrowheads="1"/>
          </p:cNvSpPr>
          <p:nvPr/>
        </p:nvSpPr>
        <p:spPr bwMode="auto">
          <a:xfrm>
            <a:off x="2951163" y="2144713"/>
            <a:ext cx="5553075" cy="946150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fgs largely determine the behavior</a:t>
            </a:r>
          </a:p>
          <a:p>
            <a:pPr algn="l"/>
            <a:r>
              <a:rPr lang="en-US">
                <a:solidFill>
                  <a:schemeClr val="tx1"/>
                </a:solidFill>
              </a:rPr>
              <a:t>of their m’cules </a:t>
            </a:r>
          </a:p>
        </p:txBody>
      </p:sp>
      <p:sp>
        <p:nvSpPr>
          <p:cNvPr id="266247" name="Rectangle 7"/>
          <p:cNvSpPr>
            <a:spLocks noChangeArrowheads="1"/>
          </p:cNvSpPr>
          <p:nvPr/>
        </p:nvSpPr>
        <p:spPr bwMode="auto">
          <a:xfrm>
            <a:off x="979488" y="5011738"/>
            <a:ext cx="1014412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–OH </a:t>
            </a:r>
          </a:p>
        </p:txBody>
      </p:sp>
      <p:sp>
        <p:nvSpPr>
          <p:cNvPr id="266248" name="Rectangle 8"/>
          <p:cNvSpPr>
            <a:spLocks noChangeArrowheads="1"/>
          </p:cNvSpPr>
          <p:nvPr/>
        </p:nvSpPr>
        <p:spPr bwMode="auto">
          <a:xfrm>
            <a:off x="792163" y="5761038"/>
            <a:ext cx="1590675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/>
              <a:t>alcohols </a:t>
            </a:r>
          </a:p>
        </p:txBody>
      </p:sp>
      <p:sp>
        <p:nvSpPr>
          <p:cNvPr id="266249" name="Rectangle 9"/>
          <p:cNvSpPr>
            <a:spLocks noChangeArrowheads="1"/>
          </p:cNvSpPr>
          <p:nvPr/>
        </p:nvSpPr>
        <p:spPr bwMode="auto">
          <a:xfrm>
            <a:off x="3184525" y="5748338"/>
            <a:ext cx="1530350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/>
              <a:t>ketones </a:t>
            </a:r>
          </a:p>
        </p:txBody>
      </p:sp>
      <p:sp>
        <p:nvSpPr>
          <p:cNvPr id="266250" name="Rectangle 10"/>
          <p:cNvSpPr>
            <a:spLocks noChangeArrowheads="1"/>
          </p:cNvSpPr>
          <p:nvPr/>
        </p:nvSpPr>
        <p:spPr bwMode="auto">
          <a:xfrm>
            <a:off x="5395913" y="5748338"/>
            <a:ext cx="2797175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/>
              <a:t>carboxylic acids </a:t>
            </a:r>
          </a:p>
        </p:txBody>
      </p:sp>
      <p:grpSp>
        <p:nvGrpSpPr>
          <p:cNvPr id="266259" name="Group 19"/>
          <p:cNvGrpSpPr>
            <a:grpSpLocks/>
          </p:cNvGrpSpPr>
          <p:nvPr/>
        </p:nvGrpSpPr>
        <p:grpSpPr bwMode="auto">
          <a:xfrm>
            <a:off x="2871788" y="4503738"/>
            <a:ext cx="936625" cy="1027112"/>
            <a:chOff x="2281" y="1997"/>
            <a:chExt cx="590" cy="647"/>
          </a:xfrm>
        </p:grpSpPr>
        <p:sp>
          <p:nvSpPr>
            <p:cNvPr id="266251" name="Rectangle 11"/>
            <p:cNvSpPr>
              <a:spLocks noChangeArrowheads="1"/>
            </p:cNvSpPr>
            <p:nvPr/>
          </p:nvSpPr>
          <p:spPr bwMode="auto">
            <a:xfrm>
              <a:off x="2281" y="2317"/>
              <a:ext cx="590" cy="327"/>
            </a:xfrm>
            <a:prstGeom prst="rect">
              <a:avLst/>
            </a:prstGeom>
            <a:noFill/>
            <a:ln w="22225" algn="ctr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l"/>
              <a:r>
                <a:rPr lang="en-US">
                  <a:solidFill>
                    <a:schemeClr val="tx1"/>
                  </a:solidFill>
                </a:rPr>
                <a:t>–C– </a:t>
              </a:r>
            </a:p>
          </p:txBody>
        </p:sp>
        <p:sp>
          <p:nvSpPr>
            <p:cNvPr id="266252" name="Rectangle 12"/>
            <p:cNvSpPr>
              <a:spLocks noChangeArrowheads="1"/>
            </p:cNvSpPr>
            <p:nvPr/>
          </p:nvSpPr>
          <p:spPr bwMode="auto">
            <a:xfrm rot="-5400000">
              <a:off x="2417" y="2157"/>
              <a:ext cx="247" cy="327"/>
            </a:xfrm>
            <a:prstGeom prst="rect">
              <a:avLst/>
            </a:prstGeom>
            <a:noFill/>
            <a:ln w="22225" algn="ctr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l"/>
              <a:r>
                <a:rPr lang="en-US">
                  <a:solidFill>
                    <a:schemeClr val="tx1"/>
                  </a:solidFill>
                </a:rPr>
                <a:t>=</a:t>
              </a:r>
            </a:p>
          </p:txBody>
        </p:sp>
        <p:sp>
          <p:nvSpPr>
            <p:cNvPr id="266253" name="Rectangle 13"/>
            <p:cNvSpPr>
              <a:spLocks noChangeArrowheads="1"/>
            </p:cNvSpPr>
            <p:nvPr/>
          </p:nvSpPr>
          <p:spPr bwMode="auto">
            <a:xfrm>
              <a:off x="2409" y="1997"/>
              <a:ext cx="352" cy="327"/>
            </a:xfrm>
            <a:prstGeom prst="rect">
              <a:avLst/>
            </a:prstGeom>
            <a:noFill/>
            <a:ln w="22225" algn="ctr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l"/>
              <a:r>
                <a:rPr lang="en-US">
                  <a:solidFill>
                    <a:schemeClr val="tx1"/>
                  </a:solidFill>
                </a:rPr>
                <a:t>O </a:t>
              </a:r>
            </a:p>
          </p:txBody>
        </p:sp>
      </p:grpSp>
      <p:grpSp>
        <p:nvGrpSpPr>
          <p:cNvPr id="266258" name="Group 18"/>
          <p:cNvGrpSpPr>
            <a:grpSpLocks/>
          </p:cNvGrpSpPr>
          <p:nvPr/>
        </p:nvGrpSpPr>
        <p:grpSpPr bwMode="auto">
          <a:xfrm>
            <a:off x="5475288" y="4503738"/>
            <a:ext cx="1489075" cy="1027112"/>
            <a:chOff x="3913" y="1997"/>
            <a:chExt cx="938" cy="647"/>
          </a:xfrm>
        </p:grpSpPr>
        <p:sp>
          <p:nvSpPr>
            <p:cNvPr id="266254" name="Rectangle 14"/>
            <p:cNvSpPr>
              <a:spLocks noChangeArrowheads="1"/>
            </p:cNvSpPr>
            <p:nvPr/>
          </p:nvSpPr>
          <p:spPr bwMode="auto">
            <a:xfrm>
              <a:off x="3913" y="2317"/>
              <a:ext cx="590" cy="327"/>
            </a:xfrm>
            <a:prstGeom prst="rect">
              <a:avLst/>
            </a:prstGeom>
            <a:noFill/>
            <a:ln w="22225" algn="ctr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l"/>
              <a:r>
                <a:rPr lang="en-US">
                  <a:solidFill>
                    <a:schemeClr val="tx1"/>
                  </a:solidFill>
                </a:rPr>
                <a:t>–C– </a:t>
              </a:r>
            </a:p>
          </p:txBody>
        </p:sp>
        <p:sp>
          <p:nvSpPr>
            <p:cNvPr id="266255" name="Rectangle 15"/>
            <p:cNvSpPr>
              <a:spLocks noChangeArrowheads="1"/>
            </p:cNvSpPr>
            <p:nvPr/>
          </p:nvSpPr>
          <p:spPr bwMode="auto">
            <a:xfrm rot="-5400000">
              <a:off x="4049" y="2157"/>
              <a:ext cx="247" cy="327"/>
            </a:xfrm>
            <a:prstGeom prst="rect">
              <a:avLst/>
            </a:prstGeom>
            <a:noFill/>
            <a:ln w="22225" algn="ctr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l"/>
              <a:r>
                <a:rPr lang="en-US">
                  <a:solidFill>
                    <a:schemeClr val="tx1"/>
                  </a:solidFill>
                </a:rPr>
                <a:t>=</a:t>
              </a:r>
            </a:p>
          </p:txBody>
        </p:sp>
        <p:sp>
          <p:nvSpPr>
            <p:cNvPr id="266256" name="Rectangle 16"/>
            <p:cNvSpPr>
              <a:spLocks noChangeArrowheads="1"/>
            </p:cNvSpPr>
            <p:nvPr/>
          </p:nvSpPr>
          <p:spPr bwMode="auto">
            <a:xfrm>
              <a:off x="4041" y="1997"/>
              <a:ext cx="352" cy="327"/>
            </a:xfrm>
            <a:prstGeom prst="rect">
              <a:avLst/>
            </a:prstGeom>
            <a:noFill/>
            <a:ln w="22225" algn="ctr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l"/>
              <a:r>
                <a:rPr lang="en-US">
                  <a:solidFill>
                    <a:schemeClr val="tx1"/>
                  </a:solidFill>
                </a:rPr>
                <a:t>O </a:t>
              </a:r>
            </a:p>
          </p:txBody>
        </p:sp>
        <p:sp>
          <p:nvSpPr>
            <p:cNvPr id="266257" name="Rectangle 17"/>
            <p:cNvSpPr>
              <a:spLocks noChangeArrowheads="1"/>
            </p:cNvSpPr>
            <p:nvPr/>
          </p:nvSpPr>
          <p:spPr bwMode="auto">
            <a:xfrm>
              <a:off x="4337" y="2317"/>
              <a:ext cx="514" cy="327"/>
            </a:xfrm>
            <a:prstGeom prst="rect">
              <a:avLst/>
            </a:prstGeom>
            <a:noFill/>
            <a:ln w="22225" algn="ctr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l"/>
              <a:r>
                <a:rPr lang="en-US">
                  <a:solidFill>
                    <a:schemeClr val="tx1"/>
                  </a:solidFill>
                </a:rPr>
                <a:t>OH </a:t>
              </a:r>
            </a:p>
          </p:txBody>
        </p:sp>
      </p:grpSp>
      <p:sp>
        <p:nvSpPr>
          <p:cNvPr id="266260" name="Rectangle 20"/>
          <p:cNvSpPr>
            <a:spLocks noChangeArrowheads="1"/>
          </p:cNvSpPr>
          <p:nvPr/>
        </p:nvSpPr>
        <p:spPr bwMode="auto">
          <a:xfrm>
            <a:off x="617538" y="3246438"/>
            <a:ext cx="4459287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/>
              <a:t>-- several examples of fgs: </a:t>
            </a:r>
          </a:p>
        </p:txBody>
      </p:sp>
      <p:grpSp>
        <p:nvGrpSpPr>
          <p:cNvPr id="266269" name="Group 29"/>
          <p:cNvGrpSpPr>
            <a:grpSpLocks/>
          </p:cNvGrpSpPr>
          <p:nvPr/>
        </p:nvGrpSpPr>
        <p:grpSpPr bwMode="auto">
          <a:xfrm>
            <a:off x="3949700" y="4160838"/>
            <a:ext cx="914400" cy="1350962"/>
            <a:chOff x="2520" y="2437"/>
            <a:chExt cx="576" cy="851"/>
          </a:xfrm>
        </p:grpSpPr>
        <p:grpSp>
          <p:nvGrpSpPr>
            <p:cNvPr id="266261" name="Group 108"/>
            <p:cNvGrpSpPr>
              <a:grpSpLocks/>
            </p:cNvGrpSpPr>
            <p:nvPr/>
          </p:nvGrpSpPr>
          <p:grpSpPr bwMode="auto">
            <a:xfrm rot="10800000">
              <a:off x="2520" y="3000"/>
              <a:ext cx="576" cy="288"/>
              <a:chOff x="304800" y="4419600"/>
              <a:chExt cx="914400" cy="457200"/>
            </a:xfrm>
          </p:grpSpPr>
          <p:cxnSp>
            <p:nvCxnSpPr>
              <p:cNvPr id="2" name="Straight Connector 91"/>
              <p:cNvCxnSpPr>
                <a:cxnSpLocks noChangeShapeType="1"/>
              </p:cNvCxnSpPr>
              <p:nvPr/>
            </p:nvCxnSpPr>
            <p:spPr bwMode="auto">
              <a:xfrm rot="16200000" flipV="1">
                <a:off x="304800" y="4419600"/>
                <a:ext cx="457200" cy="457200"/>
              </a:xfrm>
              <a:prstGeom prst="line">
                <a:avLst/>
              </a:prstGeom>
              <a:noFill/>
              <a:ln w="222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3" name="Straight Connector 92"/>
              <p:cNvCxnSpPr>
                <a:cxnSpLocks noChangeShapeType="1"/>
              </p:cNvCxnSpPr>
              <p:nvPr/>
            </p:nvCxnSpPr>
            <p:spPr bwMode="auto">
              <a:xfrm flipV="1">
                <a:off x="762000" y="4419600"/>
                <a:ext cx="457200" cy="457200"/>
              </a:xfrm>
              <a:prstGeom prst="line">
                <a:avLst/>
              </a:prstGeom>
              <a:noFill/>
              <a:ln w="22225" algn="ctr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sp>
          <p:nvSpPr>
            <p:cNvPr id="266264" name="Rectangle 24"/>
            <p:cNvSpPr>
              <a:spLocks noChangeArrowheads="1"/>
            </p:cNvSpPr>
            <p:nvPr/>
          </p:nvSpPr>
          <p:spPr bwMode="auto">
            <a:xfrm>
              <a:off x="2657" y="2437"/>
              <a:ext cx="290" cy="327"/>
            </a:xfrm>
            <a:prstGeom prst="rect">
              <a:avLst/>
            </a:prstGeom>
            <a:noFill/>
            <a:ln w="22225" algn="ctr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l"/>
              <a:r>
                <a:rPr lang="en-US">
                  <a:solidFill>
                    <a:schemeClr val="tx1"/>
                  </a:solidFill>
                </a:rPr>
                <a:t>O</a:t>
              </a:r>
            </a:p>
          </p:txBody>
        </p:sp>
        <p:cxnSp>
          <p:nvCxnSpPr>
            <p:cNvPr id="4" name="Straight Connector 91"/>
            <p:cNvCxnSpPr>
              <a:cxnSpLocks noChangeShapeType="1"/>
            </p:cNvCxnSpPr>
            <p:nvPr/>
          </p:nvCxnSpPr>
          <p:spPr bwMode="auto">
            <a:xfrm rot="5400000" flipV="1">
              <a:off x="2603" y="2876"/>
              <a:ext cx="328" cy="0"/>
            </a:xfrm>
            <a:prstGeom prst="line">
              <a:avLst/>
            </a:prstGeom>
            <a:noFill/>
            <a:ln w="222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" name="Straight Connector 91"/>
            <p:cNvCxnSpPr>
              <a:cxnSpLocks noChangeShapeType="1"/>
            </p:cNvCxnSpPr>
            <p:nvPr/>
          </p:nvCxnSpPr>
          <p:spPr bwMode="auto">
            <a:xfrm rot="5400000" flipV="1">
              <a:off x="2675" y="2876"/>
              <a:ext cx="328" cy="0"/>
            </a:xfrm>
            <a:prstGeom prst="line">
              <a:avLst/>
            </a:prstGeom>
            <a:noFill/>
            <a:ln w="22225" algn="ctr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266278" name="Group 38"/>
          <p:cNvGrpSpPr>
            <a:grpSpLocks/>
          </p:cNvGrpSpPr>
          <p:nvPr/>
        </p:nvGrpSpPr>
        <p:grpSpPr bwMode="auto">
          <a:xfrm>
            <a:off x="7188200" y="4160838"/>
            <a:ext cx="1643063" cy="1700212"/>
            <a:chOff x="4560" y="2437"/>
            <a:chExt cx="1035" cy="1071"/>
          </a:xfrm>
        </p:grpSpPr>
        <p:grpSp>
          <p:nvGrpSpPr>
            <p:cNvPr id="266270" name="Group 30"/>
            <p:cNvGrpSpPr>
              <a:grpSpLocks/>
            </p:cNvGrpSpPr>
            <p:nvPr/>
          </p:nvGrpSpPr>
          <p:grpSpPr bwMode="auto">
            <a:xfrm>
              <a:off x="4560" y="2437"/>
              <a:ext cx="576" cy="851"/>
              <a:chOff x="2520" y="2437"/>
              <a:chExt cx="576" cy="851"/>
            </a:xfrm>
          </p:grpSpPr>
          <p:grpSp>
            <p:nvGrpSpPr>
              <p:cNvPr id="266271" name="Group 108"/>
              <p:cNvGrpSpPr>
                <a:grpSpLocks/>
              </p:cNvGrpSpPr>
              <p:nvPr/>
            </p:nvGrpSpPr>
            <p:grpSpPr bwMode="auto">
              <a:xfrm rot="10800000">
                <a:off x="2520" y="3000"/>
                <a:ext cx="576" cy="288"/>
                <a:chOff x="304800" y="4419600"/>
                <a:chExt cx="914400" cy="457200"/>
              </a:xfrm>
            </p:grpSpPr>
            <p:cxnSp>
              <p:nvCxnSpPr>
                <p:cNvPr id="6" name="Straight Connector 91"/>
                <p:cNvCxnSpPr>
                  <a:cxnSpLocks noChangeShapeType="1"/>
                </p:cNvCxnSpPr>
                <p:nvPr/>
              </p:nvCxnSpPr>
              <p:spPr bwMode="auto">
                <a:xfrm rot="16200000" flipV="1">
                  <a:off x="304800" y="4419600"/>
                  <a:ext cx="457200" cy="457200"/>
                </a:xfrm>
                <a:prstGeom prst="line">
                  <a:avLst/>
                </a:prstGeom>
                <a:noFill/>
                <a:ln w="2222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93" name="Straight Connector 92"/>
                <p:cNvCxnSpPr>
                  <a:cxnSpLocks noChangeShapeType="1"/>
                </p:cNvCxnSpPr>
                <p:nvPr/>
              </p:nvCxnSpPr>
              <p:spPr bwMode="auto">
                <a:xfrm flipV="1">
                  <a:off x="762000" y="4419600"/>
                  <a:ext cx="457200" cy="457200"/>
                </a:xfrm>
                <a:prstGeom prst="line">
                  <a:avLst/>
                </a:prstGeom>
                <a:noFill/>
                <a:ln w="2222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</p:grpSp>
          <p:sp>
            <p:nvSpPr>
              <p:cNvPr id="266274" name="Rectangle 34"/>
              <p:cNvSpPr>
                <a:spLocks noChangeArrowheads="1"/>
              </p:cNvSpPr>
              <p:nvPr/>
            </p:nvSpPr>
            <p:spPr bwMode="auto">
              <a:xfrm>
                <a:off x="2657" y="2437"/>
                <a:ext cx="290" cy="327"/>
              </a:xfrm>
              <a:prstGeom prst="rect">
                <a:avLst/>
              </a:prstGeom>
              <a:noFill/>
              <a:ln w="222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l"/>
                <a:r>
                  <a:rPr lang="en-US">
                    <a:solidFill>
                      <a:schemeClr val="tx1"/>
                    </a:solidFill>
                  </a:rPr>
                  <a:t>O</a:t>
                </a:r>
              </a:p>
            </p:txBody>
          </p:sp>
          <p:cxnSp>
            <p:nvCxnSpPr>
              <p:cNvPr id="92" name="Straight Connector 91"/>
              <p:cNvCxnSpPr>
                <a:cxnSpLocks noChangeShapeType="1"/>
              </p:cNvCxnSpPr>
              <p:nvPr/>
            </p:nvCxnSpPr>
            <p:spPr bwMode="auto">
              <a:xfrm rot="5400000" flipV="1">
                <a:off x="2603" y="2876"/>
                <a:ext cx="328" cy="0"/>
              </a:xfrm>
              <a:prstGeom prst="line">
                <a:avLst/>
              </a:prstGeom>
              <a:noFill/>
              <a:ln w="222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7" name="Straight Connector 91"/>
              <p:cNvCxnSpPr>
                <a:cxnSpLocks noChangeShapeType="1"/>
              </p:cNvCxnSpPr>
              <p:nvPr/>
            </p:nvCxnSpPr>
            <p:spPr bwMode="auto">
              <a:xfrm rot="5400000" flipV="1">
                <a:off x="2675" y="2876"/>
                <a:ext cx="328" cy="0"/>
              </a:xfrm>
              <a:prstGeom prst="line">
                <a:avLst/>
              </a:prstGeom>
              <a:noFill/>
              <a:ln w="22225" algn="ctr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sp>
          <p:nvSpPr>
            <p:cNvPr id="266277" name="Rectangle 37"/>
            <p:cNvSpPr>
              <a:spLocks noChangeArrowheads="1"/>
            </p:cNvSpPr>
            <p:nvPr/>
          </p:nvSpPr>
          <p:spPr bwMode="auto">
            <a:xfrm>
              <a:off x="5081" y="3181"/>
              <a:ext cx="514" cy="327"/>
            </a:xfrm>
            <a:prstGeom prst="rect">
              <a:avLst/>
            </a:prstGeom>
            <a:noFill/>
            <a:ln w="22225" algn="ctr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l"/>
              <a:r>
                <a:rPr lang="en-US">
                  <a:solidFill>
                    <a:schemeClr val="tx1"/>
                  </a:solidFill>
                </a:rPr>
                <a:t>OH </a:t>
              </a:r>
            </a:p>
          </p:txBody>
        </p:sp>
      </p:grpSp>
      <p:sp>
        <p:nvSpPr>
          <p:cNvPr id="266279" name="Rectangle 39"/>
          <p:cNvSpPr>
            <a:spLocks noChangeArrowheads="1"/>
          </p:cNvSpPr>
          <p:nvPr/>
        </p:nvSpPr>
        <p:spPr bwMode="auto">
          <a:xfrm>
            <a:off x="5729288" y="3830638"/>
            <a:ext cx="1547812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–COOH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6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66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66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662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6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66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6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6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6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6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662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6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6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2662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2662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2662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2662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2662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2662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2662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2662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2662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624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624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6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625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625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6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66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66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266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625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625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6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66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66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4" dur="1000"/>
                                        <p:tgtEl>
                                          <p:spTgt spid="266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662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66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66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44" grpId="0"/>
      <p:bldP spid="266245" grpId="0"/>
      <p:bldP spid="266246" grpId="0"/>
      <p:bldP spid="266247" grpId="0"/>
      <p:bldP spid="266248" grpId="0"/>
      <p:bldP spid="266249" grpId="0"/>
      <p:bldP spid="266250" grpId="0"/>
      <p:bldP spid="266260" grpId="0"/>
      <p:bldP spid="26627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4|6.1|3.5|5|2.4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22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22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8200</TotalTime>
  <Words>3074</Words>
  <Application>Microsoft Office PowerPoint</Application>
  <PresentationFormat>On-screen Show (4:3)</PresentationFormat>
  <Paragraphs>972</Paragraphs>
  <Slides>53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53</vt:i4>
      </vt:variant>
    </vt:vector>
  </HeadingPairs>
  <TitlesOfParts>
    <vt:vector size="60" baseType="lpstr">
      <vt:lpstr>Arial</vt:lpstr>
      <vt:lpstr>Arial Narrow</vt:lpstr>
      <vt:lpstr>Symbol</vt:lpstr>
      <vt:lpstr>Times New Roman</vt:lpstr>
      <vt:lpstr>Wingdings</vt:lpstr>
      <vt:lpstr>Default Design</vt:lpstr>
      <vt:lpstr>4_Default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 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Bergmann, John</dc:creator>
  <cp:lastModifiedBy>Bergmann, John</cp:lastModifiedBy>
  <cp:revision>340</cp:revision>
  <dcterms:created xsi:type="dcterms:W3CDTF">2007-10-19T23:57:29Z</dcterms:created>
  <dcterms:modified xsi:type="dcterms:W3CDTF">2020-05-22T05:35:38Z</dcterms:modified>
</cp:coreProperties>
</file>