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99" r:id="rId3"/>
  </p:sldMasterIdLst>
  <p:handoutMasterIdLst>
    <p:handoutMasterId r:id="rId53"/>
  </p:handoutMasterIdLst>
  <p:sldIdLst>
    <p:sldId id="502" r:id="rId4"/>
    <p:sldId id="549" r:id="rId5"/>
    <p:sldId id="541" r:id="rId6"/>
    <p:sldId id="533" r:id="rId7"/>
    <p:sldId id="555" r:id="rId8"/>
    <p:sldId id="556" r:id="rId9"/>
    <p:sldId id="544" r:id="rId10"/>
    <p:sldId id="543" r:id="rId11"/>
    <p:sldId id="506" r:id="rId12"/>
    <p:sldId id="507" r:id="rId13"/>
    <p:sldId id="557" r:id="rId14"/>
    <p:sldId id="441" r:id="rId15"/>
    <p:sldId id="547" r:id="rId16"/>
    <p:sldId id="442" r:id="rId17"/>
    <p:sldId id="443" r:id="rId18"/>
    <p:sldId id="444" r:id="rId19"/>
    <p:sldId id="558" r:id="rId20"/>
    <p:sldId id="538" r:id="rId21"/>
    <p:sldId id="510" r:id="rId22"/>
    <p:sldId id="511" r:id="rId23"/>
    <p:sldId id="512" r:id="rId24"/>
    <p:sldId id="513" r:id="rId25"/>
    <p:sldId id="484" r:id="rId26"/>
    <p:sldId id="485" r:id="rId27"/>
    <p:sldId id="486" r:id="rId28"/>
    <p:sldId id="487" r:id="rId29"/>
    <p:sldId id="488" r:id="rId30"/>
    <p:sldId id="489" r:id="rId31"/>
    <p:sldId id="559" r:id="rId32"/>
    <p:sldId id="491" r:id="rId33"/>
    <p:sldId id="492" r:id="rId34"/>
    <p:sldId id="494" r:id="rId35"/>
    <p:sldId id="537" r:id="rId36"/>
    <p:sldId id="493" r:id="rId37"/>
    <p:sldId id="496" r:id="rId38"/>
    <p:sldId id="497" r:id="rId39"/>
    <p:sldId id="498" r:id="rId40"/>
    <p:sldId id="499" r:id="rId41"/>
    <p:sldId id="500" r:id="rId42"/>
    <p:sldId id="458" r:id="rId43"/>
    <p:sldId id="472" r:id="rId44"/>
    <p:sldId id="459" r:id="rId45"/>
    <p:sldId id="473" r:id="rId46"/>
    <p:sldId id="539" r:id="rId47"/>
    <p:sldId id="461" r:id="rId48"/>
    <p:sldId id="462" r:id="rId49"/>
    <p:sldId id="463" r:id="rId50"/>
    <p:sldId id="464" r:id="rId51"/>
    <p:sldId id="540" r:id="rId52"/>
  </p:sldIdLst>
  <p:sldSz cx="9144000" cy="6858000" type="screen4x3"/>
  <p:notesSz cx="7010400" cy="9296400"/>
  <p:defaultTextStyle>
    <a:defPPr>
      <a:defRPr lang="en-US"/>
    </a:defPPr>
    <a:lvl1pPr algn="ctr" rtl="0" fontAlgn="base">
      <a:spcBef>
        <a:spcPct val="0"/>
      </a:spcBef>
      <a:spcAft>
        <a:spcPct val="0"/>
      </a:spcAft>
      <a:defRPr sz="2800" kern="1200">
        <a:solidFill>
          <a:srgbClr val="FF0000"/>
        </a:solidFill>
        <a:latin typeface="Arial" charset="0"/>
        <a:ea typeface="+mn-ea"/>
        <a:cs typeface="+mn-cs"/>
      </a:defRPr>
    </a:lvl1pPr>
    <a:lvl2pPr marL="457200" algn="ctr" rtl="0" fontAlgn="base">
      <a:spcBef>
        <a:spcPct val="0"/>
      </a:spcBef>
      <a:spcAft>
        <a:spcPct val="0"/>
      </a:spcAft>
      <a:defRPr sz="2800" kern="1200">
        <a:solidFill>
          <a:srgbClr val="FF0000"/>
        </a:solidFill>
        <a:latin typeface="Arial" charset="0"/>
        <a:ea typeface="+mn-ea"/>
        <a:cs typeface="+mn-cs"/>
      </a:defRPr>
    </a:lvl2pPr>
    <a:lvl3pPr marL="914400" algn="ctr" rtl="0" fontAlgn="base">
      <a:spcBef>
        <a:spcPct val="0"/>
      </a:spcBef>
      <a:spcAft>
        <a:spcPct val="0"/>
      </a:spcAft>
      <a:defRPr sz="2800" kern="1200">
        <a:solidFill>
          <a:srgbClr val="FF0000"/>
        </a:solidFill>
        <a:latin typeface="Arial" charset="0"/>
        <a:ea typeface="+mn-ea"/>
        <a:cs typeface="+mn-cs"/>
      </a:defRPr>
    </a:lvl3pPr>
    <a:lvl4pPr marL="1371600" algn="ctr" rtl="0" fontAlgn="base">
      <a:spcBef>
        <a:spcPct val="0"/>
      </a:spcBef>
      <a:spcAft>
        <a:spcPct val="0"/>
      </a:spcAft>
      <a:defRPr sz="2800" kern="1200">
        <a:solidFill>
          <a:srgbClr val="FF0000"/>
        </a:solidFill>
        <a:latin typeface="Arial" charset="0"/>
        <a:ea typeface="+mn-ea"/>
        <a:cs typeface="+mn-cs"/>
      </a:defRPr>
    </a:lvl4pPr>
    <a:lvl5pPr marL="1828800" algn="ctr" rtl="0" fontAlgn="base">
      <a:spcBef>
        <a:spcPct val="0"/>
      </a:spcBef>
      <a:spcAft>
        <a:spcPct val="0"/>
      </a:spcAft>
      <a:defRPr sz="2800" kern="1200">
        <a:solidFill>
          <a:srgbClr val="FF0000"/>
        </a:solidFill>
        <a:latin typeface="Arial" charset="0"/>
        <a:ea typeface="+mn-ea"/>
        <a:cs typeface="+mn-cs"/>
      </a:defRPr>
    </a:lvl5pPr>
    <a:lvl6pPr marL="2286000" algn="l" defTabSz="914400" rtl="0" eaLnBrk="1" latinLnBrk="0" hangingPunct="1">
      <a:defRPr sz="2800" kern="1200">
        <a:solidFill>
          <a:srgbClr val="FF0000"/>
        </a:solidFill>
        <a:latin typeface="Arial" charset="0"/>
        <a:ea typeface="+mn-ea"/>
        <a:cs typeface="+mn-cs"/>
      </a:defRPr>
    </a:lvl6pPr>
    <a:lvl7pPr marL="2743200" algn="l" defTabSz="914400" rtl="0" eaLnBrk="1" latinLnBrk="0" hangingPunct="1">
      <a:defRPr sz="2800" kern="1200">
        <a:solidFill>
          <a:srgbClr val="FF0000"/>
        </a:solidFill>
        <a:latin typeface="Arial" charset="0"/>
        <a:ea typeface="+mn-ea"/>
        <a:cs typeface="+mn-cs"/>
      </a:defRPr>
    </a:lvl7pPr>
    <a:lvl8pPr marL="3200400" algn="l" defTabSz="914400" rtl="0" eaLnBrk="1" latinLnBrk="0" hangingPunct="1">
      <a:defRPr sz="2800" kern="1200">
        <a:solidFill>
          <a:srgbClr val="FF0000"/>
        </a:solidFill>
        <a:latin typeface="Arial" charset="0"/>
        <a:ea typeface="+mn-ea"/>
        <a:cs typeface="+mn-cs"/>
      </a:defRPr>
    </a:lvl8pPr>
    <a:lvl9pPr marL="3657600" algn="l" defTabSz="914400" rtl="0" eaLnBrk="1" latinLnBrk="0" hangingPunct="1">
      <a:defRPr sz="2800" kern="1200">
        <a:solidFill>
          <a:srgbClr val="FF0000"/>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a:srgbClr val="00FF00"/>
    <a:srgbClr val="00FFFF"/>
    <a:srgbClr val="99FF99"/>
    <a:srgbClr val="009900"/>
    <a:srgbClr val="FF0000"/>
    <a:srgbClr val="9966FF"/>
    <a:srgbClr val="6600FF"/>
    <a:srgbClr val="6600CC"/>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6010" autoAdjust="0"/>
    <p:restoredTop sz="94660"/>
  </p:normalViewPr>
  <p:slideViewPr>
    <p:cSldViewPr snapToGrid="0">
      <p:cViewPr>
        <p:scale>
          <a:sx n="60" d="100"/>
          <a:sy n="60" d="100"/>
        </p:scale>
        <p:origin x="1668" y="390"/>
      </p:cViewPr>
      <p:guideLst>
        <p:guide orient="horz" pos="2160"/>
        <p:guide pos="2880"/>
      </p:guideLst>
    </p:cSldViewPr>
  </p:slideViewPr>
  <p:notesTextViewPr>
    <p:cViewPr>
      <p:scale>
        <a:sx n="100" d="100"/>
        <a:sy n="100" d="100"/>
      </p:scale>
      <p:origin x="0" y="0"/>
    </p:cViewPr>
  </p:notesTextViewPr>
  <p:sorterViewPr>
    <p:cViewPr>
      <p:scale>
        <a:sx n="30" d="100"/>
        <a:sy n="3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 Id="rId5" Type="http://schemas.openxmlformats.org/officeDocument/2006/relationships/image" Target="../media/image30.wmf"/><Relationship Id="rId4" Type="http://schemas.openxmlformats.org/officeDocument/2006/relationships/image" Target="../media/image2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7570" name="Rectangle 2"/>
          <p:cNvSpPr>
            <a:spLocks noGrp="1" noChangeArrowheads="1"/>
          </p:cNvSpPr>
          <p:nvPr>
            <p:ph type="hdr" sz="quarter"/>
          </p:nvPr>
        </p:nvSpPr>
        <p:spPr bwMode="auto">
          <a:xfrm>
            <a:off x="0" y="0"/>
            <a:ext cx="3038649"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l" defTabSz="923925">
              <a:defRPr sz="1200">
                <a:solidFill>
                  <a:schemeClr val="tx1"/>
                </a:solidFill>
              </a:defRPr>
            </a:lvl1pPr>
          </a:lstStyle>
          <a:p>
            <a:pPr>
              <a:defRPr/>
            </a:pPr>
            <a:endParaRPr lang="en-US"/>
          </a:p>
        </p:txBody>
      </p:sp>
      <p:sp>
        <p:nvSpPr>
          <p:cNvPr id="237571" name="Rectangle 3"/>
          <p:cNvSpPr>
            <a:spLocks noGrp="1" noChangeArrowheads="1"/>
          </p:cNvSpPr>
          <p:nvPr>
            <p:ph type="dt" sz="quarter" idx="1"/>
          </p:nvPr>
        </p:nvSpPr>
        <p:spPr bwMode="auto">
          <a:xfrm>
            <a:off x="3970134" y="0"/>
            <a:ext cx="3038648"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defTabSz="923925">
              <a:defRPr sz="1200">
                <a:solidFill>
                  <a:schemeClr val="tx1"/>
                </a:solidFill>
              </a:defRPr>
            </a:lvl1pPr>
          </a:lstStyle>
          <a:p>
            <a:pPr>
              <a:defRPr/>
            </a:pPr>
            <a:endParaRPr lang="en-US"/>
          </a:p>
        </p:txBody>
      </p:sp>
      <p:sp>
        <p:nvSpPr>
          <p:cNvPr id="237572" name="Rectangle 4"/>
          <p:cNvSpPr>
            <a:spLocks noGrp="1" noChangeArrowheads="1"/>
          </p:cNvSpPr>
          <p:nvPr>
            <p:ph type="ftr" sz="quarter" idx="2"/>
          </p:nvPr>
        </p:nvSpPr>
        <p:spPr bwMode="auto">
          <a:xfrm>
            <a:off x="0" y="8829675"/>
            <a:ext cx="3038649" cy="46513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l" defTabSz="923925">
              <a:defRPr sz="1200">
                <a:solidFill>
                  <a:schemeClr val="tx1"/>
                </a:solidFill>
              </a:defRPr>
            </a:lvl1pPr>
          </a:lstStyle>
          <a:p>
            <a:pPr>
              <a:defRPr/>
            </a:pPr>
            <a:endParaRPr lang="en-US"/>
          </a:p>
        </p:txBody>
      </p:sp>
      <p:sp>
        <p:nvSpPr>
          <p:cNvPr id="237573" name="Rectangle 5"/>
          <p:cNvSpPr>
            <a:spLocks noGrp="1" noChangeArrowheads="1"/>
          </p:cNvSpPr>
          <p:nvPr>
            <p:ph type="sldNum" sz="quarter" idx="3"/>
          </p:nvPr>
        </p:nvSpPr>
        <p:spPr bwMode="auto">
          <a:xfrm>
            <a:off x="3970134" y="8829675"/>
            <a:ext cx="3038648" cy="46513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defTabSz="923925">
              <a:defRPr sz="1200">
                <a:solidFill>
                  <a:schemeClr val="tx1"/>
                </a:solidFill>
              </a:defRPr>
            </a:lvl1pPr>
          </a:lstStyle>
          <a:p>
            <a:pPr>
              <a:defRPr/>
            </a:pPr>
            <a:fld id="{A5902B1A-B14A-417A-9EF1-C88337B4FDDF}" type="slidenum">
              <a:rPr lang="en-US"/>
              <a:pPr>
                <a:defRPr/>
              </a:pPr>
              <a:t>‹#›</a:t>
            </a:fld>
            <a:endParaRPr lang="en-US"/>
          </a:p>
        </p:txBody>
      </p:sp>
    </p:spTree>
    <p:extLst>
      <p:ext uri="{BB962C8B-B14F-4D97-AF65-F5344CB8AC3E}">
        <p14:creationId xmlns:p14="http://schemas.microsoft.com/office/powerpoint/2010/main" val="323048159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9636B15-FE06-433B-A4A7-866B9F70DFE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B17E30-379B-4138-8849-71028E8C837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2F716-BE12-4FEE-A044-685D8C8A8DA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0FDE3C6-20D3-45B6-A253-9711AFC3D19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35299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DB4B12-37B1-42E9-9172-A5D5A4F79C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70183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C04228F-938C-4725-BE5B-36179FA8BE0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480341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F0286D5-BDB1-47B1-943A-88F0ECC6108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500899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ABC1B81-726C-4497-833B-3E6600DF82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196076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0F89E41-8ABF-4F30-BEB7-FB7D3C706AC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063918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2773C18-E9C2-4622-8ECD-39C3B7BF76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577502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60EF905-5377-4936-BA9E-FFF646B1C6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26844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891FD2B-C7BC-488C-BB0C-EF6DCC085A40}"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CC20767-1D1F-4759-8717-45352371F52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406607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06DA13A-9B4E-4507-994E-AC033BD6FE0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207562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0F9CFD7-0723-41C4-A365-6F7DFEFC59B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692158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E10B0CE-700E-476E-89DA-F67336E2DF3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079792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020707D-FE8F-46B5-9CBE-069999E800B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517080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CA8F60-964A-4CFA-A038-C7E2F0547F4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566145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DC855AA-B05A-40A2-ADEA-70E2AF43B08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335611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FF2FA0-3044-4563-BBE7-C39D4D25C54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091106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82DD5E0-B6FF-44BB-8EC2-D9A9717F034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838244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C9989FD-AC19-4198-BEE6-CCF4C214C4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21433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1CA4B7-209E-4B79-82BA-05DB14984056}"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D146CFD-D816-4BB7-9042-B790B1B284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92342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0BF817A-3B26-4692-8F3D-E187D4511D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577358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189DBF6-AE05-4AE8-9D08-0F680F05720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595036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DE1F86F-944F-44B9-8175-BE938564418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124640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0A209B7-37E1-4B14-A339-3BC37C78C66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950042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4F7E067-B6E4-4534-ABEF-3A947B36450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27527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B1711B4-9E8C-44FF-BB8E-A9AF5D0D1DA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51F73E6-69B9-4709-9BA0-A4FA4F8103E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C9B9CF6-B7C7-4409-A474-4D63AF566D2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CB3955E-A0BC-450A-9B2D-805BCD7402D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8180A09-7614-46CC-94B2-CC874BF90DA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F1ED3E5-0EE1-430E-8357-CE4B7AA4F9E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tx1"/>
                </a:solidFill>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pPr>
              <a:defRPr/>
            </a:pPr>
            <a:fld id="{AAB45EDA-FD8F-4A74-9DE9-C490CF38E4A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lgn="l">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a:defRPr/>
            </a:pPr>
            <a:fld id="{8C21F09E-4F60-4B59-9D48-5C3D6234CE5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476766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A105B69A-13E3-4C90-B706-7AE1C683BB2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15683635"/>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8.jpeg"/><Relationship Id="rId4" Type="http://schemas.openxmlformats.org/officeDocument/2006/relationships/image" Target="../media/image17.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19.wmf"/><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20.emf"/><Relationship Id="rId4" Type="http://schemas.openxmlformats.org/officeDocument/2006/relationships/image" Target="../media/image17.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4.bin"/><Relationship Id="rId7" Type="http://schemas.openxmlformats.org/officeDocument/2006/relationships/image" Target="../media/image22.wmf"/><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23.png"/><Relationship Id="rId4" Type="http://schemas.openxmlformats.org/officeDocument/2006/relationships/image" Target="../media/image21.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3.xml"/><Relationship Id="rId1" Type="http://schemas.openxmlformats.org/officeDocument/2006/relationships/vmlDrawing" Target="../drawings/vmlDrawing4.vml"/><Relationship Id="rId4" Type="http://schemas.openxmlformats.org/officeDocument/2006/relationships/image" Target="../media/image17.wmf"/></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oleObject" Target="../embeddings/oleObject7.bin"/><Relationship Id="rId7" Type="http://schemas.openxmlformats.org/officeDocument/2006/relationships/oleObject" Target="../embeddings/oleObject9.bin"/><Relationship Id="rId12" Type="http://schemas.openxmlformats.org/officeDocument/2006/relationships/image" Target="../media/image30.wmf"/><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image" Target="../media/image27.wmf"/><Relationship Id="rId11" Type="http://schemas.openxmlformats.org/officeDocument/2006/relationships/oleObject" Target="../embeddings/oleObject11.bin"/><Relationship Id="rId5" Type="http://schemas.openxmlformats.org/officeDocument/2006/relationships/oleObject" Target="../embeddings/oleObject8.bin"/><Relationship Id="rId10" Type="http://schemas.openxmlformats.org/officeDocument/2006/relationships/image" Target="../media/image29.wmf"/><Relationship Id="rId4" Type="http://schemas.openxmlformats.org/officeDocument/2006/relationships/image" Target="../media/image26.wmf"/><Relationship Id="rId9" Type="http://schemas.openxmlformats.org/officeDocument/2006/relationships/oleObject" Target="../embeddings/oleObject10.bin"/></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3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ChangeArrowheads="1"/>
          </p:cNvSpPr>
          <p:nvPr/>
        </p:nvSpPr>
        <p:spPr bwMode="auto">
          <a:xfrm>
            <a:off x="938982" y="1047212"/>
            <a:ext cx="3441968" cy="1754326"/>
          </a:xfrm>
          <a:prstGeom prst="rect">
            <a:avLst/>
          </a:prstGeom>
          <a:noFill/>
          <a:ln w="25400" algn="ctr">
            <a:noFill/>
            <a:miter lim="800000"/>
            <a:headEnd/>
            <a:tailEnd type="none" w="lg" len="lg"/>
          </a:ln>
        </p:spPr>
        <p:txBody>
          <a:bodyPr wrap="none" anchor="ctr">
            <a:spAutoFit/>
          </a:bodyPr>
          <a:lstStyle/>
          <a:p>
            <a:r>
              <a:rPr lang="en-US" sz="3600" b="1" dirty="0" smtClean="0"/>
              <a:t>Introduction to</a:t>
            </a:r>
          </a:p>
          <a:p>
            <a:r>
              <a:rPr lang="en-US" sz="3600" b="1" dirty="0" smtClean="0"/>
              <a:t>Nuclear</a:t>
            </a:r>
            <a:endParaRPr lang="en-US" sz="3600" b="1" dirty="0"/>
          </a:p>
          <a:p>
            <a:r>
              <a:rPr lang="en-US" sz="3600" b="1" dirty="0"/>
              <a:t>Chemistry</a:t>
            </a:r>
          </a:p>
        </p:txBody>
      </p:sp>
      <p:sp>
        <p:nvSpPr>
          <p:cNvPr id="110613" name="Rectangle 21"/>
          <p:cNvSpPr>
            <a:spLocks noChangeArrowheads="1"/>
          </p:cNvSpPr>
          <p:nvPr/>
        </p:nvSpPr>
        <p:spPr bwMode="auto">
          <a:xfrm>
            <a:off x="246063" y="3833813"/>
            <a:ext cx="8486775" cy="519112"/>
          </a:xfrm>
          <a:prstGeom prst="rect">
            <a:avLst/>
          </a:prstGeom>
          <a:noFill/>
          <a:ln w="25400" algn="ctr">
            <a:noFill/>
            <a:miter lim="800000"/>
            <a:headEnd/>
            <a:tailEnd type="none" w="lg" len="lg"/>
          </a:ln>
        </p:spPr>
        <p:txBody>
          <a:bodyPr wrap="none" anchor="ctr">
            <a:spAutoFit/>
          </a:bodyPr>
          <a:lstStyle/>
          <a:p>
            <a:pPr algn="l"/>
            <a:r>
              <a:rPr lang="en-US" dirty="0"/>
              <a:t>________________ involve changes with electrons. </a:t>
            </a:r>
          </a:p>
        </p:txBody>
      </p:sp>
      <p:sp>
        <p:nvSpPr>
          <p:cNvPr id="110614" name="Rectangle 22"/>
          <p:cNvSpPr>
            <a:spLocks noChangeArrowheads="1"/>
          </p:cNvSpPr>
          <p:nvPr/>
        </p:nvSpPr>
        <p:spPr bwMode="auto">
          <a:xfrm>
            <a:off x="234950" y="4429125"/>
            <a:ext cx="8764588" cy="519113"/>
          </a:xfrm>
          <a:prstGeom prst="rect">
            <a:avLst/>
          </a:prstGeom>
          <a:noFill/>
          <a:ln w="25400" algn="ctr">
            <a:noFill/>
            <a:miter lim="800000"/>
            <a:headEnd/>
            <a:tailEnd type="none" w="lg" len="lg"/>
          </a:ln>
        </p:spPr>
        <p:txBody>
          <a:bodyPr wrap="none" anchor="ctr">
            <a:spAutoFit/>
          </a:bodyPr>
          <a:lstStyle/>
          <a:p>
            <a:pPr algn="l"/>
            <a:r>
              <a:rPr lang="en-US" dirty="0"/>
              <a:t>________________ involve changes in atomic nuclei. </a:t>
            </a:r>
          </a:p>
        </p:txBody>
      </p:sp>
      <p:sp>
        <p:nvSpPr>
          <p:cNvPr id="110615" name="Rectangle 23"/>
          <p:cNvSpPr>
            <a:spLocks noChangeArrowheads="1"/>
          </p:cNvSpPr>
          <p:nvPr/>
        </p:nvSpPr>
        <p:spPr bwMode="auto">
          <a:xfrm>
            <a:off x="217488" y="5038725"/>
            <a:ext cx="8289925" cy="946150"/>
          </a:xfrm>
          <a:prstGeom prst="rect">
            <a:avLst/>
          </a:prstGeom>
          <a:noFill/>
          <a:ln w="25400" algn="ctr">
            <a:noFill/>
            <a:miter lim="800000"/>
            <a:headEnd/>
            <a:tailEnd type="none" w="lg" len="lg"/>
          </a:ln>
        </p:spPr>
        <p:txBody>
          <a:bodyPr wrap="none" anchor="ctr">
            <a:spAutoFit/>
          </a:bodyPr>
          <a:lstStyle/>
          <a:p>
            <a:pPr algn="l"/>
            <a:r>
              <a:rPr lang="en-US"/>
              <a:t>Spontaneously-changing nuclei emit ________ and</a:t>
            </a:r>
          </a:p>
          <a:p>
            <a:pPr algn="l"/>
            <a:r>
              <a:rPr lang="en-US"/>
              <a:t>are said to be _________. </a:t>
            </a:r>
          </a:p>
        </p:txBody>
      </p:sp>
      <p:sp>
        <p:nvSpPr>
          <p:cNvPr id="110616" name="Rectangle 24"/>
          <p:cNvSpPr>
            <a:spLocks noChangeArrowheads="1"/>
          </p:cNvSpPr>
          <p:nvPr/>
        </p:nvSpPr>
        <p:spPr bwMode="auto">
          <a:xfrm>
            <a:off x="212131" y="3816350"/>
            <a:ext cx="3424335" cy="523220"/>
          </a:xfrm>
          <a:prstGeom prst="rect">
            <a:avLst/>
          </a:prstGeom>
          <a:noFill/>
          <a:ln w="9525">
            <a:noFill/>
            <a:miter lim="800000"/>
            <a:headEnd/>
            <a:tailEnd/>
          </a:ln>
        </p:spPr>
        <p:txBody>
          <a:bodyPr wrap="none">
            <a:spAutoFit/>
          </a:bodyPr>
          <a:lstStyle/>
          <a:p>
            <a:pPr algn="l"/>
            <a:r>
              <a:rPr lang="en-US" dirty="0">
                <a:solidFill>
                  <a:schemeClr val="tx1"/>
                </a:solidFill>
              </a:rPr>
              <a:t>Chemical </a:t>
            </a:r>
            <a:r>
              <a:rPr lang="en-US" dirty="0" smtClean="0">
                <a:solidFill>
                  <a:schemeClr val="tx1"/>
                </a:solidFill>
              </a:rPr>
              <a:t>processes</a:t>
            </a:r>
            <a:endParaRPr lang="en-US" dirty="0">
              <a:solidFill>
                <a:schemeClr val="tx1"/>
              </a:solidFill>
            </a:endParaRPr>
          </a:p>
        </p:txBody>
      </p:sp>
      <p:sp>
        <p:nvSpPr>
          <p:cNvPr id="110617" name="Rectangle 25"/>
          <p:cNvSpPr>
            <a:spLocks noChangeArrowheads="1"/>
          </p:cNvSpPr>
          <p:nvPr/>
        </p:nvSpPr>
        <p:spPr bwMode="auto">
          <a:xfrm>
            <a:off x="312143" y="4411663"/>
            <a:ext cx="3164649" cy="523220"/>
          </a:xfrm>
          <a:prstGeom prst="rect">
            <a:avLst/>
          </a:prstGeom>
          <a:noFill/>
          <a:ln w="9525">
            <a:noFill/>
            <a:miter lim="800000"/>
            <a:headEnd/>
            <a:tailEnd/>
          </a:ln>
        </p:spPr>
        <p:txBody>
          <a:bodyPr wrap="none">
            <a:spAutoFit/>
          </a:bodyPr>
          <a:lstStyle/>
          <a:p>
            <a:pPr algn="l"/>
            <a:r>
              <a:rPr lang="en-US" dirty="0">
                <a:solidFill>
                  <a:schemeClr val="tx1"/>
                </a:solidFill>
              </a:rPr>
              <a:t>Nuclear </a:t>
            </a:r>
            <a:r>
              <a:rPr lang="en-US" dirty="0" smtClean="0">
                <a:solidFill>
                  <a:schemeClr val="tx1"/>
                </a:solidFill>
              </a:rPr>
              <a:t>processes</a:t>
            </a:r>
            <a:endParaRPr lang="en-US" dirty="0">
              <a:solidFill>
                <a:schemeClr val="tx1"/>
              </a:solidFill>
            </a:endParaRPr>
          </a:p>
        </p:txBody>
      </p:sp>
      <p:sp>
        <p:nvSpPr>
          <p:cNvPr id="110618" name="Rectangle 26"/>
          <p:cNvSpPr>
            <a:spLocks noChangeArrowheads="1"/>
          </p:cNvSpPr>
          <p:nvPr/>
        </p:nvSpPr>
        <p:spPr bwMode="auto">
          <a:xfrm>
            <a:off x="6151563" y="5021263"/>
            <a:ext cx="1552575" cy="519112"/>
          </a:xfrm>
          <a:prstGeom prst="rect">
            <a:avLst/>
          </a:prstGeom>
          <a:noFill/>
          <a:ln w="9525">
            <a:noFill/>
            <a:miter lim="800000"/>
            <a:headEnd/>
            <a:tailEnd/>
          </a:ln>
        </p:spPr>
        <p:txBody>
          <a:bodyPr wrap="none">
            <a:spAutoFit/>
          </a:bodyPr>
          <a:lstStyle/>
          <a:p>
            <a:pPr algn="l"/>
            <a:r>
              <a:rPr lang="en-US">
                <a:solidFill>
                  <a:schemeClr val="tx1"/>
                </a:solidFill>
              </a:rPr>
              <a:t>radiation</a:t>
            </a:r>
          </a:p>
        </p:txBody>
      </p:sp>
      <p:sp>
        <p:nvSpPr>
          <p:cNvPr id="110619" name="Rectangle 27"/>
          <p:cNvSpPr>
            <a:spLocks noChangeArrowheads="1"/>
          </p:cNvSpPr>
          <p:nvPr/>
        </p:nvSpPr>
        <p:spPr bwMode="auto">
          <a:xfrm>
            <a:off x="2509838" y="5456238"/>
            <a:ext cx="1908175" cy="519112"/>
          </a:xfrm>
          <a:prstGeom prst="rect">
            <a:avLst/>
          </a:prstGeom>
          <a:noFill/>
          <a:ln w="9525">
            <a:noFill/>
            <a:miter lim="800000"/>
            <a:headEnd/>
            <a:tailEnd/>
          </a:ln>
        </p:spPr>
        <p:txBody>
          <a:bodyPr wrap="none">
            <a:spAutoFit/>
          </a:bodyPr>
          <a:lstStyle/>
          <a:p>
            <a:pPr algn="l"/>
            <a:r>
              <a:rPr lang="en-US">
                <a:solidFill>
                  <a:schemeClr val="tx1"/>
                </a:solidFill>
              </a:rPr>
              <a:t>radioactive</a:t>
            </a:r>
          </a:p>
        </p:txBody>
      </p:sp>
      <p:grpSp>
        <p:nvGrpSpPr>
          <p:cNvPr id="2" name="Group 28"/>
          <p:cNvGrpSpPr>
            <a:grpSpLocks/>
          </p:cNvGrpSpPr>
          <p:nvPr/>
        </p:nvGrpSpPr>
        <p:grpSpPr bwMode="auto">
          <a:xfrm>
            <a:off x="2686050" y="5530850"/>
            <a:ext cx="4541838" cy="1096963"/>
            <a:chOff x="1692" y="1284"/>
            <a:chExt cx="2861" cy="691"/>
          </a:xfrm>
        </p:grpSpPr>
        <p:sp>
          <p:nvSpPr>
            <p:cNvPr id="5132" name="Rectangle 29"/>
            <p:cNvSpPr>
              <a:spLocks noChangeArrowheads="1"/>
            </p:cNvSpPr>
            <p:nvPr/>
          </p:nvSpPr>
          <p:spPr bwMode="auto">
            <a:xfrm>
              <a:off x="1692" y="1648"/>
              <a:ext cx="2400" cy="327"/>
            </a:xfrm>
            <a:prstGeom prst="rect">
              <a:avLst/>
            </a:prstGeom>
            <a:noFill/>
            <a:ln w="9525">
              <a:noFill/>
              <a:miter lim="800000"/>
              <a:headEnd/>
              <a:tailEnd/>
            </a:ln>
          </p:spPr>
          <p:txBody>
            <a:bodyPr wrap="none">
              <a:spAutoFit/>
            </a:bodyPr>
            <a:lstStyle/>
            <a:p>
              <a:pPr algn="l"/>
              <a:r>
                <a:rPr lang="en-US">
                  <a:solidFill>
                    <a:schemeClr val="tx1"/>
                  </a:solidFill>
                </a:rPr>
                <a:t>energy and/or particles</a:t>
              </a:r>
            </a:p>
          </p:txBody>
        </p:sp>
        <p:sp>
          <p:nvSpPr>
            <p:cNvPr id="5133" name="Line 30"/>
            <p:cNvSpPr>
              <a:spLocks noChangeShapeType="1"/>
            </p:cNvSpPr>
            <p:nvPr/>
          </p:nvSpPr>
          <p:spPr bwMode="auto">
            <a:xfrm>
              <a:off x="4105" y="1829"/>
              <a:ext cx="448" cy="0"/>
            </a:xfrm>
            <a:prstGeom prst="line">
              <a:avLst/>
            </a:prstGeom>
            <a:noFill/>
            <a:ln w="25400">
              <a:solidFill>
                <a:schemeClr val="tx1"/>
              </a:solidFill>
              <a:round/>
              <a:headEnd/>
              <a:tailEnd type="none" w="lg" len="lg"/>
            </a:ln>
          </p:spPr>
          <p:txBody>
            <a:bodyPr wrap="none" anchor="ctr">
              <a:spAutoFit/>
            </a:bodyPr>
            <a:lstStyle/>
            <a:p>
              <a:endParaRPr lang="en-US"/>
            </a:p>
          </p:txBody>
        </p:sp>
        <p:sp>
          <p:nvSpPr>
            <p:cNvPr id="5134" name="Line 31"/>
            <p:cNvSpPr>
              <a:spLocks noChangeShapeType="1"/>
            </p:cNvSpPr>
            <p:nvPr/>
          </p:nvSpPr>
          <p:spPr bwMode="auto">
            <a:xfrm flipH="1" flipV="1">
              <a:off x="4407" y="1284"/>
              <a:ext cx="146" cy="545"/>
            </a:xfrm>
            <a:prstGeom prst="line">
              <a:avLst/>
            </a:prstGeom>
            <a:noFill/>
            <a:ln w="25400">
              <a:solidFill>
                <a:schemeClr val="tx1"/>
              </a:solidFill>
              <a:round/>
              <a:headEnd/>
              <a:tailEnd type="triangle" w="lg" len="lg"/>
            </a:ln>
          </p:spPr>
          <p:txBody>
            <a:bodyPr wrap="none" anchor="ctr">
              <a:spAutoFit/>
            </a:bodyPr>
            <a:lstStyle/>
            <a:p>
              <a:endParaRPr lang="en-US"/>
            </a:p>
          </p:txBody>
        </p:sp>
      </p:grpSp>
      <p:pic>
        <p:nvPicPr>
          <p:cNvPr id="5131" name="Picture 33" descr="j0215552[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0031"/>
          <a:stretch/>
        </p:blipFill>
        <p:spPr bwMode="auto">
          <a:xfrm>
            <a:off x="5308978" y="336859"/>
            <a:ext cx="3622320" cy="3408012"/>
          </a:xfrm>
          <a:prstGeom prst="rect">
            <a:avLst/>
          </a:prstGeom>
          <a:noFill/>
          <a:ln w="9525">
            <a:noFill/>
            <a:miter lim="800000"/>
            <a:headEnd/>
            <a:tailEnd/>
          </a:ln>
        </p:spPr>
      </p:pic>
    </p:spTree>
    <p:extLst>
      <p:ext uri="{BB962C8B-B14F-4D97-AF65-F5344CB8AC3E}">
        <p14:creationId xmlns:p14="http://schemas.microsoft.com/office/powerpoint/2010/main" val="9355940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110616"/>
                                        </p:tgtEl>
                                        <p:attrNameLst>
                                          <p:attrName>style.visibility</p:attrName>
                                        </p:attrNameLst>
                                      </p:cBhvr>
                                      <p:to>
                                        <p:strVal val="visible"/>
                                      </p:to>
                                    </p:set>
                                    <p:animScale>
                                      <p:cBhvr>
                                        <p:cTn id="7" dur="1000" decel="50000" fill="hold">
                                          <p:stCondLst>
                                            <p:cond delay="0"/>
                                          </p:stCondLst>
                                        </p:cTn>
                                        <p:tgtEl>
                                          <p:spTgt spid="1106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10616"/>
                                        </p:tgtEl>
                                        <p:attrNameLst>
                                          <p:attrName>ppt_x</p:attrName>
                                          <p:attrName>ppt_y</p:attrName>
                                        </p:attrNameLst>
                                      </p:cBhvr>
                                    </p:animMotion>
                                    <p:animEffect transition="in" filter="fade">
                                      <p:cBhvr>
                                        <p:cTn id="9" dur="1000"/>
                                        <p:tgtEl>
                                          <p:spTgt spid="110616"/>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110617"/>
                                        </p:tgtEl>
                                        <p:attrNameLst>
                                          <p:attrName>style.visibility</p:attrName>
                                        </p:attrNameLst>
                                      </p:cBhvr>
                                      <p:to>
                                        <p:strVal val="visible"/>
                                      </p:to>
                                    </p:set>
                                    <p:animScale>
                                      <p:cBhvr>
                                        <p:cTn id="14" dur="1000" decel="50000" fill="hold">
                                          <p:stCondLst>
                                            <p:cond delay="0"/>
                                          </p:stCondLst>
                                        </p:cTn>
                                        <p:tgtEl>
                                          <p:spTgt spid="1106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110617"/>
                                        </p:tgtEl>
                                        <p:attrNameLst>
                                          <p:attrName>ppt_x</p:attrName>
                                          <p:attrName>ppt_y</p:attrName>
                                        </p:attrNameLst>
                                      </p:cBhvr>
                                    </p:animMotion>
                                    <p:animEffect transition="in" filter="fade">
                                      <p:cBhvr>
                                        <p:cTn id="16" dur="1000"/>
                                        <p:tgtEl>
                                          <p:spTgt spid="110617"/>
                                        </p:tgtEl>
                                      </p:cBhvr>
                                    </p:animEffect>
                                  </p:childTnLst>
                                </p:cTn>
                              </p:par>
                            </p:childTnLst>
                          </p:cTn>
                        </p:par>
                      </p:childTnLst>
                    </p:cTn>
                  </p:par>
                  <p:par>
                    <p:cTn id="17" fill="hold">
                      <p:stCondLst>
                        <p:cond delay="indefinite"/>
                      </p:stCondLst>
                      <p:childTnLst>
                        <p:par>
                          <p:cTn id="18" fill="hold">
                            <p:stCondLst>
                              <p:cond delay="0"/>
                            </p:stCondLst>
                            <p:childTnLst>
                              <p:par>
                                <p:cTn id="19" presetID="34" presetClass="entr" presetSubtype="0" fill="hold" grpId="0" nodeType="clickEffect">
                                  <p:stCondLst>
                                    <p:cond delay="0"/>
                                  </p:stCondLst>
                                  <p:childTnLst>
                                    <p:set>
                                      <p:cBhvr>
                                        <p:cTn id="20" dur="1" fill="hold">
                                          <p:stCondLst>
                                            <p:cond delay="0"/>
                                          </p:stCondLst>
                                        </p:cTn>
                                        <p:tgtEl>
                                          <p:spTgt spid="110615"/>
                                        </p:tgtEl>
                                        <p:attrNameLst>
                                          <p:attrName>style.visibility</p:attrName>
                                        </p:attrNameLst>
                                      </p:cBhvr>
                                      <p:to>
                                        <p:strVal val="visible"/>
                                      </p:to>
                                    </p:set>
                                    <p:anim from="(-#ppt_w/2)" to="(#ppt_x)" calcmode="lin" valueType="num">
                                      <p:cBhvr>
                                        <p:cTn id="21" dur="600" fill="hold">
                                          <p:stCondLst>
                                            <p:cond delay="0"/>
                                          </p:stCondLst>
                                        </p:cTn>
                                        <p:tgtEl>
                                          <p:spTgt spid="110615"/>
                                        </p:tgtEl>
                                        <p:attrNameLst>
                                          <p:attrName>ppt_x</p:attrName>
                                        </p:attrNameLst>
                                      </p:cBhvr>
                                    </p:anim>
                                    <p:anim from="0" to="-1.0" calcmode="lin" valueType="num">
                                      <p:cBhvr>
                                        <p:cTn id="22" dur="200" decel="50000" autoRev="1" fill="hold">
                                          <p:stCondLst>
                                            <p:cond delay="600"/>
                                          </p:stCondLst>
                                        </p:cTn>
                                        <p:tgtEl>
                                          <p:spTgt spid="110615"/>
                                        </p:tgtEl>
                                        <p:attrNameLst>
                                          <p:attrName>xshear</p:attrName>
                                        </p:attrNameLst>
                                      </p:cBhvr>
                                    </p:anim>
                                    <p:animScale>
                                      <p:cBhvr>
                                        <p:cTn id="23" dur="200" decel="100000" autoRev="1" fill="hold">
                                          <p:stCondLst>
                                            <p:cond delay="600"/>
                                          </p:stCondLst>
                                        </p:cTn>
                                        <p:tgtEl>
                                          <p:spTgt spid="110615"/>
                                        </p:tgtEl>
                                      </p:cBhvr>
                                      <p:from x="100000" y="100000"/>
                                      <p:to x="80000" y="100000"/>
                                    </p:animScale>
                                    <p:anim by="(#ppt_h/3+#ppt_w*0.1)" calcmode="lin" valueType="num">
                                      <p:cBhvr additive="sum">
                                        <p:cTn id="24" dur="200" decel="100000" autoRev="1" fill="hold">
                                          <p:stCondLst>
                                            <p:cond delay="600"/>
                                          </p:stCondLst>
                                        </p:cTn>
                                        <p:tgtEl>
                                          <p:spTgt spid="110615"/>
                                        </p:tgtEl>
                                        <p:attrNameLst>
                                          <p:attrName>ppt_x</p:attrName>
                                        </p:attrNameLst>
                                      </p:cBhvr>
                                    </p:anim>
                                  </p:childTnLst>
                                </p:cTn>
                              </p:par>
                            </p:childTnLst>
                          </p:cTn>
                        </p:par>
                      </p:childTnLst>
                    </p:cTn>
                  </p:par>
                  <p:par>
                    <p:cTn id="25" fill="hold">
                      <p:stCondLst>
                        <p:cond delay="indefinite"/>
                      </p:stCondLst>
                      <p:childTnLst>
                        <p:par>
                          <p:cTn id="26" fill="hold">
                            <p:stCondLst>
                              <p:cond delay="0"/>
                            </p:stCondLst>
                            <p:childTnLst>
                              <p:par>
                                <p:cTn id="27" presetID="56" presetClass="entr" presetSubtype="0" fill="hold" grpId="0" nodeType="clickEffect">
                                  <p:stCondLst>
                                    <p:cond delay="0"/>
                                  </p:stCondLst>
                                  <p:iterate type="lt">
                                    <p:tmPct val="10000"/>
                                  </p:iterate>
                                  <p:childTnLst>
                                    <p:set>
                                      <p:cBhvr>
                                        <p:cTn id="28" dur="1" fill="hold">
                                          <p:stCondLst>
                                            <p:cond delay="0"/>
                                          </p:stCondLst>
                                        </p:cTn>
                                        <p:tgtEl>
                                          <p:spTgt spid="110618"/>
                                        </p:tgtEl>
                                        <p:attrNameLst>
                                          <p:attrName>style.visibility</p:attrName>
                                        </p:attrNameLst>
                                      </p:cBhvr>
                                      <p:to>
                                        <p:strVal val="visible"/>
                                      </p:to>
                                    </p:set>
                                    <p:anim by="(-#ppt_w*2)" calcmode="lin" valueType="num">
                                      <p:cBhvr rctx="PPT">
                                        <p:cTn id="29" dur="500" autoRev="1" fill="hold">
                                          <p:stCondLst>
                                            <p:cond delay="0"/>
                                          </p:stCondLst>
                                        </p:cTn>
                                        <p:tgtEl>
                                          <p:spTgt spid="110618"/>
                                        </p:tgtEl>
                                        <p:attrNameLst>
                                          <p:attrName>ppt_w</p:attrName>
                                        </p:attrNameLst>
                                      </p:cBhvr>
                                    </p:anim>
                                    <p:anim by="(#ppt_w*0.50)" calcmode="lin" valueType="num">
                                      <p:cBhvr>
                                        <p:cTn id="30" dur="500" decel="50000" autoRev="1" fill="hold">
                                          <p:stCondLst>
                                            <p:cond delay="0"/>
                                          </p:stCondLst>
                                        </p:cTn>
                                        <p:tgtEl>
                                          <p:spTgt spid="110618"/>
                                        </p:tgtEl>
                                        <p:attrNameLst>
                                          <p:attrName>ppt_x</p:attrName>
                                        </p:attrNameLst>
                                      </p:cBhvr>
                                    </p:anim>
                                    <p:anim from="(-#ppt_h/2)" to="(#ppt_y)" calcmode="lin" valueType="num">
                                      <p:cBhvr>
                                        <p:cTn id="31" dur="1000" fill="hold">
                                          <p:stCondLst>
                                            <p:cond delay="0"/>
                                          </p:stCondLst>
                                        </p:cTn>
                                        <p:tgtEl>
                                          <p:spTgt spid="110618"/>
                                        </p:tgtEl>
                                        <p:attrNameLst>
                                          <p:attrName>ppt_y</p:attrName>
                                        </p:attrNameLst>
                                      </p:cBhvr>
                                    </p:anim>
                                    <p:animRot by="21600000">
                                      <p:cBhvr>
                                        <p:cTn id="32" dur="1000" fill="hold">
                                          <p:stCondLst>
                                            <p:cond delay="0"/>
                                          </p:stCondLst>
                                        </p:cTn>
                                        <p:tgtEl>
                                          <p:spTgt spid="110618"/>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56" presetClass="entr" presetSubtype="0" fill="hold" grpId="0" nodeType="clickEffect">
                                  <p:stCondLst>
                                    <p:cond delay="0"/>
                                  </p:stCondLst>
                                  <p:iterate type="lt">
                                    <p:tmPct val="10000"/>
                                  </p:iterate>
                                  <p:childTnLst>
                                    <p:set>
                                      <p:cBhvr>
                                        <p:cTn id="36" dur="1" fill="hold">
                                          <p:stCondLst>
                                            <p:cond delay="0"/>
                                          </p:stCondLst>
                                        </p:cTn>
                                        <p:tgtEl>
                                          <p:spTgt spid="110619"/>
                                        </p:tgtEl>
                                        <p:attrNameLst>
                                          <p:attrName>style.visibility</p:attrName>
                                        </p:attrNameLst>
                                      </p:cBhvr>
                                      <p:to>
                                        <p:strVal val="visible"/>
                                      </p:to>
                                    </p:set>
                                    <p:anim by="(-#ppt_w*2)" calcmode="lin" valueType="num">
                                      <p:cBhvr rctx="PPT">
                                        <p:cTn id="37" dur="500" autoRev="1" fill="hold">
                                          <p:stCondLst>
                                            <p:cond delay="0"/>
                                          </p:stCondLst>
                                        </p:cTn>
                                        <p:tgtEl>
                                          <p:spTgt spid="110619"/>
                                        </p:tgtEl>
                                        <p:attrNameLst>
                                          <p:attrName>ppt_w</p:attrName>
                                        </p:attrNameLst>
                                      </p:cBhvr>
                                    </p:anim>
                                    <p:anim by="(#ppt_w*0.50)" calcmode="lin" valueType="num">
                                      <p:cBhvr>
                                        <p:cTn id="38" dur="500" decel="50000" autoRev="1" fill="hold">
                                          <p:stCondLst>
                                            <p:cond delay="0"/>
                                          </p:stCondLst>
                                        </p:cTn>
                                        <p:tgtEl>
                                          <p:spTgt spid="110619"/>
                                        </p:tgtEl>
                                        <p:attrNameLst>
                                          <p:attrName>ppt_x</p:attrName>
                                        </p:attrNameLst>
                                      </p:cBhvr>
                                    </p:anim>
                                    <p:anim from="(-#ppt_h/2)" to="(#ppt_y)" calcmode="lin" valueType="num">
                                      <p:cBhvr>
                                        <p:cTn id="39" dur="1000" fill="hold">
                                          <p:stCondLst>
                                            <p:cond delay="0"/>
                                          </p:stCondLst>
                                        </p:cTn>
                                        <p:tgtEl>
                                          <p:spTgt spid="110619"/>
                                        </p:tgtEl>
                                        <p:attrNameLst>
                                          <p:attrName>ppt_y</p:attrName>
                                        </p:attrNameLst>
                                      </p:cBhvr>
                                    </p:anim>
                                    <p:animRot by="21600000">
                                      <p:cBhvr>
                                        <p:cTn id="40" dur="1000" fill="hold">
                                          <p:stCondLst>
                                            <p:cond delay="0"/>
                                          </p:stCondLst>
                                        </p:cTn>
                                        <p:tgtEl>
                                          <p:spTgt spid="110619"/>
                                        </p:tgtEl>
                                        <p:attrNameLst>
                                          <p:attrName>r</p:attrName>
                                        </p:attrNameLst>
                                      </p:cBhvr>
                                    </p:animRo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fade">
                                      <p:cBhvr>
                                        <p:cTn id="45" dur="1000"/>
                                        <p:tgtEl>
                                          <p:spTgt spid="2"/>
                                        </p:tgtEl>
                                      </p:cBhvr>
                                    </p:animEffect>
                                    <p:anim calcmode="lin" valueType="num">
                                      <p:cBhvr>
                                        <p:cTn id="46" dur="1000" fill="hold"/>
                                        <p:tgtEl>
                                          <p:spTgt spid="2"/>
                                        </p:tgtEl>
                                        <p:attrNameLst>
                                          <p:attrName>ppt_x</p:attrName>
                                        </p:attrNameLst>
                                      </p:cBhvr>
                                      <p:tavLst>
                                        <p:tav tm="0">
                                          <p:val>
                                            <p:strVal val="#ppt_x"/>
                                          </p:val>
                                        </p:tav>
                                        <p:tav tm="100000">
                                          <p:val>
                                            <p:strVal val="#ppt_x"/>
                                          </p:val>
                                        </p:tav>
                                      </p:tavLst>
                                    </p:anim>
                                    <p:anim calcmode="lin" valueType="num">
                                      <p:cBhvr>
                                        <p:cTn id="4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615" grpId="0"/>
      <p:bldP spid="110616" grpId="0"/>
      <p:bldP spid="110617" grpId="0"/>
      <p:bldP spid="110618" grpId="0"/>
      <p:bldP spid="11061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ChangeArrowheads="1"/>
          </p:cNvSpPr>
          <p:nvPr/>
        </p:nvSpPr>
        <p:spPr bwMode="auto">
          <a:xfrm>
            <a:off x="392113" y="484188"/>
            <a:ext cx="2698750" cy="519112"/>
          </a:xfrm>
          <a:prstGeom prst="rect">
            <a:avLst/>
          </a:prstGeom>
          <a:noFill/>
          <a:ln w="22225" algn="ctr">
            <a:noFill/>
            <a:miter lim="800000"/>
            <a:headEnd/>
            <a:tailEnd/>
          </a:ln>
        </p:spPr>
        <p:txBody>
          <a:bodyPr wrap="none" anchor="ctr">
            <a:spAutoFit/>
          </a:bodyPr>
          <a:lstStyle/>
          <a:p>
            <a:pPr algn="l"/>
            <a:r>
              <a:rPr lang="en-US" u="sng" dirty="0"/>
              <a:t>positron decay</a:t>
            </a:r>
            <a:r>
              <a:rPr lang="en-US" dirty="0"/>
              <a:t>: </a:t>
            </a:r>
          </a:p>
        </p:txBody>
      </p:sp>
      <p:sp>
        <p:nvSpPr>
          <p:cNvPr id="202760" name="Rectangle 8"/>
          <p:cNvSpPr>
            <a:spLocks noChangeArrowheads="1"/>
          </p:cNvSpPr>
          <p:nvPr/>
        </p:nvSpPr>
        <p:spPr bwMode="auto">
          <a:xfrm>
            <a:off x="3025775" y="446088"/>
            <a:ext cx="523875" cy="457200"/>
          </a:xfrm>
          <a:prstGeom prst="rect">
            <a:avLst/>
          </a:prstGeom>
          <a:noFill/>
          <a:ln w="9525">
            <a:noFill/>
            <a:miter lim="800000"/>
            <a:headEnd/>
            <a:tailEnd/>
          </a:ln>
        </p:spPr>
        <p:txBody>
          <a:bodyPr wrap="none">
            <a:spAutoFit/>
          </a:bodyPr>
          <a:lstStyle/>
          <a:p>
            <a:pPr algn="r"/>
            <a:r>
              <a:rPr lang="en-US" sz="2400">
                <a:solidFill>
                  <a:schemeClr val="tx1"/>
                </a:solidFill>
              </a:rPr>
              <a:t>23</a:t>
            </a:r>
          </a:p>
        </p:txBody>
      </p:sp>
      <p:sp>
        <p:nvSpPr>
          <p:cNvPr id="202761" name="Rectangle 9"/>
          <p:cNvSpPr>
            <a:spLocks noChangeArrowheads="1"/>
          </p:cNvSpPr>
          <p:nvPr/>
        </p:nvSpPr>
        <p:spPr bwMode="auto">
          <a:xfrm>
            <a:off x="3013075" y="768350"/>
            <a:ext cx="523875" cy="457200"/>
          </a:xfrm>
          <a:prstGeom prst="rect">
            <a:avLst/>
          </a:prstGeom>
          <a:noFill/>
          <a:ln w="9525">
            <a:noFill/>
            <a:miter lim="800000"/>
            <a:headEnd/>
            <a:tailEnd/>
          </a:ln>
        </p:spPr>
        <p:txBody>
          <a:bodyPr wrap="none">
            <a:spAutoFit/>
          </a:bodyPr>
          <a:lstStyle/>
          <a:p>
            <a:pPr algn="r"/>
            <a:r>
              <a:rPr lang="en-US" sz="2400">
                <a:solidFill>
                  <a:schemeClr val="tx1"/>
                </a:solidFill>
              </a:rPr>
              <a:t>12</a:t>
            </a:r>
          </a:p>
        </p:txBody>
      </p:sp>
      <p:sp>
        <p:nvSpPr>
          <p:cNvPr id="202762" name="Rectangle 10"/>
          <p:cNvSpPr>
            <a:spLocks noChangeArrowheads="1"/>
          </p:cNvSpPr>
          <p:nvPr/>
        </p:nvSpPr>
        <p:spPr bwMode="auto">
          <a:xfrm>
            <a:off x="3424238" y="592138"/>
            <a:ext cx="679450" cy="519112"/>
          </a:xfrm>
          <a:prstGeom prst="rect">
            <a:avLst/>
          </a:prstGeom>
          <a:noFill/>
          <a:ln w="9525">
            <a:noFill/>
            <a:miter lim="800000"/>
            <a:headEnd/>
            <a:tailEnd/>
          </a:ln>
        </p:spPr>
        <p:txBody>
          <a:bodyPr wrap="none">
            <a:spAutoFit/>
          </a:bodyPr>
          <a:lstStyle/>
          <a:p>
            <a:pPr algn="l"/>
            <a:r>
              <a:rPr lang="en-US">
                <a:solidFill>
                  <a:schemeClr val="tx1"/>
                </a:solidFill>
              </a:rPr>
              <a:t>Mg</a:t>
            </a:r>
          </a:p>
        </p:txBody>
      </p:sp>
      <p:sp>
        <p:nvSpPr>
          <p:cNvPr id="202763" name="Line 11"/>
          <p:cNvSpPr>
            <a:spLocks noChangeShapeType="1"/>
          </p:cNvSpPr>
          <p:nvPr/>
        </p:nvSpPr>
        <p:spPr bwMode="auto">
          <a:xfrm>
            <a:off x="4273550" y="820738"/>
            <a:ext cx="741363" cy="0"/>
          </a:xfrm>
          <a:prstGeom prst="line">
            <a:avLst/>
          </a:prstGeom>
          <a:noFill/>
          <a:ln w="22225">
            <a:solidFill>
              <a:schemeClr val="tx1"/>
            </a:solidFill>
            <a:round/>
            <a:headEnd/>
            <a:tailEnd type="triangle" w="lg" len="lg"/>
          </a:ln>
        </p:spPr>
        <p:txBody>
          <a:bodyPr wrap="none" anchor="ctr">
            <a:spAutoFit/>
          </a:bodyPr>
          <a:lstStyle/>
          <a:p>
            <a:endParaRPr lang="en-US"/>
          </a:p>
        </p:txBody>
      </p:sp>
      <p:sp>
        <p:nvSpPr>
          <p:cNvPr id="202764" name="Rectangle 12"/>
          <p:cNvSpPr>
            <a:spLocks noChangeArrowheads="1"/>
          </p:cNvSpPr>
          <p:nvPr/>
        </p:nvSpPr>
        <p:spPr bwMode="auto">
          <a:xfrm>
            <a:off x="5140325" y="446088"/>
            <a:ext cx="523875" cy="457200"/>
          </a:xfrm>
          <a:prstGeom prst="rect">
            <a:avLst/>
          </a:prstGeom>
          <a:noFill/>
          <a:ln w="9525">
            <a:noFill/>
            <a:miter lim="800000"/>
            <a:headEnd/>
            <a:tailEnd/>
          </a:ln>
        </p:spPr>
        <p:txBody>
          <a:bodyPr wrap="none">
            <a:spAutoFit/>
          </a:bodyPr>
          <a:lstStyle/>
          <a:p>
            <a:pPr algn="r"/>
            <a:r>
              <a:rPr lang="en-US" sz="2400">
                <a:solidFill>
                  <a:schemeClr val="tx1"/>
                </a:solidFill>
              </a:rPr>
              <a:t>23</a:t>
            </a:r>
          </a:p>
        </p:txBody>
      </p:sp>
      <p:sp>
        <p:nvSpPr>
          <p:cNvPr id="202765" name="Rectangle 13"/>
          <p:cNvSpPr>
            <a:spLocks noChangeArrowheads="1"/>
          </p:cNvSpPr>
          <p:nvPr/>
        </p:nvSpPr>
        <p:spPr bwMode="auto">
          <a:xfrm>
            <a:off x="5127625" y="768350"/>
            <a:ext cx="523875" cy="457200"/>
          </a:xfrm>
          <a:prstGeom prst="rect">
            <a:avLst/>
          </a:prstGeom>
          <a:noFill/>
          <a:ln w="9525">
            <a:noFill/>
            <a:miter lim="800000"/>
            <a:headEnd/>
            <a:tailEnd/>
          </a:ln>
        </p:spPr>
        <p:txBody>
          <a:bodyPr wrap="none">
            <a:spAutoFit/>
          </a:bodyPr>
          <a:lstStyle/>
          <a:p>
            <a:pPr algn="r"/>
            <a:r>
              <a:rPr lang="en-US" sz="2400">
                <a:solidFill>
                  <a:schemeClr val="tx1"/>
                </a:solidFill>
              </a:rPr>
              <a:t>11</a:t>
            </a:r>
          </a:p>
        </p:txBody>
      </p:sp>
      <p:sp>
        <p:nvSpPr>
          <p:cNvPr id="202766" name="Rectangle 14"/>
          <p:cNvSpPr>
            <a:spLocks noChangeArrowheads="1"/>
          </p:cNvSpPr>
          <p:nvPr/>
        </p:nvSpPr>
        <p:spPr bwMode="auto">
          <a:xfrm>
            <a:off x="5553075" y="592138"/>
            <a:ext cx="639763" cy="519112"/>
          </a:xfrm>
          <a:prstGeom prst="rect">
            <a:avLst/>
          </a:prstGeom>
          <a:noFill/>
          <a:ln w="9525">
            <a:noFill/>
            <a:miter lim="800000"/>
            <a:headEnd/>
            <a:tailEnd/>
          </a:ln>
        </p:spPr>
        <p:txBody>
          <a:bodyPr wrap="none">
            <a:spAutoFit/>
          </a:bodyPr>
          <a:lstStyle/>
          <a:p>
            <a:pPr algn="l"/>
            <a:r>
              <a:rPr lang="en-US">
                <a:solidFill>
                  <a:schemeClr val="tx1"/>
                </a:solidFill>
              </a:rPr>
              <a:t>Na</a:t>
            </a:r>
          </a:p>
        </p:txBody>
      </p:sp>
      <p:sp>
        <p:nvSpPr>
          <p:cNvPr id="202767" name="Rectangle 15"/>
          <p:cNvSpPr>
            <a:spLocks noChangeArrowheads="1"/>
          </p:cNvSpPr>
          <p:nvPr/>
        </p:nvSpPr>
        <p:spPr bwMode="auto">
          <a:xfrm>
            <a:off x="6089650" y="592138"/>
            <a:ext cx="392113" cy="519112"/>
          </a:xfrm>
          <a:prstGeom prst="rect">
            <a:avLst/>
          </a:prstGeom>
          <a:noFill/>
          <a:ln w="9525">
            <a:noFill/>
            <a:miter lim="800000"/>
            <a:headEnd/>
            <a:tailEnd/>
          </a:ln>
        </p:spPr>
        <p:txBody>
          <a:bodyPr wrap="none">
            <a:spAutoFit/>
          </a:bodyPr>
          <a:lstStyle/>
          <a:p>
            <a:pPr algn="l"/>
            <a:r>
              <a:rPr lang="en-US">
                <a:solidFill>
                  <a:schemeClr val="tx1"/>
                </a:solidFill>
              </a:rPr>
              <a:t>+</a:t>
            </a:r>
          </a:p>
        </p:txBody>
      </p:sp>
      <p:sp>
        <p:nvSpPr>
          <p:cNvPr id="202768" name="Rectangle 16"/>
          <p:cNvSpPr>
            <a:spLocks noChangeArrowheads="1"/>
          </p:cNvSpPr>
          <p:nvPr/>
        </p:nvSpPr>
        <p:spPr bwMode="auto">
          <a:xfrm>
            <a:off x="6505575" y="446088"/>
            <a:ext cx="354013" cy="457200"/>
          </a:xfrm>
          <a:prstGeom prst="rect">
            <a:avLst/>
          </a:prstGeom>
          <a:noFill/>
          <a:ln w="9525">
            <a:noFill/>
            <a:miter lim="800000"/>
            <a:headEnd/>
            <a:tailEnd/>
          </a:ln>
        </p:spPr>
        <p:txBody>
          <a:bodyPr wrap="none">
            <a:spAutoFit/>
          </a:bodyPr>
          <a:lstStyle/>
          <a:p>
            <a:pPr algn="r"/>
            <a:r>
              <a:rPr lang="en-US" sz="2400">
                <a:solidFill>
                  <a:schemeClr val="tx1"/>
                </a:solidFill>
              </a:rPr>
              <a:t>0</a:t>
            </a:r>
          </a:p>
        </p:txBody>
      </p:sp>
      <p:sp>
        <p:nvSpPr>
          <p:cNvPr id="202769" name="Rectangle 17"/>
          <p:cNvSpPr>
            <a:spLocks noChangeArrowheads="1"/>
          </p:cNvSpPr>
          <p:nvPr/>
        </p:nvSpPr>
        <p:spPr bwMode="auto">
          <a:xfrm>
            <a:off x="6326188" y="768350"/>
            <a:ext cx="534987" cy="461963"/>
          </a:xfrm>
          <a:prstGeom prst="rect">
            <a:avLst/>
          </a:prstGeom>
          <a:noFill/>
          <a:ln w="9525">
            <a:noFill/>
            <a:miter lim="800000"/>
            <a:headEnd/>
            <a:tailEnd/>
          </a:ln>
        </p:spPr>
        <p:txBody>
          <a:bodyPr wrap="none">
            <a:spAutoFit/>
          </a:bodyPr>
          <a:lstStyle/>
          <a:p>
            <a:pPr algn="r"/>
            <a:r>
              <a:rPr lang="en-US" sz="2400" dirty="0">
                <a:solidFill>
                  <a:schemeClr val="tx1"/>
                </a:solidFill>
              </a:rPr>
              <a:t>+1</a:t>
            </a:r>
          </a:p>
        </p:txBody>
      </p:sp>
      <p:sp>
        <p:nvSpPr>
          <p:cNvPr id="202770" name="Rectangle 18"/>
          <p:cNvSpPr>
            <a:spLocks noChangeArrowheads="1"/>
          </p:cNvSpPr>
          <p:nvPr/>
        </p:nvSpPr>
        <p:spPr bwMode="auto">
          <a:xfrm>
            <a:off x="6719888" y="592138"/>
            <a:ext cx="382587" cy="519112"/>
          </a:xfrm>
          <a:prstGeom prst="rect">
            <a:avLst/>
          </a:prstGeom>
          <a:noFill/>
          <a:ln w="9525">
            <a:noFill/>
            <a:miter lim="800000"/>
            <a:headEnd/>
            <a:tailEnd/>
          </a:ln>
        </p:spPr>
        <p:txBody>
          <a:bodyPr wrap="none">
            <a:spAutoFit/>
          </a:bodyPr>
          <a:lstStyle/>
          <a:p>
            <a:pPr algn="l"/>
            <a:r>
              <a:rPr lang="en-US">
                <a:solidFill>
                  <a:schemeClr val="tx1"/>
                </a:solidFill>
              </a:rPr>
              <a:t>e</a:t>
            </a:r>
          </a:p>
        </p:txBody>
      </p:sp>
      <p:sp>
        <p:nvSpPr>
          <p:cNvPr id="202771" name="Rectangle 19"/>
          <p:cNvSpPr>
            <a:spLocks noChangeArrowheads="1"/>
          </p:cNvSpPr>
          <p:nvPr/>
        </p:nvSpPr>
        <p:spPr bwMode="auto">
          <a:xfrm>
            <a:off x="7123113" y="592138"/>
            <a:ext cx="392112" cy="519112"/>
          </a:xfrm>
          <a:prstGeom prst="rect">
            <a:avLst/>
          </a:prstGeom>
          <a:noFill/>
          <a:ln w="9525">
            <a:noFill/>
            <a:miter lim="800000"/>
            <a:headEnd/>
            <a:tailEnd/>
          </a:ln>
        </p:spPr>
        <p:txBody>
          <a:bodyPr wrap="none">
            <a:spAutoFit/>
          </a:bodyPr>
          <a:lstStyle/>
          <a:p>
            <a:pPr algn="l"/>
            <a:r>
              <a:rPr lang="en-US">
                <a:solidFill>
                  <a:schemeClr val="tx1"/>
                </a:solidFill>
              </a:rPr>
              <a:t>+</a:t>
            </a:r>
          </a:p>
        </p:txBody>
      </p:sp>
      <p:sp>
        <p:nvSpPr>
          <p:cNvPr id="202772" name="Rectangle 20"/>
          <p:cNvSpPr>
            <a:spLocks noChangeArrowheads="1"/>
          </p:cNvSpPr>
          <p:nvPr/>
        </p:nvSpPr>
        <p:spPr bwMode="auto">
          <a:xfrm>
            <a:off x="7612063" y="446088"/>
            <a:ext cx="354012" cy="457200"/>
          </a:xfrm>
          <a:prstGeom prst="rect">
            <a:avLst/>
          </a:prstGeom>
          <a:noFill/>
          <a:ln w="9525">
            <a:noFill/>
            <a:miter lim="800000"/>
            <a:headEnd/>
            <a:tailEnd/>
          </a:ln>
        </p:spPr>
        <p:txBody>
          <a:bodyPr wrap="none">
            <a:spAutoFit/>
          </a:bodyPr>
          <a:lstStyle/>
          <a:p>
            <a:pPr algn="r"/>
            <a:r>
              <a:rPr lang="en-US" sz="2400">
                <a:solidFill>
                  <a:schemeClr val="tx1"/>
                </a:solidFill>
              </a:rPr>
              <a:t>0</a:t>
            </a:r>
          </a:p>
        </p:txBody>
      </p:sp>
      <p:sp>
        <p:nvSpPr>
          <p:cNvPr id="202773" name="Rectangle 21"/>
          <p:cNvSpPr>
            <a:spLocks noChangeArrowheads="1"/>
          </p:cNvSpPr>
          <p:nvPr/>
        </p:nvSpPr>
        <p:spPr bwMode="auto">
          <a:xfrm>
            <a:off x="7599363" y="768350"/>
            <a:ext cx="354012" cy="457200"/>
          </a:xfrm>
          <a:prstGeom prst="rect">
            <a:avLst/>
          </a:prstGeom>
          <a:noFill/>
          <a:ln w="9525">
            <a:noFill/>
            <a:miter lim="800000"/>
            <a:headEnd/>
            <a:tailEnd/>
          </a:ln>
        </p:spPr>
        <p:txBody>
          <a:bodyPr wrap="none">
            <a:spAutoFit/>
          </a:bodyPr>
          <a:lstStyle/>
          <a:p>
            <a:pPr algn="r"/>
            <a:r>
              <a:rPr lang="en-US" sz="2400">
                <a:solidFill>
                  <a:schemeClr val="tx1"/>
                </a:solidFill>
              </a:rPr>
              <a:t>0</a:t>
            </a:r>
          </a:p>
        </p:txBody>
      </p:sp>
      <p:sp>
        <p:nvSpPr>
          <p:cNvPr id="202774" name="Rectangle 22"/>
          <p:cNvSpPr>
            <a:spLocks noChangeArrowheads="1"/>
          </p:cNvSpPr>
          <p:nvPr/>
        </p:nvSpPr>
        <p:spPr bwMode="auto">
          <a:xfrm>
            <a:off x="7826375" y="592138"/>
            <a:ext cx="369888" cy="519112"/>
          </a:xfrm>
          <a:prstGeom prst="rect">
            <a:avLst/>
          </a:prstGeom>
          <a:noFill/>
          <a:ln w="9525">
            <a:noFill/>
            <a:miter lim="800000"/>
            <a:headEnd/>
            <a:tailEnd/>
          </a:ln>
        </p:spPr>
        <p:txBody>
          <a:bodyPr wrap="none">
            <a:spAutoFit/>
          </a:bodyPr>
          <a:lstStyle/>
          <a:p>
            <a:pPr algn="l"/>
            <a:r>
              <a:rPr lang="en-US">
                <a:solidFill>
                  <a:schemeClr val="tx1"/>
                </a:solidFill>
                <a:latin typeface="Symbol" pitchFamily="18" charset="2"/>
              </a:rPr>
              <a:t>n</a:t>
            </a:r>
          </a:p>
        </p:txBody>
      </p:sp>
      <p:grpSp>
        <p:nvGrpSpPr>
          <p:cNvPr id="2" name="Group 53"/>
          <p:cNvGrpSpPr>
            <a:grpSpLocks/>
          </p:cNvGrpSpPr>
          <p:nvPr/>
        </p:nvGrpSpPr>
        <p:grpSpPr bwMode="auto">
          <a:xfrm>
            <a:off x="950913" y="1303338"/>
            <a:ext cx="6931025" cy="1093788"/>
            <a:chOff x="599" y="821"/>
            <a:chExt cx="4366" cy="689"/>
          </a:xfrm>
        </p:grpSpPr>
        <p:sp>
          <p:nvSpPr>
            <p:cNvPr id="10307" name="Rectangle 25"/>
            <p:cNvSpPr>
              <a:spLocks noChangeArrowheads="1"/>
            </p:cNvSpPr>
            <p:nvPr/>
          </p:nvSpPr>
          <p:spPr bwMode="auto">
            <a:xfrm>
              <a:off x="599" y="1183"/>
              <a:ext cx="4195" cy="327"/>
            </a:xfrm>
            <a:prstGeom prst="rect">
              <a:avLst/>
            </a:prstGeom>
            <a:noFill/>
            <a:ln w="22225" algn="ctr">
              <a:noFill/>
              <a:miter lim="800000"/>
              <a:headEnd/>
              <a:tailEnd/>
            </a:ln>
          </p:spPr>
          <p:txBody>
            <a:bodyPr wrap="none" anchor="ctr">
              <a:spAutoFit/>
            </a:bodyPr>
            <a:lstStyle/>
            <a:p>
              <a:pPr algn="l"/>
              <a:r>
                <a:rPr lang="en-US" u="sng">
                  <a:solidFill>
                    <a:schemeClr val="tx1"/>
                  </a:solidFill>
                </a:rPr>
                <a:t>neutrino</a:t>
              </a:r>
              <a:r>
                <a:rPr lang="en-US">
                  <a:solidFill>
                    <a:schemeClr val="tx1"/>
                  </a:solidFill>
                </a:rPr>
                <a:t>: “massless,” chargeless particle </a:t>
              </a:r>
            </a:p>
          </p:txBody>
        </p:sp>
        <p:grpSp>
          <p:nvGrpSpPr>
            <p:cNvPr id="10308" name="Group 31"/>
            <p:cNvGrpSpPr>
              <a:grpSpLocks/>
            </p:cNvGrpSpPr>
            <p:nvPr/>
          </p:nvGrpSpPr>
          <p:grpSpPr bwMode="auto">
            <a:xfrm>
              <a:off x="4736" y="821"/>
              <a:ext cx="229" cy="523"/>
              <a:chOff x="4736" y="821"/>
              <a:chExt cx="229" cy="523"/>
            </a:xfrm>
          </p:grpSpPr>
          <p:sp>
            <p:nvSpPr>
              <p:cNvPr id="10309" name="Line 26"/>
              <p:cNvSpPr>
                <a:spLocks noChangeShapeType="1"/>
              </p:cNvSpPr>
              <p:nvPr/>
            </p:nvSpPr>
            <p:spPr bwMode="auto">
              <a:xfrm>
                <a:off x="4736" y="1344"/>
                <a:ext cx="229" cy="0"/>
              </a:xfrm>
              <a:prstGeom prst="line">
                <a:avLst/>
              </a:prstGeom>
              <a:noFill/>
              <a:ln w="22225">
                <a:solidFill>
                  <a:schemeClr val="tx1"/>
                </a:solidFill>
                <a:round/>
                <a:headEnd/>
                <a:tailEnd/>
              </a:ln>
            </p:spPr>
            <p:txBody>
              <a:bodyPr wrap="none" anchor="ctr">
                <a:spAutoFit/>
              </a:bodyPr>
              <a:lstStyle/>
              <a:p>
                <a:endParaRPr lang="en-US"/>
              </a:p>
            </p:txBody>
          </p:sp>
          <p:sp>
            <p:nvSpPr>
              <p:cNvPr id="10310" name="Line 27"/>
              <p:cNvSpPr>
                <a:spLocks noChangeShapeType="1"/>
              </p:cNvSpPr>
              <p:nvPr/>
            </p:nvSpPr>
            <p:spPr bwMode="auto">
              <a:xfrm flipV="1">
                <a:off x="4965" y="821"/>
                <a:ext cx="0" cy="518"/>
              </a:xfrm>
              <a:prstGeom prst="line">
                <a:avLst/>
              </a:prstGeom>
              <a:noFill/>
              <a:ln w="22225">
                <a:solidFill>
                  <a:schemeClr val="tx1"/>
                </a:solidFill>
                <a:round/>
                <a:headEnd/>
                <a:tailEnd type="triangle" w="lg" len="lg"/>
              </a:ln>
            </p:spPr>
            <p:txBody>
              <a:bodyPr wrap="none" anchor="ctr">
                <a:spAutoFit/>
              </a:bodyPr>
              <a:lstStyle/>
              <a:p>
                <a:endParaRPr lang="en-US"/>
              </a:p>
            </p:txBody>
          </p:sp>
        </p:grpSp>
      </p:grpSp>
      <p:grpSp>
        <p:nvGrpSpPr>
          <p:cNvPr id="4" name="Group 52"/>
          <p:cNvGrpSpPr>
            <a:grpSpLocks/>
          </p:cNvGrpSpPr>
          <p:nvPr/>
        </p:nvGrpSpPr>
        <p:grpSpPr bwMode="auto">
          <a:xfrm>
            <a:off x="963613" y="1190625"/>
            <a:ext cx="5872162" cy="684213"/>
            <a:chOff x="607" y="750"/>
            <a:chExt cx="3699" cy="431"/>
          </a:xfrm>
        </p:grpSpPr>
        <p:sp>
          <p:nvSpPr>
            <p:cNvPr id="10303" name="Rectangle 24"/>
            <p:cNvSpPr>
              <a:spLocks noChangeArrowheads="1"/>
            </p:cNvSpPr>
            <p:nvPr/>
          </p:nvSpPr>
          <p:spPr bwMode="auto">
            <a:xfrm>
              <a:off x="607" y="854"/>
              <a:ext cx="3537" cy="327"/>
            </a:xfrm>
            <a:prstGeom prst="rect">
              <a:avLst/>
            </a:prstGeom>
            <a:noFill/>
            <a:ln w="22225" algn="ctr">
              <a:noFill/>
              <a:miter lim="800000"/>
              <a:headEnd/>
              <a:tailEnd/>
            </a:ln>
          </p:spPr>
          <p:txBody>
            <a:bodyPr wrap="none" anchor="ctr">
              <a:spAutoFit/>
            </a:bodyPr>
            <a:lstStyle/>
            <a:p>
              <a:pPr algn="l"/>
              <a:r>
                <a:rPr lang="en-US" u="sng" dirty="0"/>
                <a:t>positron</a:t>
              </a:r>
              <a:r>
                <a:rPr lang="en-US" dirty="0"/>
                <a:t>: identical to an e</a:t>
              </a:r>
              <a:r>
                <a:rPr lang="en-US" baseline="30000" dirty="0"/>
                <a:t>–</a:t>
              </a:r>
              <a:r>
                <a:rPr lang="en-US" dirty="0"/>
                <a:t>, but (+) </a:t>
              </a:r>
            </a:p>
          </p:txBody>
        </p:sp>
        <p:grpSp>
          <p:nvGrpSpPr>
            <p:cNvPr id="10304" name="Group 30"/>
            <p:cNvGrpSpPr>
              <a:grpSpLocks/>
            </p:cNvGrpSpPr>
            <p:nvPr/>
          </p:nvGrpSpPr>
          <p:grpSpPr bwMode="auto">
            <a:xfrm>
              <a:off x="4077" y="750"/>
              <a:ext cx="229" cy="274"/>
              <a:chOff x="4077" y="750"/>
              <a:chExt cx="229" cy="274"/>
            </a:xfrm>
          </p:grpSpPr>
          <p:sp>
            <p:nvSpPr>
              <p:cNvPr id="10305" name="Line 28"/>
              <p:cNvSpPr>
                <a:spLocks noChangeShapeType="1"/>
              </p:cNvSpPr>
              <p:nvPr/>
            </p:nvSpPr>
            <p:spPr bwMode="auto">
              <a:xfrm>
                <a:off x="4077" y="1024"/>
                <a:ext cx="229" cy="0"/>
              </a:xfrm>
              <a:prstGeom prst="line">
                <a:avLst/>
              </a:prstGeom>
              <a:noFill/>
              <a:ln w="22225">
                <a:solidFill>
                  <a:schemeClr val="tx1"/>
                </a:solidFill>
                <a:round/>
                <a:headEnd/>
                <a:tailEnd/>
              </a:ln>
            </p:spPr>
            <p:txBody>
              <a:bodyPr anchor="ctr">
                <a:spAutoFit/>
              </a:bodyPr>
              <a:lstStyle/>
              <a:p>
                <a:endParaRPr lang="en-US"/>
              </a:p>
            </p:txBody>
          </p:sp>
          <p:sp>
            <p:nvSpPr>
              <p:cNvPr id="10306" name="Line 29"/>
              <p:cNvSpPr>
                <a:spLocks noChangeShapeType="1"/>
              </p:cNvSpPr>
              <p:nvPr/>
            </p:nvSpPr>
            <p:spPr bwMode="auto">
              <a:xfrm flipV="1">
                <a:off x="4306" y="750"/>
                <a:ext cx="0" cy="274"/>
              </a:xfrm>
              <a:prstGeom prst="line">
                <a:avLst/>
              </a:prstGeom>
              <a:noFill/>
              <a:ln w="22225">
                <a:solidFill>
                  <a:schemeClr val="tx1"/>
                </a:solidFill>
                <a:round/>
                <a:headEnd/>
                <a:tailEnd type="triangle" w="lg" len="lg"/>
              </a:ln>
            </p:spPr>
            <p:txBody>
              <a:bodyPr anchor="ctr">
                <a:spAutoFit/>
              </a:bodyPr>
              <a:lstStyle/>
              <a:p>
                <a:endParaRPr lang="en-US"/>
              </a:p>
            </p:txBody>
          </p:sp>
        </p:grpSp>
      </p:grpSp>
      <p:sp>
        <p:nvSpPr>
          <p:cNvPr id="202784" name="Rectangle 32"/>
          <p:cNvSpPr>
            <a:spLocks noChangeArrowheads="1"/>
          </p:cNvSpPr>
          <p:nvPr/>
        </p:nvSpPr>
        <p:spPr bwMode="auto">
          <a:xfrm>
            <a:off x="1989138" y="3652838"/>
            <a:ext cx="523875" cy="457200"/>
          </a:xfrm>
          <a:prstGeom prst="rect">
            <a:avLst/>
          </a:prstGeom>
          <a:noFill/>
          <a:ln w="9525">
            <a:noFill/>
            <a:miter lim="800000"/>
            <a:headEnd/>
            <a:tailEnd/>
          </a:ln>
        </p:spPr>
        <p:txBody>
          <a:bodyPr wrap="none">
            <a:spAutoFit/>
          </a:bodyPr>
          <a:lstStyle/>
          <a:p>
            <a:pPr algn="r"/>
            <a:r>
              <a:rPr lang="en-US" sz="2400">
                <a:solidFill>
                  <a:schemeClr val="tx1"/>
                </a:solidFill>
              </a:rPr>
              <a:t>11</a:t>
            </a:r>
          </a:p>
        </p:txBody>
      </p:sp>
      <p:sp>
        <p:nvSpPr>
          <p:cNvPr id="202785" name="Rectangle 33"/>
          <p:cNvSpPr>
            <a:spLocks noChangeArrowheads="1"/>
          </p:cNvSpPr>
          <p:nvPr/>
        </p:nvSpPr>
        <p:spPr bwMode="auto">
          <a:xfrm>
            <a:off x="2146300" y="3975100"/>
            <a:ext cx="354013" cy="457200"/>
          </a:xfrm>
          <a:prstGeom prst="rect">
            <a:avLst/>
          </a:prstGeom>
          <a:noFill/>
          <a:ln w="9525">
            <a:noFill/>
            <a:miter lim="800000"/>
            <a:headEnd/>
            <a:tailEnd/>
          </a:ln>
        </p:spPr>
        <p:txBody>
          <a:bodyPr wrap="none">
            <a:spAutoFit/>
          </a:bodyPr>
          <a:lstStyle/>
          <a:p>
            <a:pPr algn="r"/>
            <a:r>
              <a:rPr lang="en-US" sz="2400">
                <a:solidFill>
                  <a:schemeClr val="tx1"/>
                </a:solidFill>
              </a:rPr>
              <a:t>6</a:t>
            </a:r>
          </a:p>
        </p:txBody>
      </p:sp>
      <p:sp>
        <p:nvSpPr>
          <p:cNvPr id="202786" name="Rectangle 34"/>
          <p:cNvSpPr>
            <a:spLocks noChangeArrowheads="1"/>
          </p:cNvSpPr>
          <p:nvPr/>
        </p:nvSpPr>
        <p:spPr bwMode="auto">
          <a:xfrm>
            <a:off x="2387600" y="3798888"/>
            <a:ext cx="441325" cy="519112"/>
          </a:xfrm>
          <a:prstGeom prst="rect">
            <a:avLst/>
          </a:prstGeom>
          <a:noFill/>
          <a:ln w="9525">
            <a:noFill/>
            <a:miter lim="800000"/>
            <a:headEnd/>
            <a:tailEnd/>
          </a:ln>
        </p:spPr>
        <p:txBody>
          <a:bodyPr wrap="none">
            <a:spAutoFit/>
          </a:bodyPr>
          <a:lstStyle/>
          <a:p>
            <a:pPr algn="l"/>
            <a:r>
              <a:rPr lang="en-US">
                <a:solidFill>
                  <a:schemeClr val="tx1"/>
                </a:solidFill>
              </a:rPr>
              <a:t>C</a:t>
            </a:r>
          </a:p>
        </p:txBody>
      </p:sp>
      <p:sp>
        <p:nvSpPr>
          <p:cNvPr id="202787" name="Line 35"/>
          <p:cNvSpPr>
            <a:spLocks noChangeShapeType="1"/>
          </p:cNvSpPr>
          <p:nvPr/>
        </p:nvSpPr>
        <p:spPr bwMode="auto">
          <a:xfrm>
            <a:off x="4197350" y="4027488"/>
            <a:ext cx="741363" cy="0"/>
          </a:xfrm>
          <a:prstGeom prst="line">
            <a:avLst/>
          </a:prstGeom>
          <a:noFill/>
          <a:ln w="22225">
            <a:solidFill>
              <a:schemeClr val="tx1"/>
            </a:solidFill>
            <a:round/>
            <a:headEnd/>
            <a:tailEnd type="triangle" w="lg" len="lg"/>
          </a:ln>
        </p:spPr>
        <p:txBody>
          <a:bodyPr wrap="none" anchor="ctr">
            <a:spAutoFit/>
          </a:bodyPr>
          <a:lstStyle/>
          <a:p>
            <a:endParaRPr lang="en-US"/>
          </a:p>
        </p:txBody>
      </p:sp>
      <p:sp>
        <p:nvSpPr>
          <p:cNvPr id="202791" name="Rectangle 39"/>
          <p:cNvSpPr>
            <a:spLocks noChangeArrowheads="1"/>
          </p:cNvSpPr>
          <p:nvPr/>
        </p:nvSpPr>
        <p:spPr bwMode="auto">
          <a:xfrm>
            <a:off x="2878138" y="3798888"/>
            <a:ext cx="392112" cy="519112"/>
          </a:xfrm>
          <a:prstGeom prst="rect">
            <a:avLst/>
          </a:prstGeom>
          <a:noFill/>
          <a:ln w="9525">
            <a:noFill/>
            <a:miter lim="800000"/>
            <a:headEnd/>
            <a:tailEnd/>
          </a:ln>
        </p:spPr>
        <p:txBody>
          <a:bodyPr wrap="none">
            <a:spAutoFit/>
          </a:bodyPr>
          <a:lstStyle/>
          <a:p>
            <a:pPr algn="l"/>
            <a:r>
              <a:rPr lang="en-US">
                <a:solidFill>
                  <a:schemeClr val="tx1"/>
                </a:solidFill>
              </a:rPr>
              <a:t>+</a:t>
            </a:r>
          </a:p>
        </p:txBody>
      </p:sp>
      <p:sp>
        <p:nvSpPr>
          <p:cNvPr id="202792" name="Rectangle 40"/>
          <p:cNvSpPr>
            <a:spLocks noChangeArrowheads="1"/>
          </p:cNvSpPr>
          <p:nvPr/>
        </p:nvSpPr>
        <p:spPr bwMode="auto">
          <a:xfrm>
            <a:off x="3408363" y="3652838"/>
            <a:ext cx="354012" cy="457200"/>
          </a:xfrm>
          <a:prstGeom prst="rect">
            <a:avLst/>
          </a:prstGeom>
          <a:noFill/>
          <a:ln w="9525">
            <a:noFill/>
            <a:miter lim="800000"/>
            <a:headEnd/>
            <a:tailEnd/>
          </a:ln>
        </p:spPr>
        <p:txBody>
          <a:bodyPr wrap="none">
            <a:spAutoFit/>
          </a:bodyPr>
          <a:lstStyle/>
          <a:p>
            <a:pPr algn="r"/>
            <a:r>
              <a:rPr lang="en-US" sz="2400">
                <a:solidFill>
                  <a:schemeClr val="tx1"/>
                </a:solidFill>
              </a:rPr>
              <a:t>0</a:t>
            </a:r>
          </a:p>
        </p:txBody>
      </p:sp>
      <p:sp>
        <p:nvSpPr>
          <p:cNvPr id="202793" name="Rectangle 41"/>
          <p:cNvSpPr>
            <a:spLocks noChangeArrowheads="1"/>
          </p:cNvSpPr>
          <p:nvPr/>
        </p:nvSpPr>
        <p:spPr bwMode="auto">
          <a:xfrm>
            <a:off x="3225800" y="3975100"/>
            <a:ext cx="523875" cy="457200"/>
          </a:xfrm>
          <a:prstGeom prst="rect">
            <a:avLst/>
          </a:prstGeom>
          <a:noFill/>
          <a:ln w="9525">
            <a:noFill/>
            <a:miter lim="800000"/>
            <a:headEnd/>
            <a:tailEnd/>
          </a:ln>
        </p:spPr>
        <p:txBody>
          <a:bodyPr wrap="none">
            <a:spAutoFit/>
          </a:bodyPr>
          <a:lstStyle/>
          <a:p>
            <a:pPr algn="r"/>
            <a:r>
              <a:rPr lang="en-US" sz="2400">
                <a:solidFill>
                  <a:schemeClr val="tx1"/>
                </a:solidFill>
              </a:rPr>
              <a:t>–1</a:t>
            </a:r>
          </a:p>
        </p:txBody>
      </p:sp>
      <p:sp>
        <p:nvSpPr>
          <p:cNvPr id="202794" name="Rectangle 42"/>
          <p:cNvSpPr>
            <a:spLocks noChangeArrowheads="1"/>
          </p:cNvSpPr>
          <p:nvPr/>
        </p:nvSpPr>
        <p:spPr bwMode="auto">
          <a:xfrm>
            <a:off x="3622675" y="3798888"/>
            <a:ext cx="382588" cy="519112"/>
          </a:xfrm>
          <a:prstGeom prst="rect">
            <a:avLst/>
          </a:prstGeom>
          <a:noFill/>
          <a:ln w="9525">
            <a:noFill/>
            <a:miter lim="800000"/>
            <a:headEnd/>
            <a:tailEnd/>
          </a:ln>
        </p:spPr>
        <p:txBody>
          <a:bodyPr wrap="none">
            <a:spAutoFit/>
          </a:bodyPr>
          <a:lstStyle/>
          <a:p>
            <a:pPr algn="l"/>
            <a:r>
              <a:rPr lang="en-US">
                <a:solidFill>
                  <a:schemeClr val="tx1"/>
                </a:solidFill>
              </a:rPr>
              <a:t>e</a:t>
            </a:r>
          </a:p>
        </p:txBody>
      </p:sp>
      <p:sp>
        <p:nvSpPr>
          <p:cNvPr id="202795" name="Rectangle 43"/>
          <p:cNvSpPr>
            <a:spLocks noChangeArrowheads="1"/>
          </p:cNvSpPr>
          <p:nvPr/>
        </p:nvSpPr>
        <p:spPr bwMode="auto">
          <a:xfrm>
            <a:off x="5900738" y="3798888"/>
            <a:ext cx="392112" cy="519112"/>
          </a:xfrm>
          <a:prstGeom prst="rect">
            <a:avLst/>
          </a:prstGeom>
          <a:noFill/>
          <a:ln w="9525">
            <a:noFill/>
            <a:miter lim="800000"/>
            <a:headEnd/>
            <a:tailEnd/>
          </a:ln>
        </p:spPr>
        <p:txBody>
          <a:bodyPr wrap="none">
            <a:spAutoFit/>
          </a:bodyPr>
          <a:lstStyle/>
          <a:p>
            <a:pPr algn="l"/>
            <a:r>
              <a:rPr lang="en-US">
                <a:solidFill>
                  <a:schemeClr val="tx1"/>
                </a:solidFill>
              </a:rPr>
              <a:t>+</a:t>
            </a:r>
          </a:p>
        </p:txBody>
      </p:sp>
      <p:sp>
        <p:nvSpPr>
          <p:cNvPr id="202796" name="Rectangle 44"/>
          <p:cNvSpPr>
            <a:spLocks noChangeArrowheads="1"/>
          </p:cNvSpPr>
          <p:nvPr/>
        </p:nvSpPr>
        <p:spPr bwMode="auto">
          <a:xfrm>
            <a:off x="6389688" y="3652838"/>
            <a:ext cx="354012" cy="457200"/>
          </a:xfrm>
          <a:prstGeom prst="rect">
            <a:avLst/>
          </a:prstGeom>
          <a:noFill/>
          <a:ln w="9525">
            <a:noFill/>
            <a:miter lim="800000"/>
            <a:headEnd/>
            <a:tailEnd/>
          </a:ln>
        </p:spPr>
        <p:txBody>
          <a:bodyPr wrap="none">
            <a:spAutoFit/>
          </a:bodyPr>
          <a:lstStyle/>
          <a:p>
            <a:pPr algn="r"/>
            <a:r>
              <a:rPr lang="en-US" sz="2400">
                <a:solidFill>
                  <a:schemeClr val="tx1"/>
                </a:solidFill>
              </a:rPr>
              <a:t>0</a:t>
            </a:r>
          </a:p>
        </p:txBody>
      </p:sp>
      <p:sp>
        <p:nvSpPr>
          <p:cNvPr id="202797" name="Rectangle 45"/>
          <p:cNvSpPr>
            <a:spLocks noChangeArrowheads="1"/>
          </p:cNvSpPr>
          <p:nvPr/>
        </p:nvSpPr>
        <p:spPr bwMode="auto">
          <a:xfrm>
            <a:off x="6376988" y="3975100"/>
            <a:ext cx="354012" cy="457200"/>
          </a:xfrm>
          <a:prstGeom prst="rect">
            <a:avLst/>
          </a:prstGeom>
          <a:noFill/>
          <a:ln w="9525">
            <a:noFill/>
            <a:miter lim="800000"/>
            <a:headEnd/>
            <a:tailEnd/>
          </a:ln>
        </p:spPr>
        <p:txBody>
          <a:bodyPr wrap="none">
            <a:spAutoFit/>
          </a:bodyPr>
          <a:lstStyle/>
          <a:p>
            <a:pPr algn="r"/>
            <a:r>
              <a:rPr lang="en-US" sz="2400">
                <a:solidFill>
                  <a:schemeClr val="tx1"/>
                </a:solidFill>
              </a:rPr>
              <a:t>0</a:t>
            </a:r>
          </a:p>
        </p:txBody>
      </p:sp>
      <p:sp>
        <p:nvSpPr>
          <p:cNvPr id="202798" name="Rectangle 46"/>
          <p:cNvSpPr>
            <a:spLocks noChangeArrowheads="1"/>
          </p:cNvSpPr>
          <p:nvPr/>
        </p:nvSpPr>
        <p:spPr bwMode="auto">
          <a:xfrm>
            <a:off x="6604000" y="3798888"/>
            <a:ext cx="369888" cy="519112"/>
          </a:xfrm>
          <a:prstGeom prst="rect">
            <a:avLst/>
          </a:prstGeom>
          <a:noFill/>
          <a:ln w="9525">
            <a:noFill/>
            <a:miter lim="800000"/>
            <a:headEnd/>
            <a:tailEnd/>
          </a:ln>
        </p:spPr>
        <p:txBody>
          <a:bodyPr wrap="none">
            <a:spAutoFit/>
          </a:bodyPr>
          <a:lstStyle/>
          <a:p>
            <a:pPr algn="l"/>
            <a:r>
              <a:rPr lang="en-US" dirty="0">
                <a:solidFill>
                  <a:schemeClr val="tx1"/>
                </a:solidFill>
                <a:latin typeface="Symbol" pitchFamily="18" charset="2"/>
              </a:rPr>
              <a:t>n</a:t>
            </a:r>
          </a:p>
        </p:txBody>
      </p:sp>
      <p:sp>
        <p:nvSpPr>
          <p:cNvPr id="202799" name="Rectangle 47"/>
          <p:cNvSpPr>
            <a:spLocks noChangeArrowheads="1"/>
          </p:cNvSpPr>
          <p:nvPr/>
        </p:nvSpPr>
        <p:spPr bwMode="auto">
          <a:xfrm>
            <a:off x="831850" y="2820988"/>
            <a:ext cx="7429500" cy="519112"/>
          </a:xfrm>
          <a:prstGeom prst="rect">
            <a:avLst/>
          </a:prstGeom>
          <a:noFill/>
          <a:ln w="22225" algn="ctr">
            <a:noFill/>
            <a:miter lim="800000"/>
            <a:headEnd/>
            <a:tailEnd/>
          </a:ln>
        </p:spPr>
        <p:txBody>
          <a:bodyPr wrap="none" anchor="ctr">
            <a:spAutoFit/>
          </a:bodyPr>
          <a:lstStyle/>
          <a:p>
            <a:pPr algn="l"/>
            <a:r>
              <a:rPr lang="en-US" u="sng"/>
              <a:t>electron capture</a:t>
            </a:r>
            <a:r>
              <a:rPr lang="en-US"/>
              <a:t>: nucleus captures orbiting e</a:t>
            </a:r>
            <a:r>
              <a:rPr lang="en-US" baseline="30000"/>
              <a:t>–</a:t>
            </a:r>
            <a:r>
              <a:rPr lang="en-US"/>
              <a:t> </a:t>
            </a:r>
          </a:p>
        </p:txBody>
      </p:sp>
      <p:sp>
        <p:nvSpPr>
          <p:cNvPr id="202800" name="Rectangle 48"/>
          <p:cNvSpPr>
            <a:spLocks noChangeArrowheads="1"/>
          </p:cNvSpPr>
          <p:nvPr/>
        </p:nvSpPr>
        <p:spPr bwMode="auto">
          <a:xfrm>
            <a:off x="5037138" y="3652838"/>
            <a:ext cx="523875" cy="457200"/>
          </a:xfrm>
          <a:prstGeom prst="rect">
            <a:avLst/>
          </a:prstGeom>
          <a:noFill/>
          <a:ln w="9525">
            <a:noFill/>
            <a:miter lim="800000"/>
            <a:headEnd/>
            <a:tailEnd/>
          </a:ln>
        </p:spPr>
        <p:txBody>
          <a:bodyPr wrap="none">
            <a:spAutoFit/>
          </a:bodyPr>
          <a:lstStyle/>
          <a:p>
            <a:pPr algn="r"/>
            <a:r>
              <a:rPr lang="en-US" sz="2400">
                <a:solidFill>
                  <a:schemeClr val="tx1"/>
                </a:solidFill>
              </a:rPr>
              <a:t>11</a:t>
            </a:r>
          </a:p>
        </p:txBody>
      </p:sp>
      <p:sp>
        <p:nvSpPr>
          <p:cNvPr id="202801" name="Rectangle 49"/>
          <p:cNvSpPr>
            <a:spLocks noChangeArrowheads="1"/>
          </p:cNvSpPr>
          <p:nvPr/>
        </p:nvSpPr>
        <p:spPr bwMode="auto">
          <a:xfrm>
            <a:off x="5194300" y="3975100"/>
            <a:ext cx="354013" cy="457200"/>
          </a:xfrm>
          <a:prstGeom prst="rect">
            <a:avLst/>
          </a:prstGeom>
          <a:noFill/>
          <a:ln w="9525">
            <a:noFill/>
            <a:miter lim="800000"/>
            <a:headEnd/>
            <a:tailEnd/>
          </a:ln>
        </p:spPr>
        <p:txBody>
          <a:bodyPr wrap="none">
            <a:spAutoFit/>
          </a:bodyPr>
          <a:lstStyle/>
          <a:p>
            <a:pPr algn="r"/>
            <a:r>
              <a:rPr lang="en-US" sz="2400">
                <a:solidFill>
                  <a:schemeClr val="tx1"/>
                </a:solidFill>
              </a:rPr>
              <a:t>5</a:t>
            </a:r>
          </a:p>
        </p:txBody>
      </p:sp>
      <p:sp>
        <p:nvSpPr>
          <p:cNvPr id="202802" name="Rectangle 50"/>
          <p:cNvSpPr>
            <a:spLocks noChangeArrowheads="1"/>
          </p:cNvSpPr>
          <p:nvPr/>
        </p:nvSpPr>
        <p:spPr bwMode="auto">
          <a:xfrm>
            <a:off x="5435600" y="3798888"/>
            <a:ext cx="420688" cy="519112"/>
          </a:xfrm>
          <a:prstGeom prst="rect">
            <a:avLst/>
          </a:prstGeom>
          <a:noFill/>
          <a:ln w="9525">
            <a:noFill/>
            <a:miter lim="800000"/>
            <a:headEnd/>
            <a:tailEnd/>
          </a:ln>
        </p:spPr>
        <p:txBody>
          <a:bodyPr wrap="none">
            <a:spAutoFit/>
          </a:bodyPr>
          <a:lstStyle/>
          <a:p>
            <a:pPr algn="l"/>
            <a:r>
              <a:rPr lang="en-US">
                <a:solidFill>
                  <a:schemeClr val="tx1"/>
                </a:solidFill>
              </a:rPr>
              <a:t>B</a:t>
            </a:r>
          </a:p>
        </p:txBody>
      </p:sp>
      <p:sp>
        <p:nvSpPr>
          <p:cNvPr id="202803" name="Rectangle 51"/>
          <p:cNvSpPr>
            <a:spLocks noChangeArrowheads="1"/>
          </p:cNvSpPr>
          <p:nvPr/>
        </p:nvSpPr>
        <p:spPr bwMode="auto">
          <a:xfrm>
            <a:off x="39688" y="4437063"/>
            <a:ext cx="8818562" cy="946150"/>
          </a:xfrm>
          <a:prstGeom prst="rect">
            <a:avLst/>
          </a:prstGeom>
          <a:noFill/>
          <a:ln w="22225" algn="ctr">
            <a:noFill/>
            <a:miter lim="800000"/>
            <a:headEnd/>
            <a:tailEnd/>
          </a:ln>
        </p:spPr>
        <p:txBody>
          <a:bodyPr anchor="ctr">
            <a:spAutoFit/>
          </a:bodyPr>
          <a:lstStyle/>
          <a:p>
            <a:r>
              <a:rPr lang="en-US" dirty="0"/>
              <a:t>The </a:t>
            </a:r>
            <a:r>
              <a:rPr lang="en-US" b="1" i="1" dirty="0"/>
              <a:t>effect</a:t>
            </a:r>
            <a:r>
              <a:rPr lang="en-US" dirty="0"/>
              <a:t> of positron decay AND electron capture</a:t>
            </a:r>
          </a:p>
          <a:p>
            <a:r>
              <a:rPr lang="en-US" dirty="0"/>
              <a:t>is to turn a p</a:t>
            </a:r>
            <a:r>
              <a:rPr lang="en-US" baseline="30000" dirty="0"/>
              <a:t>+</a:t>
            </a:r>
            <a:r>
              <a:rPr lang="en-US" dirty="0"/>
              <a:t> into a </a:t>
            </a:r>
            <a:r>
              <a:rPr lang="en-US" dirty="0" err="1"/>
              <a:t>n</a:t>
            </a:r>
            <a:r>
              <a:rPr lang="en-US" baseline="30000" dirty="0" err="1"/>
              <a:t>0</a:t>
            </a:r>
            <a:r>
              <a:rPr lang="en-US" dirty="0"/>
              <a:t>. </a:t>
            </a:r>
          </a:p>
        </p:txBody>
      </p:sp>
      <p:grpSp>
        <p:nvGrpSpPr>
          <p:cNvPr id="6" name="Group 79"/>
          <p:cNvGrpSpPr>
            <a:grpSpLocks/>
          </p:cNvGrpSpPr>
          <p:nvPr/>
        </p:nvGrpSpPr>
        <p:grpSpPr bwMode="auto">
          <a:xfrm>
            <a:off x="555625" y="5419725"/>
            <a:ext cx="3414713" cy="1177925"/>
            <a:chOff x="350" y="3414"/>
            <a:chExt cx="2151" cy="742"/>
          </a:xfrm>
        </p:grpSpPr>
        <p:sp>
          <p:nvSpPr>
            <p:cNvPr id="10291" name="Rectangle 65"/>
            <p:cNvSpPr>
              <a:spLocks noChangeArrowheads="1"/>
            </p:cNvSpPr>
            <p:nvPr/>
          </p:nvSpPr>
          <p:spPr bwMode="auto">
            <a:xfrm>
              <a:off x="2116" y="3414"/>
              <a:ext cx="223" cy="288"/>
            </a:xfrm>
            <a:prstGeom prst="rect">
              <a:avLst/>
            </a:prstGeom>
            <a:noFill/>
            <a:ln w="9525">
              <a:noFill/>
              <a:miter lim="800000"/>
              <a:headEnd/>
              <a:tailEnd/>
            </a:ln>
          </p:spPr>
          <p:txBody>
            <a:bodyPr wrap="none">
              <a:spAutoFit/>
            </a:bodyPr>
            <a:lstStyle/>
            <a:p>
              <a:pPr algn="r"/>
              <a:r>
                <a:rPr lang="en-US" sz="2400">
                  <a:solidFill>
                    <a:schemeClr val="tx1"/>
                  </a:solidFill>
                </a:rPr>
                <a:t>1</a:t>
              </a:r>
            </a:p>
          </p:txBody>
        </p:sp>
        <p:sp>
          <p:nvSpPr>
            <p:cNvPr id="10292" name="Rectangle 66"/>
            <p:cNvSpPr>
              <a:spLocks noChangeArrowheads="1"/>
            </p:cNvSpPr>
            <p:nvPr/>
          </p:nvSpPr>
          <p:spPr bwMode="auto">
            <a:xfrm>
              <a:off x="2108" y="3617"/>
              <a:ext cx="223" cy="288"/>
            </a:xfrm>
            <a:prstGeom prst="rect">
              <a:avLst/>
            </a:prstGeom>
            <a:noFill/>
            <a:ln w="9525">
              <a:noFill/>
              <a:miter lim="800000"/>
              <a:headEnd/>
              <a:tailEnd/>
            </a:ln>
          </p:spPr>
          <p:txBody>
            <a:bodyPr wrap="none">
              <a:spAutoFit/>
            </a:bodyPr>
            <a:lstStyle/>
            <a:p>
              <a:pPr algn="r"/>
              <a:r>
                <a:rPr lang="en-US" sz="2400">
                  <a:solidFill>
                    <a:schemeClr val="tx1"/>
                  </a:solidFill>
                </a:rPr>
                <a:t>0</a:t>
              </a:r>
            </a:p>
          </p:txBody>
        </p:sp>
        <p:sp>
          <p:nvSpPr>
            <p:cNvPr id="10293" name="Rectangle 67"/>
            <p:cNvSpPr>
              <a:spLocks noChangeArrowheads="1"/>
            </p:cNvSpPr>
            <p:nvPr/>
          </p:nvSpPr>
          <p:spPr bwMode="auto">
            <a:xfrm>
              <a:off x="2260" y="3506"/>
              <a:ext cx="241" cy="327"/>
            </a:xfrm>
            <a:prstGeom prst="rect">
              <a:avLst/>
            </a:prstGeom>
            <a:noFill/>
            <a:ln w="9525">
              <a:noFill/>
              <a:miter lim="800000"/>
              <a:headEnd/>
              <a:tailEnd/>
            </a:ln>
          </p:spPr>
          <p:txBody>
            <a:bodyPr wrap="none">
              <a:spAutoFit/>
            </a:bodyPr>
            <a:lstStyle/>
            <a:p>
              <a:pPr algn="l"/>
              <a:r>
                <a:rPr lang="en-US">
                  <a:solidFill>
                    <a:schemeClr val="tx1"/>
                  </a:solidFill>
                </a:rPr>
                <a:t>n</a:t>
              </a:r>
            </a:p>
          </p:txBody>
        </p:sp>
        <p:sp>
          <p:nvSpPr>
            <p:cNvPr id="10294" name="Line 68"/>
            <p:cNvSpPr>
              <a:spLocks noChangeShapeType="1"/>
            </p:cNvSpPr>
            <p:nvPr/>
          </p:nvSpPr>
          <p:spPr bwMode="auto">
            <a:xfrm>
              <a:off x="794" y="3650"/>
              <a:ext cx="467" cy="0"/>
            </a:xfrm>
            <a:prstGeom prst="line">
              <a:avLst/>
            </a:prstGeom>
            <a:noFill/>
            <a:ln w="22225">
              <a:solidFill>
                <a:schemeClr val="tx1"/>
              </a:solidFill>
              <a:round/>
              <a:headEnd/>
              <a:tailEnd type="triangle" w="lg" len="lg"/>
            </a:ln>
          </p:spPr>
          <p:txBody>
            <a:bodyPr wrap="none" anchor="ctr">
              <a:spAutoFit/>
            </a:bodyPr>
            <a:lstStyle/>
            <a:p>
              <a:endParaRPr lang="en-US"/>
            </a:p>
          </p:txBody>
        </p:sp>
        <p:sp>
          <p:nvSpPr>
            <p:cNvPr id="10295" name="Rectangle 69"/>
            <p:cNvSpPr>
              <a:spLocks noChangeArrowheads="1"/>
            </p:cNvSpPr>
            <p:nvPr/>
          </p:nvSpPr>
          <p:spPr bwMode="auto">
            <a:xfrm>
              <a:off x="358" y="3414"/>
              <a:ext cx="223" cy="288"/>
            </a:xfrm>
            <a:prstGeom prst="rect">
              <a:avLst/>
            </a:prstGeom>
            <a:noFill/>
            <a:ln w="9525">
              <a:noFill/>
              <a:miter lim="800000"/>
              <a:headEnd/>
              <a:tailEnd/>
            </a:ln>
          </p:spPr>
          <p:txBody>
            <a:bodyPr wrap="none">
              <a:spAutoFit/>
            </a:bodyPr>
            <a:lstStyle/>
            <a:p>
              <a:pPr algn="r"/>
              <a:r>
                <a:rPr lang="en-US" sz="2400">
                  <a:solidFill>
                    <a:schemeClr val="tx1"/>
                  </a:solidFill>
                </a:rPr>
                <a:t>1</a:t>
              </a:r>
            </a:p>
          </p:txBody>
        </p:sp>
        <p:sp>
          <p:nvSpPr>
            <p:cNvPr id="10296" name="Rectangle 70"/>
            <p:cNvSpPr>
              <a:spLocks noChangeArrowheads="1"/>
            </p:cNvSpPr>
            <p:nvPr/>
          </p:nvSpPr>
          <p:spPr bwMode="auto">
            <a:xfrm>
              <a:off x="350" y="3617"/>
              <a:ext cx="223" cy="288"/>
            </a:xfrm>
            <a:prstGeom prst="rect">
              <a:avLst/>
            </a:prstGeom>
            <a:noFill/>
            <a:ln w="9525">
              <a:noFill/>
              <a:miter lim="800000"/>
              <a:headEnd/>
              <a:tailEnd/>
            </a:ln>
          </p:spPr>
          <p:txBody>
            <a:bodyPr wrap="none">
              <a:spAutoFit/>
            </a:bodyPr>
            <a:lstStyle/>
            <a:p>
              <a:pPr algn="r"/>
              <a:r>
                <a:rPr lang="en-US" sz="2400">
                  <a:solidFill>
                    <a:schemeClr val="tx1"/>
                  </a:solidFill>
                </a:rPr>
                <a:t>1</a:t>
              </a:r>
            </a:p>
          </p:txBody>
        </p:sp>
        <p:sp>
          <p:nvSpPr>
            <p:cNvPr id="10297" name="Rectangle 71"/>
            <p:cNvSpPr>
              <a:spLocks noChangeArrowheads="1"/>
            </p:cNvSpPr>
            <p:nvPr/>
          </p:nvSpPr>
          <p:spPr bwMode="auto">
            <a:xfrm>
              <a:off x="511" y="3506"/>
              <a:ext cx="241" cy="327"/>
            </a:xfrm>
            <a:prstGeom prst="rect">
              <a:avLst/>
            </a:prstGeom>
            <a:noFill/>
            <a:ln w="9525">
              <a:noFill/>
              <a:miter lim="800000"/>
              <a:headEnd/>
              <a:tailEnd/>
            </a:ln>
          </p:spPr>
          <p:txBody>
            <a:bodyPr wrap="none">
              <a:spAutoFit/>
            </a:bodyPr>
            <a:lstStyle/>
            <a:p>
              <a:pPr algn="l"/>
              <a:r>
                <a:rPr lang="en-US">
                  <a:solidFill>
                    <a:schemeClr val="tx1"/>
                  </a:solidFill>
                </a:rPr>
                <a:t>p</a:t>
              </a:r>
            </a:p>
          </p:txBody>
        </p:sp>
        <p:sp>
          <p:nvSpPr>
            <p:cNvPr id="10298" name="Rectangle 72"/>
            <p:cNvSpPr>
              <a:spLocks noChangeArrowheads="1"/>
            </p:cNvSpPr>
            <p:nvPr/>
          </p:nvSpPr>
          <p:spPr bwMode="auto">
            <a:xfrm>
              <a:off x="1795" y="3506"/>
              <a:ext cx="247" cy="327"/>
            </a:xfrm>
            <a:prstGeom prst="rect">
              <a:avLst/>
            </a:prstGeom>
            <a:noFill/>
            <a:ln w="9525">
              <a:noFill/>
              <a:miter lim="800000"/>
              <a:headEnd/>
              <a:tailEnd/>
            </a:ln>
          </p:spPr>
          <p:txBody>
            <a:bodyPr wrap="none">
              <a:spAutoFit/>
            </a:bodyPr>
            <a:lstStyle/>
            <a:p>
              <a:pPr algn="l"/>
              <a:r>
                <a:rPr lang="en-US">
                  <a:solidFill>
                    <a:schemeClr val="tx1"/>
                  </a:solidFill>
                </a:rPr>
                <a:t>+</a:t>
              </a:r>
            </a:p>
          </p:txBody>
        </p:sp>
        <p:sp>
          <p:nvSpPr>
            <p:cNvPr id="10299" name="Rectangle 73"/>
            <p:cNvSpPr>
              <a:spLocks noChangeArrowheads="1"/>
            </p:cNvSpPr>
            <p:nvPr/>
          </p:nvSpPr>
          <p:spPr bwMode="auto">
            <a:xfrm>
              <a:off x="1377" y="3414"/>
              <a:ext cx="223" cy="288"/>
            </a:xfrm>
            <a:prstGeom prst="rect">
              <a:avLst/>
            </a:prstGeom>
            <a:noFill/>
            <a:ln w="9525">
              <a:noFill/>
              <a:miter lim="800000"/>
              <a:headEnd/>
              <a:tailEnd/>
            </a:ln>
          </p:spPr>
          <p:txBody>
            <a:bodyPr wrap="none">
              <a:spAutoFit/>
            </a:bodyPr>
            <a:lstStyle/>
            <a:p>
              <a:pPr algn="r"/>
              <a:r>
                <a:rPr lang="en-US" sz="2400">
                  <a:solidFill>
                    <a:schemeClr val="tx1"/>
                  </a:solidFill>
                </a:rPr>
                <a:t>0</a:t>
              </a:r>
            </a:p>
          </p:txBody>
        </p:sp>
        <p:sp>
          <p:nvSpPr>
            <p:cNvPr id="10300" name="Rectangle 74"/>
            <p:cNvSpPr>
              <a:spLocks noChangeArrowheads="1"/>
            </p:cNvSpPr>
            <p:nvPr/>
          </p:nvSpPr>
          <p:spPr bwMode="auto">
            <a:xfrm>
              <a:off x="1255" y="3617"/>
              <a:ext cx="337" cy="291"/>
            </a:xfrm>
            <a:prstGeom prst="rect">
              <a:avLst/>
            </a:prstGeom>
            <a:noFill/>
            <a:ln w="9525">
              <a:noFill/>
              <a:miter lim="800000"/>
              <a:headEnd/>
              <a:tailEnd/>
            </a:ln>
          </p:spPr>
          <p:txBody>
            <a:bodyPr wrap="none">
              <a:spAutoFit/>
            </a:bodyPr>
            <a:lstStyle/>
            <a:p>
              <a:pPr algn="r"/>
              <a:r>
                <a:rPr lang="en-US" sz="2400">
                  <a:solidFill>
                    <a:schemeClr val="tx1"/>
                  </a:solidFill>
                </a:rPr>
                <a:t>+1</a:t>
              </a:r>
            </a:p>
          </p:txBody>
        </p:sp>
        <p:sp>
          <p:nvSpPr>
            <p:cNvPr id="10301" name="Rectangle 75"/>
            <p:cNvSpPr>
              <a:spLocks noChangeArrowheads="1"/>
            </p:cNvSpPr>
            <p:nvPr/>
          </p:nvSpPr>
          <p:spPr bwMode="auto">
            <a:xfrm>
              <a:off x="1512" y="3506"/>
              <a:ext cx="241" cy="327"/>
            </a:xfrm>
            <a:prstGeom prst="rect">
              <a:avLst/>
            </a:prstGeom>
            <a:noFill/>
            <a:ln w="9525">
              <a:noFill/>
              <a:miter lim="800000"/>
              <a:headEnd/>
              <a:tailEnd/>
            </a:ln>
          </p:spPr>
          <p:txBody>
            <a:bodyPr wrap="none">
              <a:spAutoFit/>
            </a:bodyPr>
            <a:lstStyle/>
            <a:p>
              <a:pPr algn="l"/>
              <a:r>
                <a:rPr lang="en-US">
                  <a:solidFill>
                    <a:schemeClr val="tx1"/>
                  </a:solidFill>
                </a:rPr>
                <a:t>e</a:t>
              </a:r>
            </a:p>
          </p:txBody>
        </p:sp>
        <p:sp>
          <p:nvSpPr>
            <p:cNvPr id="10302" name="Rectangle 76"/>
            <p:cNvSpPr>
              <a:spLocks noChangeArrowheads="1"/>
            </p:cNvSpPr>
            <p:nvPr/>
          </p:nvSpPr>
          <p:spPr bwMode="auto">
            <a:xfrm>
              <a:off x="615" y="3906"/>
              <a:ext cx="1558" cy="250"/>
            </a:xfrm>
            <a:prstGeom prst="rect">
              <a:avLst/>
            </a:prstGeom>
            <a:noFill/>
            <a:ln w="9525">
              <a:noFill/>
              <a:miter lim="800000"/>
              <a:headEnd/>
              <a:tailEnd/>
            </a:ln>
          </p:spPr>
          <p:txBody>
            <a:bodyPr wrap="none">
              <a:spAutoFit/>
            </a:bodyPr>
            <a:lstStyle/>
            <a:p>
              <a:pPr algn="l"/>
              <a:r>
                <a:rPr lang="en-US" sz="2000" b="1">
                  <a:solidFill>
                    <a:schemeClr val="tx1"/>
                  </a:solidFill>
                </a:rPr>
                <a:t>POSITRON DECAY</a:t>
              </a:r>
            </a:p>
          </p:txBody>
        </p:sp>
      </p:grpSp>
      <p:grpSp>
        <p:nvGrpSpPr>
          <p:cNvPr id="7" name="Group 78"/>
          <p:cNvGrpSpPr>
            <a:grpSpLocks/>
          </p:cNvGrpSpPr>
          <p:nvPr/>
        </p:nvGrpSpPr>
        <p:grpSpPr bwMode="auto">
          <a:xfrm>
            <a:off x="5073650" y="5419725"/>
            <a:ext cx="3671888" cy="1177925"/>
            <a:chOff x="3196" y="3414"/>
            <a:chExt cx="2313" cy="742"/>
          </a:xfrm>
        </p:grpSpPr>
        <p:sp>
          <p:nvSpPr>
            <p:cNvPr id="10279" name="Rectangle 54"/>
            <p:cNvSpPr>
              <a:spLocks noChangeArrowheads="1"/>
            </p:cNvSpPr>
            <p:nvPr/>
          </p:nvSpPr>
          <p:spPr bwMode="auto">
            <a:xfrm>
              <a:off x="5124" y="3414"/>
              <a:ext cx="223" cy="288"/>
            </a:xfrm>
            <a:prstGeom prst="rect">
              <a:avLst/>
            </a:prstGeom>
            <a:noFill/>
            <a:ln w="9525">
              <a:noFill/>
              <a:miter lim="800000"/>
              <a:headEnd/>
              <a:tailEnd/>
            </a:ln>
          </p:spPr>
          <p:txBody>
            <a:bodyPr wrap="none">
              <a:spAutoFit/>
            </a:bodyPr>
            <a:lstStyle/>
            <a:p>
              <a:pPr algn="r"/>
              <a:r>
                <a:rPr lang="en-US" sz="2400">
                  <a:solidFill>
                    <a:schemeClr val="tx1"/>
                  </a:solidFill>
                </a:rPr>
                <a:t>1</a:t>
              </a:r>
            </a:p>
          </p:txBody>
        </p:sp>
        <p:sp>
          <p:nvSpPr>
            <p:cNvPr id="10280" name="Rectangle 55"/>
            <p:cNvSpPr>
              <a:spLocks noChangeArrowheads="1"/>
            </p:cNvSpPr>
            <p:nvPr/>
          </p:nvSpPr>
          <p:spPr bwMode="auto">
            <a:xfrm>
              <a:off x="5116" y="3617"/>
              <a:ext cx="223" cy="288"/>
            </a:xfrm>
            <a:prstGeom prst="rect">
              <a:avLst/>
            </a:prstGeom>
            <a:noFill/>
            <a:ln w="9525">
              <a:noFill/>
              <a:miter lim="800000"/>
              <a:headEnd/>
              <a:tailEnd/>
            </a:ln>
          </p:spPr>
          <p:txBody>
            <a:bodyPr wrap="none">
              <a:spAutoFit/>
            </a:bodyPr>
            <a:lstStyle/>
            <a:p>
              <a:pPr algn="r"/>
              <a:r>
                <a:rPr lang="en-US" sz="2400">
                  <a:solidFill>
                    <a:schemeClr val="tx1"/>
                  </a:solidFill>
                </a:rPr>
                <a:t>0</a:t>
              </a:r>
            </a:p>
          </p:txBody>
        </p:sp>
        <p:sp>
          <p:nvSpPr>
            <p:cNvPr id="10281" name="Rectangle 56"/>
            <p:cNvSpPr>
              <a:spLocks noChangeArrowheads="1"/>
            </p:cNvSpPr>
            <p:nvPr/>
          </p:nvSpPr>
          <p:spPr bwMode="auto">
            <a:xfrm>
              <a:off x="5268" y="3506"/>
              <a:ext cx="241" cy="327"/>
            </a:xfrm>
            <a:prstGeom prst="rect">
              <a:avLst/>
            </a:prstGeom>
            <a:noFill/>
            <a:ln w="9525">
              <a:noFill/>
              <a:miter lim="800000"/>
              <a:headEnd/>
              <a:tailEnd/>
            </a:ln>
          </p:spPr>
          <p:txBody>
            <a:bodyPr wrap="none">
              <a:spAutoFit/>
            </a:bodyPr>
            <a:lstStyle/>
            <a:p>
              <a:pPr algn="l"/>
              <a:r>
                <a:rPr lang="en-US">
                  <a:solidFill>
                    <a:schemeClr val="tx1"/>
                  </a:solidFill>
                </a:rPr>
                <a:t>n</a:t>
              </a:r>
            </a:p>
          </p:txBody>
        </p:sp>
        <p:sp>
          <p:nvSpPr>
            <p:cNvPr id="10282" name="Line 57"/>
            <p:cNvSpPr>
              <a:spLocks noChangeShapeType="1"/>
            </p:cNvSpPr>
            <p:nvPr/>
          </p:nvSpPr>
          <p:spPr bwMode="auto">
            <a:xfrm>
              <a:off x="4508" y="3650"/>
              <a:ext cx="467" cy="0"/>
            </a:xfrm>
            <a:prstGeom prst="line">
              <a:avLst/>
            </a:prstGeom>
            <a:noFill/>
            <a:ln w="22225">
              <a:solidFill>
                <a:schemeClr val="tx1"/>
              </a:solidFill>
              <a:round/>
              <a:headEnd/>
              <a:tailEnd type="triangle" w="lg" len="lg"/>
            </a:ln>
          </p:spPr>
          <p:txBody>
            <a:bodyPr wrap="none" anchor="ctr">
              <a:spAutoFit/>
            </a:bodyPr>
            <a:lstStyle/>
            <a:p>
              <a:endParaRPr lang="en-US"/>
            </a:p>
          </p:txBody>
        </p:sp>
        <p:sp>
          <p:nvSpPr>
            <p:cNvPr id="10283" name="Rectangle 58"/>
            <p:cNvSpPr>
              <a:spLocks noChangeArrowheads="1"/>
            </p:cNvSpPr>
            <p:nvPr/>
          </p:nvSpPr>
          <p:spPr bwMode="auto">
            <a:xfrm>
              <a:off x="3204" y="3414"/>
              <a:ext cx="223" cy="288"/>
            </a:xfrm>
            <a:prstGeom prst="rect">
              <a:avLst/>
            </a:prstGeom>
            <a:noFill/>
            <a:ln w="9525">
              <a:noFill/>
              <a:miter lim="800000"/>
              <a:headEnd/>
              <a:tailEnd/>
            </a:ln>
          </p:spPr>
          <p:txBody>
            <a:bodyPr wrap="none">
              <a:spAutoFit/>
            </a:bodyPr>
            <a:lstStyle/>
            <a:p>
              <a:pPr algn="r"/>
              <a:r>
                <a:rPr lang="en-US" sz="2400">
                  <a:solidFill>
                    <a:schemeClr val="tx1"/>
                  </a:solidFill>
                </a:rPr>
                <a:t>1</a:t>
              </a:r>
            </a:p>
          </p:txBody>
        </p:sp>
        <p:sp>
          <p:nvSpPr>
            <p:cNvPr id="10284" name="Rectangle 59"/>
            <p:cNvSpPr>
              <a:spLocks noChangeArrowheads="1"/>
            </p:cNvSpPr>
            <p:nvPr/>
          </p:nvSpPr>
          <p:spPr bwMode="auto">
            <a:xfrm>
              <a:off x="3196" y="3617"/>
              <a:ext cx="223" cy="288"/>
            </a:xfrm>
            <a:prstGeom prst="rect">
              <a:avLst/>
            </a:prstGeom>
            <a:noFill/>
            <a:ln w="9525">
              <a:noFill/>
              <a:miter lim="800000"/>
              <a:headEnd/>
              <a:tailEnd/>
            </a:ln>
          </p:spPr>
          <p:txBody>
            <a:bodyPr wrap="none">
              <a:spAutoFit/>
            </a:bodyPr>
            <a:lstStyle/>
            <a:p>
              <a:pPr algn="r"/>
              <a:r>
                <a:rPr lang="en-US" sz="2400">
                  <a:solidFill>
                    <a:schemeClr val="tx1"/>
                  </a:solidFill>
                </a:rPr>
                <a:t>1</a:t>
              </a:r>
            </a:p>
          </p:txBody>
        </p:sp>
        <p:sp>
          <p:nvSpPr>
            <p:cNvPr id="10285" name="Rectangle 60"/>
            <p:cNvSpPr>
              <a:spLocks noChangeArrowheads="1"/>
            </p:cNvSpPr>
            <p:nvPr/>
          </p:nvSpPr>
          <p:spPr bwMode="auto">
            <a:xfrm>
              <a:off x="3357" y="3506"/>
              <a:ext cx="241" cy="327"/>
            </a:xfrm>
            <a:prstGeom prst="rect">
              <a:avLst/>
            </a:prstGeom>
            <a:noFill/>
            <a:ln w="9525">
              <a:noFill/>
              <a:miter lim="800000"/>
              <a:headEnd/>
              <a:tailEnd/>
            </a:ln>
          </p:spPr>
          <p:txBody>
            <a:bodyPr wrap="none">
              <a:spAutoFit/>
            </a:bodyPr>
            <a:lstStyle/>
            <a:p>
              <a:pPr algn="l"/>
              <a:r>
                <a:rPr lang="en-US">
                  <a:solidFill>
                    <a:schemeClr val="tx1"/>
                  </a:solidFill>
                </a:rPr>
                <a:t>p</a:t>
              </a:r>
            </a:p>
          </p:txBody>
        </p:sp>
        <p:sp>
          <p:nvSpPr>
            <p:cNvPr id="10286" name="Rectangle 61"/>
            <p:cNvSpPr>
              <a:spLocks noChangeArrowheads="1"/>
            </p:cNvSpPr>
            <p:nvPr/>
          </p:nvSpPr>
          <p:spPr bwMode="auto">
            <a:xfrm>
              <a:off x="3632" y="3506"/>
              <a:ext cx="247" cy="327"/>
            </a:xfrm>
            <a:prstGeom prst="rect">
              <a:avLst/>
            </a:prstGeom>
            <a:noFill/>
            <a:ln w="9525">
              <a:noFill/>
              <a:miter lim="800000"/>
              <a:headEnd/>
              <a:tailEnd/>
            </a:ln>
          </p:spPr>
          <p:txBody>
            <a:bodyPr wrap="none">
              <a:spAutoFit/>
            </a:bodyPr>
            <a:lstStyle/>
            <a:p>
              <a:pPr algn="l"/>
              <a:r>
                <a:rPr lang="en-US">
                  <a:solidFill>
                    <a:schemeClr val="tx1"/>
                  </a:solidFill>
                </a:rPr>
                <a:t>+</a:t>
              </a:r>
            </a:p>
          </p:txBody>
        </p:sp>
        <p:sp>
          <p:nvSpPr>
            <p:cNvPr id="10287" name="Rectangle 62"/>
            <p:cNvSpPr>
              <a:spLocks noChangeArrowheads="1"/>
            </p:cNvSpPr>
            <p:nvPr/>
          </p:nvSpPr>
          <p:spPr bwMode="auto">
            <a:xfrm>
              <a:off x="4011" y="3414"/>
              <a:ext cx="223" cy="288"/>
            </a:xfrm>
            <a:prstGeom prst="rect">
              <a:avLst/>
            </a:prstGeom>
            <a:noFill/>
            <a:ln w="9525">
              <a:noFill/>
              <a:miter lim="800000"/>
              <a:headEnd/>
              <a:tailEnd/>
            </a:ln>
          </p:spPr>
          <p:txBody>
            <a:bodyPr wrap="none">
              <a:spAutoFit/>
            </a:bodyPr>
            <a:lstStyle/>
            <a:p>
              <a:pPr algn="r"/>
              <a:r>
                <a:rPr lang="en-US" sz="2400">
                  <a:solidFill>
                    <a:schemeClr val="tx1"/>
                  </a:solidFill>
                </a:rPr>
                <a:t>0</a:t>
              </a:r>
            </a:p>
          </p:txBody>
        </p:sp>
        <p:sp>
          <p:nvSpPr>
            <p:cNvPr id="10288" name="Rectangle 63"/>
            <p:cNvSpPr>
              <a:spLocks noChangeArrowheads="1"/>
            </p:cNvSpPr>
            <p:nvPr/>
          </p:nvSpPr>
          <p:spPr bwMode="auto">
            <a:xfrm>
              <a:off x="3896" y="3617"/>
              <a:ext cx="330" cy="288"/>
            </a:xfrm>
            <a:prstGeom prst="rect">
              <a:avLst/>
            </a:prstGeom>
            <a:noFill/>
            <a:ln w="9525">
              <a:noFill/>
              <a:miter lim="800000"/>
              <a:headEnd/>
              <a:tailEnd/>
            </a:ln>
          </p:spPr>
          <p:txBody>
            <a:bodyPr wrap="none">
              <a:spAutoFit/>
            </a:bodyPr>
            <a:lstStyle/>
            <a:p>
              <a:pPr algn="r"/>
              <a:r>
                <a:rPr lang="en-US" sz="2400">
                  <a:solidFill>
                    <a:schemeClr val="tx1"/>
                  </a:solidFill>
                </a:rPr>
                <a:t>–1</a:t>
              </a:r>
            </a:p>
          </p:txBody>
        </p:sp>
        <p:sp>
          <p:nvSpPr>
            <p:cNvPr id="10289" name="Rectangle 64"/>
            <p:cNvSpPr>
              <a:spLocks noChangeArrowheads="1"/>
            </p:cNvSpPr>
            <p:nvPr/>
          </p:nvSpPr>
          <p:spPr bwMode="auto">
            <a:xfrm>
              <a:off x="4146" y="3506"/>
              <a:ext cx="241" cy="327"/>
            </a:xfrm>
            <a:prstGeom prst="rect">
              <a:avLst/>
            </a:prstGeom>
            <a:noFill/>
            <a:ln w="9525">
              <a:noFill/>
              <a:miter lim="800000"/>
              <a:headEnd/>
              <a:tailEnd/>
            </a:ln>
          </p:spPr>
          <p:txBody>
            <a:bodyPr wrap="none">
              <a:spAutoFit/>
            </a:bodyPr>
            <a:lstStyle/>
            <a:p>
              <a:pPr algn="l"/>
              <a:r>
                <a:rPr lang="en-US">
                  <a:solidFill>
                    <a:schemeClr val="tx1"/>
                  </a:solidFill>
                </a:rPr>
                <a:t>e</a:t>
              </a:r>
            </a:p>
          </p:txBody>
        </p:sp>
        <p:sp>
          <p:nvSpPr>
            <p:cNvPr id="10290" name="Rectangle 77"/>
            <p:cNvSpPr>
              <a:spLocks noChangeArrowheads="1"/>
            </p:cNvSpPr>
            <p:nvPr/>
          </p:nvSpPr>
          <p:spPr bwMode="auto">
            <a:xfrm>
              <a:off x="3490" y="3906"/>
              <a:ext cx="1818" cy="250"/>
            </a:xfrm>
            <a:prstGeom prst="rect">
              <a:avLst/>
            </a:prstGeom>
            <a:noFill/>
            <a:ln w="9525">
              <a:noFill/>
              <a:miter lim="800000"/>
              <a:headEnd/>
              <a:tailEnd/>
            </a:ln>
          </p:spPr>
          <p:txBody>
            <a:bodyPr wrap="none">
              <a:spAutoFit/>
            </a:bodyPr>
            <a:lstStyle/>
            <a:p>
              <a:pPr algn="l"/>
              <a:r>
                <a:rPr lang="en-US" sz="2000" b="1">
                  <a:solidFill>
                    <a:schemeClr val="tx1"/>
                  </a:solidFill>
                </a:rPr>
                <a:t>ELECTRON CAPTURE</a:t>
              </a:r>
            </a:p>
          </p:txBody>
        </p:sp>
      </p:grpSp>
      <p:grpSp>
        <p:nvGrpSpPr>
          <p:cNvPr id="8" name="Group 7"/>
          <p:cNvGrpSpPr/>
          <p:nvPr/>
        </p:nvGrpSpPr>
        <p:grpSpPr>
          <a:xfrm>
            <a:off x="6346209" y="464023"/>
            <a:ext cx="2477963" cy="3985147"/>
            <a:chOff x="6346209" y="464023"/>
            <a:chExt cx="2477963" cy="3985147"/>
          </a:xfrm>
        </p:grpSpPr>
        <p:sp>
          <p:nvSpPr>
            <p:cNvPr id="3" name="Rectangle 2"/>
            <p:cNvSpPr/>
            <p:nvPr/>
          </p:nvSpPr>
          <p:spPr bwMode="auto">
            <a:xfrm>
              <a:off x="6346209" y="3671247"/>
              <a:ext cx="655093" cy="777923"/>
            </a:xfrm>
            <a:prstGeom prst="rect">
              <a:avLst/>
            </a:prstGeom>
            <a:noFill/>
            <a:ln w="539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rgbClr val="FF0000"/>
                </a:solidFill>
                <a:effectLst/>
                <a:latin typeface="Arial" charset="0"/>
              </a:endParaRPr>
            </a:p>
          </p:txBody>
        </p:sp>
        <p:sp>
          <p:nvSpPr>
            <p:cNvPr id="72" name="Rectangle 71"/>
            <p:cNvSpPr/>
            <p:nvPr/>
          </p:nvSpPr>
          <p:spPr bwMode="auto">
            <a:xfrm>
              <a:off x="7533564" y="464023"/>
              <a:ext cx="655093" cy="777923"/>
            </a:xfrm>
            <a:prstGeom prst="rect">
              <a:avLst/>
            </a:prstGeom>
            <a:noFill/>
            <a:ln w="539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rgbClr val="FF0000"/>
                </a:solidFill>
                <a:effectLst/>
                <a:latin typeface="Arial" charset="0"/>
              </a:endParaRPr>
            </a:p>
          </p:txBody>
        </p:sp>
        <p:grpSp>
          <p:nvGrpSpPr>
            <p:cNvPr id="5" name="Group 4"/>
            <p:cNvGrpSpPr/>
            <p:nvPr/>
          </p:nvGrpSpPr>
          <p:grpSpPr>
            <a:xfrm>
              <a:off x="7009028" y="827943"/>
              <a:ext cx="1815144" cy="3249668"/>
              <a:chOff x="7009028" y="827943"/>
              <a:chExt cx="1815144" cy="3249668"/>
            </a:xfrm>
          </p:grpSpPr>
          <p:sp>
            <p:nvSpPr>
              <p:cNvPr id="73" name="Rectangle 7"/>
              <p:cNvSpPr>
                <a:spLocks noChangeArrowheads="1"/>
              </p:cNvSpPr>
              <p:nvPr/>
            </p:nvSpPr>
            <p:spPr bwMode="auto">
              <a:xfrm>
                <a:off x="7243290" y="2351877"/>
                <a:ext cx="1580882" cy="523220"/>
              </a:xfrm>
              <a:prstGeom prst="rect">
                <a:avLst/>
              </a:prstGeom>
              <a:solidFill>
                <a:schemeClr val="tx1"/>
              </a:solidFill>
              <a:ln w="22225" algn="ctr">
                <a:noFill/>
                <a:miter lim="800000"/>
                <a:headEnd/>
                <a:tailEnd/>
              </a:ln>
            </p:spPr>
            <p:txBody>
              <a:bodyPr wrap="none" anchor="ctr">
                <a:spAutoFit/>
              </a:bodyPr>
              <a:lstStyle/>
              <a:p>
                <a:pPr algn="l"/>
                <a:r>
                  <a:rPr lang="en-US" b="1" dirty="0" smtClean="0">
                    <a:solidFill>
                      <a:schemeClr val="bg1"/>
                    </a:solidFill>
                  </a:rPr>
                  <a:t>FYI </a:t>
                </a:r>
                <a:r>
                  <a:rPr lang="en-US" b="1" u="sng" dirty="0" smtClean="0">
                    <a:solidFill>
                      <a:schemeClr val="bg1"/>
                    </a:solidFill>
                  </a:rPr>
                  <a:t>only</a:t>
                </a:r>
                <a:endParaRPr lang="en-US" b="1" u="sng" dirty="0">
                  <a:solidFill>
                    <a:schemeClr val="bg1"/>
                  </a:solidFill>
                </a:endParaRPr>
              </a:p>
            </p:txBody>
          </p:sp>
          <p:sp>
            <p:nvSpPr>
              <p:cNvPr id="74" name="Line 27"/>
              <p:cNvSpPr>
                <a:spLocks noChangeShapeType="1"/>
              </p:cNvSpPr>
              <p:nvPr/>
            </p:nvSpPr>
            <p:spPr bwMode="auto">
              <a:xfrm flipV="1">
                <a:off x="8634842" y="827943"/>
                <a:ext cx="0" cy="1554480"/>
              </a:xfrm>
              <a:prstGeom prst="line">
                <a:avLst/>
              </a:prstGeom>
              <a:noFill/>
              <a:ln w="53975">
                <a:solidFill>
                  <a:schemeClr val="tx1"/>
                </a:solidFill>
                <a:round/>
                <a:headEnd/>
                <a:tailEnd type="none" w="lg" len="lg"/>
              </a:ln>
            </p:spPr>
            <p:txBody>
              <a:bodyPr wrap="none" anchor="ctr">
                <a:spAutoFit/>
              </a:bodyPr>
              <a:lstStyle/>
              <a:p>
                <a:endParaRPr lang="en-US"/>
              </a:p>
            </p:txBody>
          </p:sp>
          <p:sp>
            <p:nvSpPr>
              <p:cNvPr id="75" name="Line 27"/>
              <p:cNvSpPr>
                <a:spLocks noChangeShapeType="1"/>
              </p:cNvSpPr>
              <p:nvPr/>
            </p:nvSpPr>
            <p:spPr bwMode="auto">
              <a:xfrm rot="16200000" flipV="1">
                <a:off x="7831988" y="3241230"/>
                <a:ext cx="0" cy="1645920"/>
              </a:xfrm>
              <a:prstGeom prst="line">
                <a:avLst/>
              </a:prstGeom>
              <a:noFill/>
              <a:ln w="53975">
                <a:solidFill>
                  <a:schemeClr val="tx1"/>
                </a:solidFill>
                <a:round/>
                <a:headEnd/>
                <a:tailEnd type="triangle" w="lg" len="lg"/>
              </a:ln>
            </p:spPr>
            <p:txBody>
              <a:bodyPr wrap="none" anchor="ctr">
                <a:spAutoFit/>
              </a:bodyPr>
              <a:lstStyle/>
              <a:p>
                <a:endParaRPr lang="en-US"/>
              </a:p>
            </p:txBody>
          </p:sp>
          <p:sp>
            <p:nvSpPr>
              <p:cNvPr id="76" name="Line 27"/>
              <p:cNvSpPr>
                <a:spLocks noChangeShapeType="1"/>
              </p:cNvSpPr>
              <p:nvPr/>
            </p:nvSpPr>
            <p:spPr bwMode="auto">
              <a:xfrm rot="16200000" flipV="1">
                <a:off x="8411339" y="628367"/>
                <a:ext cx="0" cy="457200"/>
              </a:xfrm>
              <a:prstGeom prst="line">
                <a:avLst/>
              </a:prstGeom>
              <a:noFill/>
              <a:ln w="53975">
                <a:solidFill>
                  <a:schemeClr val="tx1"/>
                </a:solidFill>
                <a:round/>
                <a:headEnd/>
                <a:tailEnd type="triangle" w="lg" len="lg"/>
              </a:ln>
            </p:spPr>
            <p:txBody>
              <a:bodyPr wrap="none" anchor="ctr">
                <a:spAutoFit/>
              </a:bodyPr>
              <a:lstStyle/>
              <a:p>
                <a:endParaRPr lang="en-US"/>
              </a:p>
            </p:txBody>
          </p:sp>
          <p:sp>
            <p:nvSpPr>
              <p:cNvPr id="77" name="Line 27"/>
              <p:cNvSpPr>
                <a:spLocks noChangeShapeType="1"/>
              </p:cNvSpPr>
              <p:nvPr/>
            </p:nvSpPr>
            <p:spPr bwMode="auto">
              <a:xfrm flipV="1">
                <a:off x="8634842" y="2861459"/>
                <a:ext cx="0" cy="1216152"/>
              </a:xfrm>
              <a:prstGeom prst="line">
                <a:avLst/>
              </a:prstGeom>
              <a:noFill/>
              <a:ln w="53975">
                <a:solidFill>
                  <a:schemeClr val="tx1"/>
                </a:solidFill>
                <a:round/>
                <a:headEnd/>
                <a:tailEnd type="none" w="lg" len="lg"/>
              </a:ln>
            </p:spPr>
            <p:txBody>
              <a:bodyPr wrap="none" anchor="ctr">
                <a:spAutoFit/>
              </a:bodyPr>
              <a:lstStyle/>
              <a:p>
                <a:endParaRPr lang="en-US" dirty="0"/>
              </a:p>
            </p:txBody>
          </p:sp>
        </p:grpSp>
      </p:grpSp>
    </p:spTree>
    <p:extLst>
      <p:ext uri="{BB962C8B-B14F-4D97-AF65-F5344CB8AC3E}">
        <p14:creationId xmlns:p14="http://schemas.microsoft.com/office/powerpoint/2010/main" val="13280742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02760"/>
                                        </p:tgtEl>
                                        <p:attrNameLst>
                                          <p:attrName>style.visibility</p:attrName>
                                        </p:attrNameLst>
                                      </p:cBhvr>
                                      <p:to>
                                        <p:strVal val="visible"/>
                                      </p:to>
                                    </p:set>
                                    <p:animScale>
                                      <p:cBhvr>
                                        <p:cTn id="7" dur="1000" decel="50000" fill="hold">
                                          <p:stCondLst>
                                            <p:cond delay="0"/>
                                          </p:stCondLst>
                                        </p:cTn>
                                        <p:tgtEl>
                                          <p:spTgt spid="20276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02760"/>
                                        </p:tgtEl>
                                        <p:attrNameLst>
                                          <p:attrName>ppt_x</p:attrName>
                                          <p:attrName>ppt_y</p:attrName>
                                        </p:attrNameLst>
                                      </p:cBhvr>
                                    </p:animMotion>
                                    <p:animEffect transition="in" filter="fade">
                                      <p:cBhvr>
                                        <p:cTn id="9" dur="1000"/>
                                        <p:tgtEl>
                                          <p:spTgt spid="202760"/>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202761"/>
                                        </p:tgtEl>
                                        <p:attrNameLst>
                                          <p:attrName>style.visibility</p:attrName>
                                        </p:attrNameLst>
                                      </p:cBhvr>
                                      <p:to>
                                        <p:strVal val="visible"/>
                                      </p:to>
                                    </p:set>
                                    <p:animScale>
                                      <p:cBhvr>
                                        <p:cTn id="12" dur="1000" decel="50000" fill="hold">
                                          <p:stCondLst>
                                            <p:cond delay="0"/>
                                          </p:stCondLst>
                                        </p:cTn>
                                        <p:tgtEl>
                                          <p:spTgt spid="20276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202761"/>
                                        </p:tgtEl>
                                        <p:attrNameLst>
                                          <p:attrName>ppt_x</p:attrName>
                                          <p:attrName>ppt_y</p:attrName>
                                        </p:attrNameLst>
                                      </p:cBhvr>
                                    </p:animMotion>
                                    <p:animEffect transition="in" filter="fade">
                                      <p:cBhvr>
                                        <p:cTn id="14" dur="1000"/>
                                        <p:tgtEl>
                                          <p:spTgt spid="202761"/>
                                        </p:tgtEl>
                                      </p:cBhvr>
                                    </p:animEffect>
                                  </p:childTnLst>
                                </p:cTn>
                              </p:par>
                              <p:par>
                                <p:cTn id="15" presetID="52" presetClass="entr" presetSubtype="0" fill="hold" grpId="0" nodeType="withEffect">
                                  <p:stCondLst>
                                    <p:cond delay="0"/>
                                  </p:stCondLst>
                                  <p:childTnLst>
                                    <p:set>
                                      <p:cBhvr>
                                        <p:cTn id="16" dur="1" fill="hold">
                                          <p:stCondLst>
                                            <p:cond delay="0"/>
                                          </p:stCondLst>
                                        </p:cTn>
                                        <p:tgtEl>
                                          <p:spTgt spid="202762"/>
                                        </p:tgtEl>
                                        <p:attrNameLst>
                                          <p:attrName>style.visibility</p:attrName>
                                        </p:attrNameLst>
                                      </p:cBhvr>
                                      <p:to>
                                        <p:strVal val="visible"/>
                                      </p:to>
                                    </p:set>
                                    <p:animScale>
                                      <p:cBhvr>
                                        <p:cTn id="17" dur="1000" decel="50000" fill="hold">
                                          <p:stCondLst>
                                            <p:cond delay="0"/>
                                          </p:stCondLst>
                                        </p:cTn>
                                        <p:tgtEl>
                                          <p:spTgt spid="20276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202762"/>
                                        </p:tgtEl>
                                        <p:attrNameLst>
                                          <p:attrName>ppt_x</p:attrName>
                                          <p:attrName>ppt_y</p:attrName>
                                        </p:attrNameLst>
                                      </p:cBhvr>
                                    </p:animMotion>
                                    <p:animEffect transition="in" filter="fade">
                                      <p:cBhvr>
                                        <p:cTn id="19" dur="1000"/>
                                        <p:tgtEl>
                                          <p:spTgt spid="20276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02763"/>
                                        </p:tgtEl>
                                        <p:attrNameLst>
                                          <p:attrName>style.visibility</p:attrName>
                                        </p:attrNameLst>
                                      </p:cBhvr>
                                      <p:to>
                                        <p:strVal val="visible"/>
                                      </p:to>
                                    </p:set>
                                    <p:animEffect transition="in" filter="wipe(left)">
                                      <p:cBhvr>
                                        <p:cTn id="24" dur="500"/>
                                        <p:tgtEl>
                                          <p:spTgt spid="202763"/>
                                        </p:tgtEl>
                                      </p:cBhvr>
                                    </p:animEffect>
                                  </p:childTnLst>
                                </p:cTn>
                              </p:par>
                            </p:childTnLst>
                          </p:cTn>
                        </p:par>
                      </p:childTnLst>
                    </p:cTn>
                  </p:par>
                  <p:par>
                    <p:cTn id="25" fill="hold">
                      <p:stCondLst>
                        <p:cond delay="indefinite"/>
                      </p:stCondLst>
                      <p:childTnLst>
                        <p:par>
                          <p:cTn id="26" fill="hold">
                            <p:stCondLst>
                              <p:cond delay="0"/>
                            </p:stCondLst>
                            <p:childTnLst>
                              <p:par>
                                <p:cTn id="27" presetID="56" presetClass="entr" presetSubtype="0" fill="hold" grpId="0" nodeType="clickEffect">
                                  <p:stCondLst>
                                    <p:cond delay="0"/>
                                  </p:stCondLst>
                                  <p:iterate type="lt">
                                    <p:tmPct val="10000"/>
                                  </p:iterate>
                                  <p:childTnLst>
                                    <p:set>
                                      <p:cBhvr>
                                        <p:cTn id="28" dur="1" fill="hold">
                                          <p:stCondLst>
                                            <p:cond delay="0"/>
                                          </p:stCondLst>
                                        </p:cTn>
                                        <p:tgtEl>
                                          <p:spTgt spid="202768"/>
                                        </p:tgtEl>
                                        <p:attrNameLst>
                                          <p:attrName>style.visibility</p:attrName>
                                        </p:attrNameLst>
                                      </p:cBhvr>
                                      <p:to>
                                        <p:strVal val="visible"/>
                                      </p:to>
                                    </p:set>
                                    <p:anim by="(-#ppt_w*2)" calcmode="lin" valueType="num">
                                      <p:cBhvr rctx="PPT">
                                        <p:cTn id="29" dur="500" autoRev="1" fill="hold">
                                          <p:stCondLst>
                                            <p:cond delay="0"/>
                                          </p:stCondLst>
                                        </p:cTn>
                                        <p:tgtEl>
                                          <p:spTgt spid="202768"/>
                                        </p:tgtEl>
                                        <p:attrNameLst>
                                          <p:attrName>ppt_w</p:attrName>
                                        </p:attrNameLst>
                                      </p:cBhvr>
                                    </p:anim>
                                    <p:anim by="(#ppt_w*0.50)" calcmode="lin" valueType="num">
                                      <p:cBhvr>
                                        <p:cTn id="30" dur="500" decel="50000" autoRev="1" fill="hold">
                                          <p:stCondLst>
                                            <p:cond delay="0"/>
                                          </p:stCondLst>
                                        </p:cTn>
                                        <p:tgtEl>
                                          <p:spTgt spid="202768"/>
                                        </p:tgtEl>
                                        <p:attrNameLst>
                                          <p:attrName>ppt_x</p:attrName>
                                        </p:attrNameLst>
                                      </p:cBhvr>
                                    </p:anim>
                                    <p:anim from="(-#ppt_h/2)" to="(#ppt_y)" calcmode="lin" valueType="num">
                                      <p:cBhvr>
                                        <p:cTn id="31" dur="1000" fill="hold">
                                          <p:stCondLst>
                                            <p:cond delay="0"/>
                                          </p:stCondLst>
                                        </p:cTn>
                                        <p:tgtEl>
                                          <p:spTgt spid="202768"/>
                                        </p:tgtEl>
                                        <p:attrNameLst>
                                          <p:attrName>ppt_y</p:attrName>
                                        </p:attrNameLst>
                                      </p:cBhvr>
                                    </p:anim>
                                    <p:animRot by="21600000">
                                      <p:cBhvr>
                                        <p:cTn id="32" dur="1000" fill="hold">
                                          <p:stCondLst>
                                            <p:cond delay="0"/>
                                          </p:stCondLst>
                                        </p:cTn>
                                        <p:tgtEl>
                                          <p:spTgt spid="202768"/>
                                        </p:tgtEl>
                                        <p:attrNameLst>
                                          <p:attrName>r</p:attrName>
                                        </p:attrNameLst>
                                      </p:cBhvr>
                                    </p:animRot>
                                  </p:childTnLst>
                                </p:cTn>
                              </p:par>
                              <p:par>
                                <p:cTn id="33" presetID="56" presetClass="entr" presetSubtype="0" fill="hold" grpId="0" nodeType="withEffect">
                                  <p:stCondLst>
                                    <p:cond delay="0"/>
                                  </p:stCondLst>
                                  <p:iterate type="lt">
                                    <p:tmPct val="10000"/>
                                  </p:iterate>
                                  <p:childTnLst>
                                    <p:set>
                                      <p:cBhvr>
                                        <p:cTn id="34" dur="1" fill="hold">
                                          <p:stCondLst>
                                            <p:cond delay="0"/>
                                          </p:stCondLst>
                                        </p:cTn>
                                        <p:tgtEl>
                                          <p:spTgt spid="202769"/>
                                        </p:tgtEl>
                                        <p:attrNameLst>
                                          <p:attrName>style.visibility</p:attrName>
                                        </p:attrNameLst>
                                      </p:cBhvr>
                                      <p:to>
                                        <p:strVal val="visible"/>
                                      </p:to>
                                    </p:set>
                                    <p:anim by="(-#ppt_w*2)" calcmode="lin" valueType="num">
                                      <p:cBhvr rctx="PPT">
                                        <p:cTn id="35" dur="500" autoRev="1" fill="hold">
                                          <p:stCondLst>
                                            <p:cond delay="0"/>
                                          </p:stCondLst>
                                        </p:cTn>
                                        <p:tgtEl>
                                          <p:spTgt spid="202769"/>
                                        </p:tgtEl>
                                        <p:attrNameLst>
                                          <p:attrName>ppt_w</p:attrName>
                                        </p:attrNameLst>
                                      </p:cBhvr>
                                    </p:anim>
                                    <p:anim by="(#ppt_w*0.50)" calcmode="lin" valueType="num">
                                      <p:cBhvr>
                                        <p:cTn id="36" dur="500" decel="50000" autoRev="1" fill="hold">
                                          <p:stCondLst>
                                            <p:cond delay="0"/>
                                          </p:stCondLst>
                                        </p:cTn>
                                        <p:tgtEl>
                                          <p:spTgt spid="202769"/>
                                        </p:tgtEl>
                                        <p:attrNameLst>
                                          <p:attrName>ppt_x</p:attrName>
                                        </p:attrNameLst>
                                      </p:cBhvr>
                                    </p:anim>
                                    <p:anim from="(-#ppt_h/2)" to="(#ppt_y)" calcmode="lin" valueType="num">
                                      <p:cBhvr>
                                        <p:cTn id="37" dur="1000" fill="hold">
                                          <p:stCondLst>
                                            <p:cond delay="0"/>
                                          </p:stCondLst>
                                        </p:cTn>
                                        <p:tgtEl>
                                          <p:spTgt spid="202769"/>
                                        </p:tgtEl>
                                        <p:attrNameLst>
                                          <p:attrName>ppt_y</p:attrName>
                                        </p:attrNameLst>
                                      </p:cBhvr>
                                    </p:anim>
                                    <p:animRot by="21600000">
                                      <p:cBhvr>
                                        <p:cTn id="38" dur="1000" fill="hold">
                                          <p:stCondLst>
                                            <p:cond delay="0"/>
                                          </p:stCondLst>
                                        </p:cTn>
                                        <p:tgtEl>
                                          <p:spTgt spid="202769"/>
                                        </p:tgtEl>
                                        <p:attrNameLst>
                                          <p:attrName>r</p:attrName>
                                        </p:attrNameLst>
                                      </p:cBhvr>
                                    </p:animRot>
                                  </p:childTnLst>
                                </p:cTn>
                              </p:par>
                              <p:par>
                                <p:cTn id="39" presetID="56" presetClass="entr" presetSubtype="0" fill="hold" grpId="0" nodeType="withEffect">
                                  <p:stCondLst>
                                    <p:cond delay="0"/>
                                  </p:stCondLst>
                                  <p:iterate type="lt">
                                    <p:tmPct val="10000"/>
                                  </p:iterate>
                                  <p:childTnLst>
                                    <p:set>
                                      <p:cBhvr>
                                        <p:cTn id="40" dur="1" fill="hold">
                                          <p:stCondLst>
                                            <p:cond delay="0"/>
                                          </p:stCondLst>
                                        </p:cTn>
                                        <p:tgtEl>
                                          <p:spTgt spid="202770"/>
                                        </p:tgtEl>
                                        <p:attrNameLst>
                                          <p:attrName>style.visibility</p:attrName>
                                        </p:attrNameLst>
                                      </p:cBhvr>
                                      <p:to>
                                        <p:strVal val="visible"/>
                                      </p:to>
                                    </p:set>
                                    <p:anim by="(-#ppt_w*2)" calcmode="lin" valueType="num">
                                      <p:cBhvr rctx="PPT">
                                        <p:cTn id="41" dur="500" autoRev="1" fill="hold">
                                          <p:stCondLst>
                                            <p:cond delay="0"/>
                                          </p:stCondLst>
                                        </p:cTn>
                                        <p:tgtEl>
                                          <p:spTgt spid="202770"/>
                                        </p:tgtEl>
                                        <p:attrNameLst>
                                          <p:attrName>ppt_w</p:attrName>
                                        </p:attrNameLst>
                                      </p:cBhvr>
                                    </p:anim>
                                    <p:anim by="(#ppt_w*0.50)" calcmode="lin" valueType="num">
                                      <p:cBhvr>
                                        <p:cTn id="42" dur="500" decel="50000" autoRev="1" fill="hold">
                                          <p:stCondLst>
                                            <p:cond delay="0"/>
                                          </p:stCondLst>
                                        </p:cTn>
                                        <p:tgtEl>
                                          <p:spTgt spid="202770"/>
                                        </p:tgtEl>
                                        <p:attrNameLst>
                                          <p:attrName>ppt_x</p:attrName>
                                        </p:attrNameLst>
                                      </p:cBhvr>
                                    </p:anim>
                                    <p:anim from="(-#ppt_h/2)" to="(#ppt_y)" calcmode="lin" valueType="num">
                                      <p:cBhvr>
                                        <p:cTn id="43" dur="1000" fill="hold">
                                          <p:stCondLst>
                                            <p:cond delay="0"/>
                                          </p:stCondLst>
                                        </p:cTn>
                                        <p:tgtEl>
                                          <p:spTgt spid="202770"/>
                                        </p:tgtEl>
                                        <p:attrNameLst>
                                          <p:attrName>ppt_y</p:attrName>
                                        </p:attrNameLst>
                                      </p:cBhvr>
                                    </p:anim>
                                    <p:animRot by="21600000">
                                      <p:cBhvr>
                                        <p:cTn id="44" dur="1000" fill="hold">
                                          <p:stCondLst>
                                            <p:cond delay="0"/>
                                          </p:stCondLst>
                                        </p:cTn>
                                        <p:tgtEl>
                                          <p:spTgt spid="202770"/>
                                        </p:tgtEl>
                                        <p:attrNameLst>
                                          <p:attrName>r</p:attrName>
                                        </p:attrNameLst>
                                      </p:cBhvr>
                                    </p:animRot>
                                  </p:childTnLst>
                                </p:cTn>
                              </p:par>
                              <p:par>
                                <p:cTn id="45" presetID="42" presetClass="entr" presetSubtype="0" fill="hold" nodeType="with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1000"/>
                                        <p:tgtEl>
                                          <p:spTgt spid="4"/>
                                        </p:tgtEl>
                                      </p:cBhvr>
                                    </p:animEffect>
                                    <p:anim calcmode="lin" valueType="num">
                                      <p:cBhvr>
                                        <p:cTn id="48" dur="1000" fill="hold"/>
                                        <p:tgtEl>
                                          <p:spTgt spid="4"/>
                                        </p:tgtEl>
                                        <p:attrNameLst>
                                          <p:attrName>ppt_x</p:attrName>
                                        </p:attrNameLst>
                                      </p:cBhvr>
                                      <p:tavLst>
                                        <p:tav tm="0">
                                          <p:val>
                                            <p:strVal val="#ppt_x"/>
                                          </p:val>
                                        </p:tav>
                                        <p:tav tm="100000">
                                          <p:val>
                                            <p:strVal val="#ppt_x"/>
                                          </p:val>
                                        </p:tav>
                                      </p:tavLst>
                                    </p:anim>
                                    <p:anim calcmode="lin" valueType="num">
                                      <p:cBhvr>
                                        <p:cTn id="4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9" presetClass="entr" presetSubtype="0" fill="hold" grpId="0" nodeType="clickEffect">
                                  <p:stCondLst>
                                    <p:cond delay="0"/>
                                  </p:stCondLst>
                                  <p:childTnLst>
                                    <p:set>
                                      <p:cBhvr>
                                        <p:cTn id="53" dur="1" fill="hold">
                                          <p:stCondLst>
                                            <p:cond delay="0"/>
                                          </p:stCondLst>
                                        </p:cTn>
                                        <p:tgtEl>
                                          <p:spTgt spid="202767"/>
                                        </p:tgtEl>
                                        <p:attrNameLst>
                                          <p:attrName>style.visibility</p:attrName>
                                        </p:attrNameLst>
                                      </p:cBhvr>
                                      <p:to>
                                        <p:strVal val="visible"/>
                                      </p:to>
                                    </p:set>
                                    <p:anim calcmode="lin" valueType="num">
                                      <p:cBhvr>
                                        <p:cTn id="54" dur="1000" fill="hold"/>
                                        <p:tgtEl>
                                          <p:spTgt spid="202767"/>
                                        </p:tgtEl>
                                        <p:attrNameLst>
                                          <p:attrName>ppt_x</p:attrName>
                                        </p:attrNameLst>
                                      </p:cBhvr>
                                      <p:tavLst>
                                        <p:tav tm="0">
                                          <p:val>
                                            <p:strVal val="#ppt_x-.2"/>
                                          </p:val>
                                        </p:tav>
                                        <p:tav tm="100000">
                                          <p:val>
                                            <p:strVal val="#ppt_x"/>
                                          </p:val>
                                        </p:tav>
                                      </p:tavLst>
                                    </p:anim>
                                    <p:anim calcmode="lin" valueType="num">
                                      <p:cBhvr>
                                        <p:cTn id="55" dur="1000" fill="hold"/>
                                        <p:tgtEl>
                                          <p:spTgt spid="202767"/>
                                        </p:tgtEl>
                                        <p:attrNameLst>
                                          <p:attrName>ppt_y</p:attrName>
                                        </p:attrNameLst>
                                      </p:cBhvr>
                                      <p:tavLst>
                                        <p:tav tm="0">
                                          <p:val>
                                            <p:strVal val="#ppt_y"/>
                                          </p:val>
                                        </p:tav>
                                        <p:tav tm="100000">
                                          <p:val>
                                            <p:strVal val="#ppt_y"/>
                                          </p:val>
                                        </p:tav>
                                      </p:tavLst>
                                    </p:anim>
                                    <p:animEffect transition="in" filter="wipe(right)" prLst="gradientSize: 0.1">
                                      <p:cBhvr>
                                        <p:cTn id="56" dur="1000"/>
                                        <p:tgtEl>
                                          <p:spTgt spid="202767"/>
                                        </p:tgtEl>
                                      </p:cBhvr>
                                    </p:animEffect>
                                  </p:childTnLst>
                                </p:cTn>
                              </p:par>
                            </p:childTnLst>
                          </p:cTn>
                        </p:par>
                      </p:childTnLst>
                    </p:cTn>
                  </p:par>
                  <p:par>
                    <p:cTn id="57" fill="hold">
                      <p:stCondLst>
                        <p:cond delay="indefinite"/>
                      </p:stCondLst>
                      <p:childTnLst>
                        <p:par>
                          <p:cTn id="58" fill="hold">
                            <p:stCondLst>
                              <p:cond delay="0"/>
                            </p:stCondLst>
                            <p:childTnLst>
                              <p:par>
                                <p:cTn id="59" presetID="52" presetClass="entr" presetSubtype="0" fill="hold" grpId="0" nodeType="clickEffect">
                                  <p:stCondLst>
                                    <p:cond delay="0"/>
                                  </p:stCondLst>
                                  <p:childTnLst>
                                    <p:set>
                                      <p:cBhvr>
                                        <p:cTn id="60" dur="1" fill="hold">
                                          <p:stCondLst>
                                            <p:cond delay="0"/>
                                          </p:stCondLst>
                                        </p:cTn>
                                        <p:tgtEl>
                                          <p:spTgt spid="202764"/>
                                        </p:tgtEl>
                                        <p:attrNameLst>
                                          <p:attrName>style.visibility</p:attrName>
                                        </p:attrNameLst>
                                      </p:cBhvr>
                                      <p:to>
                                        <p:strVal val="visible"/>
                                      </p:to>
                                    </p:set>
                                    <p:animScale>
                                      <p:cBhvr>
                                        <p:cTn id="61" dur="1000" decel="50000" fill="hold">
                                          <p:stCondLst>
                                            <p:cond delay="0"/>
                                          </p:stCondLst>
                                        </p:cTn>
                                        <p:tgtEl>
                                          <p:spTgt spid="20276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2" dur="1000" decel="50000" fill="hold">
                                          <p:stCondLst>
                                            <p:cond delay="0"/>
                                          </p:stCondLst>
                                        </p:cTn>
                                        <p:tgtEl>
                                          <p:spTgt spid="202764"/>
                                        </p:tgtEl>
                                        <p:attrNameLst>
                                          <p:attrName>ppt_x</p:attrName>
                                          <p:attrName>ppt_y</p:attrName>
                                        </p:attrNameLst>
                                      </p:cBhvr>
                                    </p:animMotion>
                                    <p:animEffect transition="in" filter="fade">
                                      <p:cBhvr>
                                        <p:cTn id="63" dur="1000"/>
                                        <p:tgtEl>
                                          <p:spTgt spid="202764"/>
                                        </p:tgtEl>
                                      </p:cBhvr>
                                    </p:animEffect>
                                  </p:childTnLst>
                                </p:cTn>
                              </p:par>
                              <p:par>
                                <p:cTn id="64" presetID="52" presetClass="entr" presetSubtype="0" fill="hold" grpId="0" nodeType="withEffect">
                                  <p:stCondLst>
                                    <p:cond delay="0"/>
                                  </p:stCondLst>
                                  <p:childTnLst>
                                    <p:set>
                                      <p:cBhvr>
                                        <p:cTn id="65" dur="1" fill="hold">
                                          <p:stCondLst>
                                            <p:cond delay="0"/>
                                          </p:stCondLst>
                                        </p:cTn>
                                        <p:tgtEl>
                                          <p:spTgt spid="202765"/>
                                        </p:tgtEl>
                                        <p:attrNameLst>
                                          <p:attrName>style.visibility</p:attrName>
                                        </p:attrNameLst>
                                      </p:cBhvr>
                                      <p:to>
                                        <p:strVal val="visible"/>
                                      </p:to>
                                    </p:set>
                                    <p:animScale>
                                      <p:cBhvr>
                                        <p:cTn id="66" dur="1000" decel="50000" fill="hold">
                                          <p:stCondLst>
                                            <p:cond delay="0"/>
                                          </p:stCondLst>
                                        </p:cTn>
                                        <p:tgtEl>
                                          <p:spTgt spid="20276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7" dur="1000" decel="50000" fill="hold">
                                          <p:stCondLst>
                                            <p:cond delay="0"/>
                                          </p:stCondLst>
                                        </p:cTn>
                                        <p:tgtEl>
                                          <p:spTgt spid="202765"/>
                                        </p:tgtEl>
                                        <p:attrNameLst>
                                          <p:attrName>ppt_x</p:attrName>
                                          <p:attrName>ppt_y</p:attrName>
                                        </p:attrNameLst>
                                      </p:cBhvr>
                                    </p:animMotion>
                                    <p:animEffect transition="in" filter="fade">
                                      <p:cBhvr>
                                        <p:cTn id="68" dur="1000"/>
                                        <p:tgtEl>
                                          <p:spTgt spid="202765"/>
                                        </p:tgtEl>
                                      </p:cBhvr>
                                    </p:animEffect>
                                  </p:childTnLst>
                                </p:cTn>
                              </p:par>
                              <p:par>
                                <p:cTn id="69" presetID="52" presetClass="entr" presetSubtype="0" fill="hold" grpId="0" nodeType="withEffect">
                                  <p:stCondLst>
                                    <p:cond delay="0"/>
                                  </p:stCondLst>
                                  <p:childTnLst>
                                    <p:set>
                                      <p:cBhvr>
                                        <p:cTn id="70" dur="1" fill="hold">
                                          <p:stCondLst>
                                            <p:cond delay="0"/>
                                          </p:stCondLst>
                                        </p:cTn>
                                        <p:tgtEl>
                                          <p:spTgt spid="202766"/>
                                        </p:tgtEl>
                                        <p:attrNameLst>
                                          <p:attrName>style.visibility</p:attrName>
                                        </p:attrNameLst>
                                      </p:cBhvr>
                                      <p:to>
                                        <p:strVal val="visible"/>
                                      </p:to>
                                    </p:set>
                                    <p:animScale>
                                      <p:cBhvr>
                                        <p:cTn id="71" dur="1000" decel="50000" fill="hold">
                                          <p:stCondLst>
                                            <p:cond delay="0"/>
                                          </p:stCondLst>
                                        </p:cTn>
                                        <p:tgtEl>
                                          <p:spTgt spid="2027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2" dur="1000" decel="50000" fill="hold">
                                          <p:stCondLst>
                                            <p:cond delay="0"/>
                                          </p:stCondLst>
                                        </p:cTn>
                                        <p:tgtEl>
                                          <p:spTgt spid="202766"/>
                                        </p:tgtEl>
                                        <p:attrNameLst>
                                          <p:attrName>ppt_x</p:attrName>
                                          <p:attrName>ppt_y</p:attrName>
                                        </p:attrNameLst>
                                      </p:cBhvr>
                                    </p:animMotion>
                                    <p:animEffect transition="in" filter="fade">
                                      <p:cBhvr>
                                        <p:cTn id="73" dur="1000"/>
                                        <p:tgtEl>
                                          <p:spTgt spid="202766"/>
                                        </p:tgtEl>
                                      </p:cBhvr>
                                    </p:animEffect>
                                  </p:childTnLst>
                                </p:cTn>
                              </p:par>
                            </p:childTnLst>
                          </p:cTn>
                        </p:par>
                      </p:childTnLst>
                    </p:cTn>
                  </p:par>
                  <p:par>
                    <p:cTn id="74" fill="hold">
                      <p:stCondLst>
                        <p:cond delay="indefinite"/>
                      </p:stCondLst>
                      <p:childTnLst>
                        <p:par>
                          <p:cTn id="75" fill="hold">
                            <p:stCondLst>
                              <p:cond delay="0"/>
                            </p:stCondLst>
                            <p:childTnLst>
                              <p:par>
                                <p:cTn id="76" presetID="29" presetClass="entr" presetSubtype="0" fill="hold" grpId="0" nodeType="clickEffect">
                                  <p:stCondLst>
                                    <p:cond delay="0"/>
                                  </p:stCondLst>
                                  <p:childTnLst>
                                    <p:set>
                                      <p:cBhvr>
                                        <p:cTn id="77" dur="1" fill="hold">
                                          <p:stCondLst>
                                            <p:cond delay="0"/>
                                          </p:stCondLst>
                                        </p:cTn>
                                        <p:tgtEl>
                                          <p:spTgt spid="202771"/>
                                        </p:tgtEl>
                                        <p:attrNameLst>
                                          <p:attrName>style.visibility</p:attrName>
                                        </p:attrNameLst>
                                      </p:cBhvr>
                                      <p:to>
                                        <p:strVal val="visible"/>
                                      </p:to>
                                    </p:set>
                                    <p:anim calcmode="lin" valueType="num">
                                      <p:cBhvr>
                                        <p:cTn id="78" dur="1000" fill="hold"/>
                                        <p:tgtEl>
                                          <p:spTgt spid="202771"/>
                                        </p:tgtEl>
                                        <p:attrNameLst>
                                          <p:attrName>ppt_x</p:attrName>
                                        </p:attrNameLst>
                                      </p:cBhvr>
                                      <p:tavLst>
                                        <p:tav tm="0">
                                          <p:val>
                                            <p:strVal val="#ppt_x-.2"/>
                                          </p:val>
                                        </p:tav>
                                        <p:tav tm="100000">
                                          <p:val>
                                            <p:strVal val="#ppt_x"/>
                                          </p:val>
                                        </p:tav>
                                      </p:tavLst>
                                    </p:anim>
                                    <p:anim calcmode="lin" valueType="num">
                                      <p:cBhvr>
                                        <p:cTn id="79" dur="1000" fill="hold"/>
                                        <p:tgtEl>
                                          <p:spTgt spid="202771"/>
                                        </p:tgtEl>
                                        <p:attrNameLst>
                                          <p:attrName>ppt_y</p:attrName>
                                        </p:attrNameLst>
                                      </p:cBhvr>
                                      <p:tavLst>
                                        <p:tav tm="0">
                                          <p:val>
                                            <p:strVal val="#ppt_y"/>
                                          </p:val>
                                        </p:tav>
                                        <p:tav tm="100000">
                                          <p:val>
                                            <p:strVal val="#ppt_y"/>
                                          </p:val>
                                        </p:tav>
                                      </p:tavLst>
                                    </p:anim>
                                    <p:animEffect transition="in" filter="wipe(right)" prLst="gradientSize: 0.1">
                                      <p:cBhvr>
                                        <p:cTn id="80" dur="1000"/>
                                        <p:tgtEl>
                                          <p:spTgt spid="202771"/>
                                        </p:tgtEl>
                                      </p:cBhvr>
                                    </p:animEffect>
                                  </p:childTnLst>
                                </p:cTn>
                              </p:par>
                            </p:childTnLst>
                          </p:cTn>
                        </p:par>
                      </p:childTnLst>
                    </p:cTn>
                  </p:par>
                  <p:par>
                    <p:cTn id="81" fill="hold">
                      <p:stCondLst>
                        <p:cond delay="indefinite"/>
                      </p:stCondLst>
                      <p:childTnLst>
                        <p:par>
                          <p:cTn id="82" fill="hold">
                            <p:stCondLst>
                              <p:cond delay="0"/>
                            </p:stCondLst>
                            <p:childTnLst>
                              <p:par>
                                <p:cTn id="83" presetID="56" presetClass="entr" presetSubtype="0" fill="hold" grpId="0" nodeType="clickEffect">
                                  <p:stCondLst>
                                    <p:cond delay="0"/>
                                  </p:stCondLst>
                                  <p:iterate type="lt">
                                    <p:tmPct val="10000"/>
                                  </p:iterate>
                                  <p:childTnLst>
                                    <p:set>
                                      <p:cBhvr>
                                        <p:cTn id="84" dur="1" fill="hold">
                                          <p:stCondLst>
                                            <p:cond delay="0"/>
                                          </p:stCondLst>
                                        </p:cTn>
                                        <p:tgtEl>
                                          <p:spTgt spid="202772"/>
                                        </p:tgtEl>
                                        <p:attrNameLst>
                                          <p:attrName>style.visibility</p:attrName>
                                        </p:attrNameLst>
                                      </p:cBhvr>
                                      <p:to>
                                        <p:strVal val="visible"/>
                                      </p:to>
                                    </p:set>
                                    <p:anim by="(-#ppt_w*2)" calcmode="lin" valueType="num">
                                      <p:cBhvr rctx="PPT">
                                        <p:cTn id="85" dur="500" autoRev="1" fill="hold">
                                          <p:stCondLst>
                                            <p:cond delay="0"/>
                                          </p:stCondLst>
                                        </p:cTn>
                                        <p:tgtEl>
                                          <p:spTgt spid="202772"/>
                                        </p:tgtEl>
                                        <p:attrNameLst>
                                          <p:attrName>ppt_w</p:attrName>
                                        </p:attrNameLst>
                                      </p:cBhvr>
                                    </p:anim>
                                    <p:anim by="(#ppt_w*0.50)" calcmode="lin" valueType="num">
                                      <p:cBhvr>
                                        <p:cTn id="86" dur="500" decel="50000" autoRev="1" fill="hold">
                                          <p:stCondLst>
                                            <p:cond delay="0"/>
                                          </p:stCondLst>
                                        </p:cTn>
                                        <p:tgtEl>
                                          <p:spTgt spid="202772"/>
                                        </p:tgtEl>
                                        <p:attrNameLst>
                                          <p:attrName>ppt_x</p:attrName>
                                        </p:attrNameLst>
                                      </p:cBhvr>
                                    </p:anim>
                                    <p:anim from="(-#ppt_h/2)" to="(#ppt_y)" calcmode="lin" valueType="num">
                                      <p:cBhvr>
                                        <p:cTn id="87" dur="1000" fill="hold">
                                          <p:stCondLst>
                                            <p:cond delay="0"/>
                                          </p:stCondLst>
                                        </p:cTn>
                                        <p:tgtEl>
                                          <p:spTgt spid="202772"/>
                                        </p:tgtEl>
                                        <p:attrNameLst>
                                          <p:attrName>ppt_y</p:attrName>
                                        </p:attrNameLst>
                                      </p:cBhvr>
                                    </p:anim>
                                    <p:animRot by="21600000">
                                      <p:cBhvr>
                                        <p:cTn id="88" dur="1000" fill="hold">
                                          <p:stCondLst>
                                            <p:cond delay="0"/>
                                          </p:stCondLst>
                                        </p:cTn>
                                        <p:tgtEl>
                                          <p:spTgt spid="202772"/>
                                        </p:tgtEl>
                                        <p:attrNameLst>
                                          <p:attrName>r</p:attrName>
                                        </p:attrNameLst>
                                      </p:cBhvr>
                                    </p:animRot>
                                  </p:childTnLst>
                                </p:cTn>
                              </p:par>
                              <p:par>
                                <p:cTn id="89" presetID="56" presetClass="entr" presetSubtype="0" fill="hold" grpId="0" nodeType="withEffect">
                                  <p:stCondLst>
                                    <p:cond delay="0"/>
                                  </p:stCondLst>
                                  <p:iterate type="lt">
                                    <p:tmPct val="10000"/>
                                  </p:iterate>
                                  <p:childTnLst>
                                    <p:set>
                                      <p:cBhvr>
                                        <p:cTn id="90" dur="1" fill="hold">
                                          <p:stCondLst>
                                            <p:cond delay="0"/>
                                          </p:stCondLst>
                                        </p:cTn>
                                        <p:tgtEl>
                                          <p:spTgt spid="202773"/>
                                        </p:tgtEl>
                                        <p:attrNameLst>
                                          <p:attrName>style.visibility</p:attrName>
                                        </p:attrNameLst>
                                      </p:cBhvr>
                                      <p:to>
                                        <p:strVal val="visible"/>
                                      </p:to>
                                    </p:set>
                                    <p:anim by="(-#ppt_w*2)" calcmode="lin" valueType="num">
                                      <p:cBhvr rctx="PPT">
                                        <p:cTn id="91" dur="500" autoRev="1" fill="hold">
                                          <p:stCondLst>
                                            <p:cond delay="0"/>
                                          </p:stCondLst>
                                        </p:cTn>
                                        <p:tgtEl>
                                          <p:spTgt spid="202773"/>
                                        </p:tgtEl>
                                        <p:attrNameLst>
                                          <p:attrName>ppt_w</p:attrName>
                                        </p:attrNameLst>
                                      </p:cBhvr>
                                    </p:anim>
                                    <p:anim by="(#ppt_w*0.50)" calcmode="lin" valueType="num">
                                      <p:cBhvr>
                                        <p:cTn id="92" dur="500" decel="50000" autoRev="1" fill="hold">
                                          <p:stCondLst>
                                            <p:cond delay="0"/>
                                          </p:stCondLst>
                                        </p:cTn>
                                        <p:tgtEl>
                                          <p:spTgt spid="202773"/>
                                        </p:tgtEl>
                                        <p:attrNameLst>
                                          <p:attrName>ppt_x</p:attrName>
                                        </p:attrNameLst>
                                      </p:cBhvr>
                                    </p:anim>
                                    <p:anim from="(-#ppt_h/2)" to="(#ppt_y)" calcmode="lin" valueType="num">
                                      <p:cBhvr>
                                        <p:cTn id="93" dur="1000" fill="hold">
                                          <p:stCondLst>
                                            <p:cond delay="0"/>
                                          </p:stCondLst>
                                        </p:cTn>
                                        <p:tgtEl>
                                          <p:spTgt spid="202773"/>
                                        </p:tgtEl>
                                        <p:attrNameLst>
                                          <p:attrName>ppt_y</p:attrName>
                                        </p:attrNameLst>
                                      </p:cBhvr>
                                    </p:anim>
                                    <p:animRot by="21600000">
                                      <p:cBhvr>
                                        <p:cTn id="94" dur="1000" fill="hold">
                                          <p:stCondLst>
                                            <p:cond delay="0"/>
                                          </p:stCondLst>
                                        </p:cTn>
                                        <p:tgtEl>
                                          <p:spTgt spid="202773"/>
                                        </p:tgtEl>
                                        <p:attrNameLst>
                                          <p:attrName>r</p:attrName>
                                        </p:attrNameLst>
                                      </p:cBhvr>
                                    </p:animRot>
                                  </p:childTnLst>
                                </p:cTn>
                              </p:par>
                              <p:par>
                                <p:cTn id="95" presetID="56" presetClass="entr" presetSubtype="0" fill="hold" grpId="0" nodeType="withEffect">
                                  <p:stCondLst>
                                    <p:cond delay="0"/>
                                  </p:stCondLst>
                                  <p:iterate type="lt">
                                    <p:tmPct val="10000"/>
                                  </p:iterate>
                                  <p:childTnLst>
                                    <p:set>
                                      <p:cBhvr>
                                        <p:cTn id="96" dur="1" fill="hold">
                                          <p:stCondLst>
                                            <p:cond delay="0"/>
                                          </p:stCondLst>
                                        </p:cTn>
                                        <p:tgtEl>
                                          <p:spTgt spid="202774"/>
                                        </p:tgtEl>
                                        <p:attrNameLst>
                                          <p:attrName>style.visibility</p:attrName>
                                        </p:attrNameLst>
                                      </p:cBhvr>
                                      <p:to>
                                        <p:strVal val="visible"/>
                                      </p:to>
                                    </p:set>
                                    <p:anim by="(-#ppt_w*2)" calcmode="lin" valueType="num">
                                      <p:cBhvr rctx="PPT">
                                        <p:cTn id="97" dur="500" autoRev="1" fill="hold">
                                          <p:stCondLst>
                                            <p:cond delay="0"/>
                                          </p:stCondLst>
                                        </p:cTn>
                                        <p:tgtEl>
                                          <p:spTgt spid="202774"/>
                                        </p:tgtEl>
                                        <p:attrNameLst>
                                          <p:attrName>ppt_w</p:attrName>
                                        </p:attrNameLst>
                                      </p:cBhvr>
                                    </p:anim>
                                    <p:anim by="(#ppt_w*0.50)" calcmode="lin" valueType="num">
                                      <p:cBhvr>
                                        <p:cTn id="98" dur="500" decel="50000" autoRev="1" fill="hold">
                                          <p:stCondLst>
                                            <p:cond delay="0"/>
                                          </p:stCondLst>
                                        </p:cTn>
                                        <p:tgtEl>
                                          <p:spTgt spid="202774"/>
                                        </p:tgtEl>
                                        <p:attrNameLst>
                                          <p:attrName>ppt_x</p:attrName>
                                        </p:attrNameLst>
                                      </p:cBhvr>
                                    </p:anim>
                                    <p:anim from="(-#ppt_h/2)" to="(#ppt_y)" calcmode="lin" valueType="num">
                                      <p:cBhvr>
                                        <p:cTn id="99" dur="1000" fill="hold">
                                          <p:stCondLst>
                                            <p:cond delay="0"/>
                                          </p:stCondLst>
                                        </p:cTn>
                                        <p:tgtEl>
                                          <p:spTgt spid="202774"/>
                                        </p:tgtEl>
                                        <p:attrNameLst>
                                          <p:attrName>ppt_y</p:attrName>
                                        </p:attrNameLst>
                                      </p:cBhvr>
                                    </p:anim>
                                    <p:animRot by="21600000">
                                      <p:cBhvr>
                                        <p:cTn id="100" dur="1000" fill="hold">
                                          <p:stCondLst>
                                            <p:cond delay="0"/>
                                          </p:stCondLst>
                                        </p:cTn>
                                        <p:tgtEl>
                                          <p:spTgt spid="202774"/>
                                        </p:tgtEl>
                                        <p:attrNameLst>
                                          <p:attrName>r</p:attrName>
                                        </p:attrNameLst>
                                      </p:cBhvr>
                                    </p:animRot>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nodeType="clickEffect">
                                  <p:stCondLst>
                                    <p:cond delay="0"/>
                                  </p:stCondLst>
                                  <p:childTnLst>
                                    <p:set>
                                      <p:cBhvr>
                                        <p:cTn id="104" dur="1" fill="hold">
                                          <p:stCondLst>
                                            <p:cond delay="0"/>
                                          </p:stCondLst>
                                        </p:cTn>
                                        <p:tgtEl>
                                          <p:spTgt spid="2"/>
                                        </p:tgtEl>
                                        <p:attrNameLst>
                                          <p:attrName>style.visibility</p:attrName>
                                        </p:attrNameLst>
                                      </p:cBhvr>
                                      <p:to>
                                        <p:strVal val="visible"/>
                                      </p:to>
                                    </p:set>
                                    <p:animEffect transition="in" filter="fade">
                                      <p:cBhvr>
                                        <p:cTn id="105" dur="1000"/>
                                        <p:tgtEl>
                                          <p:spTgt spid="2"/>
                                        </p:tgtEl>
                                      </p:cBhvr>
                                    </p:animEffect>
                                    <p:anim calcmode="lin" valueType="num">
                                      <p:cBhvr>
                                        <p:cTn id="106" dur="1000" fill="hold"/>
                                        <p:tgtEl>
                                          <p:spTgt spid="2"/>
                                        </p:tgtEl>
                                        <p:attrNameLst>
                                          <p:attrName>ppt_x</p:attrName>
                                        </p:attrNameLst>
                                      </p:cBhvr>
                                      <p:tavLst>
                                        <p:tav tm="0">
                                          <p:val>
                                            <p:strVal val="#ppt_x"/>
                                          </p:val>
                                        </p:tav>
                                        <p:tav tm="100000">
                                          <p:val>
                                            <p:strVal val="#ppt_x"/>
                                          </p:val>
                                        </p:tav>
                                      </p:tavLst>
                                    </p:anim>
                                    <p:anim calcmode="lin" valueType="num">
                                      <p:cBhvr>
                                        <p:cTn id="10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34" presetClass="entr" presetSubtype="0" fill="hold" grpId="0" nodeType="clickEffect">
                                  <p:stCondLst>
                                    <p:cond delay="0"/>
                                  </p:stCondLst>
                                  <p:childTnLst>
                                    <p:set>
                                      <p:cBhvr>
                                        <p:cTn id="111" dur="1" fill="hold">
                                          <p:stCondLst>
                                            <p:cond delay="0"/>
                                          </p:stCondLst>
                                        </p:cTn>
                                        <p:tgtEl>
                                          <p:spTgt spid="202799"/>
                                        </p:tgtEl>
                                        <p:attrNameLst>
                                          <p:attrName>style.visibility</p:attrName>
                                        </p:attrNameLst>
                                      </p:cBhvr>
                                      <p:to>
                                        <p:strVal val="visible"/>
                                      </p:to>
                                    </p:set>
                                    <p:anim from="(-#ppt_w/2)" to="(#ppt_x)" calcmode="lin" valueType="num">
                                      <p:cBhvr>
                                        <p:cTn id="112" dur="600" fill="hold">
                                          <p:stCondLst>
                                            <p:cond delay="0"/>
                                          </p:stCondLst>
                                        </p:cTn>
                                        <p:tgtEl>
                                          <p:spTgt spid="202799"/>
                                        </p:tgtEl>
                                        <p:attrNameLst>
                                          <p:attrName>ppt_x</p:attrName>
                                        </p:attrNameLst>
                                      </p:cBhvr>
                                    </p:anim>
                                    <p:anim from="0" to="-1.0" calcmode="lin" valueType="num">
                                      <p:cBhvr>
                                        <p:cTn id="113" dur="200" decel="50000" autoRev="1" fill="hold">
                                          <p:stCondLst>
                                            <p:cond delay="600"/>
                                          </p:stCondLst>
                                        </p:cTn>
                                        <p:tgtEl>
                                          <p:spTgt spid="202799"/>
                                        </p:tgtEl>
                                        <p:attrNameLst>
                                          <p:attrName>xshear</p:attrName>
                                        </p:attrNameLst>
                                      </p:cBhvr>
                                    </p:anim>
                                    <p:animScale>
                                      <p:cBhvr>
                                        <p:cTn id="114" dur="200" decel="100000" autoRev="1" fill="hold">
                                          <p:stCondLst>
                                            <p:cond delay="600"/>
                                          </p:stCondLst>
                                        </p:cTn>
                                        <p:tgtEl>
                                          <p:spTgt spid="202799"/>
                                        </p:tgtEl>
                                      </p:cBhvr>
                                      <p:from x="100000" y="100000"/>
                                      <p:to x="80000" y="100000"/>
                                    </p:animScale>
                                    <p:anim by="(#ppt_h/3+#ppt_w*0.1)" calcmode="lin" valueType="num">
                                      <p:cBhvr additive="sum">
                                        <p:cTn id="115" dur="200" decel="100000" autoRev="1" fill="hold">
                                          <p:stCondLst>
                                            <p:cond delay="600"/>
                                          </p:stCondLst>
                                        </p:cTn>
                                        <p:tgtEl>
                                          <p:spTgt spid="202799"/>
                                        </p:tgtEl>
                                        <p:attrNameLst>
                                          <p:attrName>ppt_x</p:attrName>
                                        </p:attrNameLst>
                                      </p:cBhvr>
                                    </p:anim>
                                  </p:childTnLst>
                                </p:cTn>
                              </p:par>
                            </p:childTnLst>
                          </p:cTn>
                        </p:par>
                      </p:childTnLst>
                    </p:cTn>
                  </p:par>
                  <p:par>
                    <p:cTn id="116" fill="hold">
                      <p:stCondLst>
                        <p:cond delay="indefinite"/>
                      </p:stCondLst>
                      <p:childTnLst>
                        <p:par>
                          <p:cTn id="117" fill="hold">
                            <p:stCondLst>
                              <p:cond delay="0"/>
                            </p:stCondLst>
                            <p:childTnLst>
                              <p:par>
                                <p:cTn id="118" presetID="52" presetClass="entr" presetSubtype="0" fill="hold" grpId="0" nodeType="clickEffect">
                                  <p:stCondLst>
                                    <p:cond delay="0"/>
                                  </p:stCondLst>
                                  <p:childTnLst>
                                    <p:set>
                                      <p:cBhvr>
                                        <p:cTn id="119" dur="1" fill="hold">
                                          <p:stCondLst>
                                            <p:cond delay="0"/>
                                          </p:stCondLst>
                                        </p:cTn>
                                        <p:tgtEl>
                                          <p:spTgt spid="202784"/>
                                        </p:tgtEl>
                                        <p:attrNameLst>
                                          <p:attrName>style.visibility</p:attrName>
                                        </p:attrNameLst>
                                      </p:cBhvr>
                                      <p:to>
                                        <p:strVal val="visible"/>
                                      </p:to>
                                    </p:set>
                                    <p:animScale>
                                      <p:cBhvr>
                                        <p:cTn id="120" dur="1000" decel="50000" fill="hold">
                                          <p:stCondLst>
                                            <p:cond delay="0"/>
                                          </p:stCondLst>
                                        </p:cTn>
                                        <p:tgtEl>
                                          <p:spTgt spid="20278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1" dur="1000" decel="50000" fill="hold">
                                          <p:stCondLst>
                                            <p:cond delay="0"/>
                                          </p:stCondLst>
                                        </p:cTn>
                                        <p:tgtEl>
                                          <p:spTgt spid="202784"/>
                                        </p:tgtEl>
                                        <p:attrNameLst>
                                          <p:attrName>ppt_x</p:attrName>
                                          <p:attrName>ppt_y</p:attrName>
                                        </p:attrNameLst>
                                      </p:cBhvr>
                                    </p:animMotion>
                                    <p:animEffect transition="in" filter="fade">
                                      <p:cBhvr>
                                        <p:cTn id="122" dur="1000"/>
                                        <p:tgtEl>
                                          <p:spTgt spid="202784"/>
                                        </p:tgtEl>
                                      </p:cBhvr>
                                    </p:animEffect>
                                  </p:childTnLst>
                                </p:cTn>
                              </p:par>
                              <p:par>
                                <p:cTn id="123" presetID="52" presetClass="entr" presetSubtype="0" fill="hold" grpId="0" nodeType="withEffect">
                                  <p:stCondLst>
                                    <p:cond delay="0"/>
                                  </p:stCondLst>
                                  <p:childTnLst>
                                    <p:set>
                                      <p:cBhvr>
                                        <p:cTn id="124" dur="1" fill="hold">
                                          <p:stCondLst>
                                            <p:cond delay="0"/>
                                          </p:stCondLst>
                                        </p:cTn>
                                        <p:tgtEl>
                                          <p:spTgt spid="202785"/>
                                        </p:tgtEl>
                                        <p:attrNameLst>
                                          <p:attrName>style.visibility</p:attrName>
                                        </p:attrNameLst>
                                      </p:cBhvr>
                                      <p:to>
                                        <p:strVal val="visible"/>
                                      </p:to>
                                    </p:set>
                                    <p:animScale>
                                      <p:cBhvr>
                                        <p:cTn id="125" dur="1000" decel="50000" fill="hold">
                                          <p:stCondLst>
                                            <p:cond delay="0"/>
                                          </p:stCondLst>
                                        </p:cTn>
                                        <p:tgtEl>
                                          <p:spTgt spid="2027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6" dur="1000" decel="50000" fill="hold">
                                          <p:stCondLst>
                                            <p:cond delay="0"/>
                                          </p:stCondLst>
                                        </p:cTn>
                                        <p:tgtEl>
                                          <p:spTgt spid="202785"/>
                                        </p:tgtEl>
                                        <p:attrNameLst>
                                          <p:attrName>ppt_x</p:attrName>
                                          <p:attrName>ppt_y</p:attrName>
                                        </p:attrNameLst>
                                      </p:cBhvr>
                                    </p:animMotion>
                                    <p:animEffect transition="in" filter="fade">
                                      <p:cBhvr>
                                        <p:cTn id="127" dur="1000"/>
                                        <p:tgtEl>
                                          <p:spTgt spid="202785"/>
                                        </p:tgtEl>
                                      </p:cBhvr>
                                    </p:animEffect>
                                  </p:childTnLst>
                                </p:cTn>
                              </p:par>
                              <p:par>
                                <p:cTn id="128" presetID="52" presetClass="entr" presetSubtype="0" fill="hold" grpId="0" nodeType="withEffect">
                                  <p:stCondLst>
                                    <p:cond delay="0"/>
                                  </p:stCondLst>
                                  <p:childTnLst>
                                    <p:set>
                                      <p:cBhvr>
                                        <p:cTn id="129" dur="1" fill="hold">
                                          <p:stCondLst>
                                            <p:cond delay="0"/>
                                          </p:stCondLst>
                                        </p:cTn>
                                        <p:tgtEl>
                                          <p:spTgt spid="202786"/>
                                        </p:tgtEl>
                                        <p:attrNameLst>
                                          <p:attrName>style.visibility</p:attrName>
                                        </p:attrNameLst>
                                      </p:cBhvr>
                                      <p:to>
                                        <p:strVal val="visible"/>
                                      </p:to>
                                    </p:set>
                                    <p:animScale>
                                      <p:cBhvr>
                                        <p:cTn id="130" dur="1000" decel="50000" fill="hold">
                                          <p:stCondLst>
                                            <p:cond delay="0"/>
                                          </p:stCondLst>
                                        </p:cTn>
                                        <p:tgtEl>
                                          <p:spTgt spid="20278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1" dur="1000" decel="50000" fill="hold">
                                          <p:stCondLst>
                                            <p:cond delay="0"/>
                                          </p:stCondLst>
                                        </p:cTn>
                                        <p:tgtEl>
                                          <p:spTgt spid="202786"/>
                                        </p:tgtEl>
                                        <p:attrNameLst>
                                          <p:attrName>ppt_x</p:attrName>
                                          <p:attrName>ppt_y</p:attrName>
                                        </p:attrNameLst>
                                      </p:cBhvr>
                                    </p:animMotion>
                                    <p:animEffect transition="in" filter="fade">
                                      <p:cBhvr>
                                        <p:cTn id="132" dur="1000"/>
                                        <p:tgtEl>
                                          <p:spTgt spid="202786"/>
                                        </p:tgtEl>
                                      </p:cBhvr>
                                    </p:animEffect>
                                  </p:childTnLst>
                                </p:cTn>
                              </p:par>
                            </p:childTnLst>
                          </p:cTn>
                        </p:par>
                      </p:childTnLst>
                    </p:cTn>
                  </p:par>
                  <p:par>
                    <p:cTn id="133" fill="hold">
                      <p:stCondLst>
                        <p:cond delay="indefinite"/>
                      </p:stCondLst>
                      <p:childTnLst>
                        <p:par>
                          <p:cTn id="134" fill="hold">
                            <p:stCondLst>
                              <p:cond delay="0"/>
                            </p:stCondLst>
                            <p:childTnLst>
                              <p:par>
                                <p:cTn id="135" presetID="29" presetClass="entr" presetSubtype="0" fill="hold" grpId="0" nodeType="clickEffect">
                                  <p:stCondLst>
                                    <p:cond delay="0"/>
                                  </p:stCondLst>
                                  <p:childTnLst>
                                    <p:set>
                                      <p:cBhvr>
                                        <p:cTn id="136" dur="1" fill="hold">
                                          <p:stCondLst>
                                            <p:cond delay="0"/>
                                          </p:stCondLst>
                                        </p:cTn>
                                        <p:tgtEl>
                                          <p:spTgt spid="202791"/>
                                        </p:tgtEl>
                                        <p:attrNameLst>
                                          <p:attrName>style.visibility</p:attrName>
                                        </p:attrNameLst>
                                      </p:cBhvr>
                                      <p:to>
                                        <p:strVal val="visible"/>
                                      </p:to>
                                    </p:set>
                                    <p:anim calcmode="lin" valueType="num">
                                      <p:cBhvr>
                                        <p:cTn id="137" dur="1000" fill="hold"/>
                                        <p:tgtEl>
                                          <p:spTgt spid="202791"/>
                                        </p:tgtEl>
                                        <p:attrNameLst>
                                          <p:attrName>ppt_x</p:attrName>
                                        </p:attrNameLst>
                                      </p:cBhvr>
                                      <p:tavLst>
                                        <p:tav tm="0">
                                          <p:val>
                                            <p:strVal val="#ppt_x-.2"/>
                                          </p:val>
                                        </p:tav>
                                        <p:tav tm="100000">
                                          <p:val>
                                            <p:strVal val="#ppt_x"/>
                                          </p:val>
                                        </p:tav>
                                      </p:tavLst>
                                    </p:anim>
                                    <p:anim calcmode="lin" valueType="num">
                                      <p:cBhvr>
                                        <p:cTn id="138" dur="1000" fill="hold"/>
                                        <p:tgtEl>
                                          <p:spTgt spid="202791"/>
                                        </p:tgtEl>
                                        <p:attrNameLst>
                                          <p:attrName>ppt_y</p:attrName>
                                        </p:attrNameLst>
                                      </p:cBhvr>
                                      <p:tavLst>
                                        <p:tav tm="0">
                                          <p:val>
                                            <p:strVal val="#ppt_y"/>
                                          </p:val>
                                        </p:tav>
                                        <p:tav tm="100000">
                                          <p:val>
                                            <p:strVal val="#ppt_y"/>
                                          </p:val>
                                        </p:tav>
                                      </p:tavLst>
                                    </p:anim>
                                    <p:animEffect transition="in" filter="wipe(right)" prLst="gradientSize: 0.1">
                                      <p:cBhvr>
                                        <p:cTn id="139" dur="1000"/>
                                        <p:tgtEl>
                                          <p:spTgt spid="202791"/>
                                        </p:tgtEl>
                                      </p:cBhvr>
                                    </p:animEffect>
                                  </p:childTnLst>
                                </p:cTn>
                              </p:par>
                            </p:childTnLst>
                          </p:cTn>
                        </p:par>
                      </p:childTnLst>
                    </p:cTn>
                  </p:par>
                  <p:par>
                    <p:cTn id="140" fill="hold">
                      <p:stCondLst>
                        <p:cond delay="indefinite"/>
                      </p:stCondLst>
                      <p:childTnLst>
                        <p:par>
                          <p:cTn id="141" fill="hold">
                            <p:stCondLst>
                              <p:cond delay="0"/>
                            </p:stCondLst>
                            <p:childTnLst>
                              <p:par>
                                <p:cTn id="142" presetID="56" presetClass="entr" presetSubtype="0" fill="hold" grpId="0" nodeType="clickEffect">
                                  <p:stCondLst>
                                    <p:cond delay="0"/>
                                  </p:stCondLst>
                                  <p:iterate type="lt">
                                    <p:tmPct val="10000"/>
                                  </p:iterate>
                                  <p:childTnLst>
                                    <p:set>
                                      <p:cBhvr>
                                        <p:cTn id="143" dur="1" fill="hold">
                                          <p:stCondLst>
                                            <p:cond delay="0"/>
                                          </p:stCondLst>
                                        </p:cTn>
                                        <p:tgtEl>
                                          <p:spTgt spid="202792"/>
                                        </p:tgtEl>
                                        <p:attrNameLst>
                                          <p:attrName>style.visibility</p:attrName>
                                        </p:attrNameLst>
                                      </p:cBhvr>
                                      <p:to>
                                        <p:strVal val="visible"/>
                                      </p:to>
                                    </p:set>
                                    <p:anim by="(-#ppt_w*2)" calcmode="lin" valueType="num">
                                      <p:cBhvr rctx="PPT">
                                        <p:cTn id="144" dur="500" autoRev="1" fill="hold">
                                          <p:stCondLst>
                                            <p:cond delay="0"/>
                                          </p:stCondLst>
                                        </p:cTn>
                                        <p:tgtEl>
                                          <p:spTgt spid="202792"/>
                                        </p:tgtEl>
                                        <p:attrNameLst>
                                          <p:attrName>ppt_w</p:attrName>
                                        </p:attrNameLst>
                                      </p:cBhvr>
                                    </p:anim>
                                    <p:anim by="(#ppt_w*0.50)" calcmode="lin" valueType="num">
                                      <p:cBhvr>
                                        <p:cTn id="145" dur="500" decel="50000" autoRev="1" fill="hold">
                                          <p:stCondLst>
                                            <p:cond delay="0"/>
                                          </p:stCondLst>
                                        </p:cTn>
                                        <p:tgtEl>
                                          <p:spTgt spid="202792"/>
                                        </p:tgtEl>
                                        <p:attrNameLst>
                                          <p:attrName>ppt_x</p:attrName>
                                        </p:attrNameLst>
                                      </p:cBhvr>
                                    </p:anim>
                                    <p:anim from="(-#ppt_h/2)" to="(#ppt_y)" calcmode="lin" valueType="num">
                                      <p:cBhvr>
                                        <p:cTn id="146" dur="1000" fill="hold">
                                          <p:stCondLst>
                                            <p:cond delay="0"/>
                                          </p:stCondLst>
                                        </p:cTn>
                                        <p:tgtEl>
                                          <p:spTgt spid="202792"/>
                                        </p:tgtEl>
                                        <p:attrNameLst>
                                          <p:attrName>ppt_y</p:attrName>
                                        </p:attrNameLst>
                                      </p:cBhvr>
                                    </p:anim>
                                    <p:animRot by="21600000">
                                      <p:cBhvr>
                                        <p:cTn id="147" dur="1000" fill="hold">
                                          <p:stCondLst>
                                            <p:cond delay="0"/>
                                          </p:stCondLst>
                                        </p:cTn>
                                        <p:tgtEl>
                                          <p:spTgt spid="202792"/>
                                        </p:tgtEl>
                                        <p:attrNameLst>
                                          <p:attrName>r</p:attrName>
                                        </p:attrNameLst>
                                      </p:cBhvr>
                                    </p:animRot>
                                  </p:childTnLst>
                                </p:cTn>
                              </p:par>
                              <p:par>
                                <p:cTn id="148" presetID="56" presetClass="entr" presetSubtype="0" fill="hold" grpId="0" nodeType="withEffect">
                                  <p:stCondLst>
                                    <p:cond delay="0"/>
                                  </p:stCondLst>
                                  <p:iterate type="lt">
                                    <p:tmPct val="10000"/>
                                  </p:iterate>
                                  <p:childTnLst>
                                    <p:set>
                                      <p:cBhvr>
                                        <p:cTn id="149" dur="1" fill="hold">
                                          <p:stCondLst>
                                            <p:cond delay="0"/>
                                          </p:stCondLst>
                                        </p:cTn>
                                        <p:tgtEl>
                                          <p:spTgt spid="202793"/>
                                        </p:tgtEl>
                                        <p:attrNameLst>
                                          <p:attrName>style.visibility</p:attrName>
                                        </p:attrNameLst>
                                      </p:cBhvr>
                                      <p:to>
                                        <p:strVal val="visible"/>
                                      </p:to>
                                    </p:set>
                                    <p:anim by="(-#ppt_w*2)" calcmode="lin" valueType="num">
                                      <p:cBhvr rctx="PPT">
                                        <p:cTn id="150" dur="500" autoRev="1" fill="hold">
                                          <p:stCondLst>
                                            <p:cond delay="0"/>
                                          </p:stCondLst>
                                        </p:cTn>
                                        <p:tgtEl>
                                          <p:spTgt spid="202793"/>
                                        </p:tgtEl>
                                        <p:attrNameLst>
                                          <p:attrName>ppt_w</p:attrName>
                                        </p:attrNameLst>
                                      </p:cBhvr>
                                    </p:anim>
                                    <p:anim by="(#ppt_w*0.50)" calcmode="lin" valueType="num">
                                      <p:cBhvr>
                                        <p:cTn id="151" dur="500" decel="50000" autoRev="1" fill="hold">
                                          <p:stCondLst>
                                            <p:cond delay="0"/>
                                          </p:stCondLst>
                                        </p:cTn>
                                        <p:tgtEl>
                                          <p:spTgt spid="202793"/>
                                        </p:tgtEl>
                                        <p:attrNameLst>
                                          <p:attrName>ppt_x</p:attrName>
                                        </p:attrNameLst>
                                      </p:cBhvr>
                                    </p:anim>
                                    <p:anim from="(-#ppt_h/2)" to="(#ppt_y)" calcmode="lin" valueType="num">
                                      <p:cBhvr>
                                        <p:cTn id="152" dur="1000" fill="hold">
                                          <p:stCondLst>
                                            <p:cond delay="0"/>
                                          </p:stCondLst>
                                        </p:cTn>
                                        <p:tgtEl>
                                          <p:spTgt spid="202793"/>
                                        </p:tgtEl>
                                        <p:attrNameLst>
                                          <p:attrName>ppt_y</p:attrName>
                                        </p:attrNameLst>
                                      </p:cBhvr>
                                    </p:anim>
                                    <p:animRot by="21600000">
                                      <p:cBhvr>
                                        <p:cTn id="153" dur="1000" fill="hold">
                                          <p:stCondLst>
                                            <p:cond delay="0"/>
                                          </p:stCondLst>
                                        </p:cTn>
                                        <p:tgtEl>
                                          <p:spTgt spid="202793"/>
                                        </p:tgtEl>
                                        <p:attrNameLst>
                                          <p:attrName>r</p:attrName>
                                        </p:attrNameLst>
                                      </p:cBhvr>
                                    </p:animRot>
                                  </p:childTnLst>
                                </p:cTn>
                              </p:par>
                              <p:par>
                                <p:cTn id="154" presetID="56" presetClass="entr" presetSubtype="0" fill="hold" grpId="0" nodeType="withEffect">
                                  <p:stCondLst>
                                    <p:cond delay="0"/>
                                  </p:stCondLst>
                                  <p:iterate type="lt">
                                    <p:tmPct val="10000"/>
                                  </p:iterate>
                                  <p:childTnLst>
                                    <p:set>
                                      <p:cBhvr>
                                        <p:cTn id="155" dur="1" fill="hold">
                                          <p:stCondLst>
                                            <p:cond delay="0"/>
                                          </p:stCondLst>
                                        </p:cTn>
                                        <p:tgtEl>
                                          <p:spTgt spid="202794"/>
                                        </p:tgtEl>
                                        <p:attrNameLst>
                                          <p:attrName>style.visibility</p:attrName>
                                        </p:attrNameLst>
                                      </p:cBhvr>
                                      <p:to>
                                        <p:strVal val="visible"/>
                                      </p:to>
                                    </p:set>
                                    <p:anim by="(-#ppt_w*2)" calcmode="lin" valueType="num">
                                      <p:cBhvr rctx="PPT">
                                        <p:cTn id="156" dur="500" autoRev="1" fill="hold">
                                          <p:stCondLst>
                                            <p:cond delay="0"/>
                                          </p:stCondLst>
                                        </p:cTn>
                                        <p:tgtEl>
                                          <p:spTgt spid="202794"/>
                                        </p:tgtEl>
                                        <p:attrNameLst>
                                          <p:attrName>ppt_w</p:attrName>
                                        </p:attrNameLst>
                                      </p:cBhvr>
                                    </p:anim>
                                    <p:anim by="(#ppt_w*0.50)" calcmode="lin" valueType="num">
                                      <p:cBhvr>
                                        <p:cTn id="157" dur="500" decel="50000" autoRev="1" fill="hold">
                                          <p:stCondLst>
                                            <p:cond delay="0"/>
                                          </p:stCondLst>
                                        </p:cTn>
                                        <p:tgtEl>
                                          <p:spTgt spid="202794"/>
                                        </p:tgtEl>
                                        <p:attrNameLst>
                                          <p:attrName>ppt_x</p:attrName>
                                        </p:attrNameLst>
                                      </p:cBhvr>
                                    </p:anim>
                                    <p:anim from="(-#ppt_h/2)" to="(#ppt_y)" calcmode="lin" valueType="num">
                                      <p:cBhvr>
                                        <p:cTn id="158" dur="1000" fill="hold">
                                          <p:stCondLst>
                                            <p:cond delay="0"/>
                                          </p:stCondLst>
                                        </p:cTn>
                                        <p:tgtEl>
                                          <p:spTgt spid="202794"/>
                                        </p:tgtEl>
                                        <p:attrNameLst>
                                          <p:attrName>ppt_y</p:attrName>
                                        </p:attrNameLst>
                                      </p:cBhvr>
                                    </p:anim>
                                    <p:animRot by="21600000">
                                      <p:cBhvr>
                                        <p:cTn id="159" dur="1000" fill="hold">
                                          <p:stCondLst>
                                            <p:cond delay="0"/>
                                          </p:stCondLst>
                                        </p:cTn>
                                        <p:tgtEl>
                                          <p:spTgt spid="202794"/>
                                        </p:tgtEl>
                                        <p:attrNameLst>
                                          <p:attrName>r</p:attrName>
                                        </p:attrNameLst>
                                      </p:cBhvr>
                                    </p:animRot>
                                  </p:childTnLst>
                                </p:cTn>
                              </p:par>
                            </p:childTnLst>
                          </p:cTn>
                        </p:par>
                      </p:childTnLst>
                    </p:cTn>
                  </p:par>
                  <p:par>
                    <p:cTn id="160" fill="hold">
                      <p:stCondLst>
                        <p:cond delay="indefinite"/>
                      </p:stCondLst>
                      <p:childTnLst>
                        <p:par>
                          <p:cTn id="161" fill="hold">
                            <p:stCondLst>
                              <p:cond delay="0"/>
                            </p:stCondLst>
                            <p:childTnLst>
                              <p:par>
                                <p:cTn id="162" presetID="22" presetClass="entr" presetSubtype="8" fill="hold" grpId="0" nodeType="clickEffect">
                                  <p:stCondLst>
                                    <p:cond delay="0"/>
                                  </p:stCondLst>
                                  <p:childTnLst>
                                    <p:set>
                                      <p:cBhvr>
                                        <p:cTn id="163" dur="1" fill="hold">
                                          <p:stCondLst>
                                            <p:cond delay="0"/>
                                          </p:stCondLst>
                                        </p:cTn>
                                        <p:tgtEl>
                                          <p:spTgt spid="202787"/>
                                        </p:tgtEl>
                                        <p:attrNameLst>
                                          <p:attrName>style.visibility</p:attrName>
                                        </p:attrNameLst>
                                      </p:cBhvr>
                                      <p:to>
                                        <p:strVal val="visible"/>
                                      </p:to>
                                    </p:set>
                                    <p:animEffect transition="in" filter="wipe(left)">
                                      <p:cBhvr>
                                        <p:cTn id="164" dur="500"/>
                                        <p:tgtEl>
                                          <p:spTgt spid="202787"/>
                                        </p:tgtEl>
                                      </p:cBhvr>
                                    </p:animEffect>
                                  </p:childTnLst>
                                </p:cTn>
                              </p:par>
                            </p:childTnLst>
                          </p:cTn>
                        </p:par>
                      </p:childTnLst>
                    </p:cTn>
                  </p:par>
                  <p:par>
                    <p:cTn id="165" fill="hold">
                      <p:stCondLst>
                        <p:cond delay="indefinite"/>
                      </p:stCondLst>
                      <p:childTnLst>
                        <p:par>
                          <p:cTn id="166" fill="hold">
                            <p:stCondLst>
                              <p:cond delay="0"/>
                            </p:stCondLst>
                            <p:childTnLst>
                              <p:par>
                                <p:cTn id="167" presetID="52" presetClass="entr" presetSubtype="0" fill="hold" grpId="0" nodeType="clickEffect">
                                  <p:stCondLst>
                                    <p:cond delay="0"/>
                                  </p:stCondLst>
                                  <p:childTnLst>
                                    <p:set>
                                      <p:cBhvr>
                                        <p:cTn id="168" dur="1" fill="hold">
                                          <p:stCondLst>
                                            <p:cond delay="0"/>
                                          </p:stCondLst>
                                        </p:cTn>
                                        <p:tgtEl>
                                          <p:spTgt spid="202800"/>
                                        </p:tgtEl>
                                        <p:attrNameLst>
                                          <p:attrName>style.visibility</p:attrName>
                                        </p:attrNameLst>
                                      </p:cBhvr>
                                      <p:to>
                                        <p:strVal val="visible"/>
                                      </p:to>
                                    </p:set>
                                    <p:animScale>
                                      <p:cBhvr>
                                        <p:cTn id="169" dur="1000" decel="50000" fill="hold">
                                          <p:stCondLst>
                                            <p:cond delay="0"/>
                                          </p:stCondLst>
                                        </p:cTn>
                                        <p:tgtEl>
                                          <p:spTgt spid="20280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0" dur="1000" decel="50000" fill="hold">
                                          <p:stCondLst>
                                            <p:cond delay="0"/>
                                          </p:stCondLst>
                                        </p:cTn>
                                        <p:tgtEl>
                                          <p:spTgt spid="202800"/>
                                        </p:tgtEl>
                                        <p:attrNameLst>
                                          <p:attrName>ppt_x</p:attrName>
                                          <p:attrName>ppt_y</p:attrName>
                                        </p:attrNameLst>
                                      </p:cBhvr>
                                    </p:animMotion>
                                    <p:animEffect transition="in" filter="fade">
                                      <p:cBhvr>
                                        <p:cTn id="171" dur="1000"/>
                                        <p:tgtEl>
                                          <p:spTgt spid="202800"/>
                                        </p:tgtEl>
                                      </p:cBhvr>
                                    </p:animEffect>
                                  </p:childTnLst>
                                </p:cTn>
                              </p:par>
                              <p:par>
                                <p:cTn id="172" presetID="52" presetClass="entr" presetSubtype="0" fill="hold" grpId="0" nodeType="withEffect">
                                  <p:stCondLst>
                                    <p:cond delay="0"/>
                                  </p:stCondLst>
                                  <p:childTnLst>
                                    <p:set>
                                      <p:cBhvr>
                                        <p:cTn id="173" dur="1" fill="hold">
                                          <p:stCondLst>
                                            <p:cond delay="0"/>
                                          </p:stCondLst>
                                        </p:cTn>
                                        <p:tgtEl>
                                          <p:spTgt spid="202801"/>
                                        </p:tgtEl>
                                        <p:attrNameLst>
                                          <p:attrName>style.visibility</p:attrName>
                                        </p:attrNameLst>
                                      </p:cBhvr>
                                      <p:to>
                                        <p:strVal val="visible"/>
                                      </p:to>
                                    </p:set>
                                    <p:animScale>
                                      <p:cBhvr>
                                        <p:cTn id="174" dur="1000" decel="50000" fill="hold">
                                          <p:stCondLst>
                                            <p:cond delay="0"/>
                                          </p:stCondLst>
                                        </p:cTn>
                                        <p:tgtEl>
                                          <p:spTgt spid="20280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5" dur="1000" decel="50000" fill="hold">
                                          <p:stCondLst>
                                            <p:cond delay="0"/>
                                          </p:stCondLst>
                                        </p:cTn>
                                        <p:tgtEl>
                                          <p:spTgt spid="202801"/>
                                        </p:tgtEl>
                                        <p:attrNameLst>
                                          <p:attrName>ppt_x</p:attrName>
                                          <p:attrName>ppt_y</p:attrName>
                                        </p:attrNameLst>
                                      </p:cBhvr>
                                    </p:animMotion>
                                    <p:animEffect transition="in" filter="fade">
                                      <p:cBhvr>
                                        <p:cTn id="176" dur="1000"/>
                                        <p:tgtEl>
                                          <p:spTgt spid="202801"/>
                                        </p:tgtEl>
                                      </p:cBhvr>
                                    </p:animEffect>
                                  </p:childTnLst>
                                </p:cTn>
                              </p:par>
                              <p:par>
                                <p:cTn id="177" presetID="52" presetClass="entr" presetSubtype="0" fill="hold" grpId="0" nodeType="withEffect">
                                  <p:stCondLst>
                                    <p:cond delay="0"/>
                                  </p:stCondLst>
                                  <p:childTnLst>
                                    <p:set>
                                      <p:cBhvr>
                                        <p:cTn id="178" dur="1" fill="hold">
                                          <p:stCondLst>
                                            <p:cond delay="0"/>
                                          </p:stCondLst>
                                        </p:cTn>
                                        <p:tgtEl>
                                          <p:spTgt spid="202802"/>
                                        </p:tgtEl>
                                        <p:attrNameLst>
                                          <p:attrName>style.visibility</p:attrName>
                                        </p:attrNameLst>
                                      </p:cBhvr>
                                      <p:to>
                                        <p:strVal val="visible"/>
                                      </p:to>
                                    </p:set>
                                    <p:animScale>
                                      <p:cBhvr>
                                        <p:cTn id="179" dur="1000" decel="50000" fill="hold">
                                          <p:stCondLst>
                                            <p:cond delay="0"/>
                                          </p:stCondLst>
                                        </p:cTn>
                                        <p:tgtEl>
                                          <p:spTgt spid="20280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0" dur="1000" decel="50000" fill="hold">
                                          <p:stCondLst>
                                            <p:cond delay="0"/>
                                          </p:stCondLst>
                                        </p:cTn>
                                        <p:tgtEl>
                                          <p:spTgt spid="202802"/>
                                        </p:tgtEl>
                                        <p:attrNameLst>
                                          <p:attrName>ppt_x</p:attrName>
                                          <p:attrName>ppt_y</p:attrName>
                                        </p:attrNameLst>
                                      </p:cBhvr>
                                    </p:animMotion>
                                    <p:animEffect transition="in" filter="fade">
                                      <p:cBhvr>
                                        <p:cTn id="181" dur="1000"/>
                                        <p:tgtEl>
                                          <p:spTgt spid="202802"/>
                                        </p:tgtEl>
                                      </p:cBhvr>
                                    </p:animEffect>
                                  </p:childTnLst>
                                </p:cTn>
                              </p:par>
                            </p:childTnLst>
                          </p:cTn>
                        </p:par>
                      </p:childTnLst>
                    </p:cTn>
                  </p:par>
                  <p:par>
                    <p:cTn id="182" fill="hold">
                      <p:stCondLst>
                        <p:cond delay="indefinite"/>
                      </p:stCondLst>
                      <p:childTnLst>
                        <p:par>
                          <p:cTn id="183" fill="hold">
                            <p:stCondLst>
                              <p:cond delay="0"/>
                            </p:stCondLst>
                            <p:childTnLst>
                              <p:par>
                                <p:cTn id="184" presetID="29" presetClass="entr" presetSubtype="0" fill="hold" grpId="0" nodeType="clickEffect">
                                  <p:stCondLst>
                                    <p:cond delay="0"/>
                                  </p:stCondLst>
                                  <p:childTnLst>
                                    <p:set>
                                      <p:cBhvr>
                                        <p:cTn id="185" dur="1" fill="hold">
                                          <p:stCondLst>
                                            <p:cond delay="0"/>
                                          </p:stCondLst>
                                        </p:cTn>
                                        <p:tgtEl>
                                          <p:spTgt spid="202795"/>
                                        </p:tgtEl>
                                        <p:attrNameLst>
                                          <p:attrName>style.visibility</p:attrName>
                                        </p:attrNameLst>
                                      </p:cBhvr>
                                      <p:to>
                                        <p:strVal val="visible"/>
                                      </p:to>
                                    </p:set>
                                    <p:anim calcmode="lin" valueType="num">
                                      <p:cBhvr>
                                        <p:cTn id="186" dur="1000" fill="hold"/>
                                        <p:tgtEl>
                                          <p:spTgt spid="202795"/>
                                        </p:tgtEl>
                                        <p:attrNameLst>
                                          <p:attrName>ppt_x</p:attrName>
                                        </p:attrNameLst>
                                      </p:cBhvr>
                                      <p:tavLst>
                                        <p:tav tm="0">
                                          <p:val>
                                            <p:strVal val="#ppt_x-.2"/>
                                          </p:val>
                                        </p:tav>
                                        <p:tav tm="100000">
                                          <p:val>
                                            <p:strVal val="#ppt_x"/>
                                          </p:val>
                                        </p:tav>
                                      </p:tavLst>
                                    </p:anim>
                                    <p:anim calcmode="lin" valueType="num">
                                      <p:cBhvr>
                                        <p:cTn id="187" dur="1000" fill="hold"/>
                                        <p:tgtEl>
                                          <p:spTgt spid="202795"/>
                                        </p:tgtEl>
                                        <p:attrNameLst>
                                          <p:attrName>ppt_y</p:attrName>
                                        </p:attrNameLst>
                                      </p:cBhvr>
                                      <p:tavLst>
                                        <p:tav tm="0">
                                          <p:val>
                                            <p:strVal val="#ppt_y"/>
                                          </p:val>
                                        </p:tav>
                                        <p:tav tm="100000">
                                          <p:val>
                                            <p:strVal val="#ppt_y"/>
                                          </p:val>
                                        </p:tav>
                                      </p:tavLst>
                                    </p:anim>
                                    <p:animEffect transition="in" filter="wipe(right)" prLst="gradientSize: 0.1">
                                      <p:cBhvr>
                                        <p:cTn id="188" dur="1000"/>
                                        <p:tgtEl>
                                          <p:spTgt spid="202795"/>
                                        </p:tgtEl>
                                      </p:cBhvr>
                                    </p:animEffect>
                                  </p:childTnLst>
                                </p:cTn>
                              </p:par>
                            </p:childTnLst>
                          </p:cTn>
                        </p:par>
                      </p:childTnLst>
                    </p:cTn>
                  </p:par>
                  <p:par>
                    <p:cTn id="189" fill="hold">
                      <p:stCondLst>
                        <p:cond delay="indefinite"/>
                      </p:stCondLst>
                      <p:childTnLst>
                        <p:par>
                          <p:cTn id="190" fill="hold">
                            <p:stCondLst>
                              <p:cond delay="0"/>
                            </p:stCondLst>
                            <p:childTnLst>
                              <p:par>
                                <p:cTn id="191" presetID="56" presetClass="entr" presetSubtype="0" fill="hold" grpId="0" nodeType="clickEffect">
                                  <p:stCondLst>
                                    <p:cond delay="0"/>
                                  </p:stCondLst>
                                  <p:iterate type="lt">
                                    <p:tmPct val="10000"/>
                                  </p:iterate>
                                  <p:childTnLst>
                                    <p:set>
                                      <p:cBhvr>
                                        <p:cTn id="192" dur="1" fill="hold">
                                          <p:stCondLst>
                                            <p:cond delay="0"/>
                                          </p:stCondLst>
                                        </p:cTn>
                                        <p:tgtEl>
                                          <p:spTgt spid="202796"/>
                                        </p:tgtEl>
                                        <p:attrNameLst>
                                          <p:attrName>style.visibility</p:attrName>
                                        </p:attrNameLst>
                                      </p:cBhvr>
                                      <p:to>
                                        <p:strVal val="visible"/>
                                      </p:to>
                                    </p:set>
                                    <p:anim by="(-#ppt_w*2)" calcmode="lin" valueType="num">
                                      <p:cBhvr rctx="PPT">
                                        <p:cTn id="193" dur="500" autoRev="1" fill="hold">
                                          <p:stCondLst>
                                            <p:cond delay="0"/>
                                          </p:stCondLst>
                                        </p:cTn>
                                        <p:tgtEl>
                                          <p:spTgt spid="202796"/>
                                        </p:tgtEl>
                                        <p:attrNameLst>
                                          <p:attrName>ppt_w</p:attrName>
                                        </p:attrNameLst>
                                      </p:cBhvr>
                                    </p:anim>
                                    <p:anim by="(#ppt_w*0.50)" calcmode="lin" valueType="num">
                                      <p:cBhvr>
                                        <p:cTn id="194" dur="500" decel="50000" autoRev="1" fill="hold">
                                          <p:stCondLst>
                                            <p:cond delay="0"/>
                                          </p:stCondLst>
                                        </p:cTn>
                                        <p:tgtEl>
                                          <p:spTgt spid="202796"/>
                                        </p:tgtEl>
                                        <p:attrNameLst>
                                          <p:attrName>ppt_x</p:attrName>
                                        </p:attrNameLst>
                                      </p:cBhvr>
                                    </p:anim>
                                    <p:anim from="(-#ppt_h/2)" to="(#ppt_y)" calcmode="lin" valueType="num">
                                      <p:cBhvr>
                                        <p:cTn id="195" dur="1000" fill="hold">
                                          <p:stCondLst>
                                            <p:cond delay="0"/>
                                          </p:stCondLst>
                                        </p:cTn>
                                        <p:tgtEl>
                                          <p:spTgt spid="202796"/>
                                        </p:tgtEl>
                                        <p:attrNameLst>
                                          <p:attrName>ppt_y</p:attrName>
                                        </p:attrNameLst>
                                      </p:cBhvr>
                                    </p:anim>
                                    <p:animRot by="21600000">
                                      <p:cBhvr>
                                        <p:cTn id="196" dur="1000" fill="hold">
                                          <p:stCondLst>
                                            <p:cond delay="0"/>
                                          </p:stCondLst>
                                        </p:cTn>
                                        <p:tgtEl>
                                          <p:spTgt spid="202796"/>
                                        </p:tgtEl>
                                        <p:attrNameLst>
                                          <p:attrName>r</p:attrName>
                                        </p:attrNameLst>
                                      </p:cBhvr>
                                    </p:animRot>
                                  </p:childTnLst>
                                </p:cTn>
                              </p:par>
                              <p:par>
                                <p:cTn id="197" presetID="56" presetClass="entr" presetSubtype="0" fill="hold" grpId="0" nodeType="withEffect">
                                  <p:stCondLst>
                                    <p:cond delay="0"/>
                                  </p:stCondLst>
                                  <p:iterate type="lt">
                                    <p:tmPct val="10000"/>
                                  </p:iterate>
                                  <p:childTnLst>
                                    <p:set>
                                      <p:cBhvr>
                                        <p:cTn id="198" dur="1" fill="hold">
                                          <p:stCondLst>
                                            <p:cond delay="0"/>
                                          </p:stCondLst>
                                        </p:cTn>
                                        <p:tgtEl>
                                          <p:spTgt spid="202797"/>
                                        </p:tgtEl>
                                        <p:attrNameLst>
                                          <p:attrName>style.visibility</p:attrName>
                                        </p:attrNameLst>
                                      </p:cBhvr>
                                      <p:to>
                                        <p:strVal val="visible"/>
                                      </p:to>
                                    </p:set>
                                    <p:anim by="(-#ppt_w*2)" calcmode="lin" valueType="num">
                                      <p:cBhvr rctx="PPT">
                                        <p:cTn id="199" dur="500" autoRev="1" fill="hold">
                                          <p:stCondLst>
                                            <p:cond delay="0"/>
                                          </p:stCondLst>
                                        </p:cTn>
                                        <p:tgtEl>
                                          <p:spTgt spid="202797"/>
                                        </p:tgtEl>
                                        <p:attrNameLst>
                                          <p:attrName>ppt_w</p:attrName>
                                        </p:attrNameLst>
                                      </p:cBhvr>
                                    </p:anim>
                                    <p:anim by="(#ppt_w*0.50)" calcmode="lin" valueType="num">
                                      <p:cBhvr>
                                        <p:cTn id="200" dur="500" decel="50000" autoRev="1" fill="hold">
                                          <p:stCondLst>
                                            <p:cond delay="0"/>
                                          </p:stCondLst>
                                        </p:cTn>
                                        <p:tgtEl>
                                          <p:spTgt spid="202797"/>
                                        </p:tgtEl>
                                        <p:attrNameLst>
                                          <p:attrName>ppt_x</p:attrName>
                                        </p:attrNameLst>
                                      </p:cBhvr>
                                    </p:anim>
                                    <p:anim from="(-#ppt_h/2)" to="(#ppt_y)" calcmode="lin" valueType="num">
                                      <p:cBhvr>
                                        <p:cTn id="201" dur="1000" fill="hold">
                                          <p:stCondLst>
                                            <p:cond delay="0"/>
                                          </p:stCondLst>
                                        </p:cTn>
                                        <p:tgtEl>
                                          <p:spTgt spid="202797"/>
                                        </p:tgtEl>
                                        <p:attrNameLst>
                                          <p:attrName>ppt_y</p:attrName>
                                        </p:attrNameLst>
                                      </p:cBhvr>
                                    </p:anim>
                                    <p:animRot by="21600000">
                                      <p:cBhvr>
                                        <p:cTn id="202" dur="1000" fill="hold">
                                          <p:stCondLst>
                                            <p:cond delay="0"/>
                                          </p:stCondLst>
                                        </p:cTn>
                                        <p:tgtEl>
                                          <p:spTgt spid="202797"/>
                                        </p:tgtEl>
                                        <p:attrNameLst>
                                          <p:attrName>r</p:attrName>
                                        </p:attrNameLst>
                                      </p:cBhvr>
                                    </p:animRot>
                                  </p:childTnLst>
                                </p:cTn>
                              </p:par>
                              <p:par>
                                <p:cTn id="203" presetID="56" presetClass="entr" presetSubtype="0" fill="hold" grpId="0" nodeType="withEffect">
                                  <p:stCondLst>
                                    <p:cond delay="0"/>
                                  </p:stCondLst>
                                  <p:iterate type="lt">
                                    <p:tmPct val="10000"/>
                                  </p:iterate>
                                  <p:childTnLst>
                                    <p:set>
                                      <p:cBhvr>
                                        <p:cTn id="204" dur="1" fill="hold">
                                          <p:stCondLst>
                                            <p:cond delay="0"/>
                                          </p:stCondLst>
                                        </p:cTn>
                                        <p:tgtEl>
                                          <p:spTgt spid="202798"/>
                                        </p:tgtEl>
                                        <p:attrNameLst>
                                          <p:attrName>style.visibility</p:attrName>
                                        </p:attrNameLst>
                                      </p:cBhvr>
                                      <p:to>
                                        <p:strVal val="visible"/>
                                      </p:to>
                                    </p:set>
                                    <p:anim by="(-#ppt_w*2)" calcmode="lin" valueType="num">
                                      <p:cBhvr rctx="PPT">
                                        <p:cTn id="205" dur="500" autoRev="1" fill="hold">
                                          <p:stCondLst>
                                            <p:cond delay="0"/>
                                          </p:stCondLst>
                                        </p:cTn>
                                        <p:tgtEl>
                                          <p:spTgt spid="202798"/>
                                        </p:tgtEl>
                                        <p:attrNameLst>
                                          <p:attrName>ppt_w</p:attrName>
                                        </p:attrNameLst>
                                      </p:cBhvr>
                                    </p:anim>
                                    <p:anim by="(#ppt_w*0.50)" calcmode="lin" valueType="num">
                                      <p:cBhvr>
                                        <p:cTn id="206" dur="500" decel="50000" autoRev="1" fill="hold">
                                          <p:stCondLst>
                                            <p:cond delay="0"/>
                                          </p:stCondLst>
                                        </p:cTn>
                                        <p:tgtEl>
                                          <p:spTgt spid="202798"/>
                                        </p:tgtEl>
                                        <p:attrNameLst>
                                          <p:attrName>ppt_x</p:attrName>
                                        </p:attrNameLst>
                                      </p:cBhvr>
                                    </p:anim>
                                    <p:anim from="(-#ppt_h/2)" to="(#ppt_y)" calcmode="lin" valueType="num">
                                      <p:cBhvr>
                                        <p:cTn id="207" dur="1000" fill="hold">
                                          <p:stCondLst>
                                            <p:cond delay="0"/>
                                          </p:stCondLst>
                                        </p:cTn>
                                        <p:tgtEl>
                                          <p:spTgt spid="202798"/>
                                        </p:tgtEl>
                                        <p:attrNameLst>
                                          <p:attrName>ppt_y</p:attrName>
                                        </p:attrNameLst>
                                      </p:cBhvr>
                                    </p:anim>
                                    <p:animRot by="21600000">
                                      <p:cBhvr>
                                        <p:cTn id="208" dur="1000" fill="hold">
                                          <p:stCondLst>
                                            <p:cond delay="0"/>
                                          </p:stCondLst>
                                        </p:cTn>
                                        <p:tgtEl>
                                          <p:spTgt spid="202798"/>
                                        </p:tgtEl>
                                        <p:attrNameLst>
                                          <p:attrName>r</p:attrName>
                                        </p:attrNameLst>
                                      </p:cBhvr>
                                    </p:animRot>
                                  </p:childTnLst>
                                </p:cTn>
                              </p:par>
                            </p:childTnLst>
                          </p:cTn>
                        </p:par>
                      </p:childTnLst>
                    </p:cTn>
                  </p:par>
                  <p:par>
                    <p:cTn id="209" fill="hold">
                      <p:stCondLst>
                        <p:cond delay="indefinite"/>
                      </p:stCondLst>
                      <p:childTnLst>
                        <p:par>
                          <p:cTn id="210" fill="hold">
                            <p:stCondLst>
                              <p:cond delay="0"/>
                            </p:stCondLst>
                            <p:childTnLst>
                              <p:par>
                                <p:cTn id="211" presetID="16" presetClass="entr" presetSubtype="21" fill="hold" nodeType="clickEffect">
                                  <p:stCondLst>
                                    <p:cond delay="0"/>
                                  </p:stCondLst>
                                  <p:childTnLst>
                                    <p:set>
                                      <p:cBhvr>
                                        <p:cTn id="212" dur="1" fill="hold">
                                          <p:stCondLst>
                                            <p:cond delay="0"/>
                                          </p:stCondLst>
                                        </p:cTn>
                                        <p:tgtEl>
                                          <p:spTgt spid="8"/>
                                        </p:tgtEl>
                                        <p:attrNameLst>
                                          <p:attrName>style.visibility</p:attrName>
                                        </p:attrNameLst>
                                      </p:cBhvr>
                                      <p:to>
                                        <p:strVal val="visible"/>
                                      </p:to>
                                    </p:set>
                                    <p:animEffect transition="in" filter="barn(inVertical)">
                                      <p:cBhvr>
                                        <p:cTn id="213" dur="500"/>
                                        <p:tgtEl>
                                          <p:spTgt spid="8"/>
                                        </p:tgtEl>
                                      </p:cBhvr>
                                    </p:animEffect>
                                  </p:childTnLst>
                                </p:cTn>
                              </p:par>
                            </p:childTnLst>
                          </p:cTn>
                        </p:par>
                      </p:childTnLst>
                    </p:cTn>
                  </p:par>
                  <p:par>
                    <p:cTn id="214" fill="hold">
                      <p:stCondLst>
                        <p:cond delay="indefinite"/>
                      </p:stCondLst>
                      <p:childTnLst>
                        <p:par>
                          <p:cTn id="215" fill="hold">
                            <p:stCondLst>
                              <p:cond delay="0"/>
                            </p:stCondLst>
                            <p:childTnLst>
                              <p:par>
                                <p:cTn id="216" presetID="27" presetClass="entr" presetSubtype="0" fill="hold" grpId="0" nodeType="clickEffect">
                                  <p:stCondLst>
                                    <p:cond delay="0"/>
                                  </p:stCondLst>
                                  <p:iterate type="lt">
                                    <p:tmPct val="50000"/>
                                  </p:iterate>
                                  <p:childTnLst>
                                    <p:set>
                                      <p:cBhvr>
                                        <p:cTn id="217" dur="1" fill="hold">
                                          <p:stCondLst>
                                            <p:cond delay="0"/>
                                          </p:stCondLst>
                                        </p:cTn>
                                        <p:tgtEl>
                                          <p:spTgt spid="202803"/>
                                        </p:tgtEl>
                                        <p:attrNameLst>
                                          <p:attrName>style.visibility</p:attrName>
                                        </p:attrNameLst>
                                      </p:cBhvr>
                                      <p:to>
                                        <p:strVal val="visible"/>
                                      </p:to>
                                    </p:set>
                                    <p:anim calcmode="discrete" valueType="clr">
                                      <p:cBhvr override="childStyle">
                                        <p:cTn id="218" dur="80"/>
                                        <p:tgtEl>
                                          <p:spTgt spid="202803"/>
                                        </p:tgtEl>
                                        <p:attrNameLst>
                                          <p:attrName>style.color</p:attrName>
                                        </p:attrNameLst>
                                      </p:cBhvr>
                                      <p:tavLst>
                                        <p:tav tm="0">
                                          <p:val>
                                            <p:clrVal>
                                              <a:schemeClr val="accent2"/>
                                            </p:clrVal>
                                          </p:val>
                                        </p:tav>
                                        <p:tav tm="50000">
                                          <p:val>
                                            <p:clrVal>
                                              <a:schemeClr val="hlink"/>
                                            </p:clrVal>
                                          </p:val>
                                        </p:tav>
                                      </p:tavLst>
                                    </p:anim>
                                    <p:anim calcmode="discrete" valueType="clr">
                                      <p:cBhvr>
                                        <p:cTn id="219" dur="80"/>
                                        <p:tgtEl>
                                          <p:spTgt spid="202803"/>
                                        </p:tgtEl>
                                        <p:attrNameLst>
                                          <p:attrName>fillcolor</p:attrName>
                                        </p:attrNameLst>
                                      </p:cBhvr>
                                      <p:tavLst>
                                        <p:tav tm="0">
                                          <p:val>
                                            <p:clrVal>
                                              <a:schemeClr val="accent2"/>
                                            </p:clrVal>
                                          </p:val>
                                        </p:tav>
                                        <p:tav tm="50000">
                                          <p:val>
                                            <p:clrVal>
                                              <a:schemeClr val="hlink"/>
                                            </p:clrVal>
                                          </p:val>
                                        </p:tav>
                                      </p:tavLst>
                                    </p:anim>
                                    <p:set>
                                      <p:cBhvr>
                                        <p:cTn id="220" dur="80"/>
                                        <p:tgtEl>
                                          <p:spTgt spid="202803"/>
                                        </p:tgtEl>
                                        <p:attrNameLst>
                                          <p:attrName>fill.type</p:attrName>
                                        </p:attrNameLst>
                                      </p:cBhvr>
                                      <p:to>
                                        <p:strVal val="solid"/>
                                      </p:to>
                                    </p:set>
                                  </p:childTnLst>
                                </p:cTn>
                              </p:par>
                            </p:childTnLst>
                          </p:cTn>
                        </p:par>
                      </p:childTnLst>
                    </p:cTn>
                  </p:par>
                  <p:par>
                    <p:cTn id="221" fill="hold">
                      <p:stCondLst>
                        <p:cond delay="indefinite"/>
                      </p:stCondLst>
                      <p:childTnLst>
                        <p:par>
                          <p:cTn id="222" fill="hold">
                            <p:stCondLst>
                              <p:cond delay="0"/>
                            </p:stCondLst>
                            <p:childTnLst>
                              <p:par>
                                <p:cTn id="223" presetID="10" presetClass="entr" presetSubtype="0" fill="hold" nodeType="clickEffect">
                                  <p:stCondLst>
                                    <p:cond delay="0"/>
                                  </p:stCondLst>
                                  <p:childTnLst>
                                    <p:set>
                                      <p:cBhvr>
                                        <p:cTn id="224" dur="1" fill="hold">
                                          <p:stCondLst>
                                            <p:cond delay="0"/>
                                          </p:stCondLst>
                                        </p:cTn>
                                        <p:tgtEl>
                                          <p:spTgt spid="6"/>
                                        </p:tgtEl>
                                        <p:attrNameLst>
                                          <p:attrName>style.visibility</p:attrName>
                                        </p:attrNameLst>
                                      </p:cBhvr>
                                      <p:to>
                                        <p:strVal val="visible"/>
                                      </p:to>
                                    </p:set>
                                    <p:animEffect transition="in" filter="fade">
                                      <p:cBhvr>
                                        <p:cTn id="225" dur="2000"/>
                                        <p:tgtEl>
                                          <p:spTgt spid="6"/>
                                        </p:tgtEl>
                                      </p:cBhvr>
                                    </p:animEffect>
                                  </p:childTnLst>
                                </p:cTn>
                              </p:par>
                            </p:childTnLst>
                          </p:cTn>
                        </p:par>
                      </p:childTnLst>
                    </p:cTn>
                  </p:par>
                  <p:par>
                    <p:cTn id="226" fill="hold">
                      <p:stCondLst>
                        <p:cond delay="indefinite"/>
                      </p:stCondLst>
                      <p:childTnLst>
                        <p:par>
                          <p:cTn id="227" fill="hold">
                            <p:stCondLst>
                              <p:cond delay="0"/>
                            </p:stCondLst>
                            <p:childTnLst>
                              <p:par>
                                <p:cTn id="228" presetID="10" presetClass="entr" presetSubtype="0" fill="hold" nodeType="clickEffect">
                                  <p:stCondLst>
                                    <p:cond delay="0"/>
                                  </p:stCondLst>
                                  <p:childTnLst>
                                    <p:set>
                                      <p:cBhvr>
                                        <p:cTn id="229" dur="1" fill="hold">
                                          <p:stCondLst>
                                            <p:cond delay="0"/>
                                          </p:stCondLst>
                                        </p:cTn>
                                        <p:tgtEl>
                                          <p:spTgt spid="7"/>
                                        </p:tgtEl>
                                        <p:attrNameLst>
                                          <p:attrName>style.visibility</p:attrName>
                                        </p:attrNameLst>
                                      </p:cBhvr>
                                      <p:to>
                                        <p:strVal val="visible"/>
                                      </p:to>
                                    </p:set>
                                    <p:animEffect transition="in" filter="fade">
                                      <p:cBhvr>
                                        <p:cTn id="23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60" grpId="0"/>
      <p:bldP spid="202761" grpId="0"/>
      <p:bldP spid="202762" grpId="0"/>
      <p:bldP spid="202763" grpId="0" animBg="1"/>
      <p:bldP spid="202764" grpId="0"/>
      <p:bldP spid="202765" grpId="0"/>
      <p:bldP spid="202766" grpId="0"/>
      <p:bldP spid="202767" grpId="0"/>
      <p:bldP spid="202768" grpId="0"/>
      <p:bldP spid="202769" grpId="0"/>
      <p:bldP spid="202770" grpId="0"/>
      <p:bldP spid="202771" grpId="0"/>
      <p:bldP spid="202772" grpId="0"/>
      <p:bldP spid="202773" grpId="0"/>
      <p:bldP spid="202774" grpId="0"/>
      <p:bldP spid="202784" grpId="0"/>
      <p:bldP spid="202785" grpId="0"/>
      <p:bldP spid="202786" grpId="0"/>
      <p:bldP spid="202787" grpId="0" animBg="1"/>
      <p:bldP spid="202791" grpId="0"/>
      <p:bldP spid="202792" grpId="0"/>
      <p:bldP spid="202793" grpId="0"/>
      <p:bldP spid="202794" grpId="0"/>
      <p:bldP spid="202795" grpId="0"/>
      <p:bldP spid="202796" grpId="0"/>
      <p:bldP spid="202797" grpId="0"/>
      <p:bldP spid="202798" grpId="0"/>
      <p:bldP spid="202799" grpId="0"/>
      <p:bldP spid="202800" grpId="0"/>
      <p:bldP spid="202801" grpId="0"/>
      <p:bldP spid="202802" grpId="0"/>
      <p:bldP spid="20280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3" name="Rectangle 6"/>
          <p:cNvSpPr>
            <a:spLocks noChangeArrowheads="1"/>
          </p:cNvSpPr>
          <p:nvPr/>
        </p:nvSpPr>
        <p:spPr bwMode="auto">
          <a:xfrm>
            <a:off x="187963" y="1106984"/>
            <a:ext cx="8833841" cy="5693866"/>
          </a:xfrm>
          <a:prstGeom prst="rect">
            <a:avLst/>
          </a:prstGeom>
          <a:noFill/>
          <a:ln w="9525">
            <a:noFill/>
            <a:miter lim="800000"/>
            <a:headEnd/>
            <a:tailEnd/>
          </a:ln>
        </p:spPr>
        <p:txBody>
          <a:bodyPr wrap="square">
            <a:spAutoFit/>
          </a:bodyPr>
          <a:lstStyle/>
          <a:p>
            <a:pPr algn="l">
              <a:spcBef>
                <a:spcPts val="0"/>
              </a:spcBef>
            </a:pPr>
            <a:r>
              <a:rPr lang="en-US" dirty="0" smtClean="0">
                <a:solidFill>
                  <a:srgbClr val="000000"/>
                </a:solidFill>
                <a:latin typeface="Arial" pitchFamily="34" charset="0"/>
              </a:rPr>
              <a:t>In </a:t>
            </a:r>
            <a:r>
              <a:rPr lang="en-US" u="sng" dirty="0" smtClean="0">
                <a:solidFill>
                  <a:srgbClr val="000000"/>
                </a:solidFill>
                <a:latin typeface="Arial" pitchFamily="34" charset="0"/>
              </a:rPr>
              <a:t>gamma (</a:t>
            </a:r>
            <a:r>
              <a:rPr lang="en-US" u="sng" dirty="0" smtClean="0">
                <a:solidFill>
                  <a:srgbClr val="000000"/>
                </a:solidFill>
                <a:latin typeface="Symbol" panose="05050102010706020507" pitchFamily="18" charset="2"/>
              </a:rPr>
              <a:t>g</a:t>
            </a:r>
            <a:r>
              <a:rPr lang="en-US" u="sng" dirty="0" smtClean="0">
                <a:solidFill>
                  <a:srgbClr val="000000"/>
                </a:solidFill>
                <a:latin typeface="Arial" pitchFamily="34" charset="0"/>
              </a:rPr>
              <a:t>) decay</a:t>
            </a:r>
            <a:r>
              <a:rPr lang="en-US" dirty="0" smtClean="0">
                <a:solidFill>
                  <a:srgbClr val="000000"/>
                </a:solidFill>
                <a:latin typeface="Arial" pitchFamily="34" charset="0"/>
              </a:rPr>
              <a:t>, high-energy light is emitted as the nucleons rearrange themselves into a more stable configuration; </a:t>
            </a:r>
            <a:r>
              <a:rPr lang="en-US" dirty="0" smtClean="0">
                <a:solidFill>
                  <a:srgbClr val="000000"/>
                </a:solidFill>
                <a:latin typeface="Symbol" panose="05050102010706020507" pitchFamily="18" charset="2"/>
              </a:rPr>
              <a:t>g</a:t>
            </a:r>
            <a:r>
              <a:rPr lang="en-US" dirty="0" smtClean="0">
                <a:solidFill>
                  <a:srgbClr val="000000"/>
                </a:solidFill>
                <a:latin typeface="Arial" pitchFamily="34" charset="0"/>
              </a:rPr>
              <a:t> decay does NOT transmute a nuclide, but often accompanies other decay modes. </a:t>
            </a:r>
          </a:p>
          <a:p>
            <a:pPr algn="l">
              <a:spcBef>
                <a:spcPts val="0"/>
              </a:spcBef>
            </a:pPr>
            <a:endParaRPr lang="en-US" dirty="0" smtClean="0">
              <a:solidFill>
                <a:srgbClr val="000000"/>
              </a:solidFill>
              <a:latin typeface="Arial" pitchFamily="34" charset="0"/>
            </a:endParaRPr>
          </a:p>
          <a:p>
            <a:pPr algn="l">
              <a:spcBef>
                <a:spcPts val="0"/>
              </a:spcBef>
            </a:pPr>
            <a:r>
              <a:rPr lang="en-US" dirty="0" smtClean="0">
                <a:solidFill>
                  <a:srgbClr val="000000"/>
                </a:solidFill>
                <a:latin typeface="Arial" pitchFamily="34" charset="0"/>
              </a:rPr>
              <a:t>A </a:t>
            </a:r>
            <a:r>
              <a:rPr lang="en-US" u="sng" dirty="0" smtClean="0">
                <a:solidFill>
                  <a:srgbClr val="000000"/>
                </a:solidFill>
                <a:latin typeface="Arial" pitchFamily="34" charset="0"/>
              </a:rPr>
              <a:t>positron</a:t>
            </a:r>
            <a:r>
              <a:rPr lang="en-US" dirty="0" smtClean="0">
                <a:solidFill>
                  <a:srgbClr val="000000"/>
                </a:solidFill>
                <a:latin typeface="Arial" pitchFamily="34" charset="0"/>
              </a:rPr>
              <a:t> is the anti-particle of an electron; the two are identical, apart from having opposite charges. The effect of both </a:t>
            </a:r>
            <a:r>
              <a:rPr lang="en-US" u="sng" dirty="0" smtClean="0">
                <a:solidFill>
                  <a:srgbClr val="000000"/>
                </a:solidFill>
                <a:latin typeface="Arial" pitchFamily="34" charset="0"/>
              </a:rPr>
              <a:t>positron decay</a:t>
            </a:r>
            <a:r>
              <a:rPr lang="en-US" dirty="0" smtClean="0">
                <a:solidFill>
                  <a:srgbClr val="000000"/>
                </a:solidFill>
                <a:latin typeface="Arial" pitchFamily="34" charset="0"/>
              </a:rPr>
              <a:t> and </a:t>
            </a:r>
            <a:r>
              <a:rPr lang="en-US" u="sng" dirty="0" smtClean="0">
                <a:solidFill>
                  <a:srgbClr val="000000"/>
                </a:solidFill>
                <a:latin typeface="Arial" pitchFamily="34" charset="0"/>
              </a:rPr>
              <a:t>electron capture</a:t>
            </a:r>
            <a:r>
              <a:rPr lang="en-US" dirty="0" smtClean="0">
                <a:solidFill>
                  <a:srgbClr val="000000"/>
                </a:solidFill>
                <a:latin typeface="Arial" pitchFamily="34" charset="0"/>
              </a:rPr>
              <a:t> is that a p</a:t>
            </a:r>
            <a:r>
              <a:rPr lang="en-US" baseline="30000" dirty="0" smtClean="0">
                <a:solidFill>
                  <a:srgbClr val="000000"/>
                </a:solidFill>
                <a:latin typeface="Arial" pitchFamily="34" charset="0"/>
              </a:rPr>
              <a:t>+</a:t>
            </a:r>
            <a:r>
              <a:rPr lang="en-US" dirty="0" smtClean="0">
                <a:solidFill>
                  <a:srgbClr val="000000"/>
                </a:solidFill>
                <a:latin typeface="Arial" pitchFamily="34" charset="0"/>
              </a:rPr>
              <a:t> in the nucleus is transformed into a n</a:t>
            </a:r>
            <a:r>
              <a:rPr lang="en-US" baseline="30000" dirty="0" smtClean="0">
                <a:solidFill>
                  <a:srgbClr val="000000"/>
                </a:solidFill>
                <a:latin typeface="Arial" pitchFamily="34" charset="0"/>
              </a:rPr>
              <a:t>0</a:t>
            </a:r>
            <a:r>
              <a:rPr lang="en-US" dirty="0" smtClean="0">
                <a:solidFill>
                  <a:srgbClr val="000000"/>
                </a:solidFill>
                <a:latin typeface="Arial" pitchFamily="34" charset="0"/>
              </a:rPr>
              <a:t>.</a:t>
            </a:r>
          </a:p>
          <a:p>
            <a:pPr algn="l">
              <a:spcBef>
                <a:spcPts val="0"/>
              </a:spcBef>
            </a:pPr>
            <a:endParaRPr lang="en-US" dirty="0">
              <a:solidFill>
                <a:srgbClr val="000000"/>
              </a:solidFill>
              <a:latin typeface="Arial" pitchFamily="34" charset="0"/>
            </a:endParaRPr>
          </a:p>
          <a:p>
            <a:pPr algn="l">
              <a:spcBef>
                <a:spcPts val="0"/>
              </a:spcBef>
            </a:pPr>
            <a:r>
              <a:rPr lang="en-US" dirty="0" smtClean="0">
                <a:solidFill>
                  <a:srgbClr val="000000"/>
                </a:solidFill>
                <a:latin typeface="Arial" pitchFamily="34" charset="0"/>
              </a:rPr>
              <a:t>A </a:t>
            </a:r>
            <a:r>
              <a:rPr lang="en-US" u="sng" dirty="0" smtClean="0">
                <a:solidFill>
                  <a:srgbClr val="000000"/>
                </a:solidFill>
                <a:latin typeface="Arial" pitchFamily="34" charset="0"/>
              </a:rPr>
              <a:t>neutrino</a:t>
            </a:r>
            <a:r>
              <a:rPr lang="en-US" dirty="0" smtClean="0">
                <a:solidFill>
                  <a:srgbClr val="000000"/>
                </a:solidFill>
                <a:latin typeface="Arial" pitchFamily="34" charset="0"/>
              </a:rPr>
              <a:t> is a massless, </a:t>
            </a:r>
            <a:r>
              <a:rPr lang="en-US" dirty="0" err="1" smtClean="0">
                <a:solidFill>
                  <a:srgbClr val="000000"/>
                </a:solidFill>
                <a:latin typeface="Arial" pitchFamily="34" charset="0"/>
              </a:rPr>
              <a:t>chargeless</a:t>
            </a:r>
            <a:r>
              <a:rPr lang="en-US" dirty="0" smtClean="0">
                <a:solidFill>
                  <a:srgbClr val="000000"/>
                </a:solidFill>
                <a:latin typeface="Arial" pitchFamily="34" charset="0"/>
              </a:rPr>
              <a:t> particle that often accompanies other decays. Like </a:t>
            </a:r>
            <a:r>
              <a:rPr lang="en-US" dirty="0" smtClean="0">
                <a:solidFill>
                  <a:srgbClr val="000000"/>
                </a:solidFill>
                <a:latin typeface="Symbol" panose="05050102010706020507" pitchFamily="18" charset="2"/>
              </a:rPr>
              <a:t>g</a:t>
            </a:r>
            <a:r>
              <a:rPr lang="en-US" dirty="0" smtClean="0">
                <a:solidFill>
                  <a:srgbClr val="000000"/>
                </a:solidFill>
                <a:latin typeface="Arial" pitchFamily="34" charset="0"/>
              </a:rPr>
              <a:t> decay, </a:t>
            </a:r>
            <a:r>
              <a:rPr lang="en-US" dirty="0">
                <a:solidFill>
                  <a:srgbClr val="000000"/>
                </a:solidFill>
                <a:latin typeface="Arial" pitchFamily="34" charset="0"/>
              </a:rPr>
              <a:t>neutrino </a:t>
            </a:r>
            <a:r>
              <a:rPr lang="en-US" dirty="0" smtClean="0">
                <a:solidFill>
                  <a:srgbClr val="000000"/>
                </a:solidFill>
                <a:latin typeface="Arial" pitchFamily="34" charset="0"/>
              </a:rPr>
              <a:t>emission alone does NOT transmute an atom.</a:t>
            </a:r>
          </a:p>
        </p:txBody>
      </p:sp>
      <p:sp>
        <p:nvSpPr>
          <p:cNvPr id="7" name="Rectangle 6"/>
          <p:cNvSpPr>
            <a:spLocks noChangeArrowheads="1"/>
          </p:cNvSpPr>
          <p:nvPr/>
        </p:nvSpPr>
        <p:spPr bwMode="auto">
          <a:xfrm>
            <a:off x="526204" y="274609"/>
            <a:ext cx="8157361" cy="707886"/>
          </a:xfrm>
          <a:prstGeom prst="rect">
            <a:avLst/>
          </a:prstGeom>
          <a:solidFill>
            <a:schemeClr val="accent4"/>
          </a:solidFill>
          <a:ln w="9525">
            <a:noFill/>
            <a:miter lim="800000"/>
            <a:headEnd/>
            <a:tailEnd/>
          </a:ln>
        </p:spPr>
        <p:txBody>
          <a:bodyPr wrap="none">
            <a:spAutoFit/>
          </a:bodyPr>
          <a:lstStyle/>
          <a:p>
            <a:pPr marL="342900" indent="-342900">
              <a:spcBef>
                <a:spcPct val="20000"/>
              </a:spcBef>
            </a:pPr>
            <a:r>
              <a:rPr lang="en-US" sz="4000" b="1" dirty="0" smtClean="0">
                <a:latin typeface="Arial" pitchFamily="34" charset="0"/>
              </a:rPr>
              <a:t>SUMMARY: </a:t>
            </a:r>
            <a:r>
              <a:rPr lang="en-US" sz="4000" b="1" u="sng" dirty="0" smtClean="0">
                <a:latin typeface="Arial" pitchFamily="34" charset="0"/>
              </a:rPr>
              <a:t>Radioactive Decay, 2</a:t>
            </a:r>
          </a:p>
        </p:txBody>
      </p:sp>
    </p:spTree>
    <p:extLst>
      <p:ext uri="{BB962C8B-B14F-4D97-AF65-F5344CB8AC3E}">
        <p14:creationId xmlns:p14="http://schemas.microsoft.com/office/powerpoint/2010/main" val="14617248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8"/>
          <p:cNvSpPr>
            <a:spLocks noChangeArrowheads="1"/>
          </p:cNvSpPr>
          <p:nvPr/>
        </p:nvSpPr>
        <p:spPr bwMode="auto">
          <a:xfrm>
            <a:off x="304800" y="377359"/>
            <a:ext cx="8666155" cy="523220"/>
          </a:xfrm>
          <a:prstGeom prst="rect">
            <a:avLst/>
          </a:prstGeom>
          <a:noFill/>
          <a:ln w="22225" algn="ctr">
            <a:noFill/>
            <a:miter lim="800000"/>
            <a:headEnd/>
            <a:tailEnd/>
          </a:ln>
        </p:spPr>
        <p:txBody>
          <a:bodyPr wrap="none" anchor="ctr">
            <a:spAutoFit/>
          </a:bodyPr>
          <a:lstStyle/>
          <a:p>
            <a:pPr algn="l"/>
            <a:r>
              <a:rPr lang="en-US" dirty="0"/>
              <a:t>Nucleons are held </a:t>
            </a:r>
            <a:r>
              <a:rPr lang="en-US" dirty="0" smtClean="0"/>
              <a:t>to each other </a:t>
            </a:r>
            <a:r>
              <a:rPr lang="en-US" dirty="0"/>
              <a:t>by the __________. </a:t>
            </a:r>
          </a:p>
        </p:txBody>
      </p:sp>
      <p:sp>
        <p:nvSpPr>
          <p:cNvPr id="203785" name="Rectangle 9"/>
          <p:cNvSpPr>
            <a:spLocks noChangeArrowheads="1"/>
          </p:cNvSpPr>
          <p:nvPr/>
        </p:nvSpPr>
        <p:spPr bwMode="auto">
          <a:xfrm>
            <a:off x="6577013" y="358775"/>
            <a:ext cx="2065337" cy="519113"/>
          </a:xfrm>
          <a:prstGeom prst="rect">
            <a:avLst/>
          </a:prstGeom>
          <a:noFill/>
          <a:ln w="9525">
            <a:noFill/>
            <a:miter lim="800000"/>
            <a:headEnd/>
            <a:tailEnd/>
          </a:ln>
        </p:spPr>
        <p:txBody>
          <a:bodyPr wrap="none">
            <a:spAutoFit/>
          </a:bodyPr>
          <a:lstStyle/>
          <a:p>
            <a:pPr algn="l"/>
            <a:r>
              <a:rPr lang="en-US">
                <a:solidFill>
                  <a:schemeClr val="tx1"/>
                </a:solidFill>
              </a:rPr>
              <a:t>strong force</a:t>
            </a:r>
          </a:p>
        </p:txBody>
      </p:sp>
      <p:sp>
        <p:nvSpPr>
          <p:cNvPr id="203795" name="Line 19"/>
          <p:cNvSpPr>
            <a:spLocks noChangeShapeType="1"/>
          </p:cNvSpPr>
          <p:nvPr/>
        </p:nvSpPr>
        <p:spPr bwMode="auto">
          <a:xfrm flipV="1">
            <a:off x="1817688" y="4165600"/>
            <a:ext cx="1371600" cy="1371600"/>
          </a:xfrm>
          <a:prstGeom prst="line">
            <a:avLst/>
          </a:prstGeom>
          <a:noFill/>
          <a:ln w="127000">
            <a:pattFill prst="pct40">
              <a:fgClr>
                <a:srgbClr val="000000"/>
              </a:fgClr>
              <a:bgClr>
                <a:srgbClr val="FFFFFF"/>
              </a:bgClr>
            </a:pattFill>
            <a:round/>
            <a:headEnd/>
            <a:tailEnd/>
          </a:ln>
        </p:spPr>
        <p:txBody>
          <a:bodyPr/>
          <a:lstStyle/>
          <a:p>
            <a:endParaRPr lang="en-US"/>
          </a:p>
        </p:txBody>
      </p:sp>
      <p:sp>
        <p:nvSpPr>
          <p:cNvPr id="203796" name="Freeform 20"/>
          <p:cNvSpPr>
            <a:spLocks/>
          </p:cNvSpPr>
          <p:nvPr/>
        </p:nvSpPr>
        <p:spPr bwMode="auto">
          <a:xfrm>
            <a:off x="3189288" y="1227138"/>
            <a:ext cx="1566862" cy="2938462"/>
          </a:xfrm>
          <a:custGeom>
            <a:avLst/>
            <a:gdLst>
              <a:gd name="T0" fmla="*/ 0 w 1440"/>
              <a:gd name="T1" fmla="*/ 2147483647 h 2700"/>
              <a:gd name="T2" fmla="*/ 2147483647 w 1440"/>
              <a:gd name="T3" fmla="*/ 2147483647 h 2700"/>
              <a:gd name="T4" fmla="*/ 2147483647 w 1440"/>
              <a:gd name="T5" fmla="*/ 2147483647 h 2700"/>
              <a:gd name="T6" fmla="*/ 2147483647 w 1440"/>
              <a:gd name="T7" fmla="*/ 0 h 2700"/>
              <a:gd name="T8" fmla="*/ 0 60000 65536"/>
              <a:gd name="T9" fmla="*/ 0 60000 65536"/>
              <a:gd name="T10" fmla="*/ 0 60000 65536"/>
              <a:gd name="T11" fmla="*/ 0 60000 65536"/>
              <a:gd name="T12" fmla="*/ 0 w 1440"/>
              <a:gd name="T13" fmla="*/ 0 h 2700"/>
              <a:gd name="T14" fmla="*/ 1440 w 1440"/>
              <a:gd name="T15" fmla="*/ 2700 h 2700"/>
            </a:gdLst>
            <a:ahLst/>
            <a:cxnLst>
              <a:cxn ang="T8">
                <a:pos x="T0" y="T1"/>
              </a:cxn>
              <a:cxn ang="T9">
                <a:pos x="T2" y="T3"/>
              </a:cxn>
              <a:cxn ang="T10">
                <a:pos x="T4" y="T5"/>
              </a:cxn>
              <a:cxn ang="T11">
                <a:pos x="T6" y="T7"/>
              </a:cxn>
            </a:cxnLst>
            <a:rect l="T12" t="T13" r="T14" b="T15"/>
            <a:pathLst>
              <a:path w="1440" h="2700">
                <a:moveTo>
                  <a:pt x="0" y="2700"/>
                </a:moveTo>
                <a:cubicBezTo>
                  <a:pt x="255" y="2415"/>
                  <a:pt x="510" y="2130"/>
                  <a:pt x="720" y="1800"/>
                </a:cubicBezTo>
                <a:cubicBezTo>
                  <a:pt x="930" y="1470"/>
                  <a:pt x="1140" y="1020"/>
                  <a:pt x="1260" y="720"/>
                </a:cubicBezTo>
                <a:cubicBezTo>
                  <a:pt x="1380" y="420"/>
                  <a:pt x="1410" y="210"/>
                  <a:pt x="1440" y="0"/>
                </a:cubicBezTo>
              </a:path>
            </a:pathLst>
          </a:custGeom>
          <a:noFill/>
          <a:ln w="127000">
            <a:pattFill prst="pct40">
              <a:fgClr>
                <a:srgbClr val="000000"/>
              </a:fgClr>
              <a:bgClr>
                <a:srgbClr val="FFFFFF"/>
              </a:bgClr>
            </a:pattFill>
            <a:prstDash val="solid"/>
            <a:round/>
            <a:headEnd/>
            <a:tailEnd/>
          </a:ln>
        </p:spPr>
        <p:txBody>
          <a:bodyPr/>
          <a:lstStyle/>
          <a:p>
            <a:endParaRPr lang="en-US"/>
          </a:p>
        </p:txBody>
      </p:sp>
      <p:sp>
        <p:nvSpPr>
          <p:cNvPr id="203797" name="Text Box 21"/>
          <p:cNvSpPr txBox="1">
            <a:spLocks noChangeArrowheads="1"/>
          </p:cNvSpPr>
          <p:nvPr/>
        </p:nvSpPr>
        <p:spPr bwMode="auto">
          <a:xfrm>
            <a:off x="4872040" y="5659438"/>
            <a:ext cx="4070350" cy="842963"/>
          </a:xfrm>
          <a:prstGeom prst="rect">
            <a:avLst/>
          </a:prstGeom>
          <a:noFill/>
          <a:ln w="9525">
            <a:noFill/>
            <a:miter lim="800000"/>
            <a:headEnd/>
            <a:tailEnd/>
          </a:ln>
        </p:spPr>
        <p:txBody>
          <a:bodyPr/>
          <a:lstStyle/>
          <a:p>
            <a:r>
              <a:rPr lang="en-US" sz="2400" dirty="0">
                <a:solidFill>
                  <a:schemeClr val="tx1"/>
                </a:solidFill>
              </a:rPr>
              <a:t>At Z &gt; 83, none are stable</a:t>
            </a:r>
          </a:p>
          <a:p>
            <a:r>
              <a:rPr lang="en-US" sz="2400" dirty="0">
                <a:solidFill>
                  <a:schemeClr val="tx1"/>
                </a:solidFill>
              </a:rPr>
              <a:t>(i.e., all are radioactive).</a:t>
            </a:r>
          </a:p>
        </p:txBody>
      </p:sp>
      <p:grpSp>
        <p:nvGrpSpPr>
          <p:cNvPr id="2" name="Group 27"/>
          <p:cNvGrpSpPr>
            <a:grpSpLocks/>
          </p:cNvGrpSpPr>
          <p:nvPr/>
        </p:nvGrpSpPr>
        <p:grpSpPr bwMode="auto">
          <a:xfrm>
            <a:off x="515938" y="1227138"/>
            <a:ext cx="7813675" cy="5094287"/>
            <a:chOff x="289" y="989"/>
            <a:chExt cx="4922" cy="3209"/>
          </a:xfrm>
        </p:grpSpPr>
        <p:sp>
          <p:nvSpPr>
            <p:cNvPr id="11279" name="Line 11"/>
            <p:cNvSpPr>
              <a:spLocks noChangeShapeType="1"/>
            </p:cNvSpPr>
            <p:nvPr/>
          </p:nvSpPr>
          <p:spPr bwMode="auto">
            <a:xfrm flipV="1">
              <a:off x="1109" y="3704"/>
              <a:ext cx="2962" cy="0"/>
            </a:xfrm>
            <a:prstGeom prst="line">
              <a:avLst/>
            </a:prstGeom>
            <a:noFill/>
            <a:ln w="25400">
              <a:solidFill>
                <a:srgbClr val="FF0000"/>
              </a:solidFill>
              <a:round/>
              <a:headEnd/>
              <a:tailEnd type="triangle" w="lg" len="lg"/>
            </a:ln>
          </p:spPr>
          <p:txBody>
            <a:bodyPr/>
            <a:lstStyle/>
            <a:p>
              <a:endParaRPr lang="en-US"/>
            </a:p>
          </p:txBody>
        </p:sp>
        <p:sp>
          <p:nvSpPr>
            <p:cNvPr id="11280" name="Line 12"/>
            <p:cNvSpPr>
              <a:spLocks noChangeShapeType="1"/>
            </p:cNvSpPr>
            <p:nvPr/>
          </p:nvSpPr>
          <p:spPr bwMode="auto">
            <a:xfrm flipV="1">
              <a:off x="1109" y="989"/>
              <a:ext cx="0" cy="2715"/>
            </a:xfrm>
            <a:prstGeom prst="line">
              <a:avLst/>
            </a:prstGeom>
            <a:noFill/>
            <a:ln w="25400">
              <a:solidFill>
                <a:srgbClr val="FF0000"/>
              </a:solidFill>
              <a:round/>
              <a:headEnd/>
              <a:tailEnd type="triangle" w="lg" len="lg"/>
            </a:ln>
          </p:spPr>
          <p:txBody>
            <a:bodyPr/>
            <a:lstStyle/>
            <a:p>
              <a:endParaRPr lang="en-US"/>
            </a:p>
          </p:txBody>
        </p:sp>
        <p:sp>
          <p:nvSpPr>
            <p:cNvPr id="11281" name="Line 13"/>
            <p:cNvSpPr>
              <a:spLocks noChangeShapeType="1"/>
            </p:cNvSpPr>
            <p:nvPr/>
          </p:nvSpPr>
          <p:spPr bwMode="auto">
            <a:xfrm>
              <a:off x="1109" y="3704"/>
              <a:ext cx="0" cy="123"/>
            </a:xfrm>
            <a:prstGeom prst="line">
              <a:avLst/>
            </a:prstGeom>
            <a:noFill/>
            <a:ln w="25400">
              <a:solidFill>
                <a:srgbClr val="FF0000"/>
              </a:solidFill>
              <a:round/>
              <a:headEnd/>
              <a:tailEnd/>
            </a:ln>
          </p:spPr>
          <p:txBody>
            <a:bodyPr/>
            <a:lstStyle/>
            <a:p>
              <a:endParaRPr lang="en-US"/>
            </a:p>
          </p:txBody>
        </p:sp>
        <p:sp>
          <p:nvSpPr>
            <p:cNvPr id="11282" name="Line 14"/>
            <p:cNvSpPr>
              <a:spLocks noChangeShapeType="1"/>
            </p:cNvSpPr>
            <p:nvPr/>
          </p:nvSpPr>
          <p:spPr bwMode="auto">
            <a:xfrm>
              <a:off x="2960" y="3704"/>
              <a:ext cx="0" cy="123"/>
            </a:xfrm>
            <a:prstGeom prst="line">
              <a:avLst/>
            </a:prstGeom>
            <a:noFill/>
            <a:ln w="25400">
              <a:solidFill>
                <a:srgbClr val="FF0000"/>
              </a:solidFill>
              <a:round/>
              <a:headEnd/>
              <a:tailEnd/>
            </a:ln>
          </p:spPr>
          <p:txBody>
            <a:bodyPr/>
            <a:lstStyle/>
            <a:p>
              <a:endParaRPr lang="en-US"/>
            </a:p>
          </p:txBody>
        </p:sp>
        <p:sp>
          <p:nvSpPr>
            <p:cNvPr id="11283" name="Text Box 15"/>
            <p:cNvSpPr txBox="1">
              <a:spLocks noChangeArrowheads="1"/>
            </p:cNvSpPr>
            <p:nvPr/>
          </p:nvSpPr>
          <p:spPr bwMode="auto">
            <a:xfrm>
              <a:off x="986" y="3827"/>
              <a:ext cx="493" cy="371"/>
            </a:xfrm>
            <a:prstGeom prst="rect">
              <a:avLst/>
            </a:prstGeom>
            <a:noFill/>
            <a:ln w="9525">
              <a:noFill/>
              <a:miter lim="800000"/>
              <a:headEnd/>
              <a:tailEnd/>
            </a:ln>
          </p:spPr>
          <p:txBody>
            <a:bodyPr/>
            <a:lstStyle/>
            <a:p>
              <a:pPr algn="l"/>
              <a:r>
                <a:rPr lang="en-US" sz="2400" b="1"/>
                <a:t>0</a:t>
              </a:r>
              <a:endParaRPr lang="en-US" sz="2400"/>
            </a:p>
          </p:txBody>
        </p:sp>
        <p:sp>
          <p:nvSpPr>
            <p:cNvPr id="11284" name="Text Box 16"/>
            <p:cNvSpPr txBox="1">
              <a:spLocks noChangeArrowheads="1"/>
            </p:cNvSpPr>
            <p:nvPr/>
          </p:nvSpPr>
          <p:spPr bwMode="auto">
            <a:xfrm>
              <a:off x="2713" y="3827"/>
              <a:ext cx="494" cy="371"/>
            </a:xfrm>
            <a:prstGeom prst="rect">
              <a:avLst/>
            </a:prstGeom>
            <a:noFill/>
            <a:ln w="9525">
              <a:noFill/>
              <a:miter lim="800000"/>
              <a:headEnd/>
              <a:tailEnd/>
            </a:ln>
          </p:spPr>
          <p:txBody>
            <a:bodyPr/>
            <a:lstStyle/>
            <a:p>
              <a:pPr algn="l"/>
              <a:r>
                <a:rPr lang="en-US" sz="2400" b="1" dirty="0"/>
                <a:t>  83</a:t>
              </a:r>
              <a:endParaRPr lang="en-US" sz="2400" dirty="0"/>
            </a:p>
          </p:txBody>
        </p:sp>
        <p:sp>
          <p:nvSpPr>
            <p:cNvPr id="11285" name="Text Box 17"/>
            <p:cNvSpPr txBox="1">
              <a:spLocks noChangeArrowheads="1"/>
            </p:cNvSpPr>
            <p:nvPr/>
          </p:nvSpPr>
          <p:spPr bwMode="auto">
            <a:xfrm>
              <a:off x="289" y="1999"/>
              <a:ext cx="864" cy="849"/>
            </a:xfrm>
            <a:prstGeom prst="rect">
              <a:avLst/>
            </a:prstGeom>
            <a:noFill/>
            <a:ln w="9525">
              <a:noFill/>
              <a:miter lim="800000"/>
              <a:headEnd/>
              <a:tailEnd/>
            </a:ln>
          </p:spPr>
          <p:txBody>
            <a:bodyPr/>
            <a:lstStyle/>
            <a:p>
              <a:r>
                <a:rPr lang="en-US" sz="2400" b="1" dirty="0"/>
                <a:t>  </a:t>
              </a:r>
              <a:r>
                <a:rPr lang="en-US" sz="2400" b="1" dirty="0" smtClean="0"/>
                <a:t>N</a:t>
              </a:r>
            </a:p>
            <a:p>
              <a:r>
                <a:rPr lang="en-US" sz="2400" b="1" dirty="0" smtClean="0"/>
                <a:t>(i.e., # </a:t>
              </a:r>
              <a:r>
                <a:rPr lang="en-US" sz="2400" b="1" dirty="0"/>
                <a:t>of </a:t>
              </a:r>
              <a:r>
                <a:rPr lang="en-US" sz="2400" b="1" dirty="0" smtClean="0"/>
                <a:t>n</a:t>
              </a:r>
              <a:r>
                <a:rPr lang="en-US" sz="2400" b="1" baseline="30000" dirty="0" smtClean="0"/>
                <a:t>0</a:t>
              </a:r>
              <a:r>
                <a:rPr lang="en-US" sz="2400" b="1" dirty="0" smtClean="0"/>
                <a:t>)</a:t>
              </a:r>
              <a:endParaRPr lang="en-US" sz="2400" dirty="0"/>
            </a:p>
          </p:txBody>
        </p:sp>
        <p:sp>
          <p:nvSpPr>
            <p:cNvPr id="11286" name="Text Box 18"/>
            <p:cNvSpPr txBox="1">
              <a:spLocks noChangeArrowheads="1"/>
            </p:cNvSpPr>
            <p:nvPr/>
          </p:nvSpPr>
          <p:spPr bwMode="auto">
            <a:xfrm>
              <a:off x="1283" y="3768"/>
              <a:ext cx="1604" cy="370"/>
            </a:xfrm>
            <a:prstGeom prst="rect">
              <a:avLst/>
            </a:prstGeom>
            <a:noFill/>
            <a:ln w="9525">
              <a:noFill/>
              <a:miter lim="800000"/>
              <a:headEnd/>
              <a:tailEnd/>
            </a:ln>
          </p:spPr>
          <p:txBody>
            <a:bodyPr/>
            <a:lstStyle/>
            <a:p>
              <a:pPr algn="l"/>
              <a:r>
                <a:rPr lang="en-US" sz="2400" b="1"/>
                <a:t>  Z (i.e., # of p</a:t>
              </a:r>
              <a:r>
                <a:rPr lang="en-US" sz="2400" b="1" baseline="30000"/>
                <a:t>+</a:t>
              </a:r>
              <a:r>
                <a:rPr lang="en-US" sz="2400" b="1"/>
                <a:t>)</a:t>
              </a:r>
              <a:endParaRPr lang="en-US" sz="2400"/>
            </a:p>
          </p:txBody>
        </p:sp>
        <p:sp>
          <p:nvSpPr>
            <p:cNvPr id="11287" name="Text Box 24"/>
            <p:cNvSpPr txBox="1">
              <a:spLocks noChangeArrowheads="1"/>
            </p:cNvSpPr>
            <p:nvPr/>
          </p:nvSpPr>
          <p:spPr bwMode="auto">
            <a:xfrm>
              <a:off x="2749" y="2040"/>
              <a:ext cx="2462" cy="663"/>
            </a:xfrm>
            <a:prstGeom prst="rect">
              <a:avLst/>
            </a:prstGeom>
            <a:noFill/>
            <a:ln w="9525">
              <a:noFill/>
              <a:miter lim="800000"/>
              <a:headEnd/>
              <a:tailEnd/>
            </a:ln>
          </p:spPr>
          <p:txBody>
            <a:bodyPr/>
            <a:lstStyle/>
            <a:p>
              <a:r>
                <a:rPr lang="en-US" b="1"/>
                <a:t>Band (or Belt)</a:t>
              </a:r>
            </a:p>
            <a:p>
              <a:r>
                <a:rPr lang="en-US" b="1"/>
                <a:t>of Stability</a:t>
              </a:r>
              <a:endParaRPr lang="en-US"/>
            </a:p>
          </p:txBody>
        </p:sp>
      </p:grpSp>
      <p:grpSp>
        <p:nvGrpSpPr>
          <p:cNvPr id="3" name="Group 28"/>
          <p:cNvGrpSpPr>
            <a:grpSpLocks/>
          </p:cNvGrpSpPr>
          <p:nvPr/>
        </p:nvGrpSpPr>
        <p:grpSpPr bwMode="auto">
          <a:xfrm>
            <a:off x="2779713" y="4519613"/>
            <a:ext cx="3705225" cy="587375"/>
            <a:chOff x="1715" y="3063"/>
            <a:chExt cx="2334" cy="370"/>
          </a:xfrm>
        </p:grpSpPr>
        <p:sp>
          <p:nvSpPr>
            <p:cNvPr id="11277" name="Text Box 22"/>
            <p:cNvSpPr txBox="1">
              <a:spLocks noChangeArrowheads="1"/>
            </p:cNvSpPr>
            <p:nvPr/>
          </p:nvSpPr>
          <p:spPr bwMode="auto">
            <a:xfrm>
              <a:off x="2720" y="3063"/>
              <a:ext cx="1329" cy="370"/>
            </a:xfrm>
            <a:prstGeom prst="rect">
              <a:avLst/>
            </a:prstGeom>
            <a:noFill/>
            <a:ln w="9525">
              <a:noFill/>
              <a:miter lim="800000"/>
              <a:headEnd/>
              <a:tailEnd/>
            </a:ln>
          </p:spPr>
          <p:txBody>
            <a:bodyPr/>
            <a:lstStyle/>
            <a:p>
              <a:pPr algn="l"/>
              <a:r>
                <a:rPr lang="en-US" sz="2400">
                  <a:solidFill>
                    <a:schemeClr val="tx1"/>
                  </a:solidFill>
                </a:rPr>
                <a:t>  ~1 n</a:t>
              </a:r>
              <a:r>
                <a:rPr lang="en-US" sz="2400" baseline="30000">
                  <a:solidFill>
                    <a:schemeClr val="tx1"/>
                  </a:solidFill>
                </a:rPr>
                <a:t>0</a:t>
              </a:r>
              <a:r>
                <a:rPr lang="en-US" sz="2400">
                  <a:solidFill>
                    <a:schemeClr val="tx1"/>
                  </a:solidFill>
                </a:rPr>
                <a:t> : 1 p</a:t>
              </a:r>
              <a:r>
                <a:rPr lang="en-US" sz="2400" baseline="30000">
                  <a:solidFill>
                    <a:schemeClr val="tx1"/>
                  </a:solidFill>
                </a:rPr>
                <a:t>+</a:t>
              </a:r>
              <a:endParaRPr lang="en-US" sz="2400">
                <a:solidFill>
                  <a:schemeClr val="tx1"/>
                </a:solidFill>
              </a:endParaRPr>
            </a:p>
          </p:txBody>
        </p:sp>
        <p:sp>
          <p:nvSpPr>
            <p:cNvPr id="11278" name="Line 25"/>
            <p:cNvSpPr>
              <a:spLocks noChangeShapeType="1"/>
            </p:cNvSpPr>
            <p:nvPr/>
          </p:nvSpPr>
          <p:spPr bwMode="auto">
            <a:xfrm flipH="1">
              <a:off x="1715" y="3213"/>
              <a:ext cx="1110" cy="0"/>
            </a:xfrm>
            <a:prstGeom prst="line">
              <a:avLst/>
            </a:prstGeom>
            <a:noFill/>
            <a:ln w="19050">
              <a:solidFill>
                <a:srgbClr val="000000"/>
              </a:solidFill>
              <a:round/>
              <a:headEnd/>
              <a:tailEnd type="triangle" w="lg" len="lg"/>
            </a:ln>
          </p:spPr>
          <p:txBody>
            <a:bodyPr/>
            <a:lstStyle/>
            <a:p>
              <a:endParaRPr lang="en-US"/>
            </a:p>
          </p:txBody>
        </p:sp>
      </p:grpSp>
      <p:grpSp>
        <p:nvGrpSpPr>
          <p:cNvPr id="4" name="Group 29"/>
          <p:cNvGrpSpPr>
            <a:grpSpLocks/>
          </p:cNvGrpSpPr>
          <p:nvPr/>
        </p:nvGrpSpPr>
        <p:grpSpPr bwMode="auto">
          <a:xfrm>
            <a:off x="4741863" y="1619250"/>
            <a:ext cx="3286125" cy="587375"/>
            <a:chOff x="2951" y="1236"/>
            <a:chExt cx="2070" cy="370"/>
          </a:xfrm>
        </p:grpSpPr>
        <p:sp>
          <p:nvSpPr>
            <p:cNvPr id="11275" name="Text Box 23"/>
            <p:cNvSpPr txBox="1">
              <a:spLocks noChangeArrowheads="1"/>
            </p:cNvSpPr>
            <p:nvPr/>
          </p:nvSpPr>
          <p:spPr bwMode="auto">
            <a:xfrm>
              <a:off x="3454" y="1236"/>
              <a:ext cx="1567" cy="370"/>
            </a:xfrm>
            <a:prstGeom prst="rect">
              <a:avLst/>
            </a:prstGeom>
            <a:noFill/>
            <a:ln w="9525">
              <a:noFill/>
              <a:miter lim="800000"/>
              <a:headEnd/>
              <a:tailEnd/>
            </a:ln>
          </p:spPr>
          <p:txBody>
            <a:bodyPr/>
            <a:lstStyle/>
            <a:p>
              <a:pPr algn="l"/>
              <a:r>
                <a:rPr lang="en-US" sz="2400">
                  <a:solidFill>
                    <a:schemeClr val="tx1"/>
                  </a:solidFill>
                </a:rPr>
                <a:t>  ~1.5 n</a:t>
              </a:r>
              <a:r>
                <a:rPr lang="en-US" sz="2400" baseline="30000">
                  <a:solidFill>
                    <a:schemeClr val="tx1"/>
                  </a:solidFill>
                </a:rPr>
                <a:t>0</a:t>
              </a:r>
              <a:r>
                <a:rPr lang="en-US" sz="2400">
                  <a:solidFill>
                    <a:schemeClr val="tx1"/>
                  </a:solidFill>
                </a:rPr>
                <a:t> : 1 p</a:t>
              </a:r>
              <a:r>
                <a:rPr lang="en-US" sz="2400" baseline="30000">
                  <a:solidFill>
                    <a:schemeClr val="tx1"/>
                  </a:solidFill>
                </a:rPr>
                <a:t>+</a:t>
              </a:r>
              <a:endParaRPr lang="en-US" sz="2400">
                <a:solidFill>
                  <a:schemeClr val="tx1"/>
                </a:solidFill>
              </a:endParaRPr>
            </a:p>
          </p:txBody>
        </p:sp>
        <p:sp>
          <p:nvSpPr>
            <p:cNvPr id="11276" name="Line 26"/>
            <p:cNvSpPr>
              <a:spLocks noChangeShapeType="1"/>
            </p:cNvSpPr>
            <p:nvPr/>
          </p:nvSpPr>
          <p:spPr bwMode="auto">
            <a:xfrm flipH="1">
              <a:off x="2951" y="1386"/>
              <a:ext cx="617" cy="0"/>
            </a:xfrm>
            <a:prstGeom prst="line">
              <a:avLst/>
            </a:prstGeom>
            <a:noFill/>
            <a:ln w="19050">
              <a:solidFill>
                <a:srgbClr val="000000"/>
              </a:solidFill>
              <a:round/>
              <a:headEnd/>
              <a:tailEnd type="triangle" w="lg" len="lg"/>
            </a:ln>
          </p:spPr>
          <p:txBody>
            <a:bodyPr/>
            <a:lstStyle/>
            <a:p>
              <a:endParaRPr lang="en-US"/>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03785"/>
                                        </p:tgtEl>
                                        <p:attrNameLst>
                                          <p:attrName>style.visibility</p:attrName>
                                        </p:attrNameLst>
                                      </p:cBhvr>
                                      <p:to>
                                        <p:strVal val="visible"/>
                                      </p:to>
                                    </p:set>
                                    <p:animEffect transition="in" filter="fade">
                                      <p:cBhvr>
                                        <p:cTn id="7" dur="770" decel="100000"/>
                                        <p:tgtEl>
                                          <p:spTgt spid="203785"/>
                                        </p:tgtEl>
                                      </p:cBhvr>
                                    </p:animEffect>
                                    <p:animScale>
                                      <p:cBhvr>
                                        <p:cTn id="8" dur="770" decel="100000"/>
                                        <p:tgtEl>
                                          <p:spTgt spid="203785"/>
                                        </p:tgtEl>
                                      </p:cBhvr>
                                      <p:from x="10000" y="10000"/>
                                      <p:to x="200000" y="450000"/>
                                    </p:animScale>
                                    <p:animScale>
                                      <p:cBhvr>
                                        <p:cTn id="9" dur="1230" accel="100000" fill="hold">
                                          <p:stCondLst>
                                            <p:cond delay="770"/>
                                          </p:stCondLst>
                                        </p:cTn>
                                        <p:tgtEl>
                                          <p:spTgt spid="203785"/>
                                        </p:tgtEl>
                                      </p:cBhvr>
                                      <p:from x="200000" y="450000"/>
                                      <p:to x="100000" y="100000"/>
                                    </p:animScale>
                                    <p:set>
                                      <p:cBhvr>
                                        <p:cTn id="10" dur="770" fill="hold"/>
                                        <p:tgtEl>
                                          <p:spTgt spid="203785"/>
                                        </p:tgtEl>
                                        <p:attrNameLst>
                                          <p:attrName>ppt_x</p:attrName>
                                        </p:attrNameLst>
                                      </p:cBhvr>
                                      <p:to>
                                        <p:strVal val="(0.5)"/>
                                      </p:to>
                                    </p:set>
                                    <p:anim from="(0.5)" to="(#ppt_x)" calcmode="lin" valueType="num">
                                      <p:cBhvr>
                                        <p:cTn id="11" dur="1230" accel="100000" fill="hold">
                                          <p:stCondLst>
                                            <p:cond delay="770"/>
                                          </p:stCondLst>
                                        </p:cTn>
                                        <p:tgtEl>
                                          <p:spTgt spid="203785"/>
                                        </p:tgtEl>
                                        <p:attrNameLst>
                                          <p:attrName>ppt_x</p:attrName>
                                        </p:attrNameLst>
                                      </p:cBhvr>
                                    </p:anim>
                                    <p:set>
                                      <p:cBhvr>
                                        <p:cTn id="12" dur="770" fill="hold"/>
                                        <p:tgtEl>
                                          <p:spTgt spid="203785"/>
                                        </p:tgtEl>
                                        <p:attrNameLst>
                                          <p:attrName>ppt_y</p:attrName>
                                        </p:attrNameLst>
                                      </p:cBhvr>
                                      <p:to>
                                        <p:strVal val="(#ppt_y+0.4)"/>
                                      </p:to>
                                    </p:set>
                                    <p:anim from="(#ppt_y+0.4)" to="(#ppt_y)" calcmode="lin" valueType="num">
                                      <p:cBhvr>
                                        <p:cTn id="13" dur="1230" accel="100000" fill="hold">
                                          <p:stCondLst>
                                            <p:cond delay="770"/>
                                          </p:stCondLst>
                                        </p:cTn>
                                        <p:tgtEl>
                                          <p:spTgt spid="203785"/>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34"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 from="(-#ppt_w/2)" to="(#ppt_x)" calcmode="lin" valueType="num">
                                      <p:cBhvr>
                                        <p:cTn id="18" dur="600" fill="hold">
                                          <p:stCondLst>
                                            <p:cond delay="0"/>
                                          </p:stCondLst>
                                        </p:cTn>
                                        <p:tgtEl>
                                          <p:spTgt spid="2"/>
                                        </p:tgtEl>
                                        <p:attrNameLst>
                                          <p:attrName>ppt_x</p:attrName>
                                        </p:attrNameLst>
                                      </p:cBhvr>
                                    </p:anim>
                                    <p:anim from="0" to="-1.0" calcmode="lin" valueType="num">
                                      <p:cBhvr>
                                        <p:cTn id="19" dur="200" decel="50000" autoRev="1" fill="hold">
                                          <p:stCondLst>
                                            <p:cond delay="600"/>
                                          </p:stCondLst>
                                        </p:cTn>
                                        <p:tgtEl>
                                          <p:spTgt spid="2"/>
                                        </p:tgtEl>
                                        <p:attrNameLst>
                                          <p:attrName>xshear</p:attrName>
                                        </p:attrNameLst>
                                      </p:cBhvr>
                                    </p:anim>
                                    <p:animScale>
                                      <p:cBhvr>
                                        <p:cTn id="20" dur="200" decel="100000" autoRev="1" fill="hold">
                                          <p:stCondLst>
                                            <p:cond delay="600"/>
                                          </p:stCondLst>
                                        </p:cTn>
                                        <p:tgtEl>
                                          <p:spTgt spid="2"/>
                                        </p:tgtEl>
                                      </p:cBhvr>
                                      <p:from x="100000" y="100000"/>
                                      <p:to x="80000" y="100000"/>
                                    </p:animScale>
                                    <p:anim by="(#ppt_h/3+#ppt_w*0.1)" calcmode="lin" valueType="num">
                                      <p:cBhvr additive="sum">
                                        <p:cTn id="21" dur="200" decel="100000" autoRev="1" fill="hold">
                                          <p:stCondLst>
                                            <p:cond delay="600"/>
                                          </p:stCondLst>
                                        </p:cTn>
                                        <p:tgtEl>
                                          <p:spTgt spid="2"/>
                                        </p:tgtEl>
                                        <p:attrNameLst>
                                          <p:attrName>ppt_x</p:attrName>
                                        </p:attrNameLst>
                                      </p:cBhvr>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03795"/>
                                        </p:tgtEl>
                                        <p:attrNameLst>
                                          <p:attrName>style.visibility</p:attrName>
                                        </p:attrNameLst>
                                      </p:cBhvr>
                                      <p:to>
                                        <p:strVal val="visible"/>
                                      </p:to>
                                    </p:set>
                                    <p:animEffect transition="in" filter="wipe(down)">
                                      <p:cBhvr>
                                        <p:cTn id="26" dur="2000"/>
                                        <p:tgtEl>
                                          <p:spTgt spid="203795"/>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1000" fill="hold"/>
                                        <p:tgtEl>
                                          <p:spTgt spid="3"/>
                                        </p:tgtEl>
                                        <p:attrNameLst>
                                          <p:attrName>ppt_x</p:attrName>
                                        </p:attrNameLst>
                                      </p:cBhvr>
                                      <p:tavLst>
                                        <p:tav tm="0">
                                          <p:val>
                                            <p:strVal val="1+#ppt_w/2"/>
                                          </p:val>
                                        </p:tav>
                                        <p:tav tm="100000">
                                          <p:val>
                                            <p:strVal val="#ppt_x"/>
                                          </p:val>
                                        </p:tav>
                                      </p:tavLst>
                                    </p:anim>
                                    <p:anim calcmode="lin" valueType="num">
                                      <p:cBhvr additive="base">
                                        <p:cTn id="32"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03796"/>
                                        </p:tgtEl>
                                        <p:attrNameLst>
                                          <p:attrName>style.visibility</p:attrName>
                                        </p:attrNameLst>
                                      </p:cBhvr>
                                      <p:to>
                                        <p:strVal val="visible"/>
                                      </p:to>
                                    </p:set>
                                    <p:animEffect transition="in" filter="wipe(down)">
                                      <p:cBhvr>
                                        <p:cTn id="37" dur="2000"/>
                                        <p:tgtEl>
                                          <p:spTgt spid="203796"/>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additive="base">
                                        <p:cTn id="42" dur="1000" fill="hold"/>
                                        <p:tgtEl>
                                          <p:spTgt spid="4"/>
                                        </p:tgtEl>
                                        <p:attrNameLst>
                                          <p:attrName>ppt_x</p:attrName>
                                        </p:attrNameLst>
                                      </p:cBhvr>
                                      <p:tavLst>
                                        <p:tav tm="0">
                                          <p:val>
                                            <p:strVal val="1+#ppt_w/2"/>
                                          </p:val>
                                        </p:tav>
                                        <p:tav tm="100000">
                                          <p:val>
                                            <p:strVal val="#ppt_x"/>
                                          </p:val>
                                        </p:tav>
                                      </p:tavLst>
                                    </p:anim>
                                    <p:anim calcmode="lin" valueType="num">
                                      <p:cBhvr additive="base">
                                        <p:cTn id="43"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56" presetClass="entr" presetSubtype="0" fill="hold" grpId="0" nodeType="clickEffect">
                                  <p:stCondLst>
                                    <p:cond delay="0"/>
                                  </p:stCondLst>
                                  <p:iterate type="lt">
                                    <p:tmPct val="10000"/>
                                  </p:iterate>
                                  <p:childTnLst>
                                    <p:set>
                                      <p:cBhvr>
                                        <p:cTn id="47" dur="1" fill="hold">
                                          <p:stCondLst>
                                            <p:cond delay="0"/>
                                          </p:stCondLst>
                                        </p:cTn>
                                        <p:tgtEl>
                                          <p:spTgt spid="203797"/>
                                        </p:tgtEl>
                                        <p:attrNameLst>
                                          <p:attrName>style.visibility</p:attrName>
                                        </p:attrNameLst>
                                      </p:cBhvr>
                                      <p:to>
                                        <p:strVal val="visible"/>
                                      </p:to>
                                    </p:set>
                                    <p:anim by="(-#ppt_w*2)" calcmode="lin" valueType="num">
                                      <p:cBhvr rctx="PPT">
                                        <p:cTn id="48" dur="500" autoRev="1" fill="hold">
                                          <p:stCondLst>
                                            <p:cond delay="0"/>
                                          </p:stCondLst>
                                        </p:cTn>
                                        <p:tgtEl>
                                          <p:spTgt spid="203797"/>
                                        </p:tgtEl>
                                        <p:attrNameLst>
                                          <p:attrName>ppt_w</p:attrName>
                                        </p:attrNameLst>
                                      </p:cBhvr>
                                    </p:anim>
                                    <p:anim by="(#ppt_w*0.50)" calcmode="lin" valueType="num">
                                      <p:cBhvr>
                                        <p:cTn id="49" dur="500" decel="50000" autoRev="1" fill="hold">
                                          <p:stCondLst>
                                            <p:cond delay="0"/>
                                          </p:stCondLst>
                                        </p:cTn>
                                        <p:tgtEl>
                                          <p:spTgt spid="203797"/>
                                        </p:tgtEl>
                                        <p:attrNameLst>
                                          <p:attrName>ppt_x</p:attrName>
                                        </p:attrNameLst>
                                      </p:cBhvr>
                                    </p:anim>
                                    <p:anim from="(-#ppt_h/2)" to="(#ppt_y)" calcmode="lin" valueType="num">
                                      <p:cBhvr>
                                        <p:cTn id="50" dur="1000" fill="hold">
                                          <p:stCondLst>
                                            <p:cond delay="0"/>
                                          </p:stCondLst>
                                        </p:cTn>
                                        <p:tgtEl>
                                          <p:spTgt spid="203797"/>
                                        </p:tgtEl>
                                        <p:attrNameLst>
                                          <p:attrName>ppt_y</p:attrName>
                                        </p:attrNameLst>
                                      </p:cBhvr>
                                    </p:anim>
                                    <p:animRot by="21600000">
                                      <p:cBhvr>
                                        <p:cTn id="51" dur="1000" fill="hold">
                                          <p:stCondLst>
                                            <p:cond delay="0"/>
                                          </p:stCondLst>
                                        </p:cTn>
                                        <p:tgtEl>
                                          <p:spTgt spid="20379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85" grpId="0"/>
      <p:bldP spid="203795" grpId="0" animBg="1"/>
      <p:bldP spid="203796" grpId="0" animBg="1"/>
      <p:bldP spid="20379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1277012" y="204949"/>
            <a:ext cx="3326524" cy="3440020"/>
          </a:xfrm>
          <a:prstGeom prst="rect">
            <a:avLst/>
          </a:prstGeom>
          <a:solidFill>
            <a:schemeClr val="bg1">
              <a:lumMod val="85000"/>
            </a:schemeClr>
          </a:solidFill>
          <a:ln w="222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rgbClr val="FF0000"/>
              </a:solidFill>
              <a:effectLst/>
              <a:latin typeface="Arial"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7731" y="376344"/>
            <a:ext cx="2879617" cy="3091938"/>
          </a:xfrm>
          <a:prstGeom prst="rect">
            <a:avLst/>
          </a:prstGeom>
        </p:spPr>
      </p:pic>
      <p:sp>
        <p:nvSpPr>
          <p:cNvPr id="204804" name="Rectangle 4"/>
          <p:cNvSpPr>
            <a:spLocks noChangeArrowheads="1"/>
          </p:cNvSpPr>
          <p:nvPr/>
        </p:nvSpPr>
        <p:spPr bwMode="auto">
          <a:xfrm>
            <a:off x="4039752" y="4698953"/>
            <a:ext cx="517525" cy="519112"/>
          </a:xfrm>
          <a:prstGeom prst="rect">
            <a:avLst/>
          </a:prstGeom>
          <a:noFill/>
          <a:ln w="9525">
            <a:noFill/>
            <a:miter lim="800000"/>
            <a:headEnd/>
            <a:tailEnd/>
          </a:ln>
        </p:spPr>
        <p:txBody>
          <a:bodyPr wrap="none">
            <a:spAutoFit/>
          </a:bodyPr>
          <a:lstStyle/>
          <a:p>
            <a:pPr algn="l"/>
            <a:r>
              <a:rPr lang="en-US">
                <a:solidFill>
                  <a:srgbClr val="000000"/>
                </a:solidFill>
              </a:rPr>
              <a:t>n</a:t>
            </a:r>
            <a:r>
              <a:rPr lang="en-US" baseline="30000">
                <a:solidFill>
                  <a:srgbClr val="000000"/>
                </a:solidFill>
              </a:rPr>
              <a:t>0</a:t>
            </a:r>
          </a:p>
        </p:txBody>
      </p:sp>
      <p:graphicFrame>
        <p:nvGraphicFramePr>
          <p:cNvPr id="204888" name="Group 88"/>
          <p:cNvGraphicFramePr>
            <a:graphicFrameLocks noGrp="1"/>
          </p:cNvGraphicFramePr>
          <p:nvPr>
            <p:extLst>
              <p:ext uri="{D42A27DB-BD31-4B8C-83A1-F6EECF244321}">
                <p14:modId xmlns:p14="http://schemas.microsoft.com/office/powerpoint/2010/main" val="1561769712"/>
              </p:ext>
            </p:extLst>
          </p:nvPr>
        </p:nvGraphicFramePr>
        <p:xfrm>
          <a:off x="669489" y="3908378"/>
          <a:ext cx="7927975" cy="2786063"/>
        </p:xfrm>
        <a:graphic>
          <a:graphicData uri="http://schemas.openxmlformats.org/drawingml/2006/table">
            <a:tbl>
              <a:tblPr/>
              <a:tblGrid>
                <a:gridCol w="2413000"/>
                <a:gridCol w="2509838"/>
                <a:gridCol w="3005137"/>
              </a:tblGrid>
              <a:tr h="6985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0000"/>
                          </a:solidFill>
                          <a:effectLst/>
                          <a:latin typeface="Arial" charset="0"/>
                          <a:ea typeface="Times New Roman" pitchFamily="18" charset="0"/>
                          <a:cs typeface="Arial" charset="0"/>
                        </a:rPr>
                        <a:t>Nuclei that…</a:t>
                      </a:r>
                      <a:endParaRPr kumimoji="0" lang="en-US" sz="2000" b="0" i="0" u="none" strike="noStrike" cap="none" normalizeH="0" baseline="0" dirty="0" smtClean="0">
                        <a:ln>
                          <a:noFill/>
                        </a:ln>
                        <a:solidFill>
                          <a:srgbClr val="FF0000"/>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0000"/>
                          </a:solidFill>
                          <a:effectLst/>
                          <a:latin typeface="Arial" charset="0"/>
                          <a:ea typeface="Times New Roman" pitchFamily="18" charset="0"/>
                          <a:cs typeface="Arial" charset="0"/>
                        </a:rPr>
                        <a:t>…have too many…</a:t>
                      </a:r>
                      <a:endParaRPr kumimoji="0" lang="en-US" sz="2000" b="0" i="0" u="none" strike="noStrike" cap="none" normalizeH="0" baseline="0" smtClean="0">
                        <a:ln>
                          <a:noFill/>
                        </a:ln>
                        <a:solidFill>
                          <a:srgbClr val="FF0000"/>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0000"/>
                          </a:solidFill>
                          <a:effectLst/>
                          <a:latin typeface="Arial" charset="0"/>
                          <a:ea typeface="Times New Roman" pitchFamily="18" charset="0"/>
                          <a:cs typeface="Arial" charset="0"/>
                        </a:rPr>
                        <a:t>…and stabilize by…</a:t>
                      </a:r>
                      <a:endParaRPr kumimoji="0" lang="en-US" sz="2000" b="0" i="0" u="none" strike="noStrike" cap="none" normalizeH="0" baseline="0" smtClean="0">
                        <a:ln>
                          <a:noFill/>
                        </a:ln>
                        <a:solidFill>
                          <a:srgbClr val="FF0000"/>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953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0000"/>
                          </a:solidFill>
                          <a:effectLst/>
                          <a:latin typeface="Arial" charset="0"/>
                          <a:ea typeface="Times New Roman" pitchFamily="18" charset="0"/>
                          <a:cs typeface="Arial" charset="0"/>
                        </a:rPr>
                        <a:t>…are above belt…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rgbClr val="FF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rgbClr val="FF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969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0000"/>
                          </a:solidFill>
                          <a:effectLst/>
                          <a:latin typeface="Arial" charset="0"/>
                          <a:ea typeface="Times New Roman" pitchFamily="18" charset="0"/>
                          <a:cs typeface="Arial" charset="0"/>
                        </a:rPr>
                        <a:t>…are below belt…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rgbClr val="FF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rgbClr val="FF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953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0000"/>
                          </a:solidFill>
                          <a:effectLst/>
                          <a:latin typeface="Arial" charset="0"/>
                          <a:ea typeface="Times New Roman" pitchFamily="18" charset="0"/>
                          <a:cs typeface="Arial" charset="0"/>
                        </a:rPr>
                        <a:t>…have Z &gt; 83…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rgbClr val="FF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rgbClr val="FF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04889" name="Rectangle 89"/>
          <p:cNvSpPr>
            <a:spLocks noChangeArrowheads="1"/>
          </p:cNvSpPr>
          <p:nvPr/>
        </p:nvSpPr>
        <p:spPr bwMode="auto">
          <a:xfrm>
            <a:off x="4039752" y="5381578"/>
            <a:ext cx="523875" cy="519112"/>
          </a:xfrm>
          <a:prstGeom prst="rect">
            <a:avLst/>
          </a:prstGeom>
          <a:noFill/>
          <a:ln w="9525">
            <a:noFill/>
            <a:miter lim="800000"/>
            <a:headEnd/>
            <a:tailEnd/>
          </a:ln>
        </p:spPr>
        <p:txBody>
          <a:bodyPr wrap="none">
            <a:spAutoFit/>
          </a:bodyPr>
          <a:lstStyle/>
          <a:p>
            <a:pPr algn="l"/>
            <a:r>
              <a:rPr lang="en-US">
                <a:solidFill>
                  <a:srgbClr val="000000"/>
                </a:solidFill>
              </a:rPr>
              <a:t>p</a:t>
            </a:r>
            <a:r>
              <a:rPr lang="en-US" baseline="30000">
                <a:solidFill>
                  <a:srgbClr val="000000"/>
                </a:solidFill>
              </a:rPr>
              <a:t>+</a:t>
            </a:r>
          </a:p>
        </p:txBody>
      </p:sp>
      <p:sp>
        <p:nvSpPr>
          <p:cNvPr id="204890" name="Rectangle 90"/>
          <p:cNvSpPr>
            <a:spLocks noChangeArrowheads="1"/>
          </p:cNvSpPr>
          <p:nvPr/>
        </p:nvSpPr>
        <p:spPr bwMode="auto">
          <a:xfrm>
            <a:off x="3487302" y="6092778"/>
            <a:ext cx="1649412" cy="519112"/>
          </a:xfrm>
          <a:prstGeom prst="rect">
            <a:avLst/>
          </a:prstGeom>
          <a:noFill/>
          <a:ln w="9525">
            <a:noFill/>
            <a:miter lim="800000"/>
            <a:headEnd/>
            <a:tailEnd/>
          </a:ln>
        </p:spPr>
        <p:txBody>
          <a:bodyPr wrap="none">
            <a:spAutoFit/>
          </a:bodyPr>
          <a:lstStyle/>
          <a:p>
            <a:pPr algn="l"/>
            <a:r>
              <a:rPr lang="en-US">
                <a:solidFill>
                  <a:srgbClr val="000000"/>
                </a:solidFill>
              </a:rPr>
              <a:t>p</a:t>
            </a:r>
            <a:r>
              <a:rPr lang="en-US" baseline="30000">
                <a:solidFill>
                  <a:srgbClr val="000000"/>
                </a:solidFill>
              </a:rPr>
              <a:t>+</a:t>
            </a:r>
            <a:r>
              <a:rPr lang="en-US">
                <a:solidFill>
                  <a:srgbClr val="000000"/>
                </a:solidFill>
              </a:rPr>
              <a:t> and n</a:t>
            </a:r>
            <a:r>
              <a:rPr lang="en-US" baseline="30000">
                <a:solidFill>
                  <a:srgbClr val="000000"/>
                </a:solidFill>
              </a:rPr>
              <a:t>0</a:t>
            </a:r>
          </a:p>
        </p:txBody>
      </p:sp>
      <p:sp>
        <p:nvSpPr>
          <p:cNvPr id="204891" name="Rectangle 91"/>
          <p:cNvSpPr>
            <a:spLocks noChangeArrowheads="1"/>
          </p:cNvSpPr>
          <p:nvPr/>
        </p:nvSpPr>
        <p:spPr bwMode="auto">
          <a:xfrm>
            <a:off x="6095564" y="4698953"/>
            <a:ext cx="1905000" cy="519112"/>
          </a:xfrm>
          <a:prstGeom prst="rect">
            <a:avLst/>
          </a:prstGeom>
          <a:noFill/>
          <a:ln w="9525">
            <a:noFill/>
            <a:miter lim="800000"/>
            <a:headEnd/>
            <a:tailEnd/>
          </a:ln>
        </p:spPr>
        <p:txBody>
          <a:bodyPr wrap="none">
            <a:spAutoFit/>
          </a:bodyPr>
          <a:lstStyle/>
          <a:p>
            <a:pPr algn="l"/>
            <a:r>
              <a:rPr lang="en-US">
                <a:solidFill>
                  <a:srgbClr val="000000"/>
                </a:solidFill>
                <a:latin typeface="Symbol" pitchFamily="18" charset="2"/>
              </a:rPr>
              <a:t>b</a:t>
            </a:r>
            <a:r>
              <a:rPr lang="en-US">
                <a:solidFill>
                  <a:srgbClr val="000000"/>
                </a:solidFill>
              </a:rPr>
              <a:t>-emission</a:t>
            </a:r>
            <a:endParaRPr lang="en-US" baseline="30000">
              <a:solidFill>
                <a:srgbClr val="000000"/>
              </a:solidFill>
            </a:endParaRPr>
          </a:p>
        </p:txBody>
      </p:sp>
      <p:sp>
        <p:nvSpPr>
          <p:cNvPr id="204892" name="Rectangle 92"/>
          <p:cNvSpPr>
            <a:spLocks noChangeArrowheads="1"/>
          </p:cNvSpPr>
          <p:nvPr/>
        </p:nvSpPr>
        <p:spPr bwMode="auto">
          <a:xfrm>
            <a:off x="5609789" y="5210128"/>
            <a:ext cx="2957513" cy="519112"/>
          </a:xfrm>
          <a:prstGeom prst="rect">
            <a:avLst/>
          </a:prstGeom>
          <a:noFill/>
          <a:ln w="9525">
            <a:noFill/>
            <a:miter lim="800000"/>
            <a:headEnd/>
            <a:tailEnd/>
          </a:ln>
        </p:spPr>
        <p:txBody>
          <a:bodyPr wrap="none">
            <a:spAutoFit/>
          </a:bodyPr>
          <a:lstStyle/>
          <a:p>
            <a:pPr algn="l"/>
            <a:r>
              <a:rPr lang="en-US">
                <a:solidFill>
                  <a:srgbClr val="000000"/>
                </a:solidFill>
              </a:rPr>
              <a:t>positron emission</a:t>
            </a:r>
          </a:p>
        </p:txBody>
      </p:sp>
      <p:sp>
        <p:nvSpPr>
          <p:cNvPr id="204893" name="Rectangle 93"/>
          <p:cNvSpPr>
            <a:spLocks noChangeArrowheads="1"/>
          </p:cNvSpPr>
          <p:nvPr/>
        </p:nvSpPr>
        <p:spPr bwMode="auto">
          <a:xfrm>
            <a:off x="6143189" y="6078490"/>
            <a:ext cx="1933575" cy="519113"/>
          </a:xfrm>
          <a:prstGeom prst="rect">
            <a:avLst/>
          </a:prstGeom>
          <a:noFill/>
          <a:ln w="9525">
            <a:noFill/>
            <a:miter lim="800000"/>
            <a:headEnd/>
            <a:tailEnd/>
          </a:ln>
        </p:spPr>
        <p:txBody>
          <a:bodyPr wrap="none">
            <a:spAutoFit/>
          </a:bodyPr>
          <a:lstStyle/>
          <a:p>
            <a:pPr algn="l"/>
            <a:r>
              <a:rPr lang="en-US">
                <a:solidFill>
                  <a:srgbClr val="000000"/>
                </a:solidFill>
                <a:latin typeface="Symbol" pitchFamily="18" charset="2"/>
              </a:rPr>
              <a:t>a</a:t>
            </a:r>
            <a:r>
              <a:rPr lang="en-US">
                <a:solidFill>
                  <a:srgbClr val="000000"/>
                </a:solidFill>
              </a:rPr>
              <a:t>-emission</a:t>
            </a:r>
            <a:endParaRPr lang="en-US" baseline="30000">
              <a:solidFill>
                <a:srgbClr val="000000"/>
              </a:solidFill>
            </a:endParaRPr>
          </a:p>
        </p:txBody>
      </p:sp>
      <p:sp>
        <p:nvSpPr>
          <p:cNvPr id="204894" name="Rectangle 94"/>
          <p:cNvSpPr>
            <a:spLocks noChangeArrowheads="1"/>
          </p:cNvSpPr>
          <p:nvPr/>
        </p:nvSpPr>
        <p:spPr bwMode="auto">
          <a:xfrm>
            <a:off x="5841564" y="5530803"/>
            <a:ext cx="2459038" cy="519112"/>
          </a:xfrm>
          <a:prstGeom prst="rect">
            <a:avLst/>
          </a:prstGeom>
          <a:noFill/>
          <a:ln w="9525">
            <a:noFill/>
            <a:miter lim="800000"/>
            <a:headEnd/>
            <a:tailEnd/>
          </a:ln>
        </p:spPr>
        <p:txBody>
          <a:bodyPr wrap="none">
            <a:spAutoFit/>
          </a:bodyPr>
          <a:lstStyle/>
          <a:p>
            <a:pPr algn="l"/>
            <a:r>
              <a:rPr lang="en-US">
                <a:solidFill>
                  <a:srgbClr val="000000"/>
                </a:solidFill>
              </a:rPr>
              <a:t>(or e</a:t>
            </a:r>
            <a:r>
              <a:rPr lang="en-US" baseline="30000">
                <a:solidFill>
                  <a:srgbClr val="000000"/>
                </a:solidFill>
              </a:rPr>
              <a:t>–</a:t>
            </a:r>
            <a:r>
              <a:rPr lang="en-US">
                <a:solidFill>
                  <a:srgbClr val="000000"/>
                </a:solidFill>
              </a:rPr>
              <a:t> capture)</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0246" y="470940"/>
            <a:ext cx="3246072" cy="3187386"/>
          </a:xfrm>
          <a:prstGeom prst="rect">
            <a:avLst/>
          </a:prstGeom>
        </p:spPr>
      </p:pic>
    </p:spTree>
    <p:extLst>
      <p:ext uri="{BB962C8B-B14F-4D97-AF65-F5344CB8AC3E}">
        <p14:creationId xmlns:p14="http://schemas.microsoft.com/office/powerpoint/2010/main" val="33606992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04804"/>
                                        </p:tgtEl>
                                        <p:attrNameLst>
                                          <p:attrName>style.visibility</p:attrName>
                                        </p:attrNameLst>
                                      </p:cBhvr>
                                      <p:to>
                                        <p:strVal val="visible"/>
                                      </p:to>
                                    </p:set>
                                    <p:anim by="(-#ppt_w*2)" calcmode="lin" valueType="num">
                                      <p:cBhvr rctx="PPT">
                                        <p:cTn id="7" dur="500" autoRev="1" fill="hold">
                                          <p:stCondLst>
                                            <p:cond delay="0"/>
                                          </p:stCondLst>
                                        </p:cTn>
                                        <p:tgtEl>
                                          <p:spTgt spid="204804"/>
                                        </p:tgtEl>
                                        <p:attrNameLst>
                                          <p:attrName>ppt_w</p:attrName>
                                        </p:attrNameLst>
                                      </p:cBhvr>
                                    </p:anim>
                                    <p:anim by="(#ppt_w*0.50)" calcmode="lin" valueType="num">
                                      <p:cBhvr>
                                        <p:cTn id="8" dur="500" decel="50000" autoRev="1" fill="hold">
                                          <p:stCondLst>
                                            <p:cond delay="0"/>
                                          </p:stCondLst>
                                        </p:cTn>
                                        <p:tgtEl>
                                          <p:spTgt spid="204804"/>
                                        </p:tgtEl>
                                        <p:attrNameLst>
                                          <p:attrName>ppt_x</p:attrName>
                                        </p:attrNameLst>
                                      </p:cBhvr>
                                    </p:anim>
                                    <p:anim from="(-#ppt_h/2)" to="(#ppt_y)" calcmode="lin" valueType="num">
                                      <p:cBhvr>
                                        <p:cTn id="9" dur="1000" fill="hold">
                                          <p:stCondLst>
                                            <p:cond delay="0"/>
                                          </p:stCondLst>
                                        </p:cTn>
                                        <p:tgtEl>
                                          <p:spTgt spid="204804"/>
                                        </p:tgtEl>
                                        <p:attrNameLst>
                                          <p:attrName>ppt_y</p:attrName>
                                        </p:attrNameLst>
                                      </p:cBhvr>
                                    </p:anim>
                                    <p:animRot by="21600000">
                                      <p:cBhvr>
                                        <p:cTn id="10" dur="1000" fill="hold">
                                          <p:stCondLst>
                                            <p:cond delay="0"/>
                                          </p:stCondLst>
                                        </p:cTn>
                                        <p:tgtEl>
                                          <p:spTgt spid="20480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grpId="0" nodeType="clickEffect">
                                  <p:stCondLst>
                                    <p:cond delay="0"/>
                                  </p:stCondLst>
                                  <p:iterate type="lt">
                                    <p:tmPct val="10000"/>
                                  </p:iterate>
                                  <p:childTnLst>
                                    <p:set>
                                      <p:cBhvr>
                                        <p:cTn id="14" dur="1" fill="hold">
                                          <p:stCondLst>
                                            <p:cond delay="0"/>
                                          </p:stCondLst>
                                        </p:cTn>
                                        <p:tgtEl>
                                          <p:spTgt spid="204891"/>
                                        </p:tgtEl>
                                        <p:attrNameLst>
                                          <p:attrName>style.visibility</p:attrName>
                                        </p:attrNameLst>
                                      </p:cBhvr>
                                      <p:to>
                                        <p:strVal val="visible"/>
                                      </p:to>
                                    </p:set>
                                    <p:anim calcmode="lin" valueType="num">
                                      <p:cBhvr>
                                        <p:cTn id="15" dur="500" fill="hold"/>
                                        <p:tgtEl>
                                          <p:spTgt spid="204891"/>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204891"/>
                                        </p:tgtEl>
                                        <p:attrNameLst>
                                          <p:attrName>ppt_y</p:attrName>
                                        </p:attrNameLst>
                                      </p:cBhvr>
                                      <p:tavLst>
                                        <p:tav tm="0">
                                          <p:val>
                                            <p:strVal val="#ppt_y"/>
                                          </p:val>
                                        </p:tav>
                                        <p:tav tm="100000">
                                          <p:val>
                                            <p:strVal val="#ppt_y"/>
                                          </p:val>
                                        </p:tav>
                                      </p:tavLst>
                                    </p:anim>
                                    <p:anim calcmode="lin" valueType="num">
                                      <p:cBhvr>
                                        <p:cTn id="17" dur="500" fill="hold"/>
                                        <p:tgtEl>
                                          <p:spTgt spid="204891"/>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204891"/>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204891"/>
                                        </p:tgtEl>
                                      </p:cBhvr>
                                    </p:animEffect>
                                  </p:childTnLst>
                                </p:cTn>
                              </p:par>
                            </p:childTnLst>
                          </p:cTn>
                        </p:par>
                      </p:childTnLst>
                    </p:cTn>
                  </p:par>
                  <p:par>
                    <p:cTn id="20" fill="hold">
                      <p:stCondLst>
                        <p:cond delay="indefinite"/>
                      </p:stCondLst>
                      <p:childTnLst>
                        <p:par>
                          <p:cTn id="21" fill="hold">
                            <p:stCondLst>
                              <p:cond delay="0"/>
                            </p:stCondLst>
                            <p:childTnLst>
                              <p:par>
                                <p:cTn id="22" presetID="56" presetClass="entr" presetSubtype="0" fill="hold" grpId="0" nodeType="clickEffect">
                                  <p:stCondLst>
                                    <p:cond delay="0"/>
                                  </p:stCondLst>
                                  <p:iterate type="lt">
                                    <p:tmPct val="10000"/>
                                  </p:iterate>
                                  <p:childTnLst>
                                    <p:set>
                                      <p:cBhvr>
                                        <p:cTn id="23" dur="1" fill="hold">
                                          <p:stCondLst>
                                            <p:cond delay="0"/>
                                          </p:stCondLst>
                                        </p:cTn>
                                        <p:tgtEl>
                                          <p:spTgt spid="204889"/>
                                        </p:tgtEl>
                                        <p:attrNameLst>
                                          <p:attrName>style.visibility</p:attrName>
                                        </p:attrNameLst>
                                      </p:cBhvr>
                                      <p:to>
                                        <p:strVal val="visible"/>
                                      </p:to>
                                    </p:set>
                                    <p:anim by="(-#ppt_w*2)" calcmode="lin" valueType="num">
                                      <p:cBhvr rctx="PPT">
                                        <p:cTn id="24" dur="500" autoRev="1" fill="hold">
                                          <p:stCondLst>
                                            <p:cond delay="0"/>
                                          </p:stCondLst>
                                        </p:cTn>
                                        <p:tgtEl>
                                          <p:spTgt spid="204889"/>
                                        </p:tgtEl>
                                        <p:attrNameLst>
                                          <p:attrName>ppt_w</p:attrName>
                                        </p:attrNameLst>
                                      </p:cBhvr>
                                    </p:anim>
                                    <p:anim by="(#ppt_w*0.50)" calcmode="lin" valueType="num">
                                      <p:cBhvr>
                                        <p:cTn id="25" dur="500" decel="50000" autoRev="1" fill="hold">
                                          <p:stCondLst>
                                            <p:cond delay="0"/>
                                          </p:stCondLst>
                                        </p:cTn>
                                        <p:tgtEl>
                                          <p:spTgt spid="204889"/>
                                        </p:tgtEl>
                                        <p:attrNameLst>
                                          <p:attrName>ppt_x</p:attrName>
                                        </p:attrNameLst>
                                      </p:cBhvr>
                                    </p:anim>
                                    <p:anim from="(-#ppt_h/2)" to="(#ppt_y)" calcmode="lin" valueType="num">
                                      <p:cBhvr>
                                        <p:cTn id="26" dur="1000" fill="hold">
                                          <p:stCondLst>
                                            <p:cond delay="0"/>
                                          </p:stCondLst>
                                        </p:cTn>
                                        <p:tgtEl>
                                          <p:spTgt spid="204889"/>
                                        </p:tgtEl>
                                        <p:attrNameLst>
                                          <p:attrName>ppt_y</p:attrName>
                                        </p:attrNameLst>
                                      </p:cBhvr>
                                    </p:anim>
                                    <p:animRot by="21600000">
                                      <p:cBhvr>
                                        <p:cTn id="27" dur="1000" fill="hold">
                                          <p:stCondLst>
                                            <p:cond delay="0"/>
                                          </p:stCondLst>
                                        </p:cTn>
                                        <p:tgtEl>
                                          <p:spTgt spid="204889"/>
                                        </p:tgtEl>
                                        <p:attrNameLst>
                                          <p:attrName>r</p:attrName>
                                        </p:attrNameLst>
                                      </p:cBhvr>
                                    </p:animRot>
                                  </p:childTnLst>
                                </p:cTn>
                              </p:par>
                            </p:childTnLst>
                          </p:cTn>
                        </p:par>
                      </p:childTnLst>
                    </p:cTn>
                  </p:par>
                  <p:par>
                    <p:cTn id="28" fill="hold">
                      <p:stCondLst>
                        <p:cond delay="indefinite"/>
                      </p:stCondLst>
                      <p:childTnLst>
                        <p:par>
                          <p:cTn id="29" fill="hold">
                            <p:stCondLst>
                              <p:cond delay="0"/>
                            </p:stCondLst>
                            <p:childTnLst>
                              <p:par>
                                <p:cTn id="30" presetID="41" presetClass="entr" presetSubtype="0" fill="hold" grpId="0" nodeType="clickEffect">
                                  <p:stCondLst>
                                    <p:cond delay="0"/>
                                  </p:stCondLst>
                                  <p:iterate type="lt">
                                    <p:tmPct val="10000"/>
                                  </p:iterate>
                                  <p:childTnLst>
                                    <p:set>
                                      <p:cBhvr>
                                        <p:cTn id="31" dur="1" fill="hold">
                                          <p:stCondLst>
                                            <p:cond delay="0"/>
                                          </p:stCondLst>
                                        </p:cTn>
                                        <p:tgtEl>
                                          <p:spTgt spid="204892"/>
                                        </p:tgtEl>
                                        <p:attrNameLst>
                                          <p:attrName>style.visibility</p:attrName>
                                        </p:attrNameLst>
                                      </p:cBhvr>
                                      <p:to>
                                        <p:strVal val="visible"/>
                                      </p:to>
                                    </p:set>
                                    <p:anim calcmode="lin" valueType="num">
                                      <p:cBhvr>
                                        <p:cTn id="32" dur="500" fill="hold"/>
                                        <p:tgtEl>
                                          <p:spTgt spid="204892"/>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204892"/>
                                        </p:tgtEl>
                                        <p:attrNameLst>
                                          <p:attrName>ppt_y</p:attrName>
                                        </p:attrNameLst>
                                      </p:cBhvr>
                                      <p:tavLst>
                                        <p:tav tm="0">
                                          <p:val>
                                            <p:strVal val="#ppt_y"/>
                                          </p:val>
                                        </p:tav>
                                        <p:tav tm="100000">
                                          <p:val>
                                            <p:strVal val="#ppt_y"/>
                                          </p:val>
                                        </p:tav>
                                      </p:tavLst>
                                    </p:anim>
                                    <p:anim calcmode="lin" valueType="num">
                                      <p:cBhvr>
                                        <p:cTn id="34" dur="500" fill="hold"/>
                                        <p:tgtEl>
                                          <p:spTgt spid="204892"/>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204892"/>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204892"/>
                                        </p:tgtEl>
                                      </p:cBhvr>
                                    </p:animEffect>
                                  </p:childTnLst>
                                </p:cTn>
                              </p:par>
                            </p:childTnLst>
                          </p:cTn>
                        </p:par>
                      </p:childTnLst>
                    </p:cTn>
                  </p:par>
                  <p:par>
                    <p:cTn id="37" fill="hold">
                      <p:stCondLst>
                        <p:cond delay="indefinite"/>
                      </p:stCondLst>
                      <p:childTnLst>
                        <p:par>
                          <p:cTn id="38" fill="hold">
                            <p:stCondLst>
                              <p:cond delay="0"/>
                            </p:stCondLst>
                            <p:childTnLst>
                              <p:par>
                                <p:cTn id="39" presetID="41" presetClass="entr" presetSubtype="0" fill="hold" grpId="0" nodeType="clickEffect">
                                  <p:stCondLst>
                                    <p:cond delay="0"/>
                                  </p:stCondLst>
                                  <p:iterate type="lt">
                                    <p:tmPct val="10000"/>
                                  </p:iterate>
                                  <p:childTnLst>
                                    <p:set>
                                      <p:cBhvr>
                                        <p:cTn id="40" dur="1" fill="hold">
                                          <p:stCondLst>
                                            <p:cond delay="0"/>
                                          </p:stCondLst>
                                        </p:cTn>
                                        <p:tgtEl>
                                          <p:spTgt spid="204894"/>
                                        </p:tgtEl>
                                        <p:attrNameLst>
                                          <p:attrName>style.visibility</p:attrName>
                                        </p:attrNameLst>
                                      </p:cBhvr>
                                      <p:to>
                                        <p:strVal val="visible"/>
                                      </p:to>
                                    </p:set>
                                    <p:anim calcmode="lin" valueType="num">
                                      <p:cBhvr>
                                        <p:cTn id="41" dur="500" fill="hold"/>
                                        <p:tgtEl>
                                          <p:spTgt spid="204894"/>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204894"/>
                                        </p:tgtEl>
                                        <p:attrNameLst>
                                          <p:attrName>ppt_y</p:attrName>
                                        </p:attrNameLst>
                                      </p:cBhvr>
                                      <p:tavLst>
                                        <p:tav tm="0">
                                          <p:val>
                                            <p:strVal val="#ppt_y"/>
                                          </p:val>
                                        </p:tav>
                                        <p:tav tm="100000">
                                          <p:val>
                                            <p:strVal val="#ppt_y"/>
                                          </p:val>
                                        </p:tav>
                                      </p:tavLst>
                                    </p:anim>
                                    <p:anim calcmode="lin" valueType="num">
                                      <p:cBhvr>
                                        <p:cTn id="43" dur="500" fill="hold"/>
                                        <p:tgtEl>
                                          <p:spTgt spid="204894"/>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204894"/>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204894"/>
                                        </p:tgtEl>
                                      </p:cBhvr>
                                    </p:animEffect>
                                  </p:childTnLst>
                                </p:cTn>
                              </p:par>
                            </p:childTnLst>
                          </p:cTn>
                        </p:par>
                      </p:childTnLst>
                    </p:cTn>
                  </p:par>
                  <p:par>
                    <p:cTn id="46" fill="hold">
                      <p:stCondLst>
                        <p:cond delay="indefinite"/>
                      </p:stCondLst>
                      <p:childTnLst>
                        <p:par>
                          <p:cTn id="47" fill="hold">
                            <p:stCondLst>
                              <p:cond delay="0"/>
                            </p:stCondLst>
                            <p:childTnLst>
                              <p:par>
                                <p:cTn id="48" presetID="56" presetClass="entr" presetSubtype="0" fill="hold" grpId="0" nodeType="clickEffect">
                                  <p:stCondLst>
                                    <p:cond delay="0"/>
                                  </p:stCondLst>
                                  <p:iterate type="lt">
                                    <p:tmPct val="10000"/>
                                  </p:iterate>
                                  <p:childTnLst>
                                    <p:set>
                                      <p:cBhvr>
                                        <p:cTn id="49" dur="1" fill="hold">
                                          <p:stCondLst>
                                            <p:cond delay="0"/>
                                          </p:stCondLst>
                                        </p:cTn>
                                        <p:tgtEl>
                                          <p:spTgt spid="204890"/>
                                        </p:tgtEl>
                                        <p:attrNameLst>
                                          <p:attrName>style.visibility</p:attrName>
                                        </p:attrNameLst>
                                      </p:cBhvr>
                                      <p:to>
                                        <p:strVal val="visible"/>
                                      </p:to>
                                    </p:set>
                                    <p:anim by="(-#ppt_w*2)" calcmode="lin" valueType="num">
                                      <p:cBhvr rctx="PPT">
                                        <p:cTn id="50" dur="500" autoRev="1" fill="hold">
                                          <p:stCondLst>
                                            <p:cond delay="0"/>
                                          </p:stCondLst>
                                        </p:cTn>
                                        <p:tgtEl>
                                          <p:spTgt spid="204890"/>
                                        </p:tgtEl>
                                        <p:attrNameLst>
                                          <p:attrName>ppt_w</p:attrName>
                                        </p:attrNameLst>
                                      </p:cBhvr>
                                    </p:anim>
                                    <p:anim by="(#ppt_w*0.50)" calcmode="lin" valueType="num">
                                      <p:cBhvr>
                                        <p:cTn id="51" dur="500" decel="50000" autoRev="1" fill="hold">
                                          <p:stCondLst>
                                            <p:cond delay="0"/>
                                          </p:stCondLst>
                                        </p:cTn>
                                        <p:tgtEl>
                                          <p:spTgt spid="204890"/>
                                        </p:tgtEl>
                                        <p:attrNameLst>
                                          <p:attrName>ppt_x</p:attrName>
                                        </p:attrNameLst>
                                      </p:cBhvr>
                                    </p:anim>
                                    <p:anim from="(-#ppt_h/2)" to="(#ppt_y)" calcmode="lin" valueType="num">
                                      <p:cBhvr>
                                        <p:cTn id="52" dur="1000" fill="hold">
                                          <p:stCondLst>
                                            <p:cond delay="0"/>
                                          </p:stCondLst>
                                        </p:cTn>
                                        <p:tgtEl>
                                          <p:spTgt spid="204890"/>
                                        </p:tgtEl>
                                        <p:attrNameLst>
                                          <p:attrName>ppt_y</p:attrName>
                                        </p:attrNameLst>
                                      </p:cBhvr>
                                    </p:anim>
                                    <p:animRot by="21600000">
                                      <p:cBhvr>
                                        <p:cTn id="53" dur="1000" fill="hold">
                                          <p:stCondLst>
                                            <p:cond delay="0"/>
                                          </p:stCondLst>
                                        </p:cTn>
                                        <p:tgtEl>
                                          <p:spTgt spid="204890"/>
                                        </p:tgtEl>
                                        <p:attrNameLst>
                                          <p:attrName>r</p:attrName>
                                        </p:attrNameLst>
                                      </p:cBhvr>
                                    </p:animRot>
                                  </p:childTnLst>
                                </p:cTn>
                              </p:par>
                            </p:childTnLst>
                          </p:cTn>
                        </p:par>
                      </p:childTnLst>
                    </p:cTn>
                  </p:par>
                  <p:par>
                    <p:cTn id="54" fill="hold">
                      <p:stCondLst>
                        <p:cond delay="indefinite"/>
                      </p:stCondLst>
                      <p:childTnLst>
                        <p:par>
                          <p:cTn id="55" fill="hold">
                            <p:stCondLst>
                              <p:cond delay="0"/>
                            </p:stCondLst>
                            <p:childTnLst>
                              <p:par>
                                <p:cTn id="56" presetID="41" presetClass="entr" presetSubtype="0" fill="hold" grpId="0" nodeType="clickEffect">
                                  <p:stCondLst>
                                    <p:cond delay="0"/>
                                  </p:stCondLst>
                                  <p:iterate type="lt">
                                    <p:tmPct val="10000"/>
                                  </p:iterate>
                                  <p:childTnLst>
                                    <p:set>
                                      <p:cBhvr>
                                        <p:cTn id="57" dur="1" fill="hold">
                                          <p:stCondLst>
                                            <p:cond delay="0"/>
                                          </p:stCondLst>
                                        </p:cTn>
                                        <p:tgtEl>
                                          <p:spTgt spid="204893"/>
                                        </p:tgtEl>
                                        <p:attrNameLst>
                                          <p:attrName>style.visibility</p:attrName>
                                        </p:attrNameLst>
                                      </p:cBhvr>
                                      <p:to>
                                        <p:strVal val="visible"/>
                                      </p:to>
                                    </p:set>
                                    <p:anim calcmode="lin" valueType="num">
                                      <p:cBhvr>
                                        <p:cTn id="58" dur="500" fill="hold"/>
                                        <p:tgtEl>
                                          <p:spTgt spid="204893"/>
                                        </p:tgtEl>
                                        <p:attrNameLst>
                                          <p:attrName>ppt_x</p:attrName>
                                        </p:attrNameLst>
                                      </p:cBhvr>
                                      <p:tavLst>
                                        <p:tav tm="0">
                                          <p:val>
                                            <p:strVal val="#ppt_x"/>
                                          </p:val>
                                        </p:tav>
                                        <p:tav tm="50000">
                                          <p:val>
                                            <p:strVal val="#ppt_x+.1"/>
                                          </p:val>
                                        </p:tav>
                                        <p:tav tm="100000">
                                          <p:val>
                                            <p:strVal val="#ppt_x"/>
                                          </p:val>
                                        </p:tav>
                                      </p:tavLst>
                                    </p:anim>
                                    <p:anim calcmode="lin" valueType="num">
                                      <p:cBhvr>
                                        <p:cTn id="59" dur="500" fill="hold"/>
                                        <p:tgtEl>
                                          <p:spTgt spid="204893"/>
                                        </p:tgtEl>
                                        <p:attrNameLst>
                                          <p:attrName>ppt_y</p:attrName>
                                        </p:attrNameLst>
                                      </p:cBhvr>
                                      <p:tavLst>
                                        <p:tav tm="0">
                                          <p:val>
                                            <p:strVal val="#ppt_y"/>
                                          </p:val>
                                        </p:tav>
                                        <p:tav tm="100000">
                                          <p:val>
                                            <p:strVal val="#ppt_y"/>
                                          </p:val>
                                        </p:tav>
                                      </p:tavLst>
                                    </p:anim>
                                    <p:anim calcmode="lin" valueType="num">
                                      <p:cBhvr>
                                        <p:cTn id="60" dur="500" fill="hold"/>
                                        <p:tgtEl>
                                          <p:spTgt spid="204893"/>
                                        </p:tgtEl>
                                        <p:attrNameLst>
                                          <p:attrName>ppt_h</p:attrName>
                                        </p:attrNameLst>
                                      </p:cBhvr>
                                      <p:tavLst>
                                        <p:tav tm="0">
                                          <p:val>
                                            <p:strVal val="#ppt_h/10"/>
                                          </p:val>
                                        </p:tav>
                                        <p:tav tm="50000">
                                          <p:val>
                                            <p:strVal val="#ppt_h+.01"/>
                                          </p:val>
                                        </p:tav>
                                        <p:tav tm="100000">
                                          <p:val>
                                            <p:strVal val="#ppt_h"/>
                                          </p:val>
                                        </p:tav>
                                      </p:tavLst>
                                    </p:anim>
                                    <p:anim calcmode="lin" valueType="num">
                                      <p:cBhvr>
                                        <p:cTn id="61" dur="500" fill="hold"/>
                                        <p:tgtEl>
                                          <p:spTgt spid="204893"/>
                                        </p:tgtEl>
                                        <p:attrNameLst>
                                          <p:attrName>ppt_w</p:attrName>
                                        </p:attrNameLst>
                                      </p:cBhvr>
                                      <p:tavLst>
                                        <p:tav tm="0">
                                          <p:val>
                                            <p:strVal val="#ppt_w/10"/>
                                          </p:val>
                                        </p:tav>
                                        <p:tav tm="50000">
                                          <p:val>
                                            <p:strVal val="#ppt_w+.01"/>
                                          </p:val>
                                        </p:tav>
                                        <p:tav tm="100000">
                                          <p:val>
                                            <p:strVal val="#ppt_w"/>
                                          </p:val>
                                        </p:tav>
                                      </p:tavLst>
                                    </p:anim>
                                    <p:animEffect transition="in" filter="fade">
                                      <p:cBhvr>
                                        <p:cTn id="62" dur="500" tmFilter="0,0; .5, 1; 1, 1"/>
                                        <p:tgtEl>
                                          <p:spTgt spid="2048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4" grpId="0"/>
      <p:bldP spid="204889" grpId="0"/>
      <p:bldP spid="204890" grpId="0"/>
      <p:bldP spid="204891" grpId="0"/>
      <p:bldP spid="204892" grpId="0"/>
      <p:bldP spid="204893" grpId="0"/>
      <p:bldP spid="20489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95" name="Rectangle 95"/>
          <p:cNvSpPr>
            <a:spLocks noChangeArrowheads="1"/>
          </p:cNvSpPr>
          <p:nvPr/>
        </p:nvSpPr>
        <p:spPr bwMode="auto">
          <a:xfrm>
            <a:off x="390525" y="3424320"/>
            <a:ext cx="1846263" cy="519113"/>
          </a:xfrm>
          <a:prstGeom prst="rect">
            <a:avLst/>
          </a:prstGeom>
          <a:noFill/>
          <a:ln w="9525">
            <a:noFill/>
            <a:miter lim="800000"/>
            <a:headEnd/>
            <a:tailEnd/>
          </a:ln>
        </p:spPr>
        <p:txBody>
          <a:bodyPr wrap="none">
            <a:spAutoFit/>
          </a:bodyPr>
          <a:lstStyle/>
          <a:p>
            <a:pPr algn="l"/>
            <a:r>
              <a:rPr lang="en-US"/>
              <a:t>Examples:</a:t>
            </a:r>
            <a:endParaRPr lang="en-US" baseline="30000"/>
          </a:p>
        </p:txBody>
      </p:sp>
      <p:sp>
        <p:nvSpPr>
          <p:cNvPr id="204898" name="Rectangle 98"/>
          <p:cNvSpPr>
            <a:spLocks noChangeArrowheads="1"/>
          </p:cNvSpPr>
          <p:nvPr/>
        </p:nvSpPr>
        <p:spPr bwMode="auto">
          <a:xfrm>
            <a:off x="4065922" y="3487820"/>
            <a:ext cx="693737" cy="457200"/>
          </a:xfrm>
          <a:prstGeom prst="rect">
            <a:avLst/>
          </a:prstGeom>
          <a:noFill/>
          <a:ln w="9525">
            <a:noFill/>
            <a:miter lim="800000"/>
            <a:headEnd/>
            <a:tailEnd/>
          </a:ln>
        </p:spPr>
        <p:txBody>
          <a:bodyPr wrap="none">
            <a:spAutoFit/>
          </a:bodyPr>
          <a:lstStyle/>
          <a:p>
            <a:pPr algn="r"/>
            <a:r>
              <a:rPr lang="en-US" sz="2400" dirty="0"/>
              <a:t>242</a:t>
            </a:r>
          </a:p>
        </p:txBody>
      </p:sp>
      <p:sp>
        <p:nvSpPr>
          <p:cNvPr id="204899" name="Rectangle 99"/>
          <p:cNvSpPr>
            <a:spLocks noChangeArrowheads="1"/>
          </p:cNvSpPr>
          <p:nvPr/>
        </p:nvSpPr>
        <p:spPr bwMode="auto">
          <a:xfrm>
            <a:off x="4223084" y="3810083"/>
            <a:ext cx="523875" cy="457200"/>
          </a:xfrm>
          <a:prstGeom prst="rect">
            <a:avLst/>
          </a:prstGeom>
          <a:noFill/>
          <a:ln w="9525">
            <a:noFill/>
            <a:miter lim="800000"/>
            <a:headEnd/>
            <a:tailEnd/>
          </a:ln>
        </p:spPr>
        <p:txBody>
          <a:bodyPr wrap="none">
            <a:spAutoFit/>
          </a:bodyPr>
          <a:lstStyle/>
          <a:p>
            <a:pPr algn="r"/>
            <a:r>
              <a:rPr lang="en-US" sz="2400" dirty="0"/>
              <a:t>94</a:t>
            </a:r>
          </a:p>
        </p:txBody>
      </p:sp>
      <p:sp>
        <p:nvSpPr>
          <p:cNvPr id="204900" name="Rectangle 100"/>
          <p:cNvSpPr>
            <a:spLocks noChangeArrowheads="1"/>
          </p:cNvSpPr>
          <p:nvPr/>
        </p:nvSpPr>
        <p:spPr bwMode="auto">
          <a:xfrm>
            <a:off x="4634247" y="3633870"/>
            <a:ext cx="619125" cy="519113"/>
          </a:xfrm>
          <a:prstGeom prst="rect">
            <a:avLst/>
          </a:prstGeom>
          <a:noFill/>
          <a:ln w="9525">
            <a:noFill/>
            <a:miter lim="800000"/>
            <a:headEnd/>
            <a:tailEnd/>
          </a:ln>
        </p:spPr>
        <p:txBody>
          <a:bodyPr wrap="none">
            <a:spAutoFit/>
          </a:bodyPr>
          <a:lstStyle/>
          <a:p>
            <a:pPr algn="l"/>
            <a:r>
              <a:rPr lang="en-US"/>
              <a:t>Pu</a:t>
            </a:r>
          </a:p>
        </p:txBody>
      </p:sp>
      <p:sp>
        <p:nvSpPr>
          <p:cNvPr id="204901" name="Line 101"/>
          <p:cNvSpPr>
            <a:spLocks noChangeShapeType="1"/>
          </p:cNvSpPr>
          <p:nvPr/>
        </p:nvSpPr>
        <p:spPr bwMode="auto">
          <a:xfrm>
            <a:off x="5397834" y="3862470"/>
            <a:ext cx="741363" cy="0"/>
          </a:xfrm>
          <a:prstGeom prst="line">
            <a:avLst/>
          </a:prstGeom>
          <a:noFill/>
          <a:ln w="22225">
            <a:solidFill>
              <a:schemeClr val="tx1"/>
            </a:solidFill>
            <a:round/>
            <a:headEnd/>
            <a:tailEnd type="triangle" w="lg" len="lg"/>
          </a:ln>
        </p:spPr>
        <p:txBody>
          <a:bodyPr wrap="none" anchor="ctr">
            <a:spAutoFit/>
          </a:bodyPr>
          <a:lstStyle/>
          <a:p>
            <a:endParaRPr lang="en-US"/>
          </a:p>
        </p:txBody>
      </p:sp>
      <p:sp>
        <p:nvSpPr>
          <p:cNvPr id="204902" name="Rectangle 102"/>
          <p:cNvSpPr>
            <a:spLocks noChangeArrowheads="1"/>
          </p:cNvSpPr>
          <p:nvPr/>
        </p:nvSpPr>
        <p:spPr bwMode="auto">
          <a:xfrm>
            <a:off x="7585409" y="3487820"/>
            <a:ext cx="693738" cy="457200"/>
          </a:xfrm>
          <a:prstGeom prst="rect">
            <a:avLst/>
          </a:prstGeom>
          <a:noFill/>
          <a:ln w="9525">
            <a:noFill/>
            <a:miter lim="800000"/>
            <a:headEnd/>
            <a:tailEnd/>
          </a:ln>
        </p:spPr>
        <p:txBody>
          <a:bodyPr wrap="none">
            <a:spAutoFit/>
          </a:bodyPr>
          <a:lstStyle/>
          <a:p>
            <a:pPr algn="r"/>
            <a:r>
              <a:rPr lang="en-US" sz="2400">
                <a:solidFill>
                  <a:schemeClr val="tx1"/>
                </a:solidFill>
              </a:rPr>
              <a:t>238</a:t>
            </a:r>
          </a:p>
        </p:txBody>
      </p:sp>
      <p:sp>
        <p:nvSpPr>
          <p:cNvPr id="204903" name="Rectangle 103"/>
          <p:cNvSpPr>
            <a:spLocks noChangeArrowheads="1"/>
          </p:cNvSpPr>
          <p:nvPr/>
        </p:nvSpPr>
        <p:spPr bwMode="auto">
          <a:xfrm>
            <a:off x="7742572" y="3810083"/>
            <a:ext cx="523875" cy="457200"/>
          </a:xfrm>
          <a:prstGeom prst="rect">
            <a:avLst/>
          </a:prstGeom>
          <a:noFill/>
          <a:ln w="9525">
            <a:noFill/>
            <a:miter lim="800000"/>
            <a:headEnd/>
            <a:tailEnd/>
          </a:ln>
        </p:spPr>
        <p:txBody>
          <a:bodyPr wrap="none">
            <a:spAutoFit/>
          </a:bodyPr>
          <a:lstStyle/>
          <a:p>
            <a:pPr algn="r"/>
            <a:r>
              <a:rPr lang="en-US" sz="2400">
                <a:solidFill>
                  <a:schemeClr val="tx1"/>
                </a:solidFill>
              </a:rPr>
              <a:t>92</a:t>
            </a:r>
          </a:p>
        </p:txBody>
      </p:sp>
      <p:sp>
        <p:nvSpPr>
          <p:cNvPr id="204904" name="Rectangle 104"/>
          <p:cNvSpPr>
            <a:spLocks noChangeArrowheads="1"/>
          </p:cNvSpPr>
          <p:nvPr/>
        </p:nvSpPr>
        <p:spPr bwMode="auto">
          <a:xfrm>
            <a:off x="8168022" y="3633870"/>
            <a:ext cx="441325" cy="519113"/>
          </a:xfrm>
          <a:prstGeom prst="rect">
            <a:avLst/>
          </a:prstGeom>
          <a:noFill/>
          <a:ln w="9525">
            <a:noFill/>
            <a:miter lim="800000"/>
            <a:headEnd/>
            <a:tailEnd/>
          </a:ln>
        </p:spPr>
        <p:txBody>
          <a:bodyPr wrap="none">
            <a:spAutoFit/>
          </a:bodyPr>
          <a:lstStyle/>
          <a:p>
            <a:pPr algn="l"/>
            <a:r>
              <a:rPr lang="en-US">
                <a:solidFill>
                  <a:schemeClr val="tx1"/>
                </a:solidFill>
              </a:rPr>
              <a:t>U</a:t>
            </a:r>
          </a:p>
        </p:txBody>
      </p:sp>
      <p:sp>
        <p:nvSpPr>
          <p:cNvPr id="204905" name="Rectangle 105"/>
          <p:cNvSpPr>
            <a:spLocks noChangeArrowheads="1"/>
          </p:cNvSpPr>
          <p:nvPr/>
        </p:nvSpPr>
        <p:spPr bwMode="auto">
          <a:xfrm>
            <a:off x="7085347" y="3633870"/>
            <a:ext cx="392112" cy="519113"/>
          </a:xfrm>
          <a:prstGeom prst="rect">
            <a:avLst/>
          </a:prstGeom>
          <a:noFill/>
          <a:ln w="9525">
            <a:noFill/>
            <a:miter lim="800000"/>
            <a:headEnd/>
            <a:tailEnd/>
          </a:ln>
        </p:spPr>
        <p:txBody>
          <a:bodyPr wrap="none">
            <a:spAutoFit/>
          </a:bodyPr>
          <a:lstStyle/>
          <a:p>
            <a:pPr algn="l"/>
            <a:r>
              <a:rPr lang="en-US">
                <a:solidFill>
                  <a:schemeClr val="tx1"/>
                </a:solidFill>
              </a:rPr>
              <a:t>+</a:t>
            </a:r>
          </a:p>
        </p:txBody>
      </p:sp>
      <p:sp>
        <p:nvSpPr>
          <p:cNvPr id="204906" name="Rectangle 106"/>
          <p:cNvSpPr>
            <a:spLocks noChangeArrowheads="1"/>
          </p:cNvSpPr>
          <p:nvPr/>
        </p:nvSpPr>
        <p:spPr bwMode="auto">
          <a:xfrm>
            <a:off x="6378909" y="3487820"/>
            <a:ext cx="354013" cy="457200"/>
          </a:xfrm>
          <a:prstGeom prst="rect">
            <a:avLst/>
          </a:prstGeom>
          <a:noFill/>
          <a:ln w="9525">
            <a:noFill/>
            <a:miter lim="800000"/>
            <a:headEnd/>
            <a:tailEnd/>
          </a:ln>
        </p:spPr>
        <p:txBody>
          <a:bodyPr wrap="none">
            <a:spAutoFit/>
          </a:bodyPr>
          <a:lstStyle/>
          <a:p>
            <a:pPr algn="r"/>
            <a:r>
              <a:rPr lang="en-US" sz="2400">
                <a:solidFill>
                  <a:schemeClr val="tx1"/>
                </a:solidFill>
              </a:rPr>
              <a:t>4</a:t>
            </a:r>
          </a:p>
        </p:txBody>
      </p:sp>
      <p:sp>
        <p:nvSpPr>
          <p:cNvPr id="204907" name="Rectangle 107"/>
          <p:cNvSpPr>
            <a:spLocks noChangeArrowheads="1"/>
          </p:cNvSpPr>
          <p:nvPr/>
        </p:nvSpPr>
        <p:spPr bwMode="auto">
          <a:xfrm>
            <a:off x="6366209" y="3810083"/>
            <a:ext cx="354013" cy="457200"/>
          </a:xfrm>
          <a:prstGeom prst="rect">
            <a:avLst/>
          </a:prstGeom>
          <a:noFill/>
          <a:ln w="9525">
            <a:noFill/>
            <a:miter lim="800000"/>
            <a:headEnd/>
            <a:tailEnd/>
          </a:ln>
        </p:spPr>
        <p:txBody>
          <a:bodyPr wrap="none">
            <a:spAutoFit/>
          </a:bodyPr>
          <a:lstStyle/>
          <a:p>
            <a:pPr algn="r"/>
            <a:r>
              <a:rPr lang="en-US" sz="2400">
                <a:solidFill>
                  <a:schemeClr val="tx1"/>
                </a:solidFill>
              </a:rPr>
              <a:t>2</a:t>
            </a:r>
          </a:p>
        </p:txBody>
      </p:sp>
      <p:sp>
        <p:nvSpPr>
          <p:cNvPr id="204908" name="Rectangle 108"/>
          <p:cNvSpPr>
            <a:spLocks noChangeArrowheads="1"/>
          </p:cNvSpPr>
          <p:nvPr/>
        </p:nvSpPr>
        <p:spPr bwMode="auto">
          <a:xfrm>
            <a:off x="6621797" y="3633870"/>
            <a:ext cx="407987" cy="519113"/>
          </a:xfrm>
          <a:prstGeom prst="rect">
            <a:avLst/>
          </a:prstGeom>
          <a:noFill/>
          <a:ln w="9525">
            <a:noFill/>
            <a:miter lim="800000"/>
            <a:headEnd/>
            <a:tailEnd/>
          </a:ln>
        </p:spPr>
        <p:txBody>
          <a:bodyPr wrap="none">
            <a:spAutoFit/>
          </a:bodyPr>
          <a:lstStyle/>
          <a:p>
            <a:pPr algn="l"/>
            <a:r>
              <a:rPr lang="en-US">
                <a:solidFill>
                  <a:schemeClr val="tx1"/>
                </a:solidFill>
                <a:latin typeface="Symbol" pitchFamily="18" charset="2"/>
              </a:rPr>
              <a:t>a</a:t>
            </a:r>
          </a:p>
        </p:txBody>
      </p:sp>
      <p:sp>
        <p:nvSpPr>
          <p:cNvPr id="204909" name="Rectangle 109"/>
          <p:cNvSpPr>
            <a:spLocks noChangeArrowheads="1"/>
          </p:cNvSpPr>
          <p:nvPr/>
        </p:nvSpPr>
        <p:spPr bwMode="auto">
          <a:xfrm>
            <a:off x="2644775" y="3597358"/>
            <a:ext cx="646113" cy="519112"/>
          </a:xfrm>
          <a:prstGeom prst="rect">
            <a:avLst/>
          </a:prstGeom>
          <a:noFill/>
          <a:ln w="9525">
            <a:noFill/>
            <a:miter lim="800000"/>
            <a:headEnd/>
            <a:tailEnd/>
          </a:ln>
        </p:spPr>
        <p:txBody>
          <a:bodyPr wrap="none">
            <a:spAutoFit/>
          </a:bodyPr>
          <a:lstStyle/>
          <a:p>
            <a:pPr algn="l"/>
            <a:r>
              <a:rPr lang="en-US">
                <a:solidFill>
                  <a:schemeClr val="tx1"/>
                </a:solidFill>
              </a:rPr>
              <a:t>(</a:t>
            </a:r>
            <a:r>
              <a:rPr lang="en-US">
                <a:solidFill>
                  <a:schemeClr val="tx1"/>
                </a:solidFill>
                <a:latin typeface="Symbol" pitchFamily="18" charset="2"/>
              </a:rPr>
              <a:t>a</a:t>
            </a:r>
            <a:r>
              <a:rPr lang="en-US">
                <a:solidFill>
                  <a:schemeClr val="tx1"/>
                </a:solidFill>
              </a:rPr>
              <a:t>)</a:t>
            </a:r>
          </a:p>
        </p:txBody>
      </p:sp>
      <p:sp>
        <p:nvSpPr>
          <p:cNvPr id="204910" name="Rectangle 110"/>
          <p:cNvSpPr>
            <a:spLocks noChangeArrowheads="1"/>
          </p:cNvSpPr>
          <p:nvPr/>
        </p:nvSpPr>
        <p:spPr bwMode="auto">
          <a:xfrm>
            <a:off x="4065922" y="4314908"/>
            <a:ext cx="693737" cy="457200"/>
          </a:xfrm>
          <a:prstGeom prst="rect">
            <a:avLst/>
          </a:prstGeom>
          <a:noFill/>
          <a:ln w="9525">
            <a:noFill/>
            <a:miter lim="800000"/>
            <a:headEnd/>
            <a:tailEnd/>
          </a:ln>
        </p:spPr>
        <p:txBody>
          <a:bodyPr wrap="none">
            <a:spAutoFit/>
          </a:bodyPr>
          <a:lstStyle/>
          <a:p>
            <a:pPr algn="r"/>
            <a:r>
              <a:rPr lang="en-US" sz="2400" dirty="0"/>
              <a:t>163</a:t>
            </a:r>
          </a:p>
        </p:txBody>
      </p:sp>
      <p:sp>
        <p:nvSpPr>
          <p:cNvPr id="204911" name="Rectangle 111"/>
          <p:cNvSpPr>
            <a:spLocks noChangeArrowheads="1"/>
          </p:cNvSpPr>
          <p:nvPr/>
        </p:nvSpPr>
        <p:spPr bwMode="auto">
          <a:xfrm>
            <a:off x="4223084" y="4637170"/>
            <a:ext cx="523875" cy="457200"/>
          </a:xfrm>
          <a:prstGeom prst="rect">
            <a:avLst/>
          </a:prstGeom>
          <a:noFill/>
          <a:ln w="9525">
            <a:noFill/>
            <a:miter lim="800000"/>
            <a:headEnd/>
            <a:tailEnd/>
          </a:ln>
        </p:spPr>
        <p:txBody>
          <a:bodyPr wrap="none">
            <a:spAutoFit/>
          </a:bodyPr>
          <a:lstStyle/>
          <a:p>
            <a:pPr algn="r"/>
            <a:r>
              <a:rPr lang="en-US" sz="2400"/>
              <a:t>64</a:t>
            </a:r>
          </a:p>
        </p:txBody>
      </p:sp>
      <p:sp>
        <p:nvSpPr>
          <p:cNvPr id="204912" name="Rectangle 112"/>
          <p:cNvSpPr>
            <a:spLocks noChangeArrowheads="1"/>
          </p:cNvSpPr>
          <p:nvPr/>
        </p:nvSpPr>
        <p:spPr bwMode="auto">
          <a:xfrm>
            <a:off x="4634247" y="4460958"/>
            <a:ext cx="658812" cy="519112"/>
          </a:xfrm>
          <a:prstGeom prst="rect">
            <a:avLst/>
          </a:prstGeom>
          <a:noFill/>
          <a:ln w="9525">
            <a:noFill/>
            <a:miter lim="800000"/>
            <a:headEnd/>
            <a:tailEnd/>
          </a:ln>
        </p:spPr>
        <p:txBody>
          <a:bodyPr wrap="none">
            <a:spAutoFit/>
          </a:bodyPr>
          <a:lstStyle/>
          <a:p>
            <a:pPr algn="l"/>
            <a:r>
              <a:rPr lang="en-US"/>
              <a:t>Gd</a:t>
            </a:r>
          </a:p>
        </p:txBody>
      </p:sp>
      <p:sp>
        <p:nvSpPr>
          <p:cNvPr id="204913" name="Line 113"/>
          <p:cNvSpPr>
            <a:spLocks noChangeShapeType="1"/>
          </p:cNvSpPr>
          <p:nvPr/>
        </p:nvSpPr>
        <p:spPr bwMode="auto">
          <a:xfrm>
            <a:off x="5397834" y="4689558"/>
            <a:ext cx="741363" cy="0"/>
          </a:xfrm>
          <a:prstGeom prst="line">
            <a:avLst/>
          </a:prstGeom>
          <a:noFill/>
          <a:ln w="22225">
            <a:solidFill>
              <a:schemeClr val="tx1"/>
            </a:solidFill>
            <a:round/>
            <a:headEnd/>
            <a:tailEnd type="triangle" w="lg" len="lg"/>
          </a:ln>
        </p:spPr>
        <p:txBody>
          <a:bodyPr wrap="none" anchor="ctr">
            <a:spAutoFit/>
          </a:bodyPr>
          <a:lstStyle/>
          <a:p>
            <a:endParaRPr lang="en-US"/>
          </a:p>
        </p:txBody>
      </p:sp>
      <p:sp>
        <p:nvSpPr>
          <p:cNvPr id="204914" name="Rectangle 114"/>
          <p:cNvSpPr>
            <a:spLocks noChangeArrowheads="1"/>
          </p:cNvSpPr>
          <p:nvPr/>
        </p:nvSpPr>
        <p:spPr bwMode="auto">
          <a:xfrm>
            <a:off x="7585409" y="4314908"/>
            <a:ext cx="693738" cy="457200"/>
          </a:xfrm>
          <a:prstGeom prst="rect">
            <a:avLst/>
          </a:prstGeom>
          <a:noFill/>
          <a:ln w="9525">
            <a:noFill/>
            <a:miter lim="800000"/>
            <a:headEnd/>
            <a:tailEnd/>
          </a:ln>
        </p:spPr>
        <p:txBody>
          <a:bodyPr wrap="none">
            <a:spAutoFit/>
          </a:bodyPr>
          <a:lstStyle/>
          <a:p>
            <a:pPr algn="r"/>
            <a:r>
              <a:rPr lang="en-US" sz="2400">
                <a:solidFill>
                  <a:schemeClr val="tx1"/>
                </a:solidFill>
              </a:rPr>
              <a:t>163</a:t>
            </a:r>
          </a:p>
        </p:txBody>
      </p:sp>
      <p:sp>
        <p:nvSpPr>
          <p:cNvPr id="204915" name="Rectangle 115"/>
          <p:cNvSpPr>
            <a:spLocks noChangeArrowheads="1"/>
          </p:cNvSpPr>
          <p:nvPr/>
        </p:nvSpPr>
        <p:spPr bwMode="auto">
          <a:xfrm>
            <a:off x="7742572" y="4637170"/>
            <a:ext cx="523875" cy="457200"/>
          </a:xfrm>
          <a:prstGeom prst="rect">
            <a:avLst/>
          </a:prstGeom>
          <a:noFill/>
          <a:ln w="9525">
            <a:noFill/>
            <a:miter lim="800000"/>
            <a:headEnd/>
            <a:tailEnd/>
          </a:ln>
        </p:spPr>
        <p:txBody>
          <a:bodyPr wrap="none">
            <a:spAutoFit/>
          </a:bodyPr>
          <a:lstStyle/>
          <a:p>
            <a:pPr algn="r"/>
            <a:r>
              <a:rPr lang="en-US" sz="2400">
                <a:solidFill>
                  <a:schemeClr val="tx1"/>
                </a:solidFill>
              </a:rPr>
              <a:t>65</a:t>
            </a:r>
          </a:p>
        </p:txBody>
      </p:sp>
      <p:sp>
        <p:nvSpPr>
          <p:cNvPr id="204916" name="Rectangle 116"/>
          <p:cNvSpPr>
            <a:spLocks noChangeArrowheads="1"/>
          </p:cNvSpPr>
          <p:nvPr/>
        </p:nvSpPr>
        <p:spPr bwMode="auto">
          <a:xfrm>
            <a:off x="8168022" y="4460958"/>
            <a:ext cx="600075" cy="519112"/>
          </a:xfrm>
          <a:prstGeom prst="rect">
            <a:avLst/>
          </a:prstGeom>
          <a:noFill/>
          <a:ln w="9525">
            <a:noFill/>
            <a:miter lim="800000"/>
            <a:headEnd/>
            <a:tailEnd/>
          </a:ln>
        </p:spPr>
        <p:txBody>
          <a:bodyPr wrap="none">
            <a:spAutoFit/>
          </a:bodyPr>
          <a:lstStyle/>
          <a:p>
            <a:pPr algn="l"/>
            <a:r>
              <a:rPr lang="en-US">
                <a:solidFill>
                  <a:schemeClr val="tx1"/>
                </a:solidFill>
              </a:rPr>
              <a:t>Tb</a:t>
            </a:r>
          </a:p>
        </p:txBody>
      </p:sp>
      <p:sp>
        <p:nvSpPr>
          <p:cNvPr id="204917" name="Rectangle 117"/>
          <p:cNvSpPr>
            <a:spLocks noChangeArrowheads="1"/>
          </p:cNvSpPr>
          <p:nvPr/>
        </p:nvSpPr>
        <p:spPr bwMode="auto">
          <a:xfrm>
            <a:off x="7085347" y="4460958"/>
            <a:ext cx="392112" cy="519112"/>
          </a:xfrm>
          <a:prstGeom prst="rect">
            <a:avLst/>
          </a:prstGeom>
          <a:noFill/>
          <a:ln w="9525">
            <a:noFill/>
            <a:miter lim="800000"/>
            <a:headEnd/>
            <a:tailEnd/>
          </a:ln>
        </p:spPr>
        <p:txBody>
          <a:bodyPr wrap="none">
            <a:spAutoFit/>
          </a:bodyPr>
          <a:lstStyle/>
          <a:p>
            <a:pPr algn="l"/>
            <a:r>
              <a:rPr lang="en-US">
                <a:solidFill>
                  <a:schemeClr val="tx1"/>
                </a:solidFill>
              </a:rPr>
              <a:t>+</a:t>
            </a:r>
          </a:p>
        </p:txBody>
      </p:sp>
      <p:sp>
        <p:nvSpPr>
          <p:cNvPr id="204918" name="Rectangle 118"/>
          <p:cNvSpPr>
            <a:spLocks noChangeArrowheads="1"/>
          </p:cNvSpPr>
          <p:nvPr/>
        </p:nvSpPr>
        <p:spPr bwMode="auto">
          <a:xfrm>
            <a:off x="6378909" y="4314908"/>
            <a:ext cx="354013" cy="457200"/>
          </a:xfrm>
          <a:prstGeom prst="rect">
            <a:avLst/>
          </a:prstGeom>
          <a:noFill/>
          <a:ln w="9525">
            <a:noFill/>
            <a:miter lim="800000"/>
            <a:headEnd/>
            <a:tailEnd/>
          </a:ln>
        </p:spPr>
        <p:txBody>
          <a:bodyPr wrap="none">
            <a:spAutoFit/>
          </a:bodyPr>
          <a:lstStyle/>
          <a:p>
            <a:pPr algn="r"/>
            <a:r>
              <a:rPr lang="en-US" sz="2400">
                <a:solidFill>
                  <a:schemeClr val="tx1"/>
                </a:solidFill>
              </a:rPr>
              <a:t>0</a:t>
            </a:r>
          </a:p>
        </p:txBody>
      </p:sp>
      <p:sp>
        <p:nvSpPr>
          <p:cNvPr id="204919" name="Rectangle 119"/>
          <p:cNvSpPr>
            <a:spLocks noChangeArrowheads="1"/>
          </p:cNvSpPr>
          <p:nvPr/>
        </p:nvSpPr>
        <p:spPr bwMode="auto">
          <a:xfrm>
            <a:off x="6196347" y="4637170"/>
            <a:ext cx="523875" cy="457200"/>
          </a:xfrm>
          <a:prstGeom prst="rect">
            <a:avLst/>
          </a:prstGeom>
          <a:noFill/>
          <a:ln w="9525">
            <a:noFill/>
            <a:miter lim="800000"/>
            <a:headEnd/>
            <a:tailEnd/>
          </a:ln>
        </p:spPr>
        <p:txBody>
          <a:bodyPr wrap="none">
            <a:spAutoFit/>
          </a:bodyPr>
          <a:lstStyle/>
          <a:p>
            <a:pPr algn="r"/>
            <a:r>
              <a:rPr lang="en-US" sz="2400">
                <a:solidFill>
                  <a:schemeClr val="tx1"/>
                </a:solidFill>
              </a:rPr>
              <a:t>–1</a:t>
            </a:r>
          </a:p>
        </p:txBody>
      </p:sp>
      <p:sp>
        <p:nvSpPr>
          <p:cNvPr id="204920" name="Rectangle 120"/>
          <p:cNvSpPr>
            <a:spLocks noChangeArrowheads="1"/>
          </p:cNvSpPr>
          <p:nvPr/>
        </p:nvSpPr>
        <p:spPr bwMode="auto">
          <a:xfrm>
            <a:off x="6621797" y="4460958"/>
            <a:ext cx="379412" cy="519112"/>
          </a:xfrm>
          <a:prstGeom prst="rect">
            <a:avLst/>
          </a:prstGeom>
          <a:noFill/>
          <a:ln w="9525">
            <a:noFill/>
            <a:miter lim="800000"/>
            <a:headEnd/>
            <a:tailEnd/>
          </a:ln>
        </p:spPr>
        <p:txBody>
          <a:bodyPr wrap="none">
            <a:spAutoFit/>
          </a:bodyPr>
          <a:lstStyle/>
          <a:p>
            <a:pPr algn="l"/>
            <a:r>
              <a:rPr lang="en-US">
                <a:solidFill>
                  <a:schemeClr val="tx1"/>
                </a:solidFill>
                <a:latin typeface="Symbol" pitchFamily="18" charset="2"/>
              </a:rPr>
              <a:t>b</a:t>
            </a:r>
          </a:p>
        </p:txBody>
      </p:sp>
      <p:sp>
        <p:nvSpPr>
          <p:cNvPr id="204921" name="Rectangle 121"/>
          <p:cNvSpPr>
            <a:spLocks noChangeArrowheads="1"/>
          </p:cNvSpPr>
          <p:nvPr/>
        </p:nvSpPr>
        <p:spPr bwMode="auto">
          <a:xfrm>
            <a:off x="2644775" y="4424445"/>
            <a:ext cx="617538" cy="519113"/>
          </a:xfrm>
          <a:prstGeom prst="rect">
            <a:avLst/>
          </a:prstGeom>
          <a:noFill/>
          <a:ln w="9525">
            <a:noFill/>
            <a:miter lim="800000"/>
            <a:headEnd/>
            <a:tailEnd/>
          </a:ln>
        </p:spPr>
        <p:txBody>
          <a:bodyPr wrap="none">
            <a:spAutoFit/>
          </a:bodyPr>
          <a:lstStyle/>
          <a:p>
            <a:pPr algn="l"/>
            <a:r>
              <a:rPr lang="en-US">
                <a:solidFill>
                  <a:schemeClr val="tx1"/>
                </a:solidFill>
              </a:rPr>
              <a:t>(</a:t>
            </a:r>
            <a:r>
              <a:rPr lang="en-US">
                <a:solidFill>
                  <a:schemeClr val="tx1"/>
                </a:solidFill>
                <a:latin typeface="Symbol" pitchFamily="18" charset="2"/>
              </a:rPr>
              <a:t>b</a:t>
            </a:r>
            <a:r>
              <a:rPr lang="en-US">
                <a:solidFill>
                  <a:schemeClr val="tx1"/>
                </a:solidFill>
              </a:rPr>
              <a:t>)</a:t>
            </a:r>
          </a:p>
        </p:txBody>
      </p:sp>
      <p:sp>
        <p:nvSpPr>
          <p:cNvPr id="204922" name="Rectangle 122"/>
          <p:cNvSpPr>
            <a:spLocks noChangeArrowheads="1"/>
          </p:cNvSpPr>
          <p:nvPr/>
        </p:nvSpPr>
        <p:spPr bwMode="auto">
          <a:xfrm>
            <a:off x="4060429" y="5127708"/>
            <a:ext cx="699230" cy="461665"/>
          </a:xfrm>
          <a:prstGeom prst="rect">
            <a:avLst/>
          </a:prstGeom>
          <a:noFill/>
          <a:ln w="9525">
            <a:noFill/>
            <a:miter lim="800000"/>
            <a:headEnd/>
            <a:tailEnd/>
          </a:ln>
        </p:spPr>
        <p:txBody>
          <a:bodyPr wrap="none">
            <a:spAutoFit/>
          </a:bodyPr>
          <a:lstStyle/>
          <a:p>
            <a:pPr algn="r"/>
            <a:r>
              <a:rPr lang="en-US" sz="2400" dirty="0" smtClean="0"/>
              <a:t>125</a:t>
            </a:r>
            <a:endParaRPr lang="en-US" sz="2400" dirty="0"/>
          </a:p>
        </p:txBody>
      </p:sp>
      <p:sp>
        <p:nvSpPr>
          <p:cNvPr id="204923" name="Rectangle 123"/>
          <p:cNvSpPr>
            <a:spLocks noChangeArrowheads="1"/>
          </p:cNvSpPr>
          <p:nvPr/>
        </p:nvSpPr>
        <p:spPr bwMode="auto">
          <a:xfrm>
            <a:off x="4223084" y="5449970"/>
            <a:ext cx="523875" cy="457200"/>
          </a:xfrm>
          <a:prstGeom prst="rect">
            <a:avLst/>
          </a:prstGeom>
          <a:noFill/>
          <a:ln w="9525">
            <a:noFill/>
            <a:miter lim="800000"/>
            <a:headEnd/>
            <a:tailEnd/>
          </a:ln>
        </p:spPr>
        <p:txBody>
          <a:bodyPr wrap="none">
            <a:spAutoFit/>
          </a:bodyPr>
          <a:lstStyle/>
          <a:p>
            <a:pPr algn="r"/>
            <a:r>
              <a:rPr lang="en-US" sz="2400"/>
              <a:t>65</a:t>
            </a:r>
          </a:p>
        </p:txBody>
      </p:sp>
      <p:sp>
        <p:nvSpPr>
          <p:cNvPr id="204924" name="Rectangle 124"/>
          <p:cNvSpPr>
            <a:spLocks noChangeArrowheads="1"/>
          </p:cNvSpPr>
          <p:nvPr/>
        </p:nvSpPr>
        <p:spPr bwMode="auto">
          <a:xfrm>
            <a:off x="4634247" y="5273758"/>
            <a:ext cx="600075" cy="519112"/>
          </a:xfrm>
          <a:prstGeom prst="rect">
            <a:avLst/>
          </a:prstGeom>
          <a:noFill/>
          <a:ln w="9525">
            <a:noFill/>
            <a:miter lim="800000"/>
            <a:headEnd/>
            <a:tailEnd/>
          </a:ln>
        </p:spPr>
        <p:txBody>
          <a:bodyPr wrap="none">
            <a:spAutoFit/>
          </a:bodyPr>
          <a:lstStyle/>
          <a:p>
            <a:pPr algn="l"/>
            <a:r>
              <a:rPr lang="en-US" dirty="0"/>
              <a:t>Tb</a:t>
            </a:r>
          </a:p>
        </p:txBody>
      </p:sp>
      <p:sp>
        <p:nvSpPr>
          <p:cNvPr id="204925" name="Line 125"/>
          <p:cNvSpPr>
            <a:spLocks noChangeShapeType="1"/>
          </p:cNvSpPr>
          <p:nvPr/>
        </p:nvSpPr>
        <p:spPr bwMode="auto">
          <a:xfrm>
            <a:off x="5397834" y="5502358"/>
            <a:ext cx="741363" cy="0"/>
          </a:xfrm>
          <a:prstGeom prst="line">
            <a:avLst/>
          </a:prstGeom>
          <a:noFill/>
          <a:ln w="22225">
            <a:solidFill>
              <a:schemeClr val="tx1"/>
            </a:solidFill>
            <a:round/>
            <a:headEnd/>
            <a:tailEnd type="triangle" w="lg" len="lg"/>
          </a:ln>
        </p:spPr>
        <p:txBody>
          <a:bodyPr wrap="none" anchor="ctr">
            <a:spAutoFit/>
          </a:bodyPr>
          <a:lstStyle/>
          <a:p>
            <a:endParaRPr lang="en-US"/>
          </a:p>
        </p:txBody>
      </p:sp>
      <p:sp>
        <p:nvSpPr>
          <p:cNvPr id="204926" name="Rectangle 126"/>
          <p:cNvSpPr>
            <a:spLocks noChangeArrowheads="1"/>
          </p:cNvSpPr>
          <p:nvPr/>
        </p:nvSpPr>
        <p:spPr bwMode="auto">
          <a:xfrm>
            <a:off x="7579917" y="5127708"/>
            <a:ext cx="699230" cy="461665"/>
          </a:xfrm>
          <a:prstGeom prst="rect">
            <a:avLst/>
          </a:prstGeom>
          <a:noFill/>
          <a:ln w="9525">
            <a:noFill/>
            <a:miter lim="800000"/>
            <a:headEnd/>
            <a:tailEnd/>
          </a:ln>
        </p:spPr>
        <p:txBody>
          <a:bodyPr wrap="none">
            <a:spAutoFit/>
          </a:bodyPr>
          <a:lstStyle/>
          <a:p>
            <a:pPr algn="r"/>
            <a:r>
              <a:rPr lang="en-US" sz="2400" dirty="0" smtClean="0">
                <a:solidFill>
                  <a:schemeClr val="tx1"/>
                </a:solidFill>
              </a:rPr>
              <a:t>125</a:t>
            </a:r>
            <a:endParaRPr lang="en-US" sz="2400" dirty="0">
              <a:solidFill>
                <a:schemeClr val="tx1"/>
              </a:solidFill>
            </a:endParaRPr>
          </a:p>
        </p:txBody>
      </p:sp>
      <p:sp>
        <p:nvSpPr>
          <p:cNvPr id="204927" name="Rectangle 127"/>
          <p:cNvSpPr>
            <a:spLocks noChangeArrowheads="1"/>
          </p:cNvSpPr>
          <p:nvPr/>
        </p:nvSpPr>
        <p:spPr bwMode="auto">
          <a:xfrm>
            <a:off x="7742572" y="5449970"/>
            <a:ext cx="523875" cy="457200"/>
          </a:xfrm>
          <a:prstGeom prst="rect">
            <a:avLst/>
          </a:prstGeom>
          <a:noFill/>
          <a:ln w="9525">
            <a:noFill/>
            <a:miter lim="800000"/>
            <a:headEnd/>
            <a:tailEnd/>
          </a:ln>
        </p:spPr>
        <p:txBody>
          <a:bodyPr wrap="none">
            <a:spAutoFit/>
          </a:bodyPr>
          <a:lstStyle/>
          <a:p>
            <a:pPr algn="r"/>
            <a:r>
              <a:rPr lang="en-US" sz="2400">
                <a:solidFill>
                  <a:schemeClr val="tx1"/>
                </a:solidFill>
              </a:rPr>
              <a:t>64</a:t>
            </a:r>
          </a:p>
        </p:txBody>
      </p:sp>
      <p:sp>
        <p:nvSpPr>
          <p:cNvPr id="204928" name="Rectangle 128"/>
          <p:cNvSpPr>
            <a:spLocks noChangeArrowheads="1"/>
          </p:cNvSpPr>
          <p:nvPr/>
        </p:nvSpPr>
        <p:spPr bwMode="auto">
          <a:xfrm>
            <a:off x="8168022" y="5273758"/>
            <a:ext cx="658812" cy="519112"/>
          </a:xfrm>
          <a:prstGeom prst="rect">
            <a:avLst/>
          </a:prstGeom>
          <a:noFill/>
          <a:ln w="9525">
            <a:noFill/>
            <a:miter lim="800000"/>
            <a:headEnd/>
            <a:tailEnd/>
          </a:ln>
        </p:spPr>
        <p:txBody>
          <a:bodyPr wrap="none">
            <a:spAutoFit/>
          </a:bodyPr>
          <a:lstStyle/>
          <a:p>
            <a:pPr algn="l"/>
            <a:r>
              <a:rPr lang="en-US">
                <a:solidFill>
                  <a:schemeClr val="tx1"/>
                </a:solidFill>
              </a:rPr>
              <a:t>Gd</a:t>
            </a:r>
          </a:p>
        </p:txBody>
      </p:sp>
      <p:sp>
        <p:nvSpPr>
          <p:cNvPr id="204929" name="Rectangle 129"/>
          <p:cNvSpPr>
            <a:spLocks noChangeArrowheads="1"/>
          </p:cNvSpPr>
          <p:nvPr/>
        </p:nvSpPr>
        <p:spPr bwMode="auto">
          <a:xfrm>
            <a:off x="7085347" y="5273758"/>
            <a:ext cx="392112" cy="519112"/>
          </a:xfrm>
          <a:prstGeom prst="rect">
            <a:avLst/>
          </a:prstGeom>
          <a:noFill/>
          <a:ln w="9525">
            <a:noFill/>
            <a:miter lim="800000"/>
            <a:headEnd/>
            <a:tailEnd/>
          </a:ln>
        </p:spPr>
        <p:txBody>
          <a:bodyPr wrap="none">
            <a:spAutoFit/>
          </a:bodyPr>
          <a:lstStyle/>
          <a:p>
            <a:pPr algn="l"/>
            <a:r>
              <a:rPr lang="en-US">
                <a:solidFill>
                  <a:schemeClr val="tx1"/>
                </a:solidFill>
              </a:rPr>
              <a:t>+</a:t>
            </a:r>
          </a:p>
        </p:txBody>
      </p:sp>
      <p:sp>
        <p:nvSpPr>
          <p:cNvPr id="204930" name="Rectangle 130"/>
          <p:cNvSpPr>
            <a:spLocks noChangeArrowheads="1"/>
          </p:cNvSpPr>
          <p:nvPr/>
        </p:nvSpPr>
        <p:spPr bwMode="auto">
          <a:xfrm>
            <a:off x="6378909" y="5127708"/>
            <a:ext cx="354013" cy="457200"/>
          </a:xfrm>
          <a:prstGeom prst="rect">
            <a:avLst/>
          </a:prstGeom>
          <a:noFill/>
          <a:ln w="9525">
            <a:noFill/>
            <a:miter lim="800000"/>
            <a:headEnd/>
            <a:tailEnd/>
          </a:ln>
        </p:spPr>
        <p:txBody>
          <a:bodyPr wrap="none">
            <a:spAutoFit/>
          </a:bodyPr>
          <a:lstStyle/>
          <a:p>
            <a:pPr algn="r"/>
            <a:r>
              <a:rPr lang="en-US" sz="2400">
                <a:solidFill>
                  <a:schemeClr val="tx1"/>
                </a:solidFill>
              </a:rPr>
              <a:t>0</a:t>
            </a:r>
          </a:p>
        </p:txBody>
      </p:sp>
      <p:sp>
        <p:nvSpPr>
          <p:cNvPr id="204931" name="Rectangle 131"/>
          <p:cNvSpPr>
            <a:spLocks noChangeArrowheads="1"/>
          </p:cNvSpPr>
          <p:nvPr/>
        </p:nvSpPr>
        <p:spPr bwMode="auto">
          <a:xfrm>
            <a:off x="6185234" y="5449970"/>
            <a:ext cx="534988" cy="461963"/>
          </a:xfrm>
          <a:prstGeom prst="rect">
            <a:avLst/>
          </a:prstGeom>
          <a:noFill/>
          <a:ln w="9525">
            <a:noFill/>
            <a:miter lim="800000"/>
            <a:headEnd/>
            <a:tailEnd/>
          </a:ln>
        </p:spPr>
        <p:txBody>
          <a:bodyPr wrap="none">
            <a:spAutoFit/>
          </a:bodyPr>
          <a:lstStyle/>
          <a:p>
            <a:pPr algn="r"/>
            <a:r>
              <a:rPr lang="en-US" sz="2400">
                <a:solidFill>
                  <a:schemeClr val="tx1"/>
                </a:solidFill>
              </a:rPr>
              <a:t>+1</a:t>
            </a:r>
          </a:p>
        </p:txBody>
      </p:sp>
      <p:sp>
        <p:nvSpPr>
          <p:cNvPr id="204932" name="Rectangle 132"/>
          <p:cNvSpPr>
            <a:spLocks noChangeArrowheads="1"/>
          </p:cNvSpPr>
          <p:nvPr/>
        </p:nvSpPr>
        <p:spPr bwMode="auto">
          <a:xfrm>
            <a:off x="6621797" y="5273758"/>
            <a:ext cx="382587" cy="519112"/>
          </a:xfrm>
          <a:prstGeom prst="rect">
            <a:avLst/>
          </a:prstGeom>
          <a:noFill/>
          <a:ln w="9525">
            <a:noFill/>
            <a:miter lim="800000"/>
            <a:headEnd/>
            <a:tailEnd/>
          </a:ln>
        </p:spPr>
        <p:txBody>
          <a:bodyPr wrap="none">
            <a:spAutoFit/>
          </a:bodyPr>
          <a:lstStyle/>
          <a:p>
            <a:pPr algn="l"/>
            <a:r>
              <a:rPr lang="en-US">
                <a:solidFill>
                  <a:schemeClr val="tx1"/>
                </a:solidFill>
              </a:rPr>
              <a:t>e</a:t>
            </a:r>
          </a:p>
        </p:txBody>
      </p:sp>
      <p:sp>
        <p:nvSpPr>
          <p:cNvPr id="204933" name="Rectangle 133"/>
          <p:cNvSpPr>
            <a:spLocks noChangeArrowheads="1"/>
          </p:cNvSpPr>
          <p:nvPr/>
        </p:nvSpPr>
        <p:spPr bwMode="auto">
          <a:xfrm>
            <a:off x="229924" y="5035633"/>
            <a:ext cx="3076575" cy="946150"/>
          </a:xfrm>
          <a:prstGeom prst="rect">
            <a:avLst/>
          </a:prstGeom>
          <a:noFill/>
          <a:ln w="9525">
            <a:noFill/>
            <a:miter lim="800000"/>
            <a:headEnd/>
            <a:tailEnd/>
          </a:ln>
        </p:spPr>
        <p:txBody>
          <a:bodyPr wrap="none">
            <a:spAutoFit/>
          </a:bodyPr>
          <a:lstStyle/>
          <a:p>
            <a:r>
              <a:rPr lang="en-US" dirty="0">
                <a:solidFill>
                  <a:schemeClr val="tx1"/>
                </a:solidFill>
              </a:rPr>
              <a:t>(positron emission</a:t>
            </a:r>
          </a:p>
          <a:p>
            <a:r>
              <a:rPr lang="en-US" dirty="0">
                <a:solidFill>
                  <a:schemeClr val="tx1"/>
                </a:solidFill>
              </a:rPr>
              <a:t>or e</a:t>
            </a:r>
            <a:r>
              <a:rPr lang="en-US" baseline="30000" dirty="0">
                <a:solidFill>
                  <a:schemeClr val="tx1"/>
                </a:solidFill>
              </a:rPr>
              <a:t>–</a:t>
            </a:r>
            <a:r>
              <a:rPr lang="en-US" dirty="0">
                <a:solidFill>
                  <a:schemeClr val="tx1"/>
                </a:solidFill>
              </a:rPr>
              <a:t> capture)</a:t>
            </a:r>
          </a:p>
        </p:txBody>
      </p:sp>
      <p:sp>
        <p:nvSpPr>
          <p:cNvPr id="204934" name="Rectangle 134"/>
          <p:cNvSpPr>
            <a:spLocks noChangeArrowheads="1"/>
          </p:cNvSpPr>
          <p:nvPr/>
        </p:nvSpPr>
        <p:spPr bwMode="auto">
          <a:xfrm>
            <a:off x="4060429" y="5983370"/>
            <a:ext cx="699230" cy="461665"/>
          </a:xfrm>
          <a:prstGeom prst="rect">
            <a:avLst/>
          </a:prstGeom>
          <a:noFill/>
          <a:ln w="9525">
            <a:noFill/>
            <a:miter lim="800000"/>
            <a:headEnd/>
            <a:tailEnd/>
          </a:ln>
        </p:spPr>
        <p:txBody>
          <a:bodyPr wrap="none">
            <a:spAutoFit/>
          </a:bodyPr>
          <a:lstStyle/>
          <a:p>
            <a:pPr algn="r"/>
            <a:r>
              <a:rPr lang="en-US" sz="2400" dirty="0" smtClean="0">
                <a:solidFill>
                  <a:schemeClr val="tx1"/>
                </a:solidFill>
              </a:rPr>
              <a:t>125</a:t>
            </a:r>
            <a:endParaRPr lang="en-US" sz="2400" dirty="0">
              <a:solidFill>
                <a:schemeClr val="tx1"/>
              </a:solidFill>
            </a:endParaRPr>
          </a:p>
        </p:txBody>
      </p:sp>
      <p:sp>
        <p:nvSpPr>
          <p:cNvPr id="204935" name="Rectangle 135"/>
          <p:cNvSpPr>
            <a:spLocks noChangeArrowheads="1"/>
          </p:cNvSpPr>
          <p:nvPr/>
        </p:nvSpPr>
        <p:spPr bwMode="auto">
          <a:xfrm>
            <a:off x="4223084" y="6305633"/>
            <a:ext cx="523875" cy="457200"/>
          </a:xfrm>
          <a:prstGeom prst="rect">
            <a:avLst/>
          </a:prstGeom>
          <a:noFill/>
          <a:ln w="9525">
            <a:noFill/>
            <a:miter lim="800000"/>
            <a:headEnd/>
            <a:tailEnd/>
          </a:ln>
        </p:spPr>
        <p:txBody>
          <a:bodyPr wrap="none">
            <a:spAutoFit/>
          </a:bodyPr>
          <a:lstStyle/>
          <a:p>
            <a:pPr algn="r"/>
            <a:r>
              <a:rPr lang="en-US" sz="2400">
                <a:solidFill>
                  <a:schemeClr val="tx1"/>
                </a:solidFill>
              </a:rPr>
              <a:t>65</a:t>
            </a:r>
          </a:p>
        </p:txBody>
      </p:sp>
      <p:sp>
        <p:nvSpPr>
          <p:cNvPr id="204936" name="Rectangle 136"/>
          <p:cNvSpPr>
            <a:spLocks noChangeArrowheads="1"/>
          </p:cNvSpPr>
          <p:nvPr/>
        </p:nvSpPr>
        <p:spPr bwMode="auto">
          <a:xfrm>
            <a:off x="4634247" y="6129420"/>
            <a:ext cx="600075" cy="519113"/>
          </a:xfrm>
          <a:prstGeom prst="rect">
            <a:avLst/>
          </a:prstGeom>
          <a:noFill/>
          <a:ln w="9525">
            <a:noFill/>
            <a:miter lim="800000"/>
            <a:headEnd/>
            <a:tailEnd/>
          </a:ln>
        </p:spPr>
        <p:txBody>
          <a:bodyPr wrap="none">
            <a:spAutoFit/>
          </a:bodyPr>
          <a:lstStyle/>
          <a:p>
            <a:pPr algn="l"/>
            <a:r>
              <a:rPr lang="en-US">
                <a:solidFill>
                  <a:schemeClr val="tx1"/>
                </a:solidFill>
              </a:rPr>
              <a:t>Tb</a:t>
            </a:r>
          </a:p>
        </p:txBody>
      </p:sp>
      <p:sp>
        <p:nvSpPr>
          <p:cNvPr id="204937" name="Line 137"/>
          <p:cNvSpPr>
            <a:spLocks noChangeShapeType="1"/>
          </p:cNvSpPr>
          <p:nvPr/>
        </p:nvSpPr>
        <p:spPr bwMode="auto">
          <a:xfrm>
            <a:off x="6709109" y="6358020"/>
            <a:ext cx="741363" cy="0"/>
          </a:xfrm>
          <a:prstGeom prst="line">
            <a:avLst/>
          </a:prstGeom>
          <a:noFill/>
          <a:ln w="22225">
            <a:solidFill>
              <a:schemeClr val="tx1"/>
            </a:solidFill>
            <a:round/>
            <a:headEnd/>
            <a:tailEnd type="triangle" w="lg" len="lg"/>
          </a:ln>
        </p:spPr>
        <p:txBody>
          <a:bodyPr wrap="none" anchor="ctr">
            <a:spAutoFit/>
          </a:bodyPr>
          <a:lstStyle/>
          <a:p>
            <a:endParaRPr lang="en-US"/>
          </a:p>
        </p:txBody>
      </p:sp>
      <p:sp>
        <p:nvSpPr>
          <p:cNvPr id="204938" name="Rectangle 138"/>
          <p:cNvSpPr>
            <a:spLocks noChangeArrowheads="1"/>
          </p:cNvSpPr>
          <p:nvPr/>
        </p:nvSpPr>
        <p:spPr bwMode="auto">
          <a:xfrm>
            <a:off x="7579917" y="5983370"/>
            <a:ext cx="699230" cy="461665"/>
          </a:xfrm>
          <a:prstGeom prst="rect">
            <a:avLst/>
          </a:prstGeom>
          <a:noFill/>
          <a:ln w="9525">
            <a:noFill/>
            <a:miter lim="800000"/>
            <a:headEnd/>
            <a:tailEnd/>
          </a:ln>
        </p:spPr>
        <p:txBody>
          <a:bodyPr wrap="none">
            <a:spAutoFit/>
          </a:bodyPr>
          <a:lstStyle/>
          <a:p>
            <a:pPr algn="r"/>
            <a:r>
              <a:rPr lang="en-US" sz="2400" dirty="0" smtClean="0">
                <a:solidFill>
                  <a:schemeClr val="tx1"/>
                </a:solidFill>
              </a:rPr>
              <a:t>125</a:t>
            </a:r>
            <a:endParaRPr lang="en-US" sz="2400" dirty="0">
              <a:solidFill>
                <a:schemeClr val="tx1"/>
              </a:solidFill>
            </a:endParaRPr>
          </a:p>
        </p:txBody>
      </p:sp>
      <p:sp>
        <p:nvSpPr>
          <p:cNvPr id="204939" name="Rectangle 139"/>
          <p:cNvSpPr>
            <a:spLocks noChangeArrowheads="1"/>
          </p:cNvSpPr>
          <p:nvPr/>
        </p:nvSpPr>
        <p:spPr bwMode="auto">
          <a:xfrm>
            <a:off x="7742572" y="6305633"/>
            <a:ext cx="523875" cy="457200"/>
          </a:xfrm>
          <a:prstGeom prst="rect">
            <a:avLst/>
          </a:prstGeom>
          <a:noFill/>
          <a:ln w="9525">
            <a:noFill/>
            <a:miter lim="800000"/>
            <a:headEnd/>
            <a:tailEnd/>
          </a:ln>
        </p:spPr>
        <p:txBody>
          <a:bodyPr wrap="none">
            <a:spAutoFit/>
          </a:bodyPr>
          <a:lstStyle/>
          <a:p>
            <a:pPr algn="r"/>
            <a:r>
              <a:rPr lang="en-US" sz="2400">
                <a:solidFill>
                  <a:schemeClr val="tx1"/>
                </a:solidFill>
              </a:rPr>
              <a:t>64</a:t>
            </a:r>
          </a:p>
        </p:txBody>
      </p:sp>
      <p:sp>
        <p:nvSpPr>
          <p:cNvPr id="204940" name="Rectangle 140"/>
          <p:cNvSpPr>
            <a:spLocks noChangeArrowheads="1"/>
          </p:cNvSpPr>
          <p:nvPr/>
        </p:nvSpPr>
        <p:spPr bwMode="auto">
          <a:xfrm>
            <a:off x="8168022" y="6129420"/>
            <a:ext cx="658812" cy="519113"/>
          </a:xfrm>
          <a:prstGeom prst="rect">
            <a:avLst/>
          </a:prstGeom>
          <a:noFill/>
          <a:ln w="9525">
            <a:noFill/>
            <a:miter lim="800000"/>
            <a:headEnd/>
            <a:tailEnd/>
          </a:ln>
        </p:spPr>
        <p:txBody>
          <a:bodyPr wrap="none">
            <a:spAutoFit/>
          </a:bodyPr>
          <a:lstStyle/>
          <a:p>
            <a:pPr algn="l"/>
            <a:r>
              <a:rPr lang="en-US">
                <a:solidFill>
                  <a:schemeClr val="tx1"/>
                </a:solidFill>
              </a:rPr>
              <a:t>Gd</a:t>
            </a:r>
          </a:p>
        </p:txBody>
      </p:sp>
      <p:sp>
        <p:nvSpPr>
          <p:cNvPr id="204941" name="Rectangle 141"/>
          <p:cNvSpPr>
            <a:spLocks noChangeArrowheads="1"/>
          </p:cNvSpPr>
          <p:nvPr/>
        </p:nvSpPr>
        <p:spPr bwMode="auto">
          <a:xfrm>
            <a:off x="5270834" y="6129420"/>
            <a:ext cx="392113" cy="519113"/>
          </a:xfrm>
          <a:prstGeom prst="rect">
            <a:avLst/>
          </a:prstGeom>
          <a:noFill/>
          <a:ln w="9525">
            <a:noFill/>
            <a:miter lim="800000"/>
            <a:headEnd/>
            <a:tailEnd/>
          </a:ln>
        </p:spPr>
        <p:txBody>
          <a:bodyPr wrap="none">
            <a:spAutoFit/>
          </a:bodyPr>
          <a:lstStyle/>
          <a:p>
            <a:pPr algn="l"/>
            <a:r>
              <a:rPr lang="en-US">
                <a:solidFill>
                  <a:schemeClr val="tx1"/>
                </a:solidFill>
              </a:rPr>
              <a:t>+</a:t>
            </a:r>
          </a:p>
        </p:txBody>
      </p:sp>
      <p:sp>
        <p:nvSpPr>
          <p:cNvPr id="204942" name="Rectangle 142"/>
          <p:cNvSpPr>
            <a:spLocks noChangeArrowheads="1"/>
          </p:cNvSpPr>
          <p:nvPr/>
        </p:nvSpPr>
        <p:spPr bwMode="auto">
          <a:xfrm>
            <a:off x="5869322" y="5983370"/>
            <a:ext cx="354012" cy="457200"/>
          </a:xfrm>
          <a:prstGeom prst="rect">
            <a:avLst/>
          </a:prstGeom>
          <a:noFill/>
          <a:ln w="9525">
            <a:noFill/>
            <a:miter lim="800000"/>
            <a:headEnd/>
            <a:tailEnd/>
          </a:ln>
        </p:spPr>
        <p:txBody>
          <a:bodyPr wrap="none">
            <a:spAutoFit/>
          </a:bodyPr>
          <a:lstStyle/>
          <a:p>
            <a:pPr algn="r"/>
            <a:r>
              <a:rPr lang="en-US" sz="2400">
                <a:solidFill>
                  <a:schemeClr val="tx1"/>
                </a:solidFill>
              </a:rPr>
              <a:t>0</a:t>
            </a:r>
          </a:p>
        </p:txBody>
      </p:sp>
      <p:sp>
        <p:nvSpPr>
          <p:cNvPr id="204943" name="Rectangle 143"/>
          <p:cNvSpPr>
            <a:spLocks noChangeArrowheads="1"/>
          </p:cNvSpPr>
          <p:nvPr/>
        </p:nvSpPr>
        <p:spPr bwMode="auto">
          <a:xfrm>
            <a:off x="5686759" y="6305633"/>
            <a:ext cx="523875" cy="457200"/>
          </a:xfrm>
          <a:prstGeom prst="rect">
            <a:avLst/>
          </a:prstGeom>
          <a:noFill/>
          <a:ln w="9525">
            <a:noFill/>
            <a:miter lim="800000"/>
            <a:headEnd/>
            <a:tailEnd/>
          </a:ln>
        </p:spPr>
        <p:txBody>
          <a:bodyPr wrap="none">
            <a:spAutoFit/>
          </a:bodyPr>
          <a:lstStyle/>
          <a:p>
            <a:pPr algn="r"/>
            <a:r>
              <a:rPr lang="en-US" sz="2400">
                <a:solidFill>
                  <a:schemeClr val="tx1"/>
                </a:solidFill>
              </a:rPr>
              <a:t>–1</a:t>
            </a:r>
          </a:p>
        </p:txBody>
      </p:sp>
      <p:sp>
        <p:nvSpPr>
          <p:cNvPr id="204944" name="Rectangle 144"/>
          <p:cNvSpPr>
            <a:spLocks noChangeArrowheads="1"/>
          </p:cNvSpPr>
          <p:nvPr/>
        </p:nvSpPr>
        <p:spPr bwMode="auto">
          <a:xfrm>
            <a:off x="6112209" y="6129420"/>
            <a:ext cx="382588" cy="519113"/>
          </a:xfrm>
          <a:prstGeom prst="rect">
            <a:avLst/>
          </a:prstGeom>
          <a:noFill/>
          <a:ln w="9525">
            <a:noFill/>
            <a:miter lim="800000"/>
            <a:headEnd/>
            <a:tailEnd/>
          </a:ln>
        </p:spPr>
        <p:txBody>
          <a:bodyPr wrap="none">
            <a:spAutoFit/>
          </a:bodyPr>
          <a:lstStyle/>
          <a:p>
            <a:pPr algn="l"/>
            <a:r>
              <a:rPr lang="en-US">
                <a:solidFill>
                  <a:schemeClr val="tx1"/>
                </a:solidFill>
              </a:rPr>
              <a:t>e</a:t>
            </a:r>
          </a:p>
        </p:txBody>
      </p:sp>
      <p:pic>
        <p:nvPicPr>
          <p:cNvPr id="61" name="Picture 6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425" y="317897"/>
            <a:ext cx="3246072" cy="3187386"/>
          </a:xfrm>
          <a:prstGeom prst="rect">
            <a:avLst/>
          </a:prstGeom>
        </p:spPr>
      </p:pic>
      <p:grpSp>
        <p:nvGrpSpPr>
          <p:cNvPr id="7" name="Group 6"/>
          <p:cNvGrpSpPr/>
          <p:nvPr/>
        </p:nvGrpSpPr>
        <p:grpSpPr>
          <a:xfrm>
            <a:off x="3359248" y="327783"/>
            <a:ext cx="334042" cy="1047085"/>
            <a:chOff x="3118115" y="212804"/>
            <a:chExt cx="334042" cy="1047085"/>
          </a:xfrm>
        </p:grpSpPr>
        <p:sp>
          <p:nvSpPr>
            <p:cNvPr id="62" name="5-Point Star 61"/>
            <p:cNvSpPr/>
            <p:nvPr/>
          </p:nvSpPr>
          <p:spPr bwMode="auto">
            <a:xfrm>
              <a:off x="3118115" y="933009"/>
              <a:ext cx="334042" cy="326880"/>
            </a:xfrm>
            <a:prstGeom prst="star5">
              <a:avLst/>
            </a:prstGeom>
            <a:solidFill>
              <a:srgbClr val="00FF00"/>
            </a:solid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rgbClr val="FF0000"/>
                </a:solidFill>
                <a:effectLst/>
                <a:latin typeface="Arial" charset="0"/>
              </a:endParaRPr>
            </a:p>
          </p:txBody>
        </p:sp>
        <p:cxnSp>
          <p:nvCxnSpPr>
            <p:cNvPr id="3" name="Straight Arrow Connector 2"/>
            <p:cNvCxnSpPr/>
            <p:nvPr/>
          </p:nvCxnSpPr>
          <p:spPr bwMode="auto">
            <a:xfrm flipH="1" flipV="1">
              <a:off x="3285136" y="212804"/>
              <a:ext cx="5751" cy="575670"/>
            </a:xfrm>
            <a:prstGeom prst="straightConnector1">
              <a:avLst/>
            </a:prstGeom>
            <a:noFill/>
            <a:ln w="38100" cap="flat" cmpd="sng" algn="ctr">
              <a:solidFill>
                <a:schemeClr val="tx1"/>
              </a:solidFill>
              <a:prstDash val="solid"/>
              <a:round/>
              <a:headEnd type="none" w="med" len="med"/>
              <a:tailEnd type="triangle" w="lg" len="lg"/>
            </a:ln>
            <a:effectLst/>
          </p:spPr>
        </p:cxnSp>
      </p:grpSp>
      <p:sp>
        <p:nvSpPr>
          <p:cNvPr id="68" name="Oval 67"/>
          <p:cNvSpPr/>
          <p:nvPr/>
        </p:nvSpPr>
        <p:spPr bwMode="auto">
          <a:xfrm>
            <a:off x="2539466" y="663339"/>
            <a:ext cx="234564" cy="234564"/>
          </a:xfrm>
          <a:prstGeom prst="ellipse">
            <a:avLst/>
          </a:prstGeom>
          <a:solidFill>
            <a:srgbClr val="00B0F0"/>
          </a:solid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rgbClr val="FF0000"/>
              </a:solidFill>
              <a:effectLst/>
              <a:latin typeface="Arial" charset="0"/>
            </a:endParaRPr>
          </a:p>
        </p:txBody>
      </p:sp>
      <p:sp>
        <p:nvSpPr>
          <p:cNvPr id="70" name="Rectangle 69"/>
          <p:cNvSpPr/>
          <p:nvPr/>
        </p:nvSpPr>
        <p:spPr bwMode="auto">
          <a:xfrm>
            <a:off x="2544079" y="1602790"/>
            <a:ext cx="216303" cy="216303"/>
          </a:xfrm>
          <a:prstGeom prst="rect">
            <a:avLst/>
          </a:prstGeom>
          <a:solidFill>
            <a:srgbClr val="FF0000"/>
          </a:solid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rgbClr val="FF0000"/>
              </a:solidFill>
              <a:effectLst/>
              <a:latin typeface="Arial" charset="0"/>
            </a:endParaRPr>
          </a:p>
        </p:txBody>
      </p:sp>
      <p:sp>
        <p:nvSpPr>
          <p:cNvPr id="71" name="Oval 70"/>
          <p:cNvSpPr/>
          <p:nvPr/>
        </p:nvSpPr>
        <p:spPr bwMode="auto">
          <a:xfrm>
            <a:off x="3580365" y="4603232"/>
            <a:ext cx="234564" cy="234564"/>
          </a:xfrm>
          <a:prstGeom prst="ellipse">
            <a:avLst/>
          </a:prstGeom>
          <a:solidFill>
            <a:srgbClr val="00B0F0"/>
          </a:solid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rgbClr val="FF0000"/>
              </a:solidFill>
              <a:effectLst/>
              <a:latin typeface="Arial" charset="0"/>
            </a:endParaRPr>
          </a:p>
        </p:txBody>
      </p:sp>
      <p:sp>
        <p:nvSpPr>
          <p:cNvPr id="72" name="Rectangle 71"/>
          <p:cNvSpPr/>
          <p:nvPr/>
        </p:nvSpPr>
        <p:spPr bwMode="auto">
          <a:xfrm>
            <a:off x="3585766" y="5425162"/>
            <a:ext cx="216303" cy="216303"/>
          </a:xfrm>
          <a:prstGeom prst="rect">
            <a:avLst/>
          </a:prstGeom>
          <a:solidFill>
            <a:srgbClr val="FF0000"/>
          </a:solid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rgbClr val="FF0000"/>
              </a:solidFill>
              <a:effectLst/>
              <a:latin typeface="Arial" charset="0"/>
            </a:endParaRPr>
          </a:p>
        </p:txBody>
      </p:sp>
      <p:sp>
        <p:nvSpPr>
          <p:cNvPr id="73" name="5-Point Star 72"/>
          <p:cNvSpPr/>
          <p:nvPr/>
        </p:nvSpPr>
        <p:spPr bwMode="auto">
          <a:xfrm>
            <a:off x="3527573" y="3711044"/>
            <a:ext cx="334042" cy="326880"/>
          </a:xfrm>
          <a:prstGeom prst="star5">
            <a:avLst/>
          </a:prstGeom>
          <a:solidFill>
            <a:srgbClr val="00FF00"/>
          </a:solid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rgbClr val="FF0000"/>
              </a:solidFill>
              <a:effectLst/>
              <a:latin typeface="Arial" charset="0"/>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26790"/>
          <a:stretch/>
        </p:blipFill>
        <p:spPr>
          <a:xfrm>
            <a:off x="4668890" y="174054"/>
            <a:ext cx="4313800" cy="315813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73"/>
                                        </p:tgtEl>
                                        <p:attrNameLst>
                                          <p:attrName>style.visibility</p:attrName>
                                        </p:attrNameLst>
                                      </p:cBhvr>
                                      <p:to>
                                        <p:strVal val="visible"/>
                                      </p:to>
                                    </p:set>
                                    <p:animEffect transition="in" filter="wipe(down)">
                                      <p:cBhvr>
                                        <p:cTn id="12" dur="580">
                                          <p:stCondLst>
                                            <p:cond delay="0"/>
                                          </p:stCondLst>
                                        </p:cTn>
                                        <p:tgtEl>
                                          <p:spTgt spid="73"/>
                                        </p:tgtEl>
                                      </p:cBhvr>
                                    </p:animEffect>
                                    <p:anim calcmode="lin" valueType="num">
                                      <p:cBhvr>
                                        <p:cTn id="13"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18" dur="26">
                                          <p:stCondLst>
                                            <p:cond delay="650"/>
                                          </p:stCondLst>
                                        </p:cTn>
                                        <p:tgtEl>
                                          <p:spTgt spid="73"/>
                                        </p:tgtEl>
                                      </p:cBhvr>
                                      <p:to x="100000" y="60000"/>
                                    </p:animScale>
                                    <p:animScale>
                                      <p:cBhvr>
                                        <p:cTn id="19" dur="166" decel="50000">
                                          <p:stCondLst>
                                            <p:cond delay="676"/>
                                          </p:stCondLst>
                                        </p:cTn>
                                        <p:tgtEl>
                                          <p:spTgt spid="73"/>
                                        </p:tgtEl>
                                      </p:cBhvr>
                                      <p:to x="100000" y="100000"/>
                                    </p:animScale>
                                    <p:animScale>
                                      <p:cBhvr>
                                        <p:cTn id="20" dur="26">
                                          <p:stCondLst>
                                            <p:cond delay="1312"/>
                                          </p:stCondLst>
                                        </p:cTn>
                                        <p:tgtEl>
                                          <p:spTgt spid="73"/>
                                        </p:tgtEl>
                                      </p:cBhvr>
                                      <p:to x="100000" y="80000"/>
                                    </p:animScale>
                                    <p:animScale>
                                      <p:cBhvr>
                                        <p:cTn id="21" dur="166" decel="50000">
                                          <p:stCondLst>
                                            <p:cond delay="1338"/>
                                          </p:stCondLst>
                                        </p:cTn>
                                        <p:tgtEl>
                                          <p:spTgt spid="73"/>
                                        </p:tgtEl>
                                      </p:cBhvr>
                                      <p:to x="100000" y="100000"/>
                                    </p:animScale>
                                    <p:animScale>
                                      <p:cBhvr>
                                        <p:cTn id="22" dur="26">
                                          <p:stCondLst>
                                            <p:cond delay="1642"/>
                                          </p:stCondLst>
                                        </p:cTn>
                                        <p:tgtEl>
                                          <p:spTgt spid="73"/>
                                        </p:tgtEl>
                                      </p:cBhvr>
                                      <p:to x="100000" y="90000"/>
                                    </p:animScale>
                                    <p:animScale>
                                      <p:cBhvr>
                                        <p:cTn id="23" dur="166" decel="50000">
                                          <p:stCondLst>
                                            <p:cond delay="1668"/>
                                          </p:stCondLst>
                                        </p:cTn>
                                        <p:tgtEl>
                                          <p:spTgt spid="73"/>
                                        </p:tgtEl>
                                      </p:cBhvr>
                                      <p:to x="100000" y="100000"/>
                                    </p:animScale>
                                    <p:animScale>
                                      <p:cBhvr>
                                        <p:cTn id="24" dur="26">
                                          <p:stCondLst>
                                            <p:cond delay="1808"/>
                                          </p:stCondLst>
                                        </p:cTn>
                                        <p:tgtEl>
                                          <p:spTgt spid="73"/>
                                        </p:tgtEl>
                                      </p:cBhvr>
                                      <p:to x="100000" y="95000"/>
                                    </p:animScale>
                                    <p:animScale>
                                      <p:cBhvr>
                                        <p:cTn id="25" dur="166" decel="50000">
                                          <p:stCondLst>
                                            <p:cond delay="1834"/>
                                          </p:stCondLst>
                                        </p:cTn>
                                        <p:tgtEl>
                                          <p:spTgt spid="73"/>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2" presetClass="entr" presetSubtype="0" fill="hold" grpId="0" nodeType="clickEffect">
                                  <p:stCondLst>
                                    <p:cond delay="0"/>
                                  </p:stCondLst>
                                  <p:childTnLst>
                                    <p:set>
                                      <p:cBhvr>
                                        <p:cTn id="36" dur="1" fill="hold">
                                          <p:stCondLst>
                                            <p:cond delay="0"/>
                                          </p:stCondLst>
                                        </p:cTn>
                                        <p:tgtEl>
                                          <p:spTgt spid="204909"/>
                                        </p:tgtEl>
                                        <p:attrNameLst>
                                          <p:attrName>style.visibility</p:attrName>
                                        </p:attrNameLst>
                                      </p:cBhvr>
                                      <p:to>
                                        <p:strVal val="visible"/>
                                      </p:to>
                                    </p:set>
                                    <p:animScale>
                                      <p:cBhvr>
                                        <p:cTn id="37" dur="1000" decel="50000" fill="hold">
                                          <p:stCondLst>
                                            <p:cond delay="0"/>
                                          </p:stCondLst>
                                        </p:cTn>
                                        <p:tgtEl>
                                          <p:spTgt spid="20490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204909"/>
                                        </p:tgtEl>
                                        <p:attrNameLst>
                                          <p:attrName>ppt_x</p:attrName>
                                          <p:attrName>ppt_y</p:attrName>
                                        </p:attrNameLst>
                                      </p:cBhvr>
                                    </p:animMotion>
                                    <p:animEffect transition="in" filter="fade">
                                      <p:cBhvr>
                                        <p:cTn id="39" dur="1000"/>
                                        <p:tgtEl>
                                          <p:spTgt spid="204909"/>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204901"/>
                                        </p:tgtEl>
                                        <p:attrNameLst>
                                          <p:attrName>style.visibility</p:attrName>
                                        </p:attrNameLst>
                                      </p:cBhvr>
                                      <p:to>
                                        <p:strVal val="visible"/>
                                      </p:to>
                                    </p:set>
                                    <p:animEffect transition="in" filter="wipe(left)">
                                      <p:cBhvr>
                                        <p:cTn id="44" dur="500"/>
                                        <p:tgtEl>
                                          <p:spTgt spid="204901"/>
                                        </p:tgtEl>
                                      </p:cBhvr>
                                    </p:animEffect>
                                  </p:childTnLst>
                                </p:cTn>
                              </p:par>
                            </p:childTnLst>
                          </p:cTn>
                        </p:par>
                      </p:childTnLst>
                    </p:cTn>
                  </p:par>
                  <p:par>
                    <p:cTn id="45" fill="hold">
                      <p:stCondLst>
                        <p:cond delay="indefinite"/>
                      </p:stCondLst>
                      <p:childTnLst>
                        <p:par>
                          <p:cTn id="46" fill="hold">
                            <p:stCondLst>
                              <p:cond delay="0"/>
                            </p:stCondLst>
                            <p:childTnLst>
                              <p:par>
                                <p:cTn id="47" presetID="56" presetClass="entr" presetSubtype="0" fill="hold" grpId="0" nodeType="clickEffect">
                                  <p:stCondLst>
                                    <p:cond delay="0"/>
                                  </p:stCondLst>
                                  <p:iterate type="lt">
                                    <p:tmPct val="10000"/>
                                  </p:iterate>
                                  <p:childTnLst>
                                    <p:set>
                                      <p:cBhvr>
                                        <p:cTn id="48" dur="1" fill="hold">
                                          <p:stCondLst>
                                            <p:cond delay="0"/>
                                          </p:stCondLst>
                                        </p:cTn>
                                        <p:tgtEl>
                                          <p:spTgt spid="204906"/>
                                        </p:tgtEl>
                                        <p:attrNameLst>
                                          <p:attrName>style.visibility</p:attrName>
                                        </p:attrNameLst>
                                      </p:cBhvr>
                                      <p:to>
                                        <p:strVal val="visible"/>
                                      </p:to>
                                    </p:set>
                                    <p:anim by="(-#ppt_w*2)" calcmode="lin" valueType="num">
                                      <p:cBhvr rctx="PPT">
                                        <p:cTn id="49" dur="500" autoRev="1" fill="hold">
                                          <p:stCondLst>
                                            <p:cond delay="0"/>
                                          </p:stCondLst>
                                        </p:cTn>
                                        <p:tgtEl>
                                          <p:spTgt spid="204906"/>
                                        </p:tgtEl>
                                        <p:attrNameLst>
                                          <p:attrName>ppt_w</p:attrName>
                                        </p:attrNameLst>
                                      </p:cBhvr>
                                    </p:anim>
                                    <p:anim by="(#ppt_w*0.50)" calcmode="lin" valueType="num">
                                      <p:cBhvr>
                                        <p:cTn id="50" dur="500" decel="50000" autoRev="1" fill="hold">
                                          <p:stCondLst>
                                            <p:cond delay="0"/>
                                          </p:stCondLst>
                                        </p:cTn>
                                        <p:tgtEl>
                                          <p:spTgt spid="204906"/>
                                        </p:tgtEl>
                                        <p:attrNameLst>
                                          <p:attrName>ppt_x</p:attrName>
                                        </p:attrNameLst>
                                      </p:cBhvr>
                                    </p:anim>
                                    <p:anim from="(-#ppt_h/2)" to="(#ppt_y)" calcmode="lin" valueType="num">
                                      <p:cBhvr>
                                        <p:cTn id="51" dur="1000" fill="hold">
                                          <p:stCondLst>
                                            <p:cond delay="0"/>
                                          </p:stCondLst>
                                        </p:cTn>
                                        <p:tgtEl>
                                          <p:spTgt spid="204906"/>
                                        </p:tgtEl>
                                        <p:attrNameLst>
                                          <p:attrName>ppt_y</p:attrName>
                                        </p:attrNameLst>
                                      </p:cBhvr>
                                    </p:anim>
                                    <p:animRot by="21600000">
                                      <p:cBhvr>
                                        <p:cTn id="52" dur="1000" fill="hold">
                                          <p:stCondLst>
                                            <p:cond delay="0"/>
                                          </p:stCondLst>
                                        </p:cTn>
                                        <p:tgtEl>
                                          <p:spTgt spid="204906"/>
                                        </p:tgtEl>
                                        <p:attrNameLst>
                                          <p:attrName>r</p:attrName>
                                        </p:attrNameLst>
                                      </p:cBhvr>
                                    </p:animRot>
                                  </p:childTnLst>
                                </p:cTn>
                              </p:par>
                              <p:par>
                                <p:cTn id="53" presetID="56" presetClass="entr" presetSubtype="0" fill="hold" grpId="0" nodeType="withEffect">
                                  <p:stCondLst>
                                    <p:cond delay="0"/>
                                  </p:stCondLst>
                                  <p:iterate type="lt">
                                    <p:tmPct val="10000"/>
                                  </p:iterate>
                                  <p:childTnLst>
                                    <p:set>
                                      <p:cBhvr>
                                        <p:cTn id="54" dur="1" fill="hold">
                                          <p:stCondLst>
                                            <p:cond delay="0"/>
                                          </p:stCondLst>
                                        </p:cTn>
                                        <p:tgtEl>
                                          <p:spTgt spid="204907"/>
                                        </p:tgtEl>
                                        <p:attrNameLst>
                                          <p:attrName>style.visibility</p:attrName>
                                        </p:attrNameLst>
                                      </p:cBhvr>
                                      <p:to>
                                        <p:strVal val="visible"/>
                                      </p:to>
                                    </p:set>
                                    <p:anim by="(-#ppt_w*2)" calcmode="lin" valueType="num">
                                      <p:cBhvr rctx="PPT">
                                        <p:cTn id="55" dur="500" autoRev="1" fill="hold">
                                          <p:stCondLst>
                                            <p:cond delay="0"/>
                                          </p:stCondLst>
                                        </p:cTn>
                                        <p:tgtEl>
                                          <p:spTgt spid="204907"/>
                                        </p:tgtEl>
                                        <p:attrNameLst>
                                          <p:attrName>ppt_w</p:attrName>
                                        </p:attrNameLst>
                                      </p:cBhvr>
                                    </p:anim>
                                    <p:anim by="(#ppt_w*0.50)" calcmode="lin" valueType="num">
                                      <p:cBhvr>
                                        <p:cTn id="56" dur="500" decel="50000" autoRev="1" fill="hold">
                                          <p:stCondLst>
                                            <p:cond delay="0"/>
                                          </p:stCondLst>
                                        </p:cTn>
                                        <p:tgtEl>
                                          <p:spTgt spid="204907"/>
                                        </p:tgtEl>
                                        <p:attrNameLst>
                                          <p:attrName>ppt_x</p:attrName>
                                        </p:attrNameLst>
                                      </p:cBhvr>
                                    </p:anim>
                                    <p:anim from="(-#ppt_h/2)" to="(#ppt_y)" calcmode="lin" valueType="num">
                                      <p:cBhvr>
                                        <p:cTn id="57" dur="1000" fill="hold">
                                          <p:stCondLst>
                                            <p:cond delay="0"/>
                                          </p:stCondLst>
                                        </p:cTn>
                                        <p:tgtEl>
                                          <p:spTgt spid="204907"/>
                                        </p:tgtEl>
                                        <p:attrNameLst>
                                          <p:attrName>ppt_y</p:attrName>
                                        </p:attrNameLst>
                                      </p:cBhvr>
                                    </p:anim>
                                    <p:animRot by="21600000">
                                      <p:cBhvr>
                                        <p:cTn id="58" dur="1000" fill="hold">
                                          <p:stCondLst>
                                            <p:cond delay="0"/>
                                          </p:stCondLst>
                                        </p:cTn>
                                        <p:tgtEl>
                                          <p:spTgt spid="204907"/>
                                        </p:tgtEl>
                                        <p:attrNameLst>
                                          <p:attrName>r</p:attrName>
                                        </p:attrNameLst>
                                      </p:cBhvr>
                                    </p:animRot>
                                  </p:childTnLst>
                                </p:cTn>
                              </p:par>
                              <p:par>
                                <p:cTn id="59" presetID="56" presetClass="entr" presetSubtype="0" fill="hold" grpId="0" nodeType="withEffect">
                                  <p:stCondLst>
                                    <p:cond delay="0"/>
                                  </p:stCondLst>
                                  <p:iterate type="lt">
                                    <p:tmPct val="10000"/>
                                  </p:iterate>
                                  <p:childTnLst>
                                    <p:set>
                                      <p:cBhvr>
                                        <p:cTn id="60" dur="1" fill="hold">
                                          <p:stCondLst>
                                            <p:cond delay="0"/>
                                          </p:stCondLst>
                                        </p:cTn>
                                        <p:tgtEl>
                                          <p:spTgt spid="204908"/>
                                        </p:tgtEl>
                                        <p:attrNameLst>
                                          <p:attrName>style.visibility</p:attrName>
                                        </p:attrNameLst>
                                      </p:cBhvr>
                                      <p:to>
                                        <p:strVal val="visible"/>
                                      </p:to>
                                    </p:set>
                                    <p:anim by="(-#ppt_w*2)" calcmode="lin" valueType="num">
                                      <p:cBhvr rctx="PPT">
                                        <p:cTn id="61" dur="500" autoRev="1" fill="hold">
                                          <p:stCondLst>
                                            <p:cond delay="0"/>
                                          </p:stCondLst>
                                        </p:cTn>
                                        <p:tgtEl>
                                          <p:spTgt spid="204908"/>
                                        </p:tgtEl>
                                        <p:attrNameLst>
                                          <p:attrName>ppt_w</p:attrName>
                                        </p:attrNameLst>
                                      </p:cBhvr>
                                    </p:anim>
                                    <p:anim by="(#ppt_w*0.50)" calcmode="lin" valueType="num">
                                      <p:cBhvr>
                                        <p:cTn id="62" dur="500" decel="50000" autoRev="1" fill="hold">
                                          <p:stCondLst>
                                            <p:cond delay="0"/>
                                          </p:stCondLst>
                                        </p:cTn>
                                        <p:tgtEl>
                                          <p:spTgt spid="204908"/>
                                        </p:tgtEl>
                                        <p:attrNameLst>
                                          <p:attrName>ppt_x</p:attrName>
                                        </p:attrNameLst>
                                      </p:cBhvr>
                                    </p:anim>
                                    <p:anim from="(-#ppt_h/2)" to="(#ppt_y)" calcmode="lin" valueType="num">
                                      <p:cBhvr>
                                        <p:cTn id="63" dur="1000" fill="hold">
                                          <p:stCondLst>
                                            <p:cond delay="0"/>
                                          </p:stCondLst>
                                        </p:cTn>
                                        <p:tgtEl>
                                          <p:spTgt spid="204908"/>
                                        </p:tgtEl>
                                        <p:attrNameLst>
                                          <p:attrName>ppt_y</p:attrName>
                                        </p:attrNameLst>
                                      </p:cBhvr>
                                    </p:anim>
                                    <p:animRot by="21600000">
                                      <p:cBhvr>
                                        <p:cTn id="64" dur="1000" fill="hold">
                                          <p:stCondLst>
                                            <p:cond delay="0"/>
                                          </p:stCondLst>
                                        </p:cTn>
                                        <p:tgtEl>
                                          <p:spTgt spid="204908"/>
                                        </p:tgtEl>
                                        <p:attrNameLst>
                                          <p:attrName>r</p:attrName>
                                        </p:attrNameLst>
                                      </p:cBhvr>
                                    </p:animRot>
                                  </p:childTnLst>
                                </p:cTn>
                              </p:par>
                            </p:childTnLst>
                          </p:cTn>
                        </p:par>
                      </p:childTnLst>
                    </p:cTn>
                  </p:par>
                  <p:par>
                    <p:cTn id="65" fill="hold">
                      <p:stCondLst>
                        <p:cond delay="indefinite"/>
                      </p:stCondLst>
                      <p:childTnLst>
                        <p:par>
                          <p:cTn id="66" fill="hold">
                            <p:stCondLst>
                              <p:cond delay="0"/>
                            </p:stCondLst>
                            <p:childTnLst>
                              <p:par>
                                <p:cTn id="67" presetID="29" presetClass="entr" presetSubtype="0" fill="hold" grpId="0" nodeType="clickEffect">
                                  <p:stCondLst>
                                    <p:cond delay="0"/>
                                  </p:stCondLst>
                                  <p:childTnLst>
                                    <p:set>
                                      <p:cBhvr>
                                        <p:cTn id="68" dur="1" fill="hold">
                                          <p:stCondLst>
                                            <p:cond delay="0"/>
                                          </p:stCondLst>
                                        </p:cTn>
                                        <p:tgtEl>
                                          <p:spTgt spid="204905"/>
                                        </p:tgtEl>
                                        <p:attrNameLst>
                                          <p:attrName>style.visibility</p:attrName>
                                        </p:attrNameLst>
                                      </p:cBhvr>
                                      <p:to>
                                        <p:strVal val="visible"/>
                                      </p:to>
                                    </p:set>
                                    <p:anim calcmode="lin" valueType="num">
                                      <p:cBhvr>
                                        <p:cTn id="69" dur="1000" fill="hold"/>
                                        <p:tgtEl>
                                          <p:spTgt spid="204905"/>
                                        </p:tgtEl>
                                        <p:attrNameLst>
                                          <p:attrName>ppt_x</p:attrName>
                                        </p:attrNameLst>
                                      </p:cBhvr>
                                      <p:tavLst>
                                        <p:tav tm="0">
                                          <p:val>
                                            <p:strVal val="#ppt_x-.2"/>
                                          </p:val>
                                        </p:tav>
                                        <p:tav tm="100000">
                                          <p:val>
                                            <p:strVal val="#ppt_x"/>
                                          </p:val>
                                        </p:tav>
                                      </p:tavLst>
                                    </p:anim>
                                    <p:anim calcmode="lin" valueType="num">
                                      <p:cBhvr>
                                        <p:cTn id="70" dur="1000" fill="hold"/>
                                        <p:tgtEl>
                                          <p:spTgt spid="204905"/>
                                        </p:tgtEl>
                                        <p:attrNameLst>
                                          <p:attrName>ppt_y</p:attrName>
                                        </p:attrNameLst>
                                      </p:cBhvr>
                                      <p:tavLst>
                                        <p:tav tm="0">
                                          <p:val>
                                            <p:strVal val="#ppt_y"/>
                                          </p:val>
                                        </p:tav>
                                        <p:tav tm="100000">
                                          <p:val>
                                            <p:strVal val="#ppt_y"/>
                                          </p:val>
                                        </p:tav>
                                      </p:tavLst>
                                    </p:anim>
                                    <p:animEffect transition="in" filter="wipe(right)" prLst="gradientSize: 0.1">
                                      <p:cBhvr>
                                        <p:cTn id="71" dur="1000"/>
                                        <p:tgtEl>
                                          <p:spTgt spid="204905"/>
                                        </p:tgtEl>
                                      </p:cBhvr>
                                    </p:animEffect>
                                  </p:childTnLst>
                                </p:cTn>
                              </p:par>
                            </p:childTnLst>
                          </p:cTn>
                        </p:par>
                      </p:childTnLst>
                    </p:cTn>
                  </p:par>
                  <p:par>
                    <p:cTn id="72" fill="hold">
                      <p:stCondLst>
                        <p:cond delay="indefinite"/>
                      </p:stCondLst>
                      <p:childTnLst>
                        <p:par>
                          <p:cTn id="73" fill="hold">
                            <p:stCondLst>
                              <p:cond delay="0"/>
                            </p:stCondLst>
                            <p:childTnLst>
                              <p:par>
                                <p:cTn id="74" presetID="52" presetClass="entr" presetSubtype="0" fill="hold" grpId="0" nodeType="clickEffect">
                                  <p:stCondLst>
                                    <p:cond delay="0"/>
                                  </p:stCondLst>
                                  <p:childTnLst>
                                    <p:set>
                                      <p:cBhvr>
                                        <p:cTn id="75" dur="1" fill="hold">
                                          <p:stCondLst>
                                            <p:cond delay="0"/>
                                          </p:stCondLst>
                                        </p:cTn>
                                        <p:tgtEl>
                                          <p:spTgt spid="204902"/>
                                        </p:tgtEl>
                                        <p:attrNameLst>
                                          <p:attrName>style.visibility</p:attrName>
                                        </p:attrNameLst>
                                      </p:cBhvr>
                                      <p:to>
                                        <p:strVal val="visible"/>
                                      </p:to>
                                    </p:set>
                                    <p:animScale>
                                      <p:cBhvr>
                                        <p:cTn id="76" dur="1000" decel="50000" fill="hold">
                                          <p:stCondLst>
                                            <p:cond delay="0"/>
                                          </p:stCondLst>
                                        </p:cTn>
                                        <p:tgtEl>
                                          <p:spTgt spid="20490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7" dur="1000" decel="50000" fill="hold">
                                          <p:stCondLst>
                                            <p:cond delay="0"/>
                                          </p:stCondLst>
                                        </p:cTn>
                                        <p:tgtEl>
                                          <p:spTgt spid="204902"/>
                                        </p:tgtEl>
                                        <p:attrNameLst>
                                          <p:attrName>ppt_x</p:attrName>
                                          <p:attrName>ppt_y</p:attrName>
                                        </p:attrNameLst>
                                      </p:cBhvr>
                                    </p:animMotion>
                                    <p:animEffect transition="in" filter="fade">
                                      <p:cBhvr>
                                        <p:cTn id="78" dur="1000"/>
                                        <p:tgtEl>
                                          <p:spTgt spid="204902"/>
                                        </p:tgtEl>
                                      </p:cBhvr>
                                    </p:animEffect>
                                  </p:childTnLst>
                                </p:cTn>
                              </p:par>
                              <p:par>
                                <p:cTn id="79" presetID="52" presetClass="entr" presetSubtype="0" fill="hold" grpId="0" nodeType="withEffect">
                                  <p:stCondLst>
                                    <p:cond delay="0"/>
                                  </p:stCondLst>
                                  <p:childTnLst>
                                    <p:set>
                                      <p:cBhvr>
                                        <p:cTn id="80" dur="1" fill="hold">
                                          <p:stCondLst>
                                            <p:cond delay="0"/>
                                          </p:stCondLst>
                                        </p:cTn>
                                        <p:tgtEl>
                                          <p:spTgt spid="204903"/>
                                        </p:tgtEl>
                                        <p:attrNameLst>
                                          <p:attrName>style.visibility</p:attrName>
                                        </p:attrNameLst>
                                      </p:cBhvr>
                                      <p:to>
                                        <p:strVal val="visible"/>
                                      </p:to>
                                    </p:set>
                                    <p:animScale>
                                      <p:cBhvr>
                                        <p:cTn id="81" dur="1000" decel="50000" fill="hold">
                                          <p:stCondLst>
                                            <p:cond delay="0"/>
                                          </p:stCondLst>
                                        </p:cTn>
                                        <p:tgtEl>
                                          <p:spTgt spid="20490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2" dur="1000" decel="50000" fill="hold">
                                          <p:stCondLst>
                                            <p:cond delay="0"/>
                                          </p:stCondLst>
                                        </p:cTn>
                                        <p:tgtEl>
                                          <p:spTgt spid="204903"/>
                                        </p:tgtEl>
                                        <p:attrNameLst>
                                          <p:attrName>ppt_x</p:attrName>
                                          <p:attrName>ppt_y</p:attrName>
                                        </p:attrNameLst>
                                      </p:cBhvr>
                                    </p:animMotion>
                                    <p:animEffect transition="in" filter="fade">
                                      <p:cBhvr>
                                        <p:cTn id="83" dur="1000"/>
                                        <p:tgtEl>
                                          <p:spTgt spid="204903"/>
                                        </p:tgtEl>
                                      </p:cBhvr>
                                    </p:animEffect>
                                  </p:childTnLst>
                                </p:cTn>
                              </p:par>
                              <p:par>
                                <p:cTn id="84" presetID="52" presetClass="entr" presetSubtype="0" fill="hold" grpId="0" nodeType="withEffect">
                                  <p:stCondLst>
                                    <p:cond delay="0"/>
                                  </p:stCondLst>
                                  <p:childTnLst>
                                    <p:set>
                                      <p:cBhvr>
                                        <p:cTn id="85" dur="1" fill="hold">
                                          <p:stCondLst>
                                            <p:cond delay="0"/>
                                          </p:stCondLst>
                                        </p:cTn>
                                        <p:tgtEl>
                                          <p:spTgt spid="204904"/>
                                        </p:tgtEl>
                                        <p:attrNameLst>
                                          <p:attrName>style.visibility</p:attrName>
                                        </p:attrNameLst>
                                      </p:cBhvr>
                                      <p:to>
                                        <p:strVal val="visible"/>
                                      </p:to>
                                    </p:set>
                                    <p:animScale>
                                      <p:cBhvr>
                                        <p:cTn id="86" dur="1000" decel="50000" fill="hold">
                                          <p:stCondLst>
                                            <p:cond delay="0"/>
                                          </p:stCondLst>
                                        </p:cTn>
                                        <p:tgtEl>
                                          <p:spTgt spid="20490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7" dur="1000" decel="50000" fill="hold">
                                          <p:stCondLst>
                                            <p:cond delay="0"/>
                                          </p:stCondLst>
                                        </p:cTn>
                                        <p:tgtEl>
                                          <p:spTgt spid="204904"/>
                                        </p:tgtEl>
                                        <p:attrNameLst>
                                          <p:attrName>ppt_x</p:attrName>
                                          <p:attrName>ppt_y</p:attrName>
                                        </p:attrNameLst>
                                      </p:cBhvr>
                                    </p:animMotion>
                                    <p:animEffect transition="in" filter="fade">
                                      <p:cBhvr>
                                        <p:cTn id="88" dur="1000"/>
                                        <p:tgtEl>
                                          <p:spTgt spid="204904"/>
                                        </p:tgtEl>
                                      </p:cBhvr>
                                    </p:animEffect>
                                  </p:childTnLst>
                                </p:cTn>
                              </p:par>
                            </p:childTnLst>
                          </p:cTn>
                        </p:par>
                      </p:childTnLst>
                    </p:cTn>
                  </p:par>
                  <p:par>
                    <p:cTn id="89" fill="hold">
                      <p:stCondLst>
                        <p:cond delay="indefinite"/>
                      </p:stCondLst>
                      <p:childTnLst>
                        <p:par>
                          <p:cTn id="90" fill="hold">
                            <p:stCondLst>
                              <p:cond delay="0"/>
                            </p:stCondLst>
                            <p:childTnLst>
                              <p:par>
                                <p:cTn id="91" presetID="52" presetClass="entr" presetSubtype="0" fill="hold" grpId="0" nodeType="clickEffect">
                                  <p:stCondLst>
                                    <p:cond delay="0"/>
                                  </p:stCondLst>
                                  <p:childTnLst>
                                    <p:set>
                                      <p:cBhvr>
                                        <p:cTn id="92" dur="1" fill="hold">
                                          <p:stCondLst>
                                            <p:cond delay="0"/>
                                          </p:stCondLst>
                                        </p:cTn>
                                        <p:tgtEl>
                                          <p:spTgt spid="204910"/>
                                        </p:tgtEl>
                                        <p:attrNameLst>
                                          <p:attrName>style.visibility</p:attrName>
                                        </p:attrNameLst>
                                      </p:cBhvr>
                                      <p:to>
                                        <p:strVal val="visible"/>
                                      </p:to>
                                    </p:set>
                                    <p:animScale>
                                      <p:cBhvr>
                                        <p:cTn id="93" dur="1000" decel="50000" fill="hold">
                                          <p:stCondLst>
                                            <p:cond delay="0"/>
                                          </p:stCondLst>
                                        </p:cTn>
                                        <p:tgtEl>
                                          <p:spTgt spid="2049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204910"/>
                                        </p:tgtEl>
                                        <p:attrNameLst>
                                          <p:attrName>ppt_x</p:attrName>
                                          <p:attrName>ppt_y</p:attrName>
                                        </p:attrNameLst>
                                      </p:cBhvr>
                                    </p:animMotion>
                                    <p:animEffect transition="in" filter="fade">
                                      <p:cBhvr>
                                        <p:cTn id="95" dur="1000"/>
                                        <p:tgtEl>
                                          <p:spTgt spid="204910"/>
                                        </p:tgtEl>
                                      </p:cBhvr>
                                    </p:animEffect>
                                  </p:childTnLst>
                                </p:cTn>
                              </p:par>
                              <p:par>
                                <p:cTn id="96" presetID="52" presetClass="entr" presetSubtype="0" fill="hold" grpId="0" nodeType="withEffect">
                                  <p:stCondLst>
                                    <p:cond delay="0"/>
                                  </p:stCondLst>
                                  <p:childTnLst>
                                    <p:set>
                                      <p:cBhvr>
                                        <p:cTn id="97" dur="1" fill="hold">
                                          <p:stCondLst>
                                            <p:cond delay="0"/>
                                          </p:stCondLst>
                                        </p:cTn>
                                        <p:tgtEl>
                                          <p:spTgt spid="204911"/>
                                        </p:tgtEl>
                                        <p:attrNameLst>
                                          <p:attrName>style.visibility</p:attrName>
                                        </p:attrNameLst>
                                      </p:cBhvr>
                                      <p:to>
                                        <p:strVal val="visible"/>
                                      </p:to>
                                    </p:set>
                                    <p:animScale>
                                      <p:cBhvr>
                                        <p:cTn id="98" dur="1000" decel="50000" fill="hold">
                                          <p:stCondLst>
                                            <p:cond delay="0"/>
                                          </p:stCondLst>
                                        </p:cTn>
                                        <p:tgtEl>
                                          <p:spTgt spid="2049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9" dur="1000" decel="50000" fill="hold">
                                          <p:stCondLst>
                                            <p:cond delay="0"/>
                                          </p:stCondLst>
                                        </p:cTn>
                                        <p:tgtEl>
                                          <p:spTgt spid="204911"/>
                                        </p:tgtEl>
                                        <p:attrNameLst>
                                          <p:attrName>ppt_x</p:attrName>
                                          <p:attrName>ppt_y</p:attrName>
                                        </p:attrNameLst>
                                      </p:cBhvr>
                                    </p:animMotion>
                                    <p:animEffect transition="in" filter="fade">
                                      <p:cBhvr>
                                        <p:cTn id="100" dur="1000"/>
                                        <p:tgtEl>
                                          <p:spTgt spid="204911"/>
                                        </p:tgtEl>
                                      </p:cBhvr>
                                    </p:animEffect>
                                  </p:childTnLst>
                                </p:cTn>
                              </p:par>
                              <p:par>
                                <p:cTn id="101" presetID="52" presetClass="entr" presetSubtype="0" fill="hold" grpId="0" nodeType="withEffect">
                                  <p:stCondLst>
                                    <p:cond delay="0"/>
                                  </p:stCondLst>
                                  <p:childTnLst>
                                    <p:set>
                                      <p:cBhvr>
                                        <p:cTn id="102" dur="1" fill="hold">
                                          <p:stCondLst>
                                            <p:cond delay="0"/>
                                          </p:stCondLst>
                                        </p:cTn>
                                        <p:tgtEl>
                                          <p:spTgt spid="204912"/>
                                        </p:tgtEl>
                                        <p:attrNameLst>
                                          <p:attrName>style.visibility</p:attrName>
                                        </p:attrNameLst>
                                      </p:cBhvr>
                                      <p:to>
                                        <p:strVal val="visible"/>
                                      </p:to>
                                    </p:set>
                                    <p:animScale>
                                      <p:cBhvr>
                                        <p:cTn id="103" dur="1000" decel="50000" fill="hold">
                                          <p:stCondLst>
                                            <p:cond delay="0"/>
                                          </p:stCondLst>
                                        </p:cTn>
                                        <p:tgtEl>
                                          <p:spTgt spid="2049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4" dur="1000" decel="50000" fill="hold">
                                          <p:stCondLst>
                                            <p:cond delay="0"/>
                                          </p:stCondLst>
                                        </p:cTn>
                                        <p:tgtEl>
                                          <p:spTgt spid="204912"/>
                                        </p:tgtEl>
                                        <p:attrNameLst>
                                          <p:attrName>ppt_x</p:attrName>
                                          <p:attrName>ppt_y</p:attrName>
                                        </p:attrNameLst>
                                      </p:cBhvr>
                                    </p:animMotion>
                                    <p:animEffect transition="in" filter="fade">
                                      <p:cBhvr>
                                        <p:cTn id="105" dur="1000"/>
                                        <p:tgtEl>
                                          <p:spTgt spid="204912"/>
                                        </p:tgtEl>
                                      </p:cBhvr>
                                    </p:animEffect>
                                  </p:childTnLst>
                                </p:cTn>
                              </p:par>
                            </p:childTnLst>
                          </p:cTn>
                        </p:par>
                      </p:childTnLst>
                    </p:cTn>
                  </p:par>
                  <p:par>
                    <p:cTn id="106" fill="hold">
                      <p:stCondLst>
                        <p:cond delay="indefinite"/>
                      </p:stCondLst>
                      <p:childTnLst>
                        <p:par>
                          <p:cTn id="107" fill="hold">
                            <p:stCondLst>
                              <p:cond delay="0"/>
                            </p:stCondLst>
                            <p:childTnLst>
                              <p:par>
                                <p:cTn id="108" presetID="26" presetClass="entr" presetSubtype="0" fill="hold" grpId="0" nodeType="clickEffect">
                                  <p:stCondLst>
                                    <p:cond delay="0"/>
                                  </p:stCondLst>
                                  <p:childTnLst>
                                    <p:set>
                                      <p:cBhvr>
                                        <p:cTn id="109" dur="1" fill="hold">
                                          <p:stCondLst>
                                            <p:cond delay="0"/>
                                          </p:stCondLst>
                                        </p:cTn>
                                        <p:tgtEl>
                                          <p:spTgt spid="71"/>
                                        </p:tgtEl>
                                        <p:attrNameLst>
                                          <p:attrName>style.visibility</p:attrName>
                                        </p:attrNameLst>
                                      </p:cBhvr>
                                      <p:to>
                                        <p:strVal val="visible"/>
                                      </p:to>
                                    </p:set>
                                    <p:animEffect transition="in" filter="wipe(down)">
                                      <p:cBhvr>
                                        <p:cTn id="110" dur="580">
                                          <p:stCondLst>
                                            <p:cond delay="0"/>
                                          </p:stCondLst>
                                        </p:cTn>
                                        <p:tgtEl>
                                          <p:spTgt spid="71"/>
                                        </p:tgtEl>
                                      </p:cBhvr>
                                    </p:animEffect>
                                    <p:anim calcmode="lin" valueType="num">
                                      <p:cBhvr>
                                        <p:cTn id="11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11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11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11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11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116" dur="26">
                                          <p:stCondLst>
                                            <p:cond delay="650"/>
                                          </p:stCondLst>
                                        </p:cTn>
                                        <p:tgtEl>
                                          <p:spTgt spid="71"/>
                                        </p:tgtEl>
                                      </p:cBhvr>
                                      <p:to x="100000" y="60000"/>
                                    </p:animScale>
                                    <p:animScale>
                                      <p:cBhvr>
                                        <p:cTn id="117" dur="166" decel="50000">
                                          <p:stCondLst>
                                            <p:cond delay="676"/>
                                          </p:stCondLst>
                                        </p:cTn>
                                        <p:tgtEl>
                                          <p:spTgt spid="71"/>
                                        </p:tgtEl>
                                      </p:cBhvr>
                                      <p:to x="100000" y="100000"/>
                                    </p:animScale>
                                    <p:animScale>
                                      <p:cBhvr>
                                        <p:cTn id="118" dur="26">
                                          <p:stCondLst>
                                            <p:cond delay="1312"/>
                                          </p:stCondLst>
                                        </p:cTn>
                                        <p:tgtEl>
                                          <p:spTgt spid="71"/>
                                        </p:tgtEl>
                                      </p:cBhvr>
                                      <p:to x="100000" y="80000"/>
                                    </p:animScale>
                                    <p:animScale>
                                      <p:cBhvr>
                                        <p:cTn id="119" dur="166" decel="50000">
                                          <p:stCondLst>
                                            <p:cond delay="1338"/>
                                          </p:stCondLst>
                                        </p:cTn>
                                        <p:tgtEl>
                                          <p:spTgt spid="71"/>
                                        </p:tgtEl>
                                      </p:cBhvr>
                                      <p:to x="100000" y="100000"/>
                                    </p:animScale>
                                    <p:animScale>
                                      <p:cBhvr>
                                        <p:cTn id="120" dur="26">
                                          <p:stCondLst>
                                            <p:cond delay="1642"/>
                                          </p:stCondLst>
                                        </p:cTn>
                                        <p:tgtEl>
                                          <p:spTgt spid="71"/>
                                        </p:tgtEl>
                                      </p:cBhvr>
                                      <p:to x="100000" y="90000"/>
                                    </p:animScale>
                                    <p:animScale>
                                      <p:cBhvr>
                                        <p:cTn id="121" dur="166" decel="50000">
                                          <p:stCondLst>
                                            <p:cond delay="1668"/>
                                          </p:stCondLst>
                                        </p:cTn>
                                        <p:tgtEl>
                                          <p:spTgt spid="71"/>
                                        </p:tgtEl>
                                      </p:cBhvr>
                                      <p:to x="100000" y="100000"/>
                                    </p:animScale>
                                    <p:animScale>
                                      <p:cBhvr>
                                        <p:cTn id="122" dur="26">
                                          <p:stCondLst>
                                            <p:cond delay="1808"/>
                                          </p:stCondLst>
                                        </p:cTn>
                                        <p:tgtEl>
                                          <p:spTgt spid="71"/>
                                        </p:tgtEl>
                                      </p:cBhvr>
                                      <p:to x="100000" y="95000"/>
                                    </p:animScale>
                                    <p:animScale>
                                      <p:cBhvr>
                                        <p:cTn id="123" dur="166" decel="50000">
                                          <p:stCondLst>
                                            <p:cond delay="1834"/>
                                          </p:stCondLst>
                                        </p:cTn>
                                        <p:tgtEl>
                                          <p:spTgt spid="71"/>
                                        </p:tgtEl>
                                      </p:cBhvr>
                                      <p:to x="100000" y="100000"/>
                                    </p:animScale>
                                  </p:childTnLst>
                                </p:cTn>
                              </p:par>
                            </p:childTnLst>
                          </p:cTn>
                        </p:par>
                      </p:childTnLst>
                    </p:cTn>
                  </p:par>
                  <p:par>
                    <p:cTn id="124" fill="hold">
                      <p:stCondLst>
                        <p:cond delay="indefinite"/>
                      </p:stCondLst>
                      <p:childTnLst>
                        <p:par>
                          <p:cTn id="125" fill="hold">
                            <p:stCondLst>
                              <p:cond delay="0"/>
                            </p:stCondLst>
                            <p:childTnLst>
                              <p:par>
                                <p:cTn id="126" presetID="2" presetClass="entr" presetSubtype="4" fill="hold" grpId="0" nodeType="clickEffect">
                                  <p:stCondLst>
                                    <p:cond delay="0"/>
                                  </p:stCondLst>
                                  <p:childTnLst>
                                    <p:set>
                                      <p:cBhvr>
                                        <p:cTn id="127" dur="1" fill="hold">
                                          <p:stCondLst>
                                            <p:cond delay="0"/>
                                          </p:stCondLst>
                                        </p:cTn>
                                        <p:tgtEl>
                                          <p:spTgt spid="68"/>
                                        </p:tgtEl>
                                        <p:attrNameLst>
                                          <p:attrName>style.visibility</p:attrName>
                                        </p:attrNameLst>
                                      </p:cBhvr>
                                      <p:to>
                                        <p:strVal val="visible"/>
                                      </p:to>
                                    </p:set>
                                    <p:anim calcmode="lin" valueType="num">
                                      <p:cBhvr additive="base">
                                        <p:cTn id="128" dur="500" fill="hold"/>
                                        <p:tgtEl>
                                          <p:spTgt spid="68"/>
                                        </p:tgtEl>
                                        <p:attrNameLst>
                                          <p:attrName>ppt_x</p:attrName>
                                        </p:attrNameLst>
                                      </p:cBhvr>
                                      <p:tavLst>
                                        <p:tav tm="0">
                                          <p:val>
                                            <p:strVal val="#ppt_x"/>
                                          </p:val>
                                        </p:tav>
                                        <p:tav tm="100000">
                                          <p:val>
                                            <p:strVal val="#ppt_x"/>
                                          </p:val>
                                        </p:tav>
                                      </p:tavLst>
                                    </p:anim>
                                    <p:anim calcmode="lin" valueType="num">
                                      <p:cBhvr additive="base">
                                        <p:cTn id="129"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par>
                    <p:cTn id="130" fill="hold">
                      <p:stCondLst>
                        <p:cond delay="indefinite"/>
                      </p:stCondLst>
                      <p:childTnLst>
                        <p:par>
                          <p:cTn id="131" fill="hold">
                            <p:stCondLst>
                              <p:cond delay="0"/>
                            </p:stCondLst>
                            <p:childTnLst>
                              <p:par>
                                <p:cTn id="132" presetID="52" presetClass="entr" presetSubtype="0" fill="hold" grpId="0" nodeType="clickEffect">
                                  <p:stCondLst>
                                    <p:cond delay="0"/>
                                  </p:stCondLst>
                                  <p:childTnLst>
                                    <p:set>
                                      <p:cBhvr>
                                        <p:cTn id="133" dur="1" fill="hold">
                                          <p:stCondLst>
                                            <p:cond delay="0"/>
                                          </p:stCondLst>
                                        </p:cTn>
                                        <p:tgtEl>
                                          <p:spTgt spid="204921"/>
                                        </p:tgtEl>
                                        <p:attrNameLst>
                                          <p:attrName>style.visibility</p:attrName>
                                        </p:attrNameLst>
                                      </p:cBhvr>
                                      <p:to>
                                        <p:strVal val="visible"/>
                                      </p:to>
                                    </p:set>
                                    <p:animScale>
                                      <p:cBhvr>
                                        <p:cTn id="134" dur="1000" decel="50000" fill="hold">
                                          <p:stCondLst>
                                            <p:cond delay="0"/>
                                          </p:stCondLst>
                                        </p:cTn>
                                        <p:tgtEl>
                                          <p:spTgt spid="2049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5" dur="1000" decel="50000" fill="hold">
                                          <p:stCondLst>
                                            <p:cond delay="0"/>
                                          </p:stCondLst>
                                        </p:cTn>
                                        <p:tgtEl>
                                          <p:spTgt spid="204921"/>
                                        </p:tgtEl>
                                        <p:attrNameLst>
                                          <p:attrName>ppt_x</p:attrName>
                                          <p:attrName>ppt_y</p:attrName>
                                        </p:attrNameLst>
                                      </p:cBhvr>
                                    </p:animMotion>
                                    <p:animEffect transition="in" filter="fade">
                                      <p:cBhvr>
                                        <p:cTn id="136" dur="1000"/>
                                        <p:tgtEl>
                                          <p:spTgt spid="204921"/>
                                        </p:tgtEl>
                                      </p:cBhvr>
                                    </p:animEffect>
                                  </p:childTnLst>
                                </p:cTn>
                              </p:par>
                            </p:childTnLst>
                          </p:cTn>
                        </p:par>
                      </p:childTnLst>
                    </p:cTn>
                  </p:par>
                  <p:par>
                    <p:cTn id="137" fill="hold">
                      <p:stCondLst>
                        <p:cond delay="indefinite"/>
                      </p:stCondLst>
                      <p:childTnLst>
                        <p:par>
                          <p:cTn id="138" fill="hold">
                            <p:stCondLst>
                              <p:cond delay="0"/>
                            </p:stCondLst>
                            <p:childTnLst>
                              <p:par>
                                <p:cTn id="139" presetID="22" presetClass="entr" presetSubtype="8" fill="hold" grpId="0" nodeType="clickEffect">
                                  <p:stCondLst>
                                    <p:cond delay="0"/>
                                  </p:stCondLst>
                                  <p:childTnLst>
                                    <p:set>
                                      <p:cBhvr>
                                        <p:cTn id="140" dur="1" fill="hold">
                                          <p:stCondLst>
                                            <p:cond delay="0"/>
                                          </p:stCondLst>
                                        </p:cTn>
                                        <p:tgtEl>
                                          <p:spTgt spid="204913"/>
                                        </p:tgtEl>
                                        <p:attrNameLst>
                                          <p:attrName>style.visibility</p:attrName>
                                        </p:attrNameLst>
                                      </p:cBhvr>
                                      <p:to>
                                        <p:strVal val="visible"/>
                                      </p:to>
                                    </p:set>
                                    <p:animEffect transition="in" filter="wipe(left)">
                                      <p:cBhvr>
                                        <p:cTn id="141" dur="500"/>
                                        <p:tgtEl>
                                          <p:spTgt spid="204913"/>
                                        </p:tgtEl>
                                      </p:cBhvr>
                                    </p:animEffect>
                                  </p:childTnLst>
                                </p:cTn>
                              </p:par>
                            </p:childTnLst>
                          </p:cTn>
                        </p:par>
                      </p:childTnLst>
                    </p:cTn>
                  </p:par>
                  <p:par>
                    <p:cTn id="142" fill="hold">
                      <p:stCondLst>
                        <p:cond delay="indefinite"/>
                      </p:stCondLst>
                      <p:childTnLst>
                        <p:par>
                          <p:cTn id="143" fill="hold">
                            <p:stCondLst>
                              <p:cond delay="0"/>
                            </p:stCondLst>
                            <p:childTnLst>
                              <p:par>
                                <p:cTn id="144" presetID="56" presetClass="entr" presetSubtype="0" fill="hold" grpId="0" nodeType="clickEffect">
                                  <p:stCondLst>
                                    <p:cond delay="0"/>
                                  </p:stCondLst>
                                  <p:iterate type="lt">
                                    <p:tmPct val="10000"/>
                                  </p:iterate>
                                  <p:childTnLst>
                                    <p:set>
                                      <p:cBhvr>
                                        <p:cTn id="145" dur="1" fill="hold">
                                          <p:stCondLst>
                                            <p:cond delay="0"/>
                                          </p:stCondLst>
                                        </p:cTn>
                                        <p:tgtEl>
                                          <p:spTgt spid="204918"/>
                                        </p:tgtEl>
                                        <p:attrNameLst>
                                          <p:attrName>style.visibility</p:attrName>
                                        </p:attrNameLst>
                                      </p:cBhvr>
                                      <p:to>
                                        <p:strVal val="visible"/>
                                      </p:to>
                                    </p:set>
                                    <p:anim by="(-#ppt_w*2)" calcmode="lin" valueType="num">
                                      <p:cBhvr rctx="PPT">
                                        <p:cTn id="146" dur="500" autoRev="1" fill="hold">
                                          <p:stCondLst>
                                            <p:cond delay="0"/>
                                          </p:stCondLst>
                                        </p:cTn>
                                        <p:tgtEl>
                                          <p:spTgt spid="204918"/>
                                        </p:tgtEl>
                                        <p:attrNameLst>
                                          <p:attrName>ppt_w</p:attrName>
                                        </p:attrNameLst>
                                      </p:cBhvr>
                                    </p:anim>
                                    <p:anim by="(#ppt_w*0.50)" calcmode="lin" valueType="num">
                                      <p:cBhvr>
                                        <p:cTn id="147" dur="500" decel="50000" autoRev="1" fill="hold">
                                          <p:stCondLst>
                                            <p:cond delay="0"/>
                                          </p:stCondLst>
                                        </p:cTn>
                                        <p:tgtEl>
                                          <p:spTgt spid="204918"/>
                                        </p:tgtEl>
                                        <p:attrNameLst>
                                          <p:attrName>ppt_x</p:attrName>
                                        </p:attrNameLst>
                                      </p:cBhvr>
                                    </p:anim>
                                    <p:anim from="(-#ppt_h/2)" to="(#ppt_y)" calcmode="lin" valueType="num">
                                      <p:cBhvr>
                                        <p:cTn id="148" dur="1000" fill="hold">
                                          <p:stCondLst>
                                            <p:cond delay="0"/>
                                          </p:stCondLst>
                                        </p:cTn>
                                        <p:tgtEl>
                                          <p:spTgt spid="204918"/>
                                        </p:tgtEl>
                                        <p:attrNameLst>
                                          <p:attrName>ppt_y</p:attrName>
                                        </p:attrNameLst>
                                      </p:cBhvr>
                                    </p:anim>
                                    <p:animRot by="21600000">
                                      <p:cBhvr>
                                        <p:cTn id="149" dur="1000" fill="hold">
                                          <p:stCondLst>
                                            <p:cond delay="0"/>
                                          </p:stCondLst>
                                        </p:cTn>
                                        <p:tgtEl>
                                          <p:spTgt spid="204918"/>
                                        </p:tgtEl>
                                        <p:attrNameLst>
                                          <p:attrName>r</p:attrName>
                                        </p:attrNameLst>
                                      </p:cBhvr>
                                    </p:animRot>
                                  </p:childTnLst>
                                </p:cTn>
                              </p:par>
                              <p:par>
                                <p:cTn id="150" presetID="56" presetClass="entr" presetSubtype="0" fill="hold" grpId="0" nodeType="withEffect">
                                  <p:stCondLst>
                                    <p:cond delay="0"/>
                                  </p:stCondLst>
                                  <p:iterate type="lt">
                                    <p:tmPct val="10000"/>
                                  </p:iterate>
                                  <p:childTnLst>
                                    <p:set>
                                      <p:cBhvr>
                                        <p:cTn id="151" dur="1" fill="hold">
                                          <p:stCondLst>
                                            <p:cond delay="0"/>
                                          </p:stCondLst>
                                        </p:cTn>
                                        <p:tgtEl>
                                          <p:spTgt spid="204919"/>
                                        </p:tgtEl>
                                        <p:attrNameLst>
                                          <p:attrName>style.visibility</p:attrName>
                                        </p:attrNameLst>
                                      </p:cBhvr>
                                      <p:to>
                                        <p:strVal val="visible"/>
                                      </p:to>
                                    </p:set>
                                    <p:anim by="(-#ppt_w*2)" calcmode="lin" valueType="num">
                                      <p:cBhvr rctx="PPT">
                                        <p:cTn id="152" dur="500" autoRev="1" fill="hold">
                                          <p:stCondLst>
                                            <p:cond delay="0"/>
                                          </p:stCondLst>
                                        </p:cTn>
                                        <p:tgtEl>
                                          <p:spTgt spid="204919"/>
                                        </p:tgtEl>
                                        <p:attrNameLst>
                                          <p:attrName>ppt_w</p:attrName>
                                        </p:attrNameLst>
                                      </p:cBhvr>
                                    </p:anim>
                                    <p:anim by="(#ppt_w*0.50)" calcmode="lin" valueType="num">
                                      <p:cBhvr>
                                        <p:cTn id="153" dur="500" decel="50000" autoRev="1" fill="hold">
                                          <p:stCondLst>
                                            <p:cond delay="0"/>
                                          </p:stCondLst>
                                        </p:cTn>
                                        <p:tgtEl>
                                          <p:spTgt spid="204919"/>
                                        </p:tgtEl>
                                        <p:attrNameLst>
                                          <p:attrName>ppt_x</p:attrName>
                                        </p:attrNameLst>
                                      </p:cBhvr>
                                    </p:anim>
                                    <p:anim from="(-#ppt_h/2)" to="(#ppt_y)" calcmode="lin" valueType="num">
                                      <p:cBhvr>
                                        <p:cTn id="154" dur="1000" fill="hold">
                                          <p:stCondLst>
                                            <p:cond delay="0"/>
                                          </p:stCondLst>
                                        </p:cTn>
                                        <p:tgtEl>
                                          <p:spTgt spid="204919"/>
                                        </p:tgtEl>
                                        <p:attrNameLst>
                                          <p:attrName>ppt_y</p:attrName>
                                        </p:attrNameLst>
                                      </p:cBhvr>
                                    </p:anim>
                                    <p:animRot by="21600000">
                                      <p:cBhvr>
                                        <p:cTn id="155" dur="1000" fill="hold">
                                          <p:stCondLst>
                                            <p:cond delay="0"/>
                                          </p:stCondLst>
                                        </p:cTn>
                                        <p:tgtEl>
                                          <p:spTgt spid="204919"/>
                                        </p:tgtEl>
                                        <p:attrNameLst>
                                          <p:attrName>r</p:attrName>
                                        </p:attrNameLst>
                                      </p:cBhvr>
                                    </p:animRot>
                                  </p:childTnLst>
                                </p:cTn>
                              </p:par>
                              <p:par>
                                <p:cTn id="156" presetID="56" presetClass="entr" presetSubtype="0" fill="hold" grpId="0" nodeType="withEffect">
                                  <p:stCondLst>
                                    <p:cond delay="0"/>
                                  </p:stCondLst>
                                  <p:iterate type="lt">
                                    <p:tmPct val="10000"/>
                                  </p:iterate>
                                  <p:childTnLst>
                                    <p:set>
                                      <p:cBhvr>
                                        <p:cTn id="157" dur="1" fill="hold">
                                          <p:stCondLst>
                                            <p:cond delay="0"/>
                                          </p:stCondLst>
                                        </p:cTn>
                                        <p:tgtEl>
                                          <p:spTgt spid="204920"/>
                                        </p:tgtEl>
                                        <p:attrNameLst>
                                          <p:attrName>style.visibility</p:attrName>
                                        </p:attrNameLst>
                                      </p:cBhvr>
                                      <p:to>
                                        <p:strVal val="visible"/>
                                      </p:to>
                                    </p:set>
                                    <p:anim by="(-#ppt_w*2)" calcmode="lin" valueType="num">
                                      <p:cBhvr rctx="PPT">
                                        <p:cTn id="158" dur="500" autoRev="1" fill="hold">
                                          <p:stCondLst>
                                            <p:cond delay="0"/>
                                          </p:stCondLst>
                                        </p:cTn>
                                        <p:tgtEl>
                                          <p:spTgt spid="204920"/>
                                        </p:tgtEl>
                                        <p:attrNameLst>
                                          <p:attrName>ppt_w</p:attrName>
                                        </p:attrNameLst>
                                      </p:cBhvr>
                                    </p:anim>
                                    <p:anim by="(#ppt_w*0.50)" calcmode="lin" valueType="num">
                                      <p:cBhvr>
                                        <p:cTn id="159" dur="500" decel="50000" autoRev="1" fill="hold">
                                          <p:stCondLst>
                                            <p:cond delay="0"/>
                                          </p:stCondLst>
                                        </p:cTn>
                                        <p:tgtEl>
                                          <p:spTgt spid="204920"/>
                                        </p:tgtEl>
                                        <p:attrNameLst>
                                          <p:attrName>ppt_x</p:attrName>
                                        </p:attrNameLst>
                                      </p:cBhvr>
                                    </p:anim>
                                    <p:anim from="(-#ppt_h/2)" to="(#ppt_y)" calcmode="lin" valueType="num">
                                      <p:cBhvr>
                                        <p:cTn id="160" dur="1000" fill="hold">
                                          <p:stCondLst>
                                            <p:cond delay="0"/>
                                          </p:stCondLst>
                                        </p:cTn>
                                        <p:tgtEl>
                                          <p:spTgt spid="204920"/>
                                        </p:tgtEl>
                                        <p:attrNameLst>
                                          <p:attrName>ppt_y</p:attrName>
                                        </p:attrNameLst>
                                      </p:cBhvr>
                                    </p:anim>
                                    <p:animRot by="21600000">
                                      <p:cBhvr>
                                        <p:cTn id="161" dur="1000" fill="hold">
                                          <p:stCondLst>
                                            <p:cond delay="0"/>
                                          </p:stCondLst>
                                        </p:cTn>
                                        <p:tgtEl>
                                          <p:spTgt spid="204920"/>
                                        </p:tgtEl>
                                        <p:attrNameLst>
                                          <p:attrName>r</p:attrName>
                                        </p:attrNameLst>
                                      </p:cBhvr>
                                    </p:animRot>
                                  </p:childTnLst>
                                </p:cTn>
                              </p:par>
                            </p:childTnLst>
                          </p:cTn>
                        </p:par>
                      </p:childTnLst>
                    </p:cTn>
                  </p:par>
                  <p:par>
                    <p:cTn id="162" fill="hold">
                      <p:stCondLst>
                        <p:cond delay="indefinite"/>
                      </p:stCondLst>
                      <p:childTnLst>
                        <p:par>
                          <p:cTn id="163" fill="hold">
                            <p:stCondLst>
                              <p:cond delay="0"/>
                            </p:stCondLst>
                            <p:childTnLst>
                              <p:par>
                                <p:cTn id="164" presetID="29" presetClass="entr" presetSubtype="0" fill="hold" grpId="0" nodeType="clickEffect">
                                  <p:stCondLst>
                                    <p:cond delay="0"/>
                                  </p:stCondLst>
                                  <p:childTnLst>
                                    <p:set>
                                      <p:cBhvr>
                                        <p:cTn id="165" dur="1" fill="hold">
                                          <p:stCondLst>
                                            <p:cond delay="0"/>
                                          </p:stCondLst>
                                        </p:cTn>
                                        <p:tgtEl>
                                          <p:spTgt spid="204917"/>
                                        </p:tgtEl>
                                        <p:attrNameLst>
                                          <p:attrName>style.visibility</p:attrName>
                                        </p:attrNameLst>
                                      </p:cBhvr>
                                      <p:to>
                                        <p:strVal val="visible"/>
                                      </p:to>
                                    </p:set>
                                    <p:anim calcmode="lin" valueType="num">
                                      <p:cBhvr>
                                        <p:cTn id="166" dur="1000" fill="hold"/>
                                        <p:tgtEl>
                                          <p:spTgt spid="204917"/>
                                        </p:tgtEl>
                                        <p:attrNameLst>
                                          <p:attrName>ppt_x</p:attrName>
                                        </p:attrNameLst>
                                      </p:cBhvr>
                                      <p:tavLst>
                                        <p:tav tm="0">
                                          <p:val>
                                            <p:strVal val="#ppt_x-.2"/>
                                          </p:val>
                                        </p:tav>
                                        <p:tav tm="100000">
                                          <p:val>
                                            <p:strVal val="#ppt_x"/>
                                          </p:val>
                                        </p:tav>
                                      </p:tavLst>
                                    </p:anim>
                                    <p:anim calcmode="lin" valueType="num">
                                      <p:cBhvr>
                                        <p:cTn id="167" dur="1000" fill="hold"/>
                                        <p:tgtEl>
                                          <p:spTgt spid="204917"/>
                                        </p:tgtEl>
                                        <p:attrNameLst>
                                          <p:attrName>ppt_y</p:attrName>
                                        </p:attrNameLst>
                                      </p:cBhvr>
                                      <p:tavLst>
                                        <p:tav tm="0">
                                          <p:val>
                                            <p:strVal val="#ppt_y"/>
                                          </p:val>
                                        </p:tav>
                                        <p:tav tm="100000">
                                          <p:val>
                                            <p:strVal val="#ppt_y"/>
                                          </p:val>
                                        </p:tav>
                                      </p:tavLst>
                                    </p:anim>
                                    <p:animEffect transition="in" filter="wipe(right)" prLst="gradientSize: 0.1">
                                      <p:cBhvr>
                                        <p:cTn id="168" dur="1000"/>
                                        <p:tgtEl>
                                          <p:spTgt spid="204917"/>
                                        </p:tgtEl>
                                      </p:cBhvr>
                                    </p:animEffect>
                                  </p:childTnLst>
                                </p:cTn>
                              </p:par>
                            </p:childTnLst>
                          </p:cTn>
                        </p:par>
                      </p:childTnLst>
                    </p:cTn>
                  </p:par>
                  <p:par>
                    <p:cTn id="169" fill="hold">
                      <p:stCondLst>
                        <p:cond delay="indefinite"/>
                      </p:stCondLst>
                      <p:childTnLst>
                        <p:par>
                          <p:cTn id="170" fill="hold">
                            <p:stCondLst>
                              <p:cond delay="0"/>
                            </p:stCondLst>
                            <p:childTnLst>
                              <p:par>
                                <p:cTn id="171" presetID="52" presetClass="entr" presetSubtype="0" fill="hold" grpId="0" nodeType="clickEffect">
                                  <p:stCondLst>
                                    <p:cond delay="0"/>
                                  </p:stCondLst>
                                  <p:childTnLst>
                                    <p:set>
                                      <p:cBhvr>
                                        <p:cTn id="172" dur="1" fill="hold">
                                          <p:stCondLst>
                                            <p:cond delay="0"/>
                                          </p:stCondLst>
                                        </p:cTn>
                                        <p:tgtEl>
                                          <p:spTgt spid="204914"/>
                                        </p:tgtEl>
                                        <p:attrNameLst>
                                          <p:attrName>style.visibility</p:attrName>
                                        </p:attrNameLst>
                                      </p:cBhvr>
                                      <p:to>
                                        <p:strVal val="visible"/>
                                      </p:to>
                                    </p:set>
                                    <p:animScale>
                                      <p:cBhvr>
                                        <p:cTn id="173" dur="1000" decel="50000" fill="hold">
                                          <p:stCondLst>
                                            <p:cond delay="0"/>
                                          </p:stCondLst>
                                        </p:cTn>
                                        <p:tgtEl>
                                          <p:spTgt spid="2049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4" dur="1000" decel="50000" fill="hold">
                                          <p:stCondLst>
                                            <p:cond delay="0"/>
                                          </p:stCondLst>
                                        </p:cTn>
                                        <p:tgtEl>
                                          <p:spTgt spid="204914"/>
                                        </p:tgtEl>
                                        <p:attrNameLst>
                                          <p:attrName>ppt_x</p:attrName>
                                          <p:attrName>ppt_y</p:attrName>
                                        </p:attrNameLst>
                                      </p:cBhvr>
                                    </p:animMotion>
                                    <p:animEffect transition="in" filter="fade">
                                      <p:cBhvr>
                                        <p:cTn id="175" dur="1000"/>
                                        <p:tgtEl>
                                          <p:spTgt spid="204914"/>
                                        </p:tgtEl>
                                      </p:cBhvr>
                                    </p:animEffect>
                                  </p:childTnLst>
                                </p:cTn>
                              </p:par>
                              <p:par>
                                <p:cTn id="176" presetID="52" presetClass="entr" presetSubtype="0" fill="hold" grpId="0" nodeType="withEffect">
                                  <p:stCondLst>
                                    <p:cond delay="0"/>
                                  </p:stCondLst>
                                  <p:childTnLst>
                                    <p:set>
                                      <p:cBhvr>
                                        <p:cTn id="177" dur="1" fill="hold">
                                          <p:stCondLst>
                                            <p:cond delay="0"/>
                                          </p:stCondLst>
                                        </p:cTn>
                                        <p:tgtEl>
                                          <p:spTgt spid="204915"/>
                                        </p:tgtEl>
                                        <p:attrNameLst>
                                          <p:attrName>style.visibility</p:attrName>
                                        </p:attrNameLst>
                                      </p:cBhvr>
                                      <p:to>
                                        <p:strVal val="visible"/>
                                      </p:to>
                                    </p:set>
                                    <p:animScale>
                                      <p:cBhvr>
                                        <p:cTn id="178" dur="1000" decel="50000" fill="hold">
                                          <p:stCondLst>
                                            <p:cond delay="0"/>
                                          </p:stCondLst>
                                        </p:cTn>
                                        <p:tgtEl>
                                          <p:spTgt spid="2049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9" dur="1000" decel="50000" fill="hold">
                                          <p:stCondLst>
                                            <p:cond delay="0"/>
                                          </p:stCondLst>
                                        </p:cTn>
                                        <p:tgtEl>
                                          <p:spTgt spid="204915"/>
                                        </p:tgtEl>
                                        <p:attrNameLst>
                                          <p:attrName>ppt_x</p:attrName>
                                          <p:attrName>ppt_y</p:attrName>
                                        </p:attrNameLst>
                                      </p:cBhvr>
                                    </p:animMotion>
                                    <p:animEffect transition="in" filter="fade">
                                      <p:cBhvr>
                                        <p:cTn id="180" dur="1000"/>
                                        <p:tgtEl>
                                          <p:spTgt spid="204915"/>
                                        </p:tgtEl>
                                      </p:cBhvr>
                                    </p:animEffect>
                                  </p:childTnLst>
                                </p:cTn>
                              </p:par>
                              <p:par>
                                <p:cTn id="181" presetID="52" presetClass="entr" presetSubtype="0" fill="hold" grpId="0" nodeType="withEffect">
                                  <p:stCondLst>
                                    <p:cond delay="0"/>
                                  </p:stCondLst>
                                  <p:childTnLst>
                                    <p:set>
                                      <p:cBhvr>
                                        <p:cTn id="182" dur="1" fill="hold">
                                          <p:stCondLst>
                                            <p:cond delay="0"/>
                                          </p:stCondLst>
                                        </p:cTn>
                                        <p:tgtEl>
                                          <p:spTgt spid="204916"/>
                                        </p:tgtEl>
                                        <p:attrNameLst>
                                          <p:attrName>style.visibility</p:attrName>
                                        </p:attrNameLst>
                                      </p:cBhvr>
                                      <p:to>
                                        <p:strVal val="visible"/>
                                      </p:to>
                                    </p:set>
                                    <p:animScale>
                                      <p:cBhvr>
                                        <p:cTn id="183" dur="1000" decel="50000" fill="hold">
                                          <p:stCondLst>
                                            <p:cond delay="0"/>
                                          </p:stCondLst>
                                        </p:cTn>
                                        <p:tgtEl>
                                          <p:spTgt spid="2049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4" dur="1000" decel="50000" fill="hold">
                                          <p:stCondLst>
                                            <p:cond delay="0"/>
                                          </p:stCondLst>
                                        </p:cTn>
                                        <p:tgtEl>
                                          <p:spTgt spid="204916"/>
                                        </p:tgtEl>
                                        <p:attrNameLst>
                                          <p:attrName>ppt_x</p:attrName>
                                          <p:attrName>ppt_y</p:attrName>
                                        </p:attrNameLst>
                                      </p:cBhvr>
                                    </p:animMotion>
                                    <p:animEffect transition="in" filter="fade">
                                      <p:cBhvr>
                                        <p:cTn id="185" dur="1000"/>
                                        <p:tgtEl>
                                          <p:spTgt spid="204916"/>
                                        </p:tgtEl>
                                      </p:cBhvr>
                                    </p:animEffect>
                                  </p:childTnLst>
                                </p:cTn>
                              </p:par>
                            </p:childTnLst>
                          </p:cTn>
                        </p:par>
                      </p:childTnLst>
                    </p:cTn>
                  </p:par>
                  <p:par>
                    <p:cTn id="186" fill="hold">
                      <p:stCondLst>
                        <p:cond delay="indefinite"/>
                      </p:stCondLst>
                      <p:childTnLst>
                        <p:par>
                          <p:cTn id="187" fill="hold">
                            <p:stCondLst>
                              <p:cond delay="0"/>
                            </p:stCondLst>
                            <p:childTnLst>
                              <p:par>
                                <p:cTn id="188" presetID="52" presetClass="entr" presetSubtype="0" fill="hold" grpId="0" nodeType="clickEffect">
                                  <p:stCondLst>
                                    <p:cond delay="0"/>
                                  </p:stCondLst>
                                  <p:childTnLst>
                                    <p:set>
                                      <p:cBhvr>
                                        <p:cTn id="189" dur="1" fill="hold">
                                          <p:stCondLst>
                                            <p:cond delay="0"/>
                                          </p:stCondLst>
                                        </p:cTn>
                                        <p:tgtEl>
                                          <p:spTgt spid="204922"/>
                                        </p:tgtEl>
                                        <p:attrNameLst>
                                          <p:attrName>style.visibility</p:attrName>
                                        </p:attrNameLst>
                                      </p:cBhvr>
                                      <p:to>
                                        <p:strVal val="visible"/>
                                      </p:to>
                                    </p:set>
                                    <p:animScale>
                                      <p:cBhvr>
                                        <p:cTn id="190" dur="1000" decel="50000" fill="hold">
                                          <p:stCondLst>
                                            <p:cond delay="0"/>
                                          </p:stCondLst>
                                        </p:cTn>
                                        <p:tgtEl>
                                          <p:spTgt spid="2049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1" dur="1000" decel="50000" fill="hold">
                                          <p:stCondLst>
                                            <p:cond delay="0"/>
                                          </p:stCondLst>
                                        </p:cTn>
                                        <p:tgtEl>
                                          <p:spTgt spid="204922"/>
                                        </p:tgtEl>
                                        <p:attrNameLst>
                                          <p:attrName>ppt_x</p:attrName>
                                          <p:attrName>ppt_y</p:attrName>
                                        </p:attrNameLst>
                                      </p:cBhvr>
                                    </p:animMotion>
                                    <p:animEffect transition="in" filter="fade">
                                      <p:cBhvr>
                                        <p:cTn id="192" dur="1000"/>
                                        <p:tgtEl>
                                          <p:spTgt spid="204922"/>
                                        </p:tgtEl>
                                      </p:cBhvr>
                                    </p:animEffect>
                                  </p:childTnLst>
                                </p:cTn>
                              </p:par>
                              <p:par>
                                <p:cTn id="193" presetID="52" presetClass="entr" presetSubtype="0" fill="hold" grpId="0" nodeType="withEffect">
                                  <p:stCondLst>
                                    <p:cond delay="0"/>
                                  </p:stCondLst>
                                  <p:childTnLst>
                                    <p:set>
                                      <p:cBhvr>
                                        <p:cTn id="194" dur="1" fill="hold">
                                          <p:stCondLst>
                                            <p:cond delay="0"/>
                                          </p:stCondLst>
                                        </p:cTn>
                                        <p:tgtEl>
                                          <p:spTgt spid="204923"/>
                                        </p:tgtEl>
                                        <p:attrNameLst>
                                          <p:attrName>style.visibility</p:attrName>
                                        </p:attrNameLst>
                                      </p:cBhvr>
                                      <p:to>
                                        <p:strVal val="visible"/>
                                      </p:to>
                                    </p:set>
                                    <p:animScale>
                                      <p:cBhvr>
                                        <p:cTn id="195" dur="1000" decel="50000" fill="hold">
                                          <p:stCondLst>
                                            <p:cond delay="0"/>
                                          </p:stCondLst>
                                        </p:cTn>
                                        <p:tgtEl>
                                          <p:spTgt spid="2049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6" dur="1000" decel="50000" fill="hold">
                                          <p:stCondLst>
                                            <p:cond delay="0"/>
                                          </p:stCondLst>
                                        </p:cTn>
                                        <p:tgtEl>
                                          <p:spTgt spid="204923"/>
                                        </p:tgtEl>
                                        <p:attrNameLst>
                                          <p:attrName>ppt_x</p:attrName>
                                          <p:attrName>ppt_y</p:attrName>
                                        </p:attrNameLst>
                                      </p:cBhvr>
                                    </p:animMotion>
                                    <p:animEffect transition="in" filter="fade">
                                      <p:cBhvr>
                                        <p:cTn id="197" dur="1000"/>
                                        <p:tgtEl>
                                          <p:spTgt spid="204923"/>
                                        </p:tgtEl>
                                      </p:cBhvr>
                                    </p:animEffect>
                                  </p:childTnLst>
                                </p:cTn>
                              </p:par>
                              <p:par>
                                <p:cTn id="198" presetID="52" presetClass="entr" presetSubtype="0" fill="hold" grpId="0" nodeType="withEffect">
                                  <p:stCondLst>
                                    <p:cond delay="0"/>
                                  </p:stCondLst>
                                  <p:childTnLst>
                                    <p:set>
                                      <p:cBhvr>
                                        <p:cTn id="199" dur="1" fill="hold">
                                          <p:stCondLst>
                                            <p:cond delay="0"/>
                                          </p:stCondLst>
                                        </p:cTn>
                                        <p:tgtEl>
                                          <p:spTgt spid="204924"/>
                                        </p:tgtEl>
                                        <p:attrNameLst>
                                          <p:attrName>style.visibility</p:attrName>
                                        </p:attrNameLst>
                                      </p:cBhvr>
                                      <p:to>
                                        <p:strVal val="visible"/>
                                      </p:to>
                                    </p:set>
                                    <p:animScale>
                                      <p:cBhvr>
                                        <p:cTn id="200" dur="1000" decel="50000" fill="hold">
                                          <p:stCondLst>
                                            <p:cond delay="0"/>
                                          </p:stCondLst>
                                        </p:cTn>
                                        <p:tgtEl>
                                          <p:spTgt spid="2049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1" dur="1000" decel="50000" fill="hold">
                                          <p:stCondLst>
                                            <p:cond delay="0"/>
                                          </p:stCondLst>
                                        </p:cTn>
                                        <p:tgtEl>
                                          <p:spTgt spid="204924"/>
                                        </p:tgtEl>
                                        <p:attrNameLst>
                                          <p:attrName>ppt_x</p:attrName>
                                          <p:attrName>ppt_y</p:attrName>
                                        </p:attrNameLst>
                                      </p:cBhvr>
                                    </p:animMotion>
                                    <p:animEffect transition="in" filter="fade">
                                      <p:cBhvr>
                                        <p:cTn id="202" dur="1000"/>
                                        <p:tgtEl>
                                          <p:spTgt spid="204924"/>
                                        </p:tgtEl>
                                      </p:cBhvr>
                                    </p:animEffect>
                                  </p:childTnLst>
                                </p:cTn>
                              </p:par>
                            </p:childTnLst>
                          </p:cTn>
                        </p:par>
                      </p:childTnLst>
                    </p:cTn>
                  </p:par>
                  <p:par>
                    <p:cTn id="203" fill="hold">
                      <p:stCondLst>
                        <p:cond delay="indefinite"/>
                      </p:stCondLst>
                      <p:childTnLst>
                        <p:par>
                          <p:cTn id="204" fill="hold">
                            <p:stCondLst>
                              <p:cond delay="0"/>
                            </p:stCondLst>
                            <p:childTnLst>
                              <p:par>
                                <p:cTn id="205" presetID="26" presetClass="entr" presetSubtype="0" fill="hold" grpId="0" nodeType="clickEffect">
                                  <p:stCondLst>
                                    <p:cond delay="0"/>
                                  </p:stCondLst>
                                  <p:childTnLst>
                                    <p:set>
                                      <p:cBhvr>
                                        <p:cTn id="206" dur="1" fill="hold">
                                          <p:stCondLst>
                                            <p:cond delay="0"/>
                                          </p:stCondLst>
                                        </p:cTn>
                                        <p:tgtEl>
                                          <p:spTgt spid="72"/>
                                        </p:tgtEl>
                                        <p:attrNameLst>
                                          <p:attrName>style.visibility</p:attrName>
                                        </p:attrNameLst>
                                      </p:cBhvr>
                                      <p:to>
                                        <p:strVal val="visible"/>
                                      </p:to>
                                    </p:set>
                                    <p:animEffect transition="in" filter="wipe(down)">
                                      <p:cBhvr>
                                        <p:cTn id="207" dur="580">
                                          <p:stCondLst>
                                            <p:cond delay="0"/>
                                          </p:stCondLst>
                                        </p:cTn>
                                        <p:tgtEl>
                                          <p:spTgt spid="72"/>
                                        </p:tgtEl>
                                      </p:cBhvr>
                                    </p:animEffect>
                                    <p:anim calcmode="lin" valueType="num">
                                      <p:cBhvr>
                                        <p:cTn id="208"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209"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210"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211"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212"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213" dur="26">
                                          <p:stCondLst>
                                            <p:cond delay="650"/>
                                          </p:stCondLst>
                                        </p:cTn>
                                        <p:tgtEl>
                                          <p:spTgt spid="72"/>
                                        </p:tgtEl>
                                      </p:cBhvr>
                                      <p:to x="100000" y="60000"/>
                                    </p:animScale>
                                    <p:animScale>
                                      <p:cBhvr>
                                        <p:cTn id="214" dur="166" decel="50000">
                                          <p:stCondLst>
                                            <p:cond delay="676"/>
                                          </p:stCondLst>
                                        </p:cTn>
                                        <p:tgtEl>
                                          <p:spTgt spid="72"/>
                                        </p:tgtEl>
                                      </p:cBhvr>
                                      <p:to x="100000" y="100000"/>
                                    </p:animScale>
                                    <p:animScale>
                                      <p:cBhvr>
                                        <p:cTn id="215" dur="26">
                                          <p:stCondLst>
                                            <p:cond delay="1312"/>
                                          </p:stCondLst>
                                        </p:cTn>
                                        <p:tgtEl>
                                          <p:spTgt spid="72"/>
                                        </p:tgtEl>
                                      </p:cBhvr>
                                      <p:to x="100000" y="80000"/>
                                    </p:animScale>
                                    <p:animScale>
                                      <p:cBhvr>
                                        <p:cTn id="216" dur="166" decel="50000">
                                          <p:stCondLst>
                                            <p:cond delay="1338"/>
                                          </p:stCondLst>
                                        </p:cTn>
                                        <p:tgtEl>
                                          <p:spTgt spid="72"/>
                                        </p:tgtEl>
                                      </p:cBhvr>
                                      <p:to x="100000" y="100000"/>
                                    </p:animScale>
                                    <p:animScale>
                                      <p:cBhvr>
                                        <p:cTn id="217" dur="26">
                                          <p:stCondLst>
                                            <p:cond delay="1642"/>
                                          </p:stCondLst>
                                        </p:cTn>
                                        <p:tgtEl>
                                          <p:spTgt spid="72"/>
                                        </p:tgtEl>
                                      </p:cBhvr>
                                      <p:to x="100000" y="90000"/>
                                    </p:animScale>
                                    <p:animScale>
                                      <p:cBhvr>
                                        <p:cTn id="218" dur="166" decel="50000">
                                          <p:stCondLst>
                                            <p:cond delay="1668"/>
                                          </p:stCondLst>
                                        </p:cTn>
                                        <p:tgtEl>
                                          <p:spTgt spid="72"/>
                                        </p:tgtEl>
                                      </p:cBhvr>
                                      <p:to x="100000" y="100000"/>
                                    </p:animScale>
                                    <p:animScale>
                                      <p:cBhvr>
                                        <p:cTn id="219" dur="26">
                                          <p:stCondLst>
                                            <p:cond delay="1808"/>
                                          </p:stCondLst>
                                        </p:cTn>
                                        <p:tgtEl>
                                          <p:spTgt spid="72"/>
                                        </p:tgtEl>
                                      </p:cBhvr>
                                      <p:to x="100000" y="95000"/>
                                    </p:animScale>
                                    <p:animScale>
                                      <p:cBhvr>
                                        <p:cTn id="220" dur="166" decel="50000">
                                          <p:stCondLst>
                                            <p:cond delay="1834"/>
                                          </p:stCondLst>
                                        </p:cTn>
                                        <p:tgtEl>
                                          <p:spTgt spid="72"/>
                                        </p:tgtEl>
                                      </p:cBhvr>
                                      <p:to x="100000" y="100000"/>
                                    </p:animScale>
                                  </p:childTnLst>
                                </p:cTn>
                              </p:par>
                            </p:childTnLst>
                          </p:cTn>
                        </p:par>
                      </p:childTnLst>
                    </p:cTn>
                  </p:par>
                  <p:par>
                    <p:cTn id="221" fill="hold">
                      <p:stCondLst>
                        <p:cond delay="indefinite"/>
                      </p:stCondLst>
                      <p:childTnLst>
                        <p:par>
                          <p:cTn id="222" fill="hold">
                            <p:stCondLst>
                              <p:cond delay="0"/>
                            </p:stCondLst>
                            <p:childTnLst>
                              <p:par>
                                <p:cTn id="223" presetID="2" presetClass="entr" presetSubtype="4" fill="hold" grpId="0" nodeType="clickEffect">
                                  <p:stCondLst>
                                    <p:cond delay="0"/>
                                  </p:stCondLst>
                                  <p:childTnLst>
                                    <p:set>
                                      <p:cBhvr>
                                        <p:cTn id="224" dur="1" fill="hold">
                                          <p:stCondLst>
                                            <p:cond delay="0"/>
                                          </p:stCondLst>
                                        </p:cTn>
                                        <p:tgtEl>
                                          <p:spTgt spid="70"/>
                                        </p:tgtEl>
                                        <p:attrNameLst>
                                          <p:attrName>style.visibility</p:attrName>
                                        </p:attrNameLst>
                                      </p:cBhvr>
                                      <p:to>
                                        <p:strVal val="visible"/>
                                      </p:to>
                                    </p:set>
                                    <p:anim calcmode="lin" valueType="num">
                                      <p:cBhvr additive="base">
                                        <p:cTn id="225" dur="500" fill="hold"/>
                                        <p:tgtEl>
                                          <p:spTgt spid="70"/>
                                        </p:tgtEl>
                                        <p:attrNameLst>
                                          <p:attrName>ppt_x</p:attrName>
                                        </p:attrNameLst>
                                      </p:cBhvr>
                                      <p:tavLst>
                                        <p:tav tm="0">
                                          <p:val>
                                            <p:strVal val="#ppt_x"/>
                                          </p:val>
                                        </p:tav>
                                        <p:tav tm="100000">
                                          <p:val>
                                            <p:strVal val="#ppt_x"/>
                                          </p:val>
                                        </p:tav>
                                      </p:tavLst>
                                    </p:anim>
                                    <p:anim calcmode="lin" valueType="num">
                                      <p:cBhvr additive="base">
                                        <p:cTn id="226"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par>
                    <p:cTn id="227" fill="hold">
                      <p:stCondLst>
                        <p:cond delay="indefinite"/>
                      </p:stCondLst>
                      <p:childTnLst>
                        <p:par>
                          <p:cTn id="228" fill="hold">
                            <p:stCondLst>
                              <p:cond delay="0"/>
                            </p:stCondLst>
                            <p:childTnLst>
                              <p:par>
                                <p:cTn id="229" presetID="52" presetClass="entr" presetSubtype="0" fill="hold" grpId="0" nodeType="clickEffect">
                                  <p:stCondLst>
                                    <p:cond delay="0"/>
                                  </p:stCondLst>
                                  <p:childTnLst>
                                    <p:set>
                                      <p:cBhvr>
                                        <p:cTn id="230" dur="1" fill="hold">
                                          <p:stCondLst>
                                            <p:cond delay="0"/>
                                          </p:stCondLst>
                                        </p:cTn>
                                        <p:tgtEl>
                                          <p:spTgt spid="204933"/>
                                        </p:tgtEl>
                                        <p:attrNameLst>
                                          <p:attrName>style.visibility</p:attrName>
                                        </p:attrNameLst>
                                      </p:cBhvr>
                                      <p:to>
                                        <p:strVal val="visible"/>
                                      </p:to>
                                    </p:set>
                                    <p:animScale>
                                      <p:cBhvr>
                                        <p:cTn id="231" dur="1000" decel="50000" fill="hold">
                                          <p:stCondLst>
                                            <p:cond delay="0"/>
                                          </p:stCondLst>
                                        </p:cTn>
                                        <p:tgtEl>
                                          <p:spTgt spid="20493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2" dur="1000" decel="50000" fill="hold">
                                          <p:stCondLst>
                                            <p:cond delay="0"/>
                                          </p:stCondLst>
                                        </p:cTn>
                                        <p:tgtEl>
                                          <p:spTgt spid="204933"/>
                                        </p:tgtEl>
                                        <p:attrNameLst>
                                          <p:attrName>ppt_x</p:attrName>
                                          <p:attrName>ppt_y</p:attrName>
                                        </p:attrNameLst>
                                      </p:cBhvr>
                                    </p:animMotion>
                                    <p:animEffect transition="in" filter="fade">
                                      <p:cBhvr>
                                        <p:cTn id="233" dur="1000"/>
                                        <p:tgtEl>
                                          <p:spTgt spid="204933"/>
                                        </p:tgtEl>
                                      </p:cBhvr>
                                    </p:animEffect>
                                  </p:childTnLst>
                                </p:cTn>
                              </p:par>
                            </p:childTnLst>
                          </p:cTn>
                        </p:par>
                      </p:childTnLst>
                    </p:cTn>
                  </p:par>
                  <p:par>
                    <p:cTn id="234" fill="hold">
                      <p:stCondLst>
                        <p:cond delay="indefinite"/>
                      </p:stCondLst>
                      <p:childTnLst>
                        <p:par>
                          <p:cTn id="235" fill="hold">
                            <p:stCondLst>
                              <p:cond delay="0"/>
                            </p:stCondLst>
                            <p:childTnLst>
                              <p:par>
                                <p:cTn id="236" presetID="22" presetClass="entr" presetSubtype="8" fill="hold" grpId="0" nodeType="clickEffect">
                                  <p:stCondLst>
                                    <p:cond delay="0"/>
                                  </p:stCondLst>
                                  <p:childTnLst>
                                    <p:set>
                                      <p:cBhvr>
                                        <p:cTn id="237" dur="1" fill="hold">
                                          <p:stCondLst>
                                            <p:cond delay="0"/>
                                          </p:stCondLst>
                                        </p:cTn>
                                        <p:tgtEl>
                                          <p:spTgt spid="204925"/>
                                        </p:tgtEl>
                                        <p:attrNameLst>
                                          <p:attrName>style.visibility</p:attrName>
                                        </p:attrNameLst>
                                      </p:cBhvr>
                                      <p:to>
                                        <p:strVal val="visible"/>
                                      </p:to>
                                    </p:set>
                                    <p:animEffect transition="in" filter="wipe(left)">
                                      <p:cBhvr>
                                        <p:cTn id="238" dur="500"/>
                                        <p:tgtEl>
                                          <p:spTgt spid="204925"/>
                                        </p:tgtEl>
                                      </p:cBhvr>
                                    </p:animEffect>
                                  </p:childTnLst>
                                </p:cTn>
                              </p:par>
                            </p:childTnLst>
                          </p:cTn>
                        </p:par>
                      </p:childTnLst>
                    </p:cTn>
                  </p:par>
                  <p:par>
                    <p:cTn id="239" fill="hold">
                      <p:stCondLst>
                        <p:cond delay="indefinite"/>
                      </p:stCondLst>
                      <p:childTnLst>
                        <p:par>
                          <p:cTn id="240" fill="hold">
                            <p:stCondLst>
                              <p:cond delay="0"/>
                            </p:stCondLst>
                            <p:childTnLst>
                              <p:par>
                                <p:cTn id="241" presetID="56" presetClass="entr" presetSubtype="0" fill="hold" grpId="0" nodeType="clickEffect">
                                  <p:stCondLst>
                                    <p:cond delay="0"/>
                                  </p:stCondLst>
                                  <p:iterate type="lt">
                                    <p:tmPct val="10000"/>
                                  </p:iterate>
                                  <p:childTnLst>
                                    <p:set>
                                      <p:cBhvr>
                                        <p:cTn id="242" dur="1" fill="hold">
                                          <p:stCondLst>
                                            <p:cond delay="0"/>
                                          </p:stCondLst>
                                        </p:cTn>
                                        <p:tgtEl>
                                          <p:spTgt spid="204930"/>
                                        </p:tgtEl>
                                        <p:attrNameLst>
                                          <p:attrName>style.visibility</p:attrName>
                                        </p:attrNameLst>
                                      </p:cBhvr>
                                      <p:to>
                                        <p:strVal val="visible"/>
                                      </p:to>
                                    </p:set>
                                    <p:anim by="(-#ppt_w*2)" calcmode="lin" valueType="num">
                                      <p:cBhvr rctx="PPT">
                                        <p:cTn id="243" dur="500" autoRev="1" fill="hold">
                                          <p:stCondLst>
                                            <p:cond delay="0"/>
                                          </p:stCondLst>
                                        </p:cTn>
                                        <p:tgtEl>
                                          <p:spTgt spid="204930"/>
                                        </p:tgtEl>
                                        <p:attrNameLst>
                                          <p:attrName>ppt_w</p:attrName>
                                        </p:attrNameLst>
                                      </p:cBhvr>
                                    </p:anim>
                                    <p:anim by="(#ppt_w*0.50)" calcmode="lin" valueType="num">
                                      <p:cBhvr>
                                        <p:cTn id="244" dur="500" decel="50000" autoRev="1" fill="hold">
                                          <p:stCondLst>
                                            <p:cond delay="0"/>
                                          </p:stCondLst>
                                        </p:cTn>
                                        <p:tgtEl>
                                          <p:spTgt spid="204930"/>
                                        </p:tgtEl>
                                        <p:attrNameLst>
                                          <p:attrName>ppt_x</p:attrName>
                                        </p:attrNameLst>
                                      </p:cBhvr>
                                    </p:anim>
                                    <p:anim from="(-#ppt_h/2)" to="(#ppt_y)" calcmode="lin" valueType="num">
                                      <p:cBhvr>
                                        <p:cTn id="245" dur="1000" fill="hold">
                                          <p:stCondLst>
                                            <p:cond delay="0"/>
                                          </p:stCondLst>
                                        </p:cTn>
                                        <p:tgtEl>
                                          <p:spTgt spid="204930"/>
                                        </p:tgtEl>
                                        <p:attrNameLst>
                                          <p:attrName>ppt_y</p:attrName>
                                        </p:attrNameLst>
                                      </p:cBhvr>
                                    </p:anim>
                                    <p:animRot by="21600000">
                                      <p:cBhvr>
                                        <p:cTn id="246" dur="1000" fill="hold">
                                          <p:stCondLst>
                                            <p:cond delay="0"/>
                                          </p:stCondLst>
                                        </p:cTn>
                                        <p:tgtEl>
                                          <p:spTgt spid="204930"/>
                                        </p:tgtEl>
                                        <p:attrNameLst>
                                          <p:attrName>r</p:attrName>
                                        </p:attrNameLst>
                                      </p:cBhvr>
                                    </p:animRot>
                                  </p:childTnLst>
                                </p:cTn>
                              </p:par>
                              <p:par>
                                <p:cTn id="247" presetID="56" presetClass="entr" presetSubtype="0" fill="hold" grpId="0" nodeType="withEffect">
                                  <p:stCondLst>
                                    <p:cond delay="0"/>
                                  </p:stCondLst>
                                  <p:iterate type="lt">
                                    <p:tmPct val="10000"/>
                                  </p:iterate>
                                  <p:childTnLst>
                                    <p:set>
                                      <p:cBhvr>
                                        <p:cTn id="248" dur="1" fill="hold">
                                          <p:stCondLst>
                                            <p:cond delay="0"/>
                                          </p:stCondLst>
                                        </p:cTn>
                                        <p:tgtEl>
                                          <p:spTgt spid="204931"/>
                                        </p:tgtEl>
                                        <p:attrNameLst>
                                          <p:attrName>style.visibility</p:attrName>
                                        </p:attrNameLst>
                                      </p:cBhvr>
                                      <p:to>
                                        <p:strVal val="visible"/>
                                      </p:to>
                                    </p:set>
                                    <p:anim by="(-#ppt_w*2)" calcmode="lin" valueType="num">
                                      <p:cBhvr rctx="PPT">
                                        <p:cTn id="249" dur="500" autoRev="1" fill="hold">
                                          <p:stCondLst>
                                            <p:cond delay="0"/>
                                          </p:stCondLst>
                                        </p:cTn>
                                        <p:tgtEl>
                                          <p:spTgt spid="204931"/>
                                        </p:tgtEl>
                                        <p:attrNameLst>
                                          <p:attrName>ppt_w</p:attrName>
                                        </p:attrNameLst>
                                      </p:cBhvr>
                                    </p:anim>
                                    <p:anim by="(#ppt_w*0.50)" calcmode="lin" valueType="num">
                                      <p:cBhvr>
                                        <p:cTn id="250" dur="500" decel="50000" autoRev="1" fill="hold">
                                          <p:stCondLst>
                                            <p:cond delay="0"/>
                                          </p:stCondLst>
                                        </p:cTn>
                                        <p:tgtEl>
                                          <p:spTgt spid="204931"/>
                                        </p:tgtEl>
                                        <p:attrNameLst>
                                          <p:attrName>ppt_x</p:attrName>
                                        </p:attrNameLst>
                                      </p:cBhvr>
                                    </p:anim>
                                    <p:anim from="(-#ppt_h/2)" to="(#ppt_y)" calcmode="lin" valueType="num">
                                      <p:cBhvr>
                                        <p:cTn id="251" dur="1000" fill="hold">
                                          <p:stCondLst>
                                            <p:cond delay="0"/>
                                          </p:stCondLst>
                                        </p:cTn>
                                        <p:tgtEl>
                                          <p:spTgt spid="204931"/>
                                        </p:tgtEl>
                                        <p:attrNameLst>
                                          <p:attrName>ppt_y</p:attrName>
                                        </p:attrNameLst>
                                      </p:cBhvr>
                                    </p:anim>
                                    <p:animRot by="21600000">
                                      <p:cBhvr>
                                        <p:cTn id="252" dur="1000" fill="hold">
                                          <p:stCondLst>
                                            <p:cond delay="0"/>
                                          </p:stCondLst>
                                        </p:cTn>
                                        <p:tgtEl>
                                          <p:spTgt spid="204931"/>
                                        </p:tgtEl>
                                        <p:attrNameLst>
                                          <p:attrName>r</p:attrName>
                                        </p:attrNameLst>
                                      </p:cBhvr>
                                    </p:animRot>
                                  </p:childTnLst>
                                </p:cTn>
                              </p:par>
                              <p:par>
                                <p:cTn id="253" presetID="56" presetClass="entr" presetSubtype="0" fill="hold" grpId="0" nodeType="withEffect">
                                  <p:stCondLst>
                                    <p:cond delay="0"/>
                                  </p:stCondLst>
                                  <p:iterate type="lt">
                                    <p:tmPct val="10000"/>
                                  </p:iterate>
                                  <p:childTnLst>
                                    <p:set>
                                      <p:cBhvr>
                                        <p:cTn id="254" dur="1" fill="hold">
                                          <p:stCondLst>
                                            <p:cond delay="0"/>
                                          </p:stCondLst>
                                        </p:cTn>
                                        <p:tgtEl>
                                          <p:spTgt spid="204932"/>
                                        </p:tgtEl>
                                        <p:attrNameLst>
                                          <p:attrName>style.visibility</p:attrName>
                                        </p:attrNameLst>
                                      </p:cBhvr>
                                      <p:to>
                                        <p:strVal val="visible"/>
                                      </p:to>
                                    </p:set>
                                    <p:anim by="(-#ppt_w*2)" calcmode="lin" valueType="num">
                                      <p:cBhvr rctx="PPT">
                                        <p:cTn id="255" dur="500" autoRev="1" fill="hold">
                                          <p:stCondLst>
                                            <p:cond delay="0"/>
                                          </p:stCondLst>
                                        </p:cTn>
                                        <p:tgtEl>
                                          <p:spTgt spid="204932"/>
                                        </p:tgtEl>
                                        <p:attrNameLst>
                                          <p:attrName>ppt_w</p:attrName>
                                        </p:attrNameLst>
                                      </p:cBhvr>
                                    </p:anim>
                                    <p:anim by="(#ppt_w*0.50)" calcmode="lin" valueType="num">
                                      <p:cBhvr>
                                        <p:cTn id="256" dur="500" decel="50000" autoRev="1" fill="hold">
                                          <p:stCondLst>
                                            <p:cond delay="0"/>
                                          </p:stCondLst>
                                        </p:cTn>
                                        <p:tgtEl>
                                          <p:spTgt spid="204932"/>
                                        </p:tgtEl>
                                        <p:attrNameLst>
                                          <p:attrName>ppt_x</p:attrName>
                                        </p:attrNameLst>
                                      </p:cBhvr>
                                    </p:anim>
                                    <p:anim from="(-#ppt_h/2)" to="(#ppt_y)" calcmode="lin" valueType="num">
                                      <p:cBhvr>
                                        <p:cTn id="257" dur="1000" fill="hold">
                                          <p:stCondLst>
                                            <p:cond delay="0"/>
                                          </p:stCondLst>
                                        </p:cTn>
                                        <p:tgtEl>
                                          <p:spTgt spid="204932"/>
                                        </p:tgtEl>
                                        <p:attrNameLst>
                                          <p:attrName>ppt_y</p:attrName>
                                        </p:attrNameLst>
                                      </p:cBhvr>
                                    </p:anim>
                                    <p:animRot by="21600000">
                                      <p:cBhvr>
                                        <p:cTn id="258" dur="1000" fill="hold">
                                          <p:stCondLst>
                                            <p:cond delay="0"/>
                                          </p:stCondLst>
                                        </p:cTn>
                                        <p:tgtEl>
                                          <p:spTgt spid="204932"/>
                                        </p:tgtEl>
                                        <p:attrNameLst>
                                          <p:attrName>r</p:attrName>
                                        </p:attrNameLst>
                                      </p:cBhvr>
                                    </p:animRot>
                                  </p:childTnLst>
                                </p:cTn>
                              </p:par>
                            </p:childTnLst>
                          </p:cTn>
                        </p:par>
                      </p:childTnLst>
                    </p:cTn>
                  </p:par>
                  <p:par>
                    <p:cTn id="259" fill="hold">
                      <p:stCondLst>
                        <p:cond delay="indefinite"/>
                      </p:stCondLst>
                      <p:childTnLst>
                        <p:par>
                          <p:cTn id="260" fill="hold">
                            <p:stCondLst>
                              <p:cond delay="0"/>
                            </p:stCondLst>
                            <p:childTnLst>
                              <p:par>
                                <p:cTn id="261" presetID="29" presetClass="entr" presetSubtype="0" fill="hold" grpId="0" nodeType="clickEffect">
                                  <p:stCondLst>
                                    <p:cond delay="0"/>
                                  </p:stCondLst>
                                  <p:childTnLst>
                                    <p:set>
                                      <p:cBhvr>
                                        <p:cTn id="262" dur="1" fill="hold">
                                          <p:stCondLst>
                                            <p:cond delay="0"/>
                                          </p:stCondLst>
                                        </p:cTn>
                                        <p:tgtEl>
                                          <p:spTgt spid="204929"/>
                                        </p:tgtEl>
                                        <p:attrNameLst>
                                          <p:attrName>style.visibility</p:attrName>
                                        </p:attrNameLst>
                                      </p:cBhvr>
                                      <p:to>
                                        <p:strVal val="visible"/>
                                      </p:to>
                                    </p:set>
                                    <p:anim calcmode="lin" valueType="num">
                                      <p:cBhvr>
                                        <p:cTn id="263" dur="1000" fill="hold"/>
                                        <p:tgtEl>
                                          <p:spTgt spid="204929"/>
                                        </p:tgtEl>
                                        <p:attrNameLst>
                                          <p:attrName>ppt_x</p:attrName>
                                        </p:attrNameLst>
                                      </p:cBhvr>
                                      <p:tavLst>
                                        <p:tav tm="0">
                                          <p:val>
                                            <p:strVal val="#ppt_x-.2"/>
                                          </p:val>
                                        </p:tav>
                                        <p:tav tm="100000">
                                          <p:val>
                                            <p:strVal val="#ppt_x"/>
                                          </p:val>
                                        </p:tav>
                                      </p:tavLst>
                                    </p:anim>
                                    <p:anim calcmode="lin" valueType="num">
                                      <p:cBhvr>
                                        <p:cTn id="264" dur="1000" fill="hold"/>
                                        <p:tgtEl>
                                          <p:spTgt spid="204929"/>
                                        </p:tgtEl>
                                        <p:attrNameLst>
                                          <p:attrName>ppt_y</p:attrName>
                                        </p:attrNameLst>
                                      </p:cBhvr>
                                      <p:tavLst>
                                        <p:tav tm="0">
                                          <p:val>
                                            <p:strVal val="#ppt_y"/>
                                          </p:val>
                                        </p:tav>
                                        <p:tav tm="100000">
                                          <p:val>
                                            <p:strVal val="#ppt_y"/>
                                          </p:val>
                                        </p:tav>
                                      </p:tavLst>
                                    </p:anim>
                                    <p:animEffect transition="in" filter="wipe(right)" prLst="gradientSize: 0.1">
                                      <p:cBhvr>
                                        <p:cTn id="265" dur="1000"/>
                                        <p:tgtEl>
                                          <p:spTgt spid="204929"/>
                                        </p:tgtEl>
                                      </p:cBhvr>
                                    </p:animEffect>
                                  </p:childTnLst>
                                </p:cTn>
                              </p:par>
                            </p:childTnLst>
                          </p:cTn>
                        </p:par>
                      </p:childTnLst>
                    </p:cTn>
                  </p:par>
                  <p:par>
                    <p:cTn id="266" fill="hold">
                      <p:stCondLst>
                        <p:cond delay="indefinite"/>
                      </p:stCondLst>
                      <p:childTnLst>
                        <p:par>
                          <p:cTn id="267" fill="hold">
                            <p:stCondLst>
                              <p:cond delay="0"/>
                            </p:stCondLst>
                            <p:childTnLst>
                              <p:par>
                                <p:cTn id="268" presetID="52" presetClass="entr" presetSubtype="0" fill="hold" grpId="0" nodeType="clickEffect">
                                  <p:stCondLst>
                                    <p:cond delay="0"/>
                                  </p:stCondLst>
                                  <p:childTnLst>
                                    <p:set>
                                      <p:cBhvr>
                                        <p:cTn id="269" dur="1" fill="hold">
                                          <p:stCondLst>
                                            <p:cond delay="0"/>
                                          </p:stCondLst>
                                        </p:cTn>
                                        <p:tgtEl>
                                          <p:spTgt spid="204926"/>
                                        </p:tgtEl>
                                        <p:attrNameLst>
                                          <p:attrName>style.visibility</p:attrName>
                                        </p:attrNameLst>
                                      </p:cBhvr>
                                      <p:to>
                                        <p:strVal val="visible"/>
                                      </p:to>
                                    </p:set>
                                    <p:animScale>
                                      <p:cBhvr>
                                        <p:cTn id="270" dur="1000" decel="50000" fill="hold">
                                          <p:stCondLst>
                                            <p:cond delay="0"/>
                                          </p:stCondLst>
                                        </p:cTn>
                                        <p:tgtEl>
                                          <p:spTgt spid="2049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1" dur="1000" decel="50000" fill="hold">
                                          <p:stCondLst>
                                            <p:cond delay="0"/>
                                          </p:stCondLst>
                                        </p:cTn>
                                        <p:tgtEl>
                                          <p:spTgt spid="204926"/>
                                        </p:tgtEl>
                                        <p:attrNameLst>
                                          <p:attrName>ppt_x</p:attrName>
                                          <p:attrName>ppt_y</p:attrName>
                                        </p:attrNameLst>
                                      </p:cBhvr>
                                    </p:animMotion>
                                    <p:animEffect transition="in" filter="fade">
                                      <p:cBhvr>
                                        <p:cTn id="272" dur="1000"/>
                                        <p:tgtEl>
                                          <p:spTgt spid="204926"/>
                                        </p:tgtEl>
                                      </p:cBhvr>
                                    </p:animEffect>
                                  </p:childTnLst>
                                </p:cTn>
                              </p:par>
                              <p:par>
                                <p:cTn id="273" presetID="52" presetClass="entr" presetSubtype="0" fill="hold" grpId="0" nodeType="withEffect">
                                  <p:stCondLst>
                                    <p:cond delay="0"/>
                                  </p:stCondLst>
                                  <p:childTnLst>
                                    <p:set>
                                      <p:cBhvr>
                                        <p:cTn id="274" dur="1" fill="hold">
                                          <p:stCondLst>
                                            <p:cond delay="0"/>
                                          </p:stCondLst>
                                        </p:cTn>
                                        <p:tgtEl>
                                          <p:spTgt spid="204927"/>
                                        </p:tgtEl>
                                        <p:attrNameLst>
                                          <p:attrName>style.visibility</p:attrName>
                                        </p:attrNameLst>
                                      </p:cBhvr>
                                      <p:to>
                                        <p:strVal val="visible"/>
                                      </p:to>
                                    </p:set>
                                    <p:animScale>
                                      <p:cBhvr>
                                        <p:cTn id="275" dur="1000" decel="50000" fill="hold">
                                          <p:stCondLst>
                                            <p:cond delay="0"/>
                                          </p:stCondLst>
                                        </p:cTn>
                                        <p:tgtEl>
                                          <p:spTgt spid="2049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6" dur="1000" decel="50000" fill="hold">
                                          <p:stCondLst>
                                            <p:cond delay="0"/>
                                          </p:stCondLst>
                                        </p:cTn>
                                        <p:tgtEl>
                                          <p:spTgt spid="204927"/>
                                        </p:tgtEl>
                                        <p:attrNameLst>
                                          <p:attrName>ppt_x</p:attrName>
                                          <p:attrName>ppt_y</p:attrName>
                                        </p:attrNameLst>
                                      </p:cBhvr>
                                    </p:animMotion>
                                    <p:animEffect transition="in" filter="fade">
                                      <p:cBhvr>
                                        <p:cTn id="277" dur="1000"/>
                                        <p:tgtEl>
                                          <p:spTgt spid="204927"/>
                                        </p:tgtEl>
                                      </p:cBhvr>
                                    </p:animEffect>
                                  </p:childTnLst>
                                </p:cTn>
                              </p:par>
                              <p:par>
                                <p:cTn id="278" presetID="52" presetClass="entr" presetSubtype="0" fill="hold" grpId="0" nodeType="withEffect">
                                  <p:stCondLst>
                                    <p:cond delay="0"/>
                                  </p:stCondLst>
                                  <p:childTnLst>
                                    <p:set>
                                      <p:cBhvr>
                                        <p:cTn id="279" dur="1" fill="hold">
                                          <p:stCondLst>
                                            <p:cond delay="0"/>
                                          </p:stCondLst>
                                        </p:cTn>
                                        <p:tgtEl>
                                          <p:spTgt spid="204928"/>
                                        </p:tgtEl>
                                        <p:attrNameLst>
                                          <p:attrName>style.visibility</p:attrName>
                                        </p:attrNameLst>
                                      </p:cBhvr>
                                      <p:to>
                                        <p:strVal val="visible"/>
                                      </p:to>
                                    </p:set>
                                    <p:animScale>
                                      <p:cBhvr>
                                        <p:cTn id="280" dur="1000" decel="50000" fill="hold">
                                          <p:stCondLst>
                                            <p:cond delay="0"/>
                                          </p:stCondLst>
                                        </p:cTn>
                                        <p:tgtEl>
                                          <p:spTgt spid="2049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1" dur="1000" decel="50000" fill="hold">
                                          <p:stCondLst>
                                            <p:cond delay="0"/>
                                          </p:stCondLst>
                                        </p:cTn>
                                        <p:tgtEl>
                                          <p:spTgt spid="204928"/>
                                        </p:tgtEl>
                                        <p:attrNameLst>
                                          <p:attrName>ppt_x</p:attrName>
                                          <p:attrName>ppt_y</p:attrName>
                                        </p:attrNameLst>
                                      </p:cBhvr>
                                    </p:animMotion>
                                    <p:animEffect transition="in" filter="fade">
                                      <p:cBhvr>
                                        <p:cTn id="282" dur="1000"/>
                                        <p:tgtEl>
                                          <p:spTgt spid="204928"/>
                                        </p:tgtEl>
                                      </p:cBhvr>
                                    </p:animEffect>
                                  </p:childTnLst>
                                </p:cTn>
                              </p:par>
                            </p:childTnLst>
                          </p:cTn>
                        </p:par>
                      </p:childTnLst>
                    </p:cTn>
                  </p:par>
                  <p:par>
                    <p:cTn id="283" fill="hold">
                      <p:stCondLst>
                        <p:cond delay="indefinite"/>
                      </p:stCondLst>
                      <p:childTnLst>
                        <p:par>
                          <p:cTn id="284" fill="hold">
                            <p:stCondLst>
                              <p:cond delay="0"/>
                            </p:stCondLst>
                            <p:childTnLst>
                              <p:par>
                                <p:cTn id="285" presetID="52" presetClass="entr" presetSubtype="0" fill="hold" grpId="0" nodeType="clickEffect">
                                  <p:stCondLst>
                                    <p:cond delay="0"/>
                                  </p:stCondLst>
                                  <p:childTnLst>
                                    <p:set>
                                      <p:cBhvr>
                                        <p:cTn id="286" dur="1" fill="hold">
                                          <p:stCondLst>
                                            <p:cond delay="0"/>
                                          </p:stCondLst>
                                        </p:cTn>
                                        <p:tgtEl>
                                          <p:spTgt spid="204934"/>
                                        </p:tgtEl>
                                        <p:attrNameLst>
                                          <p:attrName>style.visibility</p:attrName>
                                        </p:attrNameLst>
                                      </p:cBhvr>
                                      <p:to>
                                        <p:strVal val="visible"/>
                                      </p:to>
                                    </p:set>
                                    <p:animScale>
                                      <p:cBhvr>
                                        <p:cTn id="287" dur="1000" decel="50000" fill="hold">
                                          <p:stCondLst>
                                            <p:cond delay="0"/>
                                          </p:stCondLst>
                                        </p:cTn>
                                        <p:tgtEl>
                                          <p:spTgt spid="20493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8" dur="1000" decel="50000" fill="hold">
                                          <p:stCondLst>
                                            <p:cond delay="0"/>
                                          </p:stCondLst>
                                        </p:cTn>
                                        <p:tgtEl>
                                          <p:spTgt spid="204934"/>
                                        </p:tgtEl>
                                        <p:attrNameLst>
                                          <p:attrName>ppt_x</p:attrName>
                                          <p:attrName>ppt_y</p:attrName>
                                        </p:attrNameLst>
                                      </p:cBhvr>
                                    </p:animMotion>
                                    <p:animEffect transition="in" filter="fade">
                                      <p:cBhvr>
                                        <p:cTn id="289" dur="1000"/>
                                        <p:tgtEl>
                                          <p:spTgt spid="204934"/>
                                        </p:tgtEl>
                                      </p:cBhvr>
                                    </p:animEffect>
                                  </p:childTnLst>
                                </p:cTn>
                              </p:par>
                              <p:par>
                                <p:cTn id="290" presetID="52" presetClass="entr" presetSubtype="0" fill="hold" grpId="0" nodeType="withEffect">
                                  <p:stCondLst>
                                    <p:cond delay="0"/>
                                  </p:stCondLst>
                                  <p:childTnLst>
                                    <p:set>
                                      <p:cBhvr>
                                        <p:cTn id="291" dur="1" fill="hold">
                                          <p:stCondLst>
                                            <p:cond delay="0"/>
                                          </p:stCondLst>
                                        </p:cTn>
                                        <p:tgtEl>
                                          <p:spTgt spid="204935"/>
                                        </p:tgtEl>
                                        <p:attrNameLst>
                                          <p:attrName>style.visibility</p:attrName>
                                        </p:attrNameLst>
                                      </p:cBhvr>
                                      <p:to>
                                        <p:strVal val="visible"/>
                                      </p:to>
                                    </p:set>
                                    <p:animScale>
                                      <p:cBhvr>
                                        <p:cTn id="292" dur="1000" decel="50000" fill="hold">
                                          <p:stCondLst>
                                            <p:cond delay="0"/>
                                          </p:stCondLst>
                                        </p:cTn>
                                        <p:tgtEl>
                                          <p:spTgt spid="20493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3" dur="1000" decel="50000" fill="hold">
                                          <p:stCondLst>
                                            <p:cond delay="0"/>
                                          </p:stCondLst>
                                        </p:cTn>
                                        <p:tgtEl>
                                          <p:spTgt spid="204935"/>
                                        </p:tgtEl>
                                        <p:attrNameLst>
                                          <p:attrName>ppt_x</p:attrName>
                                          <p:attrName>ppt_y</p:attrName>
                                        </p:attrNameLst>
                                      </p:cBhvr>
                                    </p:animMotion>
                                    <p:animEffect transition="in" filter="fade">
                                      <p:cBhvr>
                                        <p:cTn id="294" dur="1000"/>
                                        <p:tgtEl>
                                          <p:spTgt spid="204935"/>
                                        </p:tgtEl>
                                      </p:cBhvr>
                                    </p:animEffect>
                                  </p:childTnLst>
                                </p:cTn>
                              </p:par>
                              <p:par>
                                <p:cTn id="295" presetID="52" presetClass="entr" presetSubtype="0" fill="hold" grpId="0" nodeType="withEffect">
                                  <p:stCondLst>
                                    <p:cond delay="0"/>
                                  </p:stCondLst>
                                  <p:childTnLst>
                                    <p:set>
                                      <p:cBhvr>
                                        <p:cTn id="296" dur="1" fill="hold">
                                          <p:stCondLst>
                                            <p:cond delay="0"/>
                                          </p:stCondLst>
                                        </p:cTn>
                                        <p:tgtEl>
                                          <p:spTgt spid="204936"/>
                                        </p:tgtEl>
                                        <p:attrNameLst>
                                          <p:attrName>style.visibility</p:attrName>
                                        </p:attrNameLst>
                                      </p:cBhvr>
                                      <p:to>
                                        <p:strVal val="visible"/>
                                      </p:to>
                                    </p:set>
                                    <p:animScale>
                                      <p:cBhvr>
                                        <p:cTn id="297" dur="1000" decel="50000" fill="hold">
                                          <p:stCondLst>
                                            <p:cond delay="0"/>
                                          </p:stCondLst>
                                        </p:cTn>
                                        <p:tgtEl>
                                          <p:spTgt spid="20493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8" dur="1000" decel="50000" fill="hold">
                                          <p:stCondLst>
                                            <p:cond delay="0"/>
                                          </p:stCondLst>
                                        </p:cTn>
                                        <p:tgtEl>
                                          <p:spTgt spid="204936"/>
                                        </p:tgtEl>
                                        <p:attrNameLst>
                                          <p:attrName>ppt_x</p:attrName>
                                          <p:attrName>ppt_y</p:attrName>
                                        </p:attrNameLst>
                                      </p:cBhvr>
                                    </p:animMotion>
                                    <p:animEffect transition="in" filter="fade">
                                      <p:cBhvr>
                                        <p:cTn id="299" dur="1000"/>
                                        <p:tgtEl>
                                          <p:spTgt spid="204936"/>
                                        </p:tgtEl>
                                      </p:cBhvr>
                                    </p:animEffect>
                                  </p:childTnLst>
                                </p:cTn>
                              </p:par>
                            </p:childTnLst>
                          </p:cTn>
                        </p:par>
                      </p:childTnLst>
                    </p:cTn>
                  </p:par>
                  <p:par>
                    <p:cTn id="300" fill="hold">
                      <p:stCondLst>
                        <p:cond delay="indefinite"/>
                      </p:stCondLst>
                      <p:childTnLst>
                        <p:par>
                          <p:cTn id="301" fill="hold">
                            <p:stCondLst>
                              <p:cond delay="0"/>
                            </p:stCondLst>
                            <p:childTnLst>
                              <p:par>
                                <p:cTn id="302" presetID="29" presetClass="entr" presetSubtype="0" fill="hold" grpId="0" nodeType="clickEffect">
                                  <p:stCondLst>
                                    <p:cond delay="0"/>
                                  </p:stCondLst>
                                  <p:childTnLst>
                                    <p:set>
                                      <p:cBhvr>
                                        <p:cTn id="303" dur="1" fill="hold">
                                          <p:stCondLst>
                                            <p:cond delay="0"/>
                                          </p:stCondLst>
                                        </p:cTn>
                                        <p:tgtEl>
                                          <p:spTgt spid="204941"/>
                                        </p:tgtEl>
                                        <p:attrNameLst>
                                          <p:attrName>style.visibility</p:attrName>
                                        </p:attrNameLst>
                                      </p:cBhvr>
                                      <p:to>
                                        <p:strVal val="visible"/>
                                      </p:to>
                                    </p:set>
                                    <p:anim calcmode="lin" valueType="num">
                                      <p:cBhvr>
                                        <p:cTn id="304" dur="1000" fill="hold"/>
                                        <p:tgtEl>
                                          <p:spTgt spid="204941"/>
                                        </p:tgtEl>
                                        <p:attrNameLst>
                                          <p:attrName>ppt_x</p:attrName>
                                        </p:attrNameLst>
                                      </p:cBhvr>
                                      <p:tavLst>
                                        <p:tav tm="0">
                                          <p:val>
                                            <p:strVal val="#ppt_x-.2"/>
                                          </p:val>
                                        </p:tav>
                                        <p:tav tm="100000">
                                          <p:val>
                                            <p:strVal val="#ppt_x"/>
                                          </p:val>
                                        </p:tav>
                                      </p:tavLst>
                                    </p:anim>
                                    <p:anim calcmode="lin" valueType="num">
                                      <p:cBhvr>
                                        <p:cTn id="305" dur="1000" fill="hold"/>
                                        <p:tgtEl>
                                          <p:spTgt spid="204941"/>
                                        </p:tgtEl>
                                        <p:attrNameLst>
                                          <p:attrName>ppt_y</p:attrName>
                                        </p:attrNameLst>
                                      </p:cBhvr>
                                      <p:tavLst>
                                        <p:tav tm="0">
                                          <p:val>
                                            <p:strVal val="#ppt_y"/>
                                          </p:val>
                                        </p:tav>
                                        <p:tav tm="100000">
                                          <p:val>
                                            <p:strVal val="#ppt_y"/>
                                          </p:val>
                                        </p:tav>
                                      </p:tavLst>
                                    </p:anim>
                                    <p:animEffect transition="in" filter="wipe(right)" prLst="gradientSize: 0.1">
                                      <p:cBhvr>
                                        <p:cTn id="306" dur="1000"/>
                                        <p:tgtEl>
                                          <p:spTgt spid="204941"/>
                                        </p:tgtEl>
                                      </p:cBhvr>
                                    </p:animEffect>
                                  </p:childTnLst>
                                </p:cTn>
                              </p:par>
                            </p:childTnLst>
                          </p:cTn>
                        </p:par>
                      </p:childTnLst>
                    </p:cTn>
                  </p:par>
                  <p:par>
                    <p:cTn id="307" fill="hold">
                      <p:stCondLst>
                        <p:cond delay="indefinite"/>
                      </p:stCondLst>
                      <p:childTnLst>
                        <p:par>
                          <p:cTn id="308" fill="hold">
                            <p:stCondLst>
                              <p:cond delay="0"/>
                            </p:stCondLst>
                            <p:childTnLst>
                              <p:par>
                                <p:cTn id="309" presetID="56" presetClass="entr" presetSubtype="0" fill="hold" grpId="0" nodeType="clickEffect">
                                  <p:stCondLst>
                                    <p:cond delay="0"/>
                                  </p:stCondLst>
                                  <p:iterate type="lt">
                                    <p:tmPct val="10000"/>
                                  </p:iterate>
                                  <p:childTnLst>
                                    <p:set>
                                      <p:cBhvr>
                                        <p:cTn id="310" dur="1" fill="hold">
                                          <p:stCondLst>
                                            <p:cond delay="0"/>
                                          </p:stCondLst>
                                        </p:cTn>
                                        <p:tgtEl>
                                          <p:spTgt spid="204942"/>
                                        </p:tgtEl>
                                        <p:attrNameLst>
                                          <p:attrName>style.visibility</p:attrName>
                                        </p:attrNameLst>
                                      </p:cBhvr>
                                      <p:to>
                                        <p:strVal val="visible"/>
                                      </p:to>
                                    </p:set>
                                    <p:anim by="(-#ppt_w*2)" calcmode="lin" valueType="num">
                                      <p:cBhvr rctx="PPT">
                                        <p:cTn id="311" dur="500" autoRev="1" fill="hold">
                                          <p:stCondLst>
                                            <p:cond delay="0"/>
                                          </p:stCondLst>
                                        </p:cTn>
                                        <p:tgtEl>
                                          <p:spTgt spid="204942"/>
                                        </p:tgtEl>
                                        <p:attrNameLst>
                                          <p:attrName>ppt_w</p:attrName>
                                        </p:attrNameLst>
                                      </p:cBhvr>
                                    </p:anim>
                                    <p:anim by="(#ppt_w*0.50)" calcmode="lin" valueType="num">
                                      <p:cBhvr>
                                        <p:cTn id="312" dur="500" decel="50000" autoRev="1" fill="hold">
                                          <p:stCondLst>
                                            <p:cond delay="0"/>
                                          </p:stCondLst>
                                        </p:cTn>
                                        <p:tgtEl>
                                          <p:spTgt spid="204942"/>
                                        </p:tgtEl>
                                        <p:attrNameLst>
                                          <p:attrName>ppt_x</p:attrName>
                                        </p:attrNameLst>
                                      </p:cBhvr>
                                    </p:anim>
                                    <p:anim from="(-#ppt_h/2)" to="(#ppt_y)" calcmode="lin" valueType="num">
                                      <p:cBhvr>
                                        <p:cTn id="313" dur="1000" fill="hold">
                                          <p:stCondLst>
                                            <p:cond delay="0"/>
                                          </p:stCondLst>
                                        </p:cTn>
                                        <p:tgtEl>
                                          <p:spTgt spid="204942"/>
                                        </p:tgtEl>
                                        <p:attrNameLst>
                                          <p:attrName>ppt_y</p:attrName>
                                        </p:attrNameLst>
                                      </p:cBhvr>
                                    </p:anim>
                                    <p:animRot by="21600000">
                                      <p:cBhvr>
                                        <p:cTn id="314" dur="1000" fill="hold">
                                          <p:stCondLst>
                                            <p:cond delay="0"/>
                                          </p:stCondLst>
                                        </p:cTn>
                                        <p:tgtEl>
                                          <p:spTgt spid="204942"/>
                                        </p:tgtEl>
                                        <p:attrNameLst>
                                          <p:attrName>r</p:attrName>
                                        </p:attrNameLst>
                                      </p:cBhvr>
                                    </p:animRot>
                                  </p:childTnLst>
                                </p:cTn>
                              </p:par>
                              <p:par>
                                <p:cTn id="315" presetID="56" presetClass="entr" presetSubtype="0" fill="hold" grpId="0" nodeType="withEffect">
                                  <p:stCondLst>
                                    <p:cond delay="0"/>
                                  </p:stCondLst>
                                  <p:iterate type="lt">
                                    <p:tmPct val="10000"/>
                                  </p:iterate>
                                  <p:childTnLst>
                                    <p:set>
                                      <p:cBhvr>
                                        <p:cTn id="316" dur="1" fill="hold">
                                          <p:stCondLst>
                                            <p:cond delay="0"/>
                                          </p:stCondLst>
                                        </p:cTn>
                                        <p:tgtEl>
                                          <p:spTgt spid="204943"/>
                                        </p:tgtEl>
                                        <p:attrNameLst>
                                          <p:attrName>style.visibility</p:attrName>
                                        </p:attrNameLst>
                                      </p:cBhvr>
                                      <p:to>
                                        <p:strVal val="visible"/>
                                      </p:to>
                                    </p:set>
                                    <p:anim by="(-#ppt_w*2)" calcmode="lin" valueType="num">
                                      <p:cBhvr rctx="PPT">
                                        <p:cTn id="317" dur="500" autoRev="1" fill="hold">
                                          <p:stCondLst>
                                            <p:cond delay="0"/>
                                          </p:stCondLst>
                                        </p:cTn>
                                        <p:tgtEl>
                                          <p:spTgt spid="204943"/>
                                        </p:tgtEl>
                                        <p:attrNameLst>
                                          <p:attrName>ppt_w</p:attrName>
                                        </p:attrNameLst>
                                      </p:cBhvr>
                                    </p:anim>
                                    <p:anim by="(#ppt_w*0.50)" calcmode="lin" valueType="num">
                                      <p:cBhvr>
                                        <p:cTn id="318" dur="500" decel="50000" autoRev="1" fill="hold">
                                          <p:stCondLst>
                                            <p:cond delay="0"/>
                                          </p:stCondLst>
                                        </p:cTn>
                                        <p:tgtEl>
                                          <p:spTgt spid="204943"/>
                                        </p:tgtEl>
                                        <p:attrNameLst>
                                          <p:attrName>ppt_x</p:attrName>
                                        </p:attrNameLst>
                                      </p:cBhvr>
                                    </p:anim>
                                    <p:anim from="(-#ppt_h/2)" to="(#ppt_y)" calcmode="lin" valueType="num">
                                      <p:cBhvr>
                                        <p:cTn id="319" dur="1000" fill="hold">
                                          <p:stCondLst>
                                            <p:cond delay="0"/>
                                          </p:stCondLst>
                                        </p:cTn>
                                        <p:tgtEl>
                                          <p:spTgt spid="204943"/>
                                        </p:tgtEl>
                                        <p:attrNameLst>
                                          <p:attrName>ppt_y</p:attrName>
                                        </p:attrNameLst>
                                      </p:cBhvr>
                                    </p:anim>
                                    <p:animRot by="21600000">
                                      <p:cBhvr>
                                        <p:cTn id="320" dur="1000" fill="hold">
                                          <p:stCondLst>
                                            <p:cond delay="0"/>
                                          </p:stCondLst>
                                        </p:cTn>
                                        <p:tgtEl>
                                          <p:spTgt spid="204943"/>
                                        </p:tgtEl>
                                        <p:attrNameLst>
                                          <p:attrName>r</p:attrName>
                                        </p:attrNameLst>
                                      </p:cBhvr>
                                    </p:animRot>
                                  </p:childTnLst>
                                </p:cTn>
                              </p:par>
                              <p:par>
                                <p:cTn id="321" presetID="56" presetClass="entr" presetSubtype="0" fill="hold" grpId="0" nodeType="withEffect">
                                  <p:stCondLst>
                                    <p:cond delay="0"/>
                                  </p:stCondLst>
                                  <p:iterate type="lt">
                                    <p:tmPct val="10000"/>
                                  </p:iterate>
                                  <p:childTnLst>
                                    <p:set>
                                      <p:cBhvr>
                                        <p:cTn id="322" dur="1" fill="hold">
                                          <p:stCondLst>
                                            <p:cond delay="0"/>
                                          </p:stCondLst>
                                        </p:cTn>
                                        <p:tgtEl>
                                          <p:spTgt spid="204944"/>
                                        </p:tgtEl>
                                        <p:attrNameLst>
                                          <p:attrName>style.visibility</p:attrName>
                                        </p:attrNameLst>
                                      </p:cBhvr>
                                      <p:to>
                                        <p:strVal val="visible"/>
                                      </p:to>
                                    </p:set>
                                    <p:anim by="(-#ppt_w*2)" calcmode="lin" valueType="num">
                                      <p:cBhvr rctx="PPT">
                                        <p:cTn id="323" dur="500" autoRev="1" fill="hold">
                                          <p:stCondLst>
                                            <p:cond delay="0"/>
                                          </p:stCondLst>
                                        </p:cTn>
                                        <p:tgtEl>
                                          <p:spTgt spid="204944"/>
                                        </p:tgtEl>
                                        <p:attrNameLst>
                                          <p:attrName>ppt_w</p:attrName>
                                        </p:attrNameLst>
                                      </p:cBhvr>
                                    </p:anim>
                                    <p:anim by="(#ppt_w*0.50)" calcmode="lin" valueType="num">
                                      <p:cBhvr>
                                        <p:cTn id="324" dur="500" decel="50000" autoRev="1" fill="hold">
                                          <p:stCondLst>
                                            <p:cond delay="0"/>
                                          </p:stCondLst>
                                        </p:cTn>
                                        <p:tgtEl>
                                          <p:spTgt spid="204944"/>
                                        </p:tgtEl>
                                        <p:attrNameLst>
                                          <p:attrName>ppt_x</p:attrName>
                                        </p:attrNameLst>
                                      </p:cBhvr>
                                    </p:anim>
                                    <p:anim from="(-#ppt_h/2)" to="(#ppt_y)" calcmode="lin" valueType="num">
                                      <p:cBhvr>
                                        <p:cTn id="325" dur="1000" fill="hold">
                                          <p:stCondLst>
                                            <p:cond delay="0"/>
                                          </p:stCondLst>
                                        </p:cTn>
                                        <p:tgtEl>
                                          <p:spTgt spid="204944"/>
                                        </p:tgtEl>
                                        <p:attrNameLst>
                                          <p:attrName>ppt_y</p:attrName>
                                        </p:attrNameLst>
                                      </p:cBhvr>
                                    </p:anim>
                                    <p:animRot by="21600000">
                                      <p:cBhvr>
                                        <p:cTn id="326" dur="1000" fill="hold">
                                          <p:stCondLst>
                                            <p:cond delay="0"/>
                                          </p:stCondLst>
                                        </p:cTn>
                                        <p:tgtEl>
                                          <p:spTgt spid="204944"/>
                                        </p:tgtEl>
                                        <p:attrNameLst>
                                          <p:attrName>r</p:attrName>
                                        </p:attrNameLst>
                                      </p:cBhvr>
                                    </p:animRot>
                                  </p:childTnLst>
                                </p:cTn>
                              </p:par>
                            </p:childTnLst>
                          </p:cTn>
                        </p:par>
                      </p:childTnLst>
                    </p:cTn>
                  </p:par>
                  <p:par>
                    <p:cTn id="327" fill="hold">
                      <p:stCondLst>
                        <p:cond delay="indefinite"/>
                      </p:stCondLst>
                      <p:childTnLst>
                        <p:par>
                          <p:cTn id="328" fill="hold">
                            <p:stCondLst>
                              <p:cond delay="0"/>
                            </p:stCondLst>
                            <p:childTnLst>
                              <p:par>
                                <p:cTn id="329" presetID="22" presetClass="entr" presetSubtype="8" fill="hold" grpId="0" nodeType="clickEffect">
                                  <p:stCondLst>
                                    <p:cond delay="0"/>
                                  </p:stCondLst>
                                  <p:childTnLst>
                                    <p:set>
                                      <p:cBhvr>
                                        <p:cTn id="330" dur="1" fill="hold">
                                          <p:stCondLst>
                                            <p:cond delay="0"/>
                                          </p:stCondLst>
                                        </p:cTn>
                                        <p:tgtEl>
                                          <p:spTgt spid="204937"/>
                                        </p:tgtEl>
                                        <p:attrNameLst>
                                          <p:attrName>style.visibility</p:attrName>
                                        </p:attrNameLst>
                                      </p:cBhvr>
                                      <p:to>
                                        <p:strVal val="visible"/>
                                      </p:to>
                                    </p:set>
                                    <p:animEffect transition="in" filter="wipe(left)">
                                      <p:cBhvr>
                                        <p:cTn id="331" dur="500"/>
                                        <p:tgtEl>
                                          <p:spTgt spid="204937"/>
                                        </p:tgtEl>
                                      </p:cBhvr>
                                    </p:animEffect>
                                  </p:childTnLst>
                                </p:cTn>
                              </p:par>
                            </p:childTnLst>
                          </p:cTn>
                        </p:par>
                      </p:childTnLst>
                    </p:cTn>
                  </p:par>
                  <p:par>
                    <p:cTn id="332" fill="hold">
                      <p:stCondLst>
                        <p:cond delay="indefinite"/>
                      </p:stCondLst>
                      <p:childTnLst>
                        <p:par>
                          <p:cTn id="333" fill="hold">
                            <p:stCondLst>
                              <p:cond delay="0"/>
                            </p:stCondLst>
                            <p:childTnLst>
                              <p:par>
                                <p:cTn id="334" presetID="52" presetClass="entr" presetSubtype="0" fill="hold" grpId="0" nodeType="clickEffect">
                                  <p:stCondLst>
                                    <p:cond delay="0"/>
                                  </p:stCondLst>
                                  <p:childTnLst>
                                    <p:set>
                                      <p:cBhvr>
                                        <p:cTn id="335" dur="1" fill="hold">
                                          <p:stCondLst>
                                            <p:cond delay="0"/>
                                          </p:stCondLst>
                                        </p:cTn>
                                        <p:tgtEl>
                                          <p:spTgt spid="204938"/>
                                        </p:tgtEl>
                                        <p:attrNameLst>
                                          <p:attrName>style.visibility</p:attrName>
                                        </p:attrNameLst>
                                      </p:cBhvr>
                                      <p:to>
                                        <p:strVal val="visible"/>
                                      </p:to>
                                    </p:set>
                                    <p:animScale>
                                      <p:cBhvr>
                                        <p:cTn id="336" dur="1000" decel="50000" fill="hold">
                                          <p:stCondLst>
                                            <p:cond delay="0"/>
                                          </p:stCondLst>
                                        </p:cTn>
                                        <p:tgtEl>
                                          <p:spTgt spid="20493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7" dur="1000" decel="50000" fill="hold">
                                          <p:stCondLst>
                                            <p:cond delay="0"/>
                                          </p:stCondLst>
                                        </p:cTn>
                                        <p:tgtEl>
                                          <p:spTgt spid="204938"/>
                                        </p:tgtEl>
                                        <p:attrNameLst>
                                          <p:attrName>ppt_x</p:attrName>
                                          <p:attrName>ppt_y</p:attrName>
                                        </p:attrNameLst>
                                      </p:cBhvr>
                                    </p:animMotion>
                                    <p:animEffect transition="in" filter="fade">
                                      <p:cBhvr>
                                        <p:cTn id="338" dur="1000"/>
                                        <p:tgtEl>
                                          <p:spTgt spid="204938"/>
                                        </p:tgtEl>
                                      </p:cBhvr>
                                    </p:animEffect>
                                  </p:childTnLst>
                                </p:cTn>
                              </p:par>
                              <p:par>
                                <p:cTn id="339" presetID="52" presetClass="entr" presetSubtype="0" fill="hold" grpId="0" nodeType="withEffect">
                                  <p:stCondLst>
                                    <p:cond delay="0"/>
                                  </p:stCondLst>
                                  <p:childTnLst>
                                    <p:set>
                                      <p:cBhvr>
                                        <p:cTn id="340" dur="1" fill="hold">
                                          <p:stCondLst>
                                            <p:cond delay="0"/>
                                          </p:stCondLst>
                                        </p:cTn>
                                        <p:tgtEl>
                                          <p:spTgt spid="204939"/>
                                        </p:tgtEl>
                                        <p:attrNameLst>
                                          <p:attrName>style.visibility</p:attrName>
                                        </p:attrNameLst>
                                      </p:cBhvr>
                                      <p:to>
                                        <p:strVal val="visible"/>
                                      </p:to>
                                    </p:set>
                                    <p:animScale>
                                      <p:cBhvr>
                                        <p:cTn id="341" dur="1000" decel="50000" fill="hold">
                                          <p:stCondLst>
                                            <p:cond delay="0"/>
                                          </p:stCondLst>
                                        </p:cTn>
                                        <p:tgtEl>
                                          <p:spTgt spid="20493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2" dur="1000" decel="50000" fill="hold">
                                          <p:stCondLst>
                                            <p:cond delay="0"/>
                                          </p:stCondLst>
                                        </p:cTn>
                                        <p:tgtEl>
                                          <p:spTgt spid="204939"/>
                                        </p:tgtEl>
                                        <p:attrNameLst>
                                          <p:attrName>ppt_x</p:attrName>
                                          <p:attrName>ppt_y</p:attrName>
                                        </p:attrNameLst>
                                      </p:cBhvr>
                                    </p:animMotion>
                                    <p:animEffect transition="in" filter="fade">
                                      <p:cBhvr>
                                        <p:cTn id="343" dur="1000"/>
                                        <p:tgtEl>
                                          <p:spTgt spid="204939"/>
                                        </p:tgtEl>
                                      </p:cBhvr>
                                    </p:animEffect>
                                  </p:childTnLst>
                                </p:cTn>
                              </p:par>
                              <p:par>
                                <p:cTn id="344" presetID="52" presetClass="entr" presetSubtype="0" fill="hold" grpId="0" nodeType="withEffect">
                                  <p:stCondLst>
                                    <p:cond delay="0"/>
                                  </p:stCondLst>
                                  <p:childTnLst>
                                    <p:set>
                                      <p:cBhvr>
                                        <p:cTn id="345" dur="1" fill="hold">
                                          <p:stCondLst>
                                            <p:cond delay="0"/>
                                          </p:stCondLst>
                                        </p:cTn>
                                        <p:tgtEl>
                                          <p:spTgt spid="204940"/>
                                        </p:tgtEl>
                                        <p:attrNameLst>
                                          <p:attrName>style.visibility</p:attrName>
                                        </p:attrNameLst>
                                      </p:cBhvr>
                                      <p:to>
                                        <p:strVal val="visible"/>
                                      </p:to>
                                    </p:set>
                                    <p:animScale>
                                      <p:cBhvr>
                                        <p:cTn id="346" dur="1000" decel="50000" fill="hold">
                                          <p:stCondLst>
                                            <p:cond delay="0"/>
                                          </p:stCondLst>
                                        </p:cTn>
                                        <p:tgtEl>
                                          <p:spTgt spid="20494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7" dur="1000" decel="50000" fill="hold">
                                          <p:stCondLst>
                                            <p:cond delay="0"/>
                                          </p:stCondLst>
                                        </p:cTn>
                                        <p:tgtEl>
                                          <p:spTgt spid="204940"/>
                                        </p:tgtEl>
                                        <p:attrNameLst>
                                          <p:attrName>ppt_x</p:attrName>
                                          <p:attrName>ppt_y</p:attrName>
                                        </p:attrNameLst>
                                      </p:cBhvr>
                                    </p:animMotion>
                                    <p:animEffect transition="in" filter="fade">
                                      <p:cBhvr>
                                        <p:cTn id="348" dur="1000"/>
                                        <p:tgtEl>
                                          <p:spTgt spid="2049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01" grpId="0" animBg="1"/>
      <p:bldP spid="204902" grpId="0"/>
      <p:bldP spid="204903" grpId="0"/>
      <p:bldP spid="204904" grpId="0"/>
      <p:bldP spid="204905" grpId="0"/>
      <p:bldP spid="204906" grpId="0"/>
      <p:bldP spid="204907" grpId="0"/>
      <p:bldP spid="204908" grpId="0"/>
      <p:bldP spid="204909" grpId="0"/>
      <p:bldP spid="204910" grpId="0"/>
      <p:bldP spid="204911" grpId="0"/>
      <p:bldP spid="204912" grpId="0"/>
      <p:bldP spid="204913" grpId="0" animBg="1"/>
      <p:bldP spid="204914" grpId="0"/>
      <p:bldP spid="204915" grpId="0"/>
      <p:bldP spid="204916" grpId="0"/>
      <p:bldP spid="204917" grpId="0"/>
      <p:bldP spid="204918" grpId="0"/>
      <p:bldP spid="204919" grpId="0"/>
      <p:bldP spid="204920" grpId="0"/>
      <p:bldP spid="204921" grpId="0"/>
      <p:bldP spid="204922" grpId="0"/>
      <p:bldP spid="204923" grpId="0"/>
      <p:bldP spid="204924" grpId="0"/>
      <p:bldP spid="204925" grpId="0" animBg="1"/>
      <p:bldP spid="204926" grpId="0"/>
      <p:bldP spid="204927" grpId="0"/>
      <p:bldP spid="204928" grpId="0"/>
      <p:bldP spid="204929" grpId="0"/>
      <p:bldP spid="204930" grpId="0"/>
      <p:bldP spid="204931" grpId="0"/>
      <p:bldP spid="204932" grpId="0"/>
      <p:bldP spid="204933" grpId="0"/>
      <p:bldP spid="204934" grpId="0"/>
      <p:bldP spid="204935" grpId="0"/>
      <p:bldP spid="204936" grpId="0"/>
      <p:bldP spid="204937" grpId="0" animBg="1"/>
      <p:bldP spid="204938" grpId="0"/>
      <p:bldP spid="204939" grpId="0"/>
      <p:bldP spid="204940" grpId="0"/>
      <p:bldP spid="204941" grpId="0"/>
      <p:bldP spid="204942" grpId="0"/>
      <p:bldP spid="204943" grpId="0"/>
      <p:bldP spid="204944" grpId="0"/>
      <p:bldP spid="68" grpId="0" animBg="1"/>
      <p:bldP spid="70" grpId="0" animBg="1"/>
      <p:bldP spid="71" grpId="0" animBg="1"/>
      <p:bldP spid="72" grpId="0" animBg="1"/>
      <p:bldP spid="7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ChangeArrowheads="1"/>
          </p:cNvSpPr>
          <p:nvPr/>
        </p:nvSpPr>
        <p:spPr bwMode="auto">
          <a:xfrm>
            <a:off x="406400" y="188913"/>
            <a:ext cx="8205788" cy="946150"/>
          </a:xfrm>
          <a:prstGeom prst="rect">
            <a:avLst/>
          </a:prstGeom>
          <a:noFill/>
          <a:ln w="22225" algn="ctr">
            <a:noFill/>
            <a:miter lim="800000"/>
            <a:headEnd/>
            <a:tailEnd/>
          </a:ln>
        </p:spPr>
        <p:txBody>
          <a:bodyPr wrap="none" anchor="ctr">
            <a:spAutoFit/>
          </a:bodyPr>
          <a:lstStyle/>
          <a:p>
            <a:pPr algn="l"/>
            <a:r>
              <a:rPr lang="en-US"/>
              <a:t>A </a:t>
            </a:r>
            <a:r>
              <a:rPr lang="en-US" u="sng"/>
              <a:t>radioactive series</a:t>
            </a:r>
            <a:r>
              <a:rPr lang="en-US"/>
              <a:t> is the sequence a radionuclide</a:t>
            </a:r>
          </a:p>
          <a:p>
            <a:pPr algn="l"/>
            <a:r>
              <a:rPr lang="en-US"/>
              <a:t>goes through to become stable.</a:t>
            </a:r>
          </a:p>
        </p:txBody>
      </p:sp>
      <p:sp>
        <p:nvSpPr>
          <p:cNvPr id="13315" name="Rectangle 8"/>
          <p:cNvSpPr>
            <a:spLocks noChangeArrowheads="1"/>
          </p:cNvSpPr>
          <p:nvPr/>
        </p:nvSpPr>
        <p:spPr bwMode="auto">
          <a:xfrm>
            <a:off x="820738" y="1341438"/>
            <a:ext cx="974725" cy="519112"/>
          </a:xfrm>
          <a:prstGeom prst="rect">
            <a:avLst/>
          </a:prstGeom>
          <a:noFill/>
          <a:ln w="22225" algn="ctr">
            <a:noFill/>
            <a:miter lim="800000"/>
            <a:headEnd/>
            <a:tailEnd/>
          </a:ln>
        </p:spPr>
        <p:txBody>
          <a:bodyPr wrap="none" anchor="ctr">
            <a:spAutoFit/>
          </a:bodyPr>
          <a:lstStyle/>
          <a:p>
            <a:pPr algn="l"/>
            <a:r>
              <a:rPr lang="en-US"/>
              <a:t>e.g., </a:t>
            </a:r>
          </a:p>
        </p:txBody>
      </p:sp>
      <p:sp>
        <p:nvSpPr>
          <p:cNvPr id="205833" name="Rectangle 9"/>
          <p:cNvSpPr>
            <a:spLocks noChangeArrowheads="1"/>
          </p:cNvSpPr>
          <p:nvPr/>
        </p:nvSpPr>
        <p:spPr bwMode="auto">
          <a:xfrm>
            <a:off x="1866900" y="1341438"/>
            <a:ext cx="1254125" cy="519112"/>
          </a:xfrm>
          <a:prstGeom prst="rect">
            <a:avLst/>
          </a:prstGeom>
          <a:noFill/>
          <a:ln w="22225" algn="ctr">
            <a:noFill/>
            <a:miter lim="800000"/>
            <a:headEnd/>
            <a:tailEnd/>
          </a:ln>
        </p:spPr>
        <p:txBody>
          <a:bodyPr wrap="none" anchor="ctr">
            <a:spAutoFit/>
          </a:bodyPr>
          <a:lstStyle/>
          <a:p>
            <a:pPr algn="l"/>
            <a:r>
              <a:rPr lang="en-US">
                <a:solidFill>
                  <a:schemeClr val="tx1"/>
                </a:solidFill>
              </a:rPr>
              <a:t>U-238 </a:t>
            </a:r>
          </a:p>
        </p:txBody>
      </p:sp>
      <p:sp>
        <p:nvSpPr>
          <p:cNvPr id="205834" name="Rectangle 10"/>
          <p:cNvSpPr>
            <a:spLocks noChangeArrowheads="1"/>
          </p:cNvSpPr>
          <p:nvPr/>
        </p:nvSpPr>
        <p:spPr bwMode="auto">
          <a:xfrm>
            <a:off x="3987800" y="1341438"/>
            <a:ext cx="1412875" cy="519112"/>
          </a:xfrm>
          <a:prstGeom prst="rect">
            <a:avLst/>
          </a:prstGeom>
          <a:noFill/>
          <a:ln w="22225" algn="ctr">
            <a:noFill/>
            <a:miter lim="800000"/>
            <a:headEnd/>
            <a:tailEnd/>
          </a:ln>
        </p:spPr>
        <p:txBody>
          <a:bodyPr wrap="none" anchor="ctr">
            <a:spAutoFit/>
          </a:bodyPr>
          <a:lstStyle/>
          <a:p>
            <a:pPr algn="l"/>
            <a:r>
              <a:rPr lang="en-US">
                <a:solidFill>
                  <a:schemeClr val="tx1"/>
                </a:solidFill>
              </a:rPr>
              <a:t>Th-234 </a:t>
            </a:r>
          </a:p>
        </p:txBody>
      </p:sp>
      <p:sp>
        <p:nvSpPr>
          <p:cNvPr id="205835" name="Rectangle 11"/>
          <p:cNvSpPr>
            <a:spLocks noChangeArrowheads="1"/>
          </p:cNvSpPr>
          <p:nvPr/>
        </p:nvSpPr>
        <p:spPr bwMode="auto">
          <a:xfrm>
            <a:off x="6205538" y="1341438"/>
            <a:ext cx="1431925" cy="519112"/>
          </a:xfrm>
          <a:prstGeom prst="rect">
            <a:avLst/>
          </a:prstGeom>
          <a:noFill/>
          <a:ln w="22225" algn="ctr">
            <a:noFill/>
            <a:miter lim="800000"/>
            <a:headEnd/>
            <a:tailEnd/>
          </a:ln>
        </p:spPr>
        <p:txBody>
          <a:bodyPr wrap="none" anchor="ctr">
            <a:spAutoFit/>
          </a:bodyPr>
          <a:lstStyle/>
          <a:p>
            <a:pPr algn="l"/>
            <a:r>
              <a:rPr lang="en-US">
                <a:solidFill>
                  <a:schemeClr val="tx1"/>
                </a:solidFill>
              </a:rPr>
              <a:t>Pa-234 </a:t>
            </a:r>
          </a:p>
        </p:txBody>
      </p:sp>
      <p:sp>
        <p:nvSpPr>
          <p:cNvPr id="205836" name="Rectangle 12"/>
          <p:cNvSpPr>
            <a:spLocks noChangeArrowheads="1"/>
          </p:cNvSpPr>
          <p:nvPr/>
        </p:nvSpPr>
        <p:spPr bwMode="auto">
          <a:xfrm>
            <a:off x="7397750" y="1341438"/>
            <a:ext cx="1052513" cy="519112"/>
          </a:xfrm>
          <a:prstGeom prst="rect">
            <a:avLst/>
          </a:prstGeom>
          <a:noFill/>
          <a:ln w="22225" algn="ctr">
            <a:noFill/>
            <a:miter lim="800000"/>
            <a:headEnd/>
            <a:tailEnd/>
          </a:ln>
        </p:spPr>
        <p:txBody>
          <a:bodyPr wrap="none" anchor="ctr">
            <a:spAutoFit/>
          </a:bodyPr>
          <a:lstStyle/>
          <a:p>
            <a:pPr algn="l"/>
            <a:r>
              <a:rPr lang="en-US">
                <a:solidFill>
                  <a:schemeClr val="tx1"/>
                </a:solidFill>
              </a:rPr>
              <a:t>, etc. </a:t>
            </a:r>
          </a:p>
        </p:txBody>
      </p:sp>
      <p:sp>
        <p:nvSpPr>
          <p:cNvPr id="205837" name="Line 13"/>
          <p:cNvSpPr>
            <a:spLocks noChangeShapeType="1"/>
          </p:cNvSpPr>
          <p:nvPr/>
        </p:nvSpPr>
        <p:spPr bwMode="auto">
          <a:xfrm>
            <a:off x="3092450" y="1600200"/>
            <a:ext cx="884238" cy="0"/>
          </a:xfrm>
          <a:prstGeom prst="line">
            <a:avLst/>
          </a:prstGeom>
          <a:noFill/>
          <a:ln w="22225">
            <a:solidFill>
              <a:schemeClr val="tx1"/>
            </a:solidFill>
            <a:round/>
            <a:headEnd/>
            <a:tailEnd type="triangle" w="lg" len="lg"/>
          </a:ln>
        </p:spPr>
        <p:txBody>
          <a:bodyPr wrap="none" anchor="ctr">
            <a:spAutoFit/>
          </a:bodyPr>
          <a:lstStyle/>
          <a:p>
            <a:endParaRPr lang="en-US"/>
          </a:p>
        </p:txBody>
      </p:sp>
      <p:sp>
        <p:nvSpPr>
          <p:cNvPr id="205838" name="Rectangle 14"/>
          <p:cNvSpPr>
            <a:spLocks noChangeArrowheads="1"/>
          </p:cNvSpPr>
          <p:nvPr/>
        </p:nvSpPr>
        <p:spPr bwMode="auto">
          <a:xfrm>
            <a:off x="3311525" y="1125538"/>
            <a:ext cx="407988" cy="519112"/>
          </a:xfrm>
          <a:prstGeom prst="rect">
            <a:avLst/>
          </a:prstGeom>
          <a:noFill/>
          <a:ln w="9525">
            <a:noFill/>
            <a:miter lim="800000"/>
            <a:headEnd/>
            <a:tailEnd/>
          </a:ln>
        </p:spPr>
        <p:txBody>
          <a:bodyPr wrap="none">
            <a:spAutoFit/>
          </a:bodyPr>
          <a:lstStyle/>
          <a:p>
            <a:pPr algn="l"/>
            <a:r>
              <a:rPr lang="en-US">
                <a:solidFill>
                  <a:schemeClr val="tx1"/>
                </a:solidFill>
                <a:latin typeface="Symbol" pitchFamily="18" charset="2"/>
              </a:rPr>
              <a:t>a</a:t>
            </a:r>
          </a:p>
        </p:txBody>
      </p:sp>
      <p:sp>
        <p:nvSpPr>
          <p:cNvPr id="205839" name="Line 15"/>
          <p:cNvSpPr>
            <a:spLocks noChangeShapeType="1"/>
          </p:cNvSpPr>
          <p:nvPr/>
        </p:nvSpPr>
        <p:spPr bwMode="auto">
          <a:xfrm>
            <a:off x="5326063" y="1600200"/>
            <a:ext cx="884237" cy="0"/>
          </a:xfrm>
          <a:prstGeom prst="line">
            <a:avLst/>
          </a:prstGeom>
          <a:noFill/>
          <a:ln w="22225">
            <a:solidFill>
              <a:schemeClr val="tx1"/>
            </a:solidFill>
            <a:round/>
            <a:headEnd/>
            <a:tailEnd type="triangle" w="lg" len="lg"/>
          </a:ln>
        </p:spPr>
        <p:txBody>
          <a:bodyPr wrap="none" anchor="ctr">
            <a:spAutoFit/>
          </a:bodyPr>
          <a:lstStyle/>
          <a:p>
            <a:endParaRPr lang="en-US"/>
          </a:p>
        </p:txBody>
      </p:sp>
      <p:sp>
        <p:nvSpPr>
          <p:cNvPr id="205840" name="Rectangle 16"/>
          <p:cNvSpPr>
            <a:spLocks noChangeArrowheads="1"/>
          </p:cNvSpPr>
          <p:nvPr/>
        </p:nvSpPr>
        <p:spPr bwMode="auto">
          <a:xfrm>
            <a:off x="5545138" y="1125538"/>
            <a:ext cx="379412" cy="519112"/>
          </a:xfrm>
          <a:prstGeom prst="rect">
            <a:avLst/>
          </a:prstGeom>
          <a:noFill/>
          <a:ln w="9525">
            <a:noFill/>
            <a:miter lim="800000"/>
            <a:headEnd/>
            <a:tailEnd/>
          </a:ln>
        </p:spPr>
        <p:txBody>
          <a:bodyPr wrap="none">
            <a:spAutoFit/>
          </a:bodyPr>
          <a:lstStyle/>
          <a:p>
            <a:pPr algn="l"/>
            <a:r>
              <a:rPr lang="en-US">
                <a:solidFill>
                  <a:schemeClr val="tx1"/>
                </a:solidFill>
                <a:latin typeface="Symbol" pitchFamily="18" charset="2"/>
              </a:rPr>
              <a:t>b</a:t>
            </a:r>
          </a:p>
        </p:txBody>
      </p:sp>
      <p:sp>
        <p:nvSpPr>
          <p:cNvPr id="205841" name="Rectangle 17"/>
          <p:cNvSpPr>
            <a:spLocks noChangeArrowheads="1"/>
          </p:cNvSpPr>
          <p:nvPr/>
        </p:nvSpPr>
        <p:spPr bwMode="auto">
          <a:xfrm>
            <a:off x="952500" y="1954213"/>
            <a:ext cx="7292975" cy="519112"/>
          </a:xfrm>
          <a:prstGeom prst="rect">
            <a:avLst/>
          </a:prstGeom>
          <a:noFill/>
          <a:ln w="22225" algn="ctr">
            <a:noFill/>
            <a:miter lim="800000"/>
            <a:headEnd/>
            <a:tailEnd/>
          </a:ln>
        </p:spPr>
        <p:txBody>
          <a:bodyPr wrap="none" anchor="ctr">
            <a:spAutoFit/>
          </a:bodyPr>
          <a:lstStyle/>
          <a:p>
            <a:pPr algn="l"/>
            <a:r>
              <a:rPr lang="en-US"/>
              <a:t>-- there are three basic series, ending with… </a:t>
            </a:r>
          </a:p>
        </p:txBody>
      </p:sp>
      <p:sp>
        <p:nvSpPr>
          <p:cNvPr id="205842" name="Rectangle 18"/>
          <p:cNvSpPr>
            <a:spLocks noChangeArrowheads="1"/>
          </p:cNvSpPr>
          <p:nvPr/>
        </p:nvSpPr>
        <p:spPr bwMode="auto">
          <a:xfrm>
            <a:off x="2090738" y="2516188"/>
            <a:ext cx="4916487" cy="519112"/>
          </a:xfrm>
          <a:prstGeom prst="rect">
            <a:avLst/>
          </a:prstGeom>
          <a:noFill/>
          <a:ln w="22225" algn="ctr">
            <a:noFill/>
            <a:miter lim="800000"/>
            <a:headEnd/>
            <a:tailEnd/>
          </a:ln>
        </p:spPr>
        <p:txBody>
          <a:bodyPr wrap="none" anchor="ctr">
            <a:spAutoFit/>
          </a:bodyPr>
          <a:lstStyle/>
          <a:p>
            <a:pPr algn="l"/>
            <a:r>
              <a:rPr lang="en-US">
                <a:solidFill>
                  <a:schemeClr val="tx1"/>
                </a:solidFill>
              </a:rPr>
              <a:t>Pb-206, Pb-207, and Pb-208. </a:t>
            </a:r>
          </a:p>
        </p:txBody>
      </p:sp>
      <p:pic>
        <p:nvPicPr>
          <p:cNvPr id="205846" name="Picture 22" descr="800px-Radioactive_decay_chains_diagra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4788" y="3111500"/>
            <a:ext cx="8712200" cy="3571875"/>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05833"/>
                                        </p:tgtEl>
                                        <p:attrNameLst>
                                          <p:attrName>style.visibility</p:attrName>
                                        </p:attrNameLst>
                                      </p:cBhvr>
                                      <p:to>
                                        <p:strVal val="visible"/>
                                      </p:to>
                                    </p:set>
                                    <p:anim by="(-#ppt_w*2)" calcmode="lin" valueType="num">
                                      <p:cBhvr rctx="PPT">
                                        <p:cTn id="7" dur="500" autoRev="1" fill="hold">
                                          <p:stCondLst>
                                            <p:cond delay="0"/>
                                          </p:stCondLst>
                                        </p:cTn>
                                        <p:tgtEl>
                                          <p:spTgt spid="205833"/>
                                        </p:tgtEl>
                                        <p:attrNameLst>
                                          <p:attrName>ppt_w</p:attrName>
                                        </p:attrNameLst>
                                      </p:cBhvr>
                                    </p:anim>
                                    <p:anim by="(#ppt_w*0.50)" calcmode="lin" valueType="num">
                                      <p:cBhvr>
                                        <p:cTn id="8" dur="500" decel="50000" autoRev="1" fill="hold">
                                          <p:stCondLst>
                                            <p:cond delay="0"/>
                                          </p:stCondLst>
                                        </p:cTn>
                                        <p:tgtEl>
                                          <p:spTgt spid="205833"/>
                                        </p:tgtEl>
                                        <p:attrNameLst>
                                          <p:attrName>ppt_x</p:attrName>
                                        </p:attrNameLst>
                                      </p:cBhvr>
                                    </p:anim>
                                    <p:anim from="(-#ppt_h/2)" to="(#ppt_y)" calcmode="lin" valueType="num">
                                      <p:cBhvr>
                                        <p:cTn id="9" dur="1000" fill="hold">
                                          <p:stCondLst>
                                            <p:cond delay="0"/>
                                          </p:stCondLst>
                                        </p:cTn>
                                        <p:tgtEl>
                                          <p:spTgt spid="205833"/>
                                        </p:tgtEl>
                                        <p:attrNameLst>
                                          <p:attrName>ppt_y</p:attrName>
                                        </p:attrNameLst>
                                      </p:cBhvr>
                                    </p:anim>
                                    <p:animRot by="21600000">
                                      <p:cBhvr>
                                        <p:cTn id="10" dur="1000" fill="hold">
                                          <p:stCondLst>
                                            <p:cond delay="0"/>
                                          </p:stCondLst>
                                        </p:cTn>
                                        <p:tgtEl>
                                          <p:spTgt spid="20583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9" presetClass="entr" presetSubtype="0" fill="hold" grpId="0" nodeType="clickEffect">
                                  <p:stCondLst>
                                    <p:cond delay="0"/>
                                  </p:stCondLst>
                                  <p:childTnLst>
                                    <p:set>
                                      <p:cBhvr>
                                        <p:cTn id="14" dur="1" fill="hold">
                                          <p:stCondLst>
                                            <p:cond delay="0"/>
                                          </p:stCondLst>
                                        </p:cTn>
                                        <p:tgtEl>
                                          <p:spTgt spid="205837"/>
                                        </p:tgtEl>
                                        <p:attrNameLst>
                                          <p:attrName>style.visibility</p:attrName>
                                        </p:attrNameLst>
                                      </p:cBhvr>
                                      <p:to>
                                        <p:strVal val="visible"/>
                                      </p:to>
                                    </p:set>
                                    <p:anim calcmode="lin" valueType="num">
                                      <p:cBhvr>
                                        <p:cTn id="15" dur="1000" fill="hold"/>
                                        <p:tgtEl>
                                          <p:spTgt spid="205837"/>
                                        </p:tgtEl>
                                        <p:attrNameLst>
                                          <p:attrName>ppt_x</p:attrName>
                                        </p:attrNameLst>
                                      </p:cBhvr>
                                      <p:tavLst>
                                        <p:tav tm="0">
                                          <p:val>
                                            <p:strVal val="#ppt_x-.2"/>
                                          </p:val>
                                        </p:tav>
                                        <p:tav tm="100000">
                                          <p:val>
                                            <p:strVal val="#ppt_x"/>
                                          </p:val>
                                        </p:tav>
                                      </p:tavLst>
                                    </p:anim>
                                    <p:anim calcmode="lin" valueType="num">
                                      <p:cBhvr>
                                        <p:cTn id="16" dur="1000" fill="hold"/>
                                        <p:tgtEl>
                                          <p:spTgt spid="205837"/>
                                        </p:tgtEl>
                                        <p:attrNameLst>
                                          <p:attrName>ppt_y</p:attrName>
                                        </p:attrNameLst>
                                      </p:cBhvr>
                                      <p:tavLst>
                                        <p:tav tm="0">
                                          <p:val>
                                            <p:strVal val="#ppt_y"/>
                                          </p:val>
                                        </p:tav>
                                        <p:tav tm="100000">
                                          <p:val>
                                            <p:strVal val="#ppt_y"/>
                                          </p:val>
                                        </p:tav>
                                      </p:tavLst>
                                    </p:anim>
                                    <p:animEffect transition="in" filter="wipe(right)" prLst="gradientSize: 0.1">
                                      <p:cBhvr>
                                        <p:cTn id="17" dur="1000"/>
                                        <p:tgtEl>
                                          <p:spTgt spid="205837"/>
                                        </p:tgtEl>
                                      </p:cBhvr>
                                    </p:animEffect>
                                  </p:childTnLst>
                                </p:cTn>
                              </p:par>
                              <p:par>
                                <p:cTn id="18" presetID="29" presetClass="entr" presetSubtype="0" fill="hold" grpId="0" nodeType="withEffect">
                                  <p:stCondLst>
                                    <p:cond delay="0"/>
                                  </p:stCondLst>
                                  <p:childTnLst>
                                    <p:set>
                                      <p:cBhvr>
                                        <p:cTn id="19" dur="1" fill="hold">
                                          <p:stCondLst>
                                            <p:cond delay="0"/>
                                          </p:stCondLst>
                                        </p:cTn>
                                        <p:tgtEl>
                                          <p:spTgt spid="205838"/>
                                        </p:tgtEl>
                                        <p:attrNameLst>
                                          <p:attrName>style.visibility</p:attrName>
                                        </p:attrNameLst>
                                      </p:cBhvr>
                                      <p:to>
                                        <p:strVal val="visible"/>
                                      </p:to>
                                    </p:set>
                                    <p:anim calcmode="lin" valueType="num">
                                      <p:cBhvr>
                                        <p:cTn id="20" dur="1000" fill="hold"/>
                                        <p:tgtEl>
                                          <p:spTgt spid="205838"/>
                                        </p:tgtEl>
                                        <p:attrNameLst>
                                          <p:attrName>ppt_x</p:attrName>
                                        </p:attrNameLst>
                                      </p:cBhvr>
                                      <p:tavLst>
                                        <p:tav tm="0">
                                          <p:val>
                                            <p:strVal val="#ppt_x-.2"/>
                                          </p:val>
                                        </p:tav>
                                        <p:tav tm="100000">
                                          <p:val>
                                            <p:strVal val="#ppt_x"/>
                                          </p:val>
                                        </p:tav>
                                      </p:tavLst>
                                    </p:anim>
                                    <p:anim calcmode="lin" valueType="num">
                                      <p:cBhvr>
                                        <p:cTn id="21" dur="1000" fill="hold"/>
                                        <p:tgtEl>
                                          <p:spTgt spid="205838"/>
                                        </p:tgtEl>
                                        <p:attrNameLst>
                                          <p:attrName>ppt_y</p:attrName>
                                        </p:attrNameLst>
                                      </p:cBhvr>
                                      <p:tavLst>
                                        <p:tav tm="0">
                                          <p:val>
                                            <p:strVal val="#ppt_y"/>
                                          </p:val>
                                        </p:tav>
                                        <p:tav tm="100000">
                                          <p:val>
                                            <p:strVal val="#ppt_y"/>
                                          </p:val>
                                        </p:tav>
                                      </p:tavLst>
                                    </p:anim>
                                    <p:animEffect transition="in" filter="wipe(right)" prLst="gradientSize: 0.1">
                                      <p:cBhvr>
                                        <p:cTn id="22" dur="1000"/>
                                        <p:tgtEl>
                                          <p:spTgt spid="205838"/>
                                        </p:tgtEl>
                                      </p:cBhvr>
                                    </p:animEffect>
                                  </p:childTnLst>
                                </p:cTn>
                              </p:par>
                            </p:childTnLst>
                          </p:cTn>
                        </p:par>
                      </p:childTnLst>
                    </p:cTn>
                  </p:par>
                  <p:par>
                    <p:cTn id="23" fill="hold">
                      <p:stCondLst>
                        <p:cond delay="indefinite"/>
                      </p:stCondLst>
                      <p:childTnLst>
                        <p:par>
                          <p:cTn id="24" fill="hold">
                            <p:stCondLst>
                              <p:cond delay="0"/>
                            </p:stCondLst>
                            <p:childTnLst>
                              <p:par>
                                <p:cTn id="25" presetID="29" presetClass="entr" presetSubtype="0" fill="hold" grpId="0" nodeType="clickEffect">
                                  <p:stCondLst>
                                    <p:cond delay="0"/>
                                  </p:stCondLst>
                                  <p:childTnLst>
                                    <p:set>
                                      <p:cBhvr>
                                        <p:cTn id="26" dur="1" fill="hold">
                                          <p:stCondLst>
                                            <p:cond delay="0"/>
                                          </p:stCondLst>
                                        </p:cTn>
                                        <p:tgtEl>
                                          <p:spTgt spid="205834"/>
                                        </p:tgtEl>
                                        <p:attrNameLst>
                                          <p:attrName>style.visibility</p:attrName>
                                        </p:attrNameLst>
                                      </p:cBhvr>
                                      <p:to>
                                        <p:strVal val="visible"/>
                                      </p:to>
                                    </p:set>
                                    <p:anim calcmode="lin" valueType="num">
                                      <p:cBhvr>
                                        <p:cTn id="27" dur="1000" fill="hold"/>
                                        <p:tgtEl>
                                          <p:spTgt spid="205834"/>
                                        </p:tgtEl>
                                        <p:attrNameLst>
                                          <p:attrName>ppt_x</p:attrName>
                                        </p:attrNameLst>
                                      </p:cBhvr>
                                      <p:tavLst>
                                        <p:tav tm="0">
                                          <p:val>
                                            <p:strVal val="#ppt_x-.2"/>
                                          </p:val>
                                        </p:tav>
                                        <p:tav tm="100000">
                                          <p:val>
                                            <p:strVal val="#ppt_x"/>
                                          </p:val>
                                        </p:tav>
                                      </p:tavLst>
                                    </p:anim>
                                    <p:anim calcmode="lin" valueType="num">
                                      <p:cBhvr>
                                        <p:cTn id="28" dur="1000" fill="hold"/>
                                        <p:tgtEl>
                                          <p:spTgt spid="205834"/>
                                        </p:tgtEl>
                                        <p:attrNameLst>
                                          <p:attrName>ppt_y</p:attrName>
                                        </p:attrNameLst>
                                      </p:cBhvr>
                                      <p:tavLst>
                                        <p:tav tm="0">
                                          <p:val>
                                            <p:strVal val="#ppt_y"/>
                                          </p:val>
                                        </p:tav>
                                        <p:tav tm="100000">
                                          <p:val>
                                            <p:strVal val="#ppt_y"/>
                                          </p:val>
                                        </p:tav>
                                      </p:tavLst>
                                    </p:anim>
                                    <p:animEffect transition="in" filter="wipe(right)" prLst="gradientSize: 0.1">
                                      <p:cBhvr>
                                        <p:cTn id="29" dur="1000"/>
                                        <p:tgtEl>
                                          <p:spTgt spid="205834"/>
                                        </p:tgtEl>
                                      </p:cBhvr>
                                    </p:animEffect>
                                  </p:childTnLst>
                                </p:cTn>
                              </p:par>
                            </p:childTnLst>
                          </p:cTn>
                        </p:par>
                      </p:childTnLst>
                    </p:cTn>
                  </p:par>
                  <p:par>
                    <p:cTn id="30" fill="hold">
                      <p:stCondLst>
                        <p:cond delay="indefinite"/>
                      </p:stCondLst>
                      <p:childTnLst>
                        <p:par>
                          <p:cTn id="31" fill="hold">
                            <p:stCondLst>
                              <p:cond delay="0"/>
                            </p:stCondLst>
                            <p:childTnLst>
                              <p:par>
                                <p:cTn id="32" presetID="29" presetClass="entr" presetSubtype="0" fill="hold" grpId="0" nodeType="clickEffect">
                                  <p:stCondLst>
                                    <p:cond delay="0"/>
                                  </p:stCondLst>
                                  <p:childTnLst>
                                    <p:set>
                                      <p:cBhvr>
                                        <p:cTn id="33" dur="1" fill="hold">
                                          <p:stCondLst>
                                            <p:cond delay="0"/>
                                          </p:stCondLst>
                                        </p:cTn>
                                        <p:tgtEl>
                                          <p:spTgt spid="205839"/>
                                        </p:tgtEl>
                                        <p:attrNameLst>
                                          <p:attrName>style.visibility</p:attrName>
                                        </p:attrNameLst>
                                      </p:cBhvr>
                                      <p:to>
                                        <p:strVal val="visible"/>
                                      </p:to>
                                    </p:set>
                                    <p:anim calcmode="lin" valueType="num">
                                      <p:cBhvr>
                                        <p:cTn id="34" dur="1000" fill="hold"/>
                                        <p:tgtEl>
                                          <p:spTgt spid="205839"/>
                                        </p:tgtEl>
                                        <p:attrNameLst>
                                          <p:attrName>ppt_x</p:attrName>
                                        </p:attrNameLst>
                                      </p:cBhvr>
                                      <p:tavLst>
                                        <p:tav tm="0">
                                          <p:val>
                                            <p:strVal val="#ppt_x-.2"/>
                                          </p:val>
                                        </p:tav>
                                        <p:tav tm="100000">
                                          <p:val>
                                            <p:strVal val="#ppt_x"/>
                                          </p:val>
                                        </p:tav>
                                      </p:tavLst>
                                    </p:anim>
                                    <p:anim calcmode="lin" valueType="num">
                                      <p:cBhvr>
                                        <p:cTn id="35" dur="1000" fill="hold"/>
                                        <p:tgtEl>
                                          <p:spTgt spid="205839"/>
                                        </p:tgtEl>
                                        <p:attrNameLst>
                                          <p:attrName>ppt_y</p:attrName>
                                        </p:attrNameLst>
                                      </p:cBhvr>
                                      <p:tavLst>
                                        <p:tav tm="0">
                                          <p:val>
                                            <p:strVal val="#ppt_y"/>
                                          </p:val>
                                        </p:tav>
                                        <p:tav tm="100000">
                                          <p:val>
                                            <p:strVal val="#ppt_y"/>
                                          </p:val>
                                        </p:tav>
                                      </p:tavLst>
                                    </p:anim>
                                    <p:animEffect transition="in" filter="wipe(right)" prLst="gradientSize: 0.1">
                                      <p:cBhvr>
                                        <p:cTn id="36" dur="1000"/>
                                        <p:tgtEl>
                                          <p:spTgt spid="205839"/>
                                        </p:tgtEl>
                                      </p:cBhvr>
                                    </p:animEffect>
                                  </p:childTnLst>
                                </p:cTn>
                              </p:par>
                              <p:par>
                                <p:cTn id="37" presetID="29" presetClass="entr" presetSubtype="0" fill="hold" grpId="0" nodeType="withEffect">
                                  <p:stCondLst>
                                    <p:cond delay="0"/>
                                  </p:stCondLst>
                                  <p:childTnLst>
                                    <p:set>
                                      <p:cBhvr>
                                        <p:cTn id="38" dur="1" fill="hold">
                                          <p:stCondLst>
                                            <p:cond delay="0"/>
                                          </p:stCondLst>
                                        </p:cTn>
                                        <p:tgtEl>
                                          <p:spTgt spid="205840"/>
                                        </p:tgtEl>
                                        <p:attrNameLst>
                                          <p:attrName>style.visibility</p:attrName>
                                        </p:attrNameLst>
                                      </p:cBhvr>
                                      <p:to>
                                        <p:strVal val="visible"/>
                                      </p:to>
                                    </p:set>
                                    <p:anim calcmode="lin" valueType="num">
                                      <p:cBhvr>
                                        <p:cTn id="39" dur="1000" fill="hold"/>
                                        <p:tgtEl>
                                          <p:spTgt spid="205840"/>
                                        </p:tgtEl>
                                        <p:attrNameLst>
                                          <p:attrName>ppt_x</p:attrName>
                                        </p:attrNameLst>
                                      </p:cBhvr>
                                      <p:tavLst>
                                        <p:tav tm="0">
                                          <p:val>
                                            <p:strVal val="#ppt_x-.2"/>
                                          </p:val>
                                        </p:tav>
                                        <p:tav tm="100000">
                                          <p:val>
                                            <p:strVal val="#ppt_x"/>
                                          </p:val>
                                        </p:tav>
                                      </p:tavLst>
                                    </p:anim>
                                    <p:anim calcmode="lin" valueType="num">
                                      <p:cBhvr>
                                        <p:cTn id="40" dur="1000" fill="hold"/>
                                        <p:tgtEl>
                                          <p:spTgt spid="205840"/>
                                        </p:tgtEl>
                                        <p:attrNameLst>
                                          <p:attrName>ppt_y</p:attrName>
                                        </p:attrNameLst>
                                      </p:cBhvr>
                                      <p:tavLst>
                                        <p:tav tm="0">
                                          <p:val>
                                            <p:strVal val="#ppt_y"/>
                                          </p:val>
                                        </p:tav>
                                        <p:tav tm="100000">
                                          <p:val>
                                            <p:strVal val="#ppt_y"/>
                                          </p:val>
                                        </p:tav>
                                      </p:tavLst>
                                    </p:anim>
                                    <p:animEffect transition="in" filter="wipe(right)" prLst="gradientSize: 0.1">
                                      <p:cBhvr>
                                        <p:cTn id="41" dur="1000"/>
                                        <p:tgtEl>
                                          <p:spTgt spid="205840"/>
                                        </p:tgtEl>
                                      </p:cBhvr>
                                    </p:animEffect>
                                  </p:childTnLst>
                                </p:cTn>
                              </p:par>
                            </p:childTnLst>
                          </p:cTn>
                        </p:par>
                      </p:childTnLst>
                    </p:cTn>
                  </p:par>
                  <p:par>
                    <p:cTn id="42" fill="hold">
                      <p:stCondLst>
                        <p:cond delay="indefinite"/>
                      </p:stCondLst>
                      <p:childTnLst>
                        <p:par>
                          <p:cTn id="43" fill="hold">
                            <p:stCondLst>
                              <p:cond delay="0"/>
                            </p:stCondLst>
                            <p:childTnLst>
                              <p:par>
                                <p:cTn id="44" presetID="29" presetClass="entr" presetSubtype="0" fill="hold" grpId="0" nodeType="clickEffect">
                                  <p:stCondLst>
                                    <p:cond delay="0"/>
                                  </p:stCondLst>
                                  <p:childTnLst>
                                    <p:set>
                                      <p:cBhvr>
                                        <p:cTn id="45" dur="1" fill="hold">
                                          <p:stCondLst>
                                            <p:cond delay="0"/>
                                          </p:stCondLst>
                                        </p:cTn>
                                        <p:tgtEl>
                                          <p:spTgt spid="205835"/>
                                        </p:tgtEl>
                                        <p:attrNameLst>
                                          <p:attrName>style.visibility</p:attrName>
                                        </p:attrNameLst>
                                      </p:cBhvr>
                                      <p:to>
                                        <p:strVal val="visible"/>
                                      </p:to>
                                    </p:set>
                                    <p:anim calcmode="lin" valueType="num">
                                      <p:cBhvr>
                                        <p:cTn id="46" dur="1000" fill="hold"/>
                                        <p:tgtEl>
                                          <p:spTgt spid="205835"/>
                                        </p:tgtEl>
                                        <p:attrNameLst>
                                          <p:attrName>ppt_x</p:attrName>
                                        </p:attrNameLst>
                                      </p:cBhvr>
                                      <p:tavLst>
                                        <p:tav tm="0">
                                          <p:val>
                                            <p:strVal val="#ppt_x-.2"/>
                                          </p:val>
                                        </p:tav>
                                        <p:tav tm="100000">
                                          <p:val>
                                            <p:strVal val="#ppt_x"/>
                                          </p:val>
                                        </p:tav>
                                      </p:tavLst>
                                    </p:anim>
                                    <p:anim calcmode="lin" valueType="num">
                                      <p:cBhvr>
                                        <p:cTn id="47" dur="1000" fill="hold"/>
                                        <p:tgtEl>
                                          <p:spTgt spid="205835"/>
                                        </p:tgtEl>
                                        <p:attrNameLst>
                                          <p:attrName>ppt_y</p:attrName>
                                        </p:attrNameLst>
                                      </p:cBhvr>
                                      <p:tavLst>
                                        <p:tav tm="0">
                                          <p:val>
                                            <p:strVal val="#ppt_y"/>
                                          </p:val>
                                        </p:tav>
                                        <p:tav tm="100000">
                                          <p:val>
                                            <p:strVal val="#ppt_y"/>
                                          </p:val>
                                        </p:tav>
                                      </p:tavLst>
                                    </p:anim>
                                    <p:animEffect transition="in" filter="wipe(right)" prLst="gradientSize: 0.1">
                                      <p:cBhvr>
                                        <p:cTn id="48" dur="1000"/>
                                        <p:tgtEl>
                                          <p:spTgt spid="205835"/>
                                        </p:tgtEl>
                                      </p:cBhvr>
                                    </p:animEffect>
                                  </p:childTnLst>
                                </p:cTn>
                              </p:par>
                            </p:childTnLst>
                          </p:cTn>
                        </p:par>
                      </p:childTnLst>
                    </p:cTn>
                  </p:par>
                  <p:par>
                    <p:cTn id="49" fill="hold">
                      <p:stCondLst>
                        <p:cond delay="indefinite"/>
                      </p:stCondLst>
                      <p:childTnLst>
                        <p:par>
                          <p:cTn id="50" fill="hold">
                            <p:stCondLst>
                              <p:cond delay="0"/>
                            </p:stCondLst>
                            <p:childTnLst>
                              <p:par>
                                <p:cTn id="51" presetID="56" presetClass="entr" presetSubtype="0" fill="hold" grpId="0" nodeType="clickEffect">
                                  <p:stCondLst>
                                    <p:cond delay="0"/>
                                  </p:stCondLst>
                                  <p:iterate type="lt">
                                    <p:tmPct val="10000"/>
                                  </p:iterate>
                                  <p:childTnLst>
                                    <p:set>
                                      <p:cBhvr>
                                        <p:cTn id="52" dur="1" fill="hold">
                                          <p:stCondLst>
                                            <p:cond delay="0"/>
                                          </p:stCondLst>
                                        </p:cTn>
                                        <p:tgtEl>
                                          <p:spTgt spid="205836"/>
                                        </p:tgtEl>
                                        <p:attrNameLst>
                                          <p:attrName>style.visibility</p:attrName>
                                        </p:attrNameLst>
                                      </p:cBhvr>
                                      <p:to>
                                        <p:strVal val="visible"/>
                                      </p:to>
                                    </p:set>
                                    <p:anim by="(-#ppt_w*2)" calcmode="lin" valueType="num">
                                      <p:cBhvr rctx="PPT">
                                        <p:cTn id="53" dur="500" autoRev="1" fill="hold">
                                          <p:stCondLst>
                                            <p:cond delay="0"/>
                                          </p:stCondLst>
                                        </p:cTn>
                                        <p:tgtEl>
                                          <p:spTgt spid="205836"/>
                                        </p:tgtEl>
                                        <p:attrNameLst>
                                          <p:attrName>ppt_w</p:attrName>
                                        </p:attrNameLst>
                                      </p:cBhvr>
                                    </p:anim>
                                    <p:anim by="(#ppt_w*0.50)" calcmode="lin" valueType="num">
                                      <p:cBhvr>
                                        <p:cTn id="54" dur="500" decel="50000" autoRev="1" fill="hold">
                                          <p:stCondLst>
                                            <p:cond delay="0"/>
                                          </p:stCondLst>
                                        </p:cTn>
                                        <p:tgtEl>
                                          <p:spTgt spid="205836"/>
                                        </p:tgtEl>
                                        <p:attrNameLst>
                                          <p:attrName>ppt_x</p:attrName>
                                        </p:attrNameLst>
                                      </p:cBhvr>
                                    </p:anim>
                                    <p:anim from="(-#ppt_h/2)" to="(#ppt_y)" calcmode="lin" valueType="num">
                                      <p:cBhvr>
                                        <p:cTn id="55" dur="1000" fill="hold">
                                          <p:stCondLst>
                                            <p:cond delay="0"/>
                                          </p:stCondLst>
                                        </p:cTn>
                                        <p:tgtEl>
                                          <p:spTgt spid="205836"/>
                                        </p:tgtEl>
                                        <p:attrNameLst>
                                          <p:attrName>ppt_y</p:attrName>
                                        </p:attrNameLst>
                                      </p:cBhvr>
                                    </p:anim>
                                    <p:animRot by="21600000">
                                      <p:cBhvr>
                                        <p:cTn id="56" dur="1000" fill="hold">
                                          <p:stCondLst>
                                            <p:cond delay="0"/>
                                          </p:stCondLst>
                                        </p:cTn>
                                        <p:tgtEl>
                                          <p:spTgt spid="205836"/>
                                        </p:tgtEl>
                                        <p:attrNameLst>
                                          <p:attrName>r</p:attrName>
                                        </p:attrNameLst>
                                      </p:cBhvr>
                                    </p:animRot>
                                  </p:childTnLst>
                                </p:cTn>
                              </p:par>
                            </p:childTnLst>
                          </p:cTn>
                        </p:par>
                      </p:childTnLst>
                    </p:cTn>
                  </p:par>
                  <p:par>
                    <p:cTn id="57" fill="hold">
                      <p:stCondLst>
                        <p:cond delay="indefinite"/>
                      </p:stCondLst>
                      <p:childTnLst>
                        <p:par>
                          <p:cTn id="58" fill="hold">
                            <p:stCondLst>
                              <p:cond delay="0"/>
                            </p:stCondLst>
                            <p:childTnLst>
                              <p:par>
                                <p:cTn id="59" presetID="34" presetClass="entr" presetSubtype="0" fill="hold" grpId="0" nodeType="clickEffect">
                                  <p:stCondLst>
                                    <p:cond delay="0"/>
                                  </p:stCondLst>
                                  <p:childTnLst>
                                    <p:set>
                                      <p:cBhvr>
                                        <p:cTn id="60" dur="1" fill="hold">
                                          <p:stCondLst>
                                            <p:cond delay="0"/>
                                          </p:stCondLst>
                                        </p:cTn>
                                        <p:tgtEl>
                                          <p:spTgt spid="205841"/>
                                        </p:tgtEl>
                                        <p:attrNameLst>
                                          <p:attrName>style.visibility</p:attrName>
                                        </p:attrNameLst>
                                      </p:cBhvr>
                                      <p:to>
                                        <p:strVal val="visible"/>
                                      </p:to>
                                    </p:set>
                                    <p:anim from="(-#ppt_w/2)" to="(#ppt_x)" calcmode="lin" valueType="num">
                                      <p:cBhvr>
                                        <p:cTn id="61" dur="600" fill="hold">
                                          <p:stCondLst>
                                            <p:cond delay="0"/>
                                          </p:stCondLst>
                                        </p:cTn>
                                        <p:tgtEl>
                                          <p:spTgt spid="205841"/>
                                        </p:tgtEl>
                                        <p:attrNameLst>
                                          <p:attrName>ppt_x</p:attrName>
                                        </p:attrNameLst>
                                      </p:cBhvr>
                                    </p:anim>
                                    <p:anim from="0" to="-1.0" calcmode="lin" valueType="num">
                                      <p:cBhvr>
                                        <p:cTn id="62" dur="200" decel="50000" autoRev="1" fill="hold">
                                          <p:stCondLst>
                                            <p:cond delay="600"/>
                                          </p:stCondLst>
                                        </p:cTn>
                                        <p:tgtEl>
                                          <p:spTgt spid="205841"/>
                                        </p:tgtEl>
                                        <p:attrNameLst>
                                          <p:attrName>xshear</p:attrName>
                                        </p:attrNameLst>
                                      </p:cBhvr>
                                    </p:anim>
                                    <p:animScale>
                                      <p:cBhvr>
                                        <p:cTn id="63" dur="200" decel="100000" autoRev="1" fill="hold">
                                          <p:stCondLst>
                                            <p:cond delay="600"/>
                                          </p:stCondLst>
                                        </p:cTn>
                                        <p:tgtEl>
                                          <p:spTgt spid="205841"/>
                                        </p:tgtEl>
                                      </p:cBhvr>
                                      <p:from x="100000" y="100000"/>
                                      <p:to x="80000" y="100000"/>
                                    </p:animScale>
                                    <p:anim by="(#ppt_h/3+#ppt_w*0.1)" calcmode="lin" valueType="num">
                                      <p:cBhvr additive="sum">
                                        <p:cTn id="64" dur="200" decel="100000" autoRev="1" fill="hold">
                                          <p:stCondLst>
                                            <p:cond delay="600"/>
                                          </p:stCondLst>
                                        </p:cTn>
                                        <p:tgtEl>
                                          <p:spTgt spid="205841"/>
                                        </p:tgtEl>
                                        <p:attrNameLst>
                                          <p:attrName>ppt_x</p:attrName>
                                        </p:attrNameLst>
                                      </p:cBhvr>
                                    </p:anim>
                                  </p:childTnLst>
                                </p:cTn>
                              </p:par>
                            </p:childTnLst>
                          </p:cTn>
                        </p:par>
                      </p:childTnLst>
                    </p:cTn>
                  </p:par>
                  <p:par>
                    <p:cTn id="65" fill="hold">
                      <p:stCondLst>
                        <p:cond delay="indefinite"/>
                      </p:stCondLst>
                      <p:childTnLst>
                        <p:par>
                          <p:cTn id="66" fill="hold">
                            <p:stCondLst>
                              <p:cond delay="0"/>
                            </p:stCondLst>
                            <p:childTnLst>
                              <p:par>
                                <p:cTn id="67" presetID="51" presetClass="entr" presetSubtype="0" fill="hold" grpId="0" nodeType="clickEffect">
                                  <p:stCondLst>
                                    <p:cond delay="0"/>
                                  </p:stCondLst>
                                  <p:childTnLst>
                                    <p:set>
                                      <p:cBhvr>
                                        <p:cTn id="68" dur="1" fill="hold">
                                          <p:stCondLst>
                                            <p:cond delay="0"/>
                                          </p:stCondLst>
                                        </p:cTn>
                                        <p:tgtEl>
                                          <p:spTgt spid="205842"/>
                                        </p:tgtEl>
                                        <p:attrNameLst>
                                          <p:attrName>style.visibility</p:attrName>
                                        </p:attrNameLst>
                                      </p:cBhvr>
                                      <p:to>
                                        <p:strVal val="visible"/>
                                      </p:to>
                                    </p:set>
                                    <p:animEffect transition="in" filter="fade">
                                      <p:cBhvr>
                                        <p:cTn id="69" dur="770" decel="100000"/>
                                        <p:tgtEl>
                                          <p:spTgt spid="205842"/>
                                        </p:tgtEl>
                                      </p:cBhvr>
                                    </p:animEffect>
                                    <p:animScale>
                                      <p:cBhvr>
                                        <p:cTn id="70" dur="770" decel="100000"/>
                                        <p:tgtEl>
                                          <p:spTgt spid="205842"/>
                                        </p:tgtEl>
                                      </p:cBhvr>
                                      <p:from x="10000" y="10000"/>
                                      <p:to x="200000" y="450000"/>
                                    </p:animScale>
                                    <p:animScale>
                                      <p:cBhvr>
                                        <p:cTn id="71" dur="1230" accel="100000" fill="hold">
                                          <p:stCondLst>
                                            <p:cond delay="770"/>
                                          </p:stCondLst>
                                        </p:cTn>
                                        <p:tgtEl>
                                          <p:spTgt spid="205842"/>
                                        </p:tgtEl>
                                      </p:cBhvr>
                                      <p:from x="200000" y="450000"/>
                                      <p:to x="100000" y="100000"/>
                                    </p:animScale>
                                    <p:set>
                                      <p:cBhvr>
                                        <p:cTn id="72" dur="770" fill="hold"/>
                                        <p:tgtEl>
                                          <p:spTgt spid="205842"/>
                                        </p:tgtEl>
                                        <p:attrNameLst>
                                          <p:attrName>ppt_x</p:attrName>
                                        </p:attrNameLst>
                                      </p:cBhvr>
                                      <p:to>
                                        <p:strVal val="(0.5)"/>
                                      </p:to>
                                    </p:set>
                                    <p:anim from="(0.5)" to="(#ppt_x)" calcmode="lin" valueType="num">
                                      <p:cBhvr>
                                        <p:cTn id="73" dur="1230" accel="100000" fill="hold">
                                          <p:stCondLst>
                                            <p:cond delay="770"/>
                                          </p:stCondLst>
                                        </p:cTn>
                                        <p:tgtEl>
                                          <p:spTgt spid="205842"/>
                                        </p:tgtEl>
                                        <p:attrNameLst>
                                          <p:attrName>ppt_x</p:attrName>
                                        </p:attrNameLst>
                                      </p:cBhvr>
                                    </p:anim>
                                    <p:set>
                                      <p:cBhvr>
                                        <p:cTn id="74" dur="770" fill="hold"/>
                                        <p:tgtEl>
                                          <p:spTgt spid="205842"/>
                                        </p:tgtEl>
                                        <p:attrNameLst>
                                          <p:attrName>ppt_y</p:attrName>
                                        </p:attrNameLst>
                                      </p:cBhvr>
                                      <p:to>
                                        <p:strVal val="(#ppt_y+0.4)"/>
                                      </p:to>
                                    </p:set>
                                    <p:anim from="(#ppt_y+0.4)" to="(#ppt_y)" calcmode="lin" valueType="num">
                                      <p:cBhvr>
                                        <p:cTn id="75" dur="1230" accel="100000" fill="hold">
                                          <p:stCondLst>
                                            <p:cond delay="770"/>
                                          </p:stCondLst>
                                        </p:cTn>
                                        <p:tgtEl>
                                          <p:spTgt spid="205842"/>
                                        </p:tgtEl>
                                        <p:attrNameLst>
                                          <p:attrName>ppt_y</p:attrName>
                                        </p:attrNameLst>
                                      </p:cBhvr>
                                    </p:anim>
                                  </p:childTnLst>
                                </p:cTn>
                              </p:par>
                            </p:childTnLst>
                          </p:cTn>
                        </p:par>
                        <p:par>
                          <p:cTn id="76" fill="hold">
                            <p:stCondLst>
                              <p:cond delay="2000"/>
                            </p:stCondLst>
                            <p:childTnLst>
                              <p:par>
                                <p:cTn id="77" presetID="10" presetClass="entr" presetSubtype="0" fill="hold" nodeType="afterEffect">
                                  <p:stCondLst>
                                    <p:cond delay="0"/>
                                  </p:stCondLst>
                                  <p:childTnLst>
                                    <p:set>
                                      <p:cBhvr>
                                        <p:cTn id="78" dur="1" fill="hold">
                                          <p:stCondLst>
                                            <p:cond delay="0"/>
                                          </p:stCondLst>
                                        </p:cTn>
                                        <p:tgtEl>
                                          <p:spTgt spid="205846"/>
                                        </p:tgtEl>
                                        <p:attrNameLst>
                                          <p:attrName>style.visibility</p:attrName>
                                        </p:attrNameLst>
                                      </p:cBhvr>
                                      <p:to>
                                        <p:strVal val="visible"/>
                                      </p:to>
                                    </p:set>
                                    <p:animEffect transition="in" filter="fade">
                                      <p:cBhvr>
                                        <p:cTn id="79" dur="2000"/>
                                        <p:tgtEl>
                                          <p:spTgt spid="2058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33" grpId="0"/>
      <p:bldP spid="205834" grpId="0"/>
      <p:bldP spid="205835" grpId="0"/>
      <p:bldP spid="205836" grpId="0"/>
      <p:bldP spid="205837" grpId="0" animBg="1"/>
      <p:bldP spid="205838" grpId="0"/>
      <p:bldP spid="205839" grpId="0" animBg="1"/>
      <p:bldP spid="205840" grpId="0"/>
      <p:bldP spid="205841" grpId="0"/>
      <p:bldP spid="20584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ChangeArrowheads="1"/>
          </p:cNvSpPr>
          <p:nvPr/>
        </p:nvSpPr>
        <p:spPr bwMode="auto">
          <a:xfrm>
            <a:off x="84138" y="219075"/>
            <a:ext cx="8869362" cy="946150"/>
          </a:xfrm>
          <a:prstGeom prst="rect">
            <a:avLst/>
          </a:prstGeom>
          <a:noFill/>
          <a:ln w="22225" algn="ctr">
            <a:noFill/>
            <a:miter lim="800000"/>
            <a:headEnd/>
            <a:tailEnd/>
          </a:ln>
        </p:spPr>
        <p:txBody>
          <a:bodyPr wrap="none" anchor="ctr">
            <a:spAutoFit/>
          </a:bodyPr>
          <a:lstStyle/>
          <a:p>
            <a:pPr algn="l"/>
            <a:r>
              <a:rPr lang="en-US"/>
              <a:t>Also, nuclei having “magic numbers” of p</a:t>
            </a:r>
            <a:r>
              <a:rPr lang="en-US" baseline="30000"/>
              <a:t>+</a:t>
            </a:r>
            <a:r>
              <a:rPr lang="en-US"/>
              <a:t> or n</a:t>
            </a:r>
            <a:r>
              <a:rPr lang="en-US" baseline="30000"/>
              <a:t>0</a:t>
            </a:r>
            <a:r>
              <a:rPr lang="en-US"/>
              <a:t> tend to</a:t>
            </a:r>
          </a:p>
          <a:p>
            <a:pPr algn="l"/>
            <a:r>
              <a:rPr lang="en-US"/>
              <a:t>         be more stable 		       than those that don’t. </a:t>
            </a:r>
          </a:p>
        </p:txBody>
      </p:sp>
      <p:sp>
        <p:nvSpPr>
          <p:cNvPr id="206856" name="Line 8"/>
          <p:cNvSpPr>
            <a:spLocks noChangeShapeType="1"/>
          </p:cNvSpPr>
          <p:nvPr/>
        </p:nvSpPr>
        <p:spPr bwMode="auto">
          <a:xfrm>
            <a:off x="3324225" y="725488"/>
            <a:ext cx="2540000" cy="0"/>
          </a:xfrm>
          <a:prstGeom prst="line">
            <a:avLst/>
          </a:prstGeom>
          <a:noFill/>
          <a:ln w="38100">
            <a:solidFill>
              <a:schemeClr val="tx1"/>
            </a:solidFill>
            <a:round/>
            <a:headEnd/>
            <a:tailEnd/>
          </a:ln>
        </p:spPr>
        <p:txBody>
          <a:bodyPr wrap="none" anchor="ctr">
            <a:spAutoFit/>
          </a:bodyPr>
          <a:lstStyle/>
          <a:p>
            <a:endParaRPr lang="en-US"/>
          </a:p>
        </p:txBody>
      </p:sp>
      <p:grpSp>
        <p:nvGrpSpPr>
          <p:cNvPr id="2" name="Group 19"/>
          <p:cNvGrpSpPr>
            <a:grpSpLocks/>
          </p:cNvGrpSpPr>
          <p:nvPr/>
        </p:nvGrpSpPr>
        <p:grpSpPr bwMode="auto">
          <a:xfrm>
            <a:off x="3743325" y="725488"/>
            <a:ext cx="1506538" cy="1614487"/>
            <a:chOff x="2358" y="457"/>
            <a:chExt cx="949" cy="1017"/>
          </a:xfrm>
        </p:grpSpPr>
        <p:sp>
          <p:nvSpPr>
            <p:cNvPr id="14348" name="Line 9"/>
            <p:cNvSpPr>
              <a:spLocks noChangeShapeType="1"/>
            </p:cNvSpPr>
            <p:nvPr/>
          </p:nvSpPr>
          <p:spPr bwMode="auto">
            <a:xfrm>
              <a:off x="2358" y="457"/>
              <a:ext cx="0" cy="887"/>
            </a:xfrm>
            <a:prstGeom prst="line">
              <a:avLst/>
            </a:prstGeom>
            <a:noFill/>
            <a:ln w="22225">
              <a:solidFill>
                <a:srgbClr val="FF0000"/>
              </a:solidFill>
              <a:round/>
              <a:headEnd/>
              <a:tailEnd/>
            </a:ln>
          </p:spPr>
          <p:txBody>
            <a:bodyPr wrap="none" anchor="ctr">
              <a:spAutoFit/>
            </a:bodyPr>
            <a:lstStyle/>
            <a:p>
              <a:endParaRPr lang="en-US"/>
            </a:p>
          </p:txBody>
        </p:sp>
        <p:sp>
          <p:nvSpPr>
            <p:cNvPr id="14349" name="Line 10"/>
            <p:cNvSpPr>
              <a:spLocks noChangeShapeType="1"/>
            </p:cNvSpPr>
            <p:nvPr/>
          </p:nvSpPr>
          <p:spPr bwMode="auto">
            <a:xfrm>
              <a:off x="2358" y="1344"/>
              <a:ext cx="493" cy="0"/>
            </a:xfrm>
            <a:prstGeom prst="line">
              <a:avLst/>
            </a:prstGeom>
            <a:noFill/>
            <a:ln w="22225">
              <a:solidFill>
                <a:srgbClr val="FF0000"/>
              </a:solidFill>
              <a:round/>
              <a:headEnd/>
              <a:tailEnd type="triangle" w="lg" len="lg"/>
            </a:ln>
          </p:spPr>
          <p:txBody>
            <a:bodyPr wrap="none" anchor="ctr">
              <a:spAutoFit/>
            </a:bodyPr>
            <a:lstStyle/>
            <a:p>
              <a:endParaRPr lang="en-US"/>
            </a:p>
          </p:txBody>
        </p:sp>
        <p:sp>
          <p:nvSpPr>
            <p:cNvPr id="14350" name="Line 11"/>
            <p:cNvSpPr>
              <a:spLocks noChangeShapeType="1"/>
            </p:cNvSpPr>
            <p:nvPr/>
          </p:nvSpPr>
          <p:spPr bwMode="auto">
            <a:xfrm>
              <a:off x="2358" y="969"/>
              <a:ext cx="493" cy="0"/>
            </a:xfrm>
            <a:prstGeom prst="line">
              <a:avLst/>
            </a:prstGeom>
            <a:noFill/>
            <a:ln w="22225">
              <a:solidFill>
                <a:srgbClr val="FF0000"/>
              </a:solidFill>
              <a:round/>
              <a:headEnd/>
              <a:tailEnd type="triangle" w="lg" len="lg"/>
            </a:ln>
          </p:spPr>
          <p:txBody>
            <a:bodyPr wrap="none" anchor="ctr">
              <a:spAutoFit/>
            </a:bodyPr>
            <a:lstStyle/>
            <a:p>
              <a:endParaRPr lang="en-US"/>
            </a:p>
          </p:txBody>
        </p:sp>
        <p:sp>
          <p:nvSpPr>
            <p:cNvPr id="14351" name="Rectangle 12"/>
            <p:cNvSpPr>
              <a:spLocks noChangeArrowheads="1"/>
            </p:cNvSpPr>
            <p:nvPr/>
          </p:nvSpPr>
          <p:spPr bwMode="auto">
            <a:xfrm>
              <a:off x="2853" y="763"/>
              <a:ext cx="454" cy="327"/>
            </a:xfrm>
            <a:prstGeom prst="rect">
              <a:avLst/>
            </a:prstGeom>
            <a:noFill/>
            <a:ln w="9525">
              <a:noFill/>
              <a:miter lim="800000"/>
              <a:headEnd/>
              <a:tailEnd/>
            </a:ln>
          </p:spPr>
          <p:txBody>
            <a:bodyPr wrap="none">
              <a:spAutoFit/>
            </a:bodyPr>
            <a:lstStyle/>
            <a:p>
              <a:pPr algn="l"/>
              <a:r>
                <a:rPr lang="en-US"/>
                <a:t>p</a:t>
              </a:r>
              <a:r>
                <a:rPr lang="en-US" baseline="30000"/>
                <a:t>+</a:t>
              </a:r>
              <a:r>
                <a:rPr lang="en-US"/>
                <a:t>: </a:t>
              </a:r>
            </a:p>
          </p:txBody>
        </p:sp>
        <p:sp>
          <p:nvSpPr>
            <p:cNvPr id="14352" name="Rectangle 13"/>
            <p:cNvSpPr>
              <a:spLocks noChangeArrowheads="1"/>
            </p:cNvSpPr>
            <p:nvPr/>
          </p:nvSpPr>
          <p:spPr bwMode="auto">
            <a:xfrm>
              <a:off x="2853" y="1147"/>
              <a:ext cx="450" cy="327"/>
            </a:xfrm>
            <a:prstGeom prst="rect">
              <a:avLst/>
            </a:prstGeom>
            <a:noFill/>
            <a:ln w="9525">
              <a:noFill/>
              <a:miter lim="800000"/>
              <a:headEnd/>
              <a:tailEnd/>
            </a:ln>
          </p:spPr>
          <p:txBody>
            <a:bodyPr wrap="none">
              <a:spAutoFit/>
            </a:bodyPr>
            <a:lstStyle/>
            <a:p>
              <a:pPr algn="l"/>
              <a:r>
                <a:rPr lang="en-US"/>
                <a:t>n</a:t>
              </a:r>
              <a:r>
                <a:rPr lang="en-US" baseline="30000"/>
                <a:t>0</a:t>
              </a:r>
              <a:r>
                <a:rPr lang="en-US"/>
                <a:t>: </a:t>
              </a:r>
            </a:p>
          </p:txBody>
        </p:sp>
      </p:grpSp>
      <p:sp>
        <p:nvSpPr>
          <p:cNvPr id="206862" name="Rectangle 14"/>
          <p:cNvSpPr>
            <a:spLocks noChangeArrowheads="1"/>
          </p:cNvSpPr>
          <p:nvPr/>
        </p:nvSpPr>
        <p:spPr bwMode="auto">
          <a:xfrm>
            <a:off x="5083175" y="1211263"/>
            <a:ext cx="3152775" cy="519112"/>
          </a:xfrm>
          <a:prstGeom prst="rect">
            <a:avLst/>
          </a:prstGeom>
          <a:noFill/>
          <a:ln w="9525">
            <a:noFill/>
            <a:miter lim="800000"/>
            <a:headEnd/>
            <a:tailEnd/>
          </a:ln>
        </p:spPr>
        <p:txBody>
          <a:bodyPr wrap="none">
            <a:spAutoFit/>
          </a:bodyPr>
          <a:lstStyle/>
          <a:p>
            <a:pPr algn="l"/>
            <a:r>
              <a:rPr lang="en-US">
                <a:solidFill>
                  <a:schemeClr val="tx1"/>
                </a:solidFill>
              </a:rPr>
              <a:t>2, 8, 20, 28, 50, 82</a:t>
            </a:r>
          </a:p>
        </p:txBody>
      </p:sp>
      <p:sp>
        <p:nvSpPr>
          <p:cNvPr id="206863" name="Rectangle 15"/>
          <p:cNvSpPr>
            <a:spLocks noChangeArrowheads="1"/>
          </p:cNvSpPr>
          <p:nvPr/>
        </p:nvSpPr>
        <p:spPr bwMode="auto">
          <a:xfrm>
            <a:off x="5068888" y="1820863"/>
            <a:ext cx="3944937" cy="519112"/>
          </a:xfrm>
          <a:prstGeom prst="rect">
            <a:avLst/>
          </a:prstGeom>
          <a:noFill/>
          <a:ln w="9525">
            <a:noFill/>
            <a:miter lim="800000"/>
            <a:headEnd/>
            <a:tailEnd/>
          </a:ln>
        </p:spPr>
        <p:txBody>
          <a:bodyPr wrap="none">
            <a:spAutoFit/>
          </a:bodyPr>
          <a:lstStyle/>
          <a:p>
            <a:pPr algn="l"/>
            <a:r>
              <a:rPr lang="en-US">
                <a:solidFill>
                  <a:schemeClr val="tx1"/>
                </a:solidFill>
              </a:rPr>
              <a:t>2, 8, 20, 28, 50, 82, 126</a:t>
            </a:r>
          </a:p>
        </p:txBody>
      </p:sp>
      <p:sp>
        <p:nvSpPr>
          <p:cNvPr id="206864" name="Rectangle 16"/>
          <p:cNvSpPr>
            <a:spLocks noChangeArrowheads="1"/>
          </p:cNvSpPr>
          <p:nvPr/>
        </p:nvSpPr>
        <p:spPr bwMode="auto">
          <a:xfrm>
            <a:off x="457200" y="2622550"/>
            <a:ext cx="8537575" cy="1816100"/>
          </a:xfrm>
          <a:prstGeom prst="rect">
            <a:avLst/>
          </a:prstGeom>
          <a:noFill/>
          <a:ln w="22225" algn="ctr">
            <a:noFill/>
            <a:miter lim="800000"/>
            <a:headEnd/>
            <a:tailEnd/>
          </a:ln>
        </p:spPr>
        <p:txBody>
          <a:bodyPr wrap="none" anchor="ctr">
            <a:spAutoFit/>
          </a:bodyPr>
          <a:lstStyle/>
          <a:p>
            <a:pPr algn="l"/>
            <a:r>
              <a:rPr lang="en-US"/>
              <a:t>The </a:t>
            </a:r>
            <a:r>
              <a:rPr lang="en-US" u="sng"/>
              <a:t>shell model</a:t>
            </a:r>
            <a:r>
              <a:rPr lang="en-US"/>
              <a:t> of the nucleus, which says that the</a:t>
            </a:r>
          </a:p>
          <a:p>
            <a:pPr algn="l"/>
            <a:r>
              <a:rPr lang="en-US"/>
              <a:t>nucleons reside in shells, has been proposed to</a:t>
            </a:r>
          </a:p>
          <a:p>
            <a:pPr algn="l"/>
            <a:r>
              <a:rPr lang="en-US"/>
              <a:t>explain these observations. This theory is analogous</a:t>
            </a:r>
          </a:p>
          <a:p>
            <a:pPr algn="l"/>
            <a:r>
              <a:rPr lang="en-US"/>
              <a:t>to the “shells of e</a:t>
            </a:r>
            <a:r>
              <a:rPr lang="en-US" baseline="30000"/>
              <a:t>–</a:t>
            </a:r>
            <a:r>
              <a:rPr lang="en-US"/>
              <a:t>s” theory. </a:t>
            </a:r>
          </a:p>
        </p:txBody>
      </p:sp>
      <p:sp>
        <p:nvSpPr>
          <p:cNvPr id="206865" name="Rectangle 17"/>
          <p:cNvSpPr>
            <a:spLocks noChangeArrowheads="1"/>
          </p:cNvSpPr>
          <p:nvPr/>
        </p:nvSpPr>
        <p:spPr bwMode="auto">
          <a:xfrm>
            <a:off x="463550" y="4699000"/>
            <a:ext cx="3948113" cy="1800225"/>
          </a:xfrm>
          <a:prstGeom prst="rect">
            <a:avLst/>
          </a:prstGeom>
          <a:noFill/>
          <a:ln w="22225" algn="ctr">
            <a:noFill/>
            <a:miter lim="800000"/>
            <a:headEnd/>
            <a:tailEnd/>
          </a:ln>
        </p:spPr>
        <p:txBody>
          <a:bodyPr wrap="none" anchor="ctr">
            <a:spAutoFit/>
          </a:bodyPr>
          <a:lstStyle/>
          <a:p>
            <a:pPr algn="l"/>
            <a:r>
              <a:rPr lang="en-US"/>
              <a:t>Finally, nuclides with an</a:t>
            </a:r>
          </a:p>
          <a:p>
            <a:pPr algn="l"/>
            <a:r>
              <a:rPr lang="en-US"/>
              <a:t>even number of p</a:t>
            </a:r>
            <a:r>
              <a:rPr lang="en-US" baseline="30000"/>
              <a:t>+</a:t>
            </a:r>
            <a:r>
              <a:rPr lang="en-US"/>
              <a:t> AND</a:t>
            </a:r>
          </a:p>
          <a:p>
            <a:pPr algn="l"/>
            <a:r>
              <a:rPr lang="en-US"/>
              <a:t>an even number of n</a:t>
            </a:r>
            <a:r>
              <a:rPr lang="en-US" baseline="30000"/>
              <a:t>0</a:t>
            </a:r>
          </a:p>
          <a:p>
            <a:pPr algn="l"/>
            <a:r>
              <a:rPr lang="en-US"/>
              <a:t>tend to be stable. </a:t>
            </a:r>
          </a:p>
        </p:txBody>
      </p:sp>
      <p:pic>
        <p:nvPicPr>
          <p:cNvPr id="206870" name="Picture 22" descr="j0239005[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26967" y="4136076"/>
            <a:ext cx="2874036" cy="2469439"/>
          </a:xfrm>
          <a:prstGeom prst="rect">
            <a:avLst/>
          </a:prstGeom>
          <a:noFill/>
          <a:ln w="9525">
            <a:noFill/>
            <a:miter lim="800000"/>
            <a:headEnd/>
            <a:tailEnd/>
          </a:ln>
        </p:spPr>
      </p:pic>
      <p:cxnSp>
        <p:nvCxnSpPr>
          <p:cNvPr id="18" name="Straight Connector 17"/>
          <p:cNvCxnSpPr>
            <a:cxnSpLocks noChangeShapeType="1"/>
          </p:cNvCxnSpPr>
          <p:nvPr/>
        </p:nvCxnSpPr>
        <p:spPr bwMode="auto">
          <a:xfrm>
            <a:off x="542925" y="5614988"/>
            <a:ext cx="822325" cy="0"/>
          </a:xfrm>
          <a:prstGeom prst="line">
            <a:avLst/>
          </a:prstGeom>
          <a:noFill/>
          <a:ln w="76200" algn="ctr">
            <a:solidFill>
              <a:schemeClr val="tx1"/>
            </a:solidFill>
            <a:round/>
            <a:headEnd/>
            <a:tailEnd/>
          </a:ln>
        </p:spPr>
      </p:cxnSp>
      <p:cxnSp>
        <p:nvCxnSpPr>
          <p:cNvPr id="19" name="Straight Connector 18"/>
          <p:cNvCxnSpPr>
            <a:cxnSpLocks noChangeShapeType="1"/>
          </p:cNvCxnSpPr>
          <p:nvPr/>
        </p:nvCxnSpPr>
        <p:spPr bwMode="auto">
          <a:xfrm>
            <a:off x="1028700" y="6029325"/>
            <a:ext cx="822325" cy="0"/>
          </a:xfrm>
          <a:prstGeom prst="line">
            <a:avLst/>
          </a:prstGeom>
          <a:noFill/>
          <a:ln w="76200" algn="ctr">
            <a:solidFill>
              <a:schemeClr val="tx1"/>
            </a:solidFill>
            <a:round/>
            <a:headEnd/>
            <a:tailEnd/>
          </a:ln>
        </p:spPr>
      </p:cxn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6856"/>
                                        </p:tgtEl>
                                        <p:attrNameLst>
                                          <p:attrName>style.visibility</p:attrName>
                                        </p:attrNameLst>
                                      </p:cBhvr>
                                      <p:to>
                                        <p:strVal val="visible"/>
                                      </p:to>
                                    </p:set>
                                    <p:animEffect transition="in" filter="wipe(left)">
                                      <p:cBhvr>
                                        <p:cTn id="7" dur="500"/>
                                        <p:tgtEl>
                                          <p:spTgt spid="206856"/>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1" presetClass="entr" presetSubtype="0" fill="hold" grpId="0" nodeType="clickEffect">
                                  <p:stCondLst>
                                    <p:cond delay="0"/>
                                  </p:stCondLst>
                                  <p:iterate type="lt">
                                    <p:tmPct val="10000"/>
                                  </p:iterate>
                                  <p:childTnLst>
                                    <p:set>
                                      <p:cBhvr>
                                        <p:cTn id="18" dur="1" fill="hold">
                                          <p:stCondLst>
                                            <p:cond delay="0"/>
                                          </p:stCondLst>
                                        </p:cTn>
                                        <p:tgtEl>
                                          <p:spTgt spid="206862"/>
                                        </p:tgtEl>
                                        <p:attrNameLst>
                                          <p:attrName>style.visibility</p:attrName>
                                        </p:attrNameLst>
                                      </p:cBhvr>
                                      <p:to>
                                        <p:strVal val="visible"/>
                                      </p:to>
                                    </p:set>
                                    <p:anim calcmode="lin" valueType="num">
                                      <p:cBhvr>
                                        <p:cTn id="19" dur="500" fill="hold"/>
                                        <p:tgtEl>
                                          <p:spTgt spid="206862"/>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206862"/>
                                        </p:tgtEl>
                                        <p:attrNameLst>
                                          <p:attrName>ppt_y</p:attrName>
                                        </p:attrNameLst>
                                      </p:cBhvr>
                                      <p:tavLst>
                                        <p:tav tm="0">
                                          <p:val>
                                            <p:strVal val="#ppt_y"/>
                                          </p:val>
                                        </p:tav>
                                        <p:tav tm="100000">
                                          <p:val>
                                            <p:strVal val="#ppt_y"/>
                                          </p:val>
                                        </p:tav>
                                      </p:tavLst>
                                    </p:anim>
                                    <p:anim calcmode="lin" valueType="num">
                                      <p:cBhvr>
                                        <p:cTn id="21" dur="500" fill="hold"/>
                                        <p:tgtEl>
                                          <p:spTgt spid="206862"/>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206862"/>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206862"/>
                                        </p:tgtEl>
                                      </p:cBhvr>
                                    </p:animEffect>
                                  </p:childTnLst>
                                </p:cTn>
                              </p:par>
                            </p:childTnLst>
                          </p:cTn>
                        </p:par>
                      </p:childTnLst>
                    </p:cTn>
                  </p:par>
                  <p:par>
                    <p:cTn id="24" fill="hold">
                      <p:stCondLst>
                        <p:cond delay="indefinite"/>
                      </p:stCondLst>
                      <p:childTnLst>
                        <p:par>
                          <p:cTn id="25" fill="hold">
                            <p:stCondLst>
                              <p:cond delay="0"/>
                            </p:stCondLst>
                            <p:childTnLst>
                              <p:par>
                                <p:cTn id="26" presetID="41" presetClass="entr" presetSubtype="0" fill="hold" grpId="0" nodeType="clickEffect">
                                  <p:stCondLst>
                                    <p:cond delay="0"/>
                                  </p:stCondLst>
                                  <p:iterate type="lt">
                                    <p:tmPct val="10000"/>
                                  </p:iterate>
                                  <p:childTnLst>
                                    <p:set>
                                      <p:cBhvr>
                                        <p:cTn id="27" dur="1" fill="hold">
                                          <p:stCondLst>
                                            <p:cond delay="0"/>
                                          </p:stCondLst>
                                        </p:cTn>
                                        <p:tgtEl>
                                          <p:spTgt spid="206863"/>
                                        </p:tgtEl>
                                        <p:attrNameLst>
                                          <p:attrName>style.visibility</p:attrName>
                                        </p:attrNameLst>
                                      </p:cBhvr>
                                      <p:to>
                                        <p:strVal val="visible"/>
                                      </p:to>
                                    </p:set>
                                    <p:anim calcmode="lin" valueType="num">
                                      <p:cBhvr>
                                        <p:cTn id="28" dur="500" fill="hold"/>
                                        <p:tgtEl>
                                          <p:spTgt spid="206863"/>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206863"/>
                                        </p:tgtEl>
                                        <p:attrNameLst>
                                          <p:attrName>ppt_y</p:attrName>
                                        </p:attrNameLst>
                                      </p:cBhvr>
                                      <p:tavLst>
                                        <p:tav tm="0">
                                          <p:val>
                                            <p:strVal val="#ppt_y"/>
                                          </p:val>
                                        </p:tav>
                                        <p:tav tm="100000">
                                          <p:val>
                                            <p:strVal val="#ppt_y"/>
                                          </p:val>
                                        </p:tav>
                                      </p:tavLst>
                                    </p:anim>
                                    <p:anim calcmode="lin" valueType="num">
                                      <p:cBhvr>
                                        <p:cTn id="30" dur="500" fill="hold"/>
                                        <p:tgtEl>
                                          <p:spTgt spid="206863"/>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206863"/>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206863"/>
                                        </p:tgtEl>
                                      </p:cBhvr>
                                    </p:animEffect>
                                  </p:childTnLst>
                                </p:cTn>
                              </p:par>
                            </p:childTnLst>
                          </p:cTn>
                        </p:par>
                      </p:childTnLst>
                    </p:cTn>
                  </p:par>
                  <p:par>
                    <p:cTn id="33" fill="hold">
                      <p:stCondLst>
                        <p:cond delay="indefinite"/>
                      </p:stCondLst>
                      <p:childTnLst>
                        <p:par>
                          <p:cTn id="34" fill="hold">
                            <p:stCondLst>
                              <p:cond delay="0"/>
                            </p:stCondLst>
                            <p:childTnLst>
                              <p:par>
                                <p:cTn id="35" presetID="27" presetClass="entr" presetSubtype="0" fill="hold" grpId="0" nodeType="clickEffect">
                                  <p:stCondLst>
                                    <p:cond delay="0"/>
                                  </p:stCondLst>
                                  <p:iterate type="lt">
                                    <p:tmPct val="50000"/>
                                  </p:iterate>
                                  <p:childTnLst>
                                    <p:set>
                                      <p:cBhvr>
                                        <p:cTn id="36" dur="1" fill="hold">
                                          <p:stCondLst>
                                            <p:cond delay="0"/>
                                          </p:stCondLst>
                                        </p:cTn>
                                        <p:tgtEl>
                                          <p:spTgt spid="206864"/>
                                        </p:tgtEl>
                                        <p:attrNameLst>
                                          <p:attrName>style.visibility</p:attrName>
                                        </p:attrNameLst>
                                      </p:cBhvr>
                                      <p:to>
                                        <p:strVal val="visible"/>
                                      </p:to>
                                    </p:set>
                                    <p:anim calcmode="discrete" valueType="clr">
                                      <p:cBhvr override="childStyle">
                                        <p:cTn id="37" dur="80"/>
                                        <p:tgtEl>
                                          <p:spTgt spid="206864"/>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206864"/>
                                        </p:tgtEl>
                                        <p:attrNameLst>
                                          <p:attrName>fillcolor</p:attrName>
                                        </p:attrNameLst>
                                      </p:cBhvr>
                                      <p:tavLst>
                                        <p:tav tm="0">
                                          <p:val>
                                            <p:clrVal>
                                              <a:schemeClr val="accent2"/>
                                            </p:clrVal>
                                          </p:val>
                                        </p:tav>
                                        <p:tav tm="50000">
                                          <p:val>
                                            <p:clrVal>
                                              <a:schemeClr val="hlink"/>
                                            </p:clrVal>
                                          </p:val>
                                        </p:tav>
                                      </p:tavLst>
                                    </p:anim>
                                    <p:set>
                                      <p:cBhvr>
                                        <p:cTn id="39" dur="80"/>
                                        <p:tgtEl>
                                          <p:spTgt spid="206864"/>
                                        </p:tgtEl>
                                        <p:attrNameLst>
                                          <p:attrName>fill.type</p:attrName>
                                        </p:attrNameLst>
                                      </p:cBhvr>
                                      <p:to>
                                        <p:strVal val="solid"/>
                                      </p:to>
                                    </p:set>
                                  </p:childTnLst>
                                </p:cTn>
                              </p:par>
                            </p:childTnLst>
                          </p:cTn>
                        </p:par>
                      </p:childTnLst>
                    </p:cTn>
                  </p:par>
                  <p:par>
                    <p:cTn id="40" fill="hold">
                      <p:stCondLst>
                        <p:cond delay="indefinite"/>
                      </p:stCondLst>
                      <p:childTnLst>
                        <p:par>
                          <p:cTn id="41" fill="hold">
                            <p:stCondLst>
                              <p:cond delay="0"/>
                            </p:stCondLst>
                            <p:childTnLst>
                              <p:par>
                                <p:cTn id="42" presetID="27" presetClass="entr" presetSubtype="0" fill="hold" grpId="0" nodeType="clickEffect">
                                  <p:stCondLst>
                                    <p:cond delay="0"/>
                                  </p:stCondLst>
                                  <p:iterate type="lt">
                                    <p:tmPct val="50000"/>
                                  </p:iterate>
                                  <p:childTnLst>
                                    <p:set>
                                      <p:cBhvr>
                                        <p:cTn id="43" dur="1" fill="hold">
                                          <p:stCondLst>
                                            <p:cond delay="0"/>
                                          </p:stCondLst>
                                        </p:cTn>
                                        <p:tgtEl>
                                          <p:spTgt spid="206865"/>
                                        </p:tgtEl>
                                        <p:attrNameLst>
                                          <p:attrName>style.visibility</p:attrName>
                                        </p:attrNameLst>
                                      </p:cBhvr>
                                      <p:to>
                                        <p:strVal val="visible"/>
                                      </p:to>
                                    </p:set>
                                    <p:anim calcmode="discrete" valueType="clr">
                                      <p:cBhvr override="childStyle">
                                        <p:cTn id="44" dur="80"/>
                                        <p:tgtEl>
                                          <p:spTgt spid="206865"/>
                                        </p:tgtEl>
                                        <p:attrNameLst>
                                          <p:attrName>style.color</p:attrName>
                                        </p:attrNameLst>
                                      </p:cBhvr>
                                      <p:tavLst>
                                        <p:tav tm="0">
                                          <p:val>
                                            <p:clrVal>
                                              <a:schemeClr val="accent2"/>
                                            </p:clrVal>
                                          </p:val>
                                        </p:tav>
                                        <p:tav tm="50000">
                                          <p:val>
                                            <p:clrVal>
                                              <a:schemeClr val="hlink"/>
                                            </p:clrVal>
                                          </p:val>
                                        </p:tav>
                                      </p:tavLst>
                                    </p:anim>
                                    <p:anim calcmode="discrete" valueType="clr">
                                      <p:cBhvr>
                                        <p:cTn id="45" dur="80"/>
                                        <p:tgtEl>
                                          <p:spTgt spid="206865"/>
                                        </p:tgtEl>
                                        <p:attrNameLst>
                                          <p:attrName>fillcolor</p:attrName>
                                        </p:attrNameLst>
                                      </p:cBhvr>
                                      <p:tavLst>
                                        <p:tav tm="0">
                                          <p:val>
                                            <p:clrVal>
                                              <a:schemeClr val="accent2"/>
                                            </p:clrVal>
                                          </p:val>
                                        </p:tav>
                                        <p:tav tm="50000">
                                          <p:val>
                                            <p:clrVal>
                                              <a:schemeClr val="hlink"/>
                                            </p:clrVal>
                                          </p:val>
                                        </p:tav>
                                      </p:tavLst>
                                    </p:anim>
                                    <p:set>
                                      <p:cBhvr>
                                        <p:cTn id="46" dur="80"/>
                                        <p:tgtEl>
                                          <p:spTgt spid="206865"/>
                                        </p:tgtEl>
                                        <p:attrNameLst>
                                          <p:attrName>fill.type</p:attrName>
                                        </p:attrNameLst>
                                      </p:cBhvr>
                                      <p:to>
                                        <p:strVal val="solid"/>
                                      </p:to>
                                    </p:set>
                                  </p:childTnLst>
                                </p:cTn>
                              </p:par>
                            </p:childTnLst>
                          </p:cTn>
                        </p:par>
                        <p:par>
                          <p:cTn id="47" fill="hold">
                            <p:stCondLst>
                              <p:cond delay="2840"/>
                            </p:stCondLst>
                            <p:childTnLst>
                              <p:par>
                                <p:cTn id="48" presetID="10" presetClass="entr" presetSubtype="0" fill="hold" nodeType="afterEffect">
                                  <p:stCondLst>
                                    <p:cond delay="0"/>
                                  </p:stCondLst>
                                  <p:childTnLst>
                                    <p:set>
                                      <p:cBhvr>
                                        <p:cTn id="49" dur="1" fill="hold">
                                          <p:stCondLst>
                                            <p:cond delay="0"/>
                                          </p:stCondLst>
                                        </p:cTn>
                                        <p:tgtEl>
                                          <p:spTgt spid="206870"/>
                                        </p:tgtEl>
                                        <p:attrNameLst>
                                          <p:attrName>style.visibility</p:attrName>
                                        </p:attrNameLst>
                                      </p:cBhvr>
                                      <p:to>
                                        <p:strVal val="visible"/>
                                      </p:to>
                                    </p:set>
                                    <p:animEffect transition="in" filter="fade">
                                      <p:cBhvr>
                                        <p:cTn id="50" dur="2000"/>
                                        <p:tgtEl>
                                          <p:spTgt spid="206870"/>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0"/>
                                        <p:tgtEl>
                                          <p:spTgt spid="18"/>
                                        </p:tgtEl>
                                      </p:cBhvr>
                                    </p:animEffect>
                                  </p:childTnLst>
                                </p:cTn>
                              </p:par>
                              <p:par>
                                <p:cTn id="56" presetID="22" presetClass="entr" presetSubtype="8" fill="hold"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wipe(left)">
                                      <p:cBhvr>
                                        <p:cTn id="58" dur="5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6" grpId="0" animBg="1"/>
      <p:bldP spid="206862" grpId="0"/>
      <p:bldP spid="206863" grpId="0"/>
      <p:bldP spid="206864" grpId="0"/>
      <p:bldP spid="20686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3" name="Rectangle 6"/>
          <p:cNvSpPr>
            <a:spLocks noChangeArrowheads="1"/>
          </p:cNvSpPr>
          <p:nvPr/>
        </p:nvSpPr>
        <p:spPr bwMode="auto">
          <a:xfrm>
            <a:off x="176913" y="1079304"/>
            <a:ext cx="8901796" cy="5693866"/>
          </a:xfrm>
          <a:prstGeom prst="rect">
            <a:avLst/>
          </a:prstGeom>
          <a:noFill/>
          <a:ln w="9525">
            <a:noFill/>
            <a:miter lim="800000"/>
            <a:headEnd/>
            <a:tailEnd/>
          </a:ln>
        </p:spPr>
        <p:txBody>
          <a:bodyPr wrap="none">
            <a:spAutoFit/>
          </a:bodyPr>
          <a:lstStyle/>
          <a:p>
            <a:pPr marL="342900" indent="-342900" algn="l">
              <a:spcBef>
                <a:spcPct val="20000"/>
              </a:spcBef>
            </a:pPr>
            <a:r>
              <a:rPr lang="en-US" dirty="0" smtClean="0">
                <a:solidFill>
                  <a:srgbClr val="000000"/>
                </a:solidFill>
                <a:latin typeface="Arial" pitchFamily="34" charset="0"/>
              </a:rPr>
              <a:t>Atoms are radioactive when their nuclei are unstable. </a:t>
            </a:r>
          </a:p>
          <a:p>
            <a:pPr marL="342900" indent="-342900" algn="l">
              <a:spcBef>
                <a:spcPct val="20000"/>
              </a:spcBef>
            </a:pPr>
            <a:r>
              <a:rPr lang="en-US" dirty="0" smtClean="0">
                <a:solidFill>
                  <a:srgbClr val="000000"/>
                </a:solidFill>
                <a:latin typeface="Arial" pitchFamily="34" charset="0"/>
              </a:rPr>
              <a:t>Previously, we discussed various modes of decay; </a:t>
            </a:r>
          </a:p>
          <a:p>
            <a:pPr marL="342900" indent="-342900" algn="l">
              <a:spcBef>
                <a:spcPct val="20000"/>
              </a:spcBef>
            </a:pPr>
            <a:r>
              <a:rPr lang="en-US" dirty="0" smtClean="0">
                <a:solidFill>
                  <a:srgbClr val="000000"/>
                </a:solidFill>
                <a:latin typeface="Arial" pitchFamily="34" charset="0"/>
              </a:rPr>
              <a:t>here, we introduced the </a:t>
            </a:r>
            <a:r>
              <a:rPr lang="en-US" u="sng" dirty="0" smtClean="0">
                <a:solidFill>
                  <a:srgbClr val="000000"/>
                </a:solidFill>
                <a:latin typeface="Arial" pitchFamily="34" charset="0"/>
              </a:rPr>
              <a:t>belt of stability</a:t>
            </a:r>
            <a:r>
              <a:rPr lang="en-US" dirty="0" smtClean="0">
                <a:solidFill>
                  <a:srgbClr val="000000"/>
                </a:solidFill>
                <a:latin typeface="Arial" pitchFamily="34" charset="0"/>
              </a:rPr>
              <a:t> and gave likely </a:t>
            </a:r>
          </a:p>
          <a:p>
            <a:pPr marL="342900" indent="-342900" algn="l">
              <a:spcBef>
                <a:spcPct val="20000"/>
              </a:spcBef>
            </a:pPr>
            <a:r>
              <a:rPr lang="en-US" dirty="0" smtClean="0">
                <a:solidFill>
                  <a:srgbClr val="000000"/>
                </a:solidFill>
                <a:latin typeface="Arial" pitchFamily="34" charset="0"/>
              </a:rPr>
              <a:t>decay modes for various proton-to-neutron ratios. </a:t>
            </a:r>
            <a:endParaRPr lang="en-US" sz="1000" dirty="0" smtClean="0">
              <a:solidFill>
                <a:srgbClr val="000000"/>
              </a:solidFill>
              <a:latin typeface="Arial" pitchFamily="34" charset="0"/>
            </a:endParaRPr>
          </a:p>
          <a:p>
            <a:pPr marL="342900" indent="-342900" algn="l">
              <a:spcBef>
                <a:spcPct val="20000"/>
              </a:spcBef>
            </a:pPr>
            <a:r>
              <a:rPr lang="en-US" dirty="0">
                <a:solidFill>
                  <a:srgbClr val="000000"/>
                </a:solidFill>
                <a:latin typeface="Arial" pitchFamily="34" charset="0"/>
              </a:rPr>
              <a:t>	</a:t>
            </a:r>
            <a:r>
              <a:rPr lang="en-US" dirty="0" smtClean="0">
                <a:latin typeface="Arial" pitchFamily="34" charset="0"/>
              </a:rPr>
              <a:t>Too many neutrons? Try </a:t>
            </a:r>
            <a:r>
              <a:rPr lang="en-US" dirty="0" smtClean="0">
                <a:latin typeface="Symbol" panose="05050102010706020507" pitchFamily="18" charset="2"/>
              </a:rPr>
              <a:t>b</a:t>
            </a:r>
            <a:r>
              <a:rPr lang="en-US" dirty="0" smtClean="0">
                <a:latin typeface="Arial" pitchFamily="34" charset="0"/>
              </a:rPr>
              <a:t> decay.</a:t>
            </a:r>
          </a:p>
          <a:p>
            <a:pPr marL="342900" indent="-342900" algn="l">
              <a:spcBef>
                <a:spcPct val="20000"/>
              </a:spcBef>
            </a:pPr>
            <a:r>
              <a:rPr lang="en-US" dirty="0">
                <a:latin typeface="Arial" pitchFamily="34" charset="0"/>
              </a:rPr>
              <a:t>	</a:t>
            </a:r>
            <a:r>
              <a:rPr lang="en-US" dirty="0" smtClean="0">
                <a:latin typeface="Arial" pitchFamily="34" charset="0"/>
              </a:rPr>
              <a:t>Too many protons? Try positron decay or e</a:t>
            </a:r>
            <a:r>
              <a:rPr lang="en-US" baseline="30000" dirty="0" smtClean="0">
                <a:latin typeface="Arial" pitchFamily="34" charset="0"/>
              </a:rPr>
              <a:t>–</a:t>
            </a:r>
            <a:r>
              <a:rPr lang="en-US" dirty="0" smtClean="0">
                <a:latin typeface="Arial" pitchFamily="34" charset="0"/>
              </a:rPr>
              <a:t> capture.</a:t>
            </a:r>
          </a:p>
          <a:p>
            <a:pPr marL="342900" indent="-342900" algn="l">
              <a:spcBef>
                <a:spcPct val="20000"/>
              </a:spcBef>
            </a:pPr>
            <a:r>
              <a:rPr lang="en-US" dirty="0">
                <a:latin typeface="Arial" pitchFamily="34" charset="0"/>
              </a:rPr>
              <a:t>	</a:t>
            </a:r>
            <a:r>
              <a:rPr lang="en-US" dirty="0" smtClean="0">
                <a:latin typeface="Arial" pitchFamily="34" charset="0"/>
              </a:rPr>
              <a:t>Too many of both? </a:t>
            </a:r>
            <a:r>
              <a:rPr lang="en-US" dirty="0" smtClean="0">
                <a:latin typeface="Symbol" panose="05050102010706020507" pitchFamily="18" charset="2"/>
              </a:rPr>
              <a:t>a</a:t>
            </a:r>
            <a:r>
              <a:rPr lang="en-US" dirty="0" smtClean="0">
                <a:latin typeface="Arial" pitchFamily="34" charset="0"/>
              </a:rPr>
              <a:t> decay is a good first guess.</a:t>
            </a:r>
            <a:endParaRPr lang="en-US" sz="1000" dirty="0" smtClean="0">
              <a:solidFill>
                <a:srgbClr val="000000"/>
              </a:solidFill>
              <a:latin typeface="Arial" pitchFamily="34" charset="0"/>
            </a:endParaRPr>
          </a:p>
          <a:p>
            <a:pPr marL="342900" indent="-342900" algn="l">
              <a:spcBef>
                <a:spcPct val="20000"/>
              </a:spcBef>
            </a:pPr>
            <a:r>
              <a:rPr lang="en-US" dirty="0" smtClean="0">
                <a:solidFill>
                  <a:srgbClr val="000000"/>
                </a:solidFill>
                <a:latin typeface="Arial" pitchFamily="34" charset="0"/>
              </a:rPr>
              <a:t>Three of the main </a:t>
            </a:r>
            <a:r>
              <a:rPr lang="en-US" u="sng" dirty="0" smtClean="0">
                <a:solidFill>
                  <a:srgbClr val="000000"/>
                </a:solidFill>
                <a:latin typeface="Arial" pitchFamily="34" charset="0"/>
              </a:rPr>
              <a:t>radioactive decay series</a:t>
            </a:r>
            <a:r>
              <a:rPr lang="en-US" dirty="0" smtClean="0">
                <a:solidFill>
                  <a:srgbClr val="000000"/>
                </a:solidFill>
                <a:latin typeface="Arial" pitchFamily="34" charset="0"/>
              </a:rPr>
              <a:t> for heavier</a:t>
            </a:r>
          </a:p>
          <a:p>
            <a:pPr marL="342900" indent="-342900" algn="l">
              <a:spcBef>
                <a:spcPct val="20000"/>
              </a:spcBef>
            </a:pPr>
            <a:r>
              <a:rPr lang="en-US" dirty="0" smtClean="0">
                <a:solidFill>
                  <a:srgbClr val="000000"/>
                </a:solidFill>
                <a:latin typeface="Arial" pitchFamily="34" charset="0"/>
              </a:rPr>
              <a:t>elements all end at lead: </a:t>
            </a:r>
            <a:r>
              <a:rPr lang="en-US" dirty="0" err="1" smtClean="0">
                <a:solidFill>
                  <a:srgbClr val="000000"/>
                </a:solidFill>
                <a:latin typeface="Arial" pitchFamily="34" charset="0"/>
              </a:rPr>
              <a:t>Pb</a:t>
            </a:r>
            <a:r>
              <a:rPr lang="en-US" dirty="0" smtClean="0">
                <a:solidFill>
                  <a:srgbClr val="000000"/>
                </a:solidFill>
                <a:latin typeface="Arial" pitchFamily="34" charset="0"/>
              </a:rPr>
              <a:t>-206, </a:t>
            </a:r>
            <a:r>
              <a:rPr lang="en-US" dirty="0" err="1" smtClean="0">
                <a:solidFill>
                  <a:srgbClr val="000000"/>
                </a:solidFill>
                <a:latin typeface="Arial" pitchFamily="34" charset="0"/>
              </a:rPr>
              <a:t>Pb</a:t>
            </a:r>
            <a:r>
              <a:rPr lang="en-US" dirty="0" smtClean="0">
                <a:solidFill>
                  <a:srgbClr val="000000"/>
                </a:solidFill>
                <a:latin typeface="Arial" pitchFamily="34" charset="0"/>
              </a:rPr>
              <a:t>-207, and </a:t>
            </a:r>
            <a:r>
              <a:rPr lang="en-US" dirty="0" err="1" smtClean="0">
                <a:solidFill>
                  <a:srgbClr val="000000"/>
                </a:solidFill>
                <a:latin typeface="Arial" pitchFamily="34" charset="0"/>
              </a:rPr>
              <a:t>Pb</a:t>
            </a:r>
            <a:r>
              <a:rPr lang="en-US" dirty="0" smtClean="0">
                <a:solidFill>
                  <a:srgbClr val="000000"/>
                </a:solidFill>
                <a:latin typeface="Arial" pitchFamily="34" charset="0"/>
              </a:rPr>
              <a:t>-208.</a:t>
            </a:r>
          </a:p>
          <a:p>
            <a:pPr marL="342900" indent="-342900" algn="l">
              <a:spcBef>
                <a:spcPct val="20000"/>
              </a:spcBef>
            </a:pPr>
            <a:r>
              <a:rPr lang="en-US" dirty="0" smtClean="0">
                <a:solidFill>
                  <a:srgbClr val="000000"/>
                </a:solidFill>
                <a:latin typeface="Arial" pitchFamily="34" charset="0"/>
              </a:rPr>
              <a:t>The </a:t>
            </a:r>
            <a:r>
              <a:rPr lang="en-US" u="sng" dirty="0" smtClean="0">
                <a:solidFill>
                  <a:srgbClr val="000000"/>
                </a:solidFill>
                <a:latin typeface="Arial" pitchFamily="34" charset="0"/>
              </a:rPr>
              <a:t>shell model</a:t>
            </a:r>
            <a:r>
              <a:rPr lang="en-US" dirty="0" smtClean="0">
                <a:solidFill>
                  <a:srgbClr val="000000"/>
                </a:solidFill>
                <a:latin typeface="Arial" pitchFamily="34" charset="0"/>
              </a:rPr>
              <a:t> suggests that nucleons exist in </a:t>
            </a:r>
          </a:p>
          <a:p>
            <a:pPr marL="342900" indent="-342900" algn="l">
              <a:spcBef>
                <a:spcPct val="20000"/>
              </a:spcBef>
            </a:pPr>
            <a:r>
              <a:rPr lang="en-US" dirty="0" smtClean="0">
                <a:solidFill>
                  <a:srgbClr val="000000"/>
                </a:solidFill>
                <a:latin typeface="Arial" pitchFamily="34" charset="0"/>
              </a:rPr>
              <a:t>nuclear energy levels.</a:t>
            </a:r>
          </a:p>
        </p:txBody>
      </p:sp>
      <p:sp>
        <p:nvSpPr>
          <p:cNvPr id="7" name="Rectangle 6"/>
          <p:cNvSpPr>
            <a:spLocks noChangeArrowheads="1"/>
          </p:cNvSpPr>
          <p:nvPr/>
        </p:nvSpPr>
        <p:spPr bwMode="auto">
          <a:xfrm>
            <a:off x="1087667" y="275802"/>
            <a:ext cx="7111820" cy="707886"/>
          </a:xfrm>
          <a:prstGeom prst="rect">
            <a:avLst/>
          </a:prstGeom>
          <a:solidFill>
            <a:schemeClr val="accent4"/>
          </a:solidFill>
          <a:ln w="9525">
            <a:noFill/>
            <a:miter lim="800000"/>
            <a:headEnd/>
            <a:tailEnd/>
          </a:ln>
        </p:spPr>
        <p:txBody>
          <a:bodyPr wrap="none">
            <a:spAutoFit/>
          </a:bodyPr>
          <a:lstStyle/>
          <a:p>
            <a:pPr marL="342900" indent="-342900">
              <a:spcBef>
                <a:spcPct val="20000"/>
              </a:spcBef>
            </a:pPr>
            <a:r>
              <a:rPr lang="en-US" sz="4000" b="1" dirty="0" smtClean="0">
                <a:latin typeface="Arial" pitchFamily="34" charset="0"/>
              </a:rPr>
              <a:t>SUMMARY: </a:t>
            </a:r>
            <a:r>
              <a:rPr lang="en-US" sz="4000" b="1" u="sng" dirty="0" smtClean="0">
                <a:latin typeface="Arial" pitchFamily="34" charset="0"/>
              </a:rPr>
              <a:t>Nuclear Stability</a:t>
            </a:r>
          </a:p>
        </p:txBody>
      </p:sp>
    </p:spTree>
    <p:extLst>
      <p:ext uri="{BB962C8B-B14F-4D97-AF65-F5344CB8AC3E}">
        <p14:creationId xmlns:p14="http://schemas.microsoft.com/office/powerpoint/2010/main" val="13760168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13" name="Rectangle 6"/>
          <p:cNvSpPr>
            <a:spLocks noChangeArrowheads="1"/>
          </p:cNvSpPr>
          <p:nvPr/>
        </p:nvSpPr>
        <p:spPr bwMode="auto">
          <a:xfrm>
            <a:off x="-148065" y="1944554"/>
            <a:ext cx="9144000" cy="4524315"/>
          </a:xfrm>
          <a:prstGeom prst="rect">
            <a:avLst/>
          </a:prstGeom>
          <a:noFill/>
          <a:ln w="9525">
            <a:noFill/>
            <a:miter lim="800000"/>
            <a:headEnd/>
            <a:tailEnd/>
          </a:ln>
        </p:spPr>
        <p:txBody>
          <a:bodyPr wrap="square">
            <a:spAutoFit/>
          </a:bodyPr>
          <a:lstStyle/>
          <a:p>
            <a:pPr marL="342900" indent="-342900" algn="l">
              <a:spcBef>
                <a:spcPct val="20000"/>
              </a:spcBef>
            </a:pPr>
            <a:r>
              <a:rPr lang="en-US" sz="3200" dirty="0" smtClean="0">
                <a:solidFill>
                  <a:srgbClr val="FFFFFF"/>
                </a:solidFill>
                <a:latin typeface="Arial" pitchFamily="34" charset="0"/>
              </a:rPr>
              <a:t>   In an earlier lesson, we stated that when atoms transmute via radioactive decay, radiation in the form of energy or particles is emitted, without the need for some type of inducement to do so by bombarding the nuclide with something else. Such transmutation modes of decay include </a:t>
            </a:r>
            <a:r>
              <a:rPr lang="en-US" sz="3200" dirty="0" smtClean="0">
                <a:solidFill>
                  <a:srgbClr val="FFFFFF"/>
                </a:solidFill>
                <a:latin typeface="Symbol" panose="05050102010706020507" pitchFamily="18" charset="2"/>
              </a:rPr>
              <a:t>a</a:t>
            </a:r>
            <a:r>
              <a:rPr lang="en-US" sz="3200" dirty="0" smtClean="0">
                <a:solidFill>
                  <a:srgbClr val="FFFFFF"/>
                </a:solidFill>
                <a:latin typeface="Arial" pitchFamily="34" charset="0"/>
              </a:rPr>
              <a:t>, </a:t>
            </a:r>
            <a:r>
              <a:rPr lang="en-US" sz="3200" dirty="0" smtClean="0">
                <a:solidFill>
                  <a:srgbClr val="FFFFFF"/>
                </a:solidFill>
                <a:latin typeface="Symbol" panose="05050102010706020507" pitchFamily="18" charset="2"/>
              </a:rPr>
              <a:t>b</a:t>
            </a:r>
            <a:r>
              <a:rPr lang="en-US" sz="3200" dirty="0" smtClean="0">
                <a:solidFill>
                  <a:srgbClr val="FFFFFF"/>
                </a:solidFill>
                <a:latin typeface="Arial" pitchFamily="34" charset="0"/>
              </a:rPr>
              <a:t>, and </a:t>
            </a:r>
            <a:r>
              <a:rPr lang="en-US" sz="3200" dirty="0" smtClean="0">
                <a:solidFill>
                  <a:srgbClr val="FFFFFF"/>
                </a:solidFill>
                <a:latin typeface="Symbol" panose="05050102010706020507" pitchFamily="18" charset="2"/>
              </a:rPr>
              <a:t>g</a:t>
            </a:r>
            <a:r>
              <a:rPr lang="en-US" sz="3200" dirty="0" smtClean="0">
                <a:solidFill>
                  <a:srgbClr val="FFFFFF"/>
                </a:solidFill>
                <a:latin typeface="Arial" pitchFamily="34" charset="0"/>
              </a:rPr>
              <a:t> emission. Here, we investigate transmutation when a bombarding (i.e., a “bullet”) particle CAUSES it. </a:t>
            </a:r>
          </a:p>
        </p:txBody>
      </p:sp>
      <p:sp>
        <p:nvSpPr>
          <p:cNvPr id="7" name="Rectangle 6"/>
          <p:cNvSpPr>
            <a:spLocks noChangeArrowheads="1"/>
          </p:cNvSpPr>
          <p:nvPr/>
        </p:nvSpPr>
        <p:spPr bwMode="auto">
          <a:xfrm>
            <a:off x="690311" y="193723"/>
            <a:ext cx="7576433" cy="1581972"/>
          </a:xfrm>
          <a:prstGeom prst="rect">
            <a:avLst/>
          </a:prstGeom>
          <a:noFill/>
          <a:ln w="9525">
            <a:noFill/>
            <a:miter lim="800000"/>
            <a:headEnd/>
            <a:tailEnd/>
          </a:ln>
        </p:spPr>
        <p:txBody>
          <a:bodyPr wrap="none">
            <a:spAutoFit/>
          </a:bodyPr>
          <a:lstStyle/>
          <a:p>
            <a:pPr marL="342900" indent="-342900">
              <a:spcBef>
                <a:spcPct val="20000"/>
              </a:spcBef>
            </a:pPr>
            <a:r>
              <a:rPr lang="en-US" sz="4400" b="1" dirty="0" smtClean="0">
                <a:solidFill>
                  <a:srgbClr val="FFFF00"/>
                </a:solidFill>
                <a:latin typeface="Arial" pitchFamily="34" charset="0"/>
              </a:rPr>
              <a:t>REVIEW: </a:t>
            </a:r>
            <a:r>
              <a:rPr lang="en-US" sz="4400" b="1" u="sng" dirty="0" smtClean="0">
                <a:solidFill>
                  <a:srgbClr val="FFFF00"/>
                </a:solidFill>
                <a:latin typeface="Arial" pitchFamily="34" charset="0"/>
              </a:rPr>
              <a:t>Transmutation via</a:t>
            </a:r>
          </a:p>
          <a:p>
            <a:pPr marL="342900" indent="-342900">
              <a:spcBef>
                <a:spcPct val="20000"/>
              </a:spcBef>
            </a:pPr>
            <a:r>
              <a:rPr lang="en-US" sz="4400" b="1" dirty="0">
                <a:solidFill>
                  <a:srgbClr val="FFFF00"/>
                </a:solidFill>
                <a:latin typeface="Arial" pitchFamily="34" charset="0"/>
              </a:rPr>
              <a:t>	</a:t>
            </a:r>
            <a:r>
              <a:rPr lang="en-US" sz="4400" b="1" dirty="0" smtClean="0">
                <a:solidFill>
                  <a:srgbClr val="FFFF00"/>
                </a:solidFill>
                <a:latin typeface="Arial" pitchFamily="34" charset="0"/>
              </a:rPr>
              <a:t>			 </a:t>
            </a:r>
            <a:r>
              <a:rPr lang="en-US" sz="4400" b="1" u="sng" dirty="0" smtClean="0">
                <a:solidFill>
                  <a:srgbClr val="FFFF00"/>
                </a:solidFill>
                <a:latin typeface="Arial" pitchFamily="34" charset="0"/>
              </a:rPr>
              <a:t>Radioactive Decay</a:t>
            </a:r>
          </a:p>
        </p:txBody>
      </p:sp>
    </p:spTree>
    <p:extLst>
      <p:ext uri="{BB962C8B-B14F-4D97-AF65-F5344CB8AC3E}">
        <p14:creationId xmlns:p14="http://schemas.microsoft.com/office/powerpoint/2010/main" val="454574764"/>
      </p:ext>
    </p:extLst>
  </p:cSld>
  <p:clrMapOvr>
    <a:masterClrMapping/>
  </p:clrMapOvr>
  <mc:AlternateContent xmlns:mc="http://schemas.openxmlformats.org/markup-compatibility/2006">
    <mc:Choice xmlns:p14="http://schemas.microsoft.com/office/powerpoint/2010/main" Requires="p14">
      <p:transition spd="slow" p14:dur="2000" advTm="52000"/>
    </mc:Choice>
    <mc:Fallback>
      <p:transition spd="slow" advTm="52000"/>
    </mc:Fallback>
  </mc:AlternateContent>
  <p:timing>
    <p:tnLst>
      <p:par>
        <p:cTn id="1" dur="indefinite" restart="never" nodeType="tmRoot"/>
      </p:par>
    </p:tnLst>
  </p:timing>
  <p:extLst mod="1">
    <p:ext uri="{3A86A75C-4F4B-4683-9AE1-C65F6400EC91}">
      <p14:laserTraceLst xmlns:p14="http://schemas.microsoft.com/office/powerpoint/2010/main">
        <p14:tracePtLst>
          <p14:tracePt t="13751" x="7751763" y="2374900"/>
          <p14:tracePt t="14290" x="7742238" y="2374900"/>
          <p14:tracePt t="14338" x="7732713" y="2374900"/>
          <p14:tracePt t="14345" x="7724775" y="2374900"/>
          <p14:tracePt t="14353" x="7688263" y="2374900"/>
          <p14:tracePt t="14373" x="7616825" y="2374900"/>
          <p14:tracePt t="14394" x="7562850" y="2384425"/>
          <p14:tracePt t="14413" x="7439025" y="2393950"/>
          <p14:tracePt t="14433" x="7313613" y="2393950"/>
          <p14:tracePt t="14454" x="7099300" y="2401888"/>
          <p14:tracePt t="14473" x="6965950" y="2401888"/>
          <p14:tracePt t="14493" x="6751638" y="2401888"/>
          <p14:tracePt t="14514" x="6589713" y="2401888"/>
          <p14:tracePt t="14534" x="6394450" y="2401888"/>
          <p14:tracePt t="14554" x="6251575" y="2374900"/>
          <p14:tracePt t="14573" x="6045200" y="2357438"/>
          <p14:tracePt t="14594" x="5929313" y="2339975"/>
          <p14:tracePt t="14614" x="5776913" y="2322513"/>
          <p14:tracePt t="14634" x="5688013" y="2303463"/>
          <p14:tracePt t="14654" x="5589588" y="2303463"/>
          <p14:tracePt t="14673" x="5537200" y="2303463"/>
          <p14:tracePt t="14694" x="5465763" y="2268538"/>
          <p14:tracePt t="14714" x="5429250" y="2232025"/>
          <p14:tracePt t="14734" x="5375275" y="2160588"/>
          <p14:tracePt t="14754" x="5357813" y="2089150"/>
          <p14:tracePt t="14774" x="5322888" y="1990725"/>
          <p14:tracePt t="14794" x="5303838" y="1911350"/>
          <p14:tracePt t="14814" x="5303838" y="1785938"/>
          <p14:tracePt t="14834" x="5303838" y="1714500"/>
          <p14:tracePt t="14854" x="5303838" y="1633538"/>
          <p14:tracePt t="14874" x="5313363" y="1589088"/>
          <p14:tracePt t="14894" x="5330825" y="1527175"/>
          <p14:tracePt t="14914" x="5340350" y="1517650"/>
          <p14:tracePt t="14934" x="5375275" y="1473200"/>
          <p14:tracePt t="14954" x="5411788" y="1438275"/>
          <p14:tracePt t="14974" x="5473700" y="1384300"/>
          <p14:tracePt t="14994" x="5527675" y="1339850"/>
          <p14:tracePt t="15019" x="5616575" y="1303338"/>
          <p14:tracePt t="15034" x="5688013" y="1285875"/>
          <p14:tracePt t="15054" x="5741988" y="1268413"/>
          <p14:tracePt t="15074" x="5795963" y="1258888"/>
          <p14:tracePt t="15094" x="5857875" y="1250950"/>
          <p14:tracePt t="15114" x="5911850" y="1250950"/>
          <p14:tracePt t="15134" x="6010275" y="1231900"/>
          <p14:tracePt t="15154" x="6062663" y="1223963"/>
          <p14:tracePt t="15174" x="6215063" y="1223963"/>
          <p14:tracePt t="15194" x="6340475" y="1223963"/>
          <p14:tracePt t="15214" x="6554788" y="1214438"/>
          <p14:tracePt t="15234" x="6705600" y="1214438"/>
          <p14:tracePt t="15254" x="6965950" y="1214438"/>
          <p14:tracePt t="15274" x="7116763" y="1214438"/>
          <p14:tracePt t="15294" x="7385050" y="1204913"/>
          <p14:tracePt t="15314" x="7537450" y="1204913"/>
          <p14:tracePt t="15334" x="7777163" y="1204913"/>
          <p14:tracePt t="15354" x="7912100" y="1204913"/>
          <p14:tracePt t="15374" x="8116888" y="1214438"/>
          <p14:tracePt t="15394" x="8232775" y="1223963"/>
          <p14:tracePt t="15414" x="8367713" y="1231900"/>
          <p14:tracePt t="15434" x="8420100" y="1250950"/>
          <p14:tracePt t="15454" x="8466138" y="1250950"/>
          <p14:tracePt t="15474" x="8491538" y="1258888"/>
          <p14:tracePt t="15494" x="8537575" y="1276350"/>
          <p14:tracePt t="15517" x="8555038" y="1295400"/>
          <p14:tracePt t="15534" x="8599488" y="1339850"/>
          <p14:tracePt t="15554" x="8616950" y="1347788"/>
          <p14:tracePt t="15574" x="8643938" y="1401763"/>
          <p14:tracePt t="15594" x="8670925" y="1428750"/>
          <p14:tracePt t="15614" x="8705850" y="1517650"/>
          <p14:tracePt t="15634" x="8732838" y="1562100"/>
          <p14:tracePt t="15654" x="8759825" y="1608138"/>
          <p14:tracePt t="15674" x="8769350" y="1633538"/>
          <p14:tracePt t="15694" x="8777288" y="1670050"/>
          <p14:tracePt t="15714" x="8777288" y="1687513"/>
          <p14:tracePt t="15734" x="8777288" y="1731963"/>
          <p14:tracePt t="15754" x="8777288" y="1751013"/>
          <p14:tracePt t="15774" x="8759825" y="1812925"/>
          <p14:tracePt t="15794" x="8732838" y="1857375"/>
          <p14:tracePt t="15814" x="8697913" y="1919288"/>
          <p14:tracePt t="15834" x="8661400" y="1982788"/>
          <p14:tracePt t="15854" x="8616950" y="2062163"/>
          <p14:tracePt t="15874" x="8562975" y="2116138"/>
          <p14:tracePt t="15894" x="8518525" y="2197100"/>
          <p14:tracePt t="15914" x="8491538" y="2241550"/>
          <p14:tracePt t="15934" x="8439150" y="2276475"/>
          <p14:tracePt t="15954" x="8412163" y="2303463"/>
          <p14:tracePt t="15974" x="8358188" y="2330450"/>
          <p14:tracePt t="15995" x="8323263" y="2357438"/>
          <p14:tracePt t="16014" x="8215313" y="2374900"/>
          <p14:tracePt t="16034" x="8126413" y="2384425"/>
          <p14:tracePt t="16054" x="7974013" y="2393950"/>
          <p14:tracePt t="16074" x="7875588" y="2401888"/>
          <p14:tracePt t="16094" x="7715250" y="2401888"/>
          <p14:tracePt t="16115" x="7626350" y="2401888"/>
          <p14:tracePt t="16134" x="7473950" y="2411413"/>
          <p14:tracePt t="16155" x="7367588" y="2411413"/>
          <p14:tracePt t="16174" x="7180263" y="2411413"/>
          <p14:tracePt t="16194" x="7062788" y="2411413"/>
          <p14:tracePt t="16215" x="6875463" y="2401888"/>
          <p14:tracePt t="16234" x="6705600" y="2384425"/>
          <p14:tracePt t="16255" x="6491288" y="2330450"/>
          <p14:tracePt t="16275" x="6384925" y="2276475"/>
          <p14:tracePt t="16295" x="6197600" y="2170113"/>
          <p14:tracePt t="16315" x="6116638" y="2098675"/>
          <p14:tracePt t="16335" x="5983288" y="2009775"/>
          <p14:tracePt t="16355" x="5884863" y="1965325"/>
          <p14:tracePt t="16375" x="5759450" y="1866900"/>
          <p14:tracePt t="16395" x="5697538" y="1803400"/>
          <p14:tracePt t="16415" x="5653088" y="1741488"/>
          <p14:tracePt t="16435" x="5616575" y="1697038"/>
          <p14:tracePt t="16455" x="5608638" y="1652588"/>
          <p14:tracePt t="16475" x="5608638" y="1616075"/>
          <p14:tracePt t="16495" x="5608638" y="1571625"/>
          <p14:tracePt t="16517" x="5608638" y="1544638"/>
          <p14:tracePt t="16535" x="5626100" y="1473200"/>
          <p14:tracePt t="16555" x="5680075" y="1411288"/>
          <p14:tracePt t="16575" x="5768975" y="1312863"/>
          <p14:tracePt t="16595" x="5840413" y="1268413"/>
          <p14:tracePt t="16615" x="5973763" y="1179513"/>
          <p14:tracePt t="16635" x="6027738" y="1143000"/>
          <p14:tracePt t="16655" x="6143625" y="1081088"/>
          <p14:tracePt t="16675" x="6215063" y="1071563"/>
          <p14:tracePt t="16695" x="6340475" y="1062038"/>
          <p14:tracePt t="16715" x="6438900" y="1062038"/>
          <p14:tracePt t="16735" x="6626225" y="1062038"/>
          <p14:tracePt t="16755" x="6769100" y="1062038"/>
          <p14:tracePt t="16775" x="7027863" y="1071563"/>
          <p14:tracePt t="16795" x="7197725" y="1071563"/>
          <p14:tracePt t="16815" x="7446963" y="1089025"/>
          <p14:tracePt t="16835" x="7581900" y="1089025"/>
          <p14:tracePt t="16855" x="7742238" y="1098550"/>
          <p14:tracePt t="16875" x="7848600" y="1108075"/>
          <p14:tracePt t="16895" x="7983538" y="1125538"/>
          <p14:tracePt t="16915" x="8054975" y="1133475"/>
          <p14:tracePt t="16935" x="8153400" y="1143000"/>
          <p14:tracePt t="16955" x="8205788" y="1169988"/>
          <p14:tracePt t="16975" x="8269288" y="1196975"/>
          <p14:tracePt t="16995" x="8296275" y="1196975"/>
          <p14:tracePt t="17015" x="8348663" y="1241425"/>
          <p14:tracePt t="17035" x="8367713" y="1241425"/>
          <p14:tracePt t="17055" x="8412163" y="1285875"/>
          <p14:tracePt t="17075" x="8420100" y="1322388"/>
          <p14:tracePt t="17095" x="8447088" y="1366838"/>
          <p14:tracePt t="17115" x="8466138" y="1401763"/>
          <p14:tracePt t="17135" x="8474075" y="1465263"/>
          <p14:tracePt t="17155" x="8501063" y="1500188"/>
          <p14:tracePt t="17175" x="8528050" y="1581150"/>
          <p14:tracePt t="17195" x="8528050" y="1616075"/>
          <p14:tracePt t="17215" x="8537575" y="1660525"/>
          <p14:tracePt t="17235" x="8537575" y="1697038"/>
          <p14:tracePt t="17255" x="8545513" y="1785938"/>
          <p14:tracePt t="17275" x="8545513" y="1847850"/>
          <p14:tracePt t="17295" x="8545513" y="1938338"/>
          <p14:tracePt t="17315" x="8555038" y="1990725"/>
          <p14:tracePt t="17335" x="8555038" y="2044700"/>
          <p14:tracePt t="17355" x="8555038" y="2081213"/>
          <p14:tracePt t="17375" x="8555038" y="2133600"/>
          <p14:tracePt t="17395" x="8545513" y="2179638"/>
          <p14:tracePt t="17415" x="8518525" y="2224088"/>
          <p14:tracePt t="17436" x="8491538" y="2259013"/>
          <p14:tracePt t="17455" x="8358188" y="2303463"/>
          <p14:tracePt t="17475" x="8242300" y="2322513"/>
          <p14:tracePt t="17495" x="8010525" y="2339975"/>
          <p14:tracePt t="17516" x="7848600" y="2347913"/>
          <p14:tracePt t="17535" x="7554913" y="2357438"/>
          <p14:tracePt t="17556" x="7348538" y="2357438"/>
          <p14:tracePt t="17575" x="7081838" y="2357438"/>
          <p14:tracePt t="17595" x="6929438" y="2366963"/>
          <p14:tracePt t="17615" x="6759575" y="2366963"/>
          <p14:tracePt t="17635" x="6634163" y="2366963"/>
          <p14:tracePt t="17655" x="6473825" y="2374900"/>
          <p14:tracePt t="17675" x="6375400" y="2374900"/>
          <p14:tracePt t="17695" x="6251575" y="2374900"/>
          <p14:tracePt t="17716" x="6161088" y="2374900"/>
          <p14:tracePt t="17735" x="6027738" y="2374900"/>
          <p14:tracePt t="17756" x="5929313" y="2374900"/>
          <p14:tracePt t="17775" x="5741988" y="2347913"/>
          <p14:tracePt t="17795" x="5626100" y="2322513"/>
          <p14:tracePt t="17816" x="5500688" y="2286000"/>
          <p14:tracePt t="17836" x="5456238" y="2259013"/>
          <p14:tracePt t="17855" x="5411788" y="2214563"/>
          <p14:tracePt t="17876" x="5402263" y="2179638"/>
          <p14:tracePt t="17896" x="5402263" y="2108200"/>
          <p14:tracePt t="17916" x="5402263" y="2054225"/>
          <p14:tracePt t="17936" x="5402263" y="1990725"/>
          <p14:tracePt t="17956" x="5411788" y="1928813"/>
          <p14:tracePt t="17976" x="5429250" y="1830388"/>
          <p14:tracePt t="17996" x="5438775" y="1795463"/>
          <p14:tracePt t="18020" x="5491163" y="1670050"/>
          <p14:tracePt t="18036" x="5545138" y="1571625"/>
          <p14:tracePt t="18056" x="5626100" y="1465263"/>
          <p14:tracePt t="18076" x="5670550" y="1393825"/>
          <p14:tracePt t="18096" x="5751513" y="1312863"/>
          <p14:tracePt t="18116" x="5822950" y="1258888"/>
          <p14:tracePt t="18136" x="5919788" y="1187450"/>
          <p14:tracePt t="18156" x="6018213" y="1152525"/>
          <p14:tracePt t="18176" x="6197600" y="1116013"/>
          <p14:tracePt t="18196" x="6357938" y="1089025"/>
          <p14:tracePt t="18216" x="6634163" y="1089025"/>
          <p14:tracePt t="18236" x="6858000" y="1089025"/>
          <p14:tracePt t="18256" x="7215188" y="1089025"/>
          <p14:tracePt t="18276" x="7473950" y="1089025"/>
          <p14:tracePt t="18296" x="7796213" y="1089025"/>
          <p14:tracePt t="18316" x="7983538" y="1116013"/>
          <p14:tracePt t="18336" x="8232775" y="1116013"/>
          <p14:tracePt t="18356" x="8348663" y="1116013"/>
          <p14:tracePt t="18376" x="8466138" y="1116013"/>
          <p14:tracePt t="18396" x="8510588" y="1116013"/>
          <p14:tracePt t="18416" x="8562975" y="1125538"/>
          <p14:tracePt t="18436" x="8599488" y="1143000"/>
          <p14:tracePt t="18457" x="8616950" y="1179513"/>
          <p14:tracePt t="18476" x="8634413" y="1204913"/>
          <p14:tracePt t="18496" x="8653463" y="1285875"/>
          <p14:tracePt t="18516" x="8653463" y="1330325"/>
          <p14:tracePt t="18536" x="8670925" y="1419225"/>
          <p14:tracePt t="18556" x="8688388" y="1490663"/>
          <p14:tracePt t="18576" x="8705850" y="1633538"/>
          <p14:tracePt t="18596" x="8715375" y="1724025"/>
          <p14:tracePt t="18616" x="8715375" y="1822450"/>
          <p14:tracePt t="18636" x="8715375" y="1884363"/>
          <p14:tracePt t="18656" x="8715375" y="1955800"/>
          <p14:tracePt t="18676" x="8715375" y="2000250"/>
          <p14:tracePt t="18696" x="8715375" y="2054225"/>
          <p14:tracePt t="18716" x="8697913" y="2062163"/>
          <p14:tracePt t="18736" x="8680450" y="2108200"/>
          <p14:tracePt t="18756" x="8661400" y="2125663"/>
          <p14:tracePt t="18776" x="8616950" y="2179638"/>
          <p14:tracePt t="18796" x="8582025" y="2205038"/>
          <p14:tracePt t="18816" x="8510588" y="2251075"/>
          <p14:tracePt t="18836" x="8474075" y="2295525"/>
          <p14:tracePt t="18856" x="8385175" y="2322513"/>
          <p14:tracePt t="18876" x="8296275" y="2330450"/>
          <p14:tracePt t="18896" x="8143875" y="2347913"/>
          <p14:tracePt t="18916" x="8027988" y="2347913"/>
          <p14:tracePt t="18936" x="7831138" y="2347913"/>
          <p14:tracePt t="18956" x="7697788" y="2347913"/>
          <p14:tracePt t="18976" x="7483475" y="2347913"/>
          <p14:tracePt t="18996" x="7358063" y="2347913"/>
          <p14:tracePt t="19016" x="7143750" y="2330450"/>
          <p14:tracePt t="19036" x="6991350" y="2303463"/>
          <p14:tracePt t="19056" x="6751638" y="2286000"/>
          <p14:tracePt t="19076" x="6589713" y="2276475"/>
          <p14:tracePt t="19096" x="6375400" y="2232025"/>
          <p14:tracePt t="19116" x="6251575" y="2224088"/>
          <p14:tracePt t="19136" x="6089650" y="2205038"/>
          <p14:tracePt t="19156" x="6018213" y="2205038"/>
          <p14:tracePt t="19176" x="5946775" y="2187575"/>
          <p14:tracePt t="19196" x="5919788" y="2179638"/>
          <p14:tracePt t="19216" x="5911850" y="2179638"/>
          <p14:tracePt t="19236" x="0" y="0"/>
        </p14:tracePtLst>
        <p14:tracePtLst>
          <p14:tracePt t="20501" x="536575" y="3490913"/>
          <p14:tracePt t="21241" x="544513" y="3490913"/>
          <p14:tracePt t="21256" x="561975" y="3500438"/>
          <p14:tracePt t="21264" x="588963" y="3500438"/>
          <p14:tracePt t="21277" x="776288" y="3500438"/>
          <p14:tracePt t="21298" x="990600" y="3509963"/>
          <p14:tracePt t="21318" x="1330325" y="3527425"/>
          <p14:tracePt t="21338" x="1509713" y="3544888"/>
          <p14:tracePt t="21358" x="1633538" y="3544888"/>
          <p14:tracePt t="21378" x="1643063" y="3544888"/>
          <p14:tracePt t="21398" x="0" y="0"/>
        </p14:tracePtLst>
        <p14:tracePtLst>
          <p14:tracePt t="31750" x="3660775" y="5384800"/>
          <p14:tracePt t="32592" x="3670300" y="5384800"/>
          <p14:tracePt t="32800" x="3670300" y="5394325"/>
          <p14:tracePt t="32864" x="3679825" y="5394325"/>
          <p14:tracePt t="32880" x="3679825" y="5402263"/>
          <p14:tracePt t="32968" x="3687763" y="5402263"/>
          <p14:tracePt t="32976" x="3697288" y="5384800"/>
          <p14:tracePt t="32985" x="3741738" y="5348288"/>
          <p14:tracePt t="33005" x="3902075" y="5286375"/>
          <p14:tracePt t="33025" x="4081463" y="5232400"/>
          <p14:tracePt t="33045" x="4510088" y="5143500"/>
          <p14:tracePt t="33065" x="4776788" y="5089525"/>
          <p14:tracePt t="33085" x="5133975" y="5062538"/>
          <p14:tracePt t="33105" x="5276850" y="5054600"/>
          <p14:tracePt t="33125" x="5411788" y="5037138"/>
          <p14:tracePt t="33145" x="5456238" y="5027613"/>
          <p14:tracePt t="33166" x="5491163" y="5018088"/>
          <p14:tracePt t="33185" x="5527675" y="5010150"/>
          <p14:tracePt t="33205" x="5572125" y="5000625"/>
          <p14:tracePt t="33225" x="5589588" y="4983163"/>
          <p14:tracePt t="33245" x="5626100" y="4938713"/>
          <p14:tracePt t="33265" x="5643563" y="4902200"/>
          <p14:tracePt t="33285" x="5670550" y="4857750"/>
          <p14:tracePt t="33305" x="5697538" y="4830763"/>
          <p14:tracePt t="33325" x="5795963" y="4795838"/>
          <p14:tracePt t="33345" x="5938838" y="4768850"/>
          <p14:tracePt t="33365" x="6161088" y="4741863"/>
          <p14:tracePt t="33385" x="6323013" y="4732338"/>
          <p14:tracePt t="33405" x="6518275" y="4732338"/>
          <p14:tracePt t="33425" x="6653213" y="4724400"/>
          <p14:tracePt t="33445" x="6867525" y="4732338"/>
          <p14:tracePt t="33465" x="7000875" y="4732338"/>
          <p14:tracePt t="33485" x="7143750" y="4732338"/>
          <p14:tracePt t="33505" x="7224713" y="4751388"/>
          <p14:tracePt t="33525" x="7358063" y="4768850"/>
          <p14:tracePt t="33545" x="7439025" y="4786313"/>
          <p14:tracePt t="33565" x="7527925" y="4803775"/>
          <p14:tracePt t="33585" x="7562850" y="4813300"/>
          <p14:tracePt t="33607" x="7616825" y="4875213"/>
          <p14:tracePt t="33625" x="7653338" y="4894263"/>
          <p14:tracePt t="33645" x="7724775" y="4965700"/>
          <p14:tracePt t="33666" x="7742238" y="4973638"/>
          <p14:tracePt t="33686" x="7769225" y="5010150"/>
          <p14:tracePt t="33706" x="7777163" y="5027613"/>
          <p14:tracePt t="33726" x="7777163" y="5062538"/>
          <p14:tracePt t="33746" x="7769225" y="5099050"/>
          <p14:tracePt t="33766" x="7732713" y="5153025"/>
          <p14:tracePt t="33786" x="7688263" y="5180013"/>
          <p14:tracePt t="33806" x="7527925" y="5241925"/>
          <p14:tracePt t="33826" x="7367588" y="5241925"/>
          <p14:tracePt t="33846" x="7108825" y="5268913"/>
          <p14:tracePt t="33866" x="6929438" y="5286375"/>
          <p14:tracePt t="33886" x="6653213" y="5286375"/>
          <p14:tracePt t="33906" x="6510338" y="5286375"/>
          <p14:tracePt t="33926" x="6276975" y="5286375"/>
          <p14:tracePt t="33947" x="6143625" y="5286375"/>
          <p14:tracePt t="33966" x="5983288" y="5286375"/>
          <p14:tracePt t="33986" x="5848350" y="5286375"/>
          <p14:tracePt t="34007" x="5697538" y="5286375"/>
          <p14:tracePt t="34027" x="5643563" y="5286375"/>
          <p14:tracePt t="34046" x="5581650" y="5286375"/>
          <p14:tracePt t="34067" x="5554663" y="5286375"/>
          <p14:tracePt t="34086" x="5537200" y="5268913"/>
          <p14:tracePt t="34106" x="5527675" y="5259388"/>
          <p14:tracePt t="34126" x="5527675" y="5251450"/>
          <p14:tracePt t="34146" x="5527675" y="5241925"/>
          <p14:tracePt t="34166" x="5537200" y="5187950"/>
          <p14:tracePt t="34186" x="5562600" y="5143500"/>
          <p14:tracePt t="34207" x="5697538" y="5010150"/>
          <p14:tracePt t="34227" x="5786438" y="4919663"/>
          <p14:tracePt t="34247" x="5965825" y="4795838"/>
          <p14:tracePt t="34267" x="6045200" y="4714875"/>
          <p14:tracePt t="34287" x="6197600" y="4643438"/>
          <p14:tracePt t="34307" x="6269038" y="4608513"/>
          <p14:tracePt t="34327" x="6394450" y="4562475"/>
          <p14:tracePt t="34347" x="6483350" y="4562475"/>
          <p14:tracePt t="34367" x="6643688" y="4562475"/>
          <p14:tracePt t="34387" x="6751638" y="4562475"/>
          <p14:tracePt t="34407" x="6919913" y="4562475"/>
          <p14:tracePt t="34427" x="6991350" y="4581525"/>
          <p14:tracePt t="34447" x="7099300" y="4598988"/>
          <p14:tracePt t="34467" x="7180263" y="4625975"/>
          <p14:tracePt t="34487" x="7277100" y="4652963"/>
          <p14:tracePt t="34507" x="7323138" y="4660900"/>
          <p14:tracePt t="34527" x="7375525" y="4660900"/>
          <p14:tracePt t="34547" x="7429500" y="4697413"/>
          <p14:tracePt t="34567" x="7491413" y="4741863"/>
          <p14:tracePt t="34587" x="7518400" y="4768850"/>
          <p14:tracePt t="34607" x="7527925" y="4795838"/>
          <p14:tracePt t="34627" x="7527925" y="4803775"/>
          <p14:tracePt t="34647" x="7527925" y="4822825"/>
          <p14:tracePt t="34667" x="7527925" y="4830763"/>
          <p14:tracePt t="34687" x="7527925" y="4857750"/>
          <p14:tracePt t="34707" x="7518400" y="4875213"/>
          <p14:tracePt t="34727" x="7510463" y="4919663"/>
          <p14:tracePt t="34747" x="7491413" y="4946650"/>
          <p14:tracePt t="34767" x="7446963" y="4983163"/>
          <p14:tracePt t="34787" x="7402513" y="5010150"/>
          <p14:tracePt t="34807" x="7331075" y="5072063"/>
          <p14:tracePt t="34827" x="7269163" y="5116513"/>
          <p14:tracePt t="34847" x="7180263" y="5153025"/>
          <p14:tracePt t="34867" x="7126288" y="5187950"/>
          <p14:tracePt t="34887" x="6991350" y="5241925"/>
          <p14:tracePt t="34907" x="6919913" y="5259388"/>
          <p14:tracePt t="34927" x="6858000" y="5286375"/>
          <p14:tracePt t="34947" x="6786563" y="5295900"/>
          <p14:tracePt t="34967" x="6680200" y="5313363"/>
          <p14:tracePt t="34987" x="6589713" y="5322888"/>
          <p14:tracePt t="35007" x="6394450" y="5330825"/>
          <p14:tracePt t="35027" x="6269038" y="5330825"/>
          <p14:tracePt t="35047" x="6108700" y="5330825"/>
          <p14:tracePt t="35067" x="6010275" y="5330825"/>
          <p14:tracePt t="35087" x="5840413" y="5330825"/>
          <p14:tracePt t="35107" x="5715000" y="5330825"/>
          <p14:tracePt t="35127" x="5510213" y="5330825"/>
          <p14:tracePt t="35147" x="5384800" y="5330825"/>
          <p14:tracePt t="35167" x="5232400" y="5330825"/>
          <p14:tracePt t="35188" x="5153025" y="5322888"/>
          <p14:tracePt t="35207" x="5062538" y="5313363"/>
          <p14:tracePt t="35227" x="5000625" y="5295900"/>
          <p14:tracePt t="35247" x="4946650" y="5276850"/>
          <p14:tracePt t="35267" x="4919663" y="5251450"/>
          <p14:tracePt t="35287" x="4902200" y="5232400"/>
          <p14:tracePt t="35307" x="4902200" y="5214938"/>
          <p14:tracePt t="35327" x="4902200" y="5160963"/>
          <p14:tracePt t="35347" x="4911725" y="5116513"/>
          <p14:tracePt t="35367" x="4938713" y="5054600"/>
          <p14:tracePt t="35387" x="4965700" y="5018088"/>
          <p14:tracePt t="35407" x="5018088" y="4973638"/>
          <p14:tracePt t="35427" x="5054600" y="4938713"/>
          <p14:tracePt t="35447" x="5108575" y="4894263"/>
          <p14:tracePt t="35467" x="5160963" y="4857750"/>
          <p14:tracePt t="35487" x="5205413" y="4830763"/>
          <p14:tracePt t="35507" x="5241925" y="4813300"/>
          <p14:tracePt t="35527" x="5340350" y="4786313"/>
          <p14:tracePt t="35547" x="5438775" y="4776788"/>
          <p14:tracePt t="35567" x="5653088" y="4768850"/>
          <p14:tracePt t="35587" x="5822950" y="4768850"/>
          <p14:tracePt t="35608" x="6099175" y="4768850"/>
          <p14:tracePt t="35628" x="6323013" y="4759325"/>
          <p14:tracePt t="35647" x="6653213" y="4759325"/>
          <p14:tracePt t="35668" x="6840538" y="4759325"/>
          <p14:tracePt t="35687" x="7134225" y="4759325"/>
          <p14:tracePt t="35708" x="7269163" y="4776788"/>
          <p14:tracePt t="35727" x="7429500" y="4830763"/>
          <p14:tracePt t="35747" x="7500938" y="4848225"/>
          <p14:tracePt t="35767" x="7616825" y="4884738"/>
          <p14:tracePt t="35787" x="7680325" y="4919663"/>
          <p14:tracePt t="35808" x="7724775" y="4946650"/>
          <p14:tracePt t="35828" x="7724775" y="4956175"/>
          <p14:tracePt t="35847" x="7732713" y="4965700"/>
          <p14:tracePt t="35868" x="7732713" y="4983163"/>
          <p14:tracePt t="35888" x="7724775" y="5000625"/>
          <p14:tracePt t="35908" x="7715250" y="5045075"/>
          <p14:tracePt t="35928" x="7626350" y="5116513"/>
          <p14:tracePt t="35948" x="7554913" y="5143500"/>
          <p14:tracePt t="35968" x="7412038" y="5224463"/>
          <p14:tracePt t="35988" x="7313613" y="5251450"/>
          <p14:tracePt t="36008" x="7180263" y="5303838"/>
          <p14:tracePt t="36028" x="7116763" y="5340350"/>
          <p14:tracePt t="36048" x="7045325" y="5375275"/>
          <p14:tracePt t="36068" x="7018338" y="5384800"/>
          <p14:tracePt t="36088" x="7000875" y="5402263"/>
          <p14:tracePt t="36108" x="6983413" y="5402263"/>
          <p14:tracePt t="36128" x="6973888" y="5411788"/>
          <p14:tracePt t="36148" x="6973888" y="5419725"/>
          <p14:tracePt t="36168" x="6965950" y="5429250"/>
          <p14:tracePt t="36188" x="6956425" y="5429250"/>
          <p14:tracePt t="36209" x="6946900" y="5429250"/>
          <p14:tracePt t="36345" x="6938963" y="5429250"/>
          <p14:tracePt t="36353" x="6938963" y="5419725"/>
          <p14:tracePt t="36361" x="6919913" y="5419725"/>
          <p14:tracePt t="36369" x="0" y="0"/>
        </p14:tracePtLst>
        <p14:tracePtLst>
          <p14:tracePt t="36788" x="5705475" y="5554663"/>
          <p14:tracePt t="37177" x="5715000" y="5554663"/>
          <p14:tracePt t="37265" x="5732463" y="5554663"/>
          <p14:tracePt t="37273" x="5759450" y="5554663"/>
          <p14:tracePt t="37281" x="5786438" y="5554663"/>
          <p14:tracePt t="37289" x="5911850" y="5554663"/>
          <p14:tracePt t="37309" x="6089650" y="5554663"/>
          <p14:tracePt t="37329" x="6224588" y="5554663"/>
          <p14:tracePt t="37348" x="6375400" y="5554663"/>
          <p14:tracePt t="37369" x="6572250" y="5554663"/>
          <p14:tracePt t="37388" x="6697663" y="5554663"/>
          <p14:tracePt t="37409" x="6867525" y="5554663"/>
          <p14:tracePt t="37429" x="7010400" y="5554663"/>
          <p14:tracePt t="37449" x="7126288" y="5554663"/>
          <p14:tracePt t="37468" x="7286625" y="5572125"/>
          <p14:tracePt t="37489" x="7394575" y="5581650"/>
          <p14:tracePt t="37515" x="7510463" y="5608638"/>
          <p14:tracePt t="37529" x="7572375" y="5626100"/>
          <p14:tracePt t="37549" x="7608888" y="5643563"/>
          <p14:tracePt t="37569" x="7634288" y="5670550"/>
          <p14:tracePt t="37589" x="7653338" y="5688013"/>
          <p14:tracePt t="37609" x="7661275" y="5705475"/>
          <p14:tracePt t="37629" x="7680325" y="5741988"/>
          <p14:tracePt t="37649" x="7688263" y="5776913"/>
          <p14:tracePt t="37669" x="7697788" y="5840413"/>
          <p14:tracePt t="37689" x="7697788" y="5884863"/>
          <p14:tracePt t="37709" x="7705725" y="5956300"/>
          <p14:tracePt t="37729" x="7715250" y="6018213"/>
          <p14:tracePt t="37749" x="7715250" y="6089650"/>
          <p14:tracePt t="37769" x="7715250" y="6170613"/>
          <p14:tracePt t="37789" x="7715250" y="6259513"/>
          <p14:tracePt t="37809" x="7715250" y="6313488"/>
          <p14:tracePt t="37829" x="7715250" y="6375400"/>
          <p14:tracePt t="37849" x="7715250" y="6419850"/>
          <p14:tracePt t="37869" x="7688263" y="6500813"/>
          <p14:tracePt t="37889" x="7680325" y="6537325"/>
          <p14:tracePt t="37909" x="7661275" y="6589713"/>
          <p14:tracePt t="37929" x="7634288" y="6653213"/>
          <p14:tracePt t="37949" x="7599363" y="6715125"/>
          <p14:tracePt t="37969" x="7572375" y="6759575"/>
          <p14:tracePt t="37989" x="7527925" y="6804025"/>
          <p14:tracePt t="38009" x="7510463" y="6823075"/>
          <p14:tracePt t="38029" x="7473950" y="6848475"/>
          <p14:tracePt t="38049" x="7446963" y="6848475"/>
          <p14:tracePt t="38069" x="7402513" y="6848475"/>
          <p14:tracePt t="38089" x="7367588" y="6848475"/>
          <p14:tracePt t="38109" x="7286625" y="6848475"/>
          <p14:tracePt t="38129" x="7215188" y="6848475"/>
          <p14:tracePt t="38149" x="7089775" y="6840538"/>
          <p14:tracePt t="38169" x="7000875" y="6840538"/>
          <p14:tracePt t="38189" x="6867525" y="6840538"/>
          <p14:tracePt t="38209" x="6769100" y="6840538"/>
          <p14:tracePt t="38230" x="6626225" y="6840538"/>
          <p14:tracePt t="38249" x="6518275" y="6840538"/>
          <p14:tracePt t="38269" x="6348413" y="6840538"/>
          <p14:tracePt t="38289" x="6232525" y="6840538"/>
          <p14:tracePt t="38309" x="6099175" y="6840538"/>
          <p14:tracePt t="38329" x="6018213" y="6831013"/>
          <p14:tracePt t="38349" x="5884863" y="6831013"/>
          <p14:tracePt t="38369" x="5803900" y="6831013"/>
          <p14:tracePt t="38389" x="5697538" y="6831013"/>
          <p14:tracePt t="38409" x="5608638" y="6831013"/>
          <p14:tracePt t="38429" x="5510213" y="6831013"/>
          <p14:tracePt t="38449" x="5446713" y="6813550"/>
          <p14:tracePt t="38469" x="5348288" y="6777038"/>
          <p14:tracePt t="38489" x="5286375" y="6751638"/>
          <p14:tracePt t="38518" x="5197475" y="6697663"/>
          <p14:tracePt t="38529" x="5143500" y="6670675"/>
          <p14:tracePt t="38549" x="5072063" y="6616700"/>
          <p14:tracePt t="38570" x="5054600" y="6581775"/>
          <p14:tracePt t="38589" x="5018088" y="6483350"/>
          <p14:tracePt t="38609" x="4983163" y="6411913"/>
          <p14:tracePt t="38629" x="4938713" y="6296025"/>
          <p14:tracePt t="38649" x="4929188" y="6215063"/>
          <p14:tracePt t="38669" x="4902200" y="6134100"/>
          <p14:tracePt t="38689" x="4902200" y="6081713"/>
          <p14:tracePt t="38709" x="4902200" y="6027738"/>
          <p14:tracePt t="38729" x="4894263" y="5973763"/>
          <p14:tracePt t="38750" x="4894263" y="5929313"/>
          <p14:tracePt t="38770" x="4894263" y="5902325"/>
          <p14:tracePt t="38789" x="4911725" y="5857875"/>
          <p14:tracePt t="38809" x="4919663" y="5822950"/>
          <p14:tracePt t="38829" x="4956175" y="5768975"/>
          <p14:tracePt t="38849" x="4991100" y="5732463"/>
          <p14:tracePt t="38869" x="5062538" y="5697538"/>
          <p14:tracePt t="38889" x="5099050" y="5688013"/>
          <p14:tracePt t="38910" x="5170488" y="5670550"/>
          <p14:tracePt t="38930" x="5205413" y="5670550"/>
          <p14:tracePt t="38949" x="5303838" y="5670550"/>
          <p14:tracePt t="38970" x="5375275" y="5661025"/>
          <p14:tracePt t="38990" x="5456238" y="5653088"/>
          <p14:tracePt t="39009" x="5518150" y="5653088"/>
          <p14:tracePt t="39030" x="5688013" y="5643563"/>
          <p14:tracePt t="39049" x="5822950" y="5643563"/>
          <p14:tracePt t="39069" x="5991225" y="5634038"/>
          <p14:tracePt t="39090" x="6116638" y="5634038"/>
          <p14:tracePt t="39109" x="6269038" y="5626100"/>
          <p14:tracePt t="39130" x="6375400" y="5626100"/>
          <p14:tracePt t="39150" x="6626225" y="5626100"/>
          <p14:tracePt t="39170" x="6777038" y="5626100"/>
          <p14:tracePt t="39190" x="7045325" y="5626100"/>
          <p14:tracePt t="39210" x="7180263" y="5626100"/>
          <p14:tracePt t="39230" x="7375525" y="5626100"/>
          <p14:tracePt t="39250" x="7473950" y="5626100"/>
          <p14:tracePt t="39270" x="7581900" y="5626100"/>
          <p14:tracePt t="39290" x="7661275" y="5643563"/>
          <p14:tracePt t="39310" x="7777163" y="5653088"/>
          <p14:tracePt t="39330" x="7858125" y="5661025"/>
          <p14:tracePt t="39350" x="7939088" y="5688013"/>
          <p14:tracePt t="39370" x="7956550" y="5715000"/>
          <p14:tracePt t="39390" x="7974013" y="5732463"/>
          <p14:tracePt t="39410" x="7974013" y="5741988"/>
          <p14:tracePt t="39430" x="7974013" y="5776913"/>
          <p14:tracePt t="39450" x="7991475" y="5795963"/>
          <p14:tracePt t="39470" x="7991475" y="5830888"/>
          <p14:tracePt t="39490" x="7991475" y="5867400"/>
          <p14:tracePt t="39520" x="7983538" y="5929313"/>
          <p14:tracePt t="39530" x="7974013" y="5973763"/>
          <p14:tracePt t="39550" x="7947025" y="6072188"/>
          <p14:tracePt t="39570" x="7939088" y="6134100"/>
          <p14:tracePt t="39590" x="7920038" y="6242050"/>
          <p14:tracePt t="39610" x="7885113" y="6303963"/>
          <p14:tracePt t="39630" x="7848600" y="6384925"/>
          <p14:tracePt t="39650" x="7831138" y="6456363"/>
          <p14:tracePt t="39670" x="7804150" y="6510338"/>
          <p14:tracePt t="39690" x="7786688" y="6527800"/>
          <p14:tracePt t="39710" x="7742238" y="6589713"/>
          <p14:tracePt t="39730" x="7715250" y="6589713"/>
          <p14:tracePt t="39750" x="7670800" y="6626225"/>
          <p14:tracePt t="39770" x="7643813" y="6643688"/>
          <p14:tracePt t="39790" x="7562850" y="6688138"/>
          <p14:tracePt t="39810" x="7518400" y="6705600"/>
          <p14:tracePt t="39830" x="7456488" y="6742113"/>
          <p14:tracePt t="39850" x="7402513" y="6759575"/>
          <p14:tracePt t="39870" x="7348538" y="6786563"/>
          <p14:tracePt t="39890" x="7323138" y="6796088"/>
          <p14:tracePt t="39910" x="7259638" y="6813550"/>
          <p14:tracePt t="39930" x="7224713" y="6813550"/>
          <p14:tracePt t="39950" x="7143750" y="6813550"/>
          <p14:tracePt t="39970" x="7072313" y="6813550"/>
          <p14:tracePt t="39990" x="6983413" y="6813550"/>
          <p14:tracePt t="40012" x="6858000" y="6813550"/>
          <p14:tracePt t="40030" x="6705600" y="6813550"/>
          <p14:tracePt t="40050" x="6608763" y="6813550"/>
          <p14:tracePt t="40070" x="6446838" y="6804025"/>
          <p14:tracePt t="40090" x="6348413" y="6804025"/>
          <p14:tracePt t="40110" x="6215063" y="6804025"/>
          <p14:tracePt t="40130" x="6134100" y="6804025"/>
          <p14:tracePt t="40150" x="5973763" y="6796088"/>
          <p14:tracePt t="40170" x="5848350" y="6796088"/>
          <p14:tracePt t="40190" x="5670550" y="6786563"/>
          <p14:tracePt t="40210" x="5572125" y="6786563"/>
          <p14:tracePt t="40230" x="5500688" y="6777038"/>
          <p14:tracePt t="40250" x="5456238" y="6777038"/>
          <p14:tracePt t="40270" x="5384800" y="6769100"/>
          <p14:tracePt t="40290" x="5303838" y="6769100"/>
          <p14:tracePt t="40310" x="5160963" y="6732588"/>
          <p14:tracePt t="40330" x="5081588" y="6697663"/>
          <p14:tracePt t="40350" x="4983163" y="6653213"/>
          <p14:tracePt t="40370" x="4946650" y="6608763"/>
          <p14:tracePt t="40390" x="4929188" y="6545263"/>
          <p14:tracePt t="40410" x="4919663" y="6491288"/>
          <p14:tracePt t="40430" x="4919663" y="6419850"/>
          <p14:tracePt t="40450" x="4911725" y="6357938"/>
          <p14:tracePt t="40470" x="4911725" y="6276975"/>
          <p14:tracePt t="40490" x="4911725" y="6197600"/>
          <p14:tracePt t="40510" x="4911725" y="6089650"/>
          <p14:tracePt t="40530" x="4911725" y="6027738"/>
          <p14:tracePt t="40550" x="4911725" y="5965825"/>
          <p14:tracePt t="40571" x="4911725" y="5919788"/>
          <p14:tracePt t="40590" x="4911725" y="5857875"/>
          <p14:tracePt t="40610" x="4911725" y="5822950"/>
          <p14:tracePt t="40631" x="4919663" y="5786438"/>
          <p14:tracePt t="40650" x="4929188" y="5751513"/>
          <p14:tracePt t="40670" x="4938713" y="5724525"/>
          <p14:tracePt t="40691" x="4956175" y="5705475"/>
          <p14:tracePt t="40711" x="4973638" y="5670550"/>
          <p14:tracePt t="40731" x="5000625" y="5634038"/>
          <p14:tracePt t="40750" x="5045075" y="5581650"/>
          <p14:tracePt t="40771" x="5072063" y="5562600"/>
          <p14:tracePt t="40791" x="5099050" y="5545138"/>
          <p14:tracePt t="40811" x="5126038" y="5527675"/>
          <p14:tracePt t="40831" x="5160963" y="5518150"/>
          <p14:tracePt t="40851" x="5197475" y="5518150"/>
          <p14:tracePt t="40871" x="5251450" y="5518150"/>
          <p14:tracePt t="40891" x="5295900" y="5518150"/>
          <p14:tracePt t="40911" x="5367338" y="5518150"/>
          <p14:tracePt t="40931" x="5419725" y="5518150"/>
          <p14:tracePt t="40951" x="5527675" y="5518150"/>
          <p14:tracePt t="40971" x="5589588" y="5518150"/>
          <p14:tracePt t="40991" x="5688013" y="5518150"/>
          <p14:tracePt t="41018" x="5803900" y="5518150"/>
          <p14:tracePt t="41031" x="5894388" y="5518150"/>
          <p14:tracePt t="41051" x="5973763" y="5518150"/>
          <p14:tracePt t="41071" x="6072188" y="5518150"/>
          <p14:tracePt t="41091" x="6161088" y="5518150"/>
          <p14:tracePt t="41111" x="6251575" y="5537200"/>
          <p14:tracePt t="41131" x="6303963" y="5554663"/>
          <p14:tracePt t="41151" x="6394450" y="5572125"/>
          <p14:tracePt t="41171" x="6456363" y="5589588"/>
          <p14:tracePt t="41191" x="6589713" y="5599113"/>
          <p14:tracePt t="41211" x="6697663" y="5599113"/>
          <p14:tracePt t="41231" x="6848475" y="5616575"/>
          <p14:tracePt t="41251" x="6938963" y="5643563"/>
          <p14:tracePt t="41272" x="7089775" y="5653088"/>
          <p14:tracePt t="41291" x="7188200" y="5661025"/>
          <p14:tracePt t="41311" x="7323138" y="5670550"/>
          <p14:tracePt t="41331" x="7385050" y="5670550"/>
          <p14:tracePt t="41351" x="7491413" y="5688013"/>
          <p14:tracePt t="41371" x="7581900" y="5697538"/>
          <p14:tracePt t="41391" x="7742238" y="5715000"/>
          <p14:tracePt t="41411" x="7867650" y="5715000"/>
          <p14:tracePt t="41431" x="8045450" y="5715000"/>
          <p14:tracePt t="41451" x="8161338" y="5715000"/>
          <p14:tracePt t="41471" x="8269288" y="5715000"/>
          <p14:tracePt t="41491" x="8277225" y="5715000"/>
          <p14:tracePt t="41514" x="8277225" y="5724525"/>
          <p14:tracePt t="41531" x="8277225" y="5732463"/>
          <p14:tracePt t="41551" x="8277225" y="5768975"/>
          <p14:tracePt t="41571" x="8259763" y="5795963"/>
          <p14:tracePt t="41591" x="8197850" y="5884863"/>
          <p14:tracePt t="41611" x="8143875" y="5938838"/>
          <p14:tracePt t="41631" x="8072438" y="6054725"/>
          <p14:tracePt t="41651" x="8027988" y="6134100"/>
          <p14:tracePt t="41671" x="7947025" y="6251575"/>
          <p14:tracePt t="41691" x="7902575" y="6323013"/>
          <p14:tracePt t="41711" x="7858125" y="6394450"/>
          <p14:tracePt t="41731" x="7831138" y="6429375"/>
          <p14:tracePt t="41751" x="7804150" y="6491288"/>
          <p14:tracePt t="41771" x="7777163" y="6518275"/>
          <p14:tracePt t="41791" x="7751763" y="6562725"/>
          <p14:tracePt t="41811" x="7715250" y="6616700"/>
          <p14:tracePt t="41831" x="7670800" y="6661150"/>
          <p14:tracePt t="41851" x="7643813" y="6680200"/>
          <p14:tracePt t="41871" x="7554913" y="6705600"/>
          <p14:tracePt t="41891" x="7483475" y="6715125"/>
          <p14:tracePt t="41911" x="7402513" y="6742113"/>
          <p14:tracePt t="41931" x="7358063" y="6742113"/>
          <p14:tracePt t="41951" x="7286625" y="6751638"/>
          <p14:tracePt t="41971" x="7232650" y="6751638"/>
          <p14:tracePt t="41991" x="7153275" y="6751638"/>
          <p14:tracePt t="42011" x="7108825" y="6751638"/>
          <p14:tracePt t="42031" x="7037388" y="6751638"/>
          <p14:tracePt t="42051" x="6965950" y="6751638"/>
          <p14:tracePt t="42071" x="6823075" y="6742113"/>
          <p14:tracePt t="42091" x="6670675" y="6724650"/>
          <p14:tracePt t="42111" x="6446838" y="6724650"/>
          <p14:tracePt t="42131" x="6330950" y="6724650"/>
          <p14:tracePt t="42151" x="6143625" y="6724650"/>
          <p14:tracePt t="42171" x="6045200" y="6724650"/>
          <p14:tracePt t="42191" x="5884863" y="6724650"/>
          <p14:tracePt t="42211" x="5768975" y="6724650"/>
          <p14:tracePt t="42232" x="5626100" y="6724650"/>
          <p14:tracePt t="42251" x="5518150" y="6724650"/>
          <p14:tracePt t="42271" x="5384800" y="6724650"/>
          <p14:tracePt t="42292" x="5268913" y="6715125"/>
          <p14:tracePt t="42312" x="5089525" y="6680200"/>
          <p14:tracePt t="42332" x="4991100" y="6653213"/>
          <p14:tracePt t="42352" x="4884738" y="6589713"/>
          <p14:tracePt t="42372" x="4830763" y="6527800"/>
          <p14:tracePt t="42392" x="4768850" y="6473825"/>
          <p14:tracePt t="42411" x="4741863" y="6429375"/>
          <p14:tracePt t="42432" x="4705350" y="6367463"/>
          <p14:tracePt t="42452" x="4670425" y="6323013"/>
          <p14:tracePt t="42472" x="4625975" y="6224588"/>
          <p14:tracePt t="42492" x="4616450" y="6153150"/>
          <p14:tracePt t="42492" x="4608513" y="6126163"/>
          <p14:tracePt t="42492" x="4608513" y="6072188"/>
          <p14:tracePt t="42520" x="4608513" y="6027738"/>
          <p14:tracePt t="42532" x="4608513" y="5946775"/>
          <p14:tracePt t="42552" x="4608513" y="5857875"/>
          <p14:tracePt t="42572" x="4608513" y="5813425"/>
          <p14:tracePt t="42592" x="4608513" y="5732463"/>
          <p14:tracePt t="42612" x="4608513" y="5688013"/>
          <p14:tracePt t="42632" x="4625975" y="5653088"/>
          <p14:tracePt t="42652" x="4633913" y="5626100"/>
          <p14:tracePt t="42672" x="4670425" y="5599113"/>
          <p14:tracePt t="42692" x="4697413" y="5581650"/>
          <p14:tracePt t="42712" x="4776788" y="5537200"/>
          <p14:tracePt t="42732" x="4822825" y="5518150"/>
          <p14:tracePt t="42752" x="4938713" y="5518150"/>
          <p14:tracePt t="42772" x="5018088" y="5500688"/>
          <p14:tracePt t="42792" x="5143500" y="5500688"/>
          <p14:tracePt t="42812" x="5214938" y="5500688"/>
          <p14:tracePt t="42832" x="5340350" y="5491163"/>
          <p14:tracePt t="42852" x="5446713" y="5491163"/>
          <p14:tracePt t="42872" x="5608638" y="5491163"/>
          <p14:tracePt t="42892" x="5680075" y="5491163"/>
          <p14:tracePt t="42912" x="5795963" y="5491163"/>
          <p14:tracePt t="42932" x="5857875" y="5491163"/>
          <p14:tracePt t="42952" x="6010275" y="5500688"/>
          <p14:tracePt t="42972" x="6126163" y="5500688"/>
          <p14:tracePt t="42992" x="6232525" y="5500688"/>
          <p14:tracePt t="43014" x="6384925" y="5500688"/>
          <p14:tracePt t="43032" x="6545263" y="5500688"/>
          <p14:tracePt t="43052" x="6670675" y="5500688"/>
          <p14:tracePt t="43072" x="6875463" y="5500688"/>
          <p14:tracePt t="43092" x="6965950" y="5500688"/>
          <p14:tracePt t="43113" x="7054850" y="5500688"/>
          <p14:tracePt t="43132" x="7099300" y="5500688"/>
          <p14:tracePt t="43152" x="7188200" y="5500688"/>
          <p14:tracePt t="43172" x="7277100" y="5500688"/>
          <p14:tracePt t="43192" x="7358063" y="5510213"/>
          <p14:tracePt t="43212" x="7419975" y="5510213"/>
          <p14:tracePt t="43232" x="7473950" y="5510213"/>
          <p14:tracePt t="43252" x="7483475" y="5518150"/>
          <p14:tracePt t="43272" x="7491413" y="5527675"/>
          <p14:tracePt t="43293" x="7500938" y="5527675"/>
          <p14:tracePt t="43312" x="7527925" y="5554663"/>
          <p14:tracePt t="43332" x="7554913" y="5572125"/>
          <p14:tracePt t="43352" x="7589838" y="5616575"/>
          <p14:tracePt t="43372" x="7599363" y="5643563"/>
          <p14:tracePt t="43392" x="7616825" y="5697538"/>
          <p14:tracePt t="43412" x="7634288" y="5732463"/>
          <p14:tracePt t="43432" x="7661275" y="5803900"/>
          <p14:tracePt t="43452" x="7688263" y="5848350"/>
          <p14:tracePt t="43472" x="7715250" y="5894388"/>
          <p14:tracePt t="43492" x="7724775" y="5929313"/>
          <p14:tracePt t="43512" x="7732713" y="5965825"/>
          <p14:tracePt t="43532" x="7742238" y="5991225"/>
          <p14:tracePt t="43552" x="7769225" y="6054725"/>
          <p14:tracePt t="43572" x="7796213" y="6126163"/>
          <p14:tracePt t="43592" x="7813675" y="6170613"/>
          <p14:tracePt t="43612" x="7823200" y="6215063"/>
          <p14:tracePt t="43632" x="7823200" y="6242050"/>
          <p14:tracePt t="43652" x="7823200" y="6276975"/>
          <p14:tracePt t="43672" x="7823200" y="6323013"/>
          <p14:tracePt t="43692" x="7823200" y="6348413"/>
          <p14:tracePt t="43712" x="7813675" y="6384925"/>
          <p14:tracePt t="43732" x="7804150" y="6411913"/>
          <p14:tracePt t="43752" x="7777163" y="6465888"/>
          <p14:tracePt t="43772" x="7742238" y="6518275"/>
          <p14:tracePt t="43792" x="7715250" y="6545263"/>
          <p14:tracePt t="43812" x="7670800" y="6589713"/>
          <p14:tracePt t="43832" x="7634288" y="6608763"/>
          <p14:tracePt t="43852" x="7616825" y="6634163"/>
          <p14:tracePt t="43872" x="7589838" y="6634163"/>
          <p14:tracePt t="43893" x="7545388" y="6661150"/>
          <p14:tracePt t="43913" x="7510463" y="6670675"/>
          <p14:tracePt t="43932" x="7439025" y="6670675"/>
          <p14:tracePt t="43953" x="7394575" y="6680200"/>
          <p14:tracePt t="43973" x="7304088" y="6680200"/>
          <p14:tracePt t="43993" x="7269163" y="6680200"/>
          <p14:tracePt t="44020" x="7126288" y="6680200"/>
          <p14:tracePt t="44033" x="7062788" y="6680200"/>
          <p14:tracePt t="44053" x="6965950" y="6688138"/>
          <p14:tracePt t="44073" x="6884988" y="6688138"/>
          <p14:tracePt t="44093" x="6724650" y="6688138"/>
          <p14:tracePt t="44113" x="6616700" y="6688138"/>
          <p14:tracePt t="44133" x="6456363" y="6688138"/>
          <p14:tracePt t="44153" x="6357938" y="6688138"/>
          <p14:tracePt t="44173" x="6205538" y="6688138"/>
          <p14:tracePt t="44193" x="6099175" y="6688138"/>
          <p14:tracePt t="44213" x="5956300" y="6688138"/>
          <p14:tracePt t="44233" x="5875338" y="6688138"/>
          <p14:tracePt t="44253" x="5768975" y="6688138"/>
          <p14:tracePt t="44273" x="5705475" y="6688138"/>
          <p14:tracePt t="44293" x="5626100" y="6688138"/>
          <p14:tracePt t="44314" x="5562600" y="6688138"/>
          <p14:tracePt t="44333" x="5510213" y="6661150"/>
          <p14:tracePt t="44353" x="5473700" y="6634163"/>
          <p14:tracePt t="44373" x="5375275" y="6554788"/>
          <p14:tracePt t="44393" x="5322888" y="6473825"/>
          <p14:tracePt t="44413" x="5241925" y="6402388"/>
          <p14:tracePt t="44433" x="5205413" y="6367463"/>
          <p14:tracePt t="44453" x="5170488" y="6323013"/>
          <p14:tracePt t="44473" x="5153025" y="6269038"/>
          <p14:tracePt t="44493" x="5143500" y="6232525"/>
          <p14:tracePt t="44515" x="5116513" y="6153150"/>
          <p14:tracePt t="44533" x="5108575" y="6081713"/>
          <p14:tracePt t="44553" x="5099050" y="6027738"/>
          <p14:tracePt t="44573" x="5089525" y="5946775"/>
          <p14:tracePt t="44593" x="5089525" y="5894388"/>
          <p14:tracePt t="44613" x="5089525" y="5830888"/>
          <p14:tracePt t="44633" x="5099050" y="5786438"/>
          <p14:tracePt t="44653" x="5108575" y="5715000"/>
          <p14:tracePt t="44673" x="5116513" y="5688013"/>
          <p14:tracePt t="44693" x="5126038" y="5608638"/>
          <p14:tracePt t="44713" x="5143500" y="5581650"/>
          <p14:tracePt t="44733" x="5153025" y="5554663"/>
          <p14:tracePt t="44753" x="5153025" y="5545138"/>
          <p14:tracePt t="44773" x="5160963" y="5537200"/>
          <p14:tracePt t="44793" x="5170488" y="5537200"/>
          <p14:tracePt t="44813" x="5180013" y="5527675"/>
          <p14:tracePt t="44833" x="5205413" y="5518150"/>
          <p14:tracePt t="44853" x="5259388" y="5518150"/>
          <p14:tracePt t="44873" x="5348288" y="5510213"/>
          <p14:tracePt t="44893" x="5500688" y="5510213"/>
          <p14:tracePt t="44913" x="5599113" y="5491163"/>
          <p14:tracePt t="44933" x="5715000" y="5491163"/>
          <p14:tracePt t="44953" x="5786438" y="5491163"/>
          <p14:tracePt t="44973" x="5929313" y="5491163"/>
          <p14:tracePt t="44993" x="6027738" y="5491163"/>
          <p14:tracePt t="45013" x="6153150" y="5491163"/>
          <p14:tracePt t="45033" x="6242050" y="5491163"/>
          <p14:tracePt t="45053" x="6402388" y="5491163"/>
          <p14:tracePt t="45073" x="6510338" y="5491163"/>
          <p14:tracePt t="45093" x="6680200" y="5491163"/>
          <p14:tracePt t="45113" x="6796088" y="5491163"/>
          <p14:tracePt t="45133" x="6983413" y="5491163"/>
          <p14:tracePt t="45153" x="7126288" y="5500688"/>
          <p14:tracePt t="45173" x="7394575" y="5500688"/>
          <p14:tracePt t="45193" x="7554913" y="5500688"/>
          <p14:tracePt t="45213" x="7742238" y="5518150"/>
          <p14:tracePt t="45233" x="7823200" y="5527675"/>
          <p14:tracePt t="45253" x="7867650" y="5537200"/>
          <p14:tracePt t="45273" x="7902575" y="5537200"/>
          <p14:tracePt t="45293" x="7947025" y="5554663"/>
          <p14:tracePt t="45313" x="7966075" y="5554663"/>
          <p14:tracePt t="45334" x="8001000" y="5554663"/>
          <p14:tracePt t="45353" x="8018463" y="5562600"/>
          <p14:tracePt t="45373" x="8027988" y="5581650"/>
          <p14:tracePt t="45394" x="8054975" y="5589588"/>
          <p14:tracePt t="45413" x="8081963" y="5608638"/>
          <p14:tracePt t="45433" x="8081963" y="5626100"/>
          <p14:tracePt t="45453" x="8081963" y="5661025"/>
          <p14:tracePt t="45473" x="8081963" y="5705475"/>
          <p14:tracePt t="45493" x="8081963" y="5741988"/>
          <p14:tracePt t="45517" x="8081963" y="5830888"/>
          <p14:tracePt t="45534" x="8081963" y="5894388"/>
          <p14:tracePt t="45554" x="8081963" y="5929313"/>
          <p14:tracePt t="45574" x="8062913" y="5983288"/>
          <p14:tracePt t="45594" x="8045450" y="6037263"/>
          <p14:tracePt t="45614" x="8001000" y="6108700"/>
          <p14:tracePt t="45634" x="7983538" y="6161088"/>
          <p14:tracePt t="45654" x="7920038" y="6259513"/>
          <p14:tracePt t="45674" x="7885113" y="6323013"/>
          <p14:tracePt t="45694" x="7823200" y="6402388"/>
          <p14:tracePt t="45714" x="7786688" y="6446838"/>
          <p14:tracePt t="45734" x="7759700" y="6491288"/>
          <p14:tracePt t="45754" x="7742238" y="6510338"/>
          <p14:tracePt t="45774" x="7715250" y="6537325"/>
          <p14:tracePt t="45794" x="7705725" y="6554788"/>
          <p14:tracePt t="45814" x="7697788" y="6572250"/>
          <p14:tracePt t="45834" x="7680325" y="6581775"/>
          <p14:tracePt t="45854" x="7661275" y="6589713"/>
          <p14:tracePt t="45874" x="7634288" y="6608763"/>
          <p14:tracePt t="45894" x="7599363" y="6643688"/>
          <p14:tracePt t="45914" x="7562850" y="6670675"/>
          <p14:tracePt t="45934" x="7527925" y="6705600"/>
          <p14:tracePt t="45954" x="7500938" y="6715125"/>
          <p14:tracePt t="45974" x="7456488" y="6732588"/>
          <p14:tracePt t="45994" x="7429500" y="6742113"/>
          <p14:tracePt t="46017" x="7358063" y="6742113"/>
          <p14:tracePt t="46034" x="7323138" y="6742113"/>
          <p14:tracePt t="46054" x="7242175" y="6742113"/>
          <p14:tracePt t="46074" x="7153275" y="6742113"/>
          <p14:tracePt t="46094" x="7000875" y="6742113"/>
          <p14:tracePt t="46114" x="6902450" y="6742113"/>
          <p14:tracePt t="46134" x="6769100" y="6742113"/>
          <p14:tracePt t="46154" x="6688138" y="6742113"/>
          <p14:tracePt t="46174" x="6608763" y="6742113"/>
          <p14:tracePt t="46194" x="6545263" y="6742113"/>
          <p14:tracePt t="46214" x="6456363" y="6742113"/>
          <p14:tracePt t="46234" x="6384925" y="6742113"/>
          <p14:tracePt t="46254" x="6276975" y="6742113"/>
          <p14:tracePt t="46274" x="6205538" y="6751638"/>
          <p14:tracePt t="46294" x="6089650" y="6751638"/>
          <p14:tracePt t="46314" x="6010275" y="6759575"/>
          <p14:tracePt t="46334" x="5911850" y="6759575"/>
          <p14:tracePt t="46354" x="5840413" y="6759575"/>
          <p14:tracePt t="46374" x="5741988" y="6759575"/>
          <p14:tracePt t="46394" x="5670550" y="6759575"/>
          <p14:tracePt t="46414" x="5562600" y="6742113"/>
          <p14:tracePt t="46434" x="5500688" y="6732588"/>
          <p14:tracePt t="46454" x="5429250" y="6724650"/>
          <p14:tracePt t="46474" x="5394325" y="6705600"/>
          <p14:tracePt t="46494" x="5357813" y="6688138"/>
          <p14:tracePt t="46514" x="5348288" y="6661150"/>
          <p14:tracePt t="46534" x="5330825" y="6626225"/>
          <p14:tracePt t="46554" x="5276850" y="6581775"/>
          <p14:tracePt t="46574" x="5180013" y="6483350"/>
          <p14:tracePt t="46594" x="5116513" y="6419850"/>
          <p14:tracePt t="46614" x="5089525" y="6357938"/>
          <p14:tracePt t="46634" x="5081588" y="6323013"/>
          <p14:tracePt t="46654" x="5081588" y="6251575"/>
          <p14:tracePt t="46674" x="5081588" y="6188075"/>
          <p14:tracePt t="46694" x="5072063" y="6062663"/>
          <p14:tracePt t="46714" x="5072063" y="5983288"/>
          <p14:tracePt t="46734" x="5072063" y="5894388"/>
          <p14:tracePt t="46754" x="5072063" y="5857875"/>
          <p14:tracePt t="46774" x="5089525" y="5768975"/>
          <p14:tracePt t="46794" x="5099050" y="5732463"/>
          <p14:tracePt t="46814" x="5108575" y="5680075"/>
          <p14:tracePt t="46834" x="5126038" y="5653088"/>
          <p14:tracePt t="46854" x="5153025" y="5634038"/>
          <p14:tracePt t="46874" x="5160963" y="5626100"/>
          <p14:tracePt t="46894" x="5187950" y="5608638"/>
          <p14:tracePt t="46914" x="5214938" y="5581650"/>
          <p14:tracePt t="46934" x="5313363" y="5527675"/>
          <p14:tracePt t="46955" x="5357813" y="5518150"/>
          <p14:tracePt t="46974" x="5438775" y="5500688"/>
          <p14:tracePt t="46994" x="5465763" y="5500688"/>
          <p14:tracePt t="47016" x="5626100" y="5500688"/>
          <p14:tracePt t="47034" x="5697538" y="5500688"/>
          <p14:tracePt t="47054" x="5830888" y="5491163"/>
          <p14:tracePt t="47074" x="5894388" y="5491163"/>
          <p14:tracePt t="47095" x="5991225" y="5491163"/>
          <p14:tracePt t="47115" x="6045200" y="5491163"/>
          <p14:tracePt t="47134" x="6099175" y="5483225"/>
          <p14:tracePt t="47155" x="6108700" y="5483225"/>
          <p14:tracePt t="47174" x="6116638" y="5483225"/>
          <p14:tracePt t="47195" x="0" y="0"/>
        </p14:tracePtLst>
        <p14:tracePtLst>
          <p14:tracePt t="47296" x="5419725" y="5786438"/>
          <p14:tracePt t="47872" x="5411788" y="5786438"/>
          <p14:tracePt t="47888" x="5402263" y="5786438"/>
          <p14:tracePt t="47896" x="5402263" y="5776913"/>
          <p14:tracePt t="47904" x="5394325" y="5751513"/>
          <p14:tracePt t="47915" x="5375275" y="5697538"/>
          <p14:tracePt t="47935" x="5348288" y="5518150"/>
          <p14:tracePt t="47955" x="5295900" y="5340350"/>
          <p14:tracePt t="47975" x="5251450" y="5126038"/>
          <p14:tracePt t="47995" x="5241925" y="4946650"/>
          <p14:tracePt t="48015" x="5241925" y="4616450"/>
          <p14:tracePt t="48035" x="5241925" y="4402138"/>
          <p14:tracePt t="48055" x="5241925" y="4081463"/>
          <p14:tracePt t="48075" x="5241925" y="3875088"/>
          <p14:tracePt t="48095" x="5241925" y="3536950"/>
          <p14:tracePt t="48115" x="5251450" y="3259138"/>
          <p14:tracePt t="48135" x="5268913" y="2965450"/>
          <p14:tracePt t="48155" x="5322888" y="2795588"/>
          <p14:tracePt t="48175" x="5375275" y="2581275"/>
          <p14:tracePt t="48195" x="5429250" y="2428875"/>
          <p14:tracePt t="48215" x="5491163" y="2276475"/>
          <p14:tracePt t="48235" x="5537200" y="2133600"/>
          <p14:tracePt t="48255" x="5634038" y="1965325"/>
          <p14:tracePt t="48275" x="5697538" y="1893888"/>
          <p14:tracePt t="48295" x="5759450" y="1812925"/>
          <p14:tracePt t="48315" x="5830888" y="1751013"/>
          <p14:tracePt t="48335" x="5965825" y="1643063"/>
          <p14:tracePt t="48355" x="6062663" y="1581150"/>
          <p14:tracePt t="48376" x="6251575" y="1517650"/>
          <p14:tracePt t="48395" x="6367463" y="1482725"/>
          <p14:tracePt t="48415" x="6653213" y="1428750"/>
          <p14:tracePt t="48435" x="6848475" y="1393825"/>
          <p14:tracePt t="48455" x="7180263" y="1366838"/>
          <p14:tracePt t="48475" x="7375525" y="1330325"/>
          <p14:tracePt t="48495" x="7572375" y="1303338"/>
          <p14:tracePt t="48519" x="7858125" y="1276350"/>
          <p14:tracePt t="48535" x="8027988" y="1250950"/>
          <p14:tracePt t="48556" x="8143875" y="1241425"/>
          <p14:tracePt t="48575" x="8232775" y="1241425"/>
          <p14:tracePt t="48596" x="8269288" y="1241425"/>
          <p14:tracePt t="48615" x="8277225" y="1241425"/>
          <p14:tracePt t="48635" x="8286750" y="1250950"/>
          <p14:tracePt t="48655" x="8296275" y="1268413"/>
          <p14:tracePt t="48675" x="8313738" y="1295400"/>
          <p14:tracePt t="48695" x="8348663" y="1322388"/>
          <p14:tracePt t="48716" x="8375650" y="1347788"/>
          <p14:tracePt t="48736" x="8412163" y="1374775"/>
          <p14:tracePt t="48736" x="0" y="0"/>
        </p14:tracePtLst>
      </p14:laserTraceLst>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ChangeArrowheads="1"/>
          </p:cNvSpPr>
          <p:nvPr/>
        </p:nvSpPr>
        <p:spPr bwMode="auto">
          <a:xfrm>
            <a:off x="1226921" y="223062"/>
            <a:ext cx="6499921" cy="523220"/>
          </a:xfrm>
          <a:prstGeom prst="rect">
            <a:avLst/>
          </a:prstGeom>
          <a:noFill/>
          <a:ln w="22225" algn="ctr">
            <a:noFill/>
            <a:miter lim="800000"/>
            <a:headEnd/>
            <a:tailEnd/>
          </a:ln>
        </p:spPr>
        <p:txBody>
          <a:bodyPr wrap="none" anchor="ctr">
            <a:spAutoFit/>
          </a:bodyPr>
          <a:lstStyle/>
          <a:p>
            <a:pPr algn="l"/>
            <a:r>
              <a:rPr lang="en-US" b="1" dirty="0" smtClean="0"/>
              <a:t>Transmutation via Nuclear Reactions</a:t>
            </a:r>
            <a:endParaRPr lang="en-US" b="1" dirty="0"/>
          </a:p>
        </p:txBody>
      </p:sp>
      <p:sp>
        <p:nvSpPr>
          <p:cNvPr id="15363" name="Rectangle 8"/>
          <p:cNvSpPr>
            <a:spLocks noChangeArrowheads="1"/>
          </p:cNvSpPr>
          <p:nvPr/>
        </p:nvSpPr>
        <p:spPr bwMode="auto">
          <a:xfrm>
            <a:off x="476821" y="1097371"/>
            <a:ext cx="8220520" cy="954107"/>
          </a:xfrm>
          <a:prstGeom prst="rect">
            <a:avLst/>
          </a:prstGeom>
          <a:noFill/>
          <a:ln w="22225" algn="ctr">
            <a:noFill/>
            <a:miter lim="800000"/>
            <a:headEnd/>
            <a:tailEnd/>
          </a:ln>
        </p:spPr>
        <p:txBody>
          <a:bodyPr wrap="none" anchor="ctr">
            <a:spAutoFit/>
          </a:bodyPr>
          <a:lstStyle/>
          <a:p>
            <a:r>
              <a:rPr lang="en-US" dirty="0"/>
              <a:t>These are induced by a bombarding particle</a:t>
            </a:r>
            <a:r>
              <a:rPr lang="en-US" dirty="0" smtClean="0"/>
              <a:t>, and</a:t>
            </a:r>
            <a:endParaRPr lang="en-US" dirty="0"/>
          </a:p>
          <a:p>
            <a:r>
              <a:rPr lang="en-US" dirty="0" smtClean="0"/>
              <a:t>typically have two reactants and two products:</a:t>
            </a:r>
            <a:endParaRPr lang="en-US" dirty="0"/>
          </a:p>
        </p:txBody>
      </p:sp>
      <p:sp>
        <p:nvSpPr>
          <p:cNvPr id="15364" name="Rectangle 9"/>
          <p:cNvSpPr>
            <a:spLocks noChangeArrowheads="1"/>
          </p:cNvSpPr>
          <p:nvPr/>
        </p:nvSpPr>
        <p:spPr bwMode="auto">
          <a:xfrm>
            <a:off x="563563" y="3041583"/>
            <a:ext cx="1412875" cy="946150"/>
          </a:xfrm>
          <a:prstGeom prst="rect">
            <a:avLst/>
          </a:prstGeom>
          <a:noFill/>
          <a:ln w="22225" algn="ctr">
            <a:noFill/>
            <a:miter lim="800000"/>
            <a:headEnd/>
            <a:tailEnd/>
          </a:ln>
        </p:spPr>
        <p:txBody>
          <a:bodyPr wrap="none" anchor="ctr">
            <a:spAutoFit/>
          </a:bodyPr>
          <a:lstStyle/>
          <a:p>
            <a:r>
              <a:rPr lang="en-US" dirty="0"/>
              <a:t>target</a:t>
            </a:r>
          </a:p>
          <a:p>
            <a:r>
              <a:rPr lang="en-US" dirty="0"/>
              <a:t>nucleus</a:t>
            </a:r>
          </a:p>
        </p:txBody>
      </p:sp>
      <p:sp>
        <p:nvSpPr>
          <p:cNvPr id="15365" name="Rectangle 10"/>
          <p:cNvSpPr>
            <a:spLocks noChangeArrowheads="1"/>
          </p:cNvSpPr>
          <p:nvPr/>
        </p:nvSpPr>
        <p:spPr bwMode="auto">
          <a:xfrm>
            <a:off x="2308225" y="3041583"/>
            <a:ext cx="2068513" cy="946150"/>
          </a:xfrm>
          <a:prstGeom prst="rect">
            <a:avLst/>
          </a:prstGeom>
          <a:noFill/>
          <a:ln w="22225" algn="ctr">
            <a:noFill/>
            <a:miter lim="800000"/>
            <a:headEnd/>
            <a:tailEnd/>
          </a:ln>
        </p:spPr>
        <p:txBody>
          <a:bodyPr wrap="none" anchor="ctr">
            <a:spAutoFit/>
          </a:bodyPr>
          <a:lstStyle/>
          <a:p>
            <a:r>
              <a:rPr lang="en-US"/>
              <a:t>bombarding</a:t>
            </a:r>
          </a:p>
          <a:p>
            <a:r>
              <a:rPr lang="en-US"/>
              <a:t>particle </a:t>
            </a:r>
          </a:p>
        </p:txBody>
      </p:sp>
      <p:sp>
        <p:nvSpPr>
          <p:cNvPr id="207883" name="Rectangle 11"/>
          <p:cNvSpPr>
            <a:spLocks noChangeArrowheads="1"/>
          </p:cNvSpPr>
          <p:nvPr/>
        </p:nvSpPr>
        <p:spPr bwMode="auto">
          <a:xfrm>
            <a:off x="2701131" y="6110718"/>
            <a:ext cx="4318732" cy="707886"/>
          </a:xfrm>
          <a:prstGeom prst="rect">
            <a:avLst/>
          </a:prstGeom>
          <a:noFill/>
          <a:ln w="22225" algn="ctr">
            <a:noFill/>
            <a:miter lim="800000"/>
            <a:headEnd/>
            <a:tailEnd/>
          </a:ln>
        </p:spPr>
        <p:txBody>
          <a:bodyPr wrap="square" anchor="ctr">
            <a:spAutoFit/>
          </a:bodyPr>
          <a:lstStyle/>
          <a:p>
            <a:pPr algn="r"/>
            <a:r>
              <a:rPr lang="en-US" sz="2000" dirty="0">
                <a:solidFill>
                  <a:srgbClr val="000000"/>
                </a:solidFill>
              </a:rPr>
              <a:t>Ernest Rutherford </a:t>
            </a:r>
            <a:r>
              <a:rPr lang="en-US" sz="2000" dirty="0" smtClean="0">
                <a:solidFill>
                  <a:srgbClr val="000000"/>
                </a:solidFill>
              </a:rPr>
              <a:t>was the </a:t>
            </a:r>
            <a:r>
              <a:rPr lang="en-US" sz="2000" dirty="0">
                <a:solidFill>
                  <a:srgbClr val="000000"/>
                </a:solidFill>
              </a:rPr>
              <a:t>first to </a:t>
            </a:r>
            <a:r>
              <a:rPr lang="en-US" sz="2000" dirty="0" smtClean="0">
                <a:solidFill>
                  <a:srgbClr val="000000"/>
                </a:solidFill>
              </a:rPr>
              <a:t>artificially transmute </a:t>
            </a:r>
            <a:r>
              <a:rPr lang="en-US" sz="2000" dirty="0">
                <a:solidFill>
                  <a:srgbClr val="000000"/>
                </a:solidFill>
              </a:rPr>
              <a:t>elements.</a:t>
            </a:r>
          </a:p>
        </p:txBody>
      </p:sp>
      <p:sp>
        <p:nvSpPr>
          <p:cNvPr id="15367" name="Rectangle 12"/>
          <p:cNvSpPr>
            <a:spLocks noChangeArrowheads="1"/>
          </p:cNvSpPr>
          <p:nvPr/>
        </p:nvSpPr>
        <p:spPr bwMode="auto">
          <a:xfrm>
            <a:off x="5227638" y="3041583"/>
            <a:ext cx="1431925" cy="946150"/>
          </a:xfrm>
          <a:prstGeom prst="rect">
            <a:avLst/>
          </a:prstGeom>
          <a:noFill/>
          <a:ln w="22225" algn="ctr">
            <a:noFill/>
            <a:miter lim="800000"/>
            <a:headEnd/>
            <a:tailEnd/>
          </a:ln>
        </p:spPr>
        <p:txBody>
          <a:bodyPr wrap="none" anchor="ctr">
            <a:spAutoFit/>
          </a:bodyPr>
          <a:lstStyle/>
          <a:p>
            <a:r>
              <a:rPr lang="en-US" dirty="0"/>
              <a:t>ejected</a:t>
            </a:r>
          </a:p>
          <a:p>
            <a:r>
              <a:rPr lang="en-US" dirty="0"/>
              <a:t>particle </a:t>
            </a:r>
          </a:p>
        </p:txBody>
      </p:sp>
      <p:sp>
        <p:nvSpPr>
          <p:cNvPr id="207885" name="Rectangle 13"/>
          <p:cNvSpPr>
            <a:spLocks noChangeArrowheads="1"/>
          </p:cNvSpPr>
          <p:nvPr/>
        </p:nvSpPr>
        <p:spPr bwMode="auto">
          <a:xfrm>
            <a:off x="841375" y="2235441"/>
            <a:ext cx="523875" cy="457200"/>
          </a:xfrm>
          <a:prstGeom prst="rect">
            <a:avLst/>
          </a:prstGeom>
          <a:noFill/>
          <a:ln w="9525">
            <a:noFill/>
            <a:miter lim="800000"/>
            <a:headEnd/>
            <a:tailEnd/>
          </a:ln>
        </p:spPr>
        <p:txBody>
          <a:bodyPr wrap="none">
            <a:spAutoFit/>
          </a:bodyPr>
          <a:lstStyle/>
          <a:p>
            <a:pPr algn="r"/>
            <a:r>
              <a:rPr lang="en-US" sz="2400">
                <a:solidFill>
                  <a:srgbClr val="000000"/>
                </a:solidFill>
              </a:rPr>
              <a:t>27</a:t>
            </a:r>
          </a:p>
        </p:txBody>
      </p:sp>
      <p:sp>
        <p:nvSpPr>
          <p:cNvPr id="207886" name="Rectangle 14"/>
          <p:cNvSpPr>
            <a:spLocks noChangeArrowheads="1"/>
          </p:cNvSpPr>
          <p:nvPr/>
        </p:nvSpPr>
        <p:spPr bwMode="auto">
          <a:xfrm>
            <a:off x="828675" y="2557704"/>
            <a:ext cx="523875" cy="457200"/>
          </a:xfrm>
          <a:prstGeom prst="rect">
            <a:avLst/>
          </a:prstGeom>
          <a:noFill/>
          <a:ln w="9525">
            <a:noFill/>
            <a:miter lim="800000"/>
            <a:headEnd/>
            <a:tailEnd/>
          </a:ln>
        </p:spPr>
        <p:txBody>
          <a:bodyPr wrap="none">
            <a:spAutoFit/>
          </a:bodyPr>
          <a:lstStyle/>
          <a:p>
            <a:pPr algn="r"/>
            <a:r>
              <a:rPr lang="en-US" sz="2400">
                <a:solidFill>
                  <a:srgbClr val="000000"/>
                </a:solidFill>
              </a:rPr>
              <a:t>13</a:t>
            </a:r>
          </a:p>
        </p:txBody>
      </p:sp>
      <p:sp>
        <p:nvSpPr>
          <p:cNvPr id="207887" name="Rectangle 15"/>
          <p:cNvSpPr>
            <a:spLocks noChangeArrowheads="1"/>
          </p:cNvSpPr>
          <p:nvPr/>
        </p:nvSpPr>
        <p:spPr bwMode="auto">
          <a:xfrm>
            <a:off x="1239838" y="2381491"/>
            <a:ext cx="500062" cy="519113"/>
          </a:xfrm>
          <a:prstGeom prst="rect">
            <a:avLst/>
          </a:prstGeom>
          <a:noFill/>
          <a:ln w="9525">
            <a:noFill/>
            <a:miter lim="800000"/>
            <a:headEnd/>
            <a:tailEnd/>
          </a:ln>
        </p:spPr>
        <p:txBody>
          <a:bodyPr wrap="none">
            <a:spAutoFit/>
          </a:bodyPr>
          <a:lstStyle/>
          <a:p>
            <a:pPr algn="l"/>
            <a:r>
              <a:rPr lang="en-US">
                <a:solidFill>
                  <a:srgbClr val="000000"/>
                </a:solidFill>
              </a:rPr>
              <a:t>Al</a:t>
            </a:r>
          </a:p>
        </p:txBody>
      </p:sp>
      <p:sp>
        <p:nvSpPr>
          <p:cNvPr id="207888" name="Line 16"/>
          <p:cNvSpPr>
            <a:spLocks noChangeShapeType="1"/>
          </p:cNvSpPr>
          <p:nvPr/>
        </p:nvSpPr>
        <p:spPr bwMode="auto">
          <a:xfrm>
            <a:off x="4216400" y="2610091"/>
            <a:ext cx="741363" cy="0"/>
          </a:xfrm>
          <a:prstGeom prst="line">
            <a:avLst/>
          </a:prstGeom>
          <a:noFill/>
          <a:ln w="22225">
            <a:solidFill>
              <a:schemeClr val="tx1"/>
            </a:solidFill>
            <a:round/>
            <a:headEnd/>
            <a:tailEnd type="triangle" w="lg" len="lg"/>
          </a:ln>
        </p:spPr>
        <p:txBody>
          <a:bodyPr wrap="none" anchor="ctr">
            <a:spAutoFit/>
          </a:bodyPr>
          <a:lstStyle/>
          <a:p>
            <a:endParaRPr lang="en-US"/>
          </a:p>
        </p:txBody>
      </p:sp>
      <p:sp>
        <p:nvSpPr>
          <p:cNvPr id="207889" name="Rectangle 17"/>
          <p:cNvSpPr>
            <a:spLocks noChangeArrowheads="1"/>
          </p:cNvSpPr>
          <p:nvPr/>
        </p:nvSpPr>
        <p:spPr bwMode="auto">
          <a:xfrm>
            <a:off x="7384506" y="2235441"/>
            <a:ext cx="523875" cy="457200"/>
          </a:xfrm>
          <a:prstGeom prst="rect">
            <a:avLst/>
          </a:prstGeom>
          <a:noFill/>
          <a:ln w="9525">
            <a:noFill/>
            <a:miter lim="800000"/>
            <a:headEnd/>
            <a:tailEnd/>
          </a:ln>
        </p:spPr>
        <p:txBody>
          <a:bodyPr wrap="none">
            <a:spAutoFit/>
          </a:bodyPr>
          <a:lstStyle/>
          <a:p>
            <a:pPr algn="r"/>
            <a:r>
              <a:rPr lang="en-US" sz="2400">
                <a:solidFill>
                  <a:srgbClr val="000000"/>
                </a:solidFill>
              </a:rPr>
              <a:t>30</a:t>
            </a:r>
          </a:p>
        </p:txBody>
      </p:sp>
      <p:sp>
        <p:nvSpPr>
          <p:cNvPr id="207890" name="Rectangle 18"/>
          <p:cNvSpPr>
            <a:spLocks noChangeArrowheads="1"/>
          </p:cNvSpPr>
          <p:nvPr/>
        </p:nvSpPr>
        <p:spPr bwMode="auto">
          <a:xfrm>
            <a:off x="7371806" y="2557704"/>
            <a:ext cx="523875" cy="457200"/>
          </a:xfrm>
          <a:prstGeom prst="rect">
            <a:avLst/>
          </a:prstGeom>
          <a:noFill/>
          <a:ln w="9525">
            <a:noFill/>
            <a:miter lim="800000"/>
            <a:headEnd/>
            <a:tailEnd/>
          </a:ln>
        </p:spPr>
        <p:txBody>
          <a:bodyPr wrap="none">
            <a:spAutoFit/>
          </a:bodyPr>
          <a:lstStyle/>
          <a:p>
            <a:pPr algn="r"/>
            <a:r>
              <a:rPr lang="en-US" sz="2400">
                <a:solidFill>
                  <a:srgbClr val="000000"/>
                </a:solidFill>
              </a:rPr>
              <a:t>15</a:t>
            </a:r>
          </a:p>
        </p:txBody>
      </p:sp>
      <p:sp>
        <p:nvSpPr>
          <p:cNvPr id="207891" name="Rectangle 19"/>
          <p:cNvSpPr>
            <a:spLocks noChangeArrowheads="1"/>
          </p:cNvSpPr>
          <p:nvPr/>
        </p:nvSpPr>
        <p:spPr bwMode="auto">
          <a:xfrm>
            <a:off x="7797256" y="2381491"/>
            <a:ext cx="420688" cy="519113"/>
          </a:xfrm>
          <a:prstGeom prst="rect">
            <a:avLst/>
          </a:prstGeom>
          <a:noFill/>
          <a:ln w="9525">
            <a:noFill/>
            <a:miter lim="800000"/>
            <a:headEnd/>
            <a:tailEnd/>
          </a:ln>
        </p:spPr>
        <p:txBody>
          <a:bodyPr wrap="none">
            <a:spAutoFit/>
          </a:bodyPr>
          <a:lstStyle/>
          <a:p>
            <a:pPr algn="l"/>
            <a:r>
              <a:rPr lang="en-US">
                <a:solidFill>
                  <a:srgbClr val="000000"/>
                </a:solidFill>
              </a:rPr>
              <a:t>P</a:t>
            </a:r>
          </a:p>
        </p:txBody>
      </p:sp>
      <p:sp>
        <p:nvSpPr>
          <p:cNvPr id="207892" name="Rectangle 20"/>
          <p:cNvSpPr>
            <a:spLocks noChangeArrowheads="1"/>
          </p:cNvSpPr>
          <p:nvPr/>
        </p:nvSpPr>
        <p:spPr bwMode="auto">
          <a:xfrm>
            <a:off x="2054225" y="2381491"/>
            <a:ext cx="392113" cy="519113"/>
          </a:xfrm>
          <a:prstGeom prst="rect">
            <a:avLst/>
          </a:prstGeom>
          <a:noFill/>
          <a:ln w="9525">
            <a:noFill/>
            <a:miter lim="800000"/>
            <a:headEnd/>
            <a:tailEnd/>
          </a:ln>
        </p:spPr>
        <p:txBody>
          <a:bodyPr wrap="none">
            <a:spAutoFit/>
          </a:bodyPr>
          <a:lstStyle/>
          <a:p>
            <a:pPr algn="l"/>
            <a:r>
              <a:rPr lang="en-US">
                <a:solidFill>
                  <a:srgbClr val="000000"/>
                </a:solidFill>
              </a:rPr>
              <a:t>+</a:t>
            </a:r>
          </a:p>
        </p:txBody>
      </p:sp>
      <p:sp>
        <p:nvSpPr>
          <p:cNvPr id="207893" name="Rectangle 21"/>
          <p:cNvSpPr>
            <a:spLocks noChangeArrowheads="1"/>
          </p:cNvSpPr>
          <p:nvPr/>
        </p:nvSpPr>
        <p:spPr bwMode="auto">
          <a:xfrm>
            <a:off x="2847975" y="2235441"/>
            <a:ext cx="354013" cy="457200"/>
          </a:xfrm>
          <a:prstGeom prst="rect">
            <a:avLst/>
          </a:prstGeom>
          <a:noFill/>
          <a:ln w="9525">
            <a:noFill/>
            <a:miter lim="800000"/>
            <a:headEnd/>
            <a:tailEnd/>
          </a:ln>
        </p:spPr>
        <p:txBody>
          <a:bodyPr wrap="none">
            <a:spAutoFit/>
          </a:bodyPr>
          <a:lstStyle/>
          <a:p>
            <a:pPr algn="r"/>
            <a:r>
              <a:rPr lang="en-US" sz="2400">
                <a:solidFill>
                  <a:srgbClr val="000000"/>
                </a:solidFill>
              </a:rPr>
              <a:t>4</a:t>
            </a:r>
          </a:p>
        </p:txBody>
      </p:sp>
      <p:sp>
        <p:nvSpPr>
          <p:cNvPr id="207894" name="Rectangle 22"/>
          <p:cNvSpPr>
            <a:spLocks noChangeArrowheads="1"/>
          </p:cNvSpPr>
          <p:nvPr/>
        </p:nvSpPr>
        <p:spPr bwMode="auto">
          <a:xfrm>
            <a:off x="2835275" y="2557704"/>
            <a:ext cx="354013" cy="457200"/>
          </a:xfrm>
          <a:prstGeom prst="rect">
            <a:avLst/>
          </a:prstGeom>
          <a:noFill/>
          <a:ln w="9525">
            <a:noFill/>
            <a:miter lim="800000"/>
            <a:headEnd/>
            <a:tailEnd/>
          </a:ln>
        </p:spPr>
        <p:txBody>
          <a:bodyPr wrap="none">
            <a:spAutoFit/>
          </a:bodyPr>
          <a:lstStyle/>
          <a:p>
            <a:pPr algn="r"/>
            <a:r>
              <a:rPr lang="en-US" sz="2400">
                <a:solidFill>
                  <a:srgbClr val="000000"/>
                </a:solidFill>
              </a:rPr>
              <a:t>2</a:t>
            </a:r>
          </a:p>
        </p:txBody>
      </p:sp>
      <p:sp>
        <p:nvSpPr>
          <p:cNvPr id="207895" name="Rectangle 23"/>
          <p:cNvSpPr>
            <a:spLocks noChangeArrowheads="1"/>
          </p:cNvSpPr>
          <p:nvPr/>
        </p:nvSpPr>
        <p:spPr bwMode="auto">
          <a:xfrm>
            <a:off x="3062288" y="2381491"/>
            <a:ext cx="639762" cy="519113"/>
          </a:xfrm>
          <a:prstGeom prst="rect">
            <a:avLst/>
          </a:prstGeom>
          <a:noFill/>
          <a:ln w="9525">
            <a:noFill/>
            <a:miter lim="800000"/>
            <a:headEnd/>
            <a:tailEnd/>
          </a:ln>
        </p:spPr>
        <p:txBody>
          <a:bodyPr wrap="none">
            <a:spAutoFit/>
          </a:bodyPr>
          <a:lstStyle/>
          <a:p>
            <a:pPr algn="l"/>
            <a:r>
              <a:rPr lang="en-US">
                <a:solidFill>
                  <a:srgbClr val="000000"/>
                </a:solidFill>
              </a:rPr>
              <a:t>He</a:t>
            </a:r>
          </a:p>
        </p:txBody>
      </p:sp>
      <p:sp>
        <p:nvSpPr>
          <p:cNvPr id="207896" name="Rectangle 24"/>
          <p:cNvSpPr>
            <a:spLocks noChangeArrowheads="1"/>
          </p:cNvSpPr>
          <p:nvPr/>
        </p:nvSpPr>
        <p:spPr bwMode="auto">
          <a:xfrm>
            <a:off x="6659563" y="2381491"/>
            <a:ext cx="392112" cy="519113"/>
          </a:xfrm>
          <a:prstGeom prst="rect">
            <a:avLst/>
          </a:prstGeom>
          <a:noFill/>
          <a:ln w="9525">
            <a:noFill/>
            <a:miter lim="800000"/>
            <a:headEnd/>
            <a:tailEnd/>
          </a:ln>
        </p:spPr>
        <p:txBody>
          <a:bodyPr wrap="none">
            <a:spAutoFit/>
          </a:bodyPr>
          <a:lstStyle/>
          <a:p>
            <a:pPr algn="l"/>
            <a:r>
              <a:rPr lang="en-US">
                <a:solidFill>
                  <a:srgbClr val="000000"/>
                </a:solidFill>
              </a:rPr>
              <a:t>+</a:t>
            </a:r>
          </a:p>
        </p:txBody>
      </p:sp>
      <p:sp>
        <p:nvSpPr>
          <p:cNvPr id="207897" name="Rectangle 25"/>
          <p:cNvSpPr>
            <a:spLocks noChangeArrowheads="1"/>
          </p:cNvSpPr>
          <p:nvPr/>
        </p:nvSpPr>
        <p:spPr bwMode="auto">
          <a:xfrm>
            <a:off x="5679530" y="2235441"/>
            <a:ext cx="354013" cy="457200"/>
          </a:xfrm>
          <a:prstGeom prst="rect">
            <a:avLst/>
          </a:prstGeom>
          <a:noFill/>
          <a:ln w="9525">
            <a:noFill/>
            <a:miter lim="800000"/>
            <a:headEnd/>
            <a:tailEnd/>
          </a:ln>
        </p:spPr>
        <p:txBody>
          <a:bodyPr wrap="none">
            <a:spAutoFit/>
          </a:bodyPr>
          <a:lstStyle/>
          <a:p>
            <a:pPr algn="r"/>
            <a:r>
              <a:rPr lang="en-US" sz="2400">
                <a:solidFill>
                  <a:srgbClr val="000000"/>
                </a:solidFill>
              </a:rPr>
              <a:t>1</a:t>
            </a:r>
          </a:p>
        </p:txBody>
      </p:sp>
      <p:sp>
        <p:nvSpPr>
          <p:cNvPr id="207898" name="Rectangle 26"/>
          <p:cNvSpPr>
            <a:spLocks noChangeArrowheads="1"/>
          </p:cNvSpPr>
          <p:nvPr/>
        </p:nvSpPr>
        <p:spPr bwMode="auto">
          <a:xfrm>
            <a:off x="5666830" y="2557704"/>
            <a:ext cx="354013" cy="457200"/>
          </a:xfrm>
          <a:prstGeom prst="rect">
            <a:avLst/>
          </a:prstGeom>
          <a:noFill/>
          <a:ln w="9525">
            <a:noFill/>
            <a:miter lim="800000"/>
            <a:headEnd/>
            <a:tailEnd/>
          </a:ln>
        </p:spPr>
        <p:txBody>
          <a:bodyPr wrap="none">
            <a:spAutoFit/>
          </a:bodyPr>
          <a:lstStyle/>
          <a:p>
            <a:pPr algn="r"/>
            <a:r>
              <a:rPr lang="en-US" sz="2400">
                <a:solidFill>
                  <a:srgbClr val="000000"/>
                </a:solidFill>
              </a:rPr>
              <a:t>0</a:t>
            </a:r>
          </a:p>
        </p:txBody>
      </p:sp>
      <p:sp>
        <p:nvSpPr>
          <p:cNvPr id="207899" name="Rectangle 27"/>
          <p:cNvSpPr>
            <a:spLocks noChangeArrowheads="1"/>
          </p:cNvSpPr>
          <p:nvPr/>
        </p:nvSpPr>
        <p:spPr bwMode="auto">
          <a:xfrm>
            <a:off x="5922418" y="2381491"/>
            <a:ext cx="382587" cy="519113"/>
          </a:xfrm>
          <a:prstGeom prst="rect">
            <a:avLst/>
          </a:prstGeom>
          <a:noFill/>
          <a:ln w="9525">
            <a:noFill/>
            <a:miter lim="800000"/>
            <a:headEnd/>
            <a:tailEnd/>
          </a:ln>
        </p:spPr>
        <p:txBody>
          <a:bodyPr wrap="none">
            <a:spAutoFit/>
          </a:bodyPr>
          <a:lstStyle/>
          <a:p>
            <a:pPr algn="l"/>
            <a:r>
              <a:rPr lang="en-US">
                <a:solidFill>
                  <a:srgbClr val="000000"/>
                </a:solidFill>
              </a:rPr>
              <a:t>n</a:t>
            </a:r>
          </a:p>
        </p:txBody>
      </p:sp>
      <p:sp>
        <p:nvSpPr>
          <p:cNvPr id="207901" name="Rectangle 29"/>
          <p:cNvSpPr>
            <a:spLocks noChangeArrowheads="1"/>
          </p:cNvSpPr>
          <p:nvPr/>
        </p:nvSpPr>
        <p:spPr bwMode="auto">
          <a:xfrm>
            <a:off x="1226921" y="4437801"/>
            <a:ext cx="4897437" cy="519113"/>
          </a:xfrm>
          <a:prstGeom prst="rect">
            <a:avLst/>
          </a:prstGeom>
          <a:noFill/>
          <a:ln w="22225" algn="ctr">
            <a:noFill/>
            <a:miter lim="800000"/>
            <a:headEnd/>
            <a:tailEnd/>
          </a:ln>
        </p:spPr>
        <p:txBody>
          <a:bodyPr wrap="none" anchor="ctr">
            <a:spAutoFit/>
          </a:bodyPr>
          <a:lstStyle/>
          <a:p>
            <a:pPr algn="l"/>
            <a:r>
              <a:rPr lang="en-US"/>
              <a:t>This reaction is abbreviated…</a:t>
            </a:r>
          </a:p>
        </p:txBody>
      </p:sp>
      <p:grpSp>
        <p:nvGrpSpPr>
          <p:cNvPr id="2" name="Group 38"/>
          <p:cNvGrpSpPr>
            <a:grpSpLocks/>
          </p:cNvGrpSpPr>
          <p:nvPr/>
        </p:nvGrpSpPr>
        <p:grpSpPr bwMode="auto">
          <a:xfrm>
            <a:off x="2604871" y="5023589"/>
            <a:ext cx="2547937" cy="779462"/>
            <a:chOff x="1027" y="2956"/>
            <a:chExt cx="1605" cy="491"/>
          </a:xfrm>
        </p:grpSpPr>
        <p:sp>
          <p:nvSpPr>
            <p:cNvPr id="15387" name="Rectangle 30"/>
            <p:cNvSpPr>
              <a:spLocks noChangeArrowheads="1"/>
            </p:cNvSpPr>
            <p:nvPr/>
          </p:nvSpPr>
          <p:spPr bwMode="auto">
            <a:xfrm>
              <a:off x="1035" y="2956"/>
              <a:ext cx="330" cy="288"/>
            </a:xfrm>
            <a:prstGeom prst="rect">
              <a:avLst/>
            </a:prstGeom>
            <a:noFill/>
            <a:ln w="9525">
              <a:noFill/>
              <a:miter lim="800000"/>
              <a:headEnd/>
              <a:tailEnd/>
            </a:ln>
          </p:spPr>
          <p:txBody>
            <a:bodyPr wrap="none">
              <a:spAutoFit/>
            </a:bodyPr>
            <a:lstStyle/>
            <a:p>
              <a:pPr algn="r"/>
              <a:r>
                <a:rPr lang="en-US" sz="2400">
                  <a:solidFill>
                    <a:srgbClr val="000000"/>
                  </a:solidFill>
                </a:rPr>
                <a:t>27</a:t>
              </a:r>
            </a:p>
          </p:txBody>
        </p:sp>
        <p:sp>
          <p:nvSpPr>
            <p:cNvPr id="15388" name="Rectangle 31"/>
            <p:cNvSpPr>
              <a:spLocks noChangeArrowheads="1"/>
            </p:cNvSpPr>
            <p:nvPr/>
          </p:nvSpPr>
          <p:spPr bwMode="auto">
            <a:xfrm>
              <a:off x="1027" y="3159"/>
              <a:ext cx="330" cy="288"/>
            </a:xfrm>
            <a:prstGeom prst="rect">
              <a:avLst/>
            </a:prstGeom>
            <a:noFill/>
            <a:ln w="9525">
              <a:noFill/>
              <a:miter lim="800000"/>
              <a:headEnd/>
              <a:tailEnd/>
            </a:ln>
          </p:spPr>
          <p:txBody>
            <a:bodyPr wrap="none">
              <a:spAutoFit/>
            </a:bodyPr>
            <a:lstStyle/>
            <a:p>
              <a:pPr algn="r"/>
              <a:r>
                <a:rPr lang="en-US" sz="2400">
                  <a:solidFill>
                    <a:srgbClr val="000000"/>
                  </a:solidFill>
                </a:rPr>
                <a:t>13</a:t>
              </a:r>
            </a:p>
          </p:txBody>
        </p:sp>
        <p:sp>
          <p:nvSpPr>
            <p:cNvPr id="15389" name="Rectangle 32"/>
            <p:cNvSpPr>
              <a:spLocks noChangeArrowheads="1"/>
            </p:cNvSpPr>
            <p:nvPr/>
          </p:nvSpPr>
          <p:spPr bwMode="auto">
            <a:xfrm>
              <a:off x="1286" y="3048"/>
              <a:ext cx="315" cy="327"/>
            </a:xfrm>
            <a:prstGeom prst="rect">
              <a:avLst/>
            </a:prstGeom>
            <a:noFill/>
            <a:ln w="9525">
              <a:noFill/>
              <a:miter lim="800000"/>
              <a:headEnd/>
              <a:tailEnd/>
            </a:ln>
          </p:spPr>
          <p:txBody>
            <a:bodyPr wrap="none">
              <a:spAutoFit/>
            </a:bodyPr>
            <a:lstStyle/>
            <a:p>
              <a:pPr algn="l"/>
              <a:r>
                <a:rPr lang="en-US">
                  <a:solidFill>
                    <a:srgbClr val="000000"/>
                  </a:solidFill>
                </a:rPr>
                <a:t>Al</a:t>
              </a:r>
            </a:p>
          </p:txBody>
        </p:sp>
        <p:sp>
          <p:nvSpPr>
            <p:cNvPr id="15390" name="Rectangle 33"/>
            <p:cNvSpPr>
              <a:spLocks noChangeArrowheads="1"/>
            </p:cNvSpPr>
            <p:nvPr/>
          </p:nvSpPr>
          <p:spPr bwMode="auto">
            <a:xfrm>
              <a:off x="1545" y="3048"/>
              <a:ext cx="656" cy="327"/>
            </a:xfrm>
            <a:prstGeom prst="rect">
              <a:avLst/>
            </a:prstGeom>
            <a:noFill/>
            <a:ln w="9525">
              <a:noFill/>
              <a:miter lim="800000"/>
              <a:headEnd/>
              <a:tailEnd/>
            </a:ln>
          </p:spPr>
          <p:txBody>
            <a:bodyPr wrap="none">
              <a:spAutoFit/>
            </a:bodyPr>
            <a:lstStyle/>
            <a:p>
              <a:pPr algn="l"/>
              <a:r>
                <a:rPr lang="en-US">
                  <a:solidFill>
                    <a:srgbClr val="000000"/>
                  </a:solidFill>
                </a:rPr>
                <a:t>(</a:t>
              </a:r>
              <a:r>
                <a:rPr lang="en-US">
                  <a:solidFill>
                    <a:srgbClr val="000000"/>
                  </a:solidFill>
                  <a:latin typeface="Symbol" pitchFamily="18" charset="2"/>
                </a:rPr>
                <a:t>a</a:t>
              </a:r>
              <a:r>
                <a:rPr lang="en-US">
                  <a:solidFill>
                    <a:srgbClr val="000000"/>
                  </a:solidFill>
                </a:rPr>
                <a:t>, n)</a:t>
              </a:r>
            </a:p>
          </p:txBody>
        </p:sp>
        <p:sp>
          <p:nvSpPr>
            <p:cNvPr id="15391" name="Rectangle 34"/>
            <p:cNvSpPr>
              <a:spLocks noChangeArrowheads="1"/>
            </p:cNvSpPr>
            <p:nvPr/>
          </p:nvSpPr>
          <p:spPr bwMode="auto">
            <a:xfrm>
              <a:off x="2116" y="2956"/>
              <a:ext cx="330" cy="288"/>
            </a:xfrm>
            <a:prstGeom prst="rect">
              <a:avLst/>
            </a:prstGeom>
            <a:noFill/>
            <a:ln w="9525">
              <a:noFill/>
              <a:miter lim="800000"/>
              <a:headEnd/>
              <a:tailEnd/>
            </a:ln>
          </p:spPr>
          <p:txBody>
            <a:bodyPr wrap="none">
              <a:spAutoFit/>
            </a:bodyPr>
            <a:lstStyle/>
            <a:p>
              <a:pPr algn="r"/>
              <a:r>
                <a:rPr lang="en-US" sz="2400">
                  <a:solidFill>
                    <a:srgbClr val="000000"/>
                  </a:solidFill>
                </a:rPr>
                <a:t>30</a:t>
              </a:r>
            </a:p>
          </p:txBody>
        </p:sp>
        <p:sp>
          <p:nvSpPr>
            <p:cNvPr id="15392" name="Rectangle 35"/>
            <p:cNvSpPr>
              <a:spLocks noChangeArrowheads="1"/>
            </p:cNvSpPr>
            <p:nvPr/>
          </p:nvSpPr>
          <p:spPr bwMode="auto">
            <a:xfrm>
              <a:off x="2108" y="3159"/>
              <a:ext cx="330" cy="288"/>
            </a:xfrm>
            <a:prstGeom prst="rect">
              <a:avLst/>
            </a:prstGeom>
            <a:noFill/>
            <a:ln w="9525">
              <a:noFill/>
              <a:miter lim="800000"/>
              <a:headEnd/>
              <a:tailEnd/>
            </a:ln>
          </p:spPr>
          <p:txBody>
            <a:bodyPr wrap="none">
              <a:spAutoFit/>
            </a:bodyPr>
            <a:lstStyle/>
            <a:p>
              <a:pPr algn="r"/>
              <a:r>
                <a:rPr lang="en-US" sz="2400">
                  <a:solidFill>
                    <a:srgbClr val="000000"/>
                  </a:solidFill>
                </a:rPr>
                <a:t>15</a:t>
              </a:r>
            </a:p>
          </p:txBody>
        </p:sp>
        <p:sp>
          <p:nvSpPr>
            <p:cNvPr id="15393" name="Rectangle 36"/>
            <p:cNvSpPr>
              <a:spLocks noChangeArrowheads="1"/>
            </p:cNvSpPr>
            <p:nvPr/>
          </p:nvSpPr>
          <p:spPr bwMode="auto">
            <a:xfrm>
              <a:off x="2367" y="3048"/>
              <a:ext cx="265" cy="327"/>
            </a:xfrm>
            <a:prstGeom prst="rect">
              <a:avLst/>
            </a:prstGeom>
            <a:noFill/>
            <a:ln w="9525">
              <a:noFill/>
              <a:miter lim="800000"/>
              <a:headEnd/>
              <a:tailEnd/>
            </a:ln>
          </p:spPr>
          <p:txBody>
            <a:bodyPr wrap="none">
              <a:spAutoFit/>
            </a:bodyPr>
            <a:lstStyle/>
            <a:p>
              <a:pPr algn="l"/>
              <a:r>
                <a:rPr lang="en-US">
                  <a:solidFill>
                    <a:srgbClr val="000000"/>
                  </a:solidFill>
                </a:rPr>
                <a:t>P</a:t>
              </a:r>
            </a:p>
          </p:txBody>
        </p:sp>
      </p:grpSp>
      <p:pic>
        <p:nvPicPr>
          <p:cNvPr id="207912" name="Picture 40" descr="Ernest Rutherfor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5916" y="4033815"/>
            <a:ext cx="1920875" cy="2692400"/>
          </a:xfrm>
          <a:prstGeom prst="rect">
            <a:avLst/>
          </a:prstGeom>
          <a:noFill/>
          <a:ln w="9525">
            <a:noFill/>
            <a:miter lim="800000"/>
            <a:headEnd/>
            <a:tailEnd/>
          </a:ln>
        </p:spPr>
      </p:pic>
      <p:sp>
        <p:nvSpPr>
          <p:cNvPr id="15386" name="Rectangle 41"/>
          <p:cNvSpPr>
            <a:spLocks noChangeArrowheads="1"/>
          </p:cNvSpPr>
          <p:nvPr/>
        </p:nvSpPr>
        <p:spPr bwMode="auto">
          <a:xfrm>
            <a:off x="7051675" y="3041583"/>
            <a:ext cx="1412875" cy="946150"/>
          </a:xfrm>
          <a:prstGeom prst="rect">
            <a:avLst/>
          </a:prstGeom>
          <a:noFill/>
          <a:ln w="22225" algn="ctr">
            <a:noFill/>
            <a:miter lim="800000"/>
            <a:headEnd/>
            <a:tailEnd/>
          </a:ln>
        </p:spPr>
        <p:txBody>
          <a:bodyPr wrap="none" anchor="ctr">
            <a:spAutoFit/>
          </a:bodyPr>
          <a:lstStyle/>
          <a:p>
            <a:r>
              <a:rPr lang="en-US" dirty="0"/>
              <a:t>product</a:t>
            </a:r>
          </a:p>
          <a:p>
            <a:r>
              <a:rPr lang="en-US" dirty="0"/>
              <a:t>nucleus</a:t>
            </a:r>
          </a:p>
        </p:txBody>
      </p:sp>
      <p:cxnSp>
        <p:nvCxnSpPr>
          <p:cNvPr id="4" name="Straight Connector 3"/>
          <p:cNvCxnSpPr/>
          <p:nvPr/>
        </p:nvCxnSpPr>
        <p:spPr bwMode="auto">
          <a:xfrm>
            <a:off x="4435526" y="750624"/>
            <a:ext cx="3193577" cy="0"/>
          </a:xfrm>
          <a:prstGeom prst="line">
            <a:avLst/>
          </a:prstGeom>
          <a:noFill/>
          <a:ln w="57150" cap="flat" cmpd="sng" algn="ctr">
            <a:solidFill>
              <a:schemeClr val="tx1"/>
            </a:solidFill>
            <a:prstDash val="solid"/>
            <a:round/>
            <a:headEnd type="none" w="med" len="med"/>
            <a:tailEnd type="none" w="med" len="med"/>
          </a:ln>
          <a:effectLst/>
        </p:spPr>
      </p:cxnSp>
      <p:cxnSp>
        <p:nvCxnSpPr>
          <p:cNvPr id="37" name="Straight Connector 36"/>
          <p:cNvCxnSpPr/>
          <p:nvPr/>
        </p:nvCxnSpPr>
        <p:spPr bwMode="auto">
          <a:xfrm>
            <a:off x="2415658" y="1583138"/>
            <a:ext cx="5213445" cy="0"/>
          </a:xfrm>
          <a:prstGeom prst="line">
            <a:avLst/>
          </a:prstGeom>
          <a:noFill/>
          <a:ln w="57150"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18859854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style.rotation</p:attrName>
                                        </p:attrNameLst>
                                      </p:cBhvr>
                                      <p:tavLst>
                                        <p:tav tm="0">
                                          <p:val>
                                            <p:fltVal val="720"/>
                                          </p:val>
                                        </p:tav>
                                        <p:tav tm="100000">
                                          <p:val>
                                            <p:fltVal val="0"/>
                                          </p:val>
                                        </p:tav>
                                      </p:tavLst>
                                    </p:anim>
                                    <p:anim calcmode="lin" valueType="num">
                                      <p:cBhvr>
                                        <p:cTn id="9" dur="2000" fill="hold"/>
                                        <p:tgtEl>
                                          <p:spTgt spid="4"/>
                                        </p:tgtEl>
                                        <p:attrNameLst>
                                          <p:attrName>ppt_h</p:attrName>
                                        </p:attrNameLst>
                                      </p:cBhvr>
                                      <p:tavLst>
                                        <p:tav tm="0">
                                          <p:val>
                                            <p:fltVal val="0"/>
                                          </p:val>
                                        </p:tav>
                                        <p:tav tm="100000">
                                          <p:val>
                                            <p:strVal val="#ppt_h"/>
                                          </p:val>
                                        </p:tav>
                                      </p:tavLst>
                                    </p:anim>
                                    <p:anim calcmode="lin" valueType="num">
                                      <p:cBhvr>
                                        <p:cTn id="10" dur="2000" fill="hold"/>
                                        <p:tgtEl>
                                          <p:spTgt spid="4"/>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5363"/>
                                        </p:tgtEl>
                                        <p:attrNameLst>
                                          <p:attrName>style.visibility</p:attrName>
                                        </p:attrNameLst>
                                      </p:cBhvr>
                                      <p:to>
                                        <p:strVal val="visible"/>
                                      </p:to>
                                    </p:set>
                                    <p:animEffect transition="in" filter="circle(in)">
                                      <p:cBhvr>
                                        <p:cTn id="15" dur="2000"/>
                                        <p:tgtEl>
                                          <p:spTgt spid="15363"/>
                                        </p:tgtEl>
                                      </p:cBhvr>
                                    </p:animEffect>
                                  </p:childTnLst>
                                </p:cTn>
                              </p:par>
                            </p:childTnLst>
                          </p:cTn>
                        </p:par>
                      </p:childTnLst>
                    </p:cTn>
                  </p:par>
                  <p:par>
                    <p:cTn id="16" fill="hold">
                      <p:stCondLst>
                        <p:cond delay="indefinite"/>
                      </p:stCondLst>
                      <p:childTnLst>
                        <p:par>
                          <p:cTn id="17" fill="hold">
                            <p:stCondLst>
                              <p:cond delay="0"/>
                            </p:stCondLst>
                            <p:childTnLst>
                              <p:par>
                                <p:cTn id="18" presetID="35" presetClass="entr" presetSubtype="0" fill="hold" nodeType="click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fade">
                                      <p:cBhvr>
                                        <p:cTn id="20" dur="2000"/>
                                        <p:tgtEl>
                                          <p:spTgt spid="37"/>
                                        </p:tgtEl>
                                      </p:cBhvr>
                                    </p:animEffect>
                                    <p:anim calcmode="lin" valueType="num">
                                      <p:cBhvr>
                                        <p:cTn id="21" dur="2000" fill="hold"/>
                                        <p:tgtEl>
                                          <p:spTgt spid="37"/>
                                        </p:tgtEl>
                                        <p:attrNameLst>
                                          <p:attrName>style.rotation</p:attrName>
                                        </p:attrNameLst>
                                      </p:cBhvr>
                                      <p:tavLst>
                                        <p:tav tm="0">
                                          <p:val>
                                            <p:fltVal val="720"/>
                                          </p:val>
                                        </p:tav>
                                        <p:tav tm="100000">
                                          <p:val>
                                            <p:fltVal val="0"/>
                                          </p:val>
                                        </p:tav>
                                      </p:tavLst>
                                    </p:anim>
                                    <p:anim calcmode="lin" valueType="num">
                                      <p:cBhvr>
                                        <p:cTn id="22" dur="2000" fill="hold"/>
                                        <p:tgtEl>
                                          <p:spTgt spid="37"/>
                                        </p:tgtEl>
                                        <p:attrNameLst>
                                          <p:attrName>ppt_h</p:attrName>
                                        </p:attrNameLst>
                                      </p:cBhvr>
                                      <p:tavLst>
                                        <p:tav tm="0">
                                          <p:val>
                                            <p:fltVal val="0"/>
                                          </p:val>
                                        </p:tav>
                                        <p:tav tm="100000">
                                          <p:val>
                                            <p:strVal val="#ppt_h"/>
                                          </p:val>
                                        </p:tav>
                                      </p:tavLst>
                                    </p:anim>
                                    <p:anim calcmode="lin" valueType="num">
                                      <p:cBhvr>
                                        <p:cTn id="23" dur="2000" fill="hold"/>
                                        <p:tgtEl>
                                          <p:spTgt spid="37"/>
                                        </p:tgtEl>
                                        <p:attrNameLst>
                                          <p:attrName>ppt_w</p:attrName>
                                        </p:attrNameLst>
                                      </p:cBhvr>
                                      <p:tavLst>
                                        <p:tav tm="0">
                                          <p:val>
                                            <p:fltVal val="0"/>
                                          </p:val>
                                        </p:tav>
                                        <p:tav tm="100000">
                                          <p:val>
                                            <p:strVal val="#ppt_w"/>
                                          </p:val>
                                        </p:tav>
                                      </p:tavLst>
                                    </p:anim>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15364"/>
                                        </p:tgtEl>
                                        <p:attrNameLst>
                                          <p:attrName>style.visibility</p:attrName>
                                        </p:attrNameLst>
                                      </p:cBhvr>
                                      <p:to>
                                        <p:strVal val="visible"/>
                                      </p:to>
                                    </p:set>
                                    <p:animEffect transition="in" filter="circle(in)">
                                      <p:cBhvr>
                                        <p:cTn id="28" dur="2000"/>
                                        <p:tgtEl>
                                          <p:spTgt spid="15364"/>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5365"/>
                                        </p:tgtEl>
                                        <p:attrNameLst>
                                          <p:attrName>style.visibility</p:attrName>
                                        </p:attrNameLst>
                                      </p:cBhvr>
                                      <p:to>
                                        <p:strVal val="visible"/>
                                      </p:to>
                                    </p:set>
                                    <p:animEffect transition="in" filter="circle(in)">
                                      <p:cBhvr>
                                        <p:cTn id="31" dur="2000"/>
                                        <p:tgtEl>
                                          <p:spTgt spid="15365"/>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15386"/>
                                        </p:tgtEl>
                                        <p:attrNameLst>
                                          <p:attrName>style.visibility</p:attrName>
                                        </p:attrNameLst>
                                      </p:cBhvr>
                                      <p:to>
                                        <p:strVal val="visible"/>
                                      </p:to>
                                    </p:set>
                                    <p:animEffect transition="in" filter="circle(in)">
                                      <p:cBhvr>
                                        <p:cTn id="34" dur="2000"/>
                                        <p:tgtEl>
                                          <p:spTgt spid="15386"/>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15367"/>
                                        </p:tgtEl>
                                        <p:attrNameLst>
                                          <p:attrName>style.visibility</p:attrName>
                                        </p:attrNameLst>
                                      </p:cBhvr>
                                      <p:to>
                                        <p:strVal val="visible"/>
                                      </p:to>
                                    </p:set>
                                    <p:animEffect transition="in" filter="circle(in)">
                                      <p:cBhvr>
                                        <p:cTn id="37" dur="2000"/>
                                        <p:tgtEl>
                                          <p:spTgt spid="15367"/>
                                        </p:tgtEl>
                                      </p:cBhvr>
                                    </p:animEffect>
                                  </p:childTnLst>
                                </p:cTn>
                              </p:par>
                            </p:childTnLst>
                          </p:cTn>
                        </p:par>
                      </p:childTnLst>
                    </p:cTn>
                  </p:par>
                  <p:par>
                    <p:cTn id="38" fill="hold">
                      <p:stCondLst>
                        <p:cond delay="indefinite"/>
                      </p:stCondLst>
                      <p:childTnLst>
                        <p:par>
                          <p:cTn id="39" fill="hold">
                            <p:stCondLst>
                              <p:cond delay="0"/>
                            </p:stCondLst>
                            <p:childTnLst>
                              <p:par>
                                <p:cTn id="40" presetID="52" presetClass="entr" presetSubtype="0" fill="hold" grpId="0" nodeType="clickEffect">
                                  <p:stCondLst>
                                    <p:cond delay="0"/>
                                  </p:stCondLst>
                                  <p:childTnLst>
                                    <p:set>
                                      <p:cBhvr>
                                        <p:cTn id="41" dur="1" fill="hold">
                                          <p:stCondLst>
                                            <p:cond delay="0"/>
                                          </p:stCondLst>
                                        </p:cTn>
                                        <p:tgtEl>
                                          <p:spTgt spid="207885"/>
                                        </p:tgtEl>
                                        <p:attrNameLst>
                                          <p:attrName>style.visibility</p:attrName>
                                        </p:attrNameLst>
                                      </p:cBhvr>
                                      <p:to>
                                        <p:strVal val="visible"/>
                                      </p:to>
                                    </p:set>
                                    <p:animScale>
                                      <p:cBhvr>
                                        <p:cTn id="42" dur="1000" decel="50000" fill="hold">
                                          <p:stCondLst>
                                            <p:cond delay="0"/>
                                          </p:stCondLst>
                                        </p:cTn>
                                        <p:tgtEl>
                                          <p:spTgt spid="2078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207885"/>
                                        </p:tgtEl>
                                        <p:attrNameLst>
                                          <p:attrName>ppt_x</p:attrName>
                                          <p:attrName>ppt_y</p:attrName>
                                        </p:attrNameLst>
                                      </p:cBhvr>
                                    </p:animMotion>
                                    <p:animEffect transition="in" filter="fade">
                                      <p:cBhvr>
                                        <p:cTn id="44" dur="1000"/>
                                        <p:tgtEl>
                                          <p:spTgt spid="207885"/>
                                        </p:tgtEl>
                                      </p:cBhvr>
                                    </p:animEffect>
                                  </p:childTnLst>
                                </p:cTn>
                              </p:par>
                              <p:par>
                                <p:cTn id="45" presetID="52" presetClass="entr" presetSubtype="0" fill="hold" grpId="0" nodeType="withEffect">
                                  <p:stCondLst>
                                    <p:cond delay="0"/>
                                  </p:stCondLst>
                                  <p:childTnLst>
                                    <p:set>
                                      <p:cBhvr>
                                        <p:cTn id="46" dur="1" fill="hold">
                                          <p:stCondLst>
                                            <p:cond delay="0"/>
                                          </p:stCondLst>
                                        </p:cTn>
                                        <p:tgtEl>
                                          <p:spTgt spid="207886"/>
                                        </p:tgtEl>
                                        <p:attrNameLst>
                                          <p:attrName>style.visibility</p:attrName>
                                        </p:attrNameLst>
                                      </p:cBhvr>
                                      <p:to>
                                        <p:strVal val="visible"/>
                                      </p:to>
                                    </p:set>
                                    <p:animScale>
                                      <p:cBhvr>
                                        <p:cTn id="47" dur="1000" decel="50000" fill="hold">
                                          <p:stCondLst>
                                            <p:cond delay="0"/>
                                          </p:stCondLst>
                                        </p:cTn>
                                        <p:tgtEl>
                                          <p:spTgt spid="20788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1000" decel="50000" fill="hold">
                                          <p:stCondLst>
                                            <p:cond delay="0"/>
                                          </p:stCondLst>
                                        </p:cTn>
                                        <p:tgtEl>
                                          <p:spTgt spid="207886"/>
                                        </p:tgtEl>
                                        <p:attrNameLst>
                                          <p:attrName>ppt_x</p:attrName>
                                          <p:attrName>ppt_y</p:attrName>
                                        </p:attrNameLst>
                                      </p:cBhvr>
                                    </p:animMotion>
                                    <p:animEffect transition="in" filter="fade">
                                      <p:cBhvr>
                                        <p:cTn id="49" dur="1000"/>
                                        <p:tgtEl>
                                          <p:spTgt spid="207886"/>
                                        </p:tgtEl>
                                      </p:cBhvr>
                                    </p:animEffect>
                                  </p:childTnLst>
                                </p:cTn>
                              </p:par>
                              <p:par>
                                <p:cTn id="50" presetID="52" presetClass="entr" presetSubtype="0" fill="hold" grpId="0" nodeType="withEffect">
                                  <p:stCondLst>
                                    <p:cond delay="0"/>
                                  </p:stCondLst>
                                  <p:childTnLst>
                                    <p:set>
                                      <p:cBhvr>
                                        <p:cTn id="51" dur="1" fill="hold">
                                          <p:stCondLst>
                                            <p:cond delay="0"/>
                                          </p:stCondLst>
                                        </p:cTn>
                                        <p:tgtEl>
                                          <p:spTgt spid="207887"/>
                                        </p:tgtEl>
                                        <p:attrNameLst>
                                          <p:attrName>style.visibility</p:attrName>
                                        </p:attrNameLst>
                                      </p:cBhvr>
                                      <p:to>
                                        <p:strVal val="visible"/>
                                      </p:to>
                                    </p:set>
                                    <p:animScale>
                                      <p:cBhvr>
                                        <p:cTn id="52" dur="1000" decel="50000" fill="hold">
                                          <p:stCondLst>
                                            <p:cond delay="0"/>
                                          </p:stCondLst>
                                        </p:cTn>
                                        <p:tgtEl>
                                          <p:spTgt spid="20788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3" dur="1000" decel="50000" fill="hold">
                                          <p:stCondLst>
                                            <p:cond delay="0"/>
                                          </p:stCondLst>
                                        </p:cTn>
                                        <p:tgtEl>
                                          <p:spTgt spid="207887"/>
                                        </p:tgtEl>
                                        <p:attrNameLst>
                                          <p:attrName>ppt_x</p:attrName>
                                          <p:attrName>ppt_y</p:attrName>
                                        </p:attrNameLst>
                                      </p:cBhvr>
                                    </p:animMotion>
                                    <p:animEffect transition="in" filter="fade">
                                      <p:cBhvr>
                                        <p:cTn id="54" dur="1000"/>
                                        <p:tgtEl>
                                          <p:spTgt spid="207887"/>
                                        </p:tgtEl>
                                      </p:cBhvr>
                                    </p:animEffect>
                                  </p:childTnLst>
                                </p:cTn>
                              </p:par>
                            </p:childTnLst>
                          </p:cTn>
                        </p:par>
                      </p:childTnLst>
                    </p:cTn>
                  </p:par>
                  <p:par>
                    <p:cTn id="55" fill="hold">
                      <p:stCondLst>
                        <p:cond delay="indefinite"/>
                      </p:stCondLst>
                      <p:childTnLst>
                        <p:par>
                          <p:cTn id="56" fill="hold">
                            <p:stCondLst>
                              <p:cond delay="0"/>
                            </p:stCondLst>
                            <p:childTnLst>
                              <p:par>
                                <p:cTn id="57" presetID="29" presetClass="entr" presetSubtype="0" fill="hold" grpId="0" nodeType="clickEffect">
                                  <p:stCondLst>
                                    <p:cond delay="0"/>
                                  </p:stCondLst>
                                  <p:childTnLst>
                                    <p:set>
                                      <p:cBhvr>
                                        <p:cTn id="58" dur="1" fill="hold">
                                          <p:stCondLst>
                                            <p:cond delay="0"/>
                                          </p:stCondLst>
                                        </p:cTn>
                                        <p:tgtEl>
                                          <p:spTgt spid="207892"/>
                                        </p:tgtEl>
                                        <p:attrNameLst>
                                          <p:attrName>style.visibility</p:attrName>
                                        </p:attrNameLst>
                                      </p:cBhvr>
                                      <p:to>
                                        <p:strVal val="visible"/>
                                      </p:to>
                                    </p:set>
                                    <p:anim calcmode="lin" valueType="num">
                                      <p:cBhvr>
                                        <p:cTn id="59" dur="1000" fill="hold"/>
                                        <p:tgtEl>
                                          <p:spTgt spid="207892"/>
                                        </p:tgtEl>
                                        <p:attrNameLst>
                                          <p:attrName>ppt_x</p:attrName>
                                        </p:attrNameLst>
                                      </p:cBhvr>
                                      <p:tavLst>
                                        <p:tav tm="0">
                                          <p:val>
                                            <p:strVal val="#ppt_x-.2"/>
                                          </p:val>
                                        </p:tav>
                                        <p:tav tm="100000">
                                          <p:val>
                                            <p:strVal val="#ppt_x"/>
                                          </p:val>
                                        </p:tav>
                                      </p:tavLst>
                                    </p:anim>
                                    <p:anim calcmode="lin" valueType="num">
                                      <p:cBhvr>
                                        <p:cTn id="60" dur="1000" fill="hold"/>
                                        <p:tgtEl>
                                          <p:spTgt spid="207892"/>
                                        </p:tgtEl>
                                        <p:attrNameLst>
                                          <p:attrName>ppt_y</p:attrName>
                                        </p:attrNameLst>
                                      </p:cBhvr>
                                      <p:tavLst>
                                        <p:tav tm="0">
                                          <p:val>
                                            <p:strVal val="#ppt_y"/>
                                          </p:val>
                                        </p:tav>
                                        <p:tav tm="100000">
                                          <p:val>
                                            <p:strVal val="#ppt_y"/>
                                          </p:val>
                                        </p:tav>
                                      </p:tavLst>
                                    </p:anim>
                                    <p:animEffect transition="in" filter="wipe(right)" prLst="gradientSize: 0.1">
                                      <p:cBhvr>
                                        <p:cTn id="61" dur="1000"/>
                                        <p:tgtEl>
                                          <p:spTgt spid="207892"/>
                                        </p:tgtEl>
                                      </p:cBhvr>
                                    </p:animEffect>
                                  </p:childTnLst>
                                </p:cTn>
                              </p:par>
                            </p:childTnLst>
                          </p:cTn>
                        </p:par>
                      </p:childTnLst>
                    </p:cTn>
                  </p:par>
                  <p:par>
                    <p:cTn id="62" fill="hold">
                      <p:stCondLst>
                        <p:cond delay="indefinite"/>
                      </p:stCondLst>
                      <p:childTnLst>
                        <p:par>
                          <p:cTn id="63" fill="hold">
                            <p:stCondLst>
                              <p:cond delay="0"/>
                            </p:stCondLst>
                            <p:childTnLst>
                              <p:par>
                                <p:cTn id="64" presetID="52" presetClass="entr" presetSubtype="0" fill="hold" grpId="0" nodeType="clickEffect">
                                  <p:stCondLst>
                                    <p:cond delay="0"/>
                                  </p:stCondLst>
                                  <p:childTnLst>
                                    <p:set>
                                      <p:cBhvr>
                                        <p:cTn id="65" dur="1" fill="hold">
                                          <p:stCondLst>
                                            <p:cond delay="0"/>
                                          </p:stCondLst>
                                        </p:cTn>
                                        <p:tgtEl>
                                          <p:spTgt spid="207893"/>
                                        </p:tgtEl>
                                        <p:attrNameLst>
                                          <p:attrName>style.visibility</p:attrName>
                                        </p:attrNameLst>
                                      </p:cBhvr>
                                      <p:to>
                                        <p:strVal val="visible"/>
                                      </p:to>
                                    </p:set>
                                    <p:animScale>
                                      <p:cBhvr>
                                        <p:cTn id="66" dur="1000" decel="50000" fill="hold">
                                          <p:stCondLst>
                                            <p:cond delay="0"/>
                                          </p:stCondLst>
                                        </p:cTn>
                                        <p:tgtEl>
                                          <p:spTgt spid="20789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7" dur="1000" decel="50000" fill="hold">
                                          <p:stCondLst>
                                            <p:cond delay="0"/>
                                          </p:stCondLst>
                                        </p:cTn>
                                        <p:tgtEl>
                                          <p:spTgt spid="207893"/>
                                        </p:tgtEl>
                                        <p:attrNameLst>
                                          <p:attrName>ppt_x</p:attrName>
                                          <p:attrName>ppt_y</p:attrName>
                                        </p:attrNameLst>
                                      </p:cBhvr>
                                    </p:animMotion>
                                    <p:animEffect transition="in" filter="fade">
                                      <p:cBhvr>
                                        <p:cTn id="68" dur="1000"/>
                                        <p:tgtEl>
                                          <p:spTgt spid="207893"/>
                                        </p:tgtEl>
                                      </p:cBhvr>
                                    </p:animEffect>
                                  </p:childTnLst>
                                </p:cTn>
                              </p:par>
                              <p:par>
                                <p:cTn id="69" presetID="52" presetClass="entr" presetSubtype="0" fill="hold" grpId="0" nodeType="withEffect">
                                  <p:stCondLst>
                                    <p:cond delay="0"/>
                                  </p:stCondLst>
                                  <p:childTnLst>
                                    <p:set>
                                      <p:cBhvr>
                                        <p:cTn id="70" dur="1" fill="hold">
                                          <p:stCondLst>
                                            <p:cond delay="0"/>
                                          </p:stCondLst>
                                        </p:cTn>
                                        <p:tgtEl>
                                          <p:spTgt spid="207894"/>
                                        </p:tgtEl>
                                        <p:attrNameLst>
                                          <p:attrName>style.visibility</p:attrName>
                                        </p:attrNameLst>
                                      </p:cBhvr>
                                      <p:to>
                                        <p:strVal val="visible"/>
                                      </p:to>
                                    </p:set>
                                    <p:animScale>
                                      <p:cBhvr>
                                        <p:cTn id="71" dur="1000" decel="50000" fill="hold">
                                          <p:stCondLst>
                                            <p:cond delay="0"/>
                                          </p:stCondLst>
                                        </p:cTn>
                                        <p:tgtEl>
                                          <p:spTgt spid="20789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2" dur="1000" decel="50000" fill="hold">
                                          <p:stCondLst>
                                            <p:cond delay="0"/>
                                          </p:stCondLst>
                                        </p:cTn>
                                        <p:tgtEl>
                                          <p:spTgt spid="207894"/>
                                        </p:tgtEl>
                                        <p:attrNameLst>
                                          <p:attrName>ppt_x</p:attrName>
                                          <p:attrName>ppt_y</p:attrName>
                                        </p:attrNameLst>
                                      </p:cBhvr>
                                    </p:animMotion>
                                    <p:animEffect transition="in" filter="fade">
                                      <p:cBhvr>
                                        <p:cTn id="73" dur="1000"/>
                                        <p:tgtEl>
                                          <p:spTgt spid="207894"/>
                                        </p:tgtEl>
                                      </p:cBhvr>
                                    </p:animEffect>
                                  </p:childTnLst>
                                </p:cTn>
                              </p:par>
                              <p:par>
                                <p:cTn id="74" presetID="52" presetClass="entr" presetSubtype="0" fill="hold" grpId="0" nodeType="withEffect">
                                  <p:stCondLst>
                                    <p:cond delay="0"/>
                                  </p:stCondLst>
                                  <p:childTnLst>
                                    <p:set>
                                      <p:cBhvr>
                                        <p:cTn id="75" dur="1" fill="hold">
                                          <p:stCondLst>
                                            <p:cond delay="0"/>
                                          </p:stCondLst>
                                        </p:cTn>
                                        <p:tgtEl>
                                          <p:spTgt spid="207895"/>
                                        </p:tgtEl>
                                        <p:attrNameLst>
                                          <p:attrName>style.visibility</p:attrName>
                                        </p:attrNameLst>
                                      </p:cBhvr>
                                      <p:to>
                                        <p:strVal val="visible"/>
                                      </p:to>
                                    </p:set>
                                    <p:animScale>
                                      <p:cBhvr>
                                        <p:cTn id="76" dur="1000" decel="50000" fill="hold">
                                          <p:stCondLst>
                                            <p:cond delay="0"/>
                                          </p:stCondLst>
                                        </p:cTn>
                                        <p:tgtEl>
                                          <p:spTgt spid="20789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7" dur="1000" decel="50000" fill="hold">
                                          <p:stCondLst>
                                            <p:cond delay="0"/>
                                          </p:stCondLst>
                                        </p:cTn>
                                        <p:tgtEl>
                                          <p:spTgt spid="207895"/>
                                        </p:tgtEl>
                                        <p:attrNameLst>
                                          <p:attrName>ppt_x</p:attrName>
                                          <p:attrName>ppt_y</p:attrName>
                                        </p:attrNameLst>
                                      </p:cBhvr>
                                    </p:animMotion>
                                    <p:animEffect transition="in" filter="fade">
                                      <p:cBhvr>
                                        <p:cTn id="78" dur="1000"/>
                                        <p:tgtEl>
                                          <p:spTgt spid="207895"/>
                                        </p:tgtEl>
                                      </p:cBhvr>
                                    </p:animEffect>
                                  </p:childTnLst>
                                </p:cTn>
                              </p:par>
                            </p:childTnLst>
                          </p:cTn>
                        </p:par>
                      </p:childTnLst>
                    </p:cTn>
                  </p:par>
                  <p:par>
                    <p:cTn id="79" fill="hold">
                      <p:stCondLst>
                        <p:cond delay="indefinite"/>
                      </p:stCondLst>
                      <p:childTnLst>
                        <p:par>
                          <p:cTn id="80" fill="hold">
                            <p:stCondLst>
                              <p:cond delay="0"/>
                            </p:stCondLst>
                            <p:childTnLst>
                              <p:par>
                                <p:cTn id="81" presetID="29" presetClass="entr" presetSubtype="0" fill="hold" grpId="0" nodeType="clickEffect">
                                  <p:stCondLst>
                                    <p:cond delay="0"/>
                                  </p:stCondLst>
                                  <p:childTnLst>
                                    <p:set>
                                      <p:cBhvr>
                                        <p:cTn id="82" dur="1" fill="hold">
                                          <p:stCondLst>
                                            <p:cond delay="0"/>
                                          </p:stCondLst>
                                        </p:cTn>
                                        <p:tgtEl>
                                          <p:spTgt spid="207888"/>
                                        </p:tgtEl>
                                        <p:attrNameLst>
                                          <p:attrName>style.visibility</p:attrName>
                                        </p:attrNameLst>
                                      </p:cBhvr>
                                      <p:to>
                                        <p:strVal val="visible"/>
                                      </p:to>
                                    </p:set>
                                    <p:anim calcmode="lin" valueType="num">
                                      <p:cBhvr>
                                        <p:cTn id="83" dur="1000" fill="hold"/>
                                        <p:tgtEl>
                                          <p:spTgt spid="207888"/>
                                        </p:tgtEl>
                                        <p:attrNameLst>
                                          <p:attrName>ppt_x</p:attrName>
                                        </p:attrNameLst>
                                      </p:cBhvr>
                                      <p:tavLst>
                                        <p:tav tm="0">
                                          <p:val>
                                            <p:strVal val="#ppt_x-.2"/>
                                          </p:val>
                                        </p:tav>
                                        <p:tav tm="100000">
                                          <p:val>
                                            <p:strVal val="#ppt_x"/>
                                          </p:val>
                                        </p:tav>
                                      </p:tavLst>
                                    </p:anim>
                                    <p:anim calcmode="lin" valueType="num">
                                      <p:cBhvr>
                                        <p:cTn id="84" dur="1000" fill="hold"/>
                                        <p:tgtEl>
                                          <p:spTgt spid="207888"/>
                                        </p:tgtEl>
                                        <p:attrNameLst>
                                          <p:attrName>ppt_y</p:attrName>
                                        </p:attrNameLst>
                                      </p:cBhvr>
                                      <p:tavLst>
                                        <p:tav tm="0">
                                          <p:val>
                                            <p:strVal val="#ppt_y"/>
                                          </p:val>
                                        </p:tav>
                                        <p:tav tm="100000">
                                          <p:val>
                                            <p:strVal val="#ppt_y"/>
                                          </p:val>
                                        </p:tav>
                                      </p:tavLst>
                                    </p:anim>
                                    <p:animEffect transition="in" filter="wipe(right)" prLst="gradientSize: 0.1">
                                      <p:cBhvr>
                                        <p:cTn id="85" dur="1000"/>
                                        <p:tgtEl>
                                          <p:spTgt spid="207888"/>
                                        </p:tgtEl>
                                      </p:cBhvr>
                                    </p:animEffect>
                                  </p:childTnLst>
                                </p:cTn>
                              </p:par>
                            </p:childTnLst>
                          </p:cTn>
                        </p:par>
                      </p:childTnLst>
                    </p:cTn>
                  </p:par>
                  <p:par>
                    <p:cTn id="86" fill="hold">
                      <p:stCondLst>
                        <p:cond delay="indefinite"/>
                      </p:stCondLst>
                      <p:childTnLst>
                        <p:par>
                          <p:cTn id="87" fill="hold">
                            <p:stCondLst>
                              <p:cond delay="0"/>
                            </p:stCondLst>
                            <p:childTnLst>
                              <p:par>
                                <p:cTn id="88" presetID="52" presetClass="entr" presetSubtype="0" fill="hold" grpId="0" nodeType="clickEffect">
                                  <p:stCondLst>
                                    <p:cond delay="0"/>
                                  </p:stCondLst>
                                  <p:childTnLst>
                                    <p:set>
                                      <p:cBhvr>
                                        <p:cTn id="89" dur="1" fill="hold">
                                          <p:stCondLst>
                                            <p:cond delay="0"/>
                                          </p:stCondLst>
                                        </p:cTn>
                                        <p:tgtEl>
                                          <p:spTgt spid="207897"/>
                                        </p:tgtEl>
                                        <p:attrNameLst>
                                          <p:attrName>style.visibility</p:attrName>
                                        </p:attrNameLst>
                                      </p:cBhvr>
                                      <p:to>
                                        <p:strVal val="visible"/>
                                      </p:to>
                                    </p:set>
                                    <p:animScale>
                                      <p:cBhvr>
                                        <p:cTn id="90" dur="1000" decel="50000" fill="hold">
                                          <p:stCondLst>
                                            <p:cond delay="0"/>
                                          </p:stCondLst>
                                        </p:cTn>
                                        <p:tgtEl>
                                          <p:spTgt spid="20789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1" dur="1000" decel="50000" fill="hold">
                                          <p:stCondLst>
                                            <p:cond delay="0"/>
                                          </p:stCondLst>
                                        </p:cTn>
                                        <p:tgtEl>
                                          <p:spTgt spid="207897"/>
                                        </p:tgtEl>
                                        <p:attrNameLst>
                                          <p:attrName>ppt_x</p:attrName>
                                          <p:attrName>ppt_y</p:attrName>
                                        </p:attrNameLst>
                                      </p:cBhvr>
                                    </p:animMotion>
                                    <p:animEffect transition="in" filter="fade">
                                      <p:cBhvr>
                                        <p:cTn id="92" dur="1000"/>
                                        <p:tgtEl>
                                          <p:spTgt spid="207897"/>
                                        </p:tgtEl>
                                      </p:cBhvr>
                                    </p:animEffect>
                                  </p:childTnLst>
                                </p:cTn>
                              </p:par>
                              <p:par>
                                <p:cTn id="93" presetID="52" presetClass="entr" presetSubtype="0" fill="hold" grpId="0" nodeType="withEffect">
                                  <p:stCondLst>
                                    <p:cond delay="0"/>
                                  </p:stCondLst>
                                  <p:childTnLst>
                                    <p:set>
                                      <p:cBhvr>
                                        <p:cTn id="94" dur="1" fill="hold">
                                          <p:stCondLst>
                                            <p:cond delay="0"/>
                                          </p:stCondLst>
                                        </p:cTn>
                                        <p:tgtEl>
                                          <p:spTgt spid="207898"/>
                                        </p:tgtEl>
                                        <p:attrNameLst>
                                          <p:attrName>style.visibility</p:attrName>
                                        </p:attrNameLst>
                                      </p:cBhvr>
                                      <p:to>
                                        <p:strVal val="visible"/>
                                      </p:to>
                                    </p:set>
                                    <p:animScale>
                                      <p:cBhvr>
                                        <p:cTn id="95" dur="1000" decel="50000" fill="hold">
                                          <p:stCondLst>
                                            <p:cond delay="0"/>
                                          </p:stCondLst>
                                        </p:cTn>
                                        <p:tgtEl>
                                          <p:spTgt spid="20789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6" dur="1000" decel="50000" fill="hold">
                                          <p:stCondLst>
                                            <p:cond delay="0"/>
                                          </p:stCondLst>
                                        </p:cTn>
                                        <p:tgtEl>
                                          <p:spTgt spid="207898"/>
                                        </p:tgtEl>
                                        <p:attrNameLst>
                                          <p:attrName>ppt_x</p:attrName>
                                          <p:attrName>ppt_y</p:attrName>
                                        </p:attrNameLst>
                                      </p:cBhvr>
                                    </p:animMotion>
                                    <p:animEffect transition="in" filter="fade">
                                      <p:cBhvr>
                                        <p:cTn id="97" dur="1000"/>
                                        <p:tgtEl>
                                          <p:spTgt spid="207898"/>
                                        </p:tgtEl>
                                      </p:cBhvr>
                                    </p:animEffect>
                                  </p:childTnLst>
                                </p:cTn>
                              </p:par>
                              <p:par>
                                <p:cTn id="98" presetID="52" presetClass="entr" presetSubtype="0" fill="hold" grpId="0" nodeType="withEffect">
                                  <p:stCondLst>
                                    <p:cond delay="0"/>
                                  </p:stCondLst>
                                  <p:childTnLst>
                                    <p:set>
                                      <p:cBhvr>
                                        <p:cTn id="99" dur="1" fill="hold">
                                          <p:stCondLst>
                                            <p:cond delay="0"/>
                                          </p:stCondLst>
                                        </p:cTn>
                                        <p:tgtEl>
                                          <p:spTgt spid="207899"/>
                                        </p:tgtEl>
                                        <p:attrNameLst>
                                          <p:attrName>style.visibility</p:attrName>
                                        </p:attrNameLst>
                                      </p:cBhvr>
                                      <p:to>
                                        <p:strVal val="visible"/>
                                      </p:to>
                                    </p:set>
                                    <p:animScale>
                                      <p:cBhvr>
                                        <p:cTn id="100" dur="1000" decel="50000" fill="hold">
                                          <p:stCondLst>
                                            <p:cond delay="0"/>
                                          </p:stCondLst>
                                        </p:cTn>
                                        <p:tgtEl>
                                          <p:spTgt spid="20789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1" dur="1000" decel="50000" fill="hold">
                                          <p:stCondLst>
                                            <p:cond delay="0"/>
                                          </p:stCondLst>
                                        </p:cTn>
                                        <p:tgtEl>
                                          <p:spTgt spid="207899"/>
                                        </p:tgtEl>
                                        <p:attrNameLst>
                                          <p:attrName>ppt_x</p:attrName>
                                          <p:attrName>ppt_y</p:attrName>
                                        </p:attrNameLst>
                                      </p:cBhvr>
                                    </p:animMotion>
                                    <p:animEffect transition="in" filter="fade">
                                      <p:cBhvr>
                                        <p:cTn id="102" dur="1000"/>
                                        <p:tgtEl>
                                          <p:spTgt spid="207899"/>
                                        </p:tgtEl>
                                      </p:cBhvr>
                                    </p:animEffect>
                                  </p:childTnLst>
                                </p:cTn>
                              </p:par>
                            </p:childTnLst>
                          </p:cTn>
                        </p:par>
                      </p:childTnLst>
                    </p:cTn>
                  </p:par>
                  <p:par>
                    <p:cTn id="103" fill="hold">
                      <p:stCondLst>
                        <p:cond delay="indefinite"/>
                      </p:stCondLst>
                      <p:childTnLst>
                        <p:par>
                          <p:cTn id="104" fill="hold">
                            <p:stCondLst>
                              <p:cond delay="0"/>
                            </p:stCondLst>
                            <p:childTnLst>
                              <p:par>
                                <p:cTn id="105" presetID="29" presetClass="entr" presetSubtype="0" fill="hold" grpId="0" nodeType="clickEffect">
                                  <p:stCondLst>
                                    <p:cond delay="0"/>
                                  </p:stCondLst>
                                  <p:childTnLst>
                                    <p:set>
                                      <p:cBhvr>
                                        <p:cTn id="106" dur="1" fill="hold">
                                          <p:stCondLst>
                                            <p:cond delay="0"/>
                                          </p:stCondLst>
                                        </p:cTn>
                                        <p:tgtEl>
                                          <p:spTgt spid="207896"/>
                                        </p:tgtEl>
                                        <p:attrNameLst>
                                          <p:attrName>style.visibility</p:attrName>
                                        </p:attrNameLst>
                                      </p:cBhvr>
                                      <p:to>
                                        <p:strVal val="visible"/>
                                      </p:to>
                                    </p:set>
                                    <p:anim calcmode="lin" valueType="num">
                                      <p:cBhvr>
                                        <p:cTn id="107" dur="1000" fill="hold"/>
                                        <p:tgtEl>
                                          <p:spTgt spid="207896"/>
                                        </p:tgtEl>
                                        <p:attrNameLst>
                                          <p:attrName>ppt_x</p:attrName>
                                        </p:attrNameLst>
                                      </p:cBhvr>
                                      <p:tavLst>
                                        <p:tav tm="0">
                                          <p:val>
                                            <p:strVal val="#ppt_x-.2"/>
                                          </p:val>
                                        </p:tav>
                                        <p:tav tm="100000">
                                          <p:val>
                                            <p:strVal val="#ppt_x"/>
                                          </p:val>
                                        </p:tav>
                                      </p:tavLst>
                                    </p:anim>
                                    <p:anim calcmode="lin" valueType="num">
                                      <p:cBhvr>
                                        <p:cTn id="108" dur="1000" fill="hold"/>
                                        <p:tgtEl>
                                          <p:spTgt spid="207896"/>
                                        </p:tgtEl>
                                        <p:attrNameLst>
                                          <p:attrName>ppt_y</p:attrName>
                                        </p:attrNameLst>
                                      </p:cBhvr>
                                      <p:tavLst>
                                        <p:tav tm="0">
                                          <p:val>
                                            <p:strVal val="#ppt_y"/>
                                          </p:val>
                                        </p:tav>
                                        <p:tav tm="100000">
                                          <p:val>
                                            <p:strVal val="#ppt_y"/>
                                          </p:val>
                                        </p:tav>
                                      </p:tavLst>
                                    </p:anim>
                                    <p:animEffect transition="in" filter="wipe(right)" prLst="gradientSize: 0.1">
                                      <p:cBhvr>
                                        <p:cTn id="109" dur="1000"/>
                                        <p:tgtEl>
                                          <p:spTgt spid="207896"/>
                                        </p:tgtEl>
                                      </p:cBhvr>
                                    </p:animEffect>
                                  </p:childTnLst>
                                </p:cTn>
                              </p:par>
                            </p:childTnLst>
                          </p:cTn>
                        </p:par>
                      </p:childTnLst>
                    </p:cTn>
                  </p:par>
                  <p:par>
                    <p:cTn id="110" fill="hold">
                      <p:stCondLst>
                        <p:cond delay="indefinite"/>
                      </p:stCondLst>
                      <p:childTnLst>
                        <p:par>
                          <p:cTn id="111" fill="hold">
                            <p:stCondLst>
                              <p:cond delay="0"/>
                            </p:stCondLst>
                            <p:childTnLst>
                              <p:par>
                                <p:cTn id="112" presetID="52" presetClass="entr" presetSubtype="0" fill="hold" grpId="0" nodeType="clickEffect">
                                  <p:stCondLst>
                                    <p:cond delay="0"/>
                                  </p:stCondLst>
                                  <p:childTnLst>
                                    <p:set>
                                      <p:cBhvr>
                                        <p:cTn id="113" dur="1" fill="hold">
                                          <p:stCondLst>
                                            <p:cond delay="0"/>
                                          </p:stCondLst>
                                        </p:cTn>
                                        <p:tgtEl>
                                          <p:spTgt spid="207889"/>
                                        </p:tgtEl>
                                        <p:attrNameLst>
                                          <p:attrName>style.visibility</p:attrName>
                                        </p:attrNameLst>
                                      </p:cBhvr>
                                      <p:to>
                                        <p:strVal val="visible"/>
                                      </p:to>
                                    </p:set>
                                    <p:animScale>
                                      <p:cBhvr>
                                        <p:cTn id="114" dur="1000" decel="50000" fill="hold">
                                          <p:stCondLst>
                                            <p:cond delay="0"/>
                                          </p:stCondLst>
                                        </p:cTn>
                                        <p:tgtEl>
                                          <p:spTgt spid="20788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5" dur="1000" decel="50000" fill="hold">
                                          <p:stCondLst>
                                            <p:cond delay="0"/>
                                          </p:stCondLst>
                                        </p:cTn>
                                        <p:tgtEl>
                                          <p:spTgt spid="207889"/>
                                        </p:tgtEl>
                                        <p:attrNameLst>
                                          <p:attrName>ppt_x</p:attrName>
                                          <p:attrName>ppt_y</p:attrName>
                                        </p:attrNameLst>
                                      </p:cBhvr>
                                    </p:animMotion>
                                    <p:animEffect transition="in" filter="fade">
                                      <p:cBhvr>
                                        <p:cTn id="116" dur="1000"/>
                                        <p:tgtEl>
                                          <p:spTgt spid="207889"/>
                                        </p:tgtEl>
                                      </p:cBhvr>
                                    </p:animEffect>
                                  </p:childTnLst>
                                </p:cTn>
                              </p:par>
                              <p:par>
                                <p:cTn id="117" presetID="52" presetClass="entr" presetSubtype="0" fill="hold" grpId="0" nodeType="withEffect">
                                  <p:stCondLst>
                                    <p:cond delay="0"/>
                                  </p:stCondLst>
                                  <p:childTnLst>
                                    <p:set>
                                      <p:cBhvr>
                                        <p:cTn id="118" dur="1" fill="hold">
                                          <p:stCondLst>
                                            <p:cond delay="0"/>
                                          </p:stCondLst>
                                        </p:cTn>
                                        <p:tgtEl>
                                          <p:spTgt spid="207890"/>
                                        </p:tgtEl>
                                        <p:attrNameLst>
                                          <p:attrName>style.visibility</p:attrName>
                                        </p:attrNameLst>
                                      </p:cBhvr>
                                      <p:to>
                                        <p:strVal val="visible"/>
                                      </p:to>
                                    </p:set>
                                    <p:animScale>
                                      <p:cBhvr>
                                        <p:cTn id="119" dur="1000" decel="50000" fill="hold">
                                          <p:stCondLst>
                                            <p:cond delay="0"/>
                                          </p:stCondLst>
                                        </p:cTn>
                                        <p:tgtEl>
                                          <p:spTgt spid="20789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0" dur="1000" decel="50000" fill="hold">
                                          <p:stCondLst>
                                            <p:cond delay="0"/>
                                          </p:stCondLst>
                                        </p:cTn>
                                        <p:tgtEl>
                                          <p:spTgt spid="207890"/>
                                        </p:tgtEl>
                                        <p:attrNameLst>
                                          <p:attrName>ppt_x</p:attrName>
                                          <p:attrName>ppt_y</p:attrName>
                                        </p:attrNameLst>
                                      </p:cBhvr>
                                    </p:animMotion>
                                    <p:animEffect transition="in" filter="fade">
                                      <p:cBhvr>
                                        <p:cTn id="121" dur="1000"/>
                                        <p:tgtEl>
                                          <p:spTgt spid="207890"/>
                                        </p:tgtEl>
                                      </p:cBhvr>
                                    </p:animEffect>
                                  </p:childTnLst>
                                </p:cTn>
                              </p:par>
                              <p:par>
                                <p:cTn id="122" presetID="52" presetClass="entr" presetSubtype="0" fill="hold" grpId="0" nodeType="withEffect">
                                  <p:stCondLst>
                                    <p:cond delay="0"/>
                                  </p:stCondLst>
                                  <p:childTnLst>
                                    <p:set>
                                      <p:cBhvr>
                                        <p:cTn id="123" dur="1" fill="hold">
                                          <p:stCondLst>
                                            <p:cond delay="0"/>
                                          </p:stCondLst>
                                        </p:cTn>
                                        <p:tgtEl>
                                          <p:spTgt spid="207891"/>
                                        </p:tgtEl>
                                        <p:attrNameLst>
                                          <p:attrName>style.visibility</p:attrName>
                                        </p:attrNameLst>
                                      </p:cBhvr>
                                      <p:to>
                                        <p:strVal val="visible"/>
                                      </p:to>
                                    </p:set>
                                    <p:animScale>
                                      <p:cBhvr>
                                        <p:cTn id="124" dur="1000" decel="50000" fill="hold">
                                          <p:stCondLst>
                                            <p:cond delay="0"/>
                                          </p:stCondLst>
                                        </p:cTn>
                                        <p:tgtEl>
                                          <p:spTgt spid="20789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5" dur="1000" decel="50000" fill="hold">
                                          <p:stCondLst>
                                            <p:cond delay="0"/>
                                          </p:stCondLst>
                                        </p:cTn>
                                        <p:tgtEl>
                                          <p:spTgt spid="207891"/>
                                        </p:tgtEl>
                                        <p:attrNameLst>
                                          <p:attrName>ppt_x</p:attrName>
                                          <p:attrName>ppt_y</p:attrName>
                                        </p:attrNameLst>
                                      </p:cBhvr>
                                    </p:animMotion>
                                    <p:animEffect transition="in" filter="fade">
                                      <p:cBhvr>
                                        <p:cTn id="126" dur="1000"/>
                                        <p:tgtEl>
                                          <p:spTgt spid="207891"/>
                                        </p:tgtEl>
                                      </p:cBhvr>
                                    </p:animEffect>
                                  </p:childTnLst>
                                </p:cTn>
                              </p:par>
                            </p:childTnLst>
                          </p:cTn>
                        </p:par>
                      </p:childTnLst>
                    </p:cTn>
                  </p:par>
                  <p:par>
                    <p:cTn id="127" fill="hold">
                      <p:stCondLst>
                        <p:cond delay="indefinite"/>
                      </p:stCondLst>
                      <p:childTnLst>
                        <p:par>
                          <p:cTn id="128" fill="hold">
                            <p:stCondLst>
                              <p:cond delay="0"/>
                            </p:stCondLst>
                            <p:childTnLst>
                              <p:par>
                                <p:cTn id="129" presetID="34" presetClass="entr" presetSubtype="0" fill="hold" grpId="0" nodeType="clickEffect">
                                  <p:stCondLst>
                                    <p:cond delay="0"/>
                                  </p:stCondLst>
                                  <p:childTnLst>
                                    <p:set>
                                      <p:cBhvr>
                                        <p:cTn id="130" dur="1" fill="hold">
                                          <p:stCondLst>
                                            <p:cond delay="0"/>
                                          </p:stCondLst>
                                        </p:cTn>
                                        <p:tgtEl>
                                          <p:spTgt spid="207901"/>
                                        </p:tgtEl>
                                        <p:attrNameLst>
                                          <p:attrName>style.visibility</p:attrName>
                                        </p:attrNameLst>
                                      </p:cBhvr>
                                      <p:to>
                                        <p:strVal val="visible"/>
                                      </p:to>
                                    </p:set>
                                    <p:anim from="(-#ppt_w/2)" to="(#ppt_x)" calcmode="lin" valueType="num">
                                      <p:cBhvr>
                                        <p:cTn id="131" dur="600" fill="hold">
                                          <p:stCondLst>
                                            <p:cond delay="0"/>
                                          </p:stCondLst>
                                        </p:cTn>
                                        <p:tgtEl>
                                          <p:spTgt spid="207901"/>
                                        </p:tgtEl>
                                        <p:attrNameLst>
                                          <p:attrName>ppt_x</p:attrName>
                                        </p:attrNameLst>
                                      </p:cBhvr>
                                    </p:anim>
                                    <p:anim from="0" to="-1.0" calcmode="lin" valueType="num">
                                      <p:cBhvr>
                                        <p:cTn id="132" dur="200" decel="50000" autoRev="1" fill="hold">
                                          <p:stCondLst>
                                            <p:cond delay="600"/>
                                          </p:stCondLst>
                                        </p:cTn>
                                        <p:tgtEl>
                                          <p:spTgt spid="207901"/>
                                        </p:tgtEl>
                                        <p:attrNameLst>
                                          <p:attrName>xshear</p:attrName>
                                        </p:attrNameLst>
                                      </p:cBhvr>
                                    </p:anim>
                                    <p:animScale>
                                      <p:cBhvr>
                                        <p:cTn id="133" dur="200" decel="100000" autoRev="1" fill="hold">
                                          <p:stCondLst>
                                            <p:cond delay="600"/>
                                          </p:stCondLst>
                                        </p:cTn>
                                        <p:tgtEl>
                                          <p:spTgt spid="207901"/>
                                        </p:tgtEl>
                                      </p:cBhvr>
                                      <p:from x="100000" y="100000"/>
                                      <p:to x="80000" y="100000"/>
                                    </p:animScale>
                                    <p:anim by="(#ppt_h/3+#ppt_w*0.1)" calcmode="lin" valueType="num">
                                      <p:cBhvr additive="sum">
                                        <p:cTn id="134" dur="200" decel="100000" autoRev="1" fill="hold">
                                          <p:stCondLst>
                                            <p:cond delay="600"/>
                                          </p:stCondLst>
                                        </p:cTn>
                                        <p:tgtEl>
                                          <p:spTgt spid="207901"/>
                                        </p:tgtEl>
                                        <p:attrNameLst>
                                          <p:attrName>ppt_x</p:attrName>
                                        </p:attrNameLst>
                                      </p:cBhvr>
                                    </p:anim>
                                  </p:childTnLst>
                                </p:cTn>
                              </p:par>
                            </p:childTnLst>
                          </p:cTn>
                        </p:par>
                      </p:childTnLst>
                    </p:cTn>
                  </p:par>
                  <p:par>
                    <p:cTn id="135" fill="hold">
                      <p:stCondLst>
                        <p:cond delay="indefinite"/>
                      </p:stCondLst>
                      <p:childTnLst>
                        <p:par>
                          <p:cTn id="136" fill="hold">
                            <p:stCondLst>
                              <p:cond delay="0"/>
                            </p:stCondLst>
                            <p:childTnLst>
                              <p:par>
                                <p:cTn id="137" presetID="47" presetClass="entr" presetSubtype="0" fill="hold" nodeType="clickEffect">
                                  <p:stCondLst>
                                    <p:cond delay="0"/>
                                  </p:stCondLst>
                                  <p:childTnLst>
                                    <p:set>
                                      <p:cBhvr>
                                        <p:cTn id="138" dur="1" fill="hold">
                                          <p:stCondLst>
                                            <p:cond delay="0"/>
                                          </p:stCondLst>
                                        </p:cTn>
                                        <p:tgtEl>
                                          <p:spTgt spid="2"/>
                                        </p:tgtEl>
                                        <p:attrNameLst>
                                          <p:attrName>style.visibility</p:attrName>
                                        </p:attrNameLst>
                                      </p:cBhvr>
                                      <p:to>
                                        <p:strVal val="visible"/>
                                      </p:to>
                                    </p:set>
                                    <p:animEffect transition="in" filter="fade">
                                      <p:cBhvr>
                                        <p:cTn id="139" dur="1000"/>
                                        <p:tgtEl>
                                          <p:spTgt spid="2"/>
                                        </p:tgtEl>
                                      </p:cBhvr>
                                    </p:animEffect>
                                    <p:anim calcmode="lin" valueType="num">
                                      <p:cBhvr>
                                        <p:cTn id="140" dur="1000" fill="hold"/>
                                        <p:tgtEl>
                                          <p:spTgt spid="2"/>
                                        </p:tgtEl>
                                        <p:attrNameLst>
                                          <p:attrName>ppt_x</p:attrName>
                                        </p:attrNameLst>
                                      </p:cBhvr>
                                      <p:tavLst>
                                        <p:tav tm="0">
                                          <p:val>
                                            <p:strVal val="#ppt_x"/>
                                          </p:val>
                                        </p:tav>
                                        <p:tav tm="100000">
                                          <p:val>
                                            <p:strVal val="#ppt_x"/>
                                          </p:val>
                                        </p:tav>
                                      </p:tavLst>
                                    </p:anim>
                                    <p:anim calcmode="lin" valueType="num">
                                      <p:cBhvr>
                                        <p:cTn id="14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2" fill="hold">
                      <p:stCondLst>
                        <p:cond delay="indefinite"/>
                      </p:stCondLst>
                      <p:childTnLst>
                        <p:par>
                          <p:cTn id="143" fill="hold">
                            <p:stCondLst>
                              <p:cond delay="0"/>
                            </p:stCondLst>
                            <p:childTnLst>
                              <p:par>
                                <p:cTn id="144" presetID="10" presetClass="entr" presetSubtype="0" fill="hold" grpId="0" nodeType="clickEffect">
                                  <p:stCondLst>
                                    <p:cond delay="0"/>
                                  </p:stCondLst>
                                  <p:childTnLst>
                                    <p:set>
                                      <p:cBhvr>
                                        <p:cTn id="145" dur="1" fill="hold">
                                          <p:stCondLst>
                                            <p:cond delay="0"/>
                                          </p:stCondLst>
                                        </p:cTn>
                                        <p:tgtEl>
                                          <p:spTgt spid="207883"/>
                                        </p:tgtEl>
                                        <p:attrNameLst>
                                          <p:attrName>style.visibility</p:attrName>
                                        </p:attrNameLst>
                                      </p:cBhvr>
                                      <p:to>
                                        <p:strVal val="visible"/>
                                      </p:to>
                                    </p:set>
                                    <p:animEffect transition="in" filter="fade">
                                      <p:cBhvr>
                                        <p:cTn id="146" dur="2000"/>
                                        <p:tgtEl>
                                          <p:spTgt spid="207883"/>
                                        </p:tgtEl>
                                      </p:cBhvr>
                                    </p:animEffect>
                                  </p:childTnLst>
                                </p:cTn>
                              </p:par>
                              <p:par>
                                <p:cTn id="147" presetID="10" presetClass="entr" presetSubtype="0" fill="hold" nodeType="withEffect">
                                  <p:stCondLst>
                                    <p:cond delay="0"/>
                                  </p:stCondLst>
                                  <p:childTnLst>
                                    <p:set>
                                      <p:cBhvr>
                                        <p:cTn id="148" dur="1" fill="hold">
                                          <p:stCondLst>
                                            <p:cond delay="0"/>
                                          </p:stCondLst>
                                        </p:cTn>
                                        <p:tgtEl>
                                          <p:spTgt spid="207912"/>
                                        </p:tgtEl>
                                        <p:attrNameLst>
                                          <p:attrName>style.visibility</p:attrName>
                                        </p:attrNameLst>
                                      </p:cBhvr>
                                      <p:to>
                                        <p:strVal val="visible"/>
                                      </p:to>
                                    </p:set>
                                    <p:animEffect transition="in" filter="fade">
                                      <p:cBhvr>
                                        <p:cTn id="149" dur="2000"/>
                                        <p:tgtEl>
                                          <p:spTgt spid="2079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p:bldP spid="15364" grpId="0"/>
      <p:bldP spid="15365" grpId="0"/>
      <p:bldP spid="207883" grpId="0"/>
      <p:bldP spid="15367" grpId="0"/>
      <p:bldP spid="207885" grpId="0"/>
      <p:bldP spid="207886" grpId="0"/>
      <p:bldP spid="207887" grpId="0"/>
      <p:bldP spid="207888" grpId="0" animBg="1"/>
      <p:bldP spid="207889" grpId="0"/>
      <p:bldP spid="207890" grpId="0"/>
      <p:bldP spid="207891" grpId="0"/>
      <p:bldP spid="207892" grpId="0"/>
      <p:bldP spid="207893" grpId="0"/>
      <p:bldP spid="207894" grpId="0"/>
      <p:bldP spid="207895" grpId="0"/>
      <p:bldP spid="207896" grpId="0"/>
      <p:bldP spid="207897" grpId="0"/>
      <p:bldP spid="207898" grpId="0"/>
      <p:bldP spid="207899" grpId="0"/>
      <p:bldP spid="207901" grpId="0"/>
      <p:bldP spid="1538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700" name="Oval 68"/>
          <p:cNvSpPr>
            <a:spLocks noChangeAspect="1" noChangeArrowheads="1"/>
          </p:cNvSpPr>
          <p:nvPr/>
        </p:nvSpPr>
        <p:spPr bwMode="auto">
          <a:xfrm rot="-5400000">
            <a:off x="6045202" y="1216119"/>
            <a:ext cx="3014185" cy="713240"/>
          </a:xfrm>
          <a:prstGeom prst="ellipse">
            <a:avLst/>
          </a:prstGeom>
          <a:noFill/>
          <a:ln w="22225" algn="ctr">
            <a:solidFill>
              <a:schemeClr val="tx1"/>
            </a:solidFill>
            <a:round/>
            <a:headEnd/>
            <a:tailEnd/>
          </a:ln>
        </p:spPr>
        <p:txBody>
          <a:bodyPr wrap="square" anchor="ctr">
            <a:spAutoFit/>
          </a:bodyPr>
          <a:lstStyle/>
          <a:p>
            <a:endParaRPr lang="en-US"/>
          </a:p>
        </p:txBody>
      </p:sp>
      <p:sp>
        <p:nvSpPr>
          <p:cNvPr id="197698" name="Oval 66"/>
          <p:cNvSpPr>
            <a:spLocks noChangeAspect="1" noChangeArrowheads="1"/>
          </p:cNvSpPr>
          <p:nvPr/>
        </p:nvSpPr>
        <p:spPr bwMode="auto">
          <a:xfrm rot="-1436476">
            <a:off x="5984497" y="1243672"/>
            <a:ext cx="3185252" cy="568895"/>
          </a:xfrm>
          <a:prstGeom prst="ellipse">
            <a:avLst/>
          </a:prstGeom>
          <a:noFill/>
          <a:ln w="22225" algn="ctr">
            <a:solidFill>
              <a:schemeClr val="tx1"/>
            </a:solidFill>
            <a:round/>
            <a:headEnd/>
            <a:tailEnd/>
          </a:ln>
        </p:spPr>
        <p:txBody>
          <a:bodyPr wrap="square" anchor="ctr">
            <a:spAutoFit/>
          </a:bodyPr>
          <a:lstStyle/>
          <a:p>
            <a:endParaRPr lang="en-US"/>
          </a:p>
        </p:txBody>
      </p:sp>
      <p:sp>
        <p:nvSpPr>
          <p:cNvPr id="197697" name="Oval 65"/>
          <p:cNvSpPr>
            <a:spLocks noChangeAspect="1" noChangeArrowheads="1"/>
          </p:cNvSpPr>
          <p:nvPr/>
        </p:nvSpPr>
        <p:spPr bwMode="auto">
          <a:xfrm rot="1930273">
            <a:off x="5847977" y="1152848"/>
            <a:ext cx="3318267" cy="668706"/>
          </a:xfrm>
          <a:prstGeom prst="ellipse">
            <a:avLst/>
          </a:prstGeom>
          <a:noFill/>
          <a:ln w="22225" algn="ctr">
            <a:solidFill>
              <a:schemeClr val="tx1"/>
            </a:solidFill>
            <a:round/>
            <a:headEnd/>
            <a:tailEnd/>
          </a:ln>
        </p:spPr>
        <p:txBody>
          <a:bodyPr wrap="square" anchor="ctr">
            <a:spAutoFit/>
          </a:bodyPr>
          <a:lstStyle/>
          <a:p>
            <a:endParaRPr lang="en-US"/>
          </a:p>
        </p:txBody>
      </p:sp>
      <p:sp>
        <p:nvSpPr>
          <p:cNvPr id="197651" name="Rectangle 19"/>
          <p:cNvSpPr>
            <a:spLocks noChangeArrowheads="1"/>
          </p:cNvSpPr>
          <p:nvPr/>
        </p:nvSpPr>
        <p:spPr bwMode="auto">
          <a:xfrm>
            <a:off x="387350" y="96134"/>
            <a:ext cx="1808163" cy="519113"/>
          </a:xfrm>
          <a:prstGeom prst="rect">
            <a:avLst/>
          </a:prstGeom>
          <a:noFill/>
          <a:ln w="25400" algn="ctr">
            <a:noFill/>
            <a:miter lim="800000"/>
            <a:headEnd/>
            <a:tailEnd type="none" w="lg" len="lg"/>
          </a:ln>
        </p:spPr>
        <p:txBody>
          <a:bodyPr wrap="none" anchor="ctr">
            <a:spAutoFit/>
          </a:bodyPr>
          <a:lstStyle/>
          <a:p>
            <a:pPr algn="l"/>
            <a:r>
              <a:rPr lang="en-US" u="sng"/>
              <a:t>nucleons</a:t>
            </a:r>
            <a:r>
              <a:rPr lang="en-US"/>
              <a:t>: </a:t>
            </a:r>
          </a:p>
        </p:txBody>
      </p:sp>
      <p:sp>
        <p:nvSpPr>
          <p:cNvPr id="197652" name="Rectangle 20"/>
          <p:cNvSpPr>
            <a:spLocks noChangeArrowheads="1"/>
          </p:cNvSpPr>
          <p:nvPr/>
        </p:nvSpPr>
        <p:spPr bwMode="auto">
          <a:xfrm>
            <a:off x="385763" y="990067"/>
            <a:ext cx="2540000" cy="519112"/>
          </a:xfrm>
          <a:prstGeom prst="rect">
            <a:avLst/>
          </a:prstGeom>
          <a:noFill/>
          <a:ln w="25400" algn="ctr">
            <a:noFill/>
            <a:miter lim="800000"/>
            <a:headEnd/>
            <a:tailEnd/>
          </a:ln>
        </p:spPr>
        <p:txBody>
          <a:bodyPr wrap="none" anchor="ctr">
            <a:spAutoFit/>
          </a:bodyPr>
          <a:lstStyle/>
          <a:p>
            <a:pPr algn="l"/>
            <a:r>
              <a:rPr lang="en-US" u="sng"/>
              <a:t>mass number</a:t>
            </a:r>
            <a:r>
              <a:rPr lang="en-US"/>
              <a:t>: </a:t>
            </a:r>
          </a:p>
        </p:txBody>
      </p:sp>
      <p:sp>
        <p:nvSpPr>
          <p:cNvPr id="197653" name="Rectangle 21"/>
          <p:cNvSpPr>
            <a:spLocks noChangeArrowheads="1"/>
          </p:cNvSpPr>
          <p:nvPr/>
        </p:nvSpPr>
        <p:spPr bwMode="auto">
          <a:xfrm>
            <a:off x="382588" y="1817050"/>
            <a:ext cx="8188395" cy="954107"/>
          </a:xfrm>
          <a:prstGeom prst="rect">
            <a:avLst/>
          </a:prstGeom>
          <a:noFill/>
          <a:ln w="25400" algn="ctr">
            <a:noFill/>
            <a:miter lim="800000"/>
            <a:headEnd/>
            <a:tailEnd/>
          </a:ln>
        </p:spPr>
        <p:txBody>
          <a:bodyPr wrap="none" anchor="ctr">
            <a:spAutoFit/>
          </a:bodyPr>
          <a:lstStyle/>
          <a:p>
            <a:pPr algn="l"/>
            <a:r>
              <a:rPr lang="en-US" u="sng" dirty="0"/>
              <a:t>isotopes</a:t>
            </a:r>
            <a:r>
              <a:rPr lang="en-US" dirty="0"/>
              <a:t>: atoms having the </a:t>
            </a:r>
            <a:r>
              <a:rPr lang="en-US" dirty="0" smtClean="0"/>
              <a:t>same</a:t>
            </a:r>
            <a:endParaRPr lang="en-US" dirty="0"/>
          </a:p>
          <a:p>
            <a:pPr algn="l"/>
            <a:r>
              <a:rPr lang="en-US" dirty="0"/>
              <a:t>	      </a:t>
            </a:r>
            <a:r>
              <a:rPr lang="en-US" dirty="0" smtClean="0"/>
              <a:t>number of </a:t>
            </a:r>
            <a:r>
              <a:rPr lang="en-US" dirty="0"/>
              <a:t>p</a:t>
            </a:r>
            <a:r>
              <a:rPr lang="en-US" baseline="30000" dirty="0"/>
              <a:t>+</a:t>
            </a:r>
            <a:r>
              <a:rPr lang="en-US" dirty="0"/>
              <a:t>, but different numbers of n</a:t>
            </a:r>
            <a:r>
              <a:rPr lang="en-US" baseline="30000" dirty="0"/>
              <a:t>0</a:t>
            </a:r>
          </a:p>
        </p:txBody>
      </p:sp>
      <p:sp>
        <p:nvSpPr>
          <p:cNvPr id="197654" name="Rectangle 22"/>
          <p:cNvSpPr>
            <a:spLocks noChangeArrowheads="1"/>
          </p:cNvSpPr>
          <p:nvPr/>
        </p:nvSpPr>
        <p:spPr bwMode="auto">
          <a:xfrm>
            <a:off x="730250" y="2721141"/>
            <a:ext cx="7140575" cy="519112"/>
          </a:xfrm>
          <a:prstGeom prst="rect">
            <a:avLst/>
          </a:prstGeom>
          <a:noFill/>
          <a:ln w="25400" algn="ctr">
            <a:noFill/>
            <a:miter lim="800000"/>
            <a:headEnd/>
            <a:tailEnd/>
          </a:ln>
        </p:spPr>
        <p:txBody>
          <a:bodyPr wrap="none" anchor="ctr">
            <a:spAutoFit/>
          </a:bodyPr>
          <a:lstStyle/>
          <a:p>
            <a:pPr algn="l"/>
            <a:r>
              <a:rPr lang="en-US"/>
              <a:t>-- radioactive ones are called ___________ </a:t>
            </a:r>
          </a:p>
        </p:txBody>
      </p:sp>
      <p:sp>
        <p:nvSpPr>
          <p:cNvPr id="197655" name="Rectangle 23"/>
          <p:cNvSpPr>
            <a:spLocks noChangeArrowheads="1"/>
          </p:cNvSpPr>
          <p:nvPr/>
        </p:nvSpPr>
        <p:spPr bwMode="auto">
          <a:xfrm>
            <a:off x="382588" y="4332911"/>
            <a:ext cx="5111750" cy="946150"/>
          </a:xfrm>
          <a:prstGeom prst="rect">
            <a:avLst/>
          </a:prstGeom>
          <a:noFill/>
          <a:ln w="25400" algn="ctr">
            <a:noFill/>
            <a:miter lim="800000"/>
            <a:headEnd/>
            <a:tailEnd/>
          </a:ln>
        </p:spPr>
        <p:txBody>
          <a:bodyPr wrap="none" anchor="ctr">
            <a:spAutoFit/>
          </a:bodyPr>
          <a:lstStyle/>
          <a:p>
            <a:pPr algn="l"/>
            <a:r>
              <a:rPr lang="en-US" u="sng"/>
              <a:t>nuclide</a:t>
            </a:r>
            <a:r>
              <a:rPr lang="en-US"/>
              <a:t>: a nucleus </a:t>
            </a:r>
            <a:r>
              <a:rPr lang="en-US" baseline="30000"/>
              <a:t>w</a:t>
            </a:r>
            <a:r>
              <a:rPr lang="en-US"/>
              <a:t>/a specified</a:t>
            </a:r>
          </a:p>
          <a:p>
            <a:pPr algn="l"/>
            <a:r>
              <a:rPr lang="en-US"/>
              <a:t>	    number of p</a:t>
            </a:r>
            <a:r>
              <a:rPr lang="en-US" baseline="30000"/>
              <a:t>+</a:t>
            </a:r>
            <a:r>
              <a:rPr lang="en-US"/>
              <a:t> and n</a:t>
            </a:r>
            <a:r>
              <a:rPr lang="en-US" baseline="30000"/>
              <a:t>0</a:t>
            </a:r>
          </a:p>
        </p:txBody>
      </p:sp>
      <p:sp>
        <p:nvSpPr>
          <p:cNvPr id="197656" name="Rectangle 24"/>
          <p:cNvSpPr>
            <a:spLocks noChangeArrowheads="1"/>
          </p:cNvSpPr>
          <p:nvPr/>
        </p:nvSpPr>
        <p:spPr bwMode="auto">
          <a:xfrm>
            <a:off x="730250" y="5233023"/>
            <a:ext cx="7140575" cy="519113"/>
          </a:xfrm>
          <a:prstGeom prst="rect">
            <a:avLst/>
          </a:prstGeom>
          <a:noFill/>
          <a:ln w="25400" algn="ctr">
            <a:noFill/>
            <a:miter lim="800000"/>
            <a:headEnd/>
            <a:tailEnd/>
          </a:ln>
        </p:spPr>
        <p:txBody>
          <a:bodyPr wrap="none" anchor="ctr">
            <a:spAutoFit/>
          </a:bodyPr>
          <a:lstStyle/>
          <a:p>
            <a:pPr algn="l"/>
            <a:r>
              <a:rPr lang="en-US"/>
              <a:t>-- radioactive ones are called ___________ </a:t>
            </a:r>
          </a:p>
        </p:txBody>
      </p:sp>
      <p:sp>
        <p:nvSpPr>
          <p:cNvPr id="197658" name="Rectangle 26"/>
          <p:cNvSpPr>
            <a:spLocks noChangeArrowheads="1"/>
          </p:cNvSpPr>
          <p:nvPr/>
        </p:nvSpPr>
        <p:spPr bwMode="auto">
          <a:xfrm>
            <a:off x="5459413" y="2708441"/>
            <a:ext cx="2305050" cy="519112"/>
          </a:xfrm>
          <a:prstGeom prst="rect">
            <a:avLst/>
          </a:prstGeom>
          <a:noFill/>
          <a:ln w="9525">
            <a:noFill/>
            <a:miter lim="800000"/>
            <a:headEnd/>
            <a:tailEnd/>
          </a:ln>
        </p:spPr>
        <p:txBody>
          <a:bodyPr wrap="none">
            <a:spAutoFit/>
          </a:bodyPr>
          <a:lstStyle/>
          <a:p>
            <a:pPr algn="l"/>
            <a:r>
              <a:rPr lang="en-US" dirty="0">
                <a:solidFill>
                  <a:srgbClr val="000000"/>
                </a:solidFill>
              </a:rPr>
              <a:t>radioisotopes</a:t>
            </a:r>
          </a:p>
        </p:txBody>
      </p:sp>
      <p:sp>
        <p:nvSpPr>
          <p:cNvPr id="197659" name="Rectangle 27"/>
          <p:cNvSpPr>
            <a:spLocks noChangeArrowheads="1"/>
          </p:cNvSpPr>
          <p:nvPr/>
        </p:nvSpPr>
        <p:spPr bwMode="auto">
          <a:xfrm>
            <a:off x="5459413" y="5220323"/>
            <a:ext cx="2286000" cy="519113"/>
          </a:xfrm>
          <a:prstGeom prst="rect">
            <a:avLst/>
          </a:prstGeom>
          <a:noFill/>
          <a:ln w="9525">
            <a:noFill/>
            <a:miter lim="800000"/>
            <a:headEnd/>
            <a:tailEnd/>
          </a:ln>
        </p:spPr>
        <p:txBody>
          <a:bodyPr wrap="none">
            <a:spAutoFit/>
          </a:bodyPr>
          <a:lstStyle/>
          <a:p>
            <a:pPr algn="l"/>
            <a:r>
              <a:rPr lang="en-US">
                <a:solidFill>
                  <a:srgbClr val="000000"/>
                </a:solidFill>
              </a:rPr>
              <a:t>radionuclides</a:t>
            </a:r>
          </a:p>
        </p:txBody>
      </p:sp>
      <p:sp>
        <p:nvSpPr>
          <p:cNvPr id="197660" name="Rectangle 28"/>
          <p:cNvSpPr>
            <a:spLocks noChangeArrowheads="1"/>
          </p:cNvSpPr>
          <p:nvPr/>
        </p:nvSpPr>
        <p:spPr bwMode="auto">
          <a:xfrm>
            <a:off x="2001839" y="97722"/>
            <a:ext cx="2952298" cy="954107"/>
          </a:xfrm>
          <a:prstGeom prst="rect">
            <a:avLst/>
          </a:prstGeom>
          <a:noFill/>
          <a:ln w="25400" algn="ctr">
            <a:noFill/>
            <a:miter lim="800000"/>
            <a:headEnd/>
            <a:tailEnd/>
          </a:ln>
        </p:spPr>
        <p:txBody>
          <a:bodyPr wrap="square">
            <a:spAutoFit/>
          </a:bodyPr>
          <a:lstStyle/>
          <a:p>
            <a:pPr algn="l"/>
            <a:r>
              <a:rPr lang="en-US" dirty="0">
                <a:solidFill>
                  <a:srgbClr val="000000"/>
                </a:solidFill>
              </a:rPr>
              <a:t>protons (p</a:t>
            </a:r>
            <a:r>
              <a:rPr lang="en-US" baseline="30000" dirty="0">
                <a:solidFill>
                  <a:srgbClr val="000000"/>
                </a:solidFill>
              </a:rPr>
              <a:t>+</a:t>
            </a:r>
            <a:r>
              <a:rPr lang="en-US" dirty="0">
                <a:solidFill>
                  <a:srgbClr val="000000"/>
                </a:solidFill>
              </a:rPr>
              <a:t>) </a:t>
            </a:r>
            <a:r>
              <a:rPr lang="en-US" dirty="0" smtClean="0">
                <a:solidFill>
                  <a:srgbClr val="000000"/>
                </a:solidFill>
              </a:rPr>
              <a:t>and neutrons </a:t>
            </a:r>
            <a:r>
              <a:rPr lang="en-US" dirty="0">
                <a:solidFill>
                  <a:srgbClr val="000000"/>
                </a:solidFill>
              </a:rPr>
              <a:t>(n</a:t>
            </a:r>
            <a:r>
              <a:rPr lang="en-US" baseline="30000" dirty="0">
                <a:solidFill>
                  <a:srgbClr val="000000"/>
                </a:solidFill>
              </a:rPr>
              <a:t>0</a:t>
            </a:r>
            <a:r>
              <a:rPr lang="en-US" dirty="0">
                <a:solidFill>
                  <a:srgbClr val="000000"/>
                </a:solidFill>
              </a:rPr>
              <a:t>)</a:t>
            </a:r>
          </a:p>
        </p:txBody>
      </p:sp>
      <p:sp>
        <p:nvSpPr>
          <p:cNvPr id="197661" name="Rectangle 29"/>
          <p:cNvSpPr>
            <a:spLocks noChangeArrowheads="1"/>
          </p:cNvSpPr>
          <p:nvPr/>
        </p:nvSpPr>
        <p:spPr bwMode="auto">
          <a:xfrm>
            <a:off x="2741613" y="993242"/>
            <a:ext cx="2540071" cy="954107"/>
          </a:xfrm>
          <a:prstGeom prst="rect">
            <a:avLst/>
          </a:prstGeom>
          <a:noFill/>
          <a:ln w="25400" algn="ctr">
            <a:noFill/>
            <a:miter lim="800000"/>
            <a:headEnd/>
            <a:tailEnd/>
          </a:ln>
        </p:spPr>
        <p:txBody>
          <a:bodyPr wrap="square">
            <a:spAutoFit/>
          </a:bodyPr>
          <a:lstStyle/>
          <a:p>
            <a:pPr algn="l"/>
            <a:r>
              <a:rPr lang="en-US" dirty="0">
                <a:solidFill>
                  <a:srgbClr val="000000"/>
                </a:solidFill>
              </a:rPr>
              <a:t>(p</a:t>
            </a:r>
            <a:r>
              <a:rPr lang="en-US" baseline="30000" dirty="0">
                <a:solidFill>
                  <a:srgbClr val="000000"/>
                </a:solidFill>
              </a:rPr>
              <a:t>+</a:t>
            </a:r>
            <a:r>
              <a:rPr lang="en-US" dirty="0">
                <a:solidFill>
                  <a:srgbClr val="000000"/>
                </a:solidFill>
              </a:rPr>
              <a:t> + n</a:t>
            </a:r>
            <a:r>
              <a:rPr lang="en-US" baseline="30000" dirty="0">
                <a:solidFill>
                  <a:srgbClr val="000000"/>
                </a:solidFill>
              </a:rPr>
              <a:t>0</a:t>
            </a:r>
            <a:r>
              <a:rPr lang="en-US" dirty="0">
                <a:solidFill>
                  <a:srgbClr val="000000"/>
                </a:solidFill>
              </a:rPr>
              <a:t>) in a given atom</a:t>
            </a:r>
          </a:p>
        </p:txBody>
      </p:sp>
      <p:grpSp>
        <p:nvGrpSpPr>
          <p:cNvPr id="2" name="Group 35"/>
          <p:cNvGrpSpPr>
            <a:grpSpLocks/>
          </p:cNvGrpSpPr>
          <p:nvPr/>
        </p:nvGrpSpPr>
        <p:grpSpPr bwMode="auto">
          <a:xfrm>
            <a:off x="5680075" y="2979738"/>
            <a:ext cx="3116263" cy="3756026"/>
            <a:chOff x="3668" y="1868"/>
            <a:chExt cx="1963" cy="2366"/>
          </a:xfrm>
        </p:grpSpPr>
        <p:sp>
          <p:nvSpPr>
            <p:cNvPr id="6172" name="Rectangle 30"/>
            <p:cNvSpPr>
              <a:spLocks noChangeArrowheads="1"/>
            </p:cNvSpPr>
            <p:nvPr/>
          </p:nvSpPr>
          <p:spPr bwMode="auto">
            <a:xfrm>
              <a:off x="3668" y="3638"/>
              <a:ext cx="1963" cy="596"/>
            </a:xfrm>
            <a:prstGeom prst="rect">
              <a:avLst/>
            </a:prstGeom>
            <a:noFill/>
            <a:ln w="25400" algn="ctr">
              <a:noFill/>
              <a:miter lim="800000"/>
              <a:headEnd/>
              <a:tailEnd/>
            </a:ln>
          </p:spPr>
          <p:txBody>
            <a:bodyPr wrap="none" anchor="ctr">
              <a:spAutoFit/>
            </a:bodyPr>
            <a:lstStyle/>
            <a:p>
              <a:r>
                <a:rPr lang="en-US" dirty="0">
                  <a:solidFill>
                    <a:srgbClr val="000000"/>
                  </a:solidFill>
                </a:rPr>
                <a:t>these are unstable</a:t>
              </a:r>
            </a:p>
            <a:p>
              <a:r>
                <a:rPr lang="en-US" dirty="0">
                  <a:solidFill>
                    <a:srgbClr val="000000"/>
                  </a:solidFill>
                </a:rPr>
                <a:t>and emit radiation</a:t>
              </a:r>
            </a:p>
          </p:txBody>
        </p:sp>
        <p:sp>
          <p:nvSpPr>
            <p:cNvPr id="6173" name="Line 31"/>
            <p:cNvSpPr>
              <a:spLocks noChangeShapeType="1"/>
            </p:cNvSpPr>
            <p:nvPr/>
          </p:nvSpPr>
          <p:spPr bwMode="auto">
            <a:xfrm flipV="1">
              <a:off x="5367" y="1868"/>
              <a:ext cx="0" cy="1786"/>
            </a:xfrm>
            <a:prstGeom prst="line">
              <a:avLst/>
            </a:prstGeom>
            <a:noFill/>
            <a:ln w="25400">
              <a:solidFill>
                <a:srgbClr val="FF0000"/>
              </a:solidFill>
              <a:round/>
              <a:headEnd/>
              <a:tailEnd/>
            </a:ln>
          </p:spPr>
          <p:txBody>
            <a:bodyPr wrap="none" anchor="ctr">
              <a:spAutoFit/>
            </a:bodyPr>
            <a:lstStyle/>
            <a:p>
              <a:endParaRPr lang="en-US"/>
            </a:p>
          </p:txBody>
        </p:sp>
        <p:sp>
          <p:nvSpPr>
            <p:cNvPr id="6174" name="Line 32"/>
            <p:cNvSpPr>
              <a:spLocks noChangeShapeType="1"/>
            </p:cNvSpPr>
            <p:nvPr/>
          </p:nvSpPr>
          <p:spPr bwMode="auto">
            <a:xfrm flipH="1">
              <a:off x="4992" y="1868"/>
              <a:ext cx="375" cy="0"/>
            </a:xfrm>
            <a:prstGeom prst="line">
              <a:avLst/>
            </a:prstGeom>
            <a:noFill/>
            <a:ln w="25400">
              <a:solidFill>
                <a:srgbClr val="FF0000"/>
              </a:solidFill>
              <a:round/>
              <a:headEnd/>
              <a:tailEnd type="triangle" w="lg" len="lg"/>
            </a:ln>
          </p:spPr>
          <p:txBody>
            <a:bodyPr wrap="none" anchor="ctr">
              <a:spAutoFit/>
            </a:bodyPr>
            <a:lstStyle/>
            <a:p>
              <a:endParaRPr lang="en-US"/>
            </a:p>
          </p:txBody>
        </p:sp>
        <p:sp>
          <p:nvSpPr>
            <p:cNvPr id="6175" name="Line 34"/>
            <p:cNvSpPr>
              <a:spLocks noChangeShapeType="1"/>
            </p:cNvSpPr>
            <p:nvPr/>
          </p:nvSpPr>
          <p:spPr bwMode="auto">
            <a:xfrm flipH="1">
              <a:off x="4992" y="3435"/>
              <a:ext cx="375" cy="0"/>
            </a:xfrm>
            <a:prstGeom prst="line">
              <a:avLst/>
            </a:prstGeom>
            <a:noFill/>
            <a:ln w="25400">
              <a:solidFill>
                <a:srgbClr val="FF0000"/>
              </a:solidFill>
              <a:round/>
              <a:headEnd/>
              <a:tailEnd type="triangle" w="lg" len="lg"/>
            </a:ln>
          </p:spPr>
          <p:txBody>
            <a:bodyPr wrap="none" anchor="ctr">
              <a:spAutoFit/>
            </a:bodyPr>
            <a:lstStyle/>
            <a:p>
              <a:endParaRPr lang="en-US"/>
            </a:p>
          </p:txBody>
        </p:sp>
      </p:grpSp>
      <p:sp>
        <p:nvSpPr>
          <p:cNvPr id="197668" name="Rectangle 36"/>
          <p:cNvSpPr>
            <a:spLocks noChangeArrowheads="1"/>
          </p:cNvSpPr>
          <p:nvPr/>
        </p:nvSpPr>
        <p:spPr bwMode="auto">
          <a:xfrm>
            <a:off x="385763" y="6080918"/>
            <a:ext cx="2738437" cy="519113"/>
          </a:xfrm>
          <a:prstGeom prst="rect">
            <a:avLst/>
          </a:prstGeom>
          <a:noFill/>
          <a:ln w="25400" algn="ctr">
            <a:noFill/>
            <a:miter lim="800000"/>
            <a:headEnd/>
            <a:tailEnd/>
          </a:ln>
        </p:spPr>
        <p:txBody>
          <a:bodyPr wrap="none" anchor="ctr">
            <a:spAutoFit/>
          </a:bodyPr>
          <a:lstStyle/>
          <a:p>
            <a:pPr algn="l"/>
            <a:r>
              <a:rPr lang="en-US" u="sng"/>
              <a:t>atomic number</a:t>
            </a:r>
            <a:r>
              <a:rPr lang="en-US"/>
              <a:t>: </a:t>
            </a:r>
          </a:p>
        </p:txBody>
      </p:sp>
      <p:sp>
        <p:nvSpPr>
          <p:cNvPr id="197669" name="Rectangle 37"/>
          <p:cNvSpPr>
            <a:spLocks noChangeArrowheads="1"/>
          </p:cNvSpPr>
          <p:nvPr/>
        </p:nvSpPr>
        <p:spPr bwMode="auto">
          <a:xfrm>
            <a:off x="2913063" y="6084093"/>
            <a:ext cx="1868487" cy="519113"/>
          </a:xfrm>
          <a:prstGeom prst="rect">
            <a:avLst/>
          </a:prstGeom>
          <a:noFill/>
          <a:ln w="25400" algn="ctr">
            <a:noFill/>
            <a:miter lim="800000"/>
            <a:headEnd/>
            <a:tailEnd/>
          </a:ln>
        </p:spPr>
        <p:txBody>
          <a:bodyPr wrap="none">
            <a:spAutoFit/>
          </a:bodyPr>
          <a:lstStyle/>
          <a:p>
            <a:pPr algn="l"/>
            <a:r>
              <a:rPr lang="en-US">
                <a:solidFill>
                  <a:srgbClr val="000000"/>
                </a:solidFill>
              </a:rPr>
              <a:t>(Z); # of p</a:t>
            </a:r>
            <a:r>
              <a:rPr lang="en-US" baseline="30000">
                <a:solidFill>
                  <a:srgbClr val="000000"/>
                </a:solidFill>
              </a:rPr>
              <a:t>+</a:t>
            </a:r>
            <a:endParaRPr lang="en-US">
              <a:solidFill>
                <a:srgbClr val="000000"/>
              </a:solidFill>
            </a:endParaRPr>
          </a:p>
        </p:txBody>
      </p:sp>
      <p:grpSp>
        <p:nvGrpSpPr>
          <p:cNvPr id="4" name="Group 3"/>
          <p:cNvGrpSpPr/>
          <p:nvPr/>
        </p:nvGrpSpPr>
        <p:grpSpPr>
          <a:xfrm>
            <a:off x="7291083" y="1282692"/>
            <a:ext cx="553906" cy="490853"/>
            <a:chOff x="9309828" y="1342707"/>
            <a:chExt cx="655447" cy="580835"/>
          </a:xfrm>
        </p:grpSpPr>
        <p:sp>
          <p:nvSpPr>
            <p:cNvPr id="6147" name="Oval 53"/>
            <p:cNvSpPr>
              <a:spLocks noChangeAspect="1" noChangeArrowheads="1"/>
            </p:cNvSpPr>
            <p:nvPr/>
          </p:nvSpPr>
          <p:spPr bwMode="auto">
            <a:xfrm>
              <a:off x="9544778" y="1677670"/>
              <a:ext cx="245872" cy="245872"/>
            </a:xfrm>
            <a:prstGeom prst="ellipse">
              <a:avLst/>
            </a:prstGeom>
            <a:solidFill>
              <a:srgbClr val="FF0000"/>
            </a:solidFill>
            <a:ln w="22225" algn="ctr">
              <a:solidFill>
                <a:srgbClr val="0000FF"/>
              </a:solidFill>
              <a:round/>
              <a:headEnd/>
              <a:tailEnd/>
            </a:ln>
          </p:spPr>
          <p:txBody>
            <a:bodyPr wrap="none" anchor="ctr">
              <a:spAutoFit/>
            </a:bodyPr>
            <a:lstStyle/>
            <a:p>
              <a:endParaRPr lang="en-US"/>
            </a:p>
          </p:txBody>
        </p:sp>
        <p:sp>
          <p:nvSpPr>
            <p:cNvPr id="6148" name="Oval 63"/>
            <p:cNvSpPr>
              <a:spLocks noChangeAspect="1" noChangeArrowheads="1"/>
            </p:cNvSpPr>
            <p:nvPr/>
          </p:nvSpPr>
          <p:spPr bwMode="auto">
            <a:xfrm>
              <a:off x="9674953" y="1588770"/>
              <a:ext cx="245872" cy="245872"/>
            </a:xfrm>
            <a:prstGeom prst="ellipse">
              <a:avLst/>
            </a:prstGeom>
            <a:solidFill>
              <a:srgbClr val="0000FF"/>
            </a:solidFill>
            <a:ln w="22225" algn="ctr">
              <a:solidFill>
                <a:srgbClr val="0000FF"/>
              </a:solidFill>
              <a:round/>
              <a:headEnd/>
              <a:tailEnd/>
            </a:ln>
          </p:spPr>
          <p:txBody>
            <a:bodyPr wrap="none" anchor="ctr">
              <a:spAutoFit/>
            </a:bodyPr>
            <a:lstStyle/>
            <a:p>
              <a:endParaRPr lang="en-US"/>
            </a:p>
          </p:txBody>
        </p:sp>
        <p:sp>
          <p:nvSpPr>
            <p:cNvPr id="6150" name="Oval 62"/>
            <p:cNvSpPr>
              <a:spLocks noChangeAspect="1" noChangeArrowheads="1"/>
            </p:cNvSpPr>
            <p:nvPr/>
          </p:nvSpPr>
          <p:spPr bwMode="auto">
            <a:xfrm>
              <a:off x="9384440" y="1647507"/>
              <a:ext cx="245872" cy="245872"/>
            </a:xfrm>
            <a:prstGeom prst="ellipse">
              <a:avLst/>
            </a:prstGeom>
            <a:solidFill>
              <a:srgbClr val="0000FF"/>
            </a:solidFill>
            <a:ln w="22225" algn="ctr">
              <a:solidFill>
                <a:srgbClr val="0000FF"/>
              </a:solidFill>
              <a:round/>
              <a:headEnd/>
              <a:tailEnd/>
            </a:ln>
          </p:spPr>
          <p:txBody>
            <a:bodyPr wrap="none" anchor="ctr">
              <a:spAutoFit/>
            </a:bodyPr>
            <a:lstStyle/>
            <a:p>
              <a:endParaRPr lang="en-US"/>
            </a:p>
          </p:txBody>
        </p:sp>
        <p:sp>
          <p:nvSpPr>
            <p:cNvPr id="6166" name="Oval 52"/>
            <p:cNvSpPr>
              <a:spLocks noChangeAspect="1" noChangeArrowheads="1"/>
            </p:cNvSpPr>
            <p:nvPr/>
          </p:nvSpPr>
          <p:spPr bwMode="auto">
            <a:xfrm>
              <a:off x="9616215" y="1387157"/>
              <a:ext cx="245872" cy="245872"/>
            </a:xfrm>
            <a:prstGeom prst="ellipse">
              <a:avLst/>
            </a:prstGeom>
            <a:solidFill>
              <a:srgbClr val="0000FF"/>
            </a:solidFill>
            <a:ln w="22225" algn="ctr">
              <a:solidFill>
                <a:srgbClr val="0000FF"/>
              </a:solidFill>
              <a:round/>
              <a:headEnd/>
              <a:tailEnd/>
            </a:ln>
          </p:spPr>
          <p:txBody>
            <a:bodyPr wrap="none" anchor="ctr">
              <a:spAutoFit/>
            </a:bodyPr>
            <a:lstStyle/>
            <a:p>
              <a:endParaRPr lang="en-US"/>
            </a:p>
          </p:txBody>
        </p:sp>
        <p:sp>
          <p:nvSpPr>
            <p:cNvPr id="6167" name="Oval 54"/>
            <p:cNvSpPr>
              <a:spLocks noChangeAspect="1" noChangeArrowheads="1"/>
            </p:cNvSpPr>
            <p:nvPr/>
          </p:nvSpPr>
          <p:spPr bwMode="auto">
            <a:xfrm>
              <a:off x="9471753" y="1342707"/>
              <a:ext cx="245872" cy="245872"/>
            </a:xfrm>
            <a:prstGeom prst="ellipse">
              <a:avLst/>
            </a:prstGeom>
            <a:solidFill>
              <a:srgbClr val="FF0000"/>
            </a:solidFill>
            <a:ln w="22225" algn="ctr">
              <a:solidFill>
                <a:srgbClr val="0000FF"/>
              </a:solidFill>
              <a:round/>
              <a:headEnd/>
              <a:tailEnd/>
            </a:ln>
          </p:spPr>
          <p:txBody>
            <a:bodyPr wrap="none" anchor="ctr">
              <a:spAutoFit/>
            </a:bodyPr>
            <a:lstStyle/>
            <a:p>
              <a:endParaRPr lang="en-US"/>
            </a:p>
          </p:txBody>
        </p:sp>
        <p:sp>
          <p:nvSpPr>
            <p:cNvPr id="6168" name="Oval 55"/>
            <p:cNvSpPr>
              <a:spLocks noChangeAspect="1" noChangeArrowheads="1"/>
            </p:cNvSpPr>
            <p:nvPr/>
          </p:nvSpPr>
          <p:spPr bwMode="auto">
            <a:xfrm>
              <a:off x="9309828" y="1545907"/>
              <a:ext cx="245872" cy="245872"/>
            </a:xfrm>
            <a:prstGeom prst="ellipse">
              <a:avLst/>
            </a:prstGeom>
            <a:solidFill>
              <a:srgbClr val="FF0000"/>
            </a:solidFill>
            <a:ln w="22225" algn="ctr">
              <a:solidFill>
                <a:srgbClr val="0000FF"/>
              </a:solidFill>
              <a:round/>
              <a:headEnd/>
              <a:tailEnd/>
            </a:ln>
          </p:spPr>
          <p:txBody>
            <a:bodyPr wrap="none" anchor="ctr">
              <a:spAutoFit/>
            </a:bodyPr>
            <a:lstStyle/>
            <a:p>
              <a:endParaRPr lang="en-US"/>
            </a:p>
          </p:txBody>
        </p:sp>
        <p:sp>
          <p:nvSpPr>
            <p:cNvPr id="6169" name="Oval 60"/>
            <p:cNvSpPr>
              <a:spLocks noChangeAspect="1" noChangeArrowheads="1"/>
            </p:cNvSpPr>
            <p:nvPr/>
          </p:nvSpPr>
          <p:spPr bwMode="auto">
            <a:xfrm>
              <a:off x="9384440" y="1401445"/>
              <a:ext cx="245872" cy="245872"/>
            </a:xfrm>
            <a:prstGeom prst="ellipse">
              <a:avLst/>
            </a:prstGeom>
            <a:solidFill>
              <a:srgbClr val="0000FF"/>
            </a:solidFill>
            <a:ln w="22225" algn="ctr">
              <a:solidFill>
                <a:srgbClr val="0000FF"/>
              </a:solidFill>
              <a:round/>
              <a:headEnd/>
              <a:tailEnd/>
            </a:ln>
          </p:spPr>
          <p:txBody>
            <a:bodyPr wrap="none" anchor="ctr">
              <a:spAutoFit/>
            </a:bodyPr>
            <a:lstStyle/>
            <a:p>
              <a:endParaRPr lang="en-US"/>
            </a:p>
          </p:txBody>
        </p:sp>
        <p:sp>
          <p:nvSpPr>
            <p:cNvPr id="6170" name="Oval 64"/>
            <p:cNvSpPr>
              <a:spLocks noChangeAspect="1" noChangeArrowheads="1"/>
            </p:cNvSpPr>
            <p:nvPr/>
          </p:nvSpPr>
          <p:spPr bwMode="auto">
            <a:xfrm>
              <a:off x="9500328" y="1487170"/>
              <a:ext cx="245872" cy="245872"/>
            </a:xfrm>
            <a:prstGeom prst="ellipse">
              <a:avLst/>
            </a:prstGeom>
            <a:solidFill>
              <a:srgbClr val="FF0000"/>
            </a:solidFill>
            <a:ln w="22225" algn="ctr">
              <a:solidFill>
                <a:srgbClr val="0000FF"/>
              </a:solidFill>
              <a:round/>
              <a:headEnd/>
              <a:tailEnd/>
            </a:ln>
          </p:spPr>
          <p:txBody>
            <a:bodyPr wrap="none" anchor="ctr">
              <a:spAutoFit/>
            </a:bodyPr>
            <a:lstStyle/>
            <a:p>
              <a:endParaRPr lang="en-US"/>
            </a:p>
          </p:txBody>
        </p:sp>
        <p:sp>
          <p:nvSpPr>
            <p:cNvPr id="6171" name="Oval 56"/>
            <p:cNvSpPr>
              <a:spLocks noChangeAspect="1" noChangeArrowheads="1"/>
            </p:cNvSpPr>
            <p:nvPr/>
          </p:nvSpPr>
          <p:spPr bwMode="auto">
            <a:xfrm>
              <a:off x="9719403" y="1458595"/>
              <a:ext cx="245872" cy="245872"/>
            </a:xfrm>
            <a:prstGeom prst="ellipse">
              <a:avLst/>
            </a:prstGeom>
            <a:solidFill>
              <a:srgbClr val="FF0000"/>
            </a:solidFill>
            <a:ln w="22225" algn="ctr">
              <a:solidFill>
                <a:srgbClr val="0000FF"/>
              </a:solidFill>
              <a:round/>
              <a:headEnd/>
              <a:tailEnd/>
            </a:ln>
          </p:spPr>
          <p:txBody>
            <a:bodyPr wrap="none" anchor="ctr">
              <a:spAutoFit/>
            </a:bodyPr>
            <a:lstStyle/>
            <a:p>
              <a:endParaRPr lang="en-US"/>
            </a:p>
          </p:txBody>
        </p:sp>
      </p:grpSp>
      <p:sp>
        <p:nvSpPr>
          <p:cNvPr id="32" name="Rectangle 12"/>
          <p:cNvSpPr>
            <a:spLocks noChangeArrowheads="1"/>
          </p:cNvSpPr>
          <p:nvPr/>
        </p:nvSpPr>
        <p:spPr bwMode="auto">
          <a:xfrm>
            <a:off x="718768" y="3318536"/>
            <a:ext cx="5245347" cy="954107"/>
          </a:xfrm>
          <a:prstGeom prst="rect">
            <a:avLst/>
          </a:prstGeom>
          <a:noFill/>
          <a:ln w="22225" algn="ctr">
            <a:noFill/>
            <a:miter lim="800000"/>
            <a:headEnd/>
            <a:tailEnd/>
          </a:ln>
        </p:spPr>
        <p:txBody>
          <a:bodyPr wrap="none" anchor="ctr">
            <a:spAutoFit/>
          </a:bodyPr>
          <a:lstStyle/>
          <a:p>
            <a:pPr algn="l"/>
            <a:r>
              <a:rPr lang="en-US" dirty="0"/>
              <a:t>-- </a:t>
            </a:r>
            <a:r>
              <a:rPr lang="en-US" dirty="0" smtClean="0"/>
              <a:t>ALL isotopes </a:t>
            </a:r>
            <a:r>
              <a:rPr lang="en-US" dirty="0"/>
              <a:t>of an element</a:t>
            </a:r>
          </a:p>
          <a:p>
            <a:pPr algn="l"/>
            <a:r>
              <a:rPr lang="en-US" dirty="0"/>
              <a:t>   behave the </a:t>
            </a:r>
            <a:r>
              <a:rPr lang="en-US" dirty="0" smtClean="0"/>
              <a:t>same, _________</a:t>
            </a:r>
            <a:endParaRPr lang="en-US" dirty="0"/>
          </a:p>
        </p:txBody>
      </p:sp>
      <p:sp>
        <p:nvSpPr>
          <p:cNvPr id="33" name="Rectangle 32"/>
          <p:cNvSpPr/>
          <p:nvPr/>
        </p:nvSpPr>
        <p:spPr>
          <a:xfrm>
            <a:off x="3951093" y="3718840"/>
            <a:ext cx="1864613" cy="523220"/>
          </a:xfrm>
          <a:prstGeom prst="rect">
            <a:avLst/>
          </a:prstGeom>
        </p:spPr>
        <p:txBody>
          <a:bodyPr wrap="none">
            <a:spAutoFit/>
          </a:bodyPr>
          <a:lstStyle/>
          <a:p>
            <a:r>
              <a:rPr lang="en-US" dirty="0">
                <a:solidFill>
                  <a:schemeClr val="tx1"/>
                </a:solidFill>
              </a:rPr>
              <a:t>chemically</a:t>
            </a:r>
            <a:endParaRPr lang="en-US" dirty="0"/>
          </a:p>
        </p:txBody>
      </p:sp>
    </p:spTree>
    <p:extLst>
      <p:ext uri="{BB962C8B-B14F-4D97-AF65-F5344CB8AC3E}">
        <p14:creationId xmlns:p14="http://schemas.microsoft.com/office/powerpoint/2010/main" val="1944119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197660"/>
                                        </p:tgtEl>
                                        <p:attrNameLst>
                                          <p:attrName>style.visibility</p:attrName>
                                        </p:attrNameLst>
                                      </p:cBhvr>
                                      <p:to>
                                        <p:strVal val="visible"/>
                                      </p:to>
                                    </p:set>
                                    <p:animScale>
                                      <p:cBhvr>
                                        <p:cTn id="7" dur="1000" decel="50000" fill="hold">
                                          <p:stCondLst>
                                            <p:cond delay="0"/>
                                          </p:stCondLst>
                                        </p:cTn>
                                        <p:tgtEl>
                                          <p:spTgt spid="19766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97660"/>
                                        </p:tgtEl>
                                        <p:attrNameLst>
                                          <p:attrName>ppt_x</p:attrName>
                                          <p:attrName>ppt_y</p:attrName>
                                        </p:attrNameLst>
                                      </p:cBhvr>
                                    </p:animMotion>
                                    <p:animEffect transition="in" filter="fade">
                                      <p:cBhvr>
                                        <p:cTn id="9" dur="1000"/>
                                        <p:tgtEl>
                                          <p:spTgt spid="197660"/>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0" nodeType="clickEffect">
                                  <p:stCondLst>
                                    <p:cond delay="0"/>
                                  </p:stCondLst>
                                  <p:childTnLst>
                                    <p:animEffect transition="out" filter="fade">
                                      <p:cBhvr>
                                        <p:cTn id="13" dur="2000"/>
                                        <p:tgtEl>
                                          <p:spTgt spid="197697"/>
                                        </p:tgtEl>
                                      </p:cBhvr>
                                    </p:animEffect>
                                    <p:set>
                                      <p:cBhvr>
                                        <p:cTn id="14" dur="1" fill="hold">
                                          <p:stCondLst>
                                            <p:cond delay="1999"/>
                                          </p:stCondLst>
                                        </p:cTn>
                                        <p:tgtEl>
                                          <p:spTgt spid="197697"/>
                                        </p:tgtEl>
                                        <p:attrNameLst>
                                          <p:attrName>style.visibility</p:attrName>
                                        </p:attrNameLst>
                                      </p:cBhvr>
                                      <p:to>
                                        <p:strVal val="hidden"/>
                                      </p:to>
                                    </p:set>
                                  </p:childTnLst>
                                </p:cTn>
                              </p:par>
                              <p:par>
                                <p:cTn id="15" presetID="10" presetClass="exit" presetSubtype="0" fill="hold" grpId="0" nodeType="withEffect">
                                  <p:stCondLst>
                                    <p:cond delay="0"/>
                                  </p:stCondLst>
                                  <p:childTnLst>
                                    <p:animEffect transition="out" filter="fade">
                                      <p:cBhvr>
                                        <p:cTn id="16" dur="2000"/>
                                        <p:tgtEl>
                                          <p:spTgt spid="197698"/>
                                        </p:tgtEl>
                                      </p:cBhvr>
                                    </p:animEffect>
                                    <p:set>
                                      <p:cBhvr>
                                        <p:cTn id="17" dur="1" fill="hold">
                                          <p:stCondLst>
                                            <p:cond delay="1999"/>
                                          </p:stCondLst>
                                        </p:cTn>
                                        <p:tgtEl>
                                          <p:spTgt spid="197698"/>
                                        </p:tgtEl>
                                        <p:attrNameLst>
                                          <p:attrName>style.visibility</p:attrName>
                                        </p:attrNameLst>
                                      </p:cBhvr>
                                      <p:to>
                                        <p:strVal val="hidden"/>
                                      </p:to>
                                    </p:set>
                                  </p:childTnLst>
                                </p:cTn>
                              </p:par>
                              <p:par>
                                <p:cTn id="18" presetID="10" presetClass="exit" presetSubtype="0" fill="hold" grpId="0" nodeType="withEffect">
                                  <p:stCondLst>
                                    <p:cond delay="0"/>
                                  </p:stCondLst>
                                  <p:childTnLst>
                                    <p:animEffect transition="out" filter="fade">
                                      <p:cBhvr>
                                        <p:cTn id="19" dur="2000"/>
                                        <p:tgtEl>
                                          <p:spTgt spid="197700"/>
                                        </p:tgtEl>
                                      </p:cBhvr>
                                    </p:animEffect>
                                    <p:set>
                                      <p:cBhvr>
                                        <p:cTn id="20" dur="1" fill="hold">
                                          <p:stCondLst>
                                            <p:cond delay="1999"/>
                                          </p:stCondLst>
                                        </p:cTn>
                                        <p:tgtEl>
                                          <p:spTgt spid="19770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6" presetClass="emph" presetSubtype="0" fill="hold" nodeType="clickEffect">
                                  <p:stCondLst>
                                    <p:cond delay="0"/>
                                  </p:stCondLst>
                                  <p:childTnLst>
                                    <p:animScale>
                                      <p:cBhvr>
                                        <p:cTn id="24" dur="2000" fill="hold"/>
                                        <p:tgtEl>
                                          <p:spTgt spid="4"/>
                                        </p:tgtEl>
                                      </p:cBhvr>
                                      <p:by x="250000" y="250000"/>
                                    </p:animScale>
                                  </p:childTnLst>
                                </p:cTn>
                              </p:par>
                            </p:childTnLst>
                          </p:cTn>
                        </p:par>
                      </p:childTnLst>
                    </p:cTn>
                  </p:par>
                  <p:par>
                    <p:cTn id="25" fill="hold">
                      <p:stCondLst>
                        <p:cond delay="indefinite"/>
                      </p:stCondLst>
                      <p:childTnLst>
                        <p:par>
                          <p:cTn id="26" fill="hold">
                            <p:stCondLst>
                              <p:cond delay="0"/>
                            </p:stCondLst>
                            <p:childTnLst>
                              <p:par>
                                <p:cTn id="27" presetID="34" presetClass="entr" presetSubtype="0" fill="hold" grpId="0" nodeType="clickEffect">
                                  <p:stCondLst>
                                    <p:cond delay="0"/>
                                  </p:stCondLst>
                                  <p:childTnLst>
                                    <p:set>
                                      <p:cBhvr>
                                        <p:cTn id="28" dur="1" fill="hold">
                                          <p:stCondLst>
                                            <p:cond delay="0"/>
                                          </p:stCondLst>
                                        </p:cTn>
                                        <p:tgtEl>
                                          <p:spTgt spid="197652"/>
                                        </p:tgtEl>
                                        <p:attrNameLst>
                                          <p:attrName>style.visibility</p:attrName>
                                        </p:attrNameLst>
                                      </p:cBhvr>
                                      <p:to>
                                        <p:strVal val="visible"/>
                                      </p:to>
                                    </p:set>
                                    <p:anim from="(-#ppt_w/2)" to="(#ppt_x)" calcmode="lin" valueType="num">
                                      <p:cBhvr>
                                        <p:cTn id="29" dur="600" fill="hold">
                                          <p:stCondLst>
                                            <p:cond delay="0"/>
                                          </p:stCondLst>
                                        </p:cTn>
                                        <p:tgtEl>
                                          <p:spTgt spid="197652"/>
                                        </p:tgtEl>
                                        <p:attrNameLst>
                                          <p:attrName>ppt_x</p:attrName>
                                        </p:attrNameLst>
                                      </p:cBhvr>
                                    </p:anim>
                                    <p:anim from="0" to="-1.0" calcmode="lin" valueType="num">
                                      <p:cBhvr>
                                        <p:cTn id="30" dur="200" decel="50000" autoRev="1" fill="hold">
                                          <p:stCondLst>
                                            <p:cond delay="600"/>
                                          </p:stCondLst>
                                        </p:cTn>
                                        <p:tgtEl>
                                          <p:spTgt spid="197652"/>
                                        </p:tgtEl>
                                        <p:attrNameLst>
                                          <p:attrName>xshear</p:attrName>
                                        </p:attrNameLst>
                                      </p:cBhvr>
                                    </p:anim>
                                    <p:animScale>
                                      <p:cBhvr>
                                        <p:cTn id="31" dur="200" decel="100000" autoRev="1" fill="hold">
                                          <p:stCondLst>
                                            <p:cond delay="600"/>
                                          </p:stCondLst>
                                        </p:cTn>
                                        <p:tgtEl>
                                          <p:spTgt spid="197652"/>
                                        </p:tgtEl>
                                      </p:cBhvr>
                                      <p:from x="100000" y="100000"/>
                                      <p:to x="80000" y="100000"/>
                                    </p:animScale>
                                    <p:anim by="(#ppt_h/3+#ppt_w*0.1)" calcmode="lin" valueType="num">
                                      <p:cBhvr additive="sum">
                                        <p:cTn id="32" dur="200" decel="100000" autoRev="1" fill="hold">
                                          <p:stCondLst>
                                            <p:cond delay="600"/>
                                          </p:stCondLst>
                                        </p:cTn>
                                        <p:tgtEl>
                                          <p:spTgt spid="197652"/>
                                        </p:tgtEl>
                                        <p:attrNameLst>
                                          <p:attrName>ppt_x</p:attrName>
                                        </p:attrNameLst>
                                      </p:cBhvr>
                                    </p:anim>
                                  </p:childTnLst>
                                </p:cTn>
                              </p:par>
                            </p:childTnLst>
                          </p:cTn>
                        </p:par>
                      </p:childTnLst>
                    </p:cTn>
                  </p:par>
                  <p:par>
                    <p:cTn id="33" fill="hold">
                      <p:stCondLst>
                        <p:cond delay="indefinite"/>
                      </p:stCondLst>
                      <p:childTnLst>
                        <p:par>
                          <p:cTn id="34" fill="hold">
                            <p:stCondLst>
                              <p:cond delay="0"/>
                            </p:stCondLst>
                            <p:childTnLst>
                              <p:par>
                                <p:cTn id="35" presetID="52" presetClass="entr" presetSubtype="0" fill="hold" grpId="0" nodeType="clickEffect">
                                  <p:stCondLst>
                                    <p:cond delay="0"/>
                                  </p:stCondLst>
                                  <p:childTnLst>
                                    <p:set>
                                      <p:cBhvr>
                                        <p:cTn id="36" dur="1" fill="hold">
                                          <p:stCondLst>
                                            <p:cond delay="0"/>
                                          </p:stCondLst>
                                        </p:cTn>
                                        <p:tgtEl>
                                          <p:spTgt spid="197661"/>
                                        </p:tgtEl>
                                        <p:attrNameLst>
                                          <p:attrName>style.visibility</p:attrName>
                                        </p:attrNameLst>
                                      </p:cBhvr>
                                      <p:to>
                                        <p:strVal val="visible"/>
                                      </p:to>
                                    </p:set>
                                    <p:animScale>
                                      <p:cBhvr>
                                        <p:cTn id="37" dur="1000" decel="50000" fill="hold">
                                          <p:stCondLst>
                                            <p:cond delay="0"/>
                                          </p:stCondLst>
                                        </p:cTn>
                                        <p:tgtEl>
                                          <p:spTgt spid="19766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197661"/>
                                        </p:tgtEl>
                                        <p:attrNameLst>
                                          <p:attrName>ppt_x</p:attrName>
                                          <p:attrName>ppt_y</p:attrName>
                                        </p:attrNameLst>
                                      </p:cBhvr>
                                    </p:animMotion>
                                    <p:animEffect transition="in" filter="fade">
                                      <p:cBhvr>
                                        <p:cTn id="39" dur="1000"/>
                                        <p:tgtEl>
                                          <p:spTgt spid="197661"/>
                                        </p:tgtEl>
                                      </p:cBhvr>
                                    </p:animEffect>
                                  </p:childTnLst>
                                </p:cTn>
                              </p:par>
                            </p:childTnLst>
                          </p:cTn>
                        </p:par>
                      </p:childTnLst>
                    </p:cTn>
                  </p:par>
                  <p:par>
                    <p:cTn id="40" fill="hold">
                      <p:stCondLst>
                        <p:cond delay="indefinite"/>
                      </p:stCondLst>
                      <p:childTnLst>
                        <p:par>
                          <p:cTn id="41" fill="hold">
                            <p:stCondLst>
                              <p:cond delay="0"/>
                            </p:stCondLst>
                            <p:childTnLst>
                              <p:par>
                                <p:cTn id="42" presetID="27" presetClass="entr" presetSubtype="0" fill="hold" grpId="0" nodeType="clickEffect">
                                  <p:stCondLst>
                                    <p:cond delay="0"/>
                                  </p:stCondLst>
                                  <p:iterate type="lt">
                                    <p:tmPct val="50000"/>
                                  </p:iterate>
                                  <p:childTnLst>
                                    <p:set>
                                      <p:cBhvr>
                                        <p:cTn id="43" dur="1" fill="hold">
                                          <p:stCondLst>
                                            <p:cond delay="0"/>
                                          </p:stCondLst>
                                        </p:cTn>
                                        <p:tgtEl>
                                          <p:spTgt spid="197653"/>
                                        </p:tgtEl>
                                        <p:attrNameLst>
                                          <p:attrName>style.visibility</p:attrName>
                                        </p:attrNameLst>
                                      </p:cBhvr>
                                      <p:to>
                                        <p:strVal val="visible"/>
                                      </p:to>
                                    </p:set>
                                    <p:anim calcmode="discrete" valueType="clr">
                                      <p:cBhvr override="childStyle">
                                        <p:cTn id="44" dur="80"/>
                                        <p:tgtEl>
                                          <p:spTgt spid="197653"/>
                                        </p:tgtEl>
                                        <p:attrNameLst>
                                          <p:attrName>style.color</p:attrName>
                                        </p:attrNameLst>
                                      </p:cBhvr>
                                      <p:tavLst>
                                        <p:tav tm="0">
                                          <p:val>
                                            <p:clrVal>
                                              <a:schemeClr val="accent2"/>
                                            </p:clrVal>
                                          </p:val>
                                        </p:tav>
                                        <p:tav tm="50000">
                                          <p:val>
                                            <p:clrVal>
                                              <a:schemeClr val="hlink"/>
                                            </p:clrVal>
                                          </p:val>
                                        </p:tav>
                                      </p:tavLst>
                                    </p:anim>
                                    <p:anim calcmode="discrete" valueType="clr">
                                      <p:cBhvr>
                                        <p:cTn id="45" dur="80"/>
                                        <p:tgtEl>
                                          <p:spTgt spid="197653"/>
                                        </p:tgtEl>
                                        <p:attrNameLst>
                                          <p:attrName>fillcolor</p:attrName>
                                        </p:attrNameLst>
                                      </p:cBhvr>
                                      <p:tavLst>
                                        <p:tav tm="0">
                                          <p:val>
                                            <p:clrVal>
                                              <a:schemeClr val="accent2"/>
                                            </p:clrVal>
                                          </p:val>
                                        </p:tav>
                                        <p:tav tm="50000">
                                          <p:val>
                                            <p:clrVal>
                                              <a:schemeClr val="hlink"/>
                                            </p:clrVal>
                                          </p:val>
                                        </p:tav>
                                      </p:tavLst>
                                    </p:anim>
                                    <p:set>
                                      <p:cBhvr>
                                        <p:cTn id="46" dur="80"/>
                                        <p:tgtEl>
                                          <p:spTgt spid="197653"/>
                                        </p:tgtEl>
                                        <p:attrNameLst>
                                          <p:attrName>fill.type</p:attrName>
                                        </p:attrNameLst>
                                      </p:cBhvr>
                                      <p:to>
                                        <p:strVal val="solid"/>
                                      </p:to>
                                    </p:set>
                                  </p:childTnLst>
                                </p:cTn>
                              </p:par>
                            </p:childTnLst>
                          </p:cTn>
                        </p:par>
                      </p:childTnLst>
                    </p:cTn>
                  </p:par>
                  <p:par>
                    <p:cTn id="47" fill="hold">
                      <p:stCondLst>
                        <p:cond delay="indefinite"/>
                      </p:stCondLst>
                      <p:childTnLst>
                        <p:par>
                          <p:cTn id="48" fill="hold">
                            <p:stCondLst>
                              <p:cond delay="0"/>
                            </p:stCondLst>
                            <p:childTnLst>
                              <p:par>
                                <p:cTn id="49" presetID="47" presetClass="entr" presetSubtype="0" fill="hold" grpId="0" nodeType="clickEffect">
                                  <p:stCondLst>
                                    <p:cond delay="0"/>
                                  </p:stCondLst>
                                  <p:childTnLst>
                                    <p:set>
                                      <p:cBhvr>
                                        <p:cTn id="50" dur="1" fill="hold">
                                          <p:stCondLst>
                                            <p:cond delay="0"/>
                                          </p:stCondLst>
                                        </p:cTn>
                                        <p:tgtEl>
                                          <p:spTgt spid="197654"/>
                                        </p:tgtEl>
                                        <p:attrNameLst>
                                          <p:attrName>style.visibility</p:attrName>
                                        </p:attrNameLst>
                                      </p:cBhvr>
                                      <p:to>
                                        <p:strVal val="visible"/>
                                      </p:to>
                                    </p:set>
                                    <p:animEffect transition="in" filter="fade">
                                      <p:cBhvr>
                                        <p:cTn id="51" dur="1000"/>
                                        <p:tgtEl>
                                          <p:spTgt spid="197654"/>
                                        </p:tgtEl>
                                      </p:cBhvr>
                                    </p:animEffect>
                                    <p:anim calcmode="lin" valueType="num">
                                      <p:cBhvr>
                                        <p:cTn id="52" dur="1000" fill="hold"/>
                                        <p:tgtEl>
                                          <p:spTgt spid="197654"/>
                                        </p:tgtEl>
                                        <p:attrNameLst>
                                          <p:attrName>ppt_x</p:attrName>
                                        </p:attrNameLst>
                                      </p:cBhvr>
                                      <p:tavLst>
                                        <p:tav tm="0">
                                          <p:val>
                                            <p:strVal val="#ppt_x"/>
                                          </p:val>
                                        </p:tav>
                                        <p:tav tm="100000">
                                          <p:val>
                                            <p:strVal val="#ppt_x"/>
                                          </p:val>
                                        </p:tav>
                                      </p:tavLst>
                                    </p:anim>
                                    <p:anim calcmode="lin" valueType="num">
                                      <p:cBhvr>
                                        <p:cTn id="53" dur="1000" fill="hold"/>
                                        <p:tgtEl>
                                          <p:spTgt spid="197654"/>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56" presetClass="entr" presetSubtype="0" fill="hold" grpId="0" nodeType="clickEffect">
                                  <p:stCondLst>
                                    <p:cond delay="0"/>
                                  </p:stCondLst>
                                  <p:iterate type="lt">
                                    <p:tmPct val="10000"/>
                                  </p:iterate>
                                  <p:childTnLst>
                                    <p:set>
                                      <p:cBhvr>
                                        <p:cTn id="57" dur="1" fill="hold">
                                          <p:stCondLst>
                                            <p:cond delay="0"/>
                                          </p:stCondLst>
                                        </p:cTn>
                                        <p:tgtEl>
                                          <p:spTgt spid="197658"/>
                                        </p:tgtEl>
                                        <p:attrNameLst>
                                          <p:attrName>style.visibility</p:attrName>
                                        </p:attrNameLst>
                                      </p:cBhvr>
                                      <p:to>
                                        <p:strVal val="visible"/>
                                      </p:to>
                                    </p:set>
                                    <p:anim by="(-#ppt_w*2)" calcmode="lin" valueType="num">
                                      <p:cBhvr rctx="PPT">
                                        <p:cTn id="58" dur="500" autoRev="1" fill="hold">
                                          <p:stCondLst>
                                            <p:cond delay="0"/>
                                          </p:stCondLst>
                                        </p:cTn>
                                        <p:tgtEl>
                                          <p:spTgt spid="197658"/>
                                        </p:tgtEl>
                                        <p:attrNameLst>
                                          <p:attrName>ppt_w</p:attrName>
                                        </p:attrNameLst>
                                      </p:cBhvr>
                                    </p:anim>
                                    <p:anim by="(#ppt_w*0.50)" calcmode="lin" valueType="num">
                                      <p:cBhvr>
                                        <p:cTn id="59" dur="500" decel="50000" autoRev="1" fill="hold">
                                          <p:stCondLst>
                                            <p:cond delay="0"/>
                                          </p:stCondLst>
                                        </p:cTn>
                                        <p:tgtEl>
                                          <p:spTgt spid="197658"/>
                                        </p:tgtEl>
                                        <p:attrNameLst>
                                          <p:attrName>ppt_x</p:attrName>
                                        </p:attrNameLst>
                                      </p:cBhvr>
                                    </p:anim>
                                    <p:anim from="(-#ppt_h/2)" to="(#ppt_y)" calcmode="lin" valueType="num">
                                      <p:cBhvr>
                                        <p:cTn id="60" dur="1000" fill="hold">
                                          <p:stCondLst>
                                            <p:cond delay="0"/>
                                          </p:stCondLst>
                                        </p:cTn>
                                        <p:tgtEl>
                                          <p:spTgt spid="197658"/>
                                        </p:tgtEl>
                                        <p:attrNameLst>
                                          <p:attrName>ppt_y</p:attrName>
                                        </p:attrNameLst>
                                      </p:cBhvr>
                                    </p:anim>
                                    <p:animRot by="21600000">
                                      <p:cBhvr>
                                        <p:cTn id="61" dur="1000" fill="hold">
                                          <p:stCondLst>
                                            <p:cond delay="0"/>
                                          </p:stCondLst>
                                        </p:cTn>
                                        <p:tgtEl>
                                          <p:spTgt spid="197658"/>
                                        </p:tgtEl>
                                        <p:attrNameLst>
                                          <p:attrName>r</p:attrName>
                                        </p:attrNameLst>
                                      </p:cBhvr>
                                    </p:animRot>
                                  </p:childTnLst>
                                </p:cTn>
                              </p:par>
                            </p:childTnLst>
                          </p:cTn>
                        </p:par>
                      </p:childTnLst>
                    </p:cTn>
                  </p:par>
                  <p:par>
                    <p:cTn id="62" fill="hold">
                      <p:stCondLst>
                        <p:cond delay="indefinite"/>
                      </p:stCondLst>
                      <p:childTnLst>
                        <p:par>
                          <p:cTn id="63" fill="hold">
                            <p:stCondLst>
                              <p:cond delay="0"/>
                            </p:stCondLst>
                            <p:childTnLst>
                              <p:par>
                                <p:cTn id="64" presetID="27" presetClass="entr" presetSubtype="0" fill="hold" grpId="0" nodeType="clickEffect">
                                  <p:stCondLst>
                                    <p:cond delay="0"/>
                                  </p:stCondLst>
                                  <p:iterate type="lt">
                                    <p:tmPct val="50000"/>
                                  </p:iterate>
                                  <p:childTnLst>
                                    <p:set>
                                      <p:cBhvr>
                                        <p:cTn id="65" dur="1" fill="hold">
                                          <p:stCondLst>
                                            <p:cond delay="0"/>
                                          </p:stCondLst>
                                        </p:cTn>
                                        <p:tgtEl>
                                          <p:spTgt spid="32"/>
                                        </p:tgtEl>
                                        <p:attrNameLst>
                                          <p:attrName>style.visibility</p:attrName>
                                        </p:attrNameLst>
                                      </p:cBhvr>
                                      <p:to>
                                        <p:strVal val="visible"/>
                                      </p:to>
                                    </p:set>
                                    <p:anim calcmode="discrete" valueType="clr">
                                      <p:cBhvr override="childStyle">
                                        <p:cTn id="66" dur="80"/>
                                        <p:tgtEl>
                                          <p:spTgt spid="32"/>
                                        </p:tgtEl>
                                        <p:attrNameLst>
                                          <p:attrName>style.color</p:attrName>
                                        </p:attrNameLst>
                                      </p:cBhvr>
                                      <p:tavLst>
                                        <p:tav tm="0">
                                          <p:val>
                                            <p:clrVal>
                                              <a:schemeClr val="accent2"/>
                                            </p:clrVal>
                                          </p:val>
                                        </p:tav>
                                        <p:tav tm="50000">
                                          <p:val>
                                            <p:clrVal>
                                              <a:schemeClr val="hlink"/>
                                            </p:clrVal>
                                          </p:val>
                                        </p:tav>
                                      </p:tavLst>
                                    </p:anim>
                                    <p:anim calcmode="discrete" valueType="clr">
                                      <p:cBhvr>
                                        <p:cTn id="67" dur="80"/>
                                        <p:tgtEl>
                                          <p:spTgt spid="32"/>
                                        </p:tgtEl>
                                        <p:attrNameLst>
                                          <p:attrName>fillcolor</p:attrName>
                                        </p:attrNameLst>
                                      </p:cBhvr>
                                      <p:tavLst>
                                        <p:tav tm="0">
                                          <p:val>
                                            <p:clrVal>
                                              <a:schemeClr val="accent2"/>
                                            </p:clrVal>
                                          </p:val>
                                        </p:tav>
                                        <p:tav tm="50000">
                                          <p:val>
                                            <p:clrVal>
                                              <a:schemeClr val="hlink"/>
                                            </p:clrVal>
                                          </p:val>
                                        </p:tav>
                                      </p:tavLst>
                                    </p:anim>
                                    <p:set>
                                      <p:cBhvr>
                                        <p:cTn id="68" dur="80"/>
                                        <p:tgtEl>
                                          <p:spTgt spid="32"/>
                                        </p:tgtEl>
                                        <p:attrNameLst>
                                          <p:attrName>fill.type</p:attrName>
                                        </p:attrNameLst>
                                      </p:cBhvr>
                                      <p:to>
                                        <p:strVal val="solid"/>
                                      </p:to>
                                    </p:set>
                                  </p:childTnLst>
                                </p:cTn>
                              </p:par>
                            </p:childTnLst>
                          </p:cTn>
                        </p:par>
                      </p:childTnLst>
                    </p:cTn>
                  </p:par>
                  <p:par>
                    <p:cTn id="69" fill="hold">
                      <p:stCondLst>
                        <p:cond delay="indefinite"/>
                      </p:stCondLst>
                      <p:childTnLst>
                        <p:par>
                          <p:cTn id="70" fill="hold">
                            <p:stCondLst>
                              <p:cond delay="0"/>
                            </p:stCondLst>
                            <p:childTnLst>
                              <p:par>
                                <p:cTn id="71" presetID="45" presetClass="entr" presetSubtype="0" fill="hold" grpId="0" nodeType="click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2000"/>
                                        <p:tgtEl>
                                          <p:spTgt spid="33"/>
                                        </p:tgtEl>
                                      </p:cBhvr>
                                    </p:animEffect>
                                    <p:anim calcmode="lin" valueType="num">
                                      <p:cBhvr>
                                        <p:cTn id="74" dur="2000" fill="hold"/>
                                        <p:tgtEl>
                                          <p:spTgt spid="33"/>
                                        </p:tgtEl>
                                        <p:attrNameLst>
                                          <p:attrName>ppt_w</p:attrName>
                                        </p:attrNameLst>
                                      </p:cBhvr>
                                      <p:tavLst>
                                        <p:tav tm="0" fmla="#ppt_w*sin(2.5*pi*$)">
                                          <p:val>
                                            <p:fltVal val="0"/>
                                          </p:val>
                                        </p:tav>
                                        <p:tav tm="100000">
                                          <p:val>
                                            <p:fltVal val="1"/>
                                          </p:val>
                                        </p:tav>
                                      </p:tavLst>
                                    </p:anim>
                                    <p:anim calcmode="lin" valueType="num">
                                      <p:cBhvr>
                                        <p:cTn id="75" dur="2000" fill="hold"/>
                                        <p:tgtEl>
                                          <p:spTgt spid="33"/>
                                        </p:tgtEl>
                                        <p:attrNameLst>
                                          <p:attrName>ppt_h</p:attrName>
                                        </p:attrNameLst>
                                      </p:cBhvr>
                                      <p:tavLst>
                                        <p:tav tm="0">
                                          <p:val>
                                            <p:strVal val="#ppt_h"/>
                                          </p:val>
                                        </p:tav>
                                        <p:tav tm="100000">
                                          <p:val>
                                            <p:strVal val="#ppt_h"/>
                                          </p:val>
                                        </p:tav>
                                      </p:tavLst>
                                    </p:anim>
                                  </p:childTnLst>
                                </p:cTn>
                              </p:par>
                            </p:childTnLst>
                          </p:cTn>
                        </p:par>
                      </p:childTnLst>
                    </p:cTn>
                  </p:par>
                  <p:par>
                    <p:cTn id="76" fill="hold">
                      <p:stCondLst>
                        <p:cond delay="indefinite"/>
                      </p:stCondLst>
                      <p:childTnLst>
                        <p:par>
                          <p:cTn id="77" fill="hold">
                            <p:stCondLst>
                              <p:cond delay="0"/>
                            </p:stCondLst>
                            <p:childTnLst>
                              <p:par>
                                <p:cTn id="78" presetID="27" presetClass="entr" presetSubtype="0" fill="hold" grpId="0" nodeType="clickEffect">
                                  <p:stCondLst>
                                    <p:cond delay="0"/>
                                  </p:stCondLst>
                                  <p:iterate type="lt">
                                    <p:tmPct val="50000"/>
                                  </p:iterate>
                                  <p:childTnLst>
                                    <p:set>
                                      <p:cBhvr>
                                        <p:cTn id="79" dur="1" fill="hold">
                                          <p:stCondLst>
                                            <p:cond delay="0"/>
                                          </p:stCondLst>
                                        </p:cTn>
                                        <p:tgtEl>
                                          <p:spTgt spid="197655"/>
                                        </p:tgtEl>
                                        <p:attrNameLst>
                                          <p:attrName>style.visibility</p:attrName>
                                        </p:attrNameLst>
                                      </p:cBhvr>
                                      <p:to>
                                        <p:strVal val="visible"/>
                                      </p:to>
                                    </p:set>
                                    <p:anim calcmode="discrete" valueType="clr">
                                      <p:cBhvr override="childStyle">
                                        <p:cTn id="80" dur="80"/>
                                        <p:tgtEl>
                                          <p:spTgt spid="197655"/>
                                        </p:tgtEl>
                                        <p:attrNameLst>
                                          <p:attrName>style.color</p:attrName>
                                        </p:attrNameLst>
                                      </p:cBhvr>
                                      <p:tavLst>
                                        <p:tav tm="0">
                                          <p:val>
                                            <p:clrVal>
                                              <a:schemeClr val="accent2"/>
                                            </p:clrVal>
                                          </p:val>
                                        </p:tav>
                                        <p:tav tm="50000">
                                          <p:val>
                                            <p:clrVal>
                                              <a:schemeClr val="hlink"/>
                                            </p:clrVal>
                                          </p:val>
                                        </p:tav>
                                      </p:tavLst>
                                    </p:anim>
                                    <p:anim calcmode="discrete" valueType="clr">
                                      <p:cBhvr>
                                        <p:cTn id="81" dur="80"/>
                                        <p:tgtEl>
                                          <p:spTgt spid="197655"/>
                                        </p:tgtEl>
                                        <p:attrNameLst>
                                          <p:attrName>fillcolor</p:attrName>
                                        </p:attrNameLst>
                                      </p:cBhvr>
                                      <p:tavLst>
                                        <p:tav tm="0">
                                          <p:val>
                                            <p:clrVal>
                                              <a:schemeClr val="accent2"/>
                                            </p:clrVal>
                                          </p:val>
                                        </p:tav>
                                        <p:tav tm="50000">
                                          <p:val>
                                            <p:clrVal>
                                              <a:schemeClr val="hlink"/>
                                            </p:clrVal>
                                          </p:val>
                                        </p:tav>
                                      </p:tavLst>
                                    </p:anim>
                                    <p:set>
                                      <p:cBhvr>
                                        <p:cTn id="82" dur="80"/>
                                        <p:tgtEl>
                                          <p:spTgt spid="197655"/>
                                        </p:tgtEl>
                                        <p:attrNameLst>
                                          <p:attrName>fill.type</p:attrName>
                                        </p:attrNameLst>
                                      </p:cBhvr>
                                      <p:to>
                                        <p:strVal val="solid"/>
                                      </p:to>
                                    </p:set>
                                  </p:childTnLst>
                                </p:cTn>
                              </p:par>
                            </p:childTnLst>
                          </p:cTn>
                        </p:par>
                      </p:childTnLst>
                    </p:cTn>
                  </p:par>
                  <p:par>
                    <p:cTn id="83" fill="hold">
                      <p:stCondLst>
                        <p:cond delay="indefinite"/>
                      </p:stCondLst>
                      <p:childTnLst>
                        <p:par>
                          <p:cTn id="84" fill="hold">
                            <p:stCondLst>
                              <p:cond delay="0"/>
                            </p:stCondLst>
                            <p:childTnLst>
                              <p:par>
                                <p:cTn id="85" presetID="47" presetClass="entr" presetSubtype="0" fill="hold" grpId="0" nodeType="clickEffect">
                                  <p:stCondLst>
                                    <p:cond delay="0"/>
                                  </p:stCondLst>
                                  <p:childTnLst>
                                    <p:set>
                                      <p:cBhvr>
                                        <p:cTn id="86" dur="1" fill="hold">
                                          <p:stCondLst>
                                            <p:cond delay="0"/>
                                          </p:stCondLst>
                                        </p:cTn>
                                        <p:tgtEl>
                                          <p:spTgt spid="197656"/>
                                        </p:tgtEl>
                                        <p:attrNameLst>
                                          <p:attrName>style.visibility</p:attrName>
                                        </p:attrNameLst>
                                      </p:cBhvr>
                                      <p:to>
                                        <p:strVal val="visible"/>
                                      </p:to>
                                    </p:set>
                                    <p:animEffect transition="in" filter="fade">
                                      <p:cBhvr>
                                        <p:cTn id="87" dur="1000"/>
                                        <p:tgtEl>
                                          <p:spTgt spid="197656"/>
                                        </p:tgtEl>
                                      </p:cBhvr>
                                    </p:animEffect>
                                    <p:anim calcmode="lin" valueType="num">
                                      <p:cBhvr>
                                        <p:cTn id="88" dur="1000" fill="hold"/>
                                        <p:tgtEl>
                                          <p:spTgt spid="197656"/>
                                        </p:tgtEl>
                                        <p:attrNameLst>
                                          <p:attrName>ppt_x</p:attrName>
                                        </p:attrNameLst>
                                      </p:cBhvr>
                                      <p:tavLst>
                                        <p:tav tm="0">
                                          <p:val>
                                            <p:strVal val="#ppt_x"/>
                                          </p:val>
                                        </p:tav>
                                        <p:tav tm="100000">
                                          <p:val>
                                            <p:strVal val="#ppt_x"/>
                                          </p:val>
                                        </p:tav>
                                      </p:tavLst>
                                    </p:anim>
                                    <p:anim calcmode="lin" valueType="num">
                                      <p:cBhvr>
                                        <p:cTn id="89" dur="1000" fill="hold"/>
                                        <p:tgtEl>
                                          <p:spTgt spid="197656"/>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56" presetClass="entr" presetSubtype="0" fill="hold" grpId="0" nodeType="clickEffect">
                                  <p:stCondLst>
                                    <p:cond delay="0"/>
                                  </p:stCondLst>
                                  <p:iterate type="lt">
                                    <p:tmPct val="10000"/>
                                  </p:iterate>
                                  <p:childTnLst>
                                    <p:set>
                                      <p:cBhvr>
                                        <p:cTn id="93" dur="1" fill="hold">
                                          <p:stCondLst>
                                            <p:cond delay="0"/>
                                          </p:stCondLst>
                                        </p:cTn>
                                        <p:tgtEl>
                                          <p:spTgt spid="197659"/>
                                        </p:tgtEl>
                                        <p:attrNameLst>
                                          <p:attrName>style.visibility</p:attrName>
                                        </p:attrNameLst>
                                      </p:cBhvr>
                                      <p:to>
                                        <p:strVal val="visible"/>
                                      </p:to>
                                    </p:set>
                                    <p:anim by="(-#ppt_w*2)" calcmode="lin" valueType="num">
                                      <p:cBhvr rctx="PPT">
                                        <p:cTn id="94" dur="500" autoRev="1" fill="hold">
                                          <p:stCondLst>
                                            <p:cond delay="0"/>
                                          </p:stCondLst>
                                        </p:cTn>
                                        <p:tgtEl>
                                          <p:spTgt spid="197659"/>
                                        </p:tgtEl>
                                        <p:attrNameLst>
                                          <p:attrName>ppt_w</p:attrName>
                                        </p:attrNameLst>
                                      </p:cBhvr>
                                    </p:anim>
                                    <p:anim by="(#ppt_w*0.50)" calcmode="lin" valueType="num">
                                      <p:cBhvr>
                                        <p:cTn id="95" dur="500" decel="50000" autoRev="1" fill="hold">
                                          <p:stCondLst>
                                            <p:cond delay="0"/>
                                          </p:stCondLst>
                                        </p:cTn>
                                        <p:tgtEl>
                                          <p:spTgt spid="197659"/>
                                        </p:tgtEl>
                                        <p:attrNameLst>
                                          <p:attrName>ppt_x</p:attrName>
                                        </p:attrNameLst>
                                      </p:cBhvr>
                                    </p:anim>
                                    <p:anim from="(-#ppt_h/2)" to="(#ppt_y)" calcmode="lin" valueType="num">
                                      <p:cBhvr>
                                        <p:cTn id="96" dur="1000" fill="hold">
                                          <p:stCondLst>
                                            <p:cond delay="0"/>
                                          </p:stCondLst>
                                        </p:cTn>
                                        <p:tgtEl>
                                          <p:spTgt spid="197659"/>
                                        </p:tgtEl>
                                        <p:attrNameLst>
                                          <p:attrName>ppt_y</p:attrName>
                                        </p:attrNameLst>
                                      </p:cBhvr>
                                    </p:anim>
                                    <p:animRot by="21600000">
                                      <p:cBhvr>
                                        <p:cTn id="97" dur="1000" fill="hold">
                                          <p:stCondLst>
                                            <p:cond delay="0"/>
                                          </p:stCondLst>
                                        </p:cTn>
                                        <p:tgtEl>
                                          <p:spTgt spid="197659"/>
                                        </p:tgtEl>
                                        <p:attrNameLst>
                                          <p:attrName>r</p:attrName>
                                        </p:attrNameLst>
                                      </p:cBhvr>
                                    </p:animRot>
                                  </p:childTnLst>
                                </p:cTn>
                              </p:par>
                            </p:childTnLst>
                          </p:cTn>
                        </p:par>
                      </p:childTnLst>
                    </p:cTn>
                  </p:par>
                  <p:par>
                    <p:cTn id="98" fill="hold">
                      <p:stCondLst>
                        <p:cond delay="indefinite"/>
                      </p:stCondLst>
                      <p:childTnLst>
                        <p:par>
                          <p:cTn id="99" fill="hold">
                            <p:stCondLst>
                              <p:cond delay="0"/>
                            </p:stCondLst>
                            <p:childTnLst>
                              <p:par>
                                <p:cTn id="100" presetID="2" presetClass="entr" presetSubtype="2" fill="hold" nodeType="clickEffect">
                                  <p:stCondLst>
                                    <p:cond delay="0"/>
                                  </p:stCondLst>
                                  <p:childTnLst>
                                    <p:set>
                                      <p:cBhvr>
                                        <p:cTn id="101" dur="1" fill="hold">
                                          <p:stCondLst>
                                            <p:cond delay="0"/>
                                          </p:stCondLst>
                                        </p:cTn>
                                        <p:tgtEl>
                                          <p:spTgt spid="2"/>
                                        </p:tgtEl>
                                        <p:attrNameLst>
                                          <p:attrName>style.visibility</p:attrName>
                                        </p:attrNameLst>
                                      </p:cBhvr>
                                      <p:to>
                                        <p:strVal val="visible"/>
                                      </p:to>
                                    </p:set>
                                    <p:anim calcmode="lin" valueType="num">
                                      <p:cBhvr additive="base">
                                        <p:cTn id="102" dur="2000" fill="hold"/>
                                        <p:tgtEl>
                                          <p:spTgt spid="2"/>
                                        </p:tgtEl>
                                        <p:attrNameLst>
                                          <p:attrName>ppt_x</p:attrName>
                                        </p:attrNameLst>
                                      </p:cBhvr>
                                      <p:tavLst>
                                        <p:tav tm="0">
                                          <p:val>
                                            <p:strVal val="1+#ppt_w/2"/>
                                          </p:val>
                                        </p:tav>
                                        <p:tav tm="100000">
                                          <p:val>
                                            <p:strVal val="#ppt_x"/>
                                          </p:val>
                                        </p:tav>
                                      </p:tavLst>
                                    </p:anim>
                                    <p:anim calcmode="lin" valueType="num">
                                      <p:cBhvr additive="base">
                                        <p:cTn id="103"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34" presetClass="entr" presetSubtype="0" fill="hold" grpId="0" nodeType="clickEffect">
                                  <p:stCondLst>
                                    <p:cond delay="0"/>
                                  </p:stCondLst>
                                  <p:childTnLst>
                                    <p:set>
                                      <p:cBhvr>
                                        <p:cTn id="107" dur="1" fill="hold">
                                          <p:stCondLst>
                                            <p:cond delay="0"/>
                                          </p:stCondLst>
                                        </p:cTn>
                                        <p:tgtEl>
                                          <p:spTgt spid="197668"/>
                                        </p:tgtEl>
                                        <p:attrNameLst>
                                          <p:attrName>style.visibility</p:attrName>
                                        </p:attrNameLst>
                                      </p:cBhvr>
                                      <p:to>
                                        <p:strVal val="visible"/>
                                      </p:to>
                                    </p:set>
                                    <p:anim from="(-#ppt_w/2)" to="(#ppt_x)" calcmode="lin" valueType="num">
                                      <p:cBhvr>
                                        <p:cTn id="108" dur="600" fill="hold">
                                          <p:stCondLst>
                                            <p:cond delay="0"/>
                                          </p:stCondLst>
                                        </p:cTn>
                                        <p:tgtEl>
                                          <p:spTgt spid="197668"/>
                                        </p:tgtEl>
                                        <p:attrNameLst>
                                          <p:attrName>ppt_x</p:attrName>
                                        </p:attrNameLst>
                                      </p:cBhvr>
                                    </p:anim>
                                    <p:anim from="0" to="-1.0" calcmode="lin" valueType="num">
                                      <p:cBhvr>
                                        <p:cTn id="109" dur="200" decel="50000" autoRev="1" fill="hold">
                                          <p:stCondLst>
                                            <p:cond delay="600"/>
                                          </p:stCondLst>
                                        </p:cTn>
                                        <p:tgtEl>
                                          <p:spTgt spid="197668"/>
                                        </p:tgtEl>
                                        <p:attrNameLst>
                                          <p:attrName>xshear</p:attrName>
                                        </p:attrNameLst>
                                      </p:cBhvr>
                                    </p:anim>
                                    <p:animScale>
                                      <p:cBhvr>
                                        <p:cTn id="110" dur="200" decel="100000" autoRev="1" fill="hold">
                                          <p:stCondLst>
                                            <p:cond delay="600"/>
                                          </p:stCondLst>
                                        </p:cTn>
                                        <p:tgtEl>
                                          <p:spTgt spid="197668"/>
                                        </p:tgtEl>
                                      </p:cBhvr>
                                      <p:from x="100000" y="100000"/>
                                      <p:to x="80000" y="100000"/>
                                    </p:animScale>
                                    <p:anim by="(#ppt_h/3+#ppt_w*0.1)" calcmode="lin" valueType="num">
                                      <p:cBhvr additive="sum">
                                        <p:cTn id="111" dur="200" decel="100000" autoRev="1" fill="hold">
                                          <p:stCondLst>
                                            <p:cond delay="600"/>
                                          </p:stCondLst>
                                        </p:cTn>
                                        <p:tgtEl>
                                          <p:spTgt spid="197668"/>
                                        </p:tgtEl>
                                        <p:attrNameLst>
                                          <p:attrName>ppt_x</p:attrName>
                                        </p:attrNameLst>
                                      </p:cBhvr>
                                    </p:anim>
                                  </p:childTnLst>
                                </p:cTn>
                              </p:par>
                            </p:childTnLst>
                          </p:cTn>
                        </p:par>
                      </p:childTnLst>
                    </p:cTn>
                  </p:par>
                  <p:par>
                    <p:cTn id="112" fill="hold">
                      <p:stCondLst>
                        <p:cond delay="indefinite"/>
                      </p:stCondLst>
                      <p:childTnLst>
                        <p:par>
                          <p:cTn id="113" fill="hold">
                            <p:stCondLst>
                              <p:cond delay="0"/>
                            </p:stCondLst>
                            <p:childTnLst>
                              <p:par>
                                <p:cTn id="114" presetID="56" presetClass="entr" presetSubtype="0" fill="hold" grpId="0" nodeType="clickEffect">
                                  <p:stCondLst>
                                    <p:cond delay="0"/>
                                  </p:stCondLst>
                                  <p:iterate type="lt">
                                    <p:tmPct val="10000"/>
                                  </p:iterate>
                                  <p:childTnLst>
                                    <p:set>
                                      <p:cBhvr>
                                        <p:cTn id="115" dur="1" fill="hold">
                                          <p:stCondLst>
                                            <p:cond delay="0"/>
                                          </p:stCondLst>
                                        </p:cTn>
                                        <p:tgtEl>
                                          <p:spTgt spid="197669"/>
                                        </p:tgtEl>
                                        <p:attrNameLst>
                                          <p:attrName>style.visibility</p:attrName>
                                        </p:attrNameLst>
                                      </p:cBhvr>
                                      <p:to>
                                        <p:strVal val="visible"/>
                                      </p:to>
                                    </p:set>
                                    <p:anim by="(-#ppt_w*2)" calcmode="lin" valueType="num">
                                      <p:cBhvr rctx="PPT">
                                        <p:cTn id="116" dur="500" autoRev="1" fill="hold">
                                          <p:stCondLst>
                                            <p:cond delay="0"/>
                                          </p:stCondLst>
                                        </p:cTn>
                                        <p:tgtEl>
                                          <p:spTgt spid="197669"/>
                                        </p:tgtEl>
                                        <p:attrNameLst>
                                          <p:attrName>ppt_w</p:attrName>
                                        </p:attrNameLst>
                                      </p:cBhvr>
                                    </p:anim>
                                    <p:anim by="(#ppt_w*0.50)" calcmode="lin" valueType="num">
                                      <p:cBhvr>
                                        <p:cTn id="117" dur="500" decel="50000" autoRev="1" fill="hold">
                                          <p:stCondLst>
                                            <p:cond delay="0"/>
                                          </p:stCondLst>
                                        </p:cTn>
                                        <p:tgtEl>
                                          <p:spTgt spid="197669"/>
                                        </p:tgtEl>
                                        <p:attrNameLst>
                                          <p:attrName>ppt_x</p:attrName>
                                        </p:attrNameLst>
                                      </p:cBhvr>
                                    </p:anim>
                                    <p:anim from="(-#ppt_h/2)" to="(#ppt_y)" calcmode="lin" valueType="num">
                                      <p:cBhvr>
                                        <p:cTn id="118" dur="1000" fill="hold">
                                          <p:stCondLst>
                                            <p:cond delay="0"/>
                                          </p:stCondLst>
                                        </p:cTn>
                                        <p:tgtEl>
                                          <p:spTgt spid="197669"/>
                                        </p:tgtEl>
                                        <p:attrNameLst>
                                          <p:attrName>ppt_y</p:attrName>
                                        </p:attrNameLst>
                                      </p:cBhvr>
                                    </p:anim>
                                    <p:animRot by="21600000">
                                      <p:cBhvr>
                                        <p:cTn id="119" dur="1000" fill="hold">
                                          <p:stCondLst>
                                            <p:cond delay="0"/>
                                          </p:stCondLst>
                                        </p:cTn>
                                        <p:tgtEl>
                                          <p:spTgt spid="19766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700" grpId="0" animBg="1"/>
      <p:bldP spid="197698" grpId="0" animBg="1"/>
      <p:bldP spid="197697" grpId="0" animBg="1"/>
      <p:bldP spid="197652" grpId="0"/>
      <p:bldP spid="197653" grpId="0"/>
      <p:bldP spid="197654" grpId="0"/>
      <p:bldP spid="197655" grpId="0"/>
      <p:bldP spid="197656" grpId="0"/>
      <p:bldP spid="197658" grpId="0"/>
      <p:bldP spid="197659" grpId="0"/>
      <p:bldP spid="197660" grpId="0"/>
      <p:bldP spid="197661" grpId="0"/>
      <p:bldP spid="197668" grpId="0"/>
      <p:bldP spid="197669" grpId="0"/>
      <p:bldP spid="32"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2"/>
          <p:cNvSpPr>
            <a:spLocks noChangeArrowheads="1"/>
          </p:cNvSpPr>
          <p:nvPr/>
        </p:nvSpPr>
        <p:spPr bwMode="auto">
          <a:xfrm>
            <a:off x="5646631" y="2282205"/>
            <a:ext cx="2194560" cy="806450"/>
          </a:xfrm>
          <a:prstGeom prst="rect">
            <a:avLst/>
          </a:prstGeom>
          <a:solidFill>
            <a:srgbClr val="00FFFF"/>
          </a:solidFill>
          <a:ln w="9525">
            <a:solidFill>
              <a:schemeClr val="tx1"/>
            </a:solidFill>
            <a:miter lim="800000"/>
            <a:headEnd/>
            <a:tailEnd/>
          </a:ln>
        </p:spPr>
        <p:txBody>
          <a:bodyPr anchor="ctr">
            <a:spAutoFit/>
          </a:bodyPr>
          <a:lstStyle/>
          <a:p>
            <a:endParaRPr lang="en-US"/>
          </a:p>
        </p:txBody>
      </p:sp>
      <p:sp>
        <p:nvSpPr>
          <p:cNvPr id="208954" name="Rectangle 58"/>
          <p:cNvSpPr>
            <a:spLocks noChangeArrowheads="1"/>
          </p:cNvSpPr>
          <p:nvPr/>
        </p:nvSpPr>
        <p:spPr bwMode="auto">
          <a:xfrm>
            <a:off x="1035108" y="5168659"/>
            <a:ext cx="5341937" cy="806450"/>
          </a:xfrm>
          <a:prstGeom prst="rect">
            <a:avLst/>
          </a:prstGeom>
          <a:solidFill>
            <a:srgbClr val="00FFFF"/>
          </a:solidFill>
          <a:ln w="9525">
            <a:solidFill>
              <a:schemeClr val="tx1"/>
            </a:solidFill>
            <a:miter lim="800000"/>
            <a:headEnd/>
            <a:tailEnd/>
          </a:ln>
        </p:spPr>
        <p:txBody>
          <a:bodyPr anchor="ctr">
            <a:spAutoFit/>
          </a:bodyPr>
          <a:lstStyle/>
          <a:p>
            <a:endParaRPr lang="en-US"/>
          </a:p>
        </p:txBody>
      </p:sp>
      <p:sp>
        <p:nvSpPr>
          <p:cNvPr id="208898" name="Rectangle 2"/>
          <p:cNvSpPr>
            <a:spLocks noChangeArrowheads="1"/>
          </p:cNvSpPr>
          <p:nvPr/>
        </p:nvSpPr>
        <p:spPr bwMode="auto">
          <a:xfrm>
            <a:off x="1386769" y="2277270"/>
            <a:ext cx="2946400" cy="806450"/>
          </a:xfrm>
          <a:prstGeom prst="rect">
            <a:avLst/>
          </a:prstGeom>
          <a:solidFill>
            <a:srgbClr val="00FFFF"/>
          </a:solidFill>
          <a:ln w="9525">
            <a:solidFill>
              <a:schemeClr val="tx1"/>
            </a:solidFill>
            <a:miter lim="800000"/>
            <a:headEnd/>
            <a:tailEnd/>
          </a:ln>
        </p:spPr>
        <p:txBody>
          <a:bodyPr anchor="ctr">
            <a:spAutoFit/>
          </a:bodyPr>
          <a:lstStyle/>
          <a:p>
            <a:endParaRPr lang="en-US"/>
          </a:p>
        </p:txBody>
      </p:sp>
      <p:sp>
        <p:nvSpPr>
          <p:cNvPr id="16388" name="Rectangle 7"/>
          <p:cNvSpPr>
            <a:spLocks noChangeArrowheads="1"/>
          </p:cNvSpPr>
          <p:nvPr/>
        </p:nvSpPr>
        <p:spPr bwMode="auto">
          <a:xfrm>
            <a:off x="302686" y="301206"/>
            <a:ext cx="8621271" cy="523220"/>
          </a:xfrm>
          <a:prstGeom prst="rect">
            <a:avLst/>
          </a:prstGeom>
          <a:noFill/>
          <a:ln w="22225" algn="ctr">
            <a:noFill/>
            <a:miter lim="800000"/>
            <a:headEnd/>
            <a:tailEnd/>
          </a:ln>
        </p:spPr>
        <p:txBody>
          <a:bodyPr wrap="none" anchor="ctr">
            <a:spAutoFit/>
          </a:bodyPr>
          <a:lstStyle/>
          <a:p>
            <a:pPr algn="l"/>
            <a:r>
              <a:rPr lang="en-US" dirty="0" smtClean="0"/>
              <a:t>Predict the missing species and write </a:t>
            </a:r>
            <a:r>
              <a:rPr lang="en-US" dirty="0"/>
              <a:t>the </a:t>
            </a:r>
            <a:r>
              <a:rPr lang="en-US" dirty="0" smtClean="0"/>
              <a:t>shorthand.</a:t>
            </a:r>
            <a:endParaRPr lang="en-US" dirty="0"/>
          </a:p>
        </p:txBody>
      </p:sp>
      <p:sp>
        <p:nvSpPr>
          <p:cNvPr id="208904" name="Rectangle 8"/>
          <p:cNvSpPr>
            <a:spLocks noChangeArrowheads="1"/>
          </p:cNvSpPr>
          <p:nvPr/>
        </p:nvSpPr>
        <p:spPr bwMode="auto">
          <a:xfrm>
            <a:off x="298336" y="3566323"/>
            <a:ext cx="4722190" cy="954107"/>
          </a:xfrm>
          <a:prstGeom prst="rect">
            <a:avLst/>
          </a:prstGeom>
          <a:noFill/>
          <a:ln w="22225" algn="ctr">
            <a:noFill/>
            <a:miter lim="800000"/>
            <a:headEnd/>
            <a:tailEnd/>
          </a:ln>
        </p:spPr>
        <p:txBody>
          <a:bodyPr wrap="none" anchor="ctr">
            <a:spAutoFit/>
          </a:bodyPr>
          <a:lstStyle/>
          <a:p>
            <a:pPr algn="l"/>
            <a:r>
              <a:rPr lang="en-US" dirty="0" smtClean="0"/>
              <a:t>Predict the missing species</a:t>
            </a:r>
          </a:p>
          <a:p>
            <a:pPr algn="l"/>
            <a:r>
              <a:rPr lang="en-US" dirty="0" smtClean="0"/>
              <a:t>and write </a:t>
            </a:r>
            <a:r>
              <a:rPr lang="en-US" dirty="0"/>
              <a:t>the </a:t>
            </a:r>
            <a:r>
              <a:rPr lang="en-US" dirty="0" smtClean="0"/>
              <a:t>equation.</a:t>
            </a:r>
            <a:endParaRPr lang="en-US" dirty="0"/>
          </a:p>
        </p:txBody>
      </p:sp>
      <p:sp>
        <p:nvSpPr>
          <p:cNvPr id="16414" name="Rectangle 18"/>
          <p:cNvSpPr>
            <a:spLocks noChangeArrowheads="1"/>
          </p:cNvSpPr>
          <p:nvPr/>
        </p:nvSpPr>
        <p:spPr bwMode="auto">
          <a:xfrm>
            <a:off x="1743075" y="1031875"/>
            <a:ext cx="523875" cy="457200"/>
          </a:xfrm>
          <a:prstGeom prst="rect">
            <a:avLst/>
          </a:prstGeom>
          <a:noFill/>
          <a:ln w="9525">
            <a:noFill/>
            <a:miter lim="800000"/>
            <a:headEnd/>
            <a:tailEnd/>
          </a:ln>
        </p:spPr>
        <p:txBody>
          <a:bodyPr wrap="none">
            <a:spAutoFit/>
          </a:bodyPr>
          <a:lstStyle/>
          <a:p>
            <a:pPr algn="r"/>
            <a:r>
              <a:rPr lang="en-US" sz="2400"/>
              <a:t>27</a:t>
            </a:r>
          </a:p>
        </p:txBody>
      </p:sp>
      <p:sp>
        <p:nvSpPr>
          <p:cNvPr id="16415" name="Rectangle 19"/>
          <p:cNvSpPr>
            <a:spLocks noChangeArrowheads="1"/>
          </p:cNvSpPr>
          <p:nvPr/>
        </p:nvSpPr>
        <p:spPr bwMode="auto">
          <a:xfrm>
            <a:off x="1730375" y="1354138"/>
            <a:ext cx="523875" cy="457200"/>
          </a:xfrm>
          <a:prstGeom prst="rect">
            <a:avLst/>
          </a:prstGeom>
          <a:noFill/>
          <a:ln w="9525">
            <a:noFill/>
            <a:miter lim="800000"/>
            <a:headEnd/>
            <a:tailEnd/>
          </a:ln>
        </p:spPr>
        <p:txBody>
          <a:bodyPr wrap="none">
            <a:spAutoFit/>
          </a:bodyPr>
          <a:lstStyle/>
          <a:p>
            <a:pPr algn="r"/>
            <a:r>
              <a:rPr lang="en-US" sz="2400"/>
              <a:t>13</a:t>
            </a:r>
          </a:p>
        </p:txBody>
      </p:sp>
      <p:sp>
        <p:nvSpPr>
          <p:cNvPr id="16416" name="Rectangle 20"/>
          <p:cNvSpPr>
            <a:spLocks noChangeArrowheads="1"/>
          </p:cNvSpPr>
          <p:nvPr/>
        </p:nvSpPr>
        <p:spPr bwMode="auto">
          <a:xfrm>
            <a:off x="2141538" y="1177925"/>
            <a:ext cx="500063" cy="519113"/>
          </a:xfrm>
          <a:prstGeom prst="rect">
            <a:avLst/>
          </a:prstGeom>
          <a:noFill/>
          <a:ln w="9525">
            <a:noFill/>
            <a:miter lim="800000"/>
            <a:headEnd/>
            <a:tailEnd/>
          </a:ln>
        </p:spPr>
        <p:txBody>
          <a:bodyPr wrap="none">
            <a:spAutoFit/>
          </a:bodyPr>
          <a:lstStyle/>
          <a:p>
            <a:pPr algn="l"/>
            <a:r>
              <a:rPr lang="en-US"/>
              <a:t>Al</a:t>
            </a:r>
          </a:p>
        </p:txBody>
      </p:sp>
      <p:sp>
        <p:nvSpPr>
          <p:cNvPr id="16417" name="Line 21"/>
          <p:cNvSpPr>
            <a:spLocks noChangeShapeType="1"/>
          </p:cNvSpPr>
          <p:nvPr/>
        </p:nvSpPr>
        <p:spPr bwMode="auto">
          <a:xfrm>
            <a:off x="4032250" y="1406525"/>
            <a:ext cx="741363" cy="0"/>
          </a:xfrm>
          <a:prstGeom prst="line">
            <a:avLst/>
          </a:prstGeom>
          <a:noFill/>
          <a:ln w="22225">
            <a:solidFill>
              <a:srgbClr val="FF0000"/>
            </a:solidFill>
            <a:round/>
            <a:headEnd/>
            <a:tailEnd type="triangle" w="lg" len="lg"/>
          </a:ln>
        </p:spPr>
        <p:txBody>
          <a:bodyPr wrap="none" anchor="ctr">
            <a:spAutoFit/>
          </a:bodyPr>
          <a:lstStyle/>
          <a:p>
            <a:endParaRPr lang="en-US"/>
          </a:p>
        </p:txBody>
      </p:sp>
      <p:sp>
        <p:nvSpPr>
          <p:cNvPr id="16418" name="Rectangle 22"/>
          <p:cNvSpPr>
            <a:spLocks noChangeArrowheads="1"/>
          </p:cNvSpPr>
          <p:nvPr/>
        </p:nvSpPr>
        <p:spPr bwMode="auto">
          <a:xfrm>
            <a:off x="6583732" y="1031875"/>
            <a:ext cx="523875" cy="457200"/>
          </a:xfrm>
          <a:prstGeom prst="rect">
            <a:avLst/>
          </a:prstGeom>
          <a:noFill/>
          <a:ln w="9525">
            <a:noFill/>
            <a:miter lim="800000"/>
            <a:headEnd/>
            <a:tailEnd/>
          </a:ln>
        </p:spPr>
        <p:txBody>
          <a:bodyPr wrap="none">
            <a:spAutoFit/>
          </a:bodyPr>
          <a:lstStyle/>
          <a:p>
            <a:pPr algn="r"/>
            <a:r>
              <a:rPr lang="en-US" sz="2400"/>
              <a:t>24</a:t>
            </a:r>
          </a:p>
        </p:txBody>
      </p:sp>
      <p:sp>
        <p:nvSpPr>
          <p:cNvPr id="16419" name="Rectangle 23"/>
          <p:cNvSpPr>
            <a:spLocks noChangeArrowheads="1"/>
          </p:cNvSpPr>
          <p:nvPr/>
        </p:nvSpPr>
        <p:spPr bwMode="auto">
          <a:xfrm>
            <a:off x="6571032" y="1354138"/>
            <a:ext cx="523875" cy="457200"/>
          </a:xfrm>
          <a:prstGeom prst="rect">
            <a:avLst/>
          </a:prstGeom>
          <a:noFill/>
          <a:ln w="9525">
            <a:noFill/>
            <a:miter lim="800000"/>
            <a:headEnd/>
            <a:tailEnd/>
          </a:ln>
        </p:spPr>
        <p:txBody>
          <a:bodyPr wrap="none">
            <a:spAutoFit/>
          </a:bodyPr>
          <a:lstStyle/>
          <a:p>
            <a:pPr algn="r"/>
            <a:r>
              <a:rPr lang="en-US" sz="2400"/>
              <a:t>11</a:t>
            </a:r>
          </a:p>
        </p:txBody>
      </p:sp>
      <p:sp>
        <p:nvSpPr>
          <p:cNvPr id="16420" name="Rectangle 24"/>
          <p:cNvSpPr>
            <a:spLocks noChangeArrowheads="1"/>
          </p:cNvSpPr>
          <p:nvPr/>
        </p:nvSpPr>
        <p:spPr bwMode="auto">
          <a:xfrm>
            <a:off x="6996482" y="1177925"/>
            <a:ext cx="639763" cy="519113"/>
          </a:xfrm>
          <a:prstGeom prst="rect">
            <a:avLst/>
          </a:prstGeom>
          <a:noFill/>
          <a:ln w="9525">
            <a:noFill/>
            <a:miter lim="800000"/>
            <a:headEnd/>
            <a:tailEnd/>
          </a:ln>
        </p:spPr>
        <p:txBody>
          <a:bodyPr wrap="none">
            <a:spAutoFit/>
          </a:bodyPr>
          <a:lstStyle/>
          <a:p>
            <a:pPr algn="l"/>
            <a:r>
              <a:rPr lang="en-US" dirty="0"/>
              <a:t>Na</a:t>
            </a:r>
          </a:p>
        </p:txBody>
      </p:sp>
      <p:sp>
        <p:nvSpPr>
          <p:cNvPr id="16421" name="Rectangle 25"/>
          <p:cNvSpPr>
            <a:spLocks noChangeArrowheads="1"/>
          </p:cNvSpPr>
          <p:nvPr/>
        </p:nvSpPr>
        <p:spPr bwMode="auto">
          <a:xfrm>
            <a:off x="2741613" y="1177925"/>
            <a:ext cx="392113" cy="519113"/>
          </a:xfrm>
          <a:prstGeom prst="rect">
            <a:avLst/>
          </a:prstGeom>
          <a:noFill/>
          <a:ln w="9525">
            <a:noFill/>
            <a:miter lim="800000"/>
            <a:headEnd/>
            <a:tailEnd/>
          </a:ln>
        </p:spPr>
        <p:txBody>
          <a:bodyPr wrap="none">
            <a:spAutoFit/>
          </a:bodyPr>
          <a:lstStyle/>
          <a:p>
            <a:pPr algn="l"/>
            <a:r>
              <a:rPr lang="en-US"/>
              <a:t>+</a:t>
            </a:r>
          </a:p>
        </p:txBody>
      </p:sp>
      <p:sp>
        <p:nvSpPr>
          <p:cNvPr id="16422" name="Rectangle 26"/>
          <p:cNvSpPr>
            <a:spLocks noChangeArrowheads="1"/>
          </p:cNvSpPr>
          <p:nvPr/>
        </p:nvSpPr>
        <p:spPr bwMode="auto">
          <a:xfrm>
            <a:off x="3249613" y="1031875"/>
            <a:ext cx="354013" cy="457200"/>
          </a:xfrm>
          <a:prstGeom prst="rect">
            <a:avLst/>
          </a:prstGeom>
          <a:noFill/>
          <a:ln w="9525">
            <a:noFill/>
            <a:miter lim="800000"/>
            <a:headEnd/>
            <a:tailEnd/>
          </a:ln>
        </p:spPr>
        <p:txBody>
          <a:bodyPr wrap="none">
            <a:spAutoFit/>
          </a:bodyPr>
          <a:lstStyle/>
          <a:p>
            <a:pPr algn="r"/>
            <a:r>
              <a:rPr lang="en-US" sz="2400"/>
              <a:t>1</a:t>
            </a:r>
          </a:p>
        </p:txBody>
      </p:sp>
      <p:sp>
        <p:nvSpPr>
          <p:cNvPr id="16423" name="Rectangle 27"/>
          <p:cNvSpPr>
            <a:spLocks noChangeArrowheads="1"/>
          </p:cNvSpPr>
          <p:nvPr/>
        </p:nvSpPr>
        <p:spPr bwMode="auto">
          <a:xfrm>
            <a:off x="3236913" y="1354138"/>
            <a:ext cx="354013" cy="457200"/>
          </a:xfrm>
          <a:prstGeom prst="rect">
            <a:avLst/>
          </a:prstGeom>
          <a:noFill/>
          <a:ln w="9525">
            <a:noFill/>
            <a:miter lim="800000"/>
            <a:headEnd/>
            <a:tailEnd/>
          </a:ln>
        </p:spPr>
        <p:txBody>
          <a:bodyPr wrap="none">
            <a:spAutoFit/>
          </a:bodyPr>
          <a:lstStyle/>
          <a:p>
            <a:pPr algn="r"/>
            <a:r>
              <a:rPr lang="en-US" sz="2400"/>
              <a:t>0</a:t>
            </a:r>
          </a:p>
        </p:txBody>
      </p:sp>
      <p:sp>
        <p:nvSpPr>
          <p:cNvPr id="16424" name="Rectangle 28"/>
          <p:cNvSpPr>
            <a:spLocks noChangeArrowheads="1"/>
          </p:cNvSpPr>
          <p:nvPr/>
        </p:nvSpPr>
        <p:spPr bwMode="auto">
          <a:xfrm>
            <a:off x="3463925" y="1177925"/>
            <a:ext cx="382588" cy="519113"/>
          </a:xfrm>
          <a:prstGeom prst="rect">
            <a:avLst/>
          </a:prstGeom>
          <a:noFill/>
          <a:ln w="9525">
            <a:noFill/>
            <a:miter lim="800000"/>
            <a:headEnd/>
            <a:tailEnd/>
          </a:ln>
        </p:spPr>
        <p:txBody>
          <a:bodyPr wrap="none">
            <a:spAutoFit/>
          </a:bodyPr>
          <a:lstStyle/>
          <a:p>
            <a:pPr algn="l"/>
            <a:r>
              <a:rPr lang="en-US"/>
              <a:t>n</a:t>
            </a:r>
          </a:p>
        </p:txBody>
      </p:sp>
      <p:sp>
        <p:nvSpPr>
          <p:cNvPr id="16425" name="Rectangle 29"/>
          <p:cNvSpPr>
            <a:spLocks noChangeArrowheads="1"/>
          </p:cNvSpPr>
          <p:nvPr/>
        </p:nvSpPr>
        <p:spPr bwMode="auto">
          <a:xfrm>
            <a:off x="6032500" y="1177925"/>
            <a:ext cx="392113" cy="519113"/>
          </a:xfrm>
          <a:prstGeom prst="rect">
            <a:avLst/>
          </a:prstGeom>
          <a:noFill/>
          <a:ln w="9525">
            <a:noFill/>
            <a:miter lim="800000"/>
            <a:headEnd/>
            <a:tailEnd/>
          </a:ln>
        </p:spPr>
        <p:txBody>
          <a:bodyPr wrap="none">
            <a:spAutoFit/>
          </a:bodyPr>
          <a:lstStyle/>
          <a:p>
            <a:pPr algn="l"/>
            <a:r>
              <a:rPr lang="en-US"/>
              <a:t>+</a:t>
            </a:r>
          </a:p>
        </p:txBody>
      </p:sp>
      <p:sp>
        <p:nvSpPr>
          <p:cNvPr id="16428" name="Rectangle 32"/>
          <p:cNvSpPr>
            <a:spLocks noChangeArrowheads="1"/>
          </p:cNvSpPr>
          <p:nvPr/>
        </p:nvSpPr>
        <p:spPr bwMode="auto">
          <a:xfrm>
            <a:off x="5264870" y="1177925"/>
            <a:ext cx="385042" cy="523220"/>
          </a:xfrm>
          <a:prstGeom prst="rect">
            <a:avLst/>
          </a:prstGeom>
          <a:noFill/>
          <a:ln w="9525">
            <a:noFill/>
            <a:miter lim="800000"/>
            <a:headEnd/>
            <a:tailEnd/>
          </a:ln>
        </p:spPr>
        <p:txBody>
          <a:bodyPr wrap="none">
            <a:spAutoFit/>
          </a:bodyPr>
          <a:lstStyle/>
          <a:p>
            <a:pPr algn="l"/>
            <a:r>
              <a:rPr lang="en-US" dirty="0" smtClean="0"/>
              <a:t>?</a:t>
            </a:r>
            <a:endParaRPr lang="en-US" dirty="0"/>
          </a:p>
        </p:txBody>
      </p:sp>
      <p:sp>
        <p:nvSpPr>
          <p:cNvPr id="208931" name="Rectangle 35"/>
          <p:cNvSpPr>
            <a:spLocks noChangeArrowheads="1"/>
          </p:cNvSpPr>
          <p:nvPr/>
        </p:nvSpPr>
        <p:spPr bwMode="auto">
          <a:xfrm>
            <a:off x="1486782" y="2304257"/>
            <a:ext cx="523875" cy="457200"/>
          </a:xfrm>
          <a:prstGeom prst="rect">
            <a:avLst/>
          </a:prstGeom>
          <a:noFill/>
          <a:ln w="9525">
            <a:noFill/>
            <a:miter lim="800000"/>
            <a:headEnd/>
            <a:tailEnd/>
          </a:ln>
        </p:spPr>
        <p:txBody>
          <a:bodyPr wrap="none">
            <a:spAutoFit/>
          </a:bodyPr>
          <a:lstStyle/>
          <a:p>
            <a:pPr algn="r"/>
            <a:r>
              <a:rPr lang="en-US" sz="2400">
                <a:solidFill>
                  <a:srgbClr val="000000"/>
                </a:solidFill>
              </a:rPr>
              <a:t>27</a:t>
            </a:r>
          </a:p>
        </p:txBody>
      </p:sp>
      <p:sp>
        <p:nvSpPr>
          <p:cNvPr id="208932" name="Rectangle 36"/>
          <p:cNvSpPr>
            <a:spLocks noChangeArrowheads="1"/>
          </p:cNvSpPr>
          <p:nvPr/>
        </p:nvSpPr>
        <p:spPr bwMode="auto">
          <a:xfrm>
            <a:off x="1474082" y="2626520"/>
            <a:ext cx="523875" cy="457200"/>
          </a:xfrm>
          <a:prstGeom prst="rect">
            <a:avLst/>
          </a:prstGeom>
          <a:noFill/>
          <a:ln w="9525">
            <a:noFill/>
            <a:miter lim="800000"/>
            <a:headEnd/>
            <a:tailEnd/>
          </a:ln>
        </p:spPr>
        <p:txBody>
          <a:bodyPr wrap="none">
            <a:spAutoFit/>
          </a:bodyPr>
          <a:lstStyle/>
          <a:p>
            <a:pPr algn="r"/>
            <a:r>
              <a:rPr lang="en-US" sz="2400">
                <a:solidFill>
                  <a:srgbClr val="000000"/>
                </a:solidFill>
              </a:rPr>
              <a:t>13</a:t>
            </a:r>
          </a:p>
        </p:txBody>
      </p:sp>
      <p:sp>
        <p:nvSpPr>
          <p:cNvPr id="208933" name="Rectangle 37"/>
          <p:cNvSpPr>
            <a:spLocks noChangeArrowheads="1"/>
          </p:cNvSpPr>
          <p:nvPr/>
        </p:nvSpPr>
        <p:spPr bwMode="auto">
          <a:xfrm>
            <a:off x="1885244" y="2450307"/>
            <a:ext cx="500063" cy="519113"/>
          </a:xfrm>
          <a:prstGeom prst="rect">
            <a:avLst/>
          </a:prstGeom>
          <a:noFill/>
          <a:ln w="9525">
            <a:noFill/>
            <a:miter lim="800000"/>
            <a:headEnd/>
            <a:tailEnd/>
          </a:ln>
        </p:spPr>
        <p:txBody>
          <a:bodyPr wrap="none">
            <a:spAutoFit/>
          </a:bodyPr>
          <a:lstStyle/>
          <a:p>
            <a:pPr algn="l"/>
            <a:r>
              <a:rPr lang="en-US">
                <a:solidFill>
                  <a:srgbClr val="000000"/>
                </a:solidFill>
              </a:rPr>
              <a:t>Al</a:t>
            </a:r>
          </a:p>
        </p:txBody>
      </p:sp>
      <p:sp>
        <p:nvSpPr>
          <p:cNvPr id="208934" name="Rectangle 38"/>
          <p:cNvSpPr>
            <a:spLocks noChangeArrowheads="1"/>
          </p:cNvSpPr>
          <p:nvPr/>
        </p:nvSpPr>
        <p:spPr bwMode="auto">
          <a:xfrm>
            <a:off x="2296407" y="2450307"/>
            <a:ext cx="1041400" cy="519113"/>
          </a:xfrm>
          <a:prstGeom prst="rect">
            <a:avLst/>
          </a:prstGeom>
          <a:noFill/>
          <a:ln w="9525">
            <a:noFill/>
            <a:miter lim="800000"/>
            <a:headEnd/>
            <a:tailEnd/>
          </a:ln>
        </p:spPr>
        <p:txBody>
          <a:bodyPr wrap="none">
            <a:spAutoFit/>
          </a:bodyPr>
          <a:lstStyle/>
          <a:p>
            <a:pPr algn="l"/>
            <a:r>
              <a:rPr lang="en-US">
                <a:solidFill>
                  <a:srgbClr val="000000"/>
                </a:solidFill>
              </a:rPr>
              <a:t>(n, </a:t>
            </a:r>
            <a:r>
              <a:rPr lang="en-US">
                <a:solidFill>
                  <a:srgbClr val="000000"/>
                </a:solidFill>
                <a:latin typeface="Symbol" pitchFamily="18" charset="2"/>
              </a:rPr>
              <a:t>a</a:t>
            </a:r>
            <a:r>
              <a:rPr lang="en-US">
                <a:solidFill>
                  <a:srgbClr val="000000"/>
                </a:solidFill>
              </a:rPr>
              <a:t>)</a:t>
            </a:r>
          </a:p>
        </p:txBody>
      </p:sp>
      <p:sp>
        <p:nvSpPr>
          <p:cNvPr id="208935" name="Rectangle 39"/>
          <p:cNvSpPr>
            <a:spLocks noChangeArrowheads="1"/>
          </p:cNvSpPr>
          <p:nvPr/>
        </p:nvSpPr>
        <p:spPr bwMode="auto">
          <a:xfrm>
            <a:off x="3202869" y="2304257"/>
            <a:ext cx="523875" cy="457200"/>
          </a:xfrm>
          <a:prstGeom prst="rect">
            <a:avLst/>
          </a:prstGeom>
          <a:noFill/>
          <a:ln w="9525">
            <a:noFill/>
            <a:miter lim="800000"/>
            <a:headEnd/>
            <a:tailEnd/>
          </a:ln>
        </p:spPr>
        <p:txBody>
          <a:bodyPr wrap="none">
            <a:spAutoFit/>
          </a:bodyPr>
          <a:lstStyle/>
          <a:p>
            <a:pPr algn="r"/>
            <a:r>
              <a:rPr lang="en-US" sz="2400">
                <a:solidFill>
                  <a:srgbClr val="000000"/>
                </a:solidFill>
              </a:rPr>
              <a:t>24</a:t>
            </a:r>
          </a:p>
        </p:txBody>
      </p:sp>
      <p:sp>
        <p:nvSpPr>
          <p:cNvPr id="208936" name="Rectangle 40"/>
          <p:cNvSpPr>
            <a:spLocks noChangeArrowheads="1"/>
          </p:cNvSpPr>
          <p:nvPr/>
        </p:nvSpPr>
        <p:spPr bwMode="auto">
          <a:xfrm>
            <a:off x="3190169" y="2626520"/>
            <a:ext cx="523875" cy="457200"/>
          </a:xfrm>
          <a:prstGeom prst="rect">
            <a:avLst/>
          </a:prstGeom>
          <a:noFill/>
          <a:ln w="9525">
            <a:noFill/>
            <a:miter lim="800000"/>
            <a:headEnd/>
            <a:tailEnd/>
          </a:ln>
        </p:spPr>
        <p:txBody>
          <a:bodyPr wrap="none">
            <a:spAutoFit/>
          </a:bodyPr>
          <a:lstStyle/>
          <a:p>
            <a:pPr algn="r"/>
            <a:r>
              <a:rPr lang="en-US" sz="2400">
                <a:solidFill>
                  <a:srgbClr val="000000"/>
                </a:solidFill>
              </a:rPr>
              <a:t>11</a:t>
            </a:r>
          </a:p>
        </p:txBody>
      </p:sp>
      <p:sp>
        <p:nvSpPr>
          <p:cNvPr id="208937" name="Rectangle 41"/>
          <p:cNvSpPr>
            <a:spLocks noChangeArrowheads="1"/>
          </p:cNvSpPr>
          <p:nvPr/>
        </p:nvSpPr>
        <p:spPr bwMode="auto">
          <a:xfrm>
            <a:off x="3601332" y="2450307"/>
            <a:ext cx="639762" cy="519113"/>
          </a:xfrm>
          <a:prstGeom prst="rect">
            <a:avLst/>
          </a:prstGeom>
          <a:noFill/>
          <a:ln w="9525">
            <a:noFill/>
            <a:miter lim="800000"/>
            <a:headEnd/>
            <a:tailEnd/>
          </a:ln>
        </p:spPr>
        <p:txBody>
          <a:bodyPr wrap="none">
            <a:spAutoFit/>
          </a:bodyPr>
          <a:lstStyle/>
          <a:p>
            <a:pPr algn="l"/>
            <a:r>
              <a:rPr lang="en-US">
                <a:solidFill>
                  <a:srgbClr val="000000"/>
                </a:solidFill>
              </a:rPr>
              <a:t>Na</a:t>
            </a:r>
          </a:p>
        </p:txBody>
      </p:sp>
      <p:sp>
        <p:nvSpPr>
          <p:cNvPr id="208939" name="Rectangle 43"/>
          <p:cNvSpPr>
            <a:spLocks noChangeArrowheads="1"/>
          </p:cNvSpPr>
          <p:nvPr/>
        </p:nvSpPr>
        <p:spPr bwMode="auto">
          <a:xfrm>
            <a:off x="1027170" y="5201997"/>
            <a:ext cx="523875" cy="457200"/>
          </a:xfrm>
          <a:prstGeom prst="rect">
            <a:avLst/>
          </a:prstGeom>
          <a:noFill/>
          <a:ln w="9525">
            <a:noFill/>
            <a:miter lim="800000"/>
            <a:headEnd/>
            <a:tailEnd/>
          </a:ln>
        </p:spPr>
        <p:txBody>
          <a:bodyPr wrap="none">
            <a:spAutoFit/>
          </a:bodyPr>
          <a:lstStyle/>
          <a:p>
            <a:pPr algn="r"/>
            <a:r>
              <a:rPr lang="en-US" sz="2400">
                <a:solidFill>
                  <a:srgbClr val="000000"/>
                </a:solidFill>
              </a:rPr>
              <a:t>14</a:t>
            </a:r>
          </a:p>
        </p:txBody>
      </p:sp>
      <p:sp>
        <p:nvSpPr>
          <p:cNvPr id="208940" name="Rectangle 44"/>
          <p:cNvSpPr>
            <a:spLocks noChangeArrowheads="1"/>
          </p:cNvSpPr>
          <p:nvPr/>
        </p:nvSpPr>
        <p:spPr bwMode="auto">
          <a:xfrm>
            <a:off x="1184333" y="5524259"/>
            <a:ext cx="354012" cy="457200"/>
          </a:xfrm>
          <a:prstGeom prst="rect">
            <a:avLst/>
          </a:prstGeom>
          <a:noFill/>
          <a:ln w="9525">
            <a:noFill/>
            <a:miter lim="800000"/>
            <a:headEnd/>
            <a:tailEnd/>
          </a:ln>
        </p:spPr>
        <p:txBody>
          <a:bodyPr wrap="none">
            <a:spAutoFit/>
          </a:bodyPr>
          <a:lstStyle/>
          <a:p>
            <a:pPr algn="r"/>
            <a:r>
              <a:rPr lang="en-US" sz="2400">
                <a:solidFill>
                  <a:srgbClr val="000000"/>
                </a:solidFill>
              </a:rPr>
              <a:t>7</a:t>
            </a:r>
          </a:p>
        </p:txBody>
      </p:sp>
      <p:sp>
        <p:nvSpPr>
          <p:cNvPr id="208941" name="Rectangle 45"/>
          <p:cNvSpPr>
            <a:spLocks noChangeArrowheads="1"/>
          </p:cNvSpPr>
          <p:nvPr/>
        </p:nvSpPr>
        <p:spPr bwMode="auto">
          <a:xfrm>
            <a:off x="1425633" y="5348047"/>
            <a:ext cx="441325" cy="519112"/>
          </a:xfrm>
          <a:prstGeom prst="rect">
            <a:avLst/>
          </a:prstGeom>
          <a:noFill/>
          <a:ln w="9525">
            <a:noFill/>
            <a:miter lim="800000"/>
            <a:headEnd/>
            <a:tailEnd/>
          </a:ln>
        </p:spPr>
        <p:txBody>
          <a:bodyPr wrap="none">
            <a:spAutoFit/>
          </a:bodyPr>
          <a:lstStyle/>
          <a:p>
            <a:pPr algn="l"/>
            <a:r>
              <a:rPr lang="en-US">
                <a:solidFill>
                  <a:srgbClr val="000000"/>
                </a:solidFill>
              </a:rPr>
              <a:t>N</a:t>
            </a:r>
          </a:p>
        </p:txBody>
      </p:sp>
      <p:sp>
        <p:nvSpPr>
          <p:cNvPr id="208942" name="Line 46"/>
          <p:cNvSpPr>
            <a:spLocks noChangeShapeType="1"/>
          </p:cNvSpPr>
          <p:nvPr/>
        </p:nvSpPr>
        <p:spPr bwMode="auto">
          <a:xfrm>
            <a:off x="3373495" y="5576647"/>
            <a:ext cx="741363" cy="0"/>
          </a:xfrm>
          <a:prstGeom prst="line">
            <a:avLst/>
          </a:prstGeom>
          <a:noFill/>
          <a:ln w="22225">
            <a:solidFill>
              <a:schemeClr val="tx1"/>
            </a:solidFill>
            <a:round/>
            <a:headEnd/>
            <a:tailEnd type="triangle" w="lg" len="lg"/>
          </a:ln>
        </p:spPr>
        <p:txBody>
          <a:bodyPr wrap="none" anchor="ctr">
            <a:spAutoFit/>
          </a:bodyPr>
          <a:lstStyle/>
          <a:p>
            <a:endParaRPr lang="en-US"/>
          </a:p>
        </p:txBody>
      </p:sp>
      <p:sp>
        <p:nvSpPr>
          <p:cNvPr id="208943" name="Rectangle 47"/>
          <p:cNvSpPr>
            <a:spLocks noChangeArrowheads="1"/>
          </p:cNvSpPr>
          <p:nvPr/>
        </p:nvSpPr>
        <p:spPr bwMode="auto">
          <a:xfrm>
            <a:off x="5342766" y="5201997"/>
            <a:ext cx="523875" cy="457200"/>
          </a:xfrm>
          <a:prstGeom prst="rect">
            <a:avLst/>
          </a:prstGeom>
          <a:noFill/>
          <a:ln w="9525">
            <a:noFill/>
            <a:miter lim="800000"/>
            <a:headEnd/>
            <a:tailEnd/>
          </a:ln>
        </p:spPr>
        <p:txBody>
          <a:bodyPr wrap="none">
            <a:spAutoFit/>
          </a:bodyPr>
          <a:lstStyle/>
          <a:p>
            <a:pPr algn="r"/>
            <a:r>
              <a:rPr lang="en-US" sz="2400">
                <a:solidFill>
                  <a:srgbClr val="000000"/>
                </a:solidFill>
              </a:rPr>
              <a:t>17</a:t>
            </a:r>
          </a:p>
        </p:txBody>
      </p:sp>
      <p:sp>
        <p:nvSpPr>
          <p:cNvPr id="208944" name="Rectangle 48"/>
          <p:cNvSpPr>
            <a:spLocks noChangeArrowheads="1"/>
          </p:cNvSpPr>
          <p:nvPr/>
        </p:nvSpPr>
        <p:spPr bwMode="auto">
          <a:xfrm>
            <a:off x="5499929" y="5524259"/>
            <a:ext cx="354012" cy="457200"/>
          </a:xfrm>
          <a:prstGeom prst="rect">
            <a:avLst/>
          </a:prstGeom>
          <a:noFill/>
          <a:ln w="9525">
            <a:noFill/>
            <a:miter lim="800000"/>
            <a:headEnd/>
            <a:tailEnd/>
          </a:ln>
        </p:spPr>
        <p:txBody>
          <a:bodyPr wrap="none">
            <a:spAutoFit/>
          </a:bodyPr>
          <a:lstStyle/>
          <a:p>
            <a:pPr algn="r"/>
            <a:r>
              <a:rPr lang="en-US" sz="2400">
                <a:solidFill>
                  <a:srgbClr val="000000"/>
                </a:solidFill>
              </a:rPr>
              <a:t>8</a:t>
            </a:r>
          </a:p>
        </p:txBody>
      </p:sp>
      <p:sp>
        <p:nvSpPr>
          <p:cNvPr id="208945" name="Rectangle 49"/>
          <p:cNvSpPr>
            <a:spLocks noChangeArrowheads="1"/>
          </p:cNvSpPr>
          <p:nvPr/>
        </p:nvSpPr>
        <p:spPr bwMode="auto">
          <a:xfrm>
            <a:off x="5726941" y="5348047"/>
            <a:ext cx="460375" cy="519112"/>
          </a:xfrm>
          <a:prstGeom prst="rect">
            <a:avLst/>
          </a:prstGeom>
          <a:noFill/>
          <a:ln w="9525">
            <a:noFill/>
            <a:miter lim="800000"/>
            <a:headEnd/>
            <a:tailEnd/>
          </a:ln>
        </p:spPr>
        <p:txBody>
          <a:bodyPr wrap="none">
            <a:spAutoFit/>
          </a:bodyPr>
          <a:lstStyle/>
          <a:p>
            <a:pPr algn="l"/>
            <a:r>
              <a:rPr lang="en-US">
                <a:solidFill>
                  <a:srgbClr val="000000"/>
                </a:solidFill>
              </a:rPr>
              <a:t>O</a:t>
            </a:r>
          </a:p>
        </p:txBody>
      </p:sp>
      <p:sp>
        <p:nvSpPr>
          <p:cNvPr id="208946" name="Rectangle 50"/>
          <p:cNvSpPr>
            <a:spLocks noChangeArrowheads="1"/>
          </p:cNvSpPr>
          <p:nvPr/>
        </p:nvSpPr>
        <p:spPr bwMode="auto">
          <a:xfrm>
            <a:off x="1939983" y="5348047"/>
            <a:ext cx="392112" cy="519112"/>
          </a:xfrm>
          <a:prstGeom prst="rect">
            <a:avLst/>
          </a:prstGeom>
          <a:noFill/>
          <a:ln w="9525">
            <a:noFill/>
            <a:miter lim="800000"/>
            <a:headEnd/>
            <a:tailEnd/>
          </a:ln>
        </p:spPr>
        <p:txBody>
          <a:bodyPr wrap="none">
            <a:spAutoFit/>
          </a:bodyPr>
          <a:lstStyle/>
          <a:p>
            <a:pPr algn="l"/>
            <a:r>
              <a:rPr lang="en-US">
                <a:solidFill>
                  <a:srgbClr val="000000"/>
                </a:solidFill>
              </a:rPr>
              <a:t>+</a:t>
            </a:r>
          </a:p>
        </p:txBody>
      </p:sp>
      <p:sp>
        <p:nvSpPr>
          <p:cNvPr id="208947" name="Rectangle 51"/>
          <p:cNvSpPr>
            <a:spLocks noChangeArrowheads="1"/>
          </p:cNvSpPr>
          <p:nvPr/>
        </p:nvSpPr>
        <p:spPr bwMode="auto">
          <a:xfrm>
            <a:off x="2319395" y="5201997"/>
            <a:ext cx="354013" cy="457200"/>
          </a:xfrm>
          <a:prstGeom prst="rect">
            <a:avLst/>
          </a:prstGeom>
          <a:noFill/>
          <a:ln w="9525">
            <a:noFill/>
            <a:miter lim="800000"/>
            <a:headEnd/>
            <a:tailEnd/>
          </a:ln>
        </p:spPr>
        <p:txBody>
          <a:bodyPr wrap="none">
            <a:spAutoFit/>
          </a:bodyPr>
          <a:lstStyle/>
          <a:p>
            <a:pPr algn="r"/>
            <a:r>
              <a:rPr lang="en-US" sz="2400">
                <a:solidFill>
                  <a:srgbClr val="000000"/>
                </a:solidFill>
              </a:rPr>
              <a:t>4</a:t>
            </a:r>
          </a:p>
        </p:txBody>
      </p:sp>
      <p:sp>
        <p:nvSpPr>
          <p:cNvPr id="208948" name="Rectangle 52"/>
          <p:cNvSpPr>
            <a:spLocks noChangeArrowheads="1"/>
          </p:cNvSpPr>
          <p:nvPr/>
        </p:nvSpPr>
        <p:spPr bwMode="auto">
          <a:xfrm>
            <a:off x="2306695" y="5524259"/>
            <a:ext cx="354013" cy="457200"/>
          </a:xfrm>
          <a:prstGeom prst="rect">
            <a:avLst/>
          </a:prstGeom>
          <a:noFill/>
          <a:ln w="9525">
            <a:noFill/>
            <a:miter lim="800000"/>
            <a:headEnd/>
            <a:tailEnd/>
          </a:ln>
        </p:spPr>
        <p:txBody>
          <a:bodyPr wrap="none">
            <a:spAutoFit/>
          </a:bodyPr>
          <a:lstStyle/>
          <a:p>
            <a:pPr algn="r"/>
            <a:r>
              <a:rPr lang="en-US" sz="2400">
                <a:solidFill>
                  <a:srgbClr val="000000"/>
                </a:solidFill>
              </a:rPr>
              <a:t>2</a:t>
            </a:r>
          </a:p>
        </p:txBody>
      </p:sp>
      <p:sp>
        <p:nvSpPr>
          <p:cNvPr id="208949" name="Rectangle 53"/>
          <p:cNvSpPr>
            <a:spLocks noChangeArrowheads="1"/>
          </p:cNvSpPr>
          <p:nvPr/>
        </p:nvSpPr>
        <p:spPr bwMode="auto">
          <a:xfrm>
            <a:off x="2562283" y="5348047"/>
            <a:ext cx="639762" cy="519112"/>
          </a:xfrm>
          <a:prstGeom prst="rect">
            <a:avLst/>
          </a:prstGeom>
          <a:noFill/>
          <a:ln w="9525">
            <a:noFill/>
            <a:miter lim="800000"/>
            <a:headEnd/>
            <a:tailEnd/>
          </a:ln>
        </p:spPr>
        <p:txBody>
          <a:bodyPr wrap="none">
            <a:spAutoFit/>
          </a:bodyPr>
          <a:lstStyle/>
          <a:p>
            <a:pPr algn="l"/>
            <a:r>
              <a:rPr lang="en-US">
                <a:solidFill>
                  <a:srgbClr val="000000"/>
                </a:solidFill>
              </a:rPr>
              <a:t>He</a:t>
            </a:r>
          </a:p>
        </p:txBody>
      </p:sp>
      <p:sp>
        <p:nvSpPr>
          <p:cNvPr id="208950" name="Rectangle 54"/>
          <p:cNvSpPr>
            <a:spLocks noChangeArrowheads="1"/>
          </p:cNvSpPr>
          <p:nvPr/>
        </p:nvSpPr>
        <p:spPr bwMode="auto">
          <a:xfrm>
            <a:off x="4981587" y="5348047"/>
            <a:ext cx="392113" cy="519112"/>
          </a:xfrm>
          <a:prstGeom prst="rect">
            <a:avLst/>
          </a:prstGeom>
          <a:noFill/>
          <a:ln w="9525">
            <a:noFill/>
            <a:miter lim="800000"/>
            <a:headEnd/>
            <a:tailEnd/>
          </a:ln>
        </p:spPr>
        <p:txBody>
          <a:bodyPr wrap="none">
            <a:spAutoFit/>
          </a:bodyPr>
          <a:lstStyle/>
          <a:p>
            <a:pPr algn="l"/>
            <a:r>
              <a:rPr lang="en-US">
                <a:solidFill>
                  <a:srgbClr val="000000"/>
                </a:solidFill>
              </a:rPr>
              <a:t>+</a:t>
            </a:r>
          </a:p>
        </p:txBody>
      </p:sp>
      <p:sp>
        <p:nvSpPr>
          <p:cNvPr id="208951" name="Rectangle 55"/>
          <p:cNvSpPr>
            <a:spLocks noChangeArrowheads="1"/>
          </p:cNvSpPr>
          <p:nvPr/>
        </p:nvSpPr>
        <p:spPr bwMode="auto">
          <a:xfrm>
            <a:off x="4275149" y="5201997"/>
            <a:ext cx="354013" cy="457200"/>
          </a:xfrm>
          <a:prstGeom prst="rect">
            <a:avLst/>
          </a:prstGeom>
          <a:noFill/>
          <a:ln w="9525">
            <a:noFill/>
            <a:miter lim="800000"/>
            <a:headEnd/>
            <a:tailEnd/>
          </a:ln>
        </p:spPr>
        <p:txBody>
          <a:bodyPr wrap="none">
            <a:spAutoFit/>
          </a:bodyPr>
          <a:lstStyle/>
          <a:p>
            <a:pPr algn="r"/>
            <a:r>
              <a:rPr lang="en-US" sz="2400">
                <a:solidFill>
                  <a:srgbClr val="000000"/>
                </a:solidFill>
              </a:rPr>
              <a:t>1</a:t>
            </a:r>
          </a:p>
        </p:txBody>
      </p:sp>
      <p:sp>
        <p:nvSpPr>
          <p:cNvPr id="208952" name="Rectangle 56"/>
          <p:cNvSpPr>
            <a:spLocks noChangeArrowheads="1"/>
          </p:cNvSpPr>
          <p:nvPr/>
        </p:nvSpPr>
        <p:spPr bwMode="auto">
          <a:xfrm>
            <a:off x="4262449" y="5524259"/>
            <a:ext cx="354013" cy="457200"/>
          </a:xfrm>
          <a:prstGeom prst="rect">
            <a:avLst/>
          </a:prstGeom>
          <a:noFill/>
          <a:ln w="9525">
            <a:noFill/>
            <a:miter lim="800000"/>
            <a:headEnd/>
            <a:tailEnd/>
          </a:ln>
        </p:spPr>
        <p:txBody>
          <a:bodyPr wrap="none">
            <a:spAutoFit/>
          </a:bodyPr>
          <a:lstStyle/>
          <a:p>
            <a:pPr algn="r"/>
            <a:r>
              <a:rPr lang="en-US" sz="2400">
                <a:solidFill>
                  <a:srgbClr val="000000"/>
                </a:solidFill>
              </a:rPr>
              <a:t>1</a:t>
            </a:r>
          </a:p>
        </p:txBody>
      </p:sp>
      <p:sp>
        <p:nvSpPr>
          <p:cNvPr id="208953" name="Rectangle 57"/>
          <p:cNvSpPr>
            <a:spLocks noChangeArrowheads="1"/>
          </p:cNvSpPr>
          <p:nvPr/>
        </p:nvSpPr>
        <p:spPr bwMode="auto">
          <a:xfrm>
            <a:off x="4532324" y="5348047"/>
            <a:ext cx="441325" cy="519112"/>
          </a:xfrm>
          <a:prstGeom prst="rect">
            <a:avLst/>
          </a:prstGeom>
          <a:noFill/>
          <a:ln w="9525">
            <a:noFill/>
            <a:miter lim="800000"/>
            <a:headEnd/>
            <a:tailEnd/>
          </a:ln>
        </p:spPr>
        <p:txBody>
          <a:bodyPr wrap="none">
            <a:spAutoFit/>
          </a:bodyPr>
          <a:lstStyle/>
          <a:p>
            <a:pPr algn="l"/>
            <a:r>
              <a:rPr lang="en-US">
                <a:solidFill>
                  <a:srgbClr val="000000"/>
                </a:solidFill>
              </a:rPr>
              <a:t>H</a:t>
            </a:r>
          </a:p>
        </p:txBody>
      </p:sp>
      <p:grpSp>
        <p:nvGrpSpPr>
          <p:cNvPr id="3" name="Group 2"/>
          <p:cNvGrpSpPr/>
          <p:nvPr/>
        </p:nvGrpSpPr>
        <p:grpSpPr>
          <a:xfrm>
            <a:off x="5584991" y="1732293"/>
            <a:ext cx="2271400" cy="1373660"/>
            <a:chOff x="5584991" y="1732293"/>
            <a:chExt cx="2271400" cy="1373660"/>
          </a:xfrm>
        </p:grpSpPr>
        <p:sp>
          <p:nvSpPr>
            <p:cNvPr id="53" name="Rectangle 20"/>
            <p:cNvSpPr>
              <a:spLocks noChangeArrowheads="1"/>
            </p:cNvSpPr>
            <p:nvPr/>
          </p:nvSpPr>
          <p:spPr bwMode="auto">
            <a:xfrm>
              <a:off x="7173972" y="2285542"/>
              <a:ext cx="354149" cy="457203"/>
            </a:xfrm>
            <a:prstGeom prst="rect">
              <a:avLst/>
            </a:prstGeom>
            <a:noFill/>
            <a:ln w="9525">
              <a:noFill/>
              <a:miter lim="800000"/>
              <a:headEnd/>
              <a:tailEnd/>
            </a:ln>
          </p:spPr>
          <p:txBody>
            <a:bodyPr wrap="none">
              <a:spAutoFit/>
            </a:bodyPr>
            <a:lstStyle/>
            <a:p>
              <a:pPr algn="r"/>
              <a:r>
                <a:rPr lang="en-US" sz="2400">
                  <a:solidFill>
                    <a:schemeClr val="tx1"/>
                  </a:solidFill>
                </a:rPr>
                <a:t>4</a:t>
              </a:r>
            </a:p>
          </p:txBody>
        </p:sp>
        <p:sp>
          <p:nvSpPr>
            <p:cNvPr id="54" name="Rectangle 21"/>
            <p:cNvSpPr>
              <a:spLocks noChangeArrowheads="1"/>
            </p:cNvSpPr>
            <p:nvPr/>
          </p:nvSpPr>
          <p:spPr bwMode="auto">
            <a:xfrm>
              <a:off x="7161267" y="2607806"/>
              <a:ext cx="354149" cy="457203"/>
            </a:xfrm>
            <a:prstGeom prst="rect">
              <a:avLst/>
            </a:prstGeom>
            <a:noFill/>
            <a:ln w="9525">
              <a:noFill/>
              <a:miter lim="800000"/>
              <a:headEnd/>
              <a:tailEnd/>
            </a:ln>
          </p:spPr>
          <p:txBody>
            <a:bodyPr wrap="none">
              <a:spAutoFit/>
            </a:bodyPr>
            <a:lstStyle/>
            <a:p>
              <a:pPr algn="r"/>
              <a:r>
                <a:rPr lang="en-US" sz="2400">
                  <a:solidFill>
                    <a:schemeClr val="tx1"/>
                  </a:solidFill>
                </a:rPr>
                <a:t>2</a:t>
              </a:r>
            </a:p>
          </p:txBody>
        </p:sp>
        <p:sp>
          <p:nvSpPr>
            <p:cNvPr id="55" name="Rectangle 22"/>
            <p:cNvSpPr>
              <a:spLocks noChangeArrowheads="1"/>
            </p:cNvSpPr>
            <p:nvPr/>
          </p:nvSpPr>
          <p:spPr bwMode="auto">
            <a:xfrm>
              <a:off x="7445542" y="2388729"/>
              <a:ext cx="410849" cy="523223"/>
            </a:xfrm>
            <a:prstGeom prst="rect">
              <a:avLst/>
            </a:prstGeom>
            <a:noFill/>
            <a:ln w="9525">
              <a:noFill/>
              <a:miter lim="800000"/>
              <a:headEnd/>
              <a:tailEnd/>
            </a:ln>
          </p:spPr>
          <p:txBody>
            <a:bodyPr wrap="none">
              <a:spAutoFit/>
            </a:bodyPr>
            <a:lstStyle/>
            <a:p>
              <a:pPr algn="l"/>
              <a:r>
                <a:rPr lang="en-US" dirty="0">
                  <a:solidFill>
                    <a:schemeClr val="tx1"/>
                  </a:solidFill>
                  <a:latin typeface="Symbol" pitchFamily="18" charset="2"/>
                </a:rPr>
                <a:t>a</a:t>
              </a:r>
            </a:p>
          </p:txBody>
        </p:sp>
        <p:sp>
          <p:nvSpPr>
            <p:cNvPr id="56" name="Rectangle 22"/>
            <p:cNvSpPr>
              <a:spLocks noChangeArrowheads="1"/>
            </p:cNvSpPr>
            <p:nvPr/>
          </p:nvSpPr>
          <p:spPr bwMode="auto">
            <a:xfrm>
              <a:off x="6590537" y="2431591"/>
              <a:ext cx="505463" cy="523223"/>
            </a:xfrm>
            <a:prstGeom prst="rect">
              <a:avLst/>
            </a:prstGeom>
            <a:noFill/>
            <a:ln w="9525">
              <a:noFill/>
              <a:miter lim="800000"/>
              <a:headEnd/>
              <a:tailEnd/>
            </a:ln>
          </p:spPr>
          <p:txBody>
            <a:bodyPr wrap="none">
              <a:spAutoFit/>
            </a:bodyPr>
            <a:lstStyle/>
            <a:p>
              <a:pPr algn="l"/>
              <a:r>
                <a:rPr lang="en-US" dirty="0">
                  <a:solidFill>
                    <a:schemeClr val="tx1"/>
                  </a:solidFill>
                </a:rPr>
                <a:t>or</a:t>
              </a:r>
            </a:p>
          </p:txBody>
        </p:sp>
        <p:sp>
          <p:nvSpPr>
            <p:cNvPr id="57" name="Line 26"/>
            <p:cNvSpPr>
              <a:spLocks noChangeShapeType="1"/>
            </p:cNvSpPr>
            <p:nvPr/>
          </p:nvSpPr>
          <p:spPr bwMode="auto">
            <a:xfrm flipH="1" flipV="1">
              <a:off x="5584991" y="1732293"/>
              <a:ext cx="236628" cy="557187"/>
            </a:xfrm>
            <a:prstGeom prst="line">
              <a:avLst/>
            </a:prstGeom>
            <a:noFill/>
            <a:ln w="22225">
              <a:solidFill>
                <a:schemeClr val="tx1"/>
              </a:solidFill>
              <a:round/>
              <a:headEnd/>
              <a:tailEnd type="triangle" w="lg" len="lg"/>
            </a:ln>
          </p:spPr>
          <p:txBody>
            <a:bodyPr wrap="square" anchor="ctr">
              <a:spAutoFit/>
            </a:bodyPr>
            <a:lstStyle/>
            <a:p>
              <a:endParaRPr lang="en-US"/>
            </a:p>
          </p:txBody>
        </p:sp>
        <p:sp>
          <p:nvSpPr>
            <p:cNvPr id="58" name="Rectangle 20"/>
            <p:cNvSpPr>
              <a:spLocks noChangeArrowheads="1"/>
            </p:cNvSpPr>
            <p:nvPr/>
          </p:nvSpPr>
          <p:spPr bwMode="auto">
            <a:xfrm>
              <a:off x="5667477" y="2326486"/>
              <a:ext cx="354149" cy="457203"/>
            </a:xfrm>
            <a:prstGeom prst="rect">
              <a:avLst/>
            </a:prstGeom>
            <a:noFill/>
            <a:ln w="9525">
              <a:noFill/>
              <a:miter lim="800000"/>
              <a:headEnd/>
              <a:tailEnd/>
            </a:ln>
          </p:spPr>
          <p:txBody>
            <a:bodyPr wrap="none">
              <a:spAutoFit/>
            </a:bodyPr>
            <a:lstStyle/>
            <a:p>
              <a:pPr algn="r"/>
              <a:r>
                <a:rPr lang="en-US" sz="2400">
                  <a:solidFill>
                    <a:schemeClr val="tx1"/>
                  </a:solidFill>
                </a:rPr>
                <a:t>4</a:t>
              </a:r>
            </a:p>
          </p:txBody>
        </p:sp>
        <p:sp>
          <p:nvSpPr>
            <p:cNvPr id="59" name="Rectangle 21"/>
            <p:cNvSpPr>
              <a:spLocks noChangeArrowheads="1"/>
            </p:cNvSpPr>
            <p:nvPr/>
          </p:nvSpPr>
          <p:spPr bwMode="auto">
            <a:xfrm>
              <a:off x="5654772" y="2648750"/>
              <a:ext cx="354149" cy="457203"/>
            </a:xfrm>
            <a:prstGeom prst="rect">
              <a:avLst/>
            </a:prstGeom>
            <a:noFill/>
            <a:ln w="9525">
              <a:noFill/>
              <a:miter lim="800000"/>
              <a:headEnd/>
              <a:tailEnd/>
            </a:ln>
          </p:spPr>
          <p:txBody>
            <a:bodyPr wrap="none">
              <a:spAutoFit/>
            </a:bodyPr>
            <a:lstStyle/>
            <a:p>
              <a:pPr algn="r"/>
              <a:r>
                <a:rPr lang="en-US" sz="2400">
                  <a:solidFill>
                    <a:schemeClr val="tx1"/>
                  </a:solidFill>
                </a:rPr>
                <a:t>2</a:t>
              </a:r>
            </a:p>
          </p:txBody>
        </p:sp>
        <p:sp>
          <p:nvSpPr>
            <p:cNvPr id="60" name="Rectangle 22"/>
            <p:cNvSpPr>
              <a:spLocks noChangeArrowheads="1"/>
            </p:cNvSpPr>
            <p:nvPr/>
          </p:nvSpPr>
          <p:spPr bwMode="auto">
            <a:xfrm>
              <a:off x="5939047" y="2429673"/>
              <a:ext cx="644728" cy="523220"/>
            </a:xfrm>
            <a:prstGeom prst="rect">
              <a:avLst/>
            </a:prstGeom>
            <a:noFill/>
            <a:ln w="9525">
              <a:noFill/>
              <a:miter lim="800000"/>
              <a:headEnd/>
              <a:tailEnd/>
            </a:ln>
          </p:spPr>
          <p:txBody>
            <a:bodyPr wrap="none">
              <a:spAutoFit/>
            </a:bodyPr>
            <a:lstStyle/>
            <a:p>
              <a:pPr algn="l"/>
              <a:r>
                <a:rPr lang="en-US" dirty="0" smtClean="0">
                  <a:solidFill>
                    <a:schemeClr val="tx1"/>
                  </a:solidFill>
                  <a:latin typeface="+mj-lt"/>
                </a:rPr>
                <a:t>He</a:t>
              </a:r>
              <a:endParaRPr lang="en-US" dirty="0">
                <a:solidFill>
                  <a:schemeClr val="tx1"/>
                </a:solidFill>
                <a:latin typeface="+mj-lt"/>
              </a:endParaRPr>
            </a:p>
          </p:txBody>
        </p:sp>
      </p:grpSp>
      <p:grpSp>
        <p:nvGrpSpPr>
          <p:cNvPr id="4" name="Group 3"/>
          <p:cNvGrpSpPr/>
          <p:nvPr/>
        </p:nvGrpSpPr>
        <p:grpSpPr>
          <a:xfrm>
            <a:off x="5085193" y="3685528"/>
            <a:ext cx="2318074" cy="779463"/>
            <a:chOff x="6171406" y="3438525"/>
            <a:chExt cx="2318074" cy="779463"/>
          </a:xfrm>
        </p:grpSpPr>
        <p:sp>
          <p:nvSpPr>
            <p:cNvPr id="16429" name="Rectangle 10"/>
            <p:cNvSpPr>
              <a:spLocks noChangeArrowheads="1"/>
            </p:cNvSpPr>
            <p:nvPr/>
          </p:nvSpPr>
          <p:spPr bwMode="auto">
            <a:xfrm>
              <a:off x="6171406" y="3438525"/>
              <a:ext cx="523875" cy="457200"/>
            </a:xfrm>
            <a:prstGeom prst="rect">
              <a:avLst/>
            </a:prstGeom>
            <a:noFill/>
            <a:ln w="9525">
              <a:noFill/>
              <a:miter lim="800000"/>
              <a:headEnd/>
              <a:tailEnd/>
            </a:ln>
          </p:spPr>
          <p:txBody>
            <a:bodyPr wrap="none">
              <a:spAutoFit/>
            </a:bodyPr>
            <a:lstStyle/>
            <a:p>
              <a:pPr algn="r"/>
              <a:r>
                <a:rPr lang="en-US" sz="2400"/>
                <a:t>14</a:t>
              </a:r>
            </a:p>
          </p:txBody>
        </p:sp>
        <p:sp>
          <p:nvSpPr>
            <p:cNvPr id="16430" name="Rectangle 11"/>
            <p:cNvSpPr>
              <a:spLocks noChangeArrowheads="1"/>
            </p:cNvSpPr>
            <p:nvPr/>
          </p:nvSpPr>
          <p:spPr bwMode="auto">
            <a:xfrm>
              <a:off x="6328569" y="3760788"/>
              <a:ext cx="354013" cy="457200"/>
            </a:xfrm>
            <a:prstGeom prst="rect">
              <a:avLst/>
            </a:prstGeom>
            <a:noFill/>
            <a:ln w="9525">
              <a:noFill/>
              <a:miter lim="800000"/>
              <a:headEnd/>
              <a:tailEnd/>
            </a:ln>
          </p:spPr>
          <p:txBody>
            <a:bodyPr wrap="none">
              <a:spAutoFit/>
            </a:bodyPr>
            <a:lstStyle/>
            <a:p>
              <a:pPr algn="r"/>
              <a:r>
                <a:rPr lang="en-US" sz="2400"/>
                <a:t>7</a:t>
              </a:r>
            </a:p>
          </p:txBody>
        </p:sp>
        <p:sp>
          <p:nvSpPr>
            <p:cNvPr id="16431" name="Rectangle 12"/>
            <p:cNvSpPr>
              <a:spLocks noChangeArrowheads="1"/>
            </p:cNvSpPr>
            <p:nvPr/>
          </p:nvSpPr>
          <p:spPr bwMode="auto">
            <a:xfrm>
              <a:off x="6569869" y="3584575"/>
              <a:ext cx="441325" cy="519113"/>
            </a:xfrm>
            <a:prstGeom prst="rect">
              <a:avLst/>
            </a:prstGeom>
            <a:noFill/>
            <a:ln w="9525">
              <a:noFill/>
              <a:miter lim="800000"/>
              <a:headEnd/>
              <a:tailEnd/>
            </a:ln>
          </p:spPr>
          <p:txBody>
            <a:bodyPr wrap="none">
              <a:spAutoFit/>
            </a:bodyPr>
            <a:lstStyle/>
            <a:p>
              <a:pPr algn="l"/>
              <a:r>
                <a:rPr lang="en-US"/>
                <a:t>N</a:t>
              </a:r>
            </a:p>
          </p:txBody>
        </p:sp>
        <p:sp>
          <p:nvSpPr>
            <p:cNvPr id="16432" name="Rectangle 13"/>
            <p:cNvSpPr>
              <a:spLocks noChangeArrowheads="1"/>
            </p:cNvSpPr>
            <p:nvPr/>
          </p:nvSpPr>
          <p:spPr bwMode="auto">
            <a:xfrm>
              <a:off x="6981031" y="3584575"/>
              <a:ext cx="1041400" cy="519113"/>
            </a:xfrm>
            <a:prstGeom prst="rect">
              <a:avLst/>
            </a:prstGeom>
            <a:noFill/>
            <a:ln w="9525">
              <a:noFill/>
              <a:miter lim="800000"/>
              <a:headEnd/>
              <a:tailEnd/>
            </a:ln>
          </p:spPr>
          <p:txBody>
            <a:bodyPr wrap="none">
              <a:spAutoFit/>
            </a:bodyPr>
            <a:lstStyle/>
            <a:p>
              <a:pPr algn="l"/>
              <a:r>
                <a:rPr lang="en-US"/>
                <a:t>(</a:t>
              </a:r>
              <a:r>
                <a:rPr lang="en-US">
                  <a:latin typeface="Symbol" pitchFamily="18" charset="2"/>
                </a:rPr>
                <a:t>a</a:t>
              </a:r>
              <a:r>
                <a:rPr lang="en-US"/>
                <a:t>, p)</a:t>
              </a:r>
            </a:p>
          </p:txBody>
        </p:sp>
        <p:sp>
          <p:nvSpPr>
            <p:cNvPr id="62" name="Rectangle 32"/>
            <p:cNvSpPr>
              <a:spLocks noChangeArrowheads="1"/>
            </p:cNvSpPr>
            <p:nvPr/>
          </p:nvSpPr>
          <p:spPr bwMode="auto">
            <a:xfrm>
              <a:off x="7990625" y="3448547"/>
              <a:ext cx="498855" cy="769441"/>
            </a:xfrm>
            <a:prstGeom prst="rect">
              <a:avLst/>
            </a:prstGeom>
            <a:noFill/>
            <a:ln w="9525">
              <a:noFill/>
              <a:miter lim="800000"/>
              <a:headEnd/>
              <a:tailEnd/>
            </a:ln>
          </p:spPr>
          <p:txBody>
            <a:bodyPr wrap="none">
              <a:spAutoFit/>
            </a:bodyPr>
            <a:lstStyle/>
            <a:p>
              <a:pPr algn="l"/>
              <a:r>
                <a:rPr lang="en-US" sz="4400" dirty="0" smtClean="0"/>
                <a:t>?</a:t>
              </a:r>
              <a:endParaRPr lang="en-US" sz="4400" dirty="0"/>
            </a:p>
          </p:txBody>
        </p:sp>
      </p:grpSp>
      <p:sp>
        <p:nvSpPr>
          <p:cNvPr id="65" name="Rectangle 2"/>
          <p:cNvSpPr>
            <a:spLocks noChangeArrowheads="1"/>
          </p:cNvSpPr>
          <p:nvPr/>
        </p:nvSpPr>
        <p:spPr bwMode="auto">
          <a:xfrm>
            <a:off x="7220847" y="5157711"/>
            <a:ext cx="914400" cy="806450"/>
          </a:xfrm>
          <a:prstGeom prst="rect">
            <a:avLst/>
          </a:prstGeom>
          <a:solidFill>
            <a:srgbClr val="00FFFF"/>
          </a:solidFill>
          <a:ln w="9525">
            <a:solidFill>
              <a:schemeClr val="tx1"/>
            </a:solidFill>
            <a:miter lim="800000"/>
            <a:headEnd/>
            <a:tailEnd/>
          </a:ln>
        </p:spPr>
        <p:txBody>
          <a:bodyPr anchor="ctr">
            <a:spAutoFit/>
          </a:bodyPr>
          <a:lstStyle/>
          <a:p>
            <a:endParaRPr lang="en-US"/>
          </a:p>
        </p:txBody>
      </p:sp>
      <p:grpSp>
        <p:nvGrpSpPr>
          <p:cNvPr id="66" name="Group 65"/>
          <p:cNvGrpSpPr/>
          <p:nvPr/>
        </p:nvGrpSpPr>
        <p:grpSpPr>
          <a:xfrm>
            <a:off x="7218259" y="4350690"/>
            <a:ext cx="908719" cy="1635231"/>
            <a:chOff x="5493916" y="1475184"/>
            <a:chExt cx="908719" cy="1635231"/>
          </a:xfrm>
        </p:grpSpPr>
        <p:sp>
          <p:nvSpPr>
            <p:cNvPr id="71" name="Line 26"/>
            <p:cNvSpPr>
              <a:spLocks noChangeShapeType="1"/>
            </p:cNvSpPr>
            <p:nvPr/>
          </p:nvSpPr>
          <p:spPr bwMode="auto">
            <a:xfrm flipH="1" flipV="1">
              <a:off x="5508681" y="1475184"/>
              <a:ext cx="312938" cy="814295"/>
            </a:xfrm>
            <a:prstGeom prst="line">
              <a:avLst/>
            </a:prstGeom>
            <a:noFill/>
            <a:ln w="22225">
              <a:solidFill>
                <a:schemeClr val="tx1"/>
              </a:solidFill>
              <a:round/>
              <a:headEnd/>
              <a:tailEnd type="triangle" w="lg" len="lg"/>
            </a:ln>
          </p:spPr>
          <p:txBody>
            <a:bodyPr wrap="square" anchor="ctr">
              <a:spAutoFit/>
            </a:bodyPr>
            <a:lstStyle/>
            <a:p>
              <a:endParaRPr lang="en-US"/>
            </a:p>
          </p:txBody>
        </p:sp>
        <p:sp>
          <p:nvSpPr>
            <p:cNvPr id="72" name="Rectangle 20"/>
            <p:cNvSpPr>
              <a:spLocks noChangeArrowheads="1"/>
            </p:cNvSpPr>
            <p:nvPr/>
          </p:nvSpPr>
          <p:spPr bwMode="auto">
            <a:xfrm>
              <a:off x="5493916" y="2326486"/>
              <a:ext cx="527710" cy="461665"/>
            </a:xfrm>
            <a:prstGeom prst="rect">
              <a:avLst/>
            </a:prstGeom>
            <a:noFill/>
            <a:ln w="9525">
              <a:noFill/>
              <a:miter lim="800000"/>
              <a:headEnd/>
              <a:tailEnd/>
            </a:ln>
          </p:spPr>
          <p:txBody>
            <a:bodyPr wrap="none">
              <a:spAutoFit/>
            </a:bodyPr>
            <a:lstStyle/>
            <a:p>
              <a:pPr algn="r"/>
              <a:r>
                <a:rPr lang="en-US" sz="2400" dirty="0" smtClean="0">
                  <a:solidFill>
                    <a:schemeClr val="tx1"/>
                  </a:solidFill>
                </a:rPr>
                <a:t>17</a:t>
              </a:r>
              <a:endParaRPr lang="en-US" sz="2400" dirty="0">
                <a:solidFill>
                  <a:schemeClr val="tx1"/>
                </a:solidFill>
              </a:endParaRPr>
            </a:p>
          </p:txBody>
        </p:sp>
        <p:sp>
          <p:nvSpPr>
            <p:cNvPr id="73" name="Rectangle 21"/>
            <p:cNvSpPr>
              <a:spLocks noChangeArrowheads="1"/>
            </p:cNvSpPr>
            <p:nvPr/>
          </p:nvSpPr>
          <p:spPr bwMode="auto">
            <a:xfrm>
              <a:off x="5652733" y="2648750"/>
              <a:ext cx="356188" cy="461665"/>
            </a:xfrm>
            <a:prstGeom prst="rect">
              <a:avLst/>
            </a:prstGeom>
            <a:noFill/>
            <a:ln w="9525">
              <a:noFill/>
              <a:miter lim="800000"/>
              <a:headEnd/>
              <a:tailEnd/>
            </a:ln>
          </p:spPr>
          <p:txBody>
            <a:bodyPr wrap="none">
              <a:spAutoFit/>
            </a:bodyPr>
            <a:lstStyle/>
            <a:p>
              <a:pPr algn="r"/>
              <a:r>
                <a:rPr lang="en-US" sz="2400" dirty="0" smtClean="0">
                  <a:solidFill>
                    <a:schemeClr val="tx1"/>
                  </a:solidFill>
                </a:rPr>
                <a:t>8</a:t>
              </a:r>
              <a:endParaRPr lang="en-US" sz="2400" dirty="0">
                <a:solidFill>
                  <a:schemeClr val="tx1"/>
                </a:solidFill>
              </a:endParaRPr>
            </a:p>
          </p:txBody>
        </p:sp>
        <p:sp>
          <p:nvSpPr>
            <p:cNvPr id="74" name="Rectangle 22"/>
            <p:cNvSpPr>
              <a:spLocks noChangeArrowheads="1"/>
            </p:cNvSpPr>
            <p:nvPr/>
          </p:nvSpPr>
          <p:spPr bwMode="auto">
            <a:xfrm>
              <a:off x="5939047" y="2429673"/>
              <a:ext cx="463588" cy="523220"/>
            </a:xfrm>
            <a:prstGeom prst="rect">
              <a:avLst/>
            </a:prstGeom>
            <a:noFill/>
            <a:ln w="9525">
              <a:noFill/>
              <a:miter lim="800000"/>
              <a:headEnd/>
              <a:tailEnd/>
            </a:ln>
          </p:spPr>
          <p:txBody>
            <a:bodyPr wrap="none">
              <a:spAutoFit/>
            </a:bodyPr>
            <a:lstStyle/>
            <a:p>
              <a:pPr algn="l"/>
              <a:r>
                <a:rPr lang="en-US" dirty="0" smtClean="0">
                  <a:solidFill>
                    <a:schemeClr val="tx1"/>
                  </a:solidFill>
                  <a:latin typeface="+mj-lt"/>
                </a:rPr>
                <a:t>O</a:t>
              </a:r>
              <a:endParaRPr lang="en-US" dirty="0">
                <a:solidFill>
                  <a:schemeClr val="tx1"/>
                </a:solidFill>
                <a:latin typeface="+mj-lt"/>
              </a:endParaRPr>
            </a:p>
          </p:txBody>
        </p:sp>
      </p:grpSp>
    </p:spTree>
    <p:extLst>
      <p:ext uri="{BB962C8B-B14F-4D97-AF65-F5344CB8AC3E}">
        <p14:creationId xmlns:p14="http://schemas.microsoft.com/office/powerpoint/2010/main" val="38287648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9" presetClass="entr" presetSubtype="0" fill="hold" grpId="0" nodeType="afterEffect">
                                  <p:stCondLst>
                                    <p:cond delay="0"/>
                                  </p:stCondLst>
                                  <p:childTnLst>
                                    <p:set>
                                      <p:cBhvr>
                                        <p:cTn id="12" dur="1" fill="hold">
                                          <p:stCondLst>
                                            <p:cond delay="0"/>
                                          </p:stCondLst>
                                        </p:cTn>
                                        <p:tgtEl>
                                          <p:spTgt spid="64"/>
                                        </p:tgtEl>
                                        <p:attrNameLst>
                                          <p:attrName>style.visibility</p:attrName>
                                        </p:attrNameLst>
                                      </p:cBhvr>
                                      <p:to>
                                        <p:strVal val="visible"/>
                                      </p:to>
                                    </p:set>
                                    <p:animEffect transition="in" filter="dissolve">
                                      <p:cBhvr>
                                        <p:cTn id="13" dur="500"/>
                                        <p:tgtEl>
                                          <p:spTgt spid="64"/>
                                        </p:tgtEl>
                                      </p:cBhvr>
                                    </p:animEffect>
                                  </p:childTnLst>
                                </p:cTn>
                              </p:par>
                            </p:childTnLst>
                          </p:cTn>
                        </p:par>
                      </p:childTnLst>
                    </p:cTn>
                  </p:par>
                  <p:par>
                    <p:cTn id="14" fill="hold">
                      <p:stCondLst>
                        <p:cond delay="indefinite"/>
                      </p:stCondLst>
                      <p:childTnLst>
                        <p:par>
                          <p:cTn id="15" fill="hold">
                            <p:stCondLst>
                              <p:cond delay="0"/>
                            </p:stCondLst>
                            <p:childTnLst>
                              <p:par>
                                <p:cTn id="16" presetID="52" presetClass="entr" presetSubtype="0" fill="hold" grpId="0" nodeType="clickEffect">
                                  <p:stCondLst>
                                    <p:cond delay="0"/>
                                  </p:stCondLst>
                                  <p:childTnLst>
                                    <p:set>
                                      <p:cBhvr>
                                        <p:cTn id="17" dur="1" fill="hold">
                                          <p:stCondLst>
                                            <p:cond delay="0"/>
                                          </p:stCondLst>
                                        </p:cTn>
                                        <p:tgtEl>
                                          <p:spTgt spid="208931"/>
                                        </p:tgtEl>
                                        <p:attrNameLst>
                                          <p:attrName>style.visibility</p:attrName>
                                        </p:attrNameLst>
                                      </p:cBhvr>
                                      <p:to>
                                        <p:strVal val="visible"/>
                                      </p:to>
                                    </p:set>
                                    <p:animScale>
                                      <p:cBhvr>
                                        <p:cTn id="18" dur="1000" decel="50000" fill="hold">
                                          <p:stCondLst>
                                            <p:cond delay="0"/>
                                          </p:stCondLst>
                                        </p:cTn>
                                        <p:tgtEl>
                                          <p:spTgt spid="2089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208931"/>
                                        </p:tgtEl>
                                        <p:attrNameLst>
                                          <p:attrName>ppt_x</p:attrName>
                                          <p:attrName>ppt_y</p:attrName>
                                        </p:attrNameLst>
                                      </p:cBhvr>
                                    </p:animMotion>
                                    <p:animEffect transition="in" filter="fade">
                                      <p:cBhvr>
                                        <p:cTn id="20" dur="1000"/>
                                        <p:tgtEl>
                                          <p:spTgt spid="208931"/>
                                        </p:tgtEl>
                                      </p:cBhvr>
                                    </p:animEffect>
                                  </p:childTnLst>
                                </p:cTn>
                              </p:par>
                              <p:par>
                                <p:cTn id="21" presetID="52" presetClass="entr" presetSubtype="0" fill="hold" grpId="0" nodeType="withEffect">
                                  <p:stCondLst>
                                    <p:cond delay="0"/>
                                  </p:stCondLst>
                                  <p:childTnLst>
                                    <p:set>
                                      <p:cBhvr>
                                        <p:cTn id="22" dur="1" fill="hold">
                                          <p:stCondLst>
                                            <p:cond delay="0"/>
                                          </p:stCondLst>
                                        </p:cTn>
                                        <p:tgtEl>
                                          <p:spTgt spid="208932"/>
                                        </p:tgtEl>
                                        <p:attrNameLst>
                                          <p:attrName>style.visibility</p:attrName>
                                        </p:attrNameLst>
                                      </p:cBhvr>
                                      <p:to>
                                        <p:strVal val="visible"/>
                                      </p:to>
                                    </p:set>
                                    <p:animScale>
                                      <p:cBhvr>
                                        <p:cTn id="23" dur="1000" decel="50000" fill="hold">
                                          <p:stCondLst>
                                            <p:cond delay="0"/>
                                          </p:stCondLst>
                                        </p:cTn>
                                        <p:tgtEl>
                                          <p:spTgt spid="20893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208932"/>
                                        </p:tgtEl>
                                        <p:attrNameLst>
                                          <p:attrName>ppt_x</p:attrName>
                                          <p:attrName>ppt_y</p:attrName>
                                        </p:attrNameLst>
                                      </p:cBhvr>
                                    </p:animMotion>
                                    <p:animEffect transition="in" filter="fade">
                                      <p:cBhvr>
                                        <p:cTn id="25" dur="1000"/>
                                        <p:tgtEl>
                                          <p:spTgt spid="208932"/>
                                        </p:tgtEl>
                                      </p:cBhvr>
                                    </p:animEffect>
                                  </p:childTnLst>
                                </p:cTn>
                              </p:par>
                              <p:par>
                                <p:cTn id="26" presetID="52" presetClass="entr" presetSubtype="0" fill="hold" grpId="0" nodeType="withEffect">
                                  <p:stCondLst>
                                    <p:cond delay="0"/>
                                  </p:stCondLst>
                                  <p:childTnLst>
                                    <p:set>
                                      <p:cBhvr>
                                        <p:cTn id="27" dur="1" fill="hold">
                                          <p:stCondLst>
                                            <p:cond delay="0"/>
                                          </p:stCondLst>
                                        </p:cTn>
                                        <p:tgtEl>
                                          <p:spTgt spid="208933"/>
                                        </p:tgtEl>
                                        <p:attrNameLst>
                                          <p:attrName>style.visibility</p:attrName>
                                        </p:attrNameLst>
                                      </p:cBhvr>
                                      <p:to>
                                        <p:strVal val="visible"/>
                                      </p:to>
                                    </p:set>
                                    <p:animScale>
                                      <p:cBhvr>
                                        <p:cTn id="28" dur="1000" decel="50000" fill="hold">
                                          <p:stCondLst>
                                            <p:cond delay="0"/>
                                          </p:stCondLst>
                                        </p:cTn>
                                        <p:tgtEl>
                                          <p:spTgt spid="20893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208933"/>
                                        </p:tgtEl>
                                        <p:attrNameLst>
                                          <p:attrName>ppt_x</p:attrName>
                                          <p:attrName>ppt_y</p:attrName>
                                        </p:attrNameLst>
                                      </p:cBhvr>
                                    </p:animMotion>
                                    <p:animEffect transition="in" filter="fade">
                                      <p:cBhvr>
                                        <p:cTn id="30" dur="1000"/>
                                        <p:tgtEl>
                                          <p:spTgt spid="208933"/>
                                        </p:tgtEl>
                                      </p:cBhvr>
                                    </p:animEffect>
                                  </p:childTnLst>
                                </p:cTn>
                              </p:par>
                            </p:childTnLst>
                          </p:cTn>
                        </p:par>
                      </p:childTnLst>
                    </p:cTn>
                  </p:par>
                  <p:par>
                    <p:cTn id="31" fill="hold">
                      <p:stCondLst>
                        <p:cond delay="indefinite"/>
                      </p:stCondLst>
                      <p:childTnLst>
                        <p:par>
                          <p:cTn id="32" fill="hold">
                            <p:stCondLst>
                              <p:cond delay="0"/>
                            </p:stCondLst>
                            <p:childTnLst>
                              <p:par>
                                <p:cTn id="33" presetID="52" presetClass="entr" presetSubtype="0" fill="hold" grpId="0" nodeType="clickEffect">
                                  <p:stCondLst>
                                    <p:cond delay="0"/>
                                  </p:stCondLst>
                                  <p:childTnLst>
                                    <p:set>
                                      <p:cBhvr>
                                        <p:cTn id="34" dur="1" fill="hold">
                                          <p:stCondLst>
                                            <p:cond delay="0"/>
                                          </p:stCondLst>
                                        </p:cTn>
                                        <p:tgtEl>
                                          <p:spTgt spid="208935"/>
                                        </p:tgtEl>
                                        <p:attrNameLst>
                                          <p:attrName>style.visibility</p:attrName>
                                        </p:attrNameLst>
                                      </p:cBhvr>
                                      <p:to>
                                        <p:strVal val="visible"/>
                                      </p:to>
                                    </p:set>
                                    <p:animScale>
                                      <p:cBhvr>
                                        <p:cTn id="35" dur="1000" decel="50000" fill="hold">
                                          <p:stCondLst>
                                            <p:cond delay="0"/>
                                          </p:stCondLst>
                                        </p:cTn>
                                        <p:tgtEl>
                                          <p:spTgt spid="20893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208935"/>
                                        </p:tgtEl>
                                        <p:attrNameLst>
                                          <p:attrName>ppt_x</p:attrName>
                                          <p:attrName>ppt_y</p:attrName>
                                        </p:attrNameLst>
                                      </p:cBhvr>
                                    </p:animMotion>
                                    <p:animEffect transition="in" filter="fade">
                                      <p:cBhvr>
                                        <p:cTn id="37" dur="1000"/>
                                        <p:tgtEl>
                                          <p:spTgt spid="208935"/>
                                        </p:tgtEl>
                                      </p:cBhvr>
                                    </p:animEffect>
                                  </p:childTnLst>
                                </p:cTn>
                              </p:par>
                              <p:par>
                                <p:cTn id="38" presetID="52" presetClass="entr" presetSubtype="0" fill="hold" grpId="0" nodeType="withEffect">
                                  <p:stCondLst>
                                    <p:cond delay="0"/>
                                  </p:stCondLst>
                                  <p:childTnLst>
                                    <p:set>
                                      <p:cBhvr>
                                        <p:cTn id="39" dur="1" fill="hold">
                                          <p:stCondLst>
                                            <p:cond delay="0"/>
                                          </p:stCondLst>
                                        </p:cTn>
                                        <p:tgtEl>
                                          <p:spTgt spid="208936"/>
                                        </p:tgtEl>
                                        <p:attrNameLst>
                                          <p:attrName>style.visibility</p:attrName>
                                        </p:attrNameLst>
                                      </p:cBhvr>
                                      <p:to>
                                        <p:strVal val="visible"/>
                                      </p:to>
                                    </p:set>
                                    <p:animScale>
                                      <p:cBhvr>
                                        <p:cTn id="40" dur="1000" decel="50000" fill="hold">
                                          <p:stCondLst>
                                            <p:cond delay="0"/>
                                          </p:stCondLst>
                                        </p:cTn>
                                        <p:tgtEl>
                                          <p:spTgt spid="20893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1" dur="1000" decel="50000" fill="hold">
                                          <p:stCondLst>
                                            <p:cond delay="0"/>
                                          </p:stCondLst>
                                        </p:cTn>
                                        <p:tgtEl>
                                          <p:spTgt spid="208936"/>
                                        </p:tgtEl>
                                        <p:attrNameLst>
                                          <p:attrName>ppt_x</p:attrName>
                                          <p:attrName>ppt_y</p:attrName>
                                        </p:attrNameLst>
                                      </p:cBhvr>
                                    </p:animMotion>
                                    <p:animEffect transition="in" filter="fade">
                                      <p:cBhvr>
                                        <p:cTn id="42" dur="1000"/>
                                        <p:tgtEl>
                                          <p:spTgt spid="208936"/>
                                        </p:tgtEl>
                                      </p:cBhvr>
                                    </p:animEffect>
                                  </p:childTnLst>
                                </p:cTn>
                              </p:par>
                              <p:par>
                                <p:cTn id="43" presetID="52" presetClass="entr" presetSubtype="0" fill="hold" grpId="0" nodeType="withEffect">
                                  <p:stCondLst>
                                    <p:cond delay="0"/>
                                  </p:stCondLst>
                                  <p:childTnLst>
                                    <p:set>
                                      <p:cBhvr>
                                        <p:cTn id="44" dur="1" fill="hold">
                                          <p:stCondLst>
                                            <p:cond delay="0"/>
                                          </p:stCondLst>
                                        </p:cTn>
                                        <p:tgtEl>
                                          <p:spTgt spid="208937"/>
                                        </p:tgtEl>
                                        <p:attrNameLst>
                                          <p:attrName>style.visibility</p:attrName>
                                        </p:attrNameLst>
                                      </p:cBhvr>
                                      <p:to>
                                        <p:strVal val="visible"/>
                                      </p:to>
                                    </p:set>
                                    <p:animScale>
                                      <p:cBhvr>
                                        <p:cTn id="45" dur="1000" decel="50000" fill="hold">
                                          <p:stCondLst>
                                            <p:cond delay="0"/>
                                          </p:stCondLst>
                                        </p:cTn>
                                        <p:tgtEl>
                                          <p:spTgt spid="20893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6" dur="1000" decel="50000" fill="hold">
                                          <p:stCondLst>
                                            <p:cond delay="0"/>
                                          </p:stCondLst>
                                        </p:cTn>
                                        <p:tgtEl>
                                          <p:spTgt spid="208937"/>
                                        </p:tgtEl>
                                        <p:attrNameLst>
                                          <p:attrName>ppt_x</p:attrName>
                                          <p:attrName>ppt_y</p:attrName>
                                        </p:attrNameLst>
                                      </p:cBhvr>
                                    </p:animMotion>
                                    <p:animEffect transition="in" filter="fade">
                                      <p:cBhvr>
                                        <p:cTn id="47" dur="1000"/>
                                        <p:tgtEl>
                                          <p:spTgt spid="208937"/>
                                        </p:tgtEl>
                                      </p:cBhvr>
                                    </p:animEffect>
                                  </p:childTnLst>
                                </p:cTn>
                              </p:par>
                            </p:childTnLst>
                          </p:cTn>
                        </p:par>
                      </p:childTnLst>
                    </p:cTn>
                  </p:par>
                  <p:par>
                    <p:cTn id="48" fill="hold">
                      <p:stCondLst>
                        <p:cond delay="indefinite"/>
                      </p:stCondLst>
                      <p:childTnLst>
                        <p:par>
                          <p:cTn id="49" fill="hold">
                            <p:stCondLst>
                              <p:cond delay="0"/>
                            </p:stCondLst>
                            <p:childTnLst>
                              <p:par>
                                <p:cTn id="50" presetID="52" presetClass="entr" presetSubtype="0" fill="hold" grpId="0" nodeType="clickEffect">
                                  <p:stCondLst>
                                    <p:cond delay="0"/>
                                  </p:stCondLst>
                                  <p:childTnLst>
                                    <p:set>
                                      <p:cBhvr>
                                        <p:cTn id="51" dur="1" fill="hold">
                                          <p:stCondLst>
                                            <p:cond delay="0"/>
                                          </p:stCondLst>
                                        </p:cTn>
                                        <p:tgtEl>
                                          <p:spTgt spid="208934"/>
                                        </p:tgtEl>
                                        <p:attrNameLst>
                                          <p:attrName>style.visibility</p:attrName>
                                        </p:attrNameLst>
                                      </p:cBhvr>
                                      <p:to>
                                        <p:strVal val="visible"/>
                                      </p:to>
                                    </p:set>
                                    <p:animScale>
                                      <p:cBhvr>
                                        <p:cTn id="52" dur="1000" decel="50000" fill="hold">
                                          <p:stCondLst>
                                            <p:cond delay="0"/>
                                          </p:stCondLst>
                                        </p:cTn>
                                        <p:tgtEl>
                                          <p:spTgt spid="20893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3" dur="1000" decel="50000" fill="hold">
                                          <p:stCondLst>
                                            <p:cond delay="0"/>
                                          </p:stCondLst>
                                        </p:cTn>
                                        <p:tgtEl>
                                          <p:spTgt spid="208934"/>
                                        </p:tgtEl>
                                        <p:attrNameLst>
                                          <p:attrName>ppt_x</p:attrName>
                                          <p:attrName>ppt_y</p:attrName>
                                        </p:attrNameLst>
                                      </p:cBhvr>
                                    </p:animMotion>
                                    <p:animEffect transition="in" filter="fade">
                                      <p:cBhvr>
                                        <p:cTn id="54" dur="1000"/>
                                        <p:tgtEl>
                                          <p:spTgt spid="208934"/>
                                        </p:tgtEl>
                                      </p:cBhvr>
                                    </p:animEffect>
                                  </p:childTnLst>
                                </p:cTn>
                              </p:par>
                            </p:childTnLst>
                          </p:cTn>
                        </p:par>
                        <p:par>
                          <p:cTn id="55" fill="hold">
                            <p:stCondLst>
                              <p:cond delay="1000"/>
                            </p:stCondLst>
                            <p:childTnLst>
                              <p:par>
                                <p:cTn id="56" presetID="9" presetClass="entr" presetSubtype="0" fill="hold" grpId="0" nodeType="afterEffect">
                                  <p:stCondLst>
                                    <p:cond delay="0"/>
                                  </p:stCondLst>
                                  <p:childTnLst>
                                    <p:set>
                                      <p:cBhvr>
                                        <p:cTn id="57" dur="1" fill="hold">
                                          <p:stCondLst>
                                            <p:cond delay="0"/>
                                          </p:stCondLst>
                                        </p:cTn>
                                        <p:tgtEl>
                                          <p:spTgt spid="208898"/>
                                        </p:tgtEl>
                                        <p:attrNameLst>
                                          <p:attrName>style.visibility</p:attrName>
                                        </p:attrNameLst>
                                      </p:cBhvr>
                                      <p:to>
                                        <p:strVal val="visible"/>
                                      </p:to>
                                    </p:set>
                                    <p:animEffect transition="in" filter="dissolve">
                                      <p:cBhvr>
                                        <p:cTn id="58" dur="500"/>
                                        <p:tgtEl>
                                          <p:spTgt spid="208898"/>
                                        </p:tgtEl>
                                      </p:cBhvr>
                                    </p:animEffect>
                                  </p:childTnLst>
                                </p:cTn>
                              </p:par>
                            </p:childTnLst>
                          </p:cTn>
                        </p:par>
                      </p:childTnLst>
                    </p:cTn>
                  </p:par>
                  <p:par>
                    <p:cTn id="59" fill="hold">
                      <p:stCondLst>
                        <p:cond delay="indefinite"/>
                      </p:stCondLst>
                      <p:childTnLst>
                        <p:par>
                          <p:cTn id="60" fill="hold">
                            <p:stCondLst>
                              <p:cond delay="0"/>
                            </p:stCondLst>
                            <p:childTnLst>
                              <p:par>
                                <p:cTn id="61" presetID="34" presetClass="entr" presetSubtype="0" fill="hold" grpId="0" nodeType="clickEffect">
                                  <p:stCondLst>
                                    <p:cond delay="0"/>
                                  </p:stCondLst>
                                  <p:childTnLst>
                                    <p:set>
                                      <p:cBhvr>
                                        <p:cTn id="62" dur="1" fill="hold">
                                          <p:stCondLst>
                                            <p:cond delay="0"/>
                                          </p:stCondLst>
                                        </p:cTn>
                                        <p:tgtEl>
                                          <p:spTgt spid="208904"/>
                                        </p:tgtEl>
                                        <p:attrNameLst>
                                          <p:attrName>style.visibility</p:attrName>
                                        </p:attrNameLst>
                                      </p:cBhvr>
                                      <p:to>
                                        <p:strVal val="visible"/>
                                      </p:to>
                                    </p:set>
                                    <p:anim from="(-#ppt_w/2)" to="(#ppt_x)" calcmode="lin" valueType="num">
                                      <p:cBhvr>
                                        <p:cTn id="63" dur="600" fill="hold">
                                          <p:stCondLst>
                                            <p:cond delay="0"/>
                                          </p:stCondLst>
                                        </p:cTn>
                                        <p:tgtEl>
                                          <p:spTgt spid="208904"/>
                                        </p:tgtEl>
                                        <p:attrNameLst>
                                          <p:attrName>ppt_x</p:attrName>
                                        </p:attrNameLst>
                                      </p:cBhvr>
                                    </p:anim>
                                    <p:anim from="0" to="-1.0" calcmode="lin" valueType="num">
                                      <p:cBhvr>
                                        <p:cTn id="64" dur="200" decel="50000" autoRev="1" fill="hold">
                                          <p:stCondLst>
                                            <p:cond delay="600"/>
                                          </p:stCondLst>
                                        </p:cTn>
                                        <p:tgtEl>
                                          <p:spTgt spid="208904"/>
                                        </p:tgtEl>
                                        <p:attrNameLst>
                                          <p:attrName>xshear</p:attrName>
                                        </p:attrNameLst>
                                      </p:cBhvr>
                                    </p:anim>
                                    <p:animScale>
                                      <p:cBhvr>
                                        <p:cTn id="65" dur="200" decel="100000" autoRev="1" fill="hold">
                                          <p:stCondLst>
                                            <p:cond delay="600"/>
                                          </p:stCondLst>
                                        </p:cTn>
                                        <p:tgtEl>
                                          <p:spTgt spid="208904"/>
                                        </p:tgtEl>
                                      </p:cBhvr>
                                      <p:from x="100000" y="100000"/>
                                      <p:to x="80000" y="100000"/>
                                    </p:animScale>
                                    <p:anim by="(#ppt_h/3+#ppt_w*0.1)" calcmode="lin" valueType="num">
                                      <p:cBhvr additive="sum">
                                        <p:cTn id="66" dur="200" decel="100000" autoRev="1" fill="hold">
                                          <p:stCondLst>
                                            <p:cond delay="600"/>
                                          </p:stCondLst>
                                        </p:cTn>
                                        <p:tgtEl>
                                          <p:spTgt spid="208904"/>
                                        </p:tgtEl>
                                        <p:attrNameLst>
                                          <p:attrName>ppt_x</p:attrName>
                                        </p:attrNameLst>
                                      </p:cBhvr>
                                    </p:anim>
                                  </p:childTnLst>
                                </p:cTn>
                              </p:par>
                              <p:par>
                                <p:cTn id="67" presetID="2" presetClass="entr" presetSubtype="4" fill="hold" nodeType="withEffect">
                                  <p:stCondLst>
                                    <p:cond delay="0"/>
                                  </p:stCondLst>
                                  <p:childTnLst>
                                    <p:set>
                                      <p:cBhvr>
                                        <p:cTn id="68" dur="1" fill="hold">
                                          <p:stCondLst>
                                            <p:cond delay="0"/>
                                          </p:stCondLst>
                                        </p:cTn>
                                        <p:tgtEl>
                                          <p:spTgt spid="4"/>
                                        </p:tgtEl>
                                        <p:attrNameLst>
                                          <p:attrName>style.visibility</p:attrName>
                                        </p:attrNameLst>
                                      </p:cBhvr>
                                      <p:to>
                                        <p:strVal val="visible"/>
                                      </p:to>
                                    </p:set>
                                    <p:anim calcmode="lin" valueType="num">
                                      <p:cBhvr additive="base">
                                        <p:cTn id="69" dur="500" fill="hold"/>
                                        <p:tgtEl>
                                          <p:spTgt spid="4"/>
                                        </p:tgtEl>
                                        <p:attrNameLst>
                                          <p:attrName>ppt_x</p:attrName>
                                        </p:attrNameLst>
                                      </p:cBhvr>
                                      <p:tavLst>
                                        <p:tav tm="0">
                                          <p:val>
                                            <p:strVal val="#ppt_x"/>
                                          </p:val>
                                        </p:tav>
                                        <p:tav tm="100000">
                                          <p:val>
                                            <p:strVal val="#ppt_x"/>
                                          </p:val>
                                        </p:tav>
                                      </p:tavLst>
                                    </p:anim>
                                    <p:anim calcmode="lin" valueType="num">
                                      <p:cBhvr additive="base">
                                        <p:cTn id="7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52" presetClass="entr" presetSubtype="0" fill="hold" grpId="0" nodeType="clickEffect">
                                  <p:stCondLst>
                                    <p:cond delay="0"/>
                                  </p:stCondLst>
                                  <p:childTnLst>
                                    <p:set>
                                      <p:cBhvr>
                                        <p:cTn id="74" dur="1" fill="hold">
                                          <p:stCondLst>
                                            <p:cond delay="0"/>
                                          </p:stCondLst>
                                        </p:cTn>
                                        <p:tgtEl>
                                          <p:spTgt spid="208939"/>
                                        </p:tgtEl>
                                        <p:attrNameLst>
                                          <p:attrName>style.visibility</p:attrName>
                                        </p:attrNameLst>
                                      </p:cBhvr>
                                      <p:to>
                                        <p:strVal val="visible"/>
                                      </p:to>
                                    </p:set>
                                    <p:animScale>
                                      <p:cBhvr>
                                        <p:cTn id="75" dur="1000" decel="50000" fill="hold">
                                          <p:stCondLst>
                                            <p:cond delay="0"/>
                                          </p:stCondLst>
                                        </p:cTn>
                                        <p:tgtEl>
                                          <p:spTgt spid="20893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6" dur="1000" decel="50000" fill="hold">
                                          <p:stCondLst>
                                            <p:cond delay="0"/>
                                          </p:stCondLst>
                                        </p:cTn>
                                        <p:tgtEl>
                                          <p:spTgt spid="208939"/>
                                        </p:tgtEl>
                                        <p:attrNameLst>
                                          <p:attrName>ppt_x</p:attrName>
                                          <p:attrName>ppt_y</p:attrName>
                                        </p:attrNameLst>
                                      </p:cBhvr>
                                    </p:animMotion>
                                    <p:animEffect transition="in" filter="fade">
                                      <p:cBhvr>
                                        <p:cTn id="77" dur="1000"/>
                                        <p:tgtEl>
                                          <p:spTgt spid="208939"/>
                                        </p:tgtEl>
                                      </p:cBhvr>
                                    </p:animEffect>
                                  </p:childTnLst>
                                </p:cTn>
                              </p:par>
                              <p:par>
                                <p:cTn id="78" presetID="52" presetClass="entr" presetSubtype="0" fill="hold" grpId="0" nodeType="withEffect">
                                  <p:stCondLst>
                                    <p:cond delay="0"/>
                                  </p:stCondLst>
                                  <p:childTnLst>
                                    <p:set>
                                      <p:cBhvr>
                                        <p:cTn id="79" dur="1" fill="hold">
                                          <p:stCondLst>
                                            <p:cond delay="0"/>
                                          </p:stCondLst>
                                        </p:cTn>
                                        <p:tgtEl>
                                          <p:spTgt spid="208940"/>
                                        </p:tgtEl>
                                        <p:attrNameLst>
                                          <p:attrName>style.visibility</p:attrName>
                                        </p:attrNameLst>
                                      </p:cBhvr>
                                      <p:to>
                                        <p:strVal val="visible"/>
                                      </p:to>
                                    </p:set>
                                    <p:animScale>
                                      <p:cBhvr>
                                        <p:cTn id="80" dur="1000" decel="50000" fill="hold">
                                          <p:stCondLst>
                                            <p:cond delay="0"/>
                                          </p:stCondLst>
                                        </p:cTn>
                                        <p:tgtEl>
                                          <p:spTgt spid="20894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1" dur="1000" decel="50000" fill="hold">
                                          <p:stCondLst>
                                            <p:cond delay="0"/>
                                          </p:stCondLst>
                                        </p:cTn>
                                        <p:tgtEl>
                                          <p:spTgt spid="208940"/>
                                        </p:tgtEl>
                                        <p:attrNameLst>
                                          <p:attrName>ppt_x</p:attrName>
                                          <p:attrName>ppt_y</p:attrName>
                                        </p:attrNameLst>
                                      </p:cBhvr>
                                    </p:animMotion>
                                    <p:animEffect transition="in" filter="fade">
                                      <p:cBhvr>
                                        <p:cTn id="82" dur="1000"/>
                                        <p:tgtEl>
                                          <p:spTgt spid="208940"/>
                                        </p:tgtEl>
                                      </p:cBhvr>
                                    </p:animEffect>
                                  </p:childTnLst>
                                </p:cTn>
                              </p:par>
                              <p:par>
                                <p:cTn id="83" presetID="52" presetClass="entr" presetSubtype="0" fill="hold" grpId="0" nodeType="withEffect">
                                  <p:stCondLst>
                                    <p:cond delay="0"/>
                                  </p:stCondLst>
                                  <p:childTnLst>
                                    <p:set>
                                      <p:cBhvr>
                                        <p:cTn id="84" dur="1" fill="hold">
                                          <p:stCondLst>
                                            <p:cond delay="0"/>
                                          </p:stCondLst>
                                        </p:cTn>
                                        <p:tgtEl>
                                          <p:spTgt spid="208941"/>
                                        </p:tgtEl>
                                        <p:attrNameLst>
                                          <p:attrName>style.visibility</p:attrName>
                                        </p:attrNameLst>
                                      </p:cBhvr>
                                      <p:to>
                                        <p:strVal val="visible"/>
                                      </p:to>
                                    </p:set>
                                    <p:animScale>
                                      <p:cBhvr>
                                        <p:cTn id="85" dur="1000" decel="50000" fill="hold">
                                          <p:stCondLst>
                                            <p:cond delay="0"/>
                                          </p:stCondLst>
                                        </p:cTn>
                                        <p:tgtEl>
                                          <p:spTgt spid="20894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6" dur="1000" decel="50000" fill="hold">
                                          <p:stCondLst>
                                            <p:cond delay="0"/>
                                          </p:stCondLst>
                                        </p:cTn>
                                        <p:tgtEl>
                                          <p:spTgt spid="208941"/>
                                        </p:tgtEl>
                                        <p:attrNameLst>
                                          <p:attrName>ppt_x</p:attrName>
                                          <p:attrName>ppt_y</p:attrName>
                                        </p:attrNameLst>
                                      </p:cBhvr>
                                    </p:animMotion>
                                    <p:animEffect transition="in" filter="fade">
                                      <p:cBhvr>
                                        <p:cTn id="87" dur="1000"/>
                                        <p:tgtEl>
                                          <p:spTgt spid="208941"/>
                                        </p:tgtEl>
                                      </p:cBhvr>
                                    </p:animEffect>
                                  </p:childTnLst>
                                </p:cTn>
                              </p:par>
                            </p:childTnLst>
                          </p:cTn>
                        </p:par>
                      </p:childTnLst>
                    </p:cTn>
                  </p:par>
                  <p:par>
                    <p:cTn id="88" fill="hold">
                      <p:stCondLst>
                        <p:cond delay="indefinite"/>
                      </p:stCondLst>
                      <p:childTnLst>
                        <p:par>
                          <p:cTn id="89" fill="hold">
                            <p:stCondLst>
                              <p:cond delay="0"/>
                            </p:stCondLst>
                            <p:childTnLst>
                              <p:par>
                                <p:cTn id="90" presetID="29" presetClass="entr" presetSubtype="0" fill="hold" grpId="0" nodeType="clickEffect">
                                  <p:stCondLst>
                                    <p:cond delay="0"/>
                                  </p:stCondLst>
                                  <p:childTnLst>
                                    <p:set>
                                      <p:cBhvr>
                                        <p:cTn id="91" dur="1" fill="hold">
                                          <p:stCondLst>
                                            <p:cond delay="0"/>
                                          </p:stCondLst>
                                        </p:cTn>
                                        <p:tgtEl>
                                          <p:spTgt spid="208946"/>
                                        </p:tgtEl>
                                        <p:attrNameLst>
                                          <p:attrName>style.visibility</p:attrName>
                                        </p:attrNameLst>
                                      </p:cBhvr>
                                      <p:to>
                                        <p:strVal val="visible"/>
                                      </p:to>
                                    </p:set>
                                    <p:anim calcmode="lin" valueType="num">
                                      <p:cBhvr>
                                        <p:cTn id="92" dur="1000" fill="hold"/>
                                        <p:tgtEl>
                                          <p:spTgt spid="208946"/>
                                        </p:tgtEl>
                                        <p:attrNameLst>
                                          <p:attrName>ppt_x</p:attrName>
                                        </p:attrNameLst>
                                      </p:cBhvr>
                                      <p:tavLst>
                                        <p:tav tm="0">
                                          <p:val>
                                            <p:strVal val="#ppt_x-.2"/>
                                          </p:val>
                                        </p:tav>
                                        <p:tav tm="100000">
                                          <p:val>
                                            <p:strVal val="#ppt_x"/>
                                          </p:val>
                                        </p:tav>
                                      </p:tavLst>
                                    </p:anim>
                                    <p:anim calcmode="lin" valueType="num">
                                      <p:cBhvr>
                                        <p:cTn id="93" dur="1000" fill="hold"/>
                                        <p:tgtEl>
                                          <p:spTgt spid="208946"/>
                                        </p:tgtEl>
                                        <p:attrNameLst>
                                          <p:attrName>ppt_y</p:attrName>
                                        </p:attrNameLst>
                                      </p:cBhvr>
                                      <p:tavLst>
                                        <p:tav tm="0">
                                          <p:val>
                                            <p:strVal val="#ppt_y"/>
                                          </p:val>
                                        </p:tav>
                                        <p:tav tm="100000">
                                          <p:val>
                                            <p:strVal val="#ppt_y"/>
                                          </p:val>
                                        </p:tav>
                                      </p:tavLst>
                                    </p:anim>
                                    <p:animEffect transition="in" filter="wipe(right)" prLst="gradientSize: 0.1">
                                      <p:cBhvr>
                                        <p:cTn id="94" dur="1000"/>
                                        <p:tgtEl>
                                          <p:spTgt spid="208946"/>
                                        </p:tgtEl>
                                      </p:cBhvr>
                                    </p:animEffect>
                                  </p:childTnLst>
                                </p:cTn>
                              </p:par>
                            </p:childTnLst>
                          </p:cTn>
                        </p:par>
                      </p:childTnLst>
                    </p:cTn>
                  </p:par>
                  <p:par>
                    <p:cTn id="95" fill="hold">
                      <p:stCondLst>
                        <p:cond delay="indefinite"/>
                      </p:stCondLst>
                      <p:childTnLst>
                        <p:par>
                          <p:cTn id="96" fill="hold">
                            <p:stCondLst>
                              <p:cond delay="0"/>
                            </p:stCondLst>
                            <p:childTnLst>
                              <p:par>
                                <p:cTn id="97" presetID="52" presetClass="entr" presetSubtype="0" fill="hold" grpId="0" nodeType="clickEffect">
                                  <p:stCondLst>
                                    <p:cond delay="0"/>
                                  </p:stCondLst>
                                  <p:childTnLst>
                                    <p:set>
                                      <p:cBhvr>
                                        <p:cTn id="98" dur="1" fill="hold">
                                          <p:stCondLst>
                                            <p:cond delay="0"/>
                                          </p:stCondLst>
                                        </p:cTn>
                                        <p:tgtEl>
                                          <p:spTgt spid="208947"/>
                                        </p:tgtEl>
                                        <p:attrNameLst>
                                          <p:attrName>style.visibility</p:attrName>
                                        </p:attrNameLst>
                                      </p:cBhvr>
                                      <p:to>
                                        <p:strVal val="visible"/>
                                      </p:to>
                                    </p:set>
                                    <p:animScale>
                                      <p:cBhvr>
                                        <p:cTn id="99" dur="1000" decel="50000" fill="hold">
                                          <p:stCondLst>
                                            <p:cond delay="0"/>
                                          </p:stCondLst>
                                        </p:cTn>
                                        <p:tgtEl>
                                          <p:spTgt spid="20894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0" dur="1000" decel="50000" fill="hold">
                                          <p:stCondLst>
                                            <p:cond delay="0"/>
                                          </p:stCondLst>
                                        </p:cTn>
                                        <p:tgtEl>
                                          <p:spTgt spid="208947"/>
                                        </p:tgtEl>
                                        <p:attrNameLst>
                                          <p:attrName>ppt_x</p:attrName>
                                          <p:attrName>ppt_y</p:attrName>
                                        </p:attrNameLst>
                                      </p:cBhvr>
                                    </p:animMotion>
                                    <p:animEffect transition="in" filter="fade">
                                      <p:cBhvr>
                                        <p:cTn id="101" dur="1000"/>
                                        <p:tgtEl>
                                          <p:spTgt spid="208947"/>
                                        </p:tgtEl>
                                      </p:cBhvr>
                                    </p:animEffect>
                                  </p:childTnLst>
                                </p:cTn>
                              </p:par>
                              <p:par>
                                <p:cTn id="102" presetID="52" presetClass="entr" presetSubtype="0" fill="hold" grpId="0" nodeType="withEffect">
                                  <p:stCondLst>
                                    <p:cond delay="0"/>
                                  </p:stCondLst>
                                  <p:childTnLst>
                                    <p:set>
                                      <p:cBhvr>
                                        <p:cTn id="103" dur="1" fill="hold">
                                          <p:stCondLst>
                                            <p:cond delay="0"/>
                                          </p:stCondLst>
                                        </p:cTn>
                                        <p:tgtEl>
                                          <p:spTgt spid="208948"/>
                                        </p:tgtEl>
                                        <p:attrNameLst>
                                          <p:attrName>style.visibility</p:attrName>
                                        </p:attrNameLst>
                                      </p:cBhvr>
                                      <p:to>
                                        <p:strVal val="visible"/>
                                      </p:to>
                                    </p:set>
                                    <p:animScale>
                                      <p:cBhvr>
                                        <p:cTn id="104" dur="1000" decel="50000" fill="hold">
                                          <p:stCondLst>
                                            <p:cond delay="0"/>
                                          </p:stCondLst>
                                        </p:cTn>
                                        <p:tgtEl>
                                          <p:spTgt spid="20894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5" dur="1000" decel="50000" fill="hold">
                                          <p:stCondLst>
                                            <p:cond delay="0"/>
                                          </p:stCondLst>
                                        </p:cTn>
                                        <p:tgtEl>
                                          <p:spTgt spid="208948"/>
                                        </p:tgtEl>
                                        <p:attrNameLst>
                                          <p:attrName>ppt_x</p:attrName>
                                          <p:attrName>ppt_y</p:attrName>
                                        </p:attrNameLst>
                                      </p:cBhvr>
                                    </p:animMotion>
                                    <p:animEffect transition="in" filter="fade">
                                      <p:cBhvr>
                                        <p:cTn id="106" dur="1000"/>
                                        <p:tgtEl>
                                          <p:spTgt spid="208948"/>
                                        </p:tgtEl>
                                      </p:cBhvr>
                                    </p:animEffect>
                                  </p:childTnLst>
                                </p:cTn>
                              </p:par>
                              <p:par>
                                <p:cTn id="107" presetID="52" presetClass="entr" presetSubtype="0" fill="hold" grpId="0" nodeType="withEffect">
                                  <p:stCondLst>
                                    <p:cond delay="0"/>
                                  </p:stCondLst>
                                  <p:childTnLst>
                                    <p:set>
                                      <p:cBhvr>
                                        <p:cTn id="108" dur="1" fill="hold">
                                          <p:stCondLst>
                                            <p:cond delay="0"/>
                                          </p:stCondLst>
                                        </p:cTn>
                                        <p:tgtEl>
                                          <p:spTgt spid="208949"/>
                                        </p:tgtEl>
                                        <p:attrNameLst>
                                          <p:attrName>style.visibility</p:attrName>
                                        </p:attrNameLst>
                                      </p:cBhvr>
                                      <p:to>
                                        <p:strVal val="visible"/>
                                      </p:to>
                                    </p:set>
                                    <p:animScale>
                                      <p:cBhvr>
                                        <p:cTn id="109" dur="1000" decel="50000" fill="hold">
                                          <p:stCondLst>
                                            <p:cond delay="0"/>
                                          </p:stCondLst>
                                        </p:cTn>
                                        <p:tgtEl>
                                          <p:spTgt spid="20894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0" dur="1000" decel="50000" fill="hold">
                                          <p:stCondLst>
                                            <p:cond delay="0"/>
                                          </p:stCondLst>
                                        </p:cTn>
                                        <p:tgtEl>
                                          <p:spTgt spid="208949"/>
                                        </p:tgtEl>
                                        <p:attrNameLst>
                                          <p:attrName>ppt_x</p:attrName>
                                          <p:attrName>ppt_y</p:attrName>
                                        </p:attrNameLst>
                                      </p:cBhvr>
                                    </p:animMotion>
                                    <p:animEffect transition="in" filter="fade">
                                      <p:cBhvr>
                                        <p:cTn id="111" dur="1000"/>
                                        <p:tgtEl>
                                          <p:spTgt spid="208949"/>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8" fill="hold" grpId="0" nodeType="clickEffect">
                                  <p:stCondLst>
                                    <p:cond delay="0"/>
                                  </p:stCondLst>
                                  <p:childTnLst>
                                    <p:set>
                                      <p:cBhvr>
                                        <p:cTn id="115" dur="1" fill="hold">
                                          <p:stCondLst>
                                            <p:cond delay="0"/>
                                          </p:stCondLst>
                                        </p:cTn>
                                        <p:tgtEl>
                                          <p:spTgt spid="208942"/>
                                        </p:tgtEl>
                                        <p:attrNameLst>
                                          <p:attrName>style.visibility</p:attrName>
                                        </p:attrNameLst>
                                      </p:cBhvr>
                                      <p:to>
                                        <p:strVal val="visible"/>
                                      </p:to>
                                    </p:set>
                                    <p:animEffect transition="in" filter="wipe(left)">
                                      <p:cBhvr>
                                        <p:cTn id="116" dur="500"/>
                                        <p:tgtEl>
                                          <p:spTgt spid="208942"/>
                                        </p:tgtEl>
                                      </p:cBhvr>
                                    </p:animEffect>
                                  </p:childTnLst>
                                </p:cTn>
                              </p:par>
                            </p:childTnLst>
                          </p:cTn>
                        </p:par>
                      </p:childTnLst>
                    </p:cTn>
                  </p:par>
                  <p:par>
                    <p:cTn id="117" fill="hold">
                      <p:stCondLst>
                        <p:cond delay="indefinite"/>
                      </p:stCondLst>
                      <p:childTnLst>
                        <p:par>
                          <p:cTn id="118" fill="hold">
                            <p:stCondLst>
                              <p:cond delay="0"/>
                            </p:stCondLst>
                            <p:childTnLst>
                              <p:par>
                                <p:cTn id="119" presetID="52" presetClass="entr" presetSubtype="0" fill="hold" grpId="0" nodeType="clickEffect">
                                  <p:stCondLst>
                                    <p:cond delay="0"/>
                                  </p:stCondLst>
                                  <p:childTnLst>
                                    <p:set>
                                      <p:cBhvr>
                                        <p:cTn id="120" dur="1" fill="hold">
                                          <p:stCondLst>
                                            <p:cond delay="0"/>
                                          </p:stCondLst>
                                        </p:cTn>
                                        <p:tgtEl>
                                          <p:spTgt spid="208951"/>
                                        </p:tgtEl>
                                        <p:attrNameLst>
                                          <p:attrName>style.visibility</p:attrName>
                                        </p:attrNameLst>
                                      </p:cBhvr>
                                      <p:to>
                                        <p:strVal val="visible"/>
                                      </p:to>
                                    </p:set>
                                    <p:animScale>
                                      <p:cBhvr>
                                        <p:cTn id="121" dur="1000" decel="50000" fill="hold">
                                          <p:stCondLst>
                                            <p:cond delay="0"/>
                                          </p:stCondLst>
                                        </p:cTn>
                                        <p:tgtEl>
                                          <p:spTgt spid="20895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2" dur="1000" decel="50000" fill="hold">
                                          <p:stCondLst>
                                            <p:cond delay="0"/>
                                          </p:stCondLst>
                                        </p:cTn>
                                        <p:tgtEl>
                                          <p:spTgt spid="208951"/>
                                        </p:tgtEl>
                                        <p:attrNameLst>
                                          <p:attrName>ppt_x</p:attrName>
                                          <p:attrName>ppt_y</p:attrName>
                                        </p:attrNameLst>
                                      </p:cBhvr>
                                    </p:animMotion>
                                    <p:animEffect transition="in" filter="fade">
                                      <p:cBhvr>
                                        <p:cTn id="123" dur="1000"/>
                                        <p:tgtEl>
                                          <p:spTgt spid="208951"/>
                                        </p:tgtEl>
                                      </p:cBhvr>
                                    </p:animEffect>
                                  </p:childTnLst>
                                </p:cTn>
                              </p:par>
                              <p:par>
                                <p:cTn id="124" presetID="52" presetClass="entr" presetSubtype="0" fill="hold" grpId="0" nodeType="withEffect">
                                  <p:stCondLst>
                                    <p:cond delay="0"/>
                                  </p:stCondLst>
                                  <p:childTnLst>
                                    <p:set>
                                      <p:cBhvr>
                                        <p:cTn id="125" dur="1" fill="hold">
                                          <p:stCondLst>
                                            <p:cond delay="0"/>
                                          </p:stCondLst>
                                        </p:cTn>
                                        <p:tgtEl>
                                          <p:spTgt spid="208952"/>
                                        </p:tgtEl>
                                        <p:attrNameLst>
                                          <p:attrName>style.visibility</p:attrName>
                                        </p:attrNameLst>
                                      </p:cBhvr>
                                      <p:to>
                                        <p:strVal val="visible"/>
                                      </p:to>
                                    </p:set>
                                    <p:animScale>
                                      <p:cBhvr>
                                        <p:cTn id="126" dur="1000" decel="50000" fill="hold">
                                          <p:stCondLst>
                                            <p:cond delay="0"/>
                                          </p:stCondLst>
                                        </p:cTn>
                                        <p:tgtEl>
                                          <p:spTgt spid="20895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7" dur="1000" decel="50000" fill="hold">
                                          <p:stCondLst>
                                            <p:cond delay="0"/>
                                          </p:stCondLst>
                                        </p:cTn>
                                        <p:tgtEl>
                                          <p:spTgt spid="208952"/>
                                        </p:tgtEl>
                                        <p:attrNameLst>
                                          <p:attrName>ppt_x</p:attrName>
                                          <p:attrName>ppt_y</p:attrName>
                                        </p:attrNameLst>
                                      </p:cBhvr>
                                    </p:animMotion>
                                    <p:animEffect transition="in" filter="fade">
                                      <p:cBhvr>
                                        <p:cTn id="128" dur="1000"/>
                                        <p:tgtEl>
                                          <p:spTgt spid="208952"/>
                                        </p:tgtEl>
                                      </p:cBhvr>
                                    </p:animEffect>
                                  </p:childTnLst>
                                </p:cTn>
                              </p:par>
                              <p:par>
                                <p:cTn id="129" presetID="52" presetClass="entr" presetSubtype="0" fill="hold" grpId="0" nodeType="withEffect">
                                  <p:stCondLst>
                                    <p:cond delay="0"/>
                                  </p:stCondLst>
                                  <p:childTnLst>
                                    <p:set>
                                      <p:cBhvr>
                                        <p:cTn id="130" dur="1" fill="hold">
                                          <p:stCondLst>
                                            <p:cond delay="0"/>
                                          </p:stCondLst>
                                        </p:cTn>
                                        <p:tgtEl>
                                          <p:spTgt spid="208953"/>
                                        </p:tgtEl>
                                        <p:attrNameLst>
                                          <p:attrName>style.visibility</p:attrName>
                                        </p:attrNameLst>
                                      </p:cBhvr>
                                      <p:to>
                                        <p:strVal val="visible"/>
                                      </p:to>
                                    </p:set>
                                    <p:animScale>
                                      <p:cBhvr>
                                        <p:cTn id="131" dur="1000" decel="50000" fill="hold">
                                          <p:stCondLst>
                                            <p:cond delay="0"/>
                                          </p:stCondLst>
                                        </p:cTn>
                                        <p:tgtEl>
                                          <p:spTgt spid="20895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2" dur="1000" decel="50000" fill="hold">
                                          <p:stCondLst>
                                            <p:cond delay="0"/>
                                          </p:stCondLst>
                                        </p:cTn>
                                        <p:tgtEl>
                                          <p:spTgt spid="208953"/>
                                        </p:tgtEl>
                                        <p:attrNameLst>
                                          <p:attrName>ppt_x</p:attrName>
                                          <p:attrName>ppt_y</p:attrName>
                                        </p:attrNameLst>
                                      </p:cBhvr>
                                    </p:animMotion>
                                    <p:animEffect transition="in" filter="fade">
                                      <p:cBhvr>
                                        <p:cTn id="133" dur="1000"/>
                                        <p:tgtEl>
                                          <p:spTgt spid="208953"/>
                                        </p:tgtEl>
                                      </p:cBhvr>
                                    </p:animEffect>
                                  </p:childTnLst>
                                </p:cTn>
                              </p:par>
                            </p:childTnLst>
                          </p:cTn>
                        </p:par>
                      </p:childTnLst>
                    </p:cTn>
                  </p:par>
                  <p:par>
                    <p:cTn id="134" fill="hold">
                      <p:stCondLst>
                        <p:cond delay="indefinite"/>
                      </p:stCondLst>
                      <p:childTnLst>
                        <p:par>
                          <p:cTn id="135" fill="hold">
                            <p:stCondLst>
                              <p:cond delay="0"/>
                            </p:stCondLst>
                            <p:childTnLst>
                              <p:par>
                                <p:cTn id="136" presetID="29" presetClass="entr" presetSubtype="0" fill="hold" grpId="0" nodeType="clickEffect">
                                  <p:stCondLst>
                                    <p:cond delay="0"/>
                                  </p:stCondLst>
                                  <p:childTnLst>
                                    <p:set>
                                      <p:cBhvr>
                                        <p:cTn id="137" dur="1" fill="hold">
                                          <p:stCondLst>
                                            <p:cond delay="0"/>
                                          </p:stCondLst>
                                        </p:cTn>
                                        <p:tgtEl>
                                          <p:spTgt spid="208950"/>
                                        </p:tgtEl>
                                        <p:attrNameLst>
                                          <p:attrName>style.visibility</p:attrName>
                                        </p:attrNameLst>
                                      </p:cBhvr>
                                      <p:to>
                                        <p:strVal val="visible"/>
                                      </p:to>
                                    </p:set>
                                    <p:anim calcmode="lin" valueType="num">
                                      <p:cBhvr>
                                        <p:cTn id="138" dur="1000" fill="hold"/>
                                        <p:tgtEl>
                                          <p:spTgt spid="208950"/>
                                        </p:tgtEl>
                                        <p:attrNameLst>
                                          <p:attrName>ppt_x</p:attrName>
                                        </p:attrNameLst>
                                      </p:cBhvr>
                                      <p:tavLst>
                                        <p:tav tm="0">
                                          <p:val>
                                            <p:strVal val="#ppt_x-.2"/>
                                          </p:val>
                                        </p:tav>
                                        <p:tav tm="100000">
                                          <p:val>
                                            <p:strVal val="#ppt_x"/>
                                          </p:val>
                                        </p:tav>
                                      </p:tavLst>
                                    </p:anim>
                                    <p:anim calcmode="lin" valueType="num">
                                      <p:cBhvr>
                                        <p:cTn id="139" dur="1000" fill="hold"/>
                                        <p:tgtEl>
                                          <p:spTgt spid="208950"/>
                                        </p:tgtEl>
                                        <p:attrNameLst>
                                          <p:attrName>ppt_y</p:attrName>
                                        </p:attrNameLst>
                                      </p:cBhvr>
                                      <p:tavLst>
                                        <p:tav tm="0">
                                          <p:val>
                                            <p:strVal val="#ppt_y"/>
                                          </p:val>
                                        </p:tav>
                                        <p:tav tm="100000">
                                          <p:val>
                                            <p:strVal val="#ppt_y"/>
                                          </p:val>
                                        </p:tav>
                                      </p:tavLst>
                                    </p:anim>
                                    <p:animEffect transition="in" filter="wipe(right)" prLst="gradientSize: 0.1">
                                      <p:cBhvr>
                                        <p:cTn id="140" dur="1000"/>
                                        <p:tgtEl>
                                          <p:spTgt spid="208950"/>
                                        </p:tgtEl>
                                      </p:cBhvr>
                                    </p:animEffect>
                                  </p:childTnLst>
                                </p:cTn>
                              </p:par>
                            </p:childTnLst>
                          </p:cTn>
                        </p:par>
                      </p:childTnLst>
                    </p:cTn>
                  </p:par>
                  <p:par>
                    <p:cTn id="141" fill="hold">
                      <p:stCondLst>
                        <p:cond delay="indefinite"/>
                      </p:stCondLst>
                      <p:childTnLst>
                        <p:par>
                          <p:cTn id="142" fill="hold">
                            <p:stCondLst>
                              <p:cond delay="0"/>
                            </p:stCondLst>
                            <p:childTnLst>
                              <p:par>
                                <p:cTn id="143" presetID="52" presetClass="entr" presetSubtype="0" fill="hold" grpId="0" nodeType="clickEffect">
                                  <p:stCondLst>
                                    <p:cond delay="0"/>
                                  </p:stCondLst>
                                  <p:childTnLst>
                                    <p:set>
                                      <p:cBhvr>
                                        <p:cTn id="144" dur="1" fill="hold">
                                          <p:stCondLst>
                                            <p:cond delay="0"/>
                                          </p:stCondLst>
                                        </p:cTn>
                                        <p:tgtEl>
                                          <p:spTgt spid="208943"/>
                                        </p:tgtEl>
                                        <p:attrNameLst>
                                          <p:attrName>style.visibility</p:attrName>
                                        </p:attrNameLst>
                                      </p:cBhvr>
                                      <p:to>
                                        <p:strVal val="visible"/>
                                      </p:to>
                                    </p:set>
                                    <p:animScale>
                                      <p:cBhvr>
                                        <p:cTn id="145" dur="1000" decel="50000" fill="hold">
                                          <p:stCondLst>
                                            <p:cond delay="0"/>
                                          </p:stCondLst>
                                        </p:cTn>
                                        <p:tgtEl>
                                          <p:spTgt spid="20894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6" dur="1000" decel="50000" fill="hold">
                                          <p:stCondLst>
                                            <p:cond delay="0"/>
                                          </p:stCondLst>
                                        </p:cTn>
                                        <p:tgtEl>
                                          <p:spTgt spid="208943"/>
                                        </p:tgtEl>
                                        <p:attrNameLst>
                                          <p:attrName>ppt_x</p:attrName>
                                          <p:attrName>ppt_y</p:attrName>
                                        </p:attrNameLst>
                                      </p:cBhvr>
                                    </p:animMotion>
                                    <p:animEffect transition="in" filter="fade">
                                      <p:cBhvr>
                                        <p:cTn id="147" dur="1000"/>
                                        <p:tgtEl>
                                          <p:spTgt spid="208943"/>
                                        </p:tgtEl>
                                      </p:cBhvr>
                                    </p:animEffect>
                                  </p:childTnLst>
                                </p:cTn>
                              </p:par>
                              <p:par>
                                <p:cTn id="148" presetID="52" presetClass="entr" presetSubtype="0" fill="hold" grpId="0" nodeType="withEffect">
                                  <p:stCondLst>
                                    <p:cond delay="0"/>
                                  </p:stCondLst>
                                  <p:childTnLst>
                                    <p:set>
                                      <p:cBhvr>
                                        <p:cTn id="149" dur="1" fill="hold">
                                          <p:stCondLst>
                                            <p:cond delay="0"/>
                                          </p:stCondLst>
                                        </p:cTn>
                                        <p:tgtEl>
                                          <p:spTgt spid="208944"/>
                                        </p:tgtEl>
                                        <p:attrNameLst>
                                          <p:attrName>style.visibility</p:attrName>
                                        </p:attrNameLst>
                                      </p:cBhvr>
                                      <p:to>
                                        <p:strVal val="visible"/>
                                      </p:to>
                                    </p:set>
                                    <p:animScale>
                                      <p:cBhvr>
                                        <p:cTn id="150" dur="1000" decel="50000" fill="hold">
                                          <p:stCondLst>
                                            <p:cond delay="0"/>
                                          </p:stCondLst>
                                        </p:cTn>
                                        <p:tgtEl>
                                          <p:spTgt spid="20894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1" dur="1000" decel="50000" fill="hold">
                                          <p:stCondLst>
                                            <p:cond delay="0"/>
                                          </p:stCondLst>
                                        </p:cTn>
                                        <p:tgtEl>
                                          <p:spTgt spid="208944"/>
                                        </p:tgtEl>
                                        <p:attrNameLst>
                                          <p:attrName>ppt_x</p:attrName>
                                          <p:attrName>ppt_y</p:attrName>
                                        </p:attrNameLst>
                                      </p:cBhvr>
                                    </p:animMotion>
                                    <p:animEffect transition="in" filter="fade">
                                      <p:cBhvr>
                                        <p:cTn id="152" dur="1000"/>
                                        <p:tgtEl>
                                          <p:spTgt spid="208944"/>
                                        </p:tgtEl>
                                      </p:cBhvr>
                                    </p:animEffect>
                                  </p:childTnLst>
                                </p:cTn>
                              </p:par>
                              <p:par>
                                <p:cTn id="153" presetID="52" presetClass="entr" presetSubtype="0" fill="hold" grpId="0" nodeType="withEffect">
                                  <p:stCondLst>
                                    <p:cond delay="0"/>
                                  </p:stCondLst>
                                  <p:childTnLst>
                                    <p:set>
                                      <p:cBhvr>
                                        <p:cTn id="154" dur="1" fill="hold">
                                          <p:stCondLst>
                                            <p:cond delay="0"/>
                                          </p:stCondLst>
                                        </p:cTn>
                                        <p:tgtEl>
                                          <p:spTgt spid="208945"/>
                                        </p:tgtEl>
                                        <p:attrNameLst>
                                          <p:attrName>style.visibility</p:attrName>
                                        </p:attrNameLst>
                                      </p:cBhvr>
                                      <p:to>
                                        <p:strVal val="visible"/>
                                      </p:to>
                                    </p:set>
                                    <p:animScale>
                                      <p:cBhvr>
                                        <p:cTn id="155" dur="1000" decel="50000" fill="hold">
                                          <p:stCondLst>
                                            <p:cond delay="0"/>
                                          </p:stCondLst>
                                        </p:cTn>
                                        <p:tgtEl>
                                          <p:spTgt spid="20894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6" dur="1000" decel="50000" fill="hold">
                                          <p:stCondLst>
                                            <p:cond delay="0"/>
                                          </p:stCondLst>
                                        </p:cTn>
                                        <p:tgtEl>
                                          <p:spTgt spid="208945"/>
                                        </p:tgtEl>
                                        <p:attrNameLst>
                                          <p:attrName>ppt_x</p:attrName>
                                          <p:attrName>ppt_y</p:attrName>
                                        </p:attrNameLst>
                                      </p:cBhvr>
                                    </p:animMotion>
                                    <p:animEffect transition="in" filter="fade">
                                      <p:cBhvr>
                                        <p:cTn id="157" dur="1000"/>
                                        <p:tgtEl>
                                          <p:spTgt spid="208945"/>
                                        </p:tgtEl>
                                      </p:cBhvr>
                                    </p:animEffect>
                                  </p:childTnLst>
                                </p:cTn>
                              </p:par>
                            </p:childTnLst>
                          </p:cTn>
                        </p:par>
                        <p:par>
                          <p:cTn id="158" fill="hold">
                            <p:stCondLst>
                              <p:cond delay="1000"/>
                            </p:stCondLst>
                            <p:childTnLst>
                              <p:par>
                                <p:cTn id="159" presetID="9" presetClass="entr" presetSubtype="0" fill="hold" grpId="0" nodeType="afterEffect">
                                  <p:stCondLst>
                                    <p:cond delay="0"/>
                                  </p:stCondLst>
                                  <p:childTnLst>
                                    <p:set>
                                      <p:cBhvr>
                                        <p:cTn id="160" dur="1" fill="hold">
                                          <p:stCondLst>
                                            <p:cond delay="0"/>
                                          </p:stCondLst>
                                        </p:cTn>
                                        <p:tgtEl>
                                          <p:spTgt spid="208954"/>
                                        </p:tgtEl>
                                        <p:attrNameLst>
                                          <p:attrName>style.visibility</p:attrName>
                                        </p:attrNameLst>
                                      </p:cBhvr>
                                      <p:to>
                                        <p:strVal val="visible"/>
                                      </p:to>
                                    </p:set>
                                    <p:animEffect transition="in" filter="dissolve">
                                      <p:cBhvr>
                                        <p:cTn id="161" dur="500"/>
                                        <p:tgtEl>
                                          <p:spTgt spid="208954"/>
                                        </p:tgtEl>
                                      </p:cBhvr>
                                    </p:animEffect>
                                  </p:childTnLst>
                                </p:cTn>
                              </p:par>
                            </p:childTnLst>
                          </p:cTn>
                        </p:par>
                      </p:childTnLst>
                    </p:cTn>
                  </p:par>
                  <p:par>
                    <p:cTn id="162" fill="hold">
                      <p:stCondLst>
                        <p:cond delay="indefinite"/>
                      </p:stCondLst>
                      <p:childTnLst>
                        <p:par>
                          <p:cTn id="163" fill="hold">
                            <p:stCondLst>
                              <p:cond delay="0"/>
                            </p:stCondLst>
                            <p:childTnLst>
                              <p:par>
                                <p:cTn id="164" presetID="42" presetClass="entr" presetSubtype="0" fill="hold" nodeType="click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par>
                          <p:cTn id="169" fill="hold">
                            <p:stCondLst>
                              <p:cond delay="1000"/>
                            </p:stCondLst>
                            <p:childTnLst>
                              <p:par>
                                <p:cTn id="170" presetID="9" presetClass="entr" presetSubtype="0" fill="hold" grpId="0" nodeType="afterEffect">
                                  <p:stCondLst>
                                    <p:cond delay="0"/>
                                  </p:stCondLst>
                                  <p:childTnLst>
                                    <p:set>
                                      <p:cBhvr>
                                        <p:cTn id="171" dur="1" fill="hold">
                                          <p:stCondLst>
                                            <p:cond delay="0"/>
                                          </p:stCondLst>
                                        </p:cTn>
                                        <p:tgtEl>
                                          <p:spTgt spid="65"/>
                                        </p:tgtEl>
                                        <p:attrNameLst>
                                          <p:attrName>style.visibility</p:attrName>
                                        </p:attrNameLst>
                                      </p:cBhvr>
                                      <p:to>
                                        <p:strVal val="visible"/>
                                      </p:to>
                                    </p:set>
                                    <p:animEffect transition="in" filter="dissolve">
                                      <p:cBhvr>
                                        <p:cTn id="172"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208954" grpId="0" animBg="1"/>
      <p:bldP spid="208898" grpId="0" animBg="1"/>
      <p:bldP spid="208904" grpId="0"/>
      <p:bldP spid="208931" grpId="0"/>
      <p:bldP spid="208932" grpId="0"/>
      <p:bldP spid="208933" grpId="0"/>
      <p:bldP spid="208934" grpId="0"/>
      <p:bldP spid="208935" grpId="0"/>
      <p:bldP spid="208936" grpId="0"/>
      <p:bldP spid="208937" grpId="0"/>
      <p:bldP spid="208939" grpId="0"/>
      <p:bldP spid="208940" grpId="0"/>
      <p:bldP spid="208941" grpId="0"/>
      <p:bldP spid="208942" grpId="0" animBg="1"/>
      <p:bldP spid="208943" grpId="0"/>
      <p:bldP spid="208944" grpId="0"/>
      <p:bldP spid="208945" grpId="0"/>
      <p:bldP spid="208946" grpId="0"/>
      <p:bldP spid="208947" grpId="0"/>
      <p:bldP spid="208948" grpId="0"/>
      <p:bldP spid="208949" grpId="0"/>
      <p:bldP spid="208950" grpId="0"/>
      <p:bldP spid="208951" grpId="0"/>
      <p:bldP spid="208952" grpId="0"/>
      <p:bldP spid="208953" grpId="0"/>
      <p:bldP spid="6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1760561" y="1160059"/>
            <a:ext cx="3534771" cy="409433"/>
          </a:xfrm>
          <a:prstGeom prst="rect">
            <a:avLst/>
          </a:prstGeom>
          <a:solidFill>
            <a:schemeClr val="bg1">
              <a:lumMod val="85000"/>
            </a:schemeClr>
          </a:solidFill>
          <a:ln w="222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endParaRPr lang="en-US" smtClean="0"/>
          </a:p>
        </p:txBody>
      </p:sp>
      <p:sp>
        <p:nvSpPr>
          <p:cNvPr id="43" name="Rectangle 42"/>
          <p:cNvSpPr/>
          <p:nvPr/>
        </p:nvSpPr>
        <p:spPr bwMode="auto">
          <a:xfrm>
            <a:off x="286604" y="1610435"/>
            <a:ext cx="1487606" cy="409433"/>
          </a:xfrm>
          <a:prstGeom prst="rect">
            <a:avLst/>
          </a:prstGeom>
          <a:solidFill>
            <a:schemeClr val="bg1">
              <a:lumMod val="85000"/>
            </a:schemeClr>
          </a:solidFill>
          <a:ln w="222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endParaRPr lang="en-US" smtClean="0"/>
          </a:p>
        </p:txBody>
      </p:sp>
      <p:sp>
        <p:nvSpPr>
          <p:cNvPr id="17410" name="Rectangle 7"/>
          <p:cNvSpPr>
            <a:spLocks noChangeArrowheads="1"/>
          </p:cNvSpPr>
          <p:nvPr/>
        </p:nvSpPr>
        <p:spPr bwMode="auto">
          <a:xfrm>
            <a:off x="276225" y="241300"/>
            <a:ext cx="5078413" cy="3081338"/>
          </a:xfrm>
          <a:prstGeom prst="rect">
            <a:avLst/>
          </a:prstGeom>
          <a:noFill/>
          <a:ln w="22225" algn="ctr">
            <a:noFill/>
            <a:miter lim="800000"/>
            <a:headEnd/>
            <a:tailEnd/>
          </a:ln>
        </p:spPr>
        <p:txBody>
          <a:bodyPr wrap="none" anchor="ctr">
            <a:spAutoFit/>
          </a:bodyPr>
          <a:lstStyle/>
          <a:p>
            <a:pPr algn="l"/>
            <a:r>
              <a:rPr lang="en-US"/>
              <a:t>Particle accelerators are used</a:t>
            </a:r>
          </a:p>
          <a:p>
            <a:pPr algn="l"/>
            <a:r>
              <a:rPr lang="en-US"/>
              <a:t>to accelerate charged particles</a:t>
            </a:r>
          </a:p>
          <a:p>
            <a:pPr algn="l"/>
            <a:r>
              <a:rPr lang="en-US"/>
              <a:t>(e.g., </a:t>
            </a:r>
            <a:r>
              <a:rPr lang="en-US">
                <a:latin typeface="Symbol" pitchFamily="18" charset="2"/>
              </a:rPr>
              <a:t>a</a:t>
            </a:r>
            <a:r>
              <a:rPr lang="en-US"/>
              <a:t>). We cannot accelerate</a:t>
            </a:r>
          </a:p>
          <a:p>
            <a:pPr algn="l"/>
            <a:r>
              <a:rPr lang="en-US"/>
              <a:t>neutrons, but we can use n</a:t>
            </a:r>
            <a:r>
              <a:rPr lang="en-US" baseline="30000"/>
              <a:t>0</a:t>
            </a:r>
            <a:r>
              <a:rPr lang="en-US"/>
              <a:t>-</a:t>
            </a:r>
          </a:p>
          <a:p>
            <a:pPr algn="l"/>
            <a:r>
              <a:rPr lang="en-US"/>
              <a:t>emitters to produce artificial</a:t>
            </a:r>
          </a:p>
          <a:p>
            <a:pPr algn="l"/>
            <a:r>
              <a:rPr lang="en-US"/>
              <a:t>isotopes. Often, </a:t>
            </a:r>
            <a:r>
              <a:rPr lang="en-US">
                <a:latin typeface="Symbol" pitchFamily="18" charset="2"/>
              </a:rPr>
              <a:t>b</a:t>
            </a:r>
            <a:r>
              <a:rPr lang="en-US"/>
              <a:t>-emission</a:t>
            </a:r>
          </a:p>
          <a:p>
            <a:pPr algn="l"/>
            <a:r>
              <a:rPr lang="en-US"/>
              <a:t>follows n</a:t>
            </a:r>
            <a:r>
              <a:rPr lang="en-US" baseline="30000"/>
              <a:t>0</a:t>
            </a:r>
            <a:r>
              <a:rPr lang="en-US"/>
              <a:t> absorption.</a:t>
            </a:r>
          </a:p>
        </p:txBody>
      </p:sp>
      <p:sp>
        <p:nvSpPr>
          <p:cNvPr id="209928" name="Rectangle 8"/>
          <p:cNvSpPr>
            <a:spLocks noChangeArrowheads="1"/>
          </p:cNvSpPr>
          <p:nvPr/>
        </p:nvSpPr>
        <p:spPr bwMode="auto">
          <a:xfrm>
            <a:off x="1708150" y="4268788"/>
            <a:ext cx="1231900" cy="519112"/>
          </a:xfrm>
          <a:prstGeom prst="rect">
            <a:avLst/>
          </a:prstGeom>
          <a:noFill/>
          <a:ln w="9525">
            <a:noFill/>
            <a:miter lim="800000"/>
            <a:headEnd/>
            <a:tailEnd/>
          </a:ln>
        </p:spPr>
        <p:txBody>
          <a:bodyPr wrap="none">
            <a:spAutoFit/>
          </a:bodyPr>
          <a:lstStyle/>
          <a:p>
            <a:pPr algn="r"/>
            <a:r>
              <a:rPr lang="en-US"/>
              <a:t>First…</a:t>
            </a:r>
          </a:p>
        </p:txBody>
      </p:sp>
      <p:sp>
        <p:nvSpPr>
          <p:cNvPr id="209929" name="Rectangle 9"/>
          <p:cNvSpPr>
            <a:spLocks noChangeArrowheads="1"/>
          </p:cNvSpPr>
          <p:nvPr/>
        </p:nvSpPr>
        <p:spPr bwMode="auto">
          <a:xfrm>
            <a:off x="1706563" y="5108575"/>
            <a:ext cx="1233487" cy="519113"/>
          </a:xfrm>
          <a:prstGeom prst="rect">
            <a:avLst/>
          </a:prstGeom>
          <a:noFill/>
          <a:ln w="9525">
            <a:noFill/>
            <a:miter lim="800000"/>
            <a:headEnd/>
            <a:tailEnd/>
          </a:ln>
        </p:spPr>
        <p:txBody>
          <a:bodyPr wrap="none">
            <a:spAutoFit/>
          </a:bodyPr>
          <a:lstStyle/>
          <a:p>
            <a:pPr algn="r"/>
            <a:r>
              <a:rPr lang="en-US"/>
              <a:t>then…</a:t>
            </a:r>
          </a:p>
        </p:txBody>
      </p:sp>
      <p:sp>
        <p:nvSpPr>
          <p:cNvPr id="209930" name="Rectangle 10"/>
          <p:cNvSpPr>
            <a:spLocks noChangeArrowheads="1"/>
          </p:cNvSpPr>
          <p:nvPr/>
        </p:nvSpPr>
        <p:spPr bwMode="auto">
          <a:xfrm>
            <a:off x="1012825" y="5921375"/>
            <a:ext cx="1927225" cy="519113"/>
          </a:xfrm>
          <a:prstGeom prst="rect">
            <a:avLst/>
          </a:prstGeom>
          <a:noFill/>
          <a:ln w="9525">
            <a:noFill/>
            <a:miter lim="800000"/>
            <a:headEnd/>
            <a:tailEnd/>
          </a:ln>
        </p:spPr>
        <p:txBody>
          <a:bodyPr wrap="none">
            <a:spAutoFit/>
          </a:bodyPr>
          <a:lstStyle/>
          <a:p>
            <a:pPr algn="r"/>
            <a:r>
              <a:rPr lang="en-US"/>
              <a:t>and then…</a:t>
            </a:r>
          </a:p>
        </p:txBody>
      </p:sp>
      <p:sp>
        <p:nvSpPr>
          <p:cNvPr id="209932" name="Rectangle 12"/>
          <p:cNvSpPr>
            <a:spLocks noChangeArrowheads="1"/>
          </p:cNvSpPr>
          <p:nvPr/>
        </p:nvSpPr>
        <p:spPr bwMode="auto">
          <a:xfrm>
            <a:off x="3324225" y="4183063"/>
            <a:ext cx="693738" cy="457200"/>
          </a:xfrm>
          <a:prstGeom prst="rect">
            <a:avLst/>
          </a:prstGeom>
          <a:noFill/>
          <a:ln w="9525">
            <a:noFill/>
            <a:miter lim="800000"/>
            <a:headEnd/>
            <a:tailEnd/>
          </a:ln>
        </p:spPr>
        <p:txBody>
          <a:bodyPr wrap="none">
            <a:spAutoFit/>
          </a:bodyPr>
          <a:lstStyle/>
          <a:p>
            <a:pPr algn="r"/>
            <a:r>
              <a:rPr lang="en-US" sz="2400">
                <a:solidFill>
                  <a:srgbClr val="000000"/>
                </a:solidFill>
              </a:rPr>
              <a:t>238</a:t>
            </a:r>
          </a:p>
        </p:txBody>
      </p:sp>
      <p:sp>
        <p:nvSpPr>
          <p:cNvPr id="209933" name="Rectangle 13"/>
          <p:cNvSpPr>
            <a:spLocks noChangeArrowheads="1"/>
          </p:cNvSpPr>
          <p:nvPr/>
        </p:nvSpPr>
        <p:spPr bwMode="auto">
          <a:xfrm>
            <a:off x="3481388" y="4505325"/>
            <a:ext cx="523875" cy="457200"/>
          </a:xfrm>
          <a:prstGeom prst="rect">
            <a:avLst/>
          </a:prstGeom>
          <a:noFill/>
          <a:ln w="9525">
            <a:noFill/>
            <a:miter lim="800000"/>
            <a:headEnd/>
            <a:tailEnd/>
          </a:ln>
        </p:spPr>
        <p:txBody>
          <a:bodyPr wrap="none">
            <a:spAutoFit/>
          </a:bodyPr>
          <a:lstStyle/>
          <a:p>
            <a:pPr algn="r"/>
            <a:r>
              <a:rPr lang="en-US" sz="2400">
                <a:solidFill>
                  <a:srgbClr val="000000"/>
                </a:solidFill>
              </a:rPr>
              <a:t>92</a:t>
            </a:r>
          </a:p>
        </p:txBody>
      </p:sp>
      <p:sp>
        <p:nvSpPr>
          <p:cNvPr id="209934" name="Rectangle 14"/>
          <p:cNvSpPr>
            <a:spLocks noChangeArrowheads="1"/>
          </p:cNvSpPr>
          <p:nvPr/>
        </p:nvSpPr>
        <p:spPr bwMode="auto">
          <a:xfrm>
            <a:off x="3892550" y="4329113"/>
            <a:ext cx="441325" cy="519112"/>
          </a:xfrm>
          <a:prstGeom prst="rect">
            <a:avLst/>
          </a:prstGeom>
          <a:noFill/>
          <a:ln w="9525">
            <a:noFill/>
            <a:miter lim="800000"/>
            <a:headEnd/>
            <a:tailEnd/>
          </a:ln>
        </p:spPr>
        <p:txBody>
          <a:bodyPr wrap="none">
            <a:spAutoFit/>
          </a:bodyPr>
          <a:lstStyle/>
          <a:p>
            <a:pPr algn="l"/>
            <a:r>
              <a:rPr lang="en-US">
                <a:solidFill>
                  <a:srgbClr val="000000"/>
                </a:solidFill>
              </a:rPr>
              <a:t>U</a:t>
            </a:r>
          </a:p>
        </p:txBody>
      </p:sp>
      <p:sp>
        <p:nvSpPr>
          <p:cNvPr id="209935" name="Line 15"/>
          <p:cNvSpPr>
            <a:spLocks noChangeShapeType="1"/>
          </p:cNvSpPr>
          <p:nvPr/>
        </p:nvSpPr>
        <p:spPr bwMode="auto">
          <a:xfrm>
            <a:off x="5740400" y="4557713"/>
            <a:ext cx="741363" cy="0"/>
          </a:xfrm>
          <a:prstGeom prst="line">
            <a:avLst/>
          </a:prstGeom>
          <a:noFill/>
          <a:ln w="22225">
            <a:solidFill>
              <a:schemeClr val="tx1"/>
            </a:solidFill>
            <a:round/>
            <a:headEnd/>
            <a:tailEnd type="triangle" w="lg" len="lg"/>
          </a:ln>
        </p:spPr>
        <p:txBody>
          <a:bodyPr wrap="none" anchor="ctr">
            <a:spAutoFit/>
          </a:bodyPr>
          <a:lstStyle/>
          <a:p>
            <a:endParaRPr lang="en-US"/>
          </a:p>
        </p:txBody>
      </p:sp>
      <p:sp>
        <p:nvSpPr>
          <p:cNvPr id="209936" name="Rectangle 16"/>
          <p:cNvSpPr>
            <a:spLocks noChangeArrowheads="1"/>
          </p:cNvSpPr>
          <p:nvPr/>
        </p:nvSpPr>
        <p:spPr bwMode="auto">
          <a:xfrm>
            <a:off x="6616700" y="4183063"/>
            <a:ext cx="693738" cy="457200"/>
          </a:xfrm>
          <a:prstGeom prst="rect">
            <a:avLst/>
          </a:prstGeom>
          <a:noFill/>
          <a:ln w="9525">
            <a:noFill/>
            <a:miter lim="800000"/>
            <a:headEnd/>
            <a:tailEnd/>
          </a:ln>
        </p:spPr>
        <p:txBody>
          <a:bodyPr wrap="none">
            <a:spAutoFit/>
          </a:bodyPr>
          <a:lstStyle/>
          <a:p>
            <a:pPr algn="r"/>
            <a:r>
              <a:rPr lang="en-US" sz="2400">
                <a:solidFill>
                  <a:srgbClr val="000000"/>
                </a:solidFill>
              </a:rPr>
              <a:t>239</a:t>
            </a:r>
          </a:p>
        </p:txBody>
      </p:sp>
      <p:sp>
        <p:nvSpPr>
          <p:cNvPr id="209937" name="Rectangle 17"/>
          <p:cNvSpPr>
            <a:spLocks noChangeArrowheads="1"/>
          </p:cNvSpPr>
          <p:nvPr/>
        </p:nvSpPr>
        <p:spPr bwMode="auto">
          <a:xfrm>
            <a:off x="6773863" y="4505325"/>
            <a:ext cx="523875" cy="457200"/>
          </a:xfrm>
          <a:prstGeom prst="rect">
            <a:avLst/>
          </a:prstGeom>
          <a:noFill/>
          <a:ln w="9525">
            <a:noFill/>
            <a:miter lim="800000"/>
            <a:headEnd/>
            <a:tailEnd/>
          </a:ln>
        </p:spPr>
        <p:txBody>
          <a:bodyPr wrap="none">
            <a:spAutoFit/>
          </a:bodyPr>
          <a:lstStyle/>
          <a:p>
            <a:pPr algn="r"/>
            <a:r>
              <a:rPr lang="en-US" sz="2400">
                <a:solidFill>
                  <a:srgbClr val="000000"/>
                </a:solidFill>
              </a:rPr>
              <a:t>92</a:t>
            </a:r>
          </a:p>
        </p:txBody>
      </p:sp>
      <p:sp>
        <p:nvSpPr>
          <p:cNvPr id="209938" name="Rectangle 18"/>
          <p:cNvSpPr>
            <a:spLocks noChangeArrowheads="1"/>
          </p:cNvSpPr>
          <p:nvPr/>
        </p:nvSpPr>
        <p:spPr bwMode="auto">
          <a:xfrm>
            <a:off x="7199313" y="4329113"/>
            <a:ext cx="441325" cy="519112"/>
          </a:xfrm>
          <a:prstGeom prst="rect">
            <a:avLst/>
          </a:prstGeom>
          <a:noFill/>
          <a:ln w="9525">
            <a:noFill/>
            <a:miter lim="800000"/>
            <a:headEnd/>
            <a:tailEnd/>
          </a:ln>
        </p:spPr>
        <p:txBody>
          <a:bodyPr wrap="none">
            <a:spAutoFit/>
          </a:bodyPr>
          <a:lstStyle/>
          <a:p>
            <a:pPr algn="l"/>
            <a:r>
              <a:rPr lang="en-US">
                <a:solidFill>
                  <a:srgbClr val="000000"/>
                </a:solidFill>
              </a:rPr>
              <a:t>U</a:t>
            </a:r>
          </a:p>
        </p:txBody>
      </p:sp>
      <p:sp>
        <p:nvSpPr>
          <p:cNvPr id="209939" name="Rectangle 19"/>
          <p:cNvSpPr>
            <a:spLocks noChangeArrowheads="1"/>
          </p:cNvSpPr>
          <p:nvPr/>
        </p:nvSpPr>
        <p:spPr bwMode="auto">
          <a:xfrm>
            <a:off x="4492625" y="4329113"/>
            <a:ext cx="392113" cy="519112"/>
          </a:xfrm>
          <a:prstGeom prst="rect">
            <a:avLst/>
          </a:prstGeom>
          <a:noFill/>
          <a:ln w="9525">
            <a:noFill/>
            <a:miter lim="800000"/>
            <a:headEnd/>
            <a:tailEnd/>
          </a:ln>
        </p:spPr>
        <p:txBody>
          <a:bodyPr wrap="none">
            <a:spAutoFit/>
          </a:bodyPr>
          <a:lstStyle/>
          <a:p>
            <a:pPr algn="l"/>
            <a:r>
              <a:rPr lang="en-US">
                <a:solidFill>
                  <a:srgbClr val="000000"/>
                </a:solidFill>
              </a:rPr>
              <a:t>+</a:t>
            </a:r>
          </a:p>
        </p:txBody>
      </p:sp>
      <p:sp>
        <p:nvSpPr>
          <p:cNvPr id="209940" name="Rectangle 20"/>
          <p:cNvSpPr>
            <a:spLocks noChangeArrowheads="1"/>
          </p:cNvSpPr>
          <p:nvPr/>
        </p:nvSpPr>
        <p:spPr bwMode="auto">
          <a:xfrm>
            <a:off x="5000625" y="4183063"/>
            <a:ext cx="354013" cy="457200"/>
          </a:xfrm>
          <a:prstGeom prst="rect">
            <a:avLst/>
          </a:prstGeom>
          <a:noFill/>
          <a:ln w="9525">
            <a:noFill/>
            <a:miter lim="800000"/>
            <a:headEnd/>
            <a:tailEnd/>
          </a:ln>
        </p:spPr>
        <p:txBody>
          <a:bodyPr wrap="none">
            <a:spAutoFit/>
          </a:bodyPr>
          <a:lstStyle/>
          <a:p>
            <a:pPr algn="r"/>
            <a:r>
              <a:rPr lang="en-US" sz="2400">
                <a:solidFill>
                  <a:srgbClr val="000000"/>
                </a:solidFill>
              </a:rPr>
              <a:t>1</a:t>
            </a:r>
          </a:p>
        </p:txBody>
      </p:sp>
      <p:sp>
        <p:nvSpPr>
          <p:cNvPr id="209941" name="Rectangle 21"/>
          <p:cNvSpPr>
            <a:spLocks noChangeArrowheads="1"/>
          </p:cNvSpPr>
          <p:nvPr/>
        </p:nvSpPr>
        <p:spPr bwMode="auto">
          <a:xfrm>
            <a:off x="4987925" y="4505325"/>
            <a:ext cx="354013" cy="457200"/>
          </a:xfrm>
          <a:prstGeom prst="rect">
            <a:avLst/>
          </a:prstGeom>
          <a:noFill/>
          <a:ln w="9525">
            <a:noFill/>
            <a:miter lim="800000"/>
            <a:headEnd/>
            <a:tailEnd/>
          </a:ln>
        </p:spPr>
        <p:txBody>
          <a:bodyPr wrap="none">
            <a:spAutoFit/>
          </a:bodyPr>
          <a:lstStyle/>
          <a:p>
            <a:pPr algn="r"/>
            <a:r>
              <a:rPr lang="en-US" sz="2400">
                <a:solidFill>
                  <a:srgbClr val="000000"/>
                </a:solidFill>
              </a:rPr>
              <a:t>0</a:t>
            </a:r>
          </a:p>
        </p:txBody>
      </p:sp>
      <p:sp>
        <p:nvSpPr>
          <p:cNvPr id="209942" name="Rectangle 22"/>
          <p:cNvSpPr>
            <a:spLocks noChangeArrowheads="1"/>
          </p:cNvSpPr>
          <p:nvPr/>
        </p:nvSpPr>
        <p:spPr bwMode="auto">
          <a:xfrm>
            <a:off x="5214938" y="4329113"/>
            <a:ext cx="382587" cy="519112"/>
          </a:xfrm>
          <a:prstGeom prst="rect">
            <a:avLst/>
          </a:prstGeom>
          <a:noFill/>
          <a:ln w="9525">
            <a:noFill/>
            <a:miter lim="800000"/>
            <a:headEnd/>
            <a:tailEnd/>
          </a:ln>
        </p:spPr>
        <p:txBody>
          <a:bodyPr wrap="none">
            <a:spAutoFit/>
          </a:bodyPr>
          <a:lstStyle/>
          <a:p>
            <a:pPr algn="l"/>
            <a:r>
              <a:rPr lang="en-US">
                <a:solidFill>
                  <a:srgbClr val="000000"/>
                </a:solidFill>
              </a:rPr>
              <a:t>n</a:t>
            </a:r>
          </a:p>
        </p:txBody>
      </p:sp>
      <p:sp>
        <p:nvSpPr>
          <p:cNvPr id="209947" name="Rectangle 27"/>
          <p:cNvSpPr>
            <a:spLocks noChangeArrowheads="1"/>
          </p:cNvSpPr>
          <p:nvPr/>
        </p:nvSpPr>
        <p:spPr bwMode="auto">
          <a:xfrm>
            <a:off x="3152775" y="5040313"/>
            <a:ext cx="693738" cy="457200"/>
          </a:xfrm>
          <a:prstGeom prst="rect">
            <a:avLst/>
          </a:prstGeom>
          <a:noFill/>
          <a:ln w="9525">
            <a:noFill/>
            <a:miter lim="800000"/>
            <a:headEnd/>
            <a:tailEnd/>
          </a:ln>
        </p:spPr>
        <p:txBody>
          <a:bodyPr wrap="none">
            <a:spAutoFit/>
          </a:bodyPr>
          <a:lstStyle/>
          <a:p>
            <a:pPr algn="r"/>
            <a:r>
              <a:rPr lang="en-US" sz="2400">
                <a:solidFill>
                  <a:srgbClr val="000000"/>
                </a:solidFill>
              </a:rPr>
              <a:t>239</a:t>
            </a:r>
          </a:p>
        </p:txBody>
      </p:sp>
      <p:sp>
        <p:nvSpPr>
          <p:cNvPr id="209948" name="Rectangle 28"/>
          <p:cNvSpPr>
            <a:spLocks noChangeArrowheads="1"/>
          </p:cNvSpPr>
          <p:nvPr/>
        </p:nvSpPr>
        <p:spPr bwMode="auto">
          <a:xfrm>
            <a:off x="3309938" y="5362575"/>
            <a:ext cx="523875" cy="457200"/>
          </a:xfrm>
          <a:prstGeom prst="rect">
            <a:avLst/>
          </a:prstGeom>
          <a:noFill/>
          <a:ln w="9525">
            <a:noFill/>
            <a:miter lim="800000"/>
            <a:headEnd/>
            <a:tailEnd/>
          </a:ln>
        </p:spPr>
        <p:txBody>
          <a:bodyPr wrap="none">
            <a:spAutoFit/>
          </a:bodyPr>
          <a:lstStyle/>
          <a:p>
            <a:pPr algn="r"/>
            <a:r>
              <a:rPr lang="en-US" sz="2400">
                <a:solidFill>
                  <a:srgbClr val="000000"/>
                </a:solidFill>
              </a:rPr>
              <a:t>92</a:t>
            </a:r>
          </a:p>
        </p:txBody>
      </p:sp>
      <p:sp>
        <p:nvSpPr>
          <p:cNvPr id="209949" name="Rectangle 29"/>
          <p:cNvSpPr>
            <a:spLocks noChangeArrowheads="1"/>
          </p:cNvSpPr>
          <p:nvPr/>
        </p:nvSpPr>
        <p:spPr bwMode="auto">
          <a:xfrm>
            <a:off x="3721100" y="5186363"/>
            <a:ext cx="441325" cy="519112"/>
          </a:xfrm>
          <a:prstGeom prst="rect">
            <a:avLst/>
          </a:prstGeom>
          <a:noFill/>
          <a:ln w="9525">
            <a:noFill/>
            <a:miter lim="800000"/>
            <a:headEnd/>
            <a:tailEnd/>
          </a:ln>
        </p:spPr>
        <p:txBody>
          <a:bodyPr wrap="none">
            <a:spAutoFit/>
          </a:bodyPr>
          <a:lstStyle/>
          <a:p>
            <a:pPr algn="l"/>
            <a:r>
              <a:rPr lang="en-US">
                <a:solidFill>
                  <a:srgbClr val="000000"/>
                </a:solidFill>
              </a:rPr>
              <a:t>U</a:t>
            </a:r>
          </a:p>
        </p:txBody>
      </p:sp>
      <p:sp>
        <p:nvSpPr>
          <p:cNvPr id="209950" name="Line 30"/>
          <p:cNvSpPr>
            <a:spLocks noChangeShapeType="1"/>
          </p:cNvSpPr>
          <p:nvPr/>
        </p:nvSpPr>
        <p:spPr bwMode="auto">
          <a:xfrm>
            <a:off x="4291013" y="5414963"/>
            <a:ext cx="741362" cy="0"/>
          </a:xfrm>
          <a:prstGeom prst="line">
            <a:avLst/>
          </a:prstGeom>
          <a:noFill/>
          <a:ln w="22225">
            <a:solidFill>
              <a:schemeClr val="tx1"/>
            </a:solidFill>
            <a:round/>
            <a:headEnd/>
            <a:tailEnd type="triangle" w="lg" len="lg"/>
          </a:ln>
        </p:spPr>
        <p:txBody>
          <a:bodyPr wrap="none" anchor="ctr">
            <a:spAutoFit/>
          </a:bodyPr>
          <a:lstStyle/>
          <a:p>
            <a:endParaRPr lang="en-US"/>
          </a:p>
        </p:txBody>
      </p:sp>
      <p:sp>
        <p:nvSpPr>
          <p:cNvPr id="209951" name="Rectangle 31"/>
          <p:cNvSpPr>
            <a:spLocks noChangeArrowheads="1"/>
          </p:cNvSpPr>
          <p:nvPr/>
        </p:nvSpPr>
        <p:spPr bwMode="auto">
          <a:xfrm>
            <a:off x="5211763" y="5040313"/>
            <a:ext cx="693737" cy="457200"/>
          </a:xfrm>
          <a:prstGeom prst="rect">
            <a:avLst/>
          </a:prstGeom>
          <a:noFill/>
          <a:ln w="9525">
            <a:noFill/>
            <a:miter lim="800000"/>
            <a:headEnd/>
            <a:tailEnd/>
          </a:ln>
        </p:spPr>
        <p:txBody>
          <a:bodyPr wrap="none">
            <a:spAutoFit/>
          </a:bodyPr>
          <a:lstStyle/>
          <a:p>
            <a:pPr algn="r"/>
            <a:r>
              <a:rPr lang="en-US" sz="2400">
                <a:solidFill>
                  <a:srgbClr val="000000"/>
                </a:solidFill>
              </a:rPr>
              <a:t>239</a:t>
            </a:r>
          </a:p>
        </p:txBody>
      </p:sp>
      <p:sp>
        <p:nvSpPr>
          <p:cNvPr id="209952" name="Rectangle 32"/>
          <p:cNvSpPr>
            <a:spLocks noChangeArrowheads="1"/>
          </p:cNvSpPr>
          <p:nvPr/>
        </p:nvSpPr>
        <p:spPr bwMode="auto">
          <a:xfrm>
            <a:off x="5368925" y="5362575"/>
            <a:ext cx="523875" cy="457200"/>
          </a:xfrm>
          <a:prstGeom prst="rect">
            <a:avLst/>
          </a:prstGeom>
          <a:noFill/>
          <a:ln w="9525">
            <a:noFill/>
            <a:miter lim="800000"/>
            <a:headEnd/>
            <a:tailEnd/>
          </a:ln>
        </p:spPr>
        <p:txBody>
          <a:bodyPr wrap="none">
            <a:spAutoFit/>
          </a:bodyPr>
          <a:lstStyle/>
          <a:p>
            <a:pPr algn="r"/>
            <a:r>
              <a:rPr lang="en-US" sz="2400">
                <a:solidFill>
                  <a:srgbClr val="000000"/>
                </a:solidFill>
              </a:rPr>
              <a:t>93</a:t>
            </a:r>
          </a:p>
        </p:txBody>
      </p:sp>
      <p:sp>
        <p:nvSpPr>
          <p:cNvPr id="209953" name="Rectangle 33"/>
          <p:cNvSpPr>
            <a:spLocks noChangeArrowheads="1"/>
          </p:cNvSpPr>
          <p:nvPr/>
        </p:nvSpPr>
        <p:spPr bwMode="auto">
          <a:xfrm>
            <a:off x="5794375" y="5186363"/>
            <a:ext cx="639763" cy="519112"/>
          </a:xfrm>
          <a:prstGeom prst="rect">
            <a:avLst/>
          </a:prstGeom>
          <a:noFill/>
          <a:ln w="9525">
            <a:noFill/>
            <a:miter lim="800000"/>
            <a:headEnd/>
            <a:tailEnd/>
          </a:ln>
        </p:spPr>
        <p:txBody>
          <a:bodyPr wrap="none">
            <a:spAutoFit/>
          </a:bodyPr>
          <a:lstStyle/>
          <a:p>
            <a:pPr algn="l"/>
            <a:r>
              <a:rPr lang="en-US">
                <a:solidFill>
                  <a:srgbClr val="000000"/>
                </a:solidFill>
              </a:rPr>
              <a:t>Np</a:t>
            </a:r>
          </a:p>
        </p:txBody>
      </p:sp>
      <p:sp>
        <p:nvSpPr>
          <p:cNvPr id="209954" name="Rectangle 34"/>
          <p:cNvSpPr>
            <a:spLocks noChangeArrowheads="1"/>
          </p:cNvSpPr>
          <p:nvPr/>
        </p:nvSpPr>
        <p:spPr bwMode="auto">
          <a:xfrm>
            <a:off x="6496050" y="5186363"/>
            <a:ext cx="392113" cy="519112"/>
          </a:xfrm>
          <a:prstGeom prst="rect">
            <a:avLst/>
          </a:prstGeom>
          <a:noFill/>
          <a:ln w="9525">
            <a:noFill/>
            <a:miter lim="800000"/>
            <a:headEnd/>
            <a:tailEnd/>
          </a:ln>
        </p:spPr>
        <p:txBody>
          <a:bodyPr wrap="none">
            <a:spAutoFit/>
          </a:bodyPr>
          <a:lstStyle/>
          <a:p>
            <a:pPr algn="l"/>
            <a:r>
              <a:rPr lang="en-US">
                <a:solidFill>
                  <a:srgbClr val="000000"/>
                </a:solidFill>
              </a:rPr>
              <a:t>+</a:t>
            </a:r>
          </a:p>
        </p:txBody>
      </p:sp>
      <p:sp>
        <p:nvSpPr>
          <p:cNvPr id="209955" name="Rectangle 35"/>
          <p:cNvSpPr>
            <a:spLocks noChangeArrowheads="1"/>
          </p:cNvSpPr>
          <p:nvPr/>
        </p:nvSpPr>
        <p:spPr bwMode="auto">
          <a:xfrm>
            <a:off x="7132638" y="5040313"/>
            <a:ext cx="354012" cy="457200"/>
          </a:xfrm>
          <a:prstGeom prst="rect">
            <a:avLst/>
          </a:prstGeom>
          <a:noFill/>
          <a:ln w="9525">
            <a:noFill/>
            <a:miter lim="800000"/>
            <a:headEnd/>
            <a:tailEnd/>
          </a:ln>
        </p:spPr>
        <p:txBody>
          <a:bodyPr wrap="none">
            <a:spAutoFit/>
          </a:bodyPr>
          <a:lstStyle/>
          <a:p>
            <a:pPr algn="r"/>
            <a:r>
              <a:rPr lang="en-US" sz="2400">
                <a:solidFill>
                  <a:srgbClr val="000000"/>
                </a:solidFill>
              </a:rPr>
              <a:t>0</a:t>
            </a:r>
          </a:p>
        </p:txBody>
      </p:sp>
      <p:sp>
        <p:nvSpPr>
          <p:cNvPr id="209956" name="Rectangle 36"/>
          <p:cNvSpPr>
            <a:spLocks noChangeArrowheads="1"/>
          </p:cNvSpPr>
          <p:nvPr/>
        </p:nvSpPr>
        <p:spPr bwMode="auto">
          <a:xfrm>
            <a:off x="6950075" y="5362575"/>
            <a:ext cx="523875" cy="457200"/>
          </a:xfrm>
          <a:prstGeom prst="rect">
            <a:avLst/>
          </a:prstGeom>
          <a:noFill/>
          <a:ln w="9525">
            <a:noFill/>
            <a:miter lim="800000"/>
            <a:headEnd/>
            <a:tailEnd/>
          </a:ln>
        </p:spPr>
        <p:txBody>
          <a:bodyPr wrap="none">
            <a:spAutoFit/>
          </a:bodyPr>
          <a:lstStyle/>
          <a:p>
            <a:pPr algn="r"/>
            <a:r>
              <a:rPr lang="en-US" sz="2400">
                <a:solidFill>
                  <a:srgbClr val="000000"/>
                </a:solidFill>
              </a:rPr>
              <a:t>–1</a:t>
            </a:r>
          </a:p>
        </p:txBody>
      </p:sp>
      <p:sp>
        <p:nvSpPr>
          <p:cNvPr id="209957" name="Rectangle 37"/>
          <p:cNvSpPr>
            <a:spLocks noChangeArrowheads="1"/>
          </p:cNvSpPr>
          <p:nvPr/>
        </p:nvSpPr>
        <p:spPr bwMode="auto">
          <a:xfrm>
            <a:off x="7346950" y="5186363"/>
            <a:ext cx="382588" cy="519112"/>
          </a:xfrm>
          <a:prstGeom prst="rect">
            <a:avLst/>
          </a:prstGeom>
          <a:noFill/>
          <a:ln w="9525">
            <a:noFill/>
            <a:miter lim="800000"/>
            <a:headEnd/>
            <a:tailEnd/>
          </a:ln>
        </p:spPr>
        <p:txBody>
          <a:bodyPr wrap="none">
            <a:spAutoFit/>
          </a:bodyPr>
          <a:lstStyle/>
          <a:p>
            <a:pPr algn="l"/>
            <a:r>
              <a:rPr lang="en-US">
                <a:solidFill>
                  <a:srgbClr val="000000"/>
                </a:solidFill>
              </a:rPr>
              <a:t>e</a:t>
            </a:r>
          </a:p>
        </p:txBody>
      </p:sp>
      <p:sp>
        <p:nvSpPr>
          <p:cNvPr id="209958" name="Rectangle 38"/>
          <p:cNvSpPr>
            <a:spLocks noChangeArrowheads="1"/>
          </p:cNvSpPr>
          <p:nvPr/>
        </p:nvSpPr>
        <p:spPr bwMode="auto">
          <a:xfrm>
            <a:off x="2995613" y="5883275"/>
            <a:ext cx="693737" cy="457200"/>
          </a:xfrm>
          <a:prstGeom prst="rect">
            <a:avLst/>
          </a:prstGeom>
          <a:noFill/>
          <a:ln w="9525">
            <a:noFill/>
            <a:miter lim="800000"/>
            <a:headEnd/>
            <a:tailEnd/>
          </a:ln>
        </p:spPr>
        <p:txBody>
          <a:bodyPr wrap="none">
            <a:spAutoFit/>
          </a:bodyPr>
          <a:lstStyle/>
          <a:p>
            <a:pPr algn="r"/>
            <a:r>
              <a:rPr lang="en-US" sz="2400">
                <a:solidFill>
                  <a:srgbClr val="000000"/>
                </a:solidFill>
              </a:rPr>
              <a:t>239</a:t>
            </a:r>
          </a:p>
        </p:txBody>
      </p:sp>
      <p:sp>
        <p:nvSpPr>
          <p:cNvPr id="209959" name="Rectangle 39"/>
          <p:cNvSpPr>
            <a:spLocks noChangeArrowheads="1"/>
          </p:cNvSpPr>
          <p:nvPr/>
        </p:nvSpPr>
        <p:spPr bwMode="auto">
          <a:xfrm>
            <a:off x="3152775" y="6205538"/>
            <a:ext cx="523875" cy="457200"/>
          </a:xfrm>
          <a:prstGeom prst="rect">
            <a:avLst/>
          </a:prstGeom>
          <a:noFill/>
          <a:ln w="9525">
            <a:noFill/>
            <a:miter lim="800000"/>
            <a:headEnd/>
            <a:tailEnd/>
          </a:ln>
        </p:spPr>
        <p:txBody>
          <a:bodyPr wrap="none">
            <a:spAutoFit/>
          </a:bodyPr>
          <a:lstStyle/>
          <a:p>
            <a:pPr algn="r"/>
            <a:r>
              <a:rPr lang="en-US" sz="2400">
                <a:solidFill>
                  <a:srgbClr val="000000"/>
                </a:solidFill>
              </a:rPr>
              <a:t>93</a:t>
            </a:r>
          </a:p>
        </p:txBody>
      </p:sp>
      <p:sp>
        <p:nvSpPr>
          <p:cNvPr id="209960" name="Rectangle 40"/>
          <p:cNvSpPr>
            <a:spLocks noChangeArrowheads="1"/>
          </p:cNvSpPr>
          <p:nvPr/>
        </p:nvSpPr>
        <p:spPr bwMode="auto">
          <a:xfrm>
            <a:off x="3563938" y="6029325"/>
            <a:ext cx="639762" cy="519113"/>
          </a:xfrm>
          <a:prstGeom prst="rect">
            <a:avLst/>
          </a:prstGeom>
          <a:noFill/>
          <a:ln w="9525">
            <a:noFill/>
            <a:miter lim="800000"/>
            <a:headEnd/>
            <a:tailEnd/>
          </a:ln>
        </p:spPr>
        <p:txBody>
          <a:bodyPr wrap="none">
            <a:spAutoFit/>
          </a:bodyPr>
          <a:lstStyle/>
          <a:p>
            <a:pPr algn="l"/>
            <a:r>
              <a:rPr lang="en-US">
                <a:solidFill>
                  <a:srgbClr val="000000"/>
                </a:solidFill>
              </a:rPr>
              <a:t>Np</a:t>
            </a:r>
          </a:p>
        </p:txBody>
      </p:sp>
      <p:sp>
        <p:nvSpPr>
          <p:cNvPr id="209961" name="Line 41"/>
          <p:cNvSpPr>
            <a:spLocks noChangeShapeType="1"/>
          </p:cNvSpPr>
          <p:nvPr/>
        </p:nvSpPr>
        <p:spPr bwMode="auto">
          <a:xfrm>
            <a:off x="4362450" y="6257925"/>
            <a:ext cx="741363" cy="0"/>
          </a:xfrm>
          <a:prstGeom prst="line">
            <a:avLst/>
          </a:prstGeom>
          <a:noFill/>
          <a:ln w="22225">
            <a:solidFill>
              <a:schemeClr val="tx1"/>
            </a:solidFill>
            <a:round/>
            <a:headEnd/>
            <a:tailEnd type="triangle" w="lg" len="lg"/>
          </a:ln>
        </p:spPr>
        <p:txBody>
          <a:bodyPr wrap="none" anchor="ctr">
            <a:spAutoFit/>
          </a:bodyPr>
          <a:lstStyle/>
          <a:p>
            <a:endParaRPr lang="en-US"/>
          </a:p>
        </p:txBody>
      </p:sp>
      <p:sp>
        <p:nvSpPr>
          <p:cNvPr id="209962" name="Rectangle 42"/>
          <p:cNvSpPr>
            <a:spLocks noChangeArrowheads="1"/>
          </p:cNvSpPr>
          <p:nvPr/>
        </p:nvSpPr>
        <p:spPr bwMode="auto">
          <a:xfrm>
            <a:off x="5311775" y="5883275"/>
            <a:ext cx="693738" cy="457200"/>
          </a:xfrm>
          <a:prstGeom prst="rect">
            <a:avLst/>
          </a:prstGeom>
          <a:noFill/>
          <a:ln w="9525">
            <a:noFill/>
            <a:miter lim="800000"/>
            <a:headEnd/>
            <a:tailEnd/>
          </a:ln>
        </p:spPr>
        <p:txBody>
          <a:bodyPr wrap="none">
            <a:spAutoFit/>
          </a:bodyPr>
          <a:lstStyle/>
          <a:p>
            <a:pPr algn="r"/>
            <a:r>
              <a:rPr lang="en-US" sz="2400">
                <a:solidFill>
                  <a:srgbClr val="000000"/>
                </a:solidFill>
              </a:rPr>
              <a:t>239</a:t>
            </a:r>
          </a:p>
        </p:txBody>
      </p:sp>
      <p:sp>
        <p:nvSpPr>
          <p:cNvPr id="209963" name="Rectangle 43"/>
          <p:cNvSpPr>
            <a:spLocks noChangeArrowheads="1"/>
          </p:cNvSpPr>
          <p:nvPr/>
        </p:nvSpPr>
        <p:spPr bwMode="auto">
          <a:xfrm>
            <a:off x="5468938" y="6205538"/>
            <a:ext cx="523875" cy="457200"/>
          </a:xfrm>
          <a:prstGeom prst="rect">
            <a:avLst/>
          </a:prstGeom>
          <a:noFill/>
          <a:ln w="9525">
            <a:noFill/>
            <a:miter lim="800000"/>
            <a:headEnd/>
            <a:tailEnd/>
          </a:ln>
        </p:spPr>
        <p:txBody>
          <a:bodyPr wrap="none">
            <a:spAutoFit/>
          </a:bodyPr>
          <a:lstStyle/>
          <a:p>
            <a:pPr algn="r"/>
            <a:r>
              <a:rPr lang="en-US" sz="2400">
                <a:solidFill>
                  <a:srgbClr val="000000"/>
                </a:solidFill>
              </a:rPr>
              <a:t>94</a:t>
            </a:r>
          </a:p>
        </p:txBody>
      </p:sp>
      <p:sp>
        <p:nvSpPr>
          <p:cNvPr id="209964" name="Rectangle 44"/>
          <p:cNvSpPr>
            <a:spLocks noChangeArrowheads="1"/>
          </p:cNvSpPr>
          <p:nvPr/>
        </p:nvSpPr>
        <p:spPr bwMode="auto">
          <a:xfrm>
            <a:off x="5894388" y="6029325"/>
            <a:ext cx="619125" cy="519113"/>
          </a:xfrm>
          <a:prstGeom prst="rect">
            <a:avLst/>
          </a:prstGeom>
          <a:noFill/>
          <a:ln w="9525">
            <a:noFill/>
            <a:miter lim="800000"/>
            <a:headEnd/>
            <a:tailEnd/>
          </a:ln>
        </p:spPr>
        <p:txBody>
          <a:bodyPr wrap="none">
            <a:spAutoFit/>
          </a:bodyPr>
          <a:lstStyle/>
          <a:p>
            <a:pPr algn="l"/>
            <a:r>
              <a:rPr lang="en-US">
                <a:solidFill>
                  <a:srgbClr val="000000"/>
                </a:solidFill>
              </a:rPr>
              <a:t>Pu</a:t>
            </a:r>
          </a:p>
        </p:txBody>
      </p:sp>
      <p:sp>
        <p:nvSpPr>
          <p:cNvPr id="209965" name="Rectangle 45"/>
          <p:cNvSpPr>
            <a:spLocks noChangeArrowheads="1"/>
          </p:cNvSpPr>
          <p:nvPr/>
        </p:nvSpPr>
        <p:spPr bwMode="auto">
          <a:xfrm>
            <a:off x="6596063" y="6029325"/>
            <a:ext cx="392112" cy="519113"/>
          </a:xfrm>
          <a:prstGeom prst="rect">
            <a:avLst/>
          </a:prstGeom>
          <a:noFill/>
          <a:ln w="9525">
            <a:noFill/>
            <a:miter lim="800000"/>
            <a:headEnd/>
            <a:tailEnd/>
          </a:ln>
        </p:spPr>
        <p:txBody>
          <a:bodyPr wrap="none">
            <a:spAutoFit/>
          </a:bodyPr>
          <a:lstStyle/>
          <a:p>
            <a:pPr algn="l"/>
            <a:r>
              <a:rPr lang="en-US">
                <a:solidFill>
                  <a:srgbClr val="000000"/>
                </a:solidFill>
              </a:rPr>
              <a:t>+</a:t>
            </a:r>
          </a:p>
        </p:txBody>
      </p:sp>
      <p:sp>
        <p:nvSpPr>
          <p:cNvPr id="209966" name="Rectangle 46"/>
          <p:cNvSpPr>
            <a:spLocks noChangeArrowheads="1"/>
          </p:cNvSpPr>
          <p:nvPr/>
        </p:nvSpPr>
        <p:spPr bwMode="auto">
          <a:xfrm>
            <a:off x="7232650" y="5883275"/>
            <a:ext cx="354013" cy="457200"/>
          </a:xfrm>
          <a:prstGeom prst="rect">
            <a:avLst/>
          </a:prstGeom>
          <a:noFill/>
          <a:ln w="9525">
            <a:noFill/>
            <a:miter lim="800000"/>
            <a:headEnd/>
            <a:tailEnd/>
          </a:ln>
        </p:spPr>
        <p:txBody>
          <a:bodyPr wrap="none">
            <a:spAutoFit/>
          </a:bodyPr>
          <a:lstStyle/>
          <a:p>
            <a:pPr algn="r"/>
            <a:r>
              <a:rPr lang="en-US" sz="2400">
                <a:solidFill>
                  <a:srgbClr val="000000"/>
                </a:solidFill>
              </a:rPr>
              <a:t>0</a:t>
            </a:r>
          </a:p>
        </p:txBody>
      </p:sp>
      <p:sp>
        <p:nvSpPr>
          <p:cNvPr id="209967" name="Rectangle 47"/>
          <p:cNvSpPr>
            <a:spLocks noChangeArrowheads="1"/>
          </p:cNvSpPr>
          <p:nvPr/>
        </p:nvSpPr>
        <p:spPr bwMode="auto">
          <a:xfrm>
            <a:off x="7050088" y="6205538"/>
            <a:ext cx="523875" cy="457200"/>
          </a:xfrm>
          <a:prstGeom prst="rect">
            <a:avLst/>
          </a:prstGeom>
          <a:noFill/>
          <a:ln w="9525">
            <a:noFill/>
            <a:miter lim="800000"/>
            <a:headEnd/>
            <a:tailEnd/>
          </a:ln>
        </p:spPr>
        <p:txBody>
          <a:bodyPr wrap="none">
            <a:spAutoFit/>
          </a:bodyPr>
          <a:lstStyle/>
          <a:p>
            <a:pPr algn="r"/>
            <a:r>
              <a:rPr lang="en-US" sz="2400">
                <a:solidFill>
                  <a:srgbClr val="000000"/>
                </a:solidFill>
              </a:rPr>
              <a:t>–1</a:t>
            </a:r>
          </a:p>
        </p:txBody>
      </p:sp>
      <p:sp>
        <p:nvSpPr>
          <p:cNvPr id="209968" name="Rectangle 48"/>
          <p:cNvSpPr>
            <a:spLocks noChangeArrowheads="1"/>
          </p:cNvSpPr>
          <p:nvPr/>
        </p:nvSpPr>
        <p:spPr bwMode="auto">
          <a:xfrm>
            <a:off x="7446963" y="6029325"/>
            <a:ext cx="382587" cy="519113"/>
          </a:xfrm>
          <a:prstGeom prst="rect">
            <a:avLst/>
          </a:prstGeom>
          <a:noFill/>
          <a:ln w="9525">
            <a:noFill/>
            <a:miter lim="800000"/>
            <a:headEnd/>
            <a:tailEnd/>
          </a:ln>
        </p:spPr>
        <p:txBody>
          <a:bodyPr wrap="none">
            <a:spAutoFit/>
          </a:bodyPr>
          <a:lstStyle/>
          <a:p>
            <a:pPr algn="l"/>
            <a:r>
              <a:rPr lang="en-US">
                <a:solidFill>
                  <a:srgbClr val="000000"/>
                </a:solidFill>
              </a:rPr>
              <a:t>e</a:t>
            </a:r>
          </a:p>
        </p:txBody>
      </p:sp>
      <p:sp>
        <p:nvSpPr>
          <p:cNvPr id="209969" name="Rectangle 49"/>
          <p:cNvSpPr>
            <a:spLocks noChangeArrowheads="1"/>
          </p:cNvSpPr>
          <p:nvPr/>
        </p:nvSpPr>
        <p:spPr bwMode="auto">
          <a:xfrm>
            <a:off x="250825" y="3484563"/>
            <a:ext cx="2263775" cy="519112"/>
          </a:xfrm>
          <a:prstGeom prst="rect">
            <a:avLst/>
          </a:prstGeom>
          <a:noFill/>
          <a:ln w="9525">
            <a:noFill/>
            <a:miter lim="800000"/>
            <a:headEnd/>
            <a:tailEnd/>
          </a:ln>
        </p:spPr>
        <p:txBody>
          <a:bodyPr wrap="none">
            <a:spAutoFit/>
          </a:bodyPr>
          <a:lstStyle/>
          <a:p>
            <a:pPr algn="r"/>
            <a:r>
              <a:rPr lang="en-US"/>
              <a:t>For example:</a:t>
            </a:r>
          </a:p>
        </p:txBody>
      </p:sp>
      <p:pic>
        <p:nvPicPr>
          <p:cNvPr id="17448" name="Picture 52" descr="particle-accelerator-at-CER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32438" y="266700"/>
            <a:ext cx="3333750" cy="2057400"/>
          </a:xfrm>
          <a:prstGeom prst="rect">
            <a:avLst/>
          </a:prstGeom>
          <a:noFill/>
          <a:ln w="9525">
            <a:noFill/>
            <a:miter lim="800000"/>
            <a:headEnd/>
            <a:tailEnd/>
          </a:ln>
        </p:spPr>
      </p:pic>
      <p:sp>
        <p:nvSpPr>
          <p:cNvPr id="17449" name="Rectangle 53"/>
          <p:cNvSpPr>
            <a:spLocks noChangeArrowheads="1"/>
          </p:cNvSpPr>
          <p:nvPr/>
        </p:nvSpPr>
        <p:spPr bwMode="auto">
          <a:xfrm>
            <a:off x="4986338" y="2411413"/>
            <a:ext cx="4057650" cy="1465262"/>
          </a:xfrm>
          <a:prstGeom prst="rect">
            <a:avLst/>
          </a:prstGeom>
          <a:noFill/>
          <a:ln w="22225" algn="ctr">
            <a:noFill/>
            <a:miter lim="800000"/>
            <a:headEnd/>
            <a:tailEnd/>
          </a:ln>
        </p:spPr>
        <p:txBody>
          <a:bodyPr wrap="none" anchor="ctr">
            <a:spAutoFit/>
          </a:bodyPr>
          <a:lstStyle/>
          <a:p>
            <a:pPr algn="l"/>
            <a:r>
              <a:rPr lang="en-US" sz="1800" b="1">
                <a:solidFill>
                  <a:srgbClr val="000000"/>
                </a:solidFill>
              </a:rPr>
              <a:t>Inside the particle accelerator at</a:t>
            </a:r>
          </a:p>
          <a:p>
            <a:pPr algn="l"/>
            <a:r>
              <a:rPr lang="en-US" sz="1800" b="1">
                <a:solidFill>
                  <a:srgbClr val="000000"/>
                </a:solidFill>
              </a:rPr>
              <a:t>CERN (originally, </a:t>
            </a:r>
            <a:r>
              <a:rPr lang="en-US" sz="1800" b="1" i="1">
                <a:solidFill>
                  <a:srgbClr val="000000"/>
                </a:solidFill>
              </a:rPr>
              <a:t>Conseil Européen</a:t>
            </a:r>
          </a:p>
          <a:p>
            <a:pPr algn="l"/>
            <a:r>
              <a:rPr lang="en-US" sz="1800" b="1" i="1">
                <a:solidFill>
                  <a:srgbClr val="000000"/>
                </a:solidFill>
              </a:rPr>
              <a:t>pour la Recherche Nucléaire</a:t>
            </a:r>
            <a:r>
              <a:rPr lang="en-US" sz="1800" b="1">
                <a:solidFill>
                  <a:srgbClr val="000000"/>
                </a:solidFill>
              </a:rPr>
              <a:t>, now</a:t>
            </a:r>
          </a:p>
          <a:p>
            <a:pPr algn="l"/>
            <a:r>
              <a:rPr lang="fr-FR" sz="1800" b="1" i="1">
                <a:solidFill>
                  <a:srgbClr val="000000"/>
                </a:solidFill>
              </a:rPr>
              <a:t>Organisation Européenne pour la</a:t>
            </a:r>
          </a:p>
          <a:p>
            <a:pPr algn="l"/>
            <a:r>
              <a:rPr lang="fr-FR" sz="1800" b="1" i="1">
                <a:solidFill>
                  <a:srgbClr val="000000"/>
                </a:solidFill>
              </a:rPr>
              <a:t>Recherche Nucléaire</a:t>
            </a:r>
            <a:r>
              <a:rPr lang="en-US" sz="1800" b="1">
                <a:solidFill>
                  <a:srgbClr val="000000"/>
                </a:solidFill>
              </a:rPr>
              <a:t>)</a:t>
            </a:r>
          </a:p>
        </p:txBody>
      </p:sp>
    </p:spTree>
    <p:extLst>
      <p:ext uri="{BB962C8B-B14F-4D97-AF65-F5344CB8AC3E}">
        <p14:creationId xmlns:p14="http://schemas.microsoft.com/office/powerpoint/2010/main" val="19696476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2000"/>
                                        <p:tgtEl>
                                          <p:spTgt spid="43"/>
                                        </p:tgtEl>
                                      </p:cBhvr>
                                    </p:animEffect>
                                    <p:anim calcmode="lin" valueType="num">
                                      <p:cBhvr>
                                        <p:cTn id="13" dur="2000" fill="hold"/>
                                        <p:tgtEl>
                                          <p:spTgt spid="43"/>
                                        </p:tgtEl>
                                        <p:attrNameLst>
                                          <p:attrName>ppt_w</p:attrName>
                                        </p:attrNameLst>
                                      </p:cBhvr>
                                      <p:tavLst>
                                        <p:tav tm="0" fmla="#ppt_w*sin(2.5*pi*$)">
                                          <p:val>
                                            <p:fltVal val="0"/>
                                          </p:val>
                                        </p:tav>
                                        <p:tav tm="100000">
                                          <p:val>
                                            <p:fltVal val="1"/>
                                          </p:val>
                                        </p:tav>
                                      </p:tavLst>
                                    </p:anim>
                                    <p:anim calcmode="lin" valueType="num">
                                      <p:cBhvr>
                                        <p:cTn id="14" dur="2000" fill="hold"/>
                                        <p:tgtEl>
                                          <p:spTgt spid="43"/>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34" presetClass="entr" presetSubtype="0" fill="hold" grpId="0" nodeType="clickEffect">
                                  <p:stCondLst>
                                    <p:cond delay="0"/>
                                  </p:stCondLst>
                                  <p:childTnLst>
                                    <p:set>
                                      <p:cBhvr>
                                        <p:cTn id="18" dur="1" fill="hold">
                                          <p:stCondLst>
                                            <p:cond delay="0"/>
                                          </p:stCondLst>
                                        </p:cTn>
                                        <p:tgtEl>
                                          <p:spTgt spid="209969"/>
                                        </p:tgtEl>
                                        <p:attrNameLst>
                                          <p:attrName>style.visibility</p:attrName>
                                        </p:attrNameLst>
                                      </p:cBhvr>
                                      <p:to>
                                        <p:strVal val="visible"/>
                                      </p:to>
                                    </p:set>
                                    <p:anim from="(-#ppt_w/2)" to="(#ppt_x)" calcmode="lin" valueType="num">
                                      <p:cBhvr>
                                        <p:cTn id="19" dur="600" fill="hold">
                                          <p:stCondLst>
                                            <p:cond delay="0"/>
                                          </p:stCondLst>
                                        </p:cTn>
                                        <p:tgtEl>
                                          <p:spTgt spid="209969"/>
                                        </p:tgtEl>
                                        <p:attrNameLst>
                                          <p:attrName>ppt_x</p:attrName>
                                        </p:attrNameLst>
                                      </p:cBhvr>
                                    </p:anim>
                                    <p:anim from="0" to="-1.0" calcmode="lin" valueType="num">
                                      <p:cBhvr>
                                        <p:cTn id="20" dur="200" decel="50000" autoRev="1" fill="hold">
                                          <p:stCondLst>
                                            <p:cond delay="600"/>
                                          </p:stCondLst>
                                        </p:cTn>
                                        <p:tgtEl>
                                          <p:spTgt spid="209969"/>
                                        </p:tgtEl>
                                        <p:attrNameLst>
                                          <p:attrName>xshear</p:attrName>
                                        </p:attrNameLst>
                                      </p:cBhvr>
                                    </p:anim>
                                    <p:animScale>
                                      <p:cBhvr>
                                        <p:cTn id="21" dur="200" decel="100000" autoRev="1" fill="hold">
                                          <p:stCondLst>
                                            <p:cond delay="600"/>
                                          </p:stCondLst>
                                        </p:cTn>
                                        <p:tgtEl>
                                          <p:spTgt spid="209969"/>
                                        </p:tgtEl>
                                      </p:cBhvr>
                                      <p:from x="100000" y="100000"/>
                                      <p:to x="80000" y="100000"/>
                                    </p:animScale>
                                    <p:anim by="(#ppt_h/3+#ppt_w*0.1)" calcmode="lin" valueType="num">
                                      <p:cBhvr additive="sum">
                                        <p:cTn id="22" dur="200" decel="100000" autoRev="1" fill="hold">
                                          <p:stCondLst>
                                            <p:cond delay="600"/>
                                          </p:stCondLst>
                                        </p:cTn>
                                        <p:tgtEl>
                                          <p:spTgt spid="209969"/>
                                        </p:tgtEl>
                                        <p:attrNameLst>
                                          <p:attrName>ppt_x</p:attrName>
                                        </p:attrNameLst>
                                      </p:cBhvr>
                                    </p:anim>
                                  </p:childTnLst>
                                </p:cTn>
                              </p:par>
                            </p:childTnLst>
                          </p:cTn>
                        </p:par>
                      </p:childTnLst>
                    </p:cTn>
                  </p:par>
                  <p:par>
                    <p:cTn id="23" fill="hold">
                      <p:stCondLst>
                        <p:cond delay="indefinite"/>
                      </p:stCondLst>
                      <p:childTnLst>
                        <p:par>
                          <p:cTn id="24" fill="hold">
                            <p:stCondLst>
                              <p:cond delay="0"/>
                            </p:stCondLst>
                            <p:childTnLst>
                              <p:par>
                                <p:cTn id="25" presetID="34" presetClass="entr" presetSubtype="0" fill="hold" grpId="0" nodeType="clickEffect">
                                  <p:stCondLst>
                                    <p:cond delay="0"/>
                                  </p:stCondLst>
                                  <p:childTnLst>
                                    <p:set>
                                      <p:cBhvr>
                                        <p:cTn id="26" dur="1" fill="hold">
                                          <p:stCondLst>
                                            <p:cond delay="0"/>
                                          </p:stCondLst>
                                        </p:cTn>
                                        <p:tgtEl>
                                          <p:spTgt spid="209928"/>
                                        </p:tgtEl>
                                        <p:attrNameLst>
                                          <p:attrName>style.visibility</p:attrName>
                                        </p:attrNameLst>
                                      </p:cBhvr>
                                      <p:to>
                                        <p:strVal val="visible"/>
                                      </p:to>
                                    </p:set>
                                    <p:anim from="(-#ppt_w/2)" to="(#ppt_x)" calcmode="lin" valueType="num">
                                      <p:cBhvr>
                                        <p:cTn id="27" dur="600" fill="hold">
                                          <p:stCondLst>
                                            <p:cond delay="0"/>
                                          </p:stCondLst>
                                        </p:cTn>
                                        <p:tgtEl>
                                          <p:spTgt spid="209928"/>
                                        </p:tgtEl>
                                        <p:attrNameLst>
                                          <p:attrName>ppt_x</p:attrName>
                                        </p:attrNameLst>
                                      </p:cBhvr>
                                    </p:anim>
                                    <p:anim from="0" to="-1.0" calcmode="lin" valueType="num">
                                      <p:cBhvr>
                                        <p:cTn id="28" dur="200" decel="50000" autoRev="1" fill="hold">
                                          <p:stCondLst>
                                            <p:cond delay="600"/>
                                          </p:stCondLst>
                                        </p:cTn>
                                        <p:tgtEl>
                                          <p:spTgt spid="209928"/>
                                        </p:tgtEl>
                                        <p:attrNameLst>
                                          <p:attrName>xshear</p:attrName>
                                        </p:attrNameLst>
                                      </p:cBhvr>
                                    </p:anim>
                                    <p:animScale>
                                      <p:cBhvr>
                                        <p:cTn id="29" dur="200" decel="100000" autoRev="1" fill="hold">
                                          <p:stCondLst>
                                            <p:cond delay="600"/>
                                          </p:stCondLst>
                                        </p:cTn>
                                        <p:tgtEl>
                                          <p:spTgt spid="209928"/>
                                        </p:tgtEl>
                                      </p:cBhvr>
                                      <p:from x="100000" y="100000"/>
                                      <p:to x="80000" y="100000"/>
                                    </p:animScale>
                                    <p:anim by="(#ppt_h/3+#ppt_w*0.1)" calcmode="lin" valueType="num">
                                      <p:cBhvr additive="sum">
                                        <p:cTn id="30" dur="200" decel="100000" autoRev="1" fill="hold">
                                          <p:stCondLst>
                                            <p:cond delay="600"/>
                                          </p:stCondLst>
                                        </p:cTn>
                                        <p:tgtEl>
                                          <p:spTgt spid="209928"/>
                                        </p:tgtEl>
                                        <p:attrNameLst>
                                          <p:attrName>ppt_x</p:attrName>
                                        </p:attrNameLst>
                                      </p:cBhvr>
                                    </p:anim>
                                  </p:childTnLst>
                                </p:cTn>
                              </p:par>
                            </p:childTnLst>
                          </p:cTn>
                        </p:par>
                      </p:childTnLst>
                    </p:cTn>
                  </p:par>
                  <p:par>
                    <p:cTn id="31" fill="hold">
                      <p:stCondLst>
                        <p:cond delay="indefinite"/>
                      </p:stCondLst>
                      <p:childTnLst>
                        <p:par>
                          <p:cTn id="32" fill="hold">
                            <p:stCondLst>
                              <p:cond delay="0"/>
                            </p:stCondLst>
                            <p:childTnLst>
                              <p:par>
                                <p:cTn id="33" presetID="52" presetClass="entr" presetSubtype="0" fill="hold" grpId="0" nodeType="clickEffect">
                                  <p:stCondLst>
                                    <p:cond delay="0"/>
                                  </p:stCondLst>
                                  <p:childTnLst>
                                    <p:set>
                                      <p:cBhvr>
                                        <p:cTn id="34" dur="1" fill="hold">
                                          <p:stCondLst>
                                            <p:cond delay="0"/>
                                          </p:stCondLst>
                                        </p:cTn>
                                        <p:tgtEl>
                                          <p:spTgt spid="209932"/>
                                        </p:tgtEl>
                                        <p:attrNameLst>
                                          <p:attrName>style.visibility</p:attrName>
                                        </p:attrNameLst>
                                      </p:cBhvr>
                                      <p:to>
                                        <p:strVal val="visible"/>
                                      </p:to>
                                    </p:set>
                                    <p:animScale>
                                      <p:cBhvr>
                                        <p:cTn id="35" dur="1000" decel="50000" fill="hold">
                                          <p:stCondLst>
                                            <p:cond delay="0"/>
                                          </p:stCondLst>
                                        </p:cTn>
                                        <p:tgtEl>
                                          <p:spTgt spid="20993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209932"/>
                                        </p:tgtEl>
                                        <p:attrNameLst>
                                          <p:attrName>ppt_x</p:attrName>
                                          <p:attrName>ppt_y</p:attrName>
                                        </p:attrNameLst>
                                      </p:cBhvr>
                                    </p:animMotion>
                                    <p:animEffect transition="in" filter="fade">
                                      <p:cBhvr>
                                        <p:cTn id="37" dur="1000"/>
                                        <p:tgtEl>
                                          <p:spTgt spid="209932"/>
                                        </p:tgtEl>
                                      </p:cBhvr>
                                    </p:animEffect>
                                  </p:childTnLst>
                                </p:cTn>
                              </p:par>
                              <p:par>
                                <p:cTn id="38" presetID="52" presetClass="entr" presetSubtype="0" fill="hold" grpId="0" nodeType="withEffect">
                                  <p:stCondLst>
                                    <p:cond delay="0"/>
                                  </p:stCondLst>
                                  <p:childTnLst>
                                    <p:set>
                                      <p:cBhvr>
                                        <p:cTn id="39" dur="1" fill="hold">
                                          <p:stCondLst>
                                            <p:cond delay="0"/>
                                          </p:stCondLst>
                                        </p:cTn>
                                        <p:tgtEl>
                                          <p:spTgt spid="209933"/>
                                        </p:tgtEl>
                                        <p:attrNameLst>
                                          <p:attrName>style.visibility</p:attrName>
                                        </p:attrNameLst>
                                      </p:cBhvr>
                                      <p:to>
                                        <p:strVal val="visible"/>
                                      </p:to>
                                    </p:set>
                                    <p:animScale>
                                      <p:cBhvr>
                                        <p:cTn id="40" dur="1000" decel="50000" fill="hold">
                                          <p:stCondLst>
                                            <p:cond delay="0"/>
                                          </p:stCondLst>
                                        </p:cTn>
                                        <p:tgtEl>
                                          <p:spTgt spid="20993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1" dur="1000" decel="50000" fill="hold">
                                          <p:stCondLst>
                                            <p:cond delay="0"/>
                                          </p:stCondLst>
                                        </p:cTn>
                                        <p:tgtEl>
                                          <p:spTgt spid="209933"/>
                                        </p:tgtEl>
                                        <p:attrNameLst>
                                          <p:attrName>ppt_x</p:attrName>
                                          <p:attrName>ppt_y</p:attrName>
                                        </p:attrNameLst>
                                      </p:cBhvr>
                                    </p:animMotion>
                                    <p:animEffect transition="in" filter="fade">
                                      <p:cBhvr>
                                        <p:cTn id="42" dur="1000"/>
                                        <p:tgtEl>
                                          <p:spTgt spid="209933"/>
                                        </p:tgtEl>
                                      </p:cBhvr>
                                    </p:animEffect>
                                  </p:childTnLst>
                                </p:cTn>
                              </p:par>
                              <p:par>
                                <p:cTn id="43" presetID="52" presetClass="entr" presetSubtype="0" fill="hold" grpId="0" nodeType="withEffect">
                                  <p:stCondLst>
                                    <p:cond delay="0"/>
                                  </p:stCondLst>
                                  <p:childTnLst>
                                    <p:set>
                                      <p:cBhvr>
                                        <p:cTn id="44" dur="1" fill="hold">
                                          <p:stCondLst>
                                            <p:cond delay="0"/>
                                          </p:stCondLst>
                                        </p:cTn>
                                        <p:tgtEl>
                                          <p:spTgt spid="209934"/>
                                        </p:tgtEl>
                                        <p:attrNameLst>
                                          <p:attrName>style.visibility</p:attrName>
                                        </p:attrNameLst>
                                      </p:cBhvr>
                                      <p:to>
                                        <p:strVal val="visible"/>
                                      </p:to>
                                    </p:set>
                                    <p:animScale>
                                      <p:cBhvr>
                                        <p:cTn id="45" dur="1000" decel="50000" fill="hold">
                                          <p:stCondLst>
                                            <p:cond delay="0"/>
                                          </p:stCondLst>
                                        </p:cTn>
                                        <p:tgtEl>
                                          <p:spTgt spid="20993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6" dur="1000" decel="50000" fill="hold">
                                          <p:stCondLst>
                                            <p:cond delay="0"/>
                                          </p:stCondLst>
                                        </p:cTn>
                                        <p:tgtEl>
                                          <p:spTgt spid="209934"/>
                                        </p:tgtEl>
                                        <p:attrNameLst>
                                          <p:attrName>ppt_x</p:attrName>
                                          <p:attrName>ppt_y</p:attrName>
                                        </p:attrNameLst>
                                      </p:cBhvr>
                                    </p:animMotion>
                                    <p:animEffect transition="in" filter="fade">
                                      <p:cBhvr>
                                        <p:cTn id="47" dur="1000"/>
                                        <p:tgtEl>
                                          <p:spTgt spid="209934"/>
                                        </p:tgtEl>
                                      </p:cBhvr>
                                    </p:animEffect>
                                  </p:childTnLst>
                                </p:cTn>
                              </p:par>
                              <p:par>
                                <p:cTn id="48" presetID="52" presetClass="entr" presetSubtype="0" fill="hold" grpId="0" nodeType="withEffect">
                                  <p:stCondLst>
                                    <p:cond delay="0"/>
                                  </p:stCondLst>
                                  <p:childTnLst>
                                    <p:set>
                                      <p:cBhvr>
                                        <p:cTn id="49" dur="1" fill="hold">
                                          <p:stCondLst>
                                            <p:cond delay="0"/>
                                          </p:stCondLst>
                                        </p:cTn>
                                        <p:tgtEl>
                                          <p:spTgt spid="209935"/>
                                        </p:tgtEl>
                                        <p:attrNameLst>
                                          <p:attrName>style.visibility</p:attrName>
                                        </p:attrNameLst>
                                      </p:cBhvr>
                                      <p:to>
                                        <p:strVal val="visible"/>
                                      </p:to>
                                    </p:set>
                                    <p:animScale>
                                      <p:cBhvr>
                                        <p:cTn id="50" dur="1000" decel="50000" fill="hold">
                                          <p:stCondLst>
                                            <p:cond delay="0"/>
                                          </p:stCondLst>
                                        </p:cTn>
                                        <p:tgtEl>
                                          <p:spTgt spid="20993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1" dur="1000" decel="50000" fill="hold">
                                          <p:stCondLst>
                                            <p:cond delay="0"/>
                                          </p:stCondLst>
                                        </p:cTn>
                                        <p:tgtEl>
                                          <p:spTgt spid="209935"/>
                                        </p:tgtEl>
                                        <p:attrNameLst>
                                          <p:attrName>ppt_x</p:attrName>
                                          <p:attrName>ppt_y</p:attrName>
                                        </p:attrNameLst>
                                      </p:cBhvr>
                                    </p:animMotion>
                                    <p:animEffect transition="in" filter="fade">
                                      <p:cBhvr>
                                        <p:cTn id="52" dur="1000"/>
                                        <p:tgtEl>
                                          <p:spTgt spid="209935"/>
                                        </p:tgtEl>
                                      </p:cBhvr>
                                    </p:animEffect>
                                  </p:childTnLst>
                                </p:cTn>
                              </p:par>
                              <p:par>
                                <p:cTn id="53" presetID="52" presetClass="entr" presetSubtype="0" fill="hold" grpId="0" nodeType="withEffect">
                                  <p:stCondLst>
                                    <p:cond delay="0"/>
                                  </p:stCondLst>
                                  <p:childTnLst>
                                    <p:set>
                                      <p:cBhvr>
                                        <p:cTn id="54" dur="1" fill="hold">
                                          <p:stCondLst>
                                            <p:cond delay="0"/>
                                          </p:stCondLst>
                                        </p:cTn>
                                        <p:tgtEl>
                                          <p:spTgt spid="209939"/>
                                        </p:tgtEl>
                                        <p:attrNameLst>
                                          <p:attrName>style.visibility</p:attrName>
                                        </p:attrNameLst>
                                      </p:cBhvr>
                                      <p:to>
                                        <p:strVal val="visible"/>
                                      </p:to>
                                    </p:set>
                                    <p:animScale>
                                      <p:cBhvr>
                                        <p:cTn id="55" dur="1000" decel="50000" fill="hold">
                                          <p:stCondLst>
                                            <p:cond delay="0"/>
                                          </p:stCondLst>
                                        </p:cTn>
                                        <p:tgtEl>
                                          <p:spTgt spid="20993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209939"/>
                                        </p:tgtEl>
                                        <p:attrNameLst>
                                          <p:attrName>ppt_x</p:attrName>
                                          <p:attrName>ppt_y</p:attrName>
                                        </p:attrNameLst>
                                      </p:cBhvr>
                                    </p:animMotion>
                                    <p:animEffect transition="in" filter="fade">
                                      <p:cBhvr>
                                        <p:cTn id="57" dur="1000"/>
                                        <p:tgtEl>
                                          <p:spTgt spid="209939"/>
                                        </p:tgtEl>
                                      </p:cBhvr>
                                    </p:animEffect>
                                  </p:childTnLst>
                                </p:cTn>
                              </p:par>
                              <p:par>
                                <p:cTn id="58" presetID="52" presetClass="entr" presetSubtype="0" fill="hold" grpId="0" nodeType="withEffect">
                                  <p:stCondLst>
                                    <p:cond delay="0"/>
                                  </p:stCondLst>
                                  <p:childTnLst>
                                    <p:set>
                                      <p:cBhvr>
                                        <p:cTn id="59" dur="1" fill="hold">
                                          <p:stCondLst>
                                            <p:cond delay="0"/>
                                          </p:stCondLst>
                                        </p:cTn>
                                        <p:tgtEl>
                                          <p:spTgt spid="209940"/>
                                        </p:tgtEl>
                                        <p:attrNameLst>
                                          <p:attrName>style.visibility</p:attrName>
                                        </p:attrNameLst>
                                      </p:cBhvr>
                                      <p:to>
                                        <p:strVal val="visible"/>
                                      </p:to>
                                    </p:set>
                                    <p:animScale>
                                      <p:cBhvr>
                                        <p:cTn id="60" dur="1000" decel="50000" fill="hold">
                                          <p:stCondLst>
                                            <p:cond delay="0"/>
                                          </p:stCondLst>
                                        </p:cTn>
                                        <p:tgtEl>
                                          <p:spTgt spid="20994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1" dur="1000" decel="50000" fill="hold">
                                          <p:stCondLst>
                                            <p:cond delay="0"/>
                                          </p:stCondLst>
                                        </p:cTn>
                                        <p:tgtEl>
                                          <p:spTgt spid="209940"/>
                                        </p:tgtEl>
                                        <p:attrNameLst>
                                          <p:attrName>ppt_x</p:attrName>
                                          <p:attrName>ppt_y</p:attrName>
                                        </p:attrNameLst>
                                      </p:cBhvr>
                                    </p:animMotion>
                                    <p:animEffect transition="in" filter="fade">
                                      <p:cBhvr>
                                        <p:cTn id="62" dur="1000"/>
                                        <p:tgtEl>
                                          <p:spTgt spid="209940"/>
                                        </p:tgtEl>
                                      </p:cBhvr>
                                    </p:animEffect>
                                  </p:childTnLst>
                                </p:cTn>
                              </p:par>
                              <p:par>
                                <p:cTn id="63" presetID="52" presetClass="entr" presetSubtype="0" fill="hold" grpId="0" nodeType="withEffect">
                                  <p:stCondLst>
                                    <p:cond delay="0"/>
                                  </p:stCondLst>
                                  <p:childTnLst>
                                    <p:set>
                                      <p:cBhvr>
                                        <p:cTn id="64" dur="1" fill="hold">
                                          <p:stCondLst>
                                            <p:cond delay="0"/>
                                          </p:stCondLst>
                                        </p:cTn>
                                        <p:tgtEl>
                                          <p:spTgt spid="209941"/>
                                        </p:tgtEl>
                                        <p:attrNameLst>
                                          <p:attrName>style.visibility</p:attrName>
                                        </p:attrNameLst>
                                      </p:cBhvr>
                                      <p:to>
                                        <p:strVal val="visible"/>
                                      </p:to>
                                    </p:set>
                                    <p:animScale>
                                      <p:cBhvr>
                                        <p:cTn id="65" dur="1000" decel="50000" fill="hold">
                                          <p:stCondLst>
                                            <p:cond delay="0"/>
                                          </p:stCondLst>
                                        </p:cTn>
                                        <p:tgtEl>
                                          <p:spTgt spid="20994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6" dur="1000" decel="50000" fill="hold">
                                          <p:stCondLst>
                                            <p:cond delay="0"/>
                                          </p:stCondLst>
                                        </p:cTn>
                                        <p:tgtEl>
                                          <p:spTgt spid="209941"/>
                                        </p:tgtEl>
                                        <p:attrNameLst>
                                          <p:attrName>ppt_x</p:attrName>
                                          <p:attrName>ppt_y</p:attrName>
                                        </p:attrNameLst>
                                      </p:cBhvr>
                                    </p:animMotion>
                                    <p:animEffect transition="in" filter="fade">
                                      <p:cBhvr>
                                        <p:cTn id="67" dur="1000"/>
                                        <p:tgtEl>
                                          <p:spTgt spid="209941"/>
                                        </p:tgtEl>
                                      </p:cBhvr>
                                    </p:animEffect>
                                  </p:childTnLst>
                                </p:cTn>
                              </p:par>
                              <p:par>
                                <p:cTn id="68" presetID="52" presetClass="entr" presetSubtype="0" fill="hold" grpId="0" nodeType="withEffect">
                                  <p:stCondLst>
                                    <p:cond delay="0"/>
                                  </p:stCondLst>
                                  <p:childTnLst>
                                    <p:set>
                                      <p:cBhvr>
                                        <p:cTn id="69" dur="1" fill="hold">
                                          <p:stCondLst>
                                            <p:cond delay="0"/>
                                          </p:stCondLst>
                                        </p:cTn>
                                        <p:tgtEl>
                                          <p:spTgt spid="209942"/>
                                        </p:tgtEl>
                                        <p:attrNameLst>
                                          <p:attrName>style.visibility</p:attrName>
                                        </p:attrNameLst>
                                      </p:cBhvr>
                                      <p:to>
                                        <p:strVal val="visible"/>
                                      </p:to>
                                    </p:set>
                                    <p:animScale>
                                      <p:cBhvr>
                                        <p:cTn id="70" dur="1000" decel="50000" fill="hold">
                                          <p:stCondLst>
                                            <p:cond delay="0"/>
                                          </p:stCondLst>
                                        </p:cTn>
                                        <p:tgtEl>
                                          <p:spTgt spid="20994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1" dur="1000" decel="50000" fill="hold">
                                          <p:stCondLst>
                                            <p:cond delay="0"/>
                                          </p:stCondLst>
                                        </p:cTn>
                                        <p:tgtEl>
                                          <p:spTgt spid="209942"/>
                                        </p:tgtEl>
                                        <p:attrNameLst>
                                          <p:attrName>ppt_x</p:attrName>
                                          <p:attrName>ppt_y</p:attrName>
                                        </p:attrNameLst>
                                      </p:cBhvr>
                                    </p:animMotion>
                                    <p:animEffect transition="in" filter="fade">
                                      <p:cBhvr>
                                        <p:cTn id="72" dur="1000"/>
                                        <p:tgtEl>
                                          <p:spTgt spid="209942"/>
                                        </p:tgtEl>
                                      </p:cBhvr>
                                    </p:animEffect>
                                  </p:childTnLst>
                                </p:cTn>
                              </p:par>
                            </p:childTnLst>
                          </p:cTn>
                        </p:par>
                      </p:childTnLst>
                    </p:cTn>
                  </p:par>
                  <p:par>
                    <p:cTn id="73" fill="hold">
                      <p:stCondLst>
                        <p:cond delay="indefinite"/>
                      </p:stCondLst>
                      <p:childTnLst>
                        <p:par>
                          <p:cTn id="74" fill="hold">
                            <p:stCondLst>
                              <p:cond delay="0"/>
                            </p:stCondLst>
                            <p:childTnLst>
                              <p:par>
                                <p:cTn id="75" presetID="29" presetClass="entr" presetSubtype="0" fill="hold" grpId="0" nodeType="clickEffect">
                                  <p:stCondLst>
                                    <p:cond delay="0"/>
                                  </p:stCondLst>
                                  <p:childTnLst>
                                    <p:set>
                                      <p:cBhvr>
                                        <p:cTn id="76" dur="1" fill="hold">
                                          <p:stCondLst>
                                            <p:cond delay="0"/>
                                          </p:stCondLst>
                                        </p:cTn>
                                        <p:tgtEl>
                                          <p:spTgt spid="209936"/>
                                        </p:tgtEl>
                                        <p:attrNameLst>
                                          <p:attrName>style.visibility</p:attrName>
                                        </p:attrNameLst>
                                      </p:cBhvr>
                                      <p:to>
                                        <p:strVal val="visible"/>
                                      </p:to>
                                    </p:set>
                                    <p:anim calcmode="lin" valueType="num">
                                      <p:cBhvr>
                                        <p:cTn id="77" dur="1000" fill="hold"/>
                                        <p:tgtEl>
                                          <p:spTgt spid="209936"/>
                                        </p:tgtEl>
                                        <p:attrNameLst>
                                          <p:attrName>ppt_x</p:attrName>
                                        </p:attrNameLst>
                                      </p:cBhvr>
                                      <p:tavLst>
                                        <p:tav tm="0">
                                          <p:val>
                                            <p:strVal val="#ppt_x-.2"/>
                                          </p:val>
                                        </p:tav>
                                        <p:tav tm="100000">
                                          <p:val>
                                            <p:strVal val="#ppt_x"/>
                                          </p:val>
                                        </p:tav>
                                      </p:tavLst>
                                    </p:anim>
                                    <p:anim calcmode="lin" valueType="num">
                                      <p:cBhvr>
                                        <p:cTn id="78" dur="1000" fill="hold"/>
                                        <p:tgtEl>
                                          <p:spTgt spid="209936"/>
                                        </p:tgtEl>
                                        <p:attrNameLst>
                                          <p:attrName>ppt_y</p:attrName>
                                        </p:attrNameLst>
                                      </p:cBhvr>
                                      <p:tavLst>
                                        <p:tav tm="0">
                                          <p:val>
                                            <p:strVal val="#ppt_y"/>
                                          </p:val>
                                        </p:tav>
                                        <p:tav tm="100000">
                                          <p:val>
                                            <p:strVal val="#ppt_y"/>
                                          </p:val>
                                        </p:tav>
                                      </p:tavLst>
                                    </p:anim>
                                    <p:animEffect transition="in" filter="wipe(right)" prLst="gradientSize: 0.1">
                                      <p:cBhvr>
                                        <p:cTn id="79" dur="1000"/>
                                        <p:tgtEl>
                                          <p:spTgt spid="209936"/>
                                        </p:tgtEl>
                                      </p:cBhvr>
                                    </p:animEffect>
                                  </p:childTnLst>
                                </p:cTn>
                              </p:par>
                              <p:par>
                                <p:cTn id="80" presetID="29" presetClass="entr" presetSubtype="0" fill="hold" grpId="0" nodeType="withEffect">
                                  <p:stCondLst>
                                    <p:cond delay="0"/>
                                  </p:stCondLst>
                                  <p:childTnLst>
                                    <p:set>
                                      <p:cBhvr>
                                        <p:cTn id="81" dur="1" fill="hold">
                                          <p:stCondLst>
                                            <p:cond delay="0"/>
                                          </p:stCondLst>
                                        </p:cTn>
                                        <p:tgtEl>
                                          <p:spTgt spid="209937"/>
                                        </p:tgtEl>
                                        <p:attrNameLst>
                                          <p:attrName>style.visibility</p:attrName>
                                        </p:attrNameLst>
                                      </p:cBhvr>
                                      <p:to>
                                        <p:strVal val="visible"/>
                                      </p:to>
                                    </p:set>
                                    <p:anim calcmode="lin" valueType="num">
                                      <p:cBhvr>
                                        <p:cTn id="82" dur="1000" fill="hold"/>
                                        <p:tgtEl>
                                          <p:spTgt spid="209937"/>
                                        </p:tgtEl>
                                        <p:attrNameLst>
                                          <p:attrName>ppt_x</p:attrName>
                                        </p:attrNameLst>
                                      </p:cBhvr>
                                      <p:tavLst>
                                        <p:tav tm="0">
                                          <p:val>
                                            <p:strVal val="#ppt_x-.2"/>
                                          </p:val>
                                        </p:tav>
                                        <p:tav tm="100000">
                                          <p:val>
                                            <p:strVal val="#ppt_x"/>
                                          </p:val>
                                        </p:tav>
                                      </p:tavLst>
                                    </p:anim>
                                    <p:anim calcmode="lin" valueType="num">
                                      <p:cBhvr>
                                        <p:cTn id="83" dur="1000" fill="hold"/>
                                        <p:tgtEl>
                                          <p:spTgt spid="209937"/>
                                        </p:tgtEl>
                                        <p:attrNameLst>
                                          <p:attrName>ppt_y</p:attrName>
                                        </p:attrNameLst>
                                      </p:cBhvr>
                                      <p:tavLst>
                                        <p:tav tm="0">
                                          <p:val>
                                            <p:strVal val="#ppt_y"/>
                                          </p:val>
                                        </p:tav>
                                        <p:tav tm="100000">
                                          <p:val>
                                            <p:strVal val="#ppt_y"/>
                                          </p:val>
                                        </p:tav>
                                      </p:tavLst>
                                    </p:anim>
                                    <p:animEffect transition="in" filter="wipe(right)" prLst="gradientSize: 0.1">
                                      <p:cBhvr>
                                        <p:cTn id="84" dur="1000"/>
                                        <p:tgtEl>
                                          <p:spTgt spid="209937"/>
                                        </p:tgtEl>
                                      </p:cBhvr>
                                    </p:animEffect>
                                  </p:childTnLst>
                                </p:cTn>
                              </p:par>
                              <p:par>
                                <p:cTn id="85" presetID="29" presetClass="entr" presetSubtype="0" fill="hold" grpId="0" nodeType="withEffect">
                                  <p:stCondLst>
                                    <p:cond delay="0"/>
                                  </p:stCondLst>
                                  <p:childTnLst>
                                    <p:set>
                                      <p:cBhvr>
                                        <p:cTn id="86" dur="1" fill="hold">
                                          <p:stCondLst>
                                            <p:cond delay="0"/>
                                          </p:stCondLst>
                                        </p:cTn>
                                        <p:tgtEl>
                                          <p:spTgt spid="209938"/>
                                        </p:tgtEl>
                                        <p:attrNameLst>
                                          <p:attrName>style.visibility</p:attrName>
                                        </p:attrNameLst>
                                      </p:cBhvr>
                                      <p:to>
                                        <p:strVal val="visible"/>
                                      </p:to>
                                    </p:set>
                                    <p:anim calcmode="lin" valueType="num">
                                      <p:cBhvr>
                                        <p:cTn id="87" dur="1000" fill="hold"/>
                                        <p:tgtEl>
                                          <p:spTgt spid="209938"/>
                                        </p:tgtEl>
                                        <p:attrNameLst>
                                          <p:attrName>ppt_x</p:attrName>
                                        </p:attrNameLst>
                                      </p:cBhvr>
                                      <p:tavLst>
                                        <p:tav tm="0">
                                          <p:val>
                                            <p:strVal val="#ppt_x-.2"/>
                                          </p:val>
                                        </p:tav>
                                        <p:tav tm="100000">
                                          <p:val>
                                            <p:strVal val="#ppt_x"/>
                                          </p:val>
                                        </p:tav>
                                      </p:tavLst>
                                    </p:anim>
                                    <p:anim calcmode="lin" valueType="num">
                                      <p:cBhvr>
                                        <p:cTn id="88" dur="1000" fill="hold"/>
                                        <p:tgtEl>
                                          <p:spTgt spid="209938"/>
                                        </p:tgtEl>
                                        <p:attrNameLst>
                                          <p:attrName>ppt_y</p:attrName>
                                        </p:attrNameLst>
                                      </p:cBhvr>
                                      <p:tavLst>
                                        <p:tav tm="0">
                                          <p:val>
                                            <p:strVal val="#ppt_y"/>
                                          </p:val>
                                        </p:tav>
                                        <p:tav tm="100000">
                                          <p:val>
                                            <p:strVal val="#ppt_y"/>
                                          </p:val>
                                        </p:tav>
                                      </p:tavLst>
                                    </p:anim>
                                    <p:animEffect transition="in" filter="wipe(right)" prLst="gradientSize: 0.1">
                                      <p:cBhvr>
                                        <p:cTn id="89" dur="1000"/>
                                        <p:tgtEl>
                                          <p:spTgt spid="209938"/>
                                        </p:tgtEl>
                                      </p:cBhvr>
                                    </p:animEffect>
                                  </p:childTnLst>
                                </p:cTn>
                              </p:par>
                            </p:childTnLst>
                          </p:cTn>
                        </p:par>
                      </p:childTnLst>
                    </p:cTn>
                  </p:par>
                  <p:par>
                    <p:cTn id="90" fill="hold">
                      <p:stCondLst>
                        <p:cond delay="indefinite"/>
                      </p:stCondLst>
                      <p:childTnLst>
                        <p:par>
                          <p:cTn id="91" fill="hold">
                            <p:stCondLst>
                              <p:cond delay="0"/>
                            </p:stCondLst>
                            <p:childTnLst>
                              <p:par>
                                <p:cTn id="92" presetID="34" presetClass="entr" presetSubtype="0" fill="hold" grpId="0" nodeType="clickEffect">
                                  <p:stCondLst>
                                    <p:cond delay="0"/>
                                  </p:stCondLst>
                                  <p:childTnLst>
                                    <p:set>
                                      <p:cBhvr>
                                        <p:cTn id="93" dur="1" fill="hold">
                                          <p:stCondLst>
                                            <p:cond delay="0"/>
                                          </p:stCondLst>
                                        </p:cTn>
                                        <p:tgtEl>
                                          <p:spTgt spid="209929"/>
                                        </p:tgtEl>
                                        <p:attrNameLst>
                                          <p:attrName>style.visibility</p:attrName>
                                        </p:attrNameLst>
                                      </p:cBhvr>
                                      <p:to>
                                        <p:strVal val="visible"/>
                                      </p:to>
                                    </p:set>
                                    <p:anim from="(-#ppt_w/2)" to="(#ppt_x)" calcmode="lin" valueType="num">
                                      <p:cBhvr>
                                        <p:cTn id="94" dur="600" fill="hold">
                                          <p:stCondLst>
                                            <p:cond delay="0"/>
                                          </p:stCondLst>
                                        </p:cTn>
                                        <p:tgtEl>
                                          <p:spTgt spid="209929"/>
                                        </p:tgtEl>
                                        <p:attrNameLst>
                                          <p:attrName>ppt_x</p:attrName>
                                        </p:attrNameLst>
                                      </p:cBhvr>
                                    </p:anim>
                                    <p:anim from="0" to="-1.0" calcmode="lin" valueType="num">
                                      <p:cBhvr>
                                        <p:cTn id="95" dur="200" decel="50000" autoRev="1" fill="hold">
                                          <p:stCondLst>
                                            <p:cond delay="600"/>
                                          </p:stCondLst>
                                        </p:cTn>
                                        <p:tgtEl>
                                          <p:spTgt spid="209929"/>
                                        </p:tgtEl>
                                        <p:attrNameLst>
                                          <p:attrName>xshear</p:attrName>
                                        </p:attrNameLst>
                                      </p:cBhvr>
                                    </p:anim>
                                    <p:animScale>
                                      <p:cBhvr>
                                        <p:cTn id="96" dur="200" decel="100000" autoRev="1" fill="hold">
                                          <p:stCondLst>
                                            <p:cond delay="600"/>
                                          </p:stCondLst>
                                        </p:cTn>
                                        <p:tgtEl>
                                          <p:spTgt spid="209929"/>
                                        </p:tgtEl>
                                      </p:cBhvr>
                                      <p:from x="100000" y="100000"/>
                                      <p:to x="80000" y="100000"/>
                                    </p:animScale>
                                    <p:anim by="(#ppt_h/3+#ppt_w*0.1)" calcmode="lin" valueType="num">
                                      <p:cBhvr additive="sum">
                                        <p:cTn id="97" dur="200" decel="100000" autoRev="1" fill="hold">
                                          <p:stCondLst>
                                            <p:cond delay="600"/>
                                          </p:stCondLst>
                                        </p:cTn>
                                        <p:tgtEl>
                                          <p:spTgt spid="209929"/>
                                        </p:tgtEl>
                                        <p:attrNameLst>
                                          <p:attrName>ppt_x</p:attrName>
                                        </p:attrNameLst>
                                      </p:cBhvr>
                                    </p:anim>
                                  </p:childTnLst>
                                </p:cTn>
                              </p:par>
                            </p:childTnLst>
                          </p:cTn>
                        </p:par>
                      </p:childTnLst>
                    </p:cTn>
                  </p:par>
                  <p:par>
                    <p:cTn id="98" fill="hold">
                      <p:stCondLst>
                        <p:cond delay="indefinite"/>
                      </p:stCondLst>
                      <p:childTnLst>
                        <p:par>
                          <p:cTn id="99" fill="hold">
                            <p:stCondLst>
                              <p:cond delay="0"/>
                            </p:stCondLst>
                            <p:childTnLst>
                              <p:par>
                                <p:cTn id="100" presetID="52" presetClass="entr" presetSubtype="0" fill="hold" grpId="0" nodeType="clickEffect">
                                  <p:stCondLst>
                                    <p:cond delay="0"/>
                                  </p:stCondLst>
                                  <p:childTnLst>
                                    <p:set>
                                      <p:cBhvr>
                                        <p:cTn id="101" dur="1" fill="hold">
                                          <p:stCondLst>
                                            <p:cond delay="0"/>
                                          </p:stCondLst>
                                        </p:cTn>
                                        <p:tgtEl>
                                          <p:spTgt spid="209947"/>
                                        </p:tgtEl>
                                        <p:attrNameLst>
                                          <p:attrName>style.visibility</p:attrName>
                                        </p:attrNameLst>
                                      </p:cBhvr>
                                      <p:to>
                                        <p:strVal val="visible"/>
                                      </p:to>
                                    </p:set>
                                    <p:animScale>
                                      <p:cBhvr>
                                        <p:cTn id="102" dur="1000" decel="50000" fill="hold">
                                          <p:stCondLst>
                                            <p:cond delay="0"/>
                                          </p:stCondLst>
                                        </p:cTn>
                                        <p:tgtEl>
                                          <p:spTgt spid="20994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3" dur="1000" decel="50000" fill="hold">
                                          <p:stCondLst>
                                            <p:cond delay="0"/>
                                          </p:stCondLst>
                                        </p:cTn>
                                        <p:tgtEl>
                                          <p:spTgt spid="209947"/>
                                        </p:tgtEl>
                                        <p:attrNameLst>
                                          <p:attrName>ppt_x</p:attrName>
                                          <p:attrName>ppt_y</p:attrName>
                                        </p:attrNameLst>
                                      </p:cBhvr>
                                    </p:animMotion>
                                    <p:animEffect transition="in" filter="fade">
                                      <p:cBhvr>
                                        <p:cTn id="104" dur="1000"/>
                                        <p:tgtEl>
                                          <p:spTgt spid="209947"/>
                                        </p:tgtEl>
                                      </p:cBhvr>
                                    </p:animEffect>
                                  </p:childTnLst>
                                </p:cTn>
                              </p:par>
                              <p:par>
                                <p:cTn id="105" presetID="52" presetClass="entr" presetSubtype="0" fill="hold" grpId="0" nodeType="withEffect">
                                  <p:stCondLst>
                                    <p:cond delay="0"/>
                                  </p:stCondLst>
                                  <p:childTnLst>
                                    <p:set>
                                      <p:cBhvr>
                                        <p:cTn id="106" dur="1" fill="hold">
                                          <p:stCondLst>
                                            <p:cond delay="0"/>
                                          </p:stCondLst>
                                        </p:cTn>
                                        <p:tgtEl>
                                          <p:spTgt spid="209949"/>
                                        </p:tgtEl>
                                        <p:attrNameLst>
                                          <p:attrName>style.visibility</p:attrName>
                                        </p:attrNameLst>
                                      </p:cBhvr>
                                      <p:to>
                                        <p:strVal val="visible"/>
                                      </p:to>
                                    </p:set>
                                    <p:animScale>
                                      <p:cBhvr>
                                        <p:cTn id="107" dur="1000" decel="50000" fill="hold">
                                          <p:stCondLst>
                                            <p:cond delay="0"/>
                                          </p:stCondLst>
                                        </p:cTn>
                                        <p:tgtEl>
                                          <p:spTgt spid="20994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8" dur="1000" decel="50000" fill="hold">
                                          <p:stCondLst>
                                            <p:cond delay="0"/>
                                          </p:stCondLst>
                                        </p:cTn>
                                        <p:tgtEl>
                                          <p:spTgt spid="209949"/>
                                        </p:tgtEl>
                                        <p:attrNameLst>
                                          <p:attrName>ppt_x</p:attrName>
                                          <p:attrName>ppt_y</p:attrName>
                                        </p:attrNameLst>
                                      </p:cBhvr>
                                    </p:animMotion>
                                    <p:animEffect transition="in" filter="fade">
                                      <p:cBhvr>
                                        <p:cTn id="109" dur="1000"/>
                                        <p:tgtEl>
                                          <p:spTgt spid="209949"/>
                                        </p:tgtEl>
                                      </p:cBhvr>
                                    </p:animEffect>
                                  </p:childTnLst>
                                </p:cTn>
                              </p:par>
                              <p:par>
                                <p:cTn id="110" presetID="52" presetClass="entr" presetSubtype="0" fill="hold" grpId="0" nodeType="withEffect">
                                  <p:stCondLst>
                                    <p:cond delay="0"/>
                                  </p:stCondLst>
                                  <p:childTnLst>
                                    <p:set>
                                      <p:cBhvr>
                                        <p:cTn id="111" dur="1" fill="hold">
                                          <p:stCondLst>
                                            <p:cond delay="0"/>
                                          </p:stCondLst>
                                        </p:cTn>
                                        <p:tgtEl>
                                          <p:spTgt spid="209948"/>
                                        </p:tgtEl>
                                        <p:attrNameLst>
                                          <p:attrName>style.visibility</p:attrName>
                                        </p:attrNameLst>
                                      </p:cBhvr>
                                      <p:to>
                                        <p:strVal val="visible"/>
                                      </p:to>
                                    </p:set>
                                    <p:animScale>
                                      <p:cBhvr>
                                        <p:cTn id="112" dur="1000" decel="50000" fill="hold">
                                          <p:stCondLst>
                                            <p:cond delay="0"/>
                                          </p:stCondLst>
                                        </p:cTn>
                                        <p:tgtEl>
                                          <p:spTgt spid="20994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209948"/>
                                        </p:tgtEl>
                                        <p:attrNameLst>
                                          <p:attrName>ppt_x</p:attrName>
                                          <p:attrName>ppt_y</p:attrName>
                                        </p:attrNameLst>
                                      </p:cBhvr>
                                    </p:animMotion>
                                    <p:animEffect transition="in" filter="fade">
                                      <p:cBhvr>
                                        <p:cTn id="114" dur="1000"/>
                                        <p:tgtEl>
                                          <p:spTgt spid="209948"/>
                                        </p:tgtEl>
                                      </p:cBhvr>
                                    </p:animEffect>
                                  </p:childTnLst>
                                </p:cTn>
                              </p:par>
                              <p:par>
                                <p:cTn id="115" presetID="52" presetClass="entr" presetSubtype="0" fill="hold" grpId="0" nodeType="withEffect">
                                  <p:stCondLst>
                                    <p:cond delay="0"/>
                                  </p:stCondLst>
                                  <p:childTnLst>
                                    <p:set>
                                      <p:cBhvr>
                                        <p:cTn id="116" dur="1" fill="hold">
                                          <p:stCondLst>
                                            <p:cond delay="0"/>
                                          </p:stCondLst>
                                        </p:cTn>
                                        <p:tgtEl>
                                          <p:spTgt spid="209950"/>
                                        </p:tgtEl>
                                        <p:attrNameLst>
                                          <p:attrName>style.visibility</p:attrName>
                                        </p:attrNameLst>
                                      </p:cBhvr>
                                      <p:to>
                                        <p:strVal val="visible"/>
                                      </p:to>
                                    </p:set>
                                    <p:animScale>
                                      <p:cBhvr>
                                        <p:cTn id="117" dur="1000" decel="50000" fill="hold">
                                          <p:stCondLst>
                                            <p:cond delay="0"/>
                                          </p:stCondLst>
                                        </p:cTn>
                                        <p:tgtEl>
                                          <p:spTgt spid="20995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8" dur="1000" decel="50000" fill="hold">
                                          <p:stCondLst>
                                            <p:cond delay="0"/>
                                          </p:stCondLst>
                                        </p:cTn>
                                        <p:tgtEl>
                                          <p:spTgt spid="209950"/>
                                        </p:tgtEl>
                                        <p:attrNameLst>
                                          <p:attrName>ppt_x</p:attrName>
                                          <p:attrName>ppt_y</p:attrName>
                                        </p:attrNameLst>
                                      </p:cBhvr>
                                    </p:animMotion>
                                    <p:animEffect transition="in" filter="fade">
                                      <p:cBhvr>
                                        <p:cTn id="119" dur="1000"/>
                                        <p:tgtEl>
                                          <p:spTgt spid="209950"/>
                                        </p:tgtEl>
                                      </p:cBhvr>
                                    </p:animEffect>
                                  </p:childTnLst>
                                </p:cTn>
                              </p:par>
                              <p:par>
                                <p:cTn id="120" presetID="52" presetClass="entr" presetSubtype="0" fill="hold" grpId="0" nodeType="withEffect">
                                  <p:stCondLst>
                                    <p:cond delay="0"/>
                                  </p:stCondLst>
                                  <p:childTnLst>
                                    <p:set>
                                      <p:cBhvr>
                                        <p:cTn id="121" dur="1" fill="hold">
                                          <p:stCondLst>
                                            <p:cond delay="0"/>
                                          </p:stCondLst>
                                        </p:cTn>
                                        <p:tgtEl>
                                          <p:spTgt spid="209951"/>
                                        </p:tgtEl>
                                        <p:attrNameLst>
                                          <p:attrName>style.visibility</p:attrName>
                                        </p:attrNameLst>
                                      </p:cBhvr>
                                      <p:to>
                                        <p:strVal val="visible"/>
                                      </p:to>
                                    </p:set>
                                    <p:animScale>
                                      <p:cBhvr>
                                        <p:cTn id="122" dur="1000" decel="50000" fill="hold">
                                          <p:stCondLst>
                                            <p:cond delay="0"/>
                                          </p:stCondLst>
                                        </p:cTn>
                                        <p:tgtEl>
                                          <p:spTgt spid="20995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3" dur="1000" decel="50000" fill="hold">
                                          <p:stCondLst>
                                            <p:cond delay="0"/>
                                          </p:stCondLst>
                                        </p:cTn>
                                        <p:tgtEl>
                                          <p:spTgt spid="209951"/>
                                        </p:tgtEl>
                                        <p:attrNameLst>
                                          <p:attrName>ppt_x</p:attrName>
                                          <p:attrName>ppt_y</p:attrName>
                                        </p:attrNameLst>
                                      </p:cBhvr>
                                    </p:animMotion>
                                    <p:animEffect transition="in" filter="fade">
                                      <p:cBhvr>
                                        <p:cTn id="124" dur="1000"/>
                                        <p:tgtEl>
                                          <p:spTgt spid="209951"/>
                                        </p:tgtEl>
                                      </p:cBhvr>
                                    </p:animEffect>
                                  </p:childTnLst>
                                </p:cTn>
                              </p:par>
                              <p:par>
                                <p:cTn id="125" presetID="52" presetClass="entr" presetSubtype="0" fill="hold" grpId="0" nodeType="withEffect">
                                  <p:stCondLst>
                                    <p:cond delay="0"/>
                                  </p:stCondLst>
                                  <p:childTnLst>
                                    <p:set>
                                      <p:cBhvr>
                                        <p:cTn id="126" dur="1" fill="hold">
                                          <p:stCondLst>
                                            <p:cond delay="0"/>
                                          </p:stCondLst>
                                        </p:cTn>
                                        <p:tgtEl>
                                          <p:spTgt spid="209953"/>
                                        </p:tgtEl>
                                        <p:attrNameLst>
                                          <p:attrName>style.visibility</p:attrName>
                                        </p:attrNameLst>
                                      </p:cBhvr>
                                      <p:to>
                                        <p:strVal val="visible"/>
                                      </p:to>
                                    </p:set>
                                    <p:animScale>
                                      <p:cBhvr>
                                        <p:cTn id="127" dur="1000" decel="50000" fill="hold">
                                          <p:stCondLst>
                                            <p:cond delay="0"/>
                                          </p:stCondLst>
                                        </p:cTn>
                                        <p:tgtEl>
                                          <p:spTgt spid="20995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8" dur="1000" decel="50000" fill="hold">
                                          <p:stCondLst>
                                            <p:cond delay="0"/>
                                          </p:stCondLst>
                                        </p:cTn>
                                        <p:tgtEl>
                                          <p:spTgt spid="209953"/>
                                        </p:tgtEl>
                                        <p:attrNameLst>
                                          <p:attrName>ppt_x</p:attrName>
                                          <p:attrName>ppt_y</p:attrName>
                                        </p:attrNameLst>
                                      </p:cBhvr>
                                    </p:animMotion>
                                    <p:animEffect transition="in" filter="fade">
                                      <p:cBhvr>
                                        <p:cTn id="129" dur="1000"/>
                                        <p:tgtEl>
                                          <p:spTgt spid="209953"/>
                                        </p:tgtEl>
                                      </p:cBhvr>
                                    </p:animEffect>
                                  </p:childTnLst>
                                </p:cTn>
                              </p:par>
                              <p:par>
                                <p:cTn id="130" presetID="52" presetClass="entr" presetSubtype="0" fill="hold" grpId="0" nodeType="withEffect">
                                  <p:stCondLst>
                                    <p:cond delay="0"/>
                                  </p:stCondLst>
                                  <p:childTnLst>
                                    <p:set>
                                      <p:cBhvr>
                                        <p:cTn id="131" dur="1" fill="hold">
                                          <p:stCondLst>
                                            <p:cond delay="0"/>
                                          </p:stCondLst>
                                        </p:cTn>
                                        <p:tgtEl>
                                          <p:spTgt spid="209952"/>
                                        </p:tgtEl>
                                        <p:attrNameLst>
                                          <p:attrName>style.visibility</p:attrName>
                                        </p:attrNameLst>
                                      </p:cBhvr>
                                      <p:to>
                                        <p:strVal val="visible"/>
                                      </p:to>
                                    </p:set>
                                    <p:animScale>
                                      <p:cBhvr>
                                        <p:cTn id="132" dur="1000" decel="50000" fill="hold">
                                          <p:stCondLst>
                                            <p:cond delay="0"/>
                                          </p:stCondLst>
                                        </p:cTn>
                                        <p:tgtEl>
                                          <p:spTgt spid="20995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3" dur="1000" decel="50000" fill="hold">
                                          <p:stCondLst>
                                            <p:cond delay="0"/>
                                          </p:stCondLst>
                                        </p:cTn>
                                        <p:tgtEl>
                                          <p:spTgt spid="209952"/>
                                        </p:tgtEl>
                                        <p:attrNameLst>
                                          <p:attrName>ppt_x</p:attrName>
                                          <p:attrName>ppt_y</p:attrName>
                                        </p:attrNameLst>
                                      </p:cBhvr>
                                    </p:animMotion>
                                    <p:animEffect transition="in" filter="fade">
                                      <p:cBhvr>
                                        <p:cTn id="134" dur="1000"/>
                                        <p:tgtEl>
                                          <p:spTgt spid="209952"/>
                                        </p:tgtEl>
                                      </p:cBhvr>
                                    </p:animEffect>
                                  </p:childTnLst>
                                </p:cTn>
                              </p:par>
                            </p:childTnLst>
                          </p:cTn>
                        </p:par>
                      </p:childTnLst>
                    </p:cTn>
                  </p:par>
                  <p:par>
                    <p:cTn id="135" fill="hold">
                      <p:stCondLst>
                        <p:cond delay="indefinite"/>
                      </p:stCondLst>
                      <p:childTnLst>
                        <p:par>
                          <p:cTn id="136" fill="hold">
                            <p:stCondLst>
                              <p:cond delay="0"/>
                            </p:stCondLst>
                            <p:childTnLst>
                              <p:par>
                                <p:cTn id="137" presetID="41" presetClass="entr" presetSubtype="0" fill="hold" grpId="0" nodeType="clickEffect">
                                  <p:stCondLst>
                                    <p:cond delay="0"/>
                                  </p:stCondLst>
                                  <p:iterate type="lt">
                                    <p:tmPct val="10000"/>
                                  </p:iterate>
                                  <p:childTnLst>
                                    <p:set>
                                      <p:cBhvr>
                                        <p:cTn id="138" dur="1" fill="hold">
                                          <p:stCondLst>
                                            <p:cond delay="0"/>
                                          </p:stCondLst>
                                        </p:cTn>
                                        <p:tgtEl>
                                          <p:spTgt spid="209954"/>
                                        </p:tgtEl>
                                        <p:attrNameLst>
                                          <p:attrName>style.visibility</p:attrName>
                                        </p:attrNameLst>
                                      </p:cBhvr>
                                      <p:to>
                                        <p:strVal val="visible"/>
                                      </p:to>
                                    </p:set>
                                    <p:anim calcmode="lin" valueType="num">
                                      <p:cBhvr>
                                        <p:cTn id="139" dur="500" fill="hold"/>
                                        <p:tgtEl>
                                          <p:spTgt spid="209954"/>
                                        </p:tgtEl>
                                        <p:attrNameLst>
                                          <p:attrName>ppt_x</p:attrName>
                                        </p:attrNameLst>
                                      </p:cBhvr>
                                      <p:tavLst>
                                        <p:tav tm="0">
                                          <p:val>
                                            <p:strVal val="#ppt_x"/>
                                          </p:val>
                                        </p:tav>
                                        <p:tav tm="50000">
                                          <p:val>
                                            <p:strVal val="#ppt_x+.1"/>
                                          </p:val>
                                        </p:tav>
                                        <p:tav tm="100000">
                                          <p:val>
                                            <p:strVal val="#ppt_x"/>
                                          </p:val>
                                        </p:tav>
                                      </p:tavLst>
                                    </p:anim>
                                    <p:anim calcmode="lin" valueType="num">
                                      <p:cBhvr>
                                        <p:cTn id="140" dur="500" fill="hold"/>
                                        <p:tgtEl>
                                          <p:spTgt spid="209954"/>
                                        </p:tgtEl>
                                        <p:attrNameLst>
                                          <p:attrName>ppt_y</p:attrName>
                                        </p:attrNameLst>
                                      </p:cBhvr>
                                      <p:tavLst>
                                        <p:tav tm="0">
                                          <p:val>
                                            <p:strVal val="#ppt_y"/>
                                          </p:val>
                                        </p:tav>
                                        <p:tav tm="100000">
                                          <p:val>
                                            <p:strVal val="#ppt_y"/>
                                          </p:val>
                                        </p:tav>
                                      </p:tavLst>
                                    </p:anim>
                                    <p:anim calcmode="lin" valueType="num">
                                      <p:cBhvr>
                                        <p:cTn id="141" dur="500" fill="hold"/>
                                        <p:tgtEl>
                                          <p:spTgt spid="209954"/>
                                        </p:tgtEl>
                                        <p:attrNameLst>
                                          <p:attrName>ppt_h</p:attrName>
                                        </p:attrNameLst>
                                      </p:cBhvr>
                                      <p:tavLst>
                                        <p:tav tm="0">
                                          <p:val>
                                            <p:strVal val="#ppt_h/10"/>
                                          </p:val>
                                        </p:tav>
                                        <p:tav tm="50000">
                                          <p:val>
                                            <p:strVal val="#ppt_h+.01"/>
                                          </p:val>
                                        </p:tav>
                                        <p:tav tm="100000">
                                          <p:val>
                                            <p:strVal val="#ppt_h"/>
                                          </p:val>
                                        </p:tav>
                                      </p:tavLst>
                                    </p:anim>
                                    <p:anim calcmode="lin" valueType="num">
                                      <p:cBhvr>
                                        <p:cTn id="142" dur="500" fill="hold"/>
                                        <p:tgtEl>
                                          <p:spTgt spid="209954"/>
                                        </p:tgtEl>
                                        <p:attrNameLst>
                                          <p:attrName>ppt_w</p:attrName>
                                        </p:attrNameLst>
                                      </p:cBhvr>
                                      <p:tavLst>
                                        <p:tav tm="0">
                                          <p:val>
                                            <p:strVal val="#ppt_w/10"/>
                                          </p:val>
                                        </p:tav>
                                        <p:tav tm="50000">
                                          <p:val>
                                            <p:strVal val="#ppt_w+.01"/>
                                          </p:val>
                                        </p:tav>
                                        <p:tav tm="100000">
                                          <p:val>
                                            <p:strVal val="#ppt_w"/>
                                          </p:val>
                                        </p:tav>
                                      </p:tavLst>
                                    </p:anim>
                                    <p:animEffect transition="in" filter="fade">
                                      <p:cBhvr>
                                        <p:cTn id="143" dur="500" tmFilter="0,0; .5, 1; 1, 1"/>
                                        <p:tgtEl>
                                          <p:spTgt spid="209954"/>
                                        </p:tgtEl>
                                      </p:cBhvr>
                                    </p:animEffect>
                                  </p:childTnLst>
                                </p:cTn>
                              </p:par>
                              <p:par>
                                <p:cTn id="144" presetID="41" presetClass="entr" presetSubtype="0" fill="hold" grpId="0" nodeType="withEffect">
                                  <p:stCondLst>
                                    <p:cond delay="0"/>
                                  </p:stCondLst>
                                  <p:iterate type="lt">
                                    <p:tmPct val="10000"/>
                                  </p:iterate>
                                  <p:childTnLst>
                                    <p:set>
                                      <p:cBhvr>
                                        <p:cTn id="145" dur="1" fill="hold">
                                          <p:stCondLst>
                                            <p:cond delay="0"/>
                                          </p:stCondLst>
                                        </p:cTn>
                                        <p:tgtEl>
                                          <p:spTgt spid="209955"/>
                                        </p:tgtEl>
                                        <p:attrNameLst>
                                          <p:attrName>style.visibility</p:attrName>
                                        </p:attrNameLst>
                                      </p:cBhvr>
                                      <p:to>
                                        <p:strVal val="visible"/>
                                      </p:to>
                                    </p:set>
                                    <p:anim calcmode="lin" valueType="num">
                                      <p:cBhvr>
                                        <p:cTn id="146" dur="500" fill="hold"/>
                                        <p:tgtEl>
                                          <p:spTgt spid="209955"/>
                                        </p:tgtEl>
                                        <p:attrNameLst>
                                          <p:attrName>ppt_x</p:attrName>
                                        </p:attrNameLst>
                                      </p:cBhvr>
                                      <p:tavLst>
                                        <p:tav tm="0">
                                          <p:val>
                                            <p:strVal val="#ppt_x"/>
                                          </p:val>
                                        </p:tav>
                                        <p:tav tm="50000">
                                          <p:val>
                                            <p:strVal val="#ppt_x+.1"/>
                                          </p:val>
                                        </p:tav>
                                        <p:tav tm="100000">
                                          <p:val>
                                            <p:strVal val="#ppt_x"/>
                                          </p:val>
                                        </p:tav>
                                      </p:tavLst>
                                    </p:anim>
                                    <p:anim calcmode="lin" valueType="num">
                                      <p:cBhvr>
                                        <p:cTn id="147" dur="500" fill="hold"/>
                                        <p:tgtEl>
                                          <p:spTgt spid="209955"/>
                                        </p:tgtEl>
                                        <p:attrNameLst>
                                          <p:attrName>ppt_y</p:attrName>
                                        </p:attrNameLst>
                                      </p:cBhvr>
                                      <p:tavLst>
                                        <p:tav tm="0">
                                          <p:val>
                                            <p:strVal val="#ppt_y"/>
                                          </p:val>
                                        </p:tav>
                                        <p:tav tm="100000">
                                          <p:val>
                                            <p:strVal val="#ppt_y"/>
                                          </p:val>
                                        </p:tav>
                                      </p:tavLst>
                                    </p:anim>
                                    <p:anim calcmode="lin" valueType="num">
                                      <p:cBhvr>
                                        <p:cTn id="148" dur="500" fill="hold"/>
                                        <p:tgtEl>
                                          <p:spTgt spid="209955"/>
                                        </p:tgtEl>
                                        <p:attrNameLst>
                                          <p:attrName>ppt_h</p:attrName>
                                        </p:attrNameLst>
                                      </p:cBhvr>
                                      <p:tavLst>
                                        <p:tav tm="0">
                                          <p:val>
                                            <p:strVal val="#ppt_h/10"/>
                                          </p:val>
                                        </p:tav>
                                        <p:tav tm="50000">
                                          <p:val>
                                            <p:strVal val="#ppt_h+.01"/>
                                          </p:val>
                                        </p:tav>
                                        <p:tav tm="100000">
                                          <p:val>
                                            <p:strVal val="#ppt_h"/>
                                          </p:val>
                                        </p:tav>
                                      </p:tavLst>
                                    </p:anim>
                                    <p:anim calcmode="lin" valueType="num">
                                      <p:cBhvr>
                                        <p:cTn id="149" dur="500" fill="hold"/>
                                        <p:tgtEl>
                                          <p:spTgt spid="209955"/>
                                        </p:tgtEl>
                                        <p:attrNameLst>
                                          <p:attrName>ppt_w</p:attrName>
                                        </p:attrNameLst>
                                      </p:cBhvr>
                                      <p:tavLst>
                                        <p:tav tm="0">
                                          <p:val>
                                            <p:strVal val="#ppt_w/10"/>
                                          </p:val>
                                        </p:tav>
                                        <p:tav tm="50000">
                                          <p:val>
                                            <p:strVal val="#ppt_w+.01"/>
                                          </p:val>
                                        </p:tav>
                                        <p:tav tm="100000">
                                          <p:val>
                                            <p:strVal val="#ppt_w"/>
                                          </p:val>
                                        </p:tav>
                                      </p:tavLst>
                                    </p:anim>
                                    <p:animEffect transition="in" filter="fade">
                                      <p:cBhvr>
                                        <p:cTn id="150" dur="500" tmFilter="0,0; .5, 1; 1, 1"/>
                                        <p:tgtEl>
                                          <p:spTgt spid="209955"/>
                                        </p:tgtEl>
                                      </p:cBhvr>
                                    </p:animEffect>
                                  </p:childTnLst>
                                </p:cTn>
                              </p:par>
                              <p:par>
                                <p:cTn id="151" presetID="41" presetClass="entr" presetSubtype="0" fill="hold" grpId="0" nodeType="withEffect">
                                  <p:stCondLst>
                                    <p:cond delay="0"/>
                                  </p:stCondLst>
                                  <p:iterate type="lt">
                                    <p:tmPct val="10000"/>
                                  </p:iterate>
                                  <p:childTnLst>
                                    <p:set>
                                      <p:cBhvr>
                                        <p:cTn id="152" dur="1" fill="hold">
                                          <p:stCondLst>
                                            <p:cond delay="0"/>
                                          </p:stCondLst>
                                        </p:cTn>
                                        <p:tgtEl>
                                          <p:spTgt spid="209956"/>
                                        </p:tgtEl>
                                        <p:attrNameLst>
                                          <p:attrName>style.visibility</p:attrName>
                                        </p:attrNameLst>
                                      </p:cBhvr>
                                      <p:to>
                                        <p:strVal val="visible"/>
                                      </p:to>
                                    </p:set>
                                    <p:anim calcmode="lin" valueType="num">
                                      <p:cBhvr>
                                        <p:cTn id="153" dur="500" fill="hold"/>
                                        <p:tgtEl>
                                          <p:spTgt spid="209956"/>
                                        </p:tgtEl>
                                        <p:attrNameLst>
                                          <p:attrName>ppt_x</p:attrName>
                                        </p:attrNameLst>
                                      </p:cBhvr>
                                      <p:tavLst>
                                        <p:tav tm="0">
                                          <p:val>
                                            <p:strVal val="#ppt_x"/>
                                          </p:val>
                                        </p:tav>
                                        <p:tav tm="50000">
                                          <p:val>
                                            <p:strVal val="#ppt_x+.1"/>
                                          </p:val>
                                        </p:tav>
                                        <p:tav tm="100000">
                                          <p:val>
                                            <p:strVal val="#ppt_x"/>
                                          </p:val>
                                        </p:tav>
                                      </p:tavLst>
                                    </p:anim>
                                    <p:anim calcmode="lin" valueType="num">
                                      <p:cBhvr>
                                        <p:cTn id="154" dur="500" fill="hold"/>
                                        <p:tgtEl>
                                          <p:spTgt spid="209956"/>
                                        </p:tgtEl>
                                        <p:attrNameLst>
                                          <p:attrName>ppt_y</p:attrName>
                                        </p:attrNameLst>
                                      </p:cBhvr>
                                      <p:tavLst>
                                        <p:tav tm="0">
                                          <p:val>
                                            <p:strVal val="#ppt_y"/>
                                          </p:val>
                                        </p:tav>
                                        <p:tav tm="100000">
                                          <p:val>
                                            <p:strVal val="#ppt_y"/>
                                          </p:val>
                                        </p:tav>
                                      </p:tavLst>
                                    </p:anim>
                                    <p:anim calcmode="lin" valueType="num">
                                      <p:cBhvr>
                                        <p:cTn id="155" dur="500" fill="hold"/>
                                        <p:tgtEl>
                                          <p:spTgt spid="209956"/>
                                        </p:tgtEl>
                                        <p:attrNameLst>
                                          <p:attrName>ppt_h</p:attrName>
                                        </p:attrNameLst>
                                      </p:cBhvr>
                                      <p:tavLst>
                                        <p:tav tm="0">
                                          <p:val>
                                            <p:strVal val="#ppt_h/10"/>
                                          </p:val>
                                        </p:tav>
                                        <p:tav tm="50000">
                                          <p:val>
                                            <p:strVal val="#ppt_h+.01"/>
                                          </p:val>
                                        </p:tav>
                                        <p:tav tm="100000">
                                          <p:val>
                                            <p:strVal val="#ppt_h"/>
                                          </p:val>
                                        </p:tav>
                                      </p:tavLst>
                                    </p:anim>
                                    <p:anim calcmode="lin" valueType="num">
                                      <p:cBhvr>
                                        <p:cTn id="156" dur="500" fill="hold"/>
                                        <p:tgtEl>
                                          <p:spTgt spid="209956"/>
                                        </p:tgtEl>
                                        <p:attrNameLst>
                                          <p:attrName>ppt_w</p:attrName>
                                        </p:attrNameLst>
                                      </p:cBhvr>
                                      <p:tavLst>
                                        <p:tav tm="0">
                                          <p:val>
                                            <p:strVal val="#ppt_w/10"/>
                                          </p:val>
                                        </p:tav>
                                        <p:tav tm="50000">
                                          <p:val>
                                            <p:strVal val="#ppt_w+.01"/>
                                          </p:val>
                                        </p:tav>
                                        <p:tav tm="100000">
                                          <p:val>
                                            <p:strVal val="#ppt_w"/>
                                          </p:val>
                                        </p:tav>
                                      </p:tavLst>
                                    </p:anim>
                                    <p:animEffect transition="in" filter="fade">
                                      <p:cBhvr>
                                        <p:cTn id="157" dur="500" tmFilter="0,0; .5, 1; 1, 1"/>
                                        <p:tgtEl>
                                          <p:spTgt spid="209956"/>
                                        </p:tgtEl>
                                      </p:cBhvr>
                                    </p:animEffect>
                                  </p:childTnLst>
                                </p:cTn>
                              </p:par>
                              <p:par>
                                <p:cTn id="158" presetID="41" presetClass="entr" presetSubtype="0" fill="hold" grpId="0" nodeType="withEffect">
                                  <p:stCondLst>
                                    <p:cond delay="0"/>
                                  </p:stCondLst>
                                  <p:iterate type="lt">
                                    <p:tmPct val="10000"/>
                                  </p:iterate>
                                  <p:childTnLst>
                                    <p:set>
                                      <p:cBhvr>
                                        <p:cTn id="159" dur="1" fill="hold">
                                          <p:stCondLst>
                                            <p:cond delay="0"/>
                                          </p:stCondLst>
                                        </p:cTn>
                                        <p:tgtEl>
                                          <p:spTgt spid="209957"/>
                                        </p:tgtEl>
                                        <p:attrNameLst>
                                          <p:attrName>style.visibility</p:attrName>
                                        </p:attrNameLst>
                                      </p:cBhvr>
                                      <p:to>
                                        <p:strVal val="visible"/>
                                      </p:to>
                                    </p:set>
                                    <p:anim calcmode="lin" valueType="num">
                                      <p:cBhvr>
                                        <p:cTn id="160" dur="500" fill="hold"/>
                                        <p:tgtEl>
                                          <p:spTgt spid="209957"/>
                                        </p:tgtEl>
                                        <p:attrNameLst>
                                          <p:attrName>ppt_x</p:attrName>
                                        </p:attrNameLst>
                                      </p:cBhvr>
                                      <p:tavLst>
                                        <p:tav tm="0">
                                          <p:val>
                                            <p:strVal val="#ppt_x"/>
                                          </p:val>
                                        </p:tav>
                                        <p:tav tm="50000">
                                          <p:val>
                                            <p:strVal val="#ppt_x+.1"/>
                                          </p:val>
                                        </p:tav>
                                        <p:tav tm="100000">
                                          <p:val>
                                            <p:strVal val="#ppt_x"/>
                                          </p:val>
                                        </p:tav>
                                      </p:tavLst>
                                    </p:anim>
                                    <p:anim calcmode="lin" valueType="num">
                                      <p:cBhvr>
                                        <p:cTn id="161" dur="500" fill="hold"/>
                                        <p:tgtEl>
                                          <p:spTgt spid="209957"/>
                                        </p:tgtEl>
                                        <p:attrNameLst>
                                          <p:attrName>ppt_y</p:attrName>
                                        </p:attrNameLst>
                                      </p:cBhvr>
                                      <p:tavLst>
                                        <p:tav tm="0">
                                          <p:val>
                                            <p:strVal val="#ppt_y"/>
                                          </p:val>
                                        </p:tav>
                                        <p:tav tm="100000">
                                          <p:val>
                                            <p:strVal val="#ppt_y"/>
                                          </p:val>
                                        </p:tav>
                                      </p:tavLst>
                                    </p:anim>
                                    <p:anim calcmode="lin" valueType="num">
                                      <p:cBhvr>
                                        <p:cTn id="162" dur="500" fill="hold"/>
                                        <p:tgtEl>
                                          <p:spTgt spid="209957"/>
                                        </p:tgtEl>
                                        <p:attrNameLst>
                                          <p:attrName>ppt_h</p:attrName>
                                        </p:attrNameLst>
                                      </p:cBhvr>
                                      <p:tavLst>
                                        <p:tav tm="0">
                                          <p:val>
                                            <p:strVal val="#ppt_h/10"/>
                                          </p:val>
                                        </p:tav>
                                        <p:tav tm="50000">
                                          <p:val>
                                            <p:strVal val="#ppt_h+.01"/>
                                          </p:val>
                                        </p:tav>
                                        <p:tav tm="100000">
                                          <p:val>
                                            <p:strVal val="#ppt_h"/>
                                          </p:val>
                                        </p:tav>
                                      </p:tavLst>
                                    </p:anim>
                                    <p:anim calcmode="lin" valueType="num">
                                      <p:cBhvr>
                                        <p:cTn id="163" dur="500" fill="hold"/>
                                        <p:tgtEl>
                                          <p:spTgt spid="209957"/>
                                        </p:tgtEl>
                                        <p:attrNameLst>
                                          <p:attrName>ppt_w</p:attrName>
                                        </p:attrNameLst>
                                      </p:cBhvr>
                                      <p:tavLst>
                                        <p:tav tm="0">
                                          <p:val>
                                            <p:strVal val="#ppt_w/10"/>
                                          </p:val>
                                        </p:tav>
                                        <p:tav tm="50000">
                                          <p:val>
                                            <p:strVal val="#ppt_w+.01"/>
                                          </p:val>
                                        </p:tav>
                                        <p:tav tm="100000">
                                          <p:val>
                                            <p:strVal val="#ppt_w"/>
                                          </p:val>
                                        </p:tav>
                                      </p:tavLst>
                                    </p:anim>
                                    <p:animEffect transition="in" filter="fade">
                                      <p:cBhvr>
                                        <p:cTn id="164" dur="500" tmFilter="0,0; .5, 1; 1, 1"/>
                                        <p:tgtEl>
                                          <p:spTgt spid="209957"/>
                                        </p:tgtEl>
                                      </p:cBhvr>
                                    </p:animEffect>
                                  </p:childTnLst>
                                </p:cTn>
                              </p:par>
                            </p:childTnLst>
                          </p:cTn>
                        </p:par>
                      </p:childTnLst>
                    </p:cTn>
                  </p:par>
                  <p:par>
                    <p:cTn id="165" fill="hold">
                      <p:stCondLst>
                        <p:cond delay="indefinite"/>
                      </p:stCondLst>
                      <p:childTnLst>
                        <p:par>
                          <p:cTn id="166" fill="hold">
                            <p:stCondLst>
                              <p:cond delay="0"/>
                            </p:stCondLst>
                            <p:childTnLst>
                              <p:par>
                                <p:cTn id="167" presetID="34" presetClass="entr" presetSubtype="0" fill="hold" grpId="0" nodeType="clickEffect">
                                  <p:stCondLst>
                                    <p:cond delay="0"/>
                                  </p:stCondLst>
                                  <p:childTnLst>
                                    <p:set>
                                      <p:cBhvr>
                                        <p:cTn id="168" dur="1" fill="hold">
                                          <p:stCondLst>
                                            <p:cond delay="0"/>
                                          </p:stCondLst>
                                        </p:cTn>
                                        <p:tgtEl>
                                          <p:spTgt spid="209930"/>
                                        </p:tgtEl>
                                        <p:attrNameLst>
                                          <p:attrName>style.visibility</p:attrName>
                                        </p:attrNameLst>
                                      </p:cBhvr>
                                      <p:to>
                                        <p:strVal val="visible"/>
                                      </p:to>
                                    </p:set>
                                    <p:anim from="(-#ppt_w/2)" to="(#ppt_x)" calcmode="lin" valueType="num">
                                      <p:cBhvr>
                                        <p:cTn id="169" dur="600" fill="hold">
                                          <p:stCondLst>
                                            <p:cond delay="0"/>
                                          </p:stCondLst>
                                        </p:cTn>
                                        <p:tgtEl>
                                          <p:spTgt spid="209930"/>
                                        </p:tgtEl>
                                        <p:attrNameLst>
                                          <p:attrName>ppt_x</p:attrName>
                                        </p:attrNameLst>
                                      </p:cBhvr>
                                    </p:anim>
                                    <p:anim from="0" to="-1.0" calcmode="lin" valueType="num">
                                      <p:cBhvr>
                                        <p:cTn id="170" dur="200" decel="50000" autoRev="1" fill="hold">
                                          <p:stCondLst>
                                            <p:cond delay="600"/>
                                          </p:stCondLst>
                                        </p:cTn>
                                        <p:tgtEl>
                                          <p:spTgt spid="209930"/>
                                        </p:tgtEl>
                                        <p:attrNameLst>
                                          <p:attrName>xshear</p:attrName>
                                        </p:attrNameLst>
                                      </p:cBhvr>
                                    </p:anim>
                                    <p:animScale>
                                      <p:cBhvr>
                                        <p:cTn id="171" dur="200" decel="100000" autoRev="1" fill="hold">
                                          <p:stCondLst>
                                            <p:cond delay="600"/>
                                          </p:stCondLst>
                                        </p:cTn>
                                        <p:tgtEl>
                                          <p:spTgt spid="209930"/>
                                        </p:tgtEl>
                                      </p:cBhvr>
                                      <p:from x="100000" y="100000"/>
                                      <p:to x="80000" y="100000"/>
                                    </p:animScale>
                                    <p:anim by="(#ppt_h/3+#ppt_w*0.1)" calcmode="lin" valueType="num">
                                      <p:cBhvr additive="sum">
                                        <p:cTn id="172" dur="200" decel="100000" autoRev="1" fill="hold">
                                          <p:stCondLst>
                                            <p:cond delay="600"/>
                                          </p:stCondLst>
                                        </p:cTn>
                                        <p:tgtEl>
                                          <p:spTgt spid="209930"/>
                                        </p:tgtEl>
                                        <p:attrNameLst>
                                          <p:attrName>ppt_x</p:attrName>
                                        </p:attrNameLst>
                                      </p:cBhvr>
                                    </p:anim>
                                  </p:childTnLst>
                                </p:cTn>
                              </p:par>
                            </p:childTnLst>
                          </p:cTn>
                        </p:par>
                      </p:childTnLst>
                    </p:cTn>
                  </p:par>
                  <p:par>
                    <p:cTn id="173" fill="hold">
                      <p:stCondLst>
                        <p:cond delay="indefinite"/>
                      </p:stCondLst>
                      <p:childTnLst>
                        <p:par>
                          <p:cTn id="174" fill="hold">
                            <p:stCondLst>
                              <p:cond delay="0"/>
                            </p:stCondLst>
                            <p:childTnLst>
                              <p:par>
                                <p:cTn id="175" presetID="52" presetClass="entr" presetSubtype="0" fill="hold" grpId="0" nodeType="clickEffect">
                                  <p:stCondLst>
                                    <p:cond delay="0"/>
                                  </p:stCondLst>
                                  <p:childTnLst>
                                    <p:set>
                                      <p:cBhvr>
                                        <p:cTn id="176" dur="1" fill="hold">
                                          <p:stCondLst>
                                            <p:cond delay="0"/>
                                          </p:stCondLst>
                                        </p:cTn>
                                        <p:tgtEl>
                                          <p:spTgt spid="209958"/>
                                        </p:tgtEl>
                                        <p:attrNameLst>
                                          <p:attrName>style.visibility</p:attrName>
                                        </p:attrNameLst>
                                      </p:cBhvr>
                                      <p:to>
                                        <p:strVal val="visible"/>
                                      </p:to>
                                    </p:set>
                                    <p:animScale>
                                      <p:cBhvr>
                                        <p:cTn id="177" dur="1000" decel="50000" fill="hold">
                                          <p:stCondLst>
                                            <p:cond delay="0"/>
                                          </p:stCondLst>
                                        </p:cTn>
                                        <p:tgtEl>
                                          <p:spTgt spid="20995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8" dur="1000" decel="50000" fill="hold">
                                          <p:stCondLst>
                                            <p:cond delay="0"/>
                                          </p:stCondLst>
                                        </p:cTn>
                                        <p:tgtEl>
                                          <p:spTgt spid="209958"/>
                                        </p:tgtEl>
                                        <p:attrNameLst>
                                          <p:attrName>ppt_x</p:attrName>
                                          <p:attrName>ppt_y</p:attrName>
                                        </p:attrNameLst>
                                      </p:cBhvr>
                                    </p:animMotion>
                                    <p:animEffect transition="in" filter="fade">
                                      <p:cBhvr>
                                        <p:cTn id="179" dur="1000"/>
                                        <p:tgtEl>
                                          <p:spTgt spid="209958"/>
                                        </p:tgtEl>
                                      </p:cBhvr>
                                    </p:animEffect>
                                  </p:childTnLst>
                                </p:cTn>
                              </p:par>
                              <p:par>
                                <p:cTn id="180" presetID="52" presetClass="entr" presetSubtype="0" fill="hold" grpId="0" nodeType="withEffect">
                                  <p:stCondLst>
                                    <p:cond delay="0"/>
                                  </p:stCondLst>
                                  <p:childTnLst>
                                    <p:set>
                                      <p:cBhvr>
                                        <p:cTn id="181" dur="1" fill="hold">
                                          <p:stCondLst>
                                            <p:cond delay="0"/>
                                          </p:stCondLst>
                                        </p:cTn>
                                        <p:tgtEl>
                                          <p:spTgt spid="209959"/>
                                        </p:tgtEl>
                                        <p:attrNameLst>
                                          <p:attrName>style.visibility</p:attrName>
                                        </p:attrNameLst>
                                      </p:cBhvr>
                                      <p:to>
                                        <p:strVal val="visible"/>
                                      </p:to>
                                    </p:set>
                                    <p:animScale>
                                      <p:cBhvr>
                                        <p:cTn id="182" dur="1000" decel="50000" fill="hold">
                                          <p:stCondLst>
                                            <p:cond delay="0"/>
                                          </p:stCondLst>
                                        </p:cTn>
                                        <p:tgtEl>
                                          <p:spTgt spid="20995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3" dur="1000" decel="50000" fill="hold">
                                          <p:stCondLst>
                                            <p:cond delay="0"/>
                                          </p:stCondLst>
                                        </p:cTn>
                                        <p:tgtEl>
                                          <p:spTgt spid="209959"/>
                                        </p:tgtEl>
                                        <p:attrNameLst>
                                          <p:attrName>ppt_x</p:attrName>
                                          <p:attrName>ppt_y</p:attrName>
                                        </p:attrNameLst>
                                      </p:cBhvr>
                                    </p:animMotion>
                                    <p:animEffect transition="in" filter="fade">
                                      <p:cBhvr>
                                        <p:cTn id="184" dur="1000"/>
                                        <p:tgtEl>
                                          <p:spTgt spid="209959"/>
                                        </p:tgtEl>
                                      </p:cBhvr>
                                    </p:animEffect>
                                  </p:childTnLst>
                                </p:cTn>
                              </p:par>
                              <p:par>
                                <p:cTn id="185" presetID="52" presetClass="entr" presetSubtype="0" fill="hold" grpId="0" nodeType="withEffect">
                                  <p:stCondLst>
                                    <p:cond delay="0"/>
                                  </p:stCondLst>
                                  <p:childTnLst>
                                    <p:set>
                                      <p:cBhvr>
                                        <p:cTn id="186" dur="1" fill="hold">
                                          <p:stCondLst>
                                            <p:cond delay="0"/>
                                          </p:stCondLst>
                                        </p:cTn>
                                        <p:tgtEl>
                                          <p:spTgt spid="209960"/>
                                        </p:tgtEl>
                                        <p:attrNameLst>
                                          <p:attrName>style.visibility</p:attrName>
                                        </p:attrNameLst>
                                      </p:cBhvr>
                                      <p:to>
                                        <p:strVal val="visible"/>
                                      </p:to>
                                    </p:set>
                                    <p:animScale>
                                      <p:cBhvr>
                                        <p:cTn id="187" dur="1000" decel="50000" fill="hold">
                                          <p:stCondLst>
                                            <p:cond delay="0"/>
                                          </p:stCondLst>
                                        </p:cTn>
                                        <p:tgtEl>
                                          <p:spTgt spid="20996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8" dur="1000" decel="50000" fill="hold">
                                          <p:stCondLst>
                                            <p:cond delay="0"/>
                                          </p:stCondLst>
                                        </p:cTn>
                                        <p:tgtEl>
                                          <p:spTgt spid="209960"/>
                                        </p:tgtEl>
                                        <p:attrNameLst>
                                          <p:attrName>ppt_x</p:attrName>
                                          <p:attrName>ppt_y</p:attrName>
                                        </p:attrNameLst>
                                      </p:cBhvr>
                                    </p:animMotion>
                                    <p:animEffect transition="in" filter="fade">
                                      <p:cBhvr>
                                        <p:cTn id="189" dur="1000"/>
                                        <p:tgtEl>
                                          <p:spTgt spid="209960"/>
                                        </p:tgtEl>
                                      </p:cBhvr>
                                    </p:animEffect>
                                  </p:childTnLst>
                                </p:cTn>
                              </p:par>
                              <p:par>
                                <p:cTn id="190" presetID="52" presetClass="entr" presetSubtype="0" fill="hold" grpId="0" nodeType="withEffect">
                                  <p:stCondLst>
                                    <p:cond delay="0"/>
                                  </p:stCondLst>
                                  <p:childTnLst>
                                    <p:set>
                                      <p:cBhvr>
                                        <p:cTn id="191" dur="1" fill="hold">
                                          <p:stCondLst>
                                            <p:cond delay="0"/>
                                          </p:stCondLst>
                                        </p:cTn>
                                        <p:tgtEl>
                                          <p:spTgt spid="209961"/>
                                        </p:tgtEl>
                                        <p:attrNameLst>
                                          <p:attrName>style.visibility</p:attrName>
                                        </p:attrNameLst>
                                      </p:cBhvr>
                                      <p:to>
                                        <p:strVal val="visible"/>
                                      </p:to>
                                    </p:set>
                                    <p:animScale>
                                      <p:cBhvr>
                                        <p:cTn id="192" dur="1000" decel="50000" fill="hold">
                                          <p:stCondLst>
                                            <p:cond delay="0"/>
                                          </p:stCondLst>
                                        </p:cTn>
                                        <p:tgtEl>
                                          <p:spTgt spid="20996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3" dur="1000" decel="50000" fill="hold">
                                          <p:stCondLst>
                                            <p:cond delay="0"/>
                                          </p:stCondLst>
                                        </p:cTn>
                                        <p:tgtEl>
                                          <p:spTgt spid="209961"/>
                                        </p:tgtEl>
                                        <p:attrNameLst>
                                          <p:attrName>ppt_x</p:attrName>
                                          <p:attrName>ppt_y</p:attrName>
                                        </p:attrNameLst>
                                      </p:cBhvr>
                                    </p:animMotion>
                                    <p:animEffect transition="in" filter="fade">
                                      <p:cBhvr>
                                        <p:cTn id="194" dur="1000"/>
                                        <p:tgtEl>
                                          <p:spTgt spid="209961"/>
                                        </p:tgtEl>
                                      </p:cBhvr>
                                    </p:animEffect>
                                  </p:childTnLst>
                                </p:cTn>
                              </p:par>
                              <p:par>
                                <p:cTn id="195" presetID="52" presetClass="entr" presetSubtype="0" fill="hold" grpId="0" nodeType="withEffect">
                                  <p:stCondLst>
                                    <p:cond delay="0"/>
                                  </p:stCondLst>
                                  <p:childTnLst>
                                    <p:set>
                                      <p:cBhvr>
                                        <p:cTn id="196" dur="1" fill="hold">
                                          <p:stCondLst>
                                            <p:cond delay="0"/>
                                          </p:stCondLst>
                                        </p:cTn>
                                        <p:tgtEl>
                                          <p:spTgt spid="209962"/>
                                        </p:tgtEl>
                                        <p:attrNameLst>
                                          <p:attrName>style.visibility</p:attrName>
                                        </p:attrNameLst>
                                      </p:cBhvr>
                                      <p:to>
                                        <p:strVal val="visible"/>
                                      </p:to>
                                    </p:set>
                                    <p:animScale>
                                      <p:cBhvr>
                                        <p:cTn id="197" dur="1000" decel="50000" fill="hold">
                                          <p:stCondLst>
                                            <p:cond delay="0"/>
                                          </p:stCondLst>
                                        </p:cTn>
                                        <p:tgtEl>
                                          <p:spTgt spid="20996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8" dur="1000" decel="50000" fill="hold">
                                          <p:stCondLst>
                                            <p:cond delay="0"/>
                                          </p:stCondLst>
                                        </p:cTn>
                                        <p:tgtEl>
                                          <p:spTgt spid="209962"/>
                                        </p:tgtEl>
                                        <p:attrNameLst>
                                          <p:attrName>ppt_x</p:attrName>
                                          <p:attrName>ppt_y</p:attrName>
                                        </p:attrNameLst>
                                      </p:cBhvr>
                                    </p:animMotion>
                                    <p:animEffect transition="in" filter="fade">
                                      <p:cBhvr>
                                        <p:cTn id="199" dur="1000"/>
                                        <p:tgtEl>
                                          <p:spTgt spid="209962"/>
                                        </p:tgtEl>
                                      </p:cBhvr>
                                    </p:animEffect>
                                  </p:childTnLst>
                                </p:cTn>
                              </p:par>
                              <p:par>
                                <p:cTn id="200" presetID="52" presetClass="entr" presetSubtype="0" fill="hold" grpId="0" nodeType="withEffect">
                                  <p:stCondLst>
                                    <p:cond delay="0"/>
                                  </p:stCondLst>
                                  <p:childTnLst>
                                    <p:set>
                                      <p:cBhvr>
                                        <p:cTn id="201" dur="1" fill="hold">
                                          <p:stCondLst>
                                            <p:cond delay="0"/>
                                          </p:stCondLst>
                                        </p:cTn>
                                        <p:tgtEl>
                                          <p:spTgt spid="209963"/>
                                        </p:tgtEl>
                                        <p:attrNameLst>
                                          <p:attrName>style.visibility</p:attrName>
                                        </p:attrNameLst>
                                      </p:cBhvr>
                                      <p:to>
                                        <p:strVal val="visible"/>
                                      </p:to>
                                    </p:set>
                                    <p:animScale>
                                      <p:cBhvr>
                                        <p:cTn id="202" dur="1000" decel="50000" fill="hold">
                                          <p:stCondLst>
                                            <p:cond delay="0"/>
                                          </p:stCondLst>
                                        </p:cTn>
                                        <p:tgtEl>
                                          <p:spTgt spid="20996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3" dur="1000" decel="50000" fill="hold">
                                          <p:stCondLst>
                                            <p:cond delay="0"/>
                                          </p:stCondLst>
                                        </p:cTn>
                                        <p:tgtEl>
                                          <p:spTgt spid="209963"/>
                                        </p:tgtEl>
                                        <p:attrNameLst>
                                          <p:attrName>ppt_x</p:attrName>
                                          <p:attrName>ppt_y</p:attrName>
                                        </p:attrNameLst>
                                      </p:cBhvr>
                                    </p:animMotion>
                                    <p:animEffect transition="in" filter="fade">
                                      <p:cBhvr>
                                        <p:cTn id="204" dur="1000"/>
                                        <p:tgtEl>
                                          <p:spTgt spid="209963"/>
                                        </p:tgtEl>
                                      </p:cBhvr>
                                    </p:animEffect>
                                  </p:childTnLst>
                                </p:cTn>
                              </p:par>
                              <p:par>
                                <p:cTn id="205" presetID="52" presetClass="entr" presetSubtype="0" fill="hold" grpId="0" nodeType="withEffect">
                                  <p:stCondLst>
                                    <p:cond delay="0"/>
                                  </p:stCondLst>
                                  <p:childTnLst>
                                    <p:set>
                                      <p:cBhvr>
                                        <p:cTn id="206" dur="1" fill="hold">
                                          <p:stCondLst>
                                            <p:cond delay="0"/>
                                          </p:stCondLst>
                                        </p:cTn>
                                        <p:tgtEl>
                                          <p:spTgt spid="209964"/>
                                        </p:tgtEl>
                                        <p:attrNameLst>
                                          <p:attrName>style.visibility</p:attrName>
                                        </p:attrNameLst>
                                      </p:cBhvr>
                                      <p:to>
                                        <p:strVal val="visible"/>
                                      </p:to>
                                    </p:set>
                                    <p:animScale>
                                      <p:cBhvr>
                                        <p:cTn id="207" dur="1000" decel="50000" fill="hold">
                                          <p:stCondLst>
                                            <p:cond delay="0"/>
                                          </p:stCondLst>
                                        </p:cTn>
                                        <p:tgtEl>
                                          <p:spTgt spid="20996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8" dur="1000" decel="50000" fill="hold">
                                          <p:stCondLst>
                                            <p:cond delay="0"/>
                                          </p:stCondLst>
                                        </p:cTn>
                                        <p:tgtEl>
                                          <p:spTgt spid="209964"/>
                                        </p:tgtEl>
                                        <p:attrNameLst>
                                          <p:attrName>ppt_x</p:attrName>
                                          <p:attrName>ppt_y</p:attrName>
                                        </p:attrNameLst>
                                      </p:cBhvr>
                                    </p:animMotion>
                                    <p:animEffect transition="in" filter="fade">
                                      <p:cBhvr>
                                        <p:cTn id="209" dur="1000"/>
                                        <p:tgtEl>
                                          <p:spTgt spid="209964"/>
                                        </p:tgtEl>
                                      </p:cBhvr>
                                    </p:animEffect>
                                  </p:childTnLst>
                                </p:cTn>
                              </p:par>
                            </p:childTnLst>
                          </p:cTn>
                        </p:par>
                      </p:childTnLst>
                    </p:cTn>
                  </p:par>
                  <p:par>
                    <p:cTn id="210" fill="hold">
                      <p:stCondLst>
                        <p:cond delay="indefinite"/>
                      </p:stCondLst>
                      <p:childTnLst>
                        <p:par>
                          <p:cTn id="211" fill="hold">
                            <p:stCondLst>
                              <p:cond delay="0"/>
                            </p:stCondLst>
                            <p:childTnLst>
                              <p:par>
                                <p:cTn id="212" presetID="41" presetClass="entr" presetSubtype="0" fill="hold" grpId="0" nodeType="clickEffect">
                                  <p:stCondLst>
                                    <p:cond delay="0"/>
                                  </p:stCondLst>
                                  <p:iterate type="lt">
                                    <p:tmPct val="10000"/>
                                  </p:iterate>
                                  <p:childTnLst>
                                    <p:set>
                                      <p:cBhvr>
                                        <p:cTn id="213" dur="1" fill="hold">
                                          <p:stCondLst>
                                            <p:cond delay="0"/>
                                          </p:stCondLst>
                                        </p:cTn>
                                        <p:tgtEl>
                                          <p:spTgt spid="209965"/>
                                        </p:tgtEl>
                                        <p:attrNameLst>
                                          <p:attrName>style.visibility</p:attrName>
                                        </p:attrNameLst>
                                      </p:cBhvr>
                                      <p:to>
                                        <p:strVal val="visible"/>
                                      </p:to>
                                    </p:set>
                                    <p:anim calcmode="lin" valueType="num">
                                      <p:cBhvr>
                                        <p:cTn id="214" dur="500" fill="hold"/>
                                        <p:tgtEl>
                                          <p:spTgt spid="209965"/>
                                        </p:tgtEl>
                                        <p:attrNameLst>
                                          <p:attrName>ppt_x</p:attrName>
                                        </p:attrNameLst>
                                      </p:cBhvr>
                                      <p:tavLst>
                                        <p:tav tm="0">
                                          <p:val>
                                            <p:strVal val="#ppt_x"/>
                                          </p:val>
                                        </p:tav>
                                        <p:tav tm="50000">
                                          <p:val>
                                            <p:strVal val="#ppt_x+.1"/>
                                          </p:val>
                                        </p:tav>
                                        <p:tav tm="100000">
                                          <p:val>
                                            <p:strVal val="#ppt_x"/>
                                          </p:val>
                                        </p:tav>
                                      </p:tavLst>
                                    </p:anim>
                                    <p:anim calcmode="lin" valueType="num">
                                      <p:cBhvr>
                                        <p:cTn id="215" dur="500" fill="hold"/>
                                        <p:tgtEl>
                                          <p:spTgt spid="209965"/>
                                        </p:tgtEl>
                                        <p:attrNameLst>
                                          <p:attrName>ppt_y</p:attrName>
                                        </p:attrNameLst>
                                      </p:cBhvr>
                                      <p:tavLst>
                                        <p:tav tm="0">
                                          <p:val>
                                            <p:strVal val="#ppt_y"/>
                                          </p:val>
                                        </p:tav>
                                        <p:tav tm="100000">
                                          <p:val>
                                            <p:strVal val="#ppt_y"/>
                                          </p:val>
                                        </p:tav>
                                      </p:tavLst>
                                    </p:anim>
                                    <p:anim calcmode="lin" valueType="num">
                                      <p:cBhvr>
                                        <p:cTn id="216" dur="500" fill="hold"/>
                                        <p:tgtEl>
                                          <p:spTgt spid="209965"/>
                                        </p:tgtEl>
                                        <p:attrNameLst>
                                          <p:attrName>ppt_h</p:attrName>
                                        </p:attrNameLst>
                                      </p:cBhvr>
                                      <p:tavLst>
                                        <p:tav tm="0">
                                          <p:val>
                                            <p:strVal val="#ppt_h/10"/>
                                          </p:val>
                                        </p:tav>
                                        <p:tav tm="50000">
                                          <p:val>
                                            <p:strVal val="#ppt_h+.01"/>
                                          </p:val>
                                        </p:tav>
                                        <p:tav tm="100000">
                                          <p:val>
                                            <p:strVal val="#ppt_h"/>
                                          </p:val>
                                        </p:tav>
                                      </p:tavLst>
                                    </p:anim>
                                    <p:anim calcmode="lin" valueType="num">
                                      <p:cBhvr>
                                        <p:cTn id="217" dur="500" fill="hold"/>
                                        <p:tgtEl>
                                          <p:spTgt spid="209965"/>
                                        </p:tgtEl>
                                        <p:attrNameLst>
                                          <p:attrName>ppt_w</p:attrName>
                                        </p:attrNameLst>
                                      </p:cBhvr>
                                      <p:tavLst>
                                        <p:tav tm="0">
                                          <p:val>
                                            <p:strVal val="#ppt_w/10"/>
                                          </p:val>
                                        </p:tav>
                                        <p:tav tm="50000">
                                          <p:val>
                                            <p:strVal val="#ppt_w+.01"/>
                                          </p:val>
                                        </p:tav>
                                        <p:tav tm="100000">
                                          <p:val>
                                            <p:strVal val="#ppt_w"/>
                                          </p:val>
                                        </p:tav>
                                      </p:tavLst>
                                    </p:anim>
                                    <p:animEffect transition="in" filter="fade">
                                      <p:cBhvr>
                                        <p:cTn id="218" dur="500" tmFilter="0,0; .5, 1; 1, 1"/>
                                        <p:tgtEl>
                                          <p:spTgt spid="209965"/>
                                        </p:tgtEl>
                                      </p:cBhvr>
                                    </p:animEffect>
                                  </p:childTnLst>
                                </p:cTn>
                              </p:par>
                              <p:par>
                                <p:cTn id="219" presetID="41" presetClass="entr" presetSubtype="0" fill="hold" grpId="0" nodeType="withEffect">
                                  <p:stCondLst>
                                    <p:cond delay="0"/>
                                  </p:stCondLst>
                                  <p:iterate type="lt">
                                    <p:tmPct val="10000"/>
                                  </p:iterate>
                                  <p:childTnLst>
                                    <p:set>
                                      <p:cBhvr>
                                        <p:cTn id="220" dur="1" fill="hold">
                                          <p:stCondLst>
                                            <p:cond delay="0"/>
                                          </p:stCondLst>
                                        </p:cTn>
                                        <p:tgtEl>
                                          <p:spTgt spid="209966"/>
                                        </p:tgtEl>
                                        <p:attrNameLst>
                                          <p:attrName>style.visibility</p:attrName>
                                        </p:attrNameLst>
                                      </p:cBhvr>
                                      <p:to>
                                        <p:strVal val="visible"/>
                                      </p:to>
                                    </p:set>
                                    <p:anim calcmode="lin" valueType="num">
                                      <p:cBhvr>
                                        <p:cTn id="221" dur="500" fill="hold"/>
                                        <p:tgtEl>
                                          <p:spTgt spid="209966"/>
                                        </p:tgtEl>
                                        <p:attrNameLst>
                                          <p:attrName>ppt_x</p:attrName>
                                        </p:attrNameLst>
                                      </p:cBhvr>
                                      <p:tavLst>
                                        <p:tav tm="0">
                                          <p:val>
                                            <p:strVal val="#ppt_x"/>
                                          </p:val>
                                        </p:tav>
                                        <p:tav tm="50000">
                                          <p:val>
                                            <p:strVal val="#ppt_x+.1"/>
                                          </p:val>
                                        </p:tav>
                                        <p:tav tm="100000">
                                          <p:val>
                                            <p:strVal val="#ppt_x"/>
                                          </p:val>
                                        </p:tav>
                                      </p:tavLst>
                                    </p:anim>
                                    <p:anim calcmode="lin" valueType="num">
                                      <p:cBhvr>
                                        <p:cTn id="222" dur="500" fill="hold"/>
                                        <p:tgtEl>
                                          <p:spTgt spid="209966"/>
                                        </p:tgtEl>
                                        <p:attrNameLst>
                                          <p:attrName>ppt_y</p:attrName>
                                        </p:attrNameLst>
                                      </p:cBhvr>
                                      <p:tavLst>
                                        <p:tav tm="0">
                                          <p:val>
                                            <p:strVal val="#ppt_y"/>
                                          </p:val>
                                        </p:tav>
                                        <p:tav tm="100000">
                                          <p:val>
                                            <p:strVal val="#ppt_y"/>
                                          </p:val>
                                        </p:tav>
                                      </p:tavLst>
                                    </p:anim>
                                    <p:anim calcmode="lin" valueType="num">
                                      <p:cBhvr>
                                        <p:cTn id="223" dur="500" fill="hold"/>
                                        <p:tgtEl>
                                          <p:spTgt spid="209966"/>
                                        </p:tgtEl>
                                        <p:attrNameLst>
                                          <p:attrName>ppt_h</p:attrName>
                                        </p:attrNameLst>
                                      </p:cBhvr>
                                      <p:tavLst>
                                        <p:tav tm="0">
                                          <p:val>
                                            <p:strVal val="#ppt_h/10"/>
                                          </p:val>
                                        </p:tav>
                                        <p:tav tm="50000">
                                          <p:val>
                                            <p:strVal val="#ppt_h+.01"/>
                                          </p:val>
                                        </p:tav>
                                        <p:tav tm="100000">
                                          <p:val>
                                            <p:strVal val="#ppt_h"/>
                                          </p:val>
                                        </p:tav>
                                      </p:tavLst>
                                    </p:anim>
                                    <p:anim calcmode="lin" valueType="num">
                                      <p:cBhvr>
                                        <p:cTn id="224" dur="500" fill="hold"/>
                                        <p:tgtEl>
                                          <p:spTgt spid="209966"/>
                                        </p:tgtEl>
                                        <p:attrNameLst>
                                          <p:attrName>ppt_w</p:attrName>
                                        </p:attrNameLst>
                                      </p:cBhvr>
                                      <p:tavLst>
                                        <p:tav tm="0">
                                          <p:val>
                                            <p:strVal val="#ppt_w/10"/>
                                          </p:val>
                                        </p:tav>
                                        <p:tav tm="50000">
                                          <p:val>
                                            <p:strVal val="#ppt_w+.01"/>
                                          </p:val>
                                        </p:tav>
                                        <p:tav tm="100000">
                                          <p:val>
                                            <p:strVal val="#ppt_w"/>
                                          </p:val>
                                        </p:tav>
                                      </p:tavLst>
                                    </p:anim>
                                    <p:animEffect transition="in" filter="fade">
                                      <p:cBhvr>
                                        <p:cTn id="225" dur="500" tmFilter="0,0; .5, 1; 1, 1"/>
                                        <p:tgtEl>
                                          <p:spTgt spid="209966"/>
                                        </p:tgtEl>
                                      </p:cBhvr>
                                    </p:animEffect>
                                  </p:childTnLst>
                                </p:cTn>
                              </p:par>
                              <p:par>
                                <p:cTn id="226" presetID="41" presetClass="entr" presetSubtype="0" fill="hold" grpId="0" nodeType="withEffect">
                                  <p:stCondLst>
                                    <p:cond delay="0"/>
                                  </p:stCondLst>
                                  <p:iterate type="lt">
                                    <p:tmPct val="10000"/>
                                  </p:iterate>
                                  <p:childTnLst>
                                    <p:set>
                                      <p:cBhvr>
                                        <p:cTn id="227" dur="1" fill="hold">
                                          <p:stCondLst>
                                            <p:cond delay="0"/>
                                          </p:stCondLst>
                                        </p:cTn>
                                        <p:tgtEl>
                                          <p:spTgt spid="209967"/>
                                        </p:tgtEl>
                                        <p:attrNameLst>
                                          <p:attrName>style.visibility</p:attrName>
                                        </p:attrNameLst>
                                      </p:cBhvr>
                                      <p:to>
                                        <p:strVal val="visible"/>
                                      </p:to>
                                    </p:set>
                                    <p:anim calcmode="lin" valueType="num">
                                      <p:cBhvr>
                                        <p:cTn id="228" dur="500" fill="hold"/>
                                        <p:tgtEl>
                                          <p:spTgt spid="209967"/>
                                        </p:tgtEl>
                                        <p:attrNameLst>
                                          <p:attrName>ppt_x</p:attrName>
                                        </p:attrNameLst>
                                      </p:cBhvr>
                                      <p:tavLst>
                                        <p:tav tm="0">
                                          <p:val>
                                            <p:strVal val="#ppt_x"/>
                                          </p:val>
                                        </p:tav>
                                        <p:tav tm="50000">
                                          <p:val>
                                            <p:strVal val="#ppt_x+.1"/>
                                          </p:val>
                                        </p:tav>
                                        <p:tav tm="100000">
                                          <p:val>
                                            <p:strVal val="#ppt_x"/>
                                          </p:val>
                                        </p:tav>
                                      </p:tavLst>
                                    </p:anim>
                                    <p:anim calcmode="lin" valueType="num">
                                      <p:cBhvr>
                                        <p:cTn id="229" dur="500" fill="hold"/>
                                        <p:tgtEl>
                                          <p:spTgt spid="209967"/>
                                        </p:tgtEl>
                                        <p:attrNameLst>
                                          <p:attrName>ppt_y</p:attrName>
                                        </p:attrNameLst>
                                      </p:cBhvr>
                                      <p:tavLst>
                                        <p:tav tm="0">
                                          <p:val>
                                            <p:strVal val="#ppt_y"/>
                                          </p:val>
                                        </p:tav>
                                        <p:tav tm="100000">
                                          <p:val>
                                            <p:strVal val="#ppt_y"/>
                                          </p:val>
                                        </p:tav>
                                      </p:tavLst>
                                    </p:anim>
                                    <p:anim calcmode="lin" valueType="num">
                                      <p:cBhvr>
                                        <p:cTn id="230" dur="500" fill="hold"/>
                                        <p:tgtEl>
                                          <p:spTgt spid="209967"/>
                                        </p:tgtEl>
                                        <p:attrNameLst>
                                          <p:attrName>ppt_h</p:attrName>
                                        </p:attrNameLst>
                                      </p:cBhvr>
                                      <p:tavLst>
                                        <p:tav tm="0">
                                          <p:val>
                                            <p:strVal val="#ppt_h/10"/>
                                          </p:val>
                                        </p:tav>
                                        <p:tav tm="50000">
                                          <p:val>
                                            <p:strVal val="#ppt_h+.01"/>
                                          </p:val>
                                        </p:tav>
                                        <p:tav tm="100000">
                                          <p:val>
                                            <p:strVal val="#ppt_h"/>
                                          </p:val>
                                        </p:tav>
                                      </p:tavLst>
                                    </p:anim>
                                    <p:anim calcmode="lin" valueType="num">
                                      <p:cBhvr>
                                        <p:cTn id="231" dur="500" fill="hold"/>
                                        <p:tgtEl>
                                          <p:spTgt spid="209967"/>
                                        </p:tgtEl>
                                        <p:attrNameLst>
                                          <p:attrName>ppt_w</p:attrName>
                                        </p:attrNameLst>
                                      </p:cBhvr>
                                      <p:tavLst>
                                        <p:tav tm="0">
                                          <p:val>
                                            <p:strVal val="#ppt_w/10"/>
                                          </p:val>
                                        </p:tav>
                                        <p:tav tm="50000">
                                          <p:val>
                                            <p:strVal val="#ppt_w+.01"/>
                                          </p:val>
                                        </p:tav>
                                        <p:tav tm="100000">
                                          <p:val>
                                            <p:strVal val="#ppt_w"/>
                                          </p:val>
                                        </p:tav>
                                      </p:tavLst>
                                    </p:anim>
                                    <p:animEffect transition="in" filter="fade">
                                      <p:cBhvr>
                                        <p:cTn id="232" dur="500" tmFilter="0,0; .5, 1; 1, 1"/>
                                        <p:tgtEl>
                                          <p:spTgt spid="209967"/>
                                        </p:tgtEl>
                                      </p:cBhvr>
                                    </p:animEffect>
                                  </p:childTnLst>
                                </p:cTn>
                              </p:par>
                              <p:par>
                                <p:cTn id="233" presetID="41" presetClass="entr" presetSubtype="0" fill="hold" grpId="0" nodeType="withEffect">
                                  <p:stCondLst>
                                    <p:cond delay="0"/>
                                  </p:stCondLst>
                                  <p:iterate type="lt">
                                    <p:tmPct val="10000"/>
                                  </p:iterate>
                                  <p:childTnLst>
                                    <p:set>
                                      <p:cBhvr>
                                        <p:cTn id="234" dur="1" fill="hold">
                                          <p:stCondLst>
                                            <p:cond delay="0"/>
                                          </p:stCondLst>
                                        </p:cTn>
                                        <p:tgtEl>
                                          <p:spTgt spid="209968"/>
                                        </p:tgtEl>
                                        <p:attrNameLst>
                                          <p:attrName>style.visibility</p:attrName>
                                        </p:attrNameLst>
                                      </p:cBhvr>
                                      <p:to>
                                        <p:strVal val="visible"/>
                                      </p:to>
                                    </p:set>
                                    <p:anim calcmode="lin" valueType="num">
                                      <p:cBhvr>
                                        <p:cTn id="235" dur="500" fill="hold"/>
                                        <p:tgtEl>
                                          <p:spTgt spid="209968"/>
                                        </p:tgtEl>
                                        <p:attrNameLst>
                                          <p:attrName>ppt_x</p:attrName>
                                        </p:attrNameLst>
                                      </p:cBhvr>
                                      <p:tavLst>
                                        <p:tav tm="0">
                                          <p:val>
                                            <p:strVal val="#ppt_x"/>
                                          </p:val>
                                        </p:tav>
                                        <p:tav tm="50000">
                                          <p:val>
                                            <p:strVal val="#ppt_x+.1"/>
                                          </p:val>
                                        </p:tav>
                                        <p:tav tm="100000">
                                          <p:val>
                                            <p:strVal val="#ppt_x"/>
                                          </p:val>
                                        </p:tav>
                                      </p:tavLst>
                                    </p:anim>
                                    <p:anim calcmode="lin" valueType="num">
                                      <p:cBhvr>
                                        <p:cTn id="236" dur="500" fill="hold"/>
                                        <p:tgtEl>
                                          <p:spTgt spid="209968"/>
                                        </p:tgtEl>
                                        <p:attrNameLst>
                                          <p:attrName>ppt_y</p:attrName>
                                        </p:attrNameLst>
                                      </p:cBhvr>
                                      <p:tavLst>
                                        <p:tav tm="0">
                                          <p:val>
                                            <p:strVal val="#ppt_y"/>
                                          </p:val>
                                        </p:tav>
                                        <p:tav tm="100000">
                                          <p:val>
                                            <p:strVal val="#ppt_y"/>
                                          </p:val>
                                        </p:tav>
                                      </p:tavLst>
                                    </p:anim>
                                    <p:anim calcmode="lin" valueType="num">
                                      <p:cBhvr>
                                        <p:cTn id="237" dur="500" fill="hold"/>
                                        <p:tgtEl>
                                          <p:spTgt spid="209968"/>
                                        </p:tgtEl>
                                        <p:attrNameLst>
                                          <p:attrName>ppt_h</p:attrName>
                                        </p:attrNameLst>
                                      </p:cBhvr>
                                      <p:tavLst>
                                        <p:tav tm="0">
                                          <p:val>
                                            <p:strVal val="#ppt_h/10"/>
                                          </p:val>
                                        </p:tav>
                                        <p:tav tm="50000">
                                          <p:val>
                                            <p:strVal val="#ppt_h+.01"/>
                                          </p:val>
                                        </p:tav>
                                        <p:tav tm="100000">
                                          <p:val>
                                            <p:strVal val="#ppt_h"/>
                                          </p:val>
                                        </p:tav>
                                      </p:tavLst>
                                    </p:anim>
                                    <p:anim calcmode="lin" valueType="num">
                                      <p:cBhvr>
                                        <p:cTn id="238" dur="500" fill="hold"/>
                                        <p:tgtEl>
                                          <p:spTgt spid="209968"/>
                                        </p:tgtEl>
                                        <p:attrNameLst>
                                          <p:attrName>ppt_w</p:attrName>
                                        </p:attrNameLst>
                                      </p:cBhvr>
                                      <p:tavLst>
                                        <p:tav tm="0">
                                          <p:val>
                                            <p:strVal val="#ppt_w/10"/>
                                          </p:val>
                                        </p:tav>
                                        <p:tav tm="50000">
                                          <p:val>
                                            <p:strVal val="#ppt_w+.01"/>
                                          </p:val>
                                        </p:tav>
                                        <p:tav tm="100000">
                                          <p:val>
                                            <p:strVal val="#ppt_w"/>
                                          </p:val>
                                        </p:tav>
                                      </p:tavLst>
                                    </p:anim>
                                    <p:animEffect transition="in" filter="fade">
                                      <p:cBhvr>
                                        <p:cTn id="239" dur="500" tmFilter="0,0; .5, 1; 1, 1"/>
                                        <p:tgtEl>
                                          <p:spTgt spid="2099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3" grpId="0" animBg="1"/>
      <p:bldP spid="209928" grpId="0"/>
      <p:bldP spid="209929" grpId="0"/>
      <p:bldP spid="209930" grpId="0"/>
      <p:bldP spid="209932" grpId="0"/>
      <p:bldP spid="209933" grpId="0"/>
      <p:bldP spid="209934" grpId="0"/>
      <p:bldP spid="209935" grpId="0" animBg="1"/>
      <p:bldP spid="209936" grpId="0"/>
      <p:bldP spid="209937" grpId="0"/>
      <p:bldP spid="209938" grpId="0"/>
      <p:bldP spid="209939" grpId="0"/>
      <p:bldP spid="209940" grpId="0"/>
      <p:bldP spid="209941" grpId="0"/>
      <p:bldP spid="209942" grpId="0"/>
      <p:bldP spid="209947" grpId="0"/>
      <p:bldP spid="209948" grpId="0"/>
      <p:bldP spid="209949" grpId="0"/>
      <p:bldP spid="209950" grpId="0" animBg="1"/>
      <p:bldP spid="209951" grpId="0"/>
      <p:bldP spid="209952" grpId="0"/>
      <p:bldP spid="209953" grpId="0"/>
      <p:bldP spid="209954" grpId="0"/>
      <p:bldP spid="209955" grpId="0"/>
      <p:bldP spid="209956" grpId="0"/>
      <p:bldP spid="209957" grpId="0"/>
      <p:bldP spid="209958" grpId="0"/>
      <p:bldP spid="209959" grpId="0"/>
      <p:bldP spid="209960" grpId="0"/>
      <p:bldP spid="209961" grpId="0" animBg="1"/>
      <p:bldP spid="209962" grpId="0"/>
      <p:bldP spid="209963" grpId="0"/>
      <p:bldP spid="209964" grpId="0"/>
      <p:bldP spid="209965" grpId="0"/>
      <p:bldP spid="209966" grpId="0"/>
      <p:bldP spid="209967" grpId="0"/>
      <p:bldP spid="209968" grpId="0"/>
      <p:bldP spid="20996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3" name="Rectangle 6"/>
          <p:cNvSpPr>
            <a:spLocks noChangeArrowheads="1"/>
          </p:cNvSpPr>
          <p:nvPr/>
        </p:nvSpPr>
        <p:spPr bwMode="auto">
          <a:xfrm>
            <a:off x="210563" y="1544977"/>
            <a:ext cx="8897564" cy="5176802"/>
          </a:xfrm>
          <a:prstGeom prst="rect">
            <a:avLst/>
          </a:prstGeom>
          <a:noFill/>
          <a:ln w="9525">
            <a:noFill/>
            <a:miter lim="800000"/>
            <a:headEnd/>
            <a:tailEnd/>
          </a:ln>
        </p:spPr>
        <p:txBody>
          <a:bodyPr wrap="none">
            <a:spAutoFit/>
          </a:bodyPr>
          <a:lstStyle/>
          <a:p>
            <a:pPr marL="342900" indent="-342900" algn="l">
              <a:spcBef>
                <a:spcPct val="20000"/>
              </a:spcBef>
            </a:pPr>
            <a:r>
              <a:rPr lang="en-US" u="sng" dirty="0" smtClean="0">
                <a:solidFill>
                  <a:srgbClr val="000000"/>
                </a:solidFill>
                <a:latin typeface="Arial" pitchFamily="34" charset="0"/>
              </a:rPr>
              <a:t>Transmutation</a:t>
            </a:r>
            <a:r>
              <a:rPr lang="en-US" dirty="0" smtClean="0">
                <a:solidFill>
                  <a:srgbClr val="000000"/>
                </a:solidFill>
                <a:latin typeface="Arial" pitchFamily="34" charset="0"/>
              </a:rPr>
              <a:t> is the process of atoms changing into</a:t>
            </a:r>
          </a:p>
          <a:p>
            <a:pPr marL="342900" indent="-342900" algn="l">
              <a:spcBef>
                <a:spcPct val="20000"/>
              </a:spcBef>
            </a:pPr>
            <a:r>
              <a:rPr lang="en-US" dirty="0" smtClean="0">
                <a:solidFill>
                  <a:srgbClr val="000000"/>
                </a:solidFill>
                <a:latin typeface="Arial" pitchFamily="34" charset="0"/>
              </a:rPr>
              <a:t>other types of atoms or, alternatively, nuclei changing</a:t>
            </a:r>
          </a:p>
          <a:p>
            <a:pPr marL="342900" indent="-342900" algn="l">
              <a:spcBef>
                <a:spcPct val="20000"/>
              </a:spcBef>
            </a:pPr>
            <a:r>
              <a:rPr lang="en-US" dirty="0" smtClean="0">
                <a:solidFill>
                  <a:srgbClr val="000000"/>
                </a:solidFill>
                <a:latin typeface="Arial" pitchFamily="34" charset="0"/>
              </a:rPr>
              <a:t>into other types of nuclei. In </a:t>
            </a:r>
            <a:r>
              <a:rPr lang="en-US" u="sng" dirty="0" smtClean="0">
                <a:solidFill>
                  <a:srgbClr val="000000"/>
                </a:solidFill>
                <a:latin typeface="Arial" pitchFamily="34" charset="0"/>
              </a:rPr>
              <a:t>radioactive decay</a:t>
            </a:r>
            <a:r>
              <a:rPr lang="en-US" dirty="0" smtClean="0">
                <a:solidFill>
                  <a:srgbClr val="000000"/>
                </a:solidFill>
                <a:latin typeface="Arial" pitchFamily="34" charset="0"/>
              </a:rPr>
              <a:t>, </a:t>
            </a:r>
          </a:p>
          <a:p>
            <a:pPr marL="342900" indent="-342900" algn="l">
              <a:spcBef>
                <a:spcPct val="20000"/>
              </a:spcBef>
            </a:pPr>
            <a:r>
              <a:rPr lang="en-US" dirty="0" smtClean="0">
                <a:solidFill>
                  <a:srgbClr val="000000"/>
                </a:solidFill>
                <a:latin typeface="Arial" pitchFamily="34" charset="0"/>
              </a:rPr>
              <a:t>transmutation occurs spontaneously, without bombard-</a:t>
            </a:r>
          </a:p>
          <a:p>
            <a:pPr marL="342900" indent="-342900" algn="l">
              <a:spcBef>
                <a:spcPct val="20000"/>
              </a:spcBef>
            </a:pPr>
            <a:r>
              <a:rPr lang="en-US" dirty="0" err="1" smtClean="0">
                <a:solidFill>
                  <a:srgbClr val="000000"/>
                </a:solidFill>
                <a:latin typeface="Arial" pitchFamily="34" charset="0"/>
              </a:rPr>
              <a:t>ment</a:t>
            </a:r>
            <a:r>
              <a:rPr lang="en-US" dirty="0" smtClean="0">
                <a:solidFill>
                  <a:srgbClr val="000000"/>
                </a:solidFill>
                <a:latin typeface="Arial" pitchFamily="34" charset="0"/>
              </a:rPr>
              <a:t> by an outside particle. In a </a:t>
            </a:r>
            <a:r>
              <a:rPr lang="en-US" u="sng" dirty="0" smtClean="0">
                <a:solidFill>
                  <a:srgbClr val="000000"/>
                </a:solidFill>
                <a:latin typeface="Arial" pitchFamily="34" charset="0"/>
              </a:rPr>
              <a:t>nuclear reaction</a:t>
            </a:r>
            <a:r>
              <a:rPr lang="en-US" dirty="0" smtClean="0">
                <a:solidFill>
                  <a:srgbClr val="000000"/>
                </a:solidFill>
                <a:latin typeface="Arial" pitchFamily="34" charset="0"/>
              </a:rPr>
              <a:t>, on </a:t>
            </a:r>
          </a:p>
          <a:p>
            <a:pPr marL="342900" indent="-342900" algn="l">
              <a:spcBef>
                <a:spcPct val="20000"/>
              </a:spcBef>
            </a:pPr>
            <a:r>
              <a:rPr lang="en-US" dirty="0" smtClean="0">
                <a:solidFill>
                  <a:srgbClr val="000000"/>
                </a:solidFill>
                <a:latin typeface="Arial" pitchFamily="34" charset="0"/>
              </a:rPr>
              <a:t>the other hand, transmutation of an atom requires a </a:t>
            </a:r>
          </a:p>
          <a:p>
            <a:pPr marL="342900" indent="-342900" algn="l">
              <a:spcBef>
                <a:spcPct val="20000"/>
              </a:spcBef>
            </a:pPr>
            <a:r>
              <a:rPr lang="en-US" dirty="0" smtClean="0">
                <a:solidFill>
                  <a:srgbClr val="000000"/>
                </a:solidFill>
                <a:latin typeface="Arial" pitchFamily="34" charset="0"/>
              </a:rPr>
              <a:t>bombarding particle. Sometimes, transmutation via a </a:t>
            </a:r>
          </a:p>
          <a:p>
            <a:pPr marL="342900" indent="-342900" algn="l">
              <a:spcBef>
                <a:spcPct val="20000"/>
              </a:spcBef>
            </a:pPr>
            <a:r>
              <a:rPr lang="en-US" dirty="0" smtClean="0">
                <a:solidFill>
                  <a:srgbClr val="000000"/>
                </a:solidFill>
                <a:latin typeface="Arial" pitchFamily="34" charset="0"/>
              </a:rPr>
              <a:t>nuclear reaction can trigger other spontaneous radio-</a:t>
            </a:r>
          </a:p>
          <a:p>
            <a:pPr marL="342900" indent="-342900" algn="l">
              <a:spcBef>
                <a:spcPct val="20000"/>
              </a:spcBef>
            </a:pPr>
            <a:r>
              <a:rPr lang="en-US" dirty="0" smtClean="0">
                <a:solidFill>
                  <a:srgbClr val="000000"/>
                </a:solidFill>
                <a:latin typeface="Arial" pitchFamily="34" charset="0"/>
              </a:rPr>
              <a:t>active decays, as when non-fissile (but plentiful) </a:t>
            </a:r>
          </a:p>
          <a:p>
            <a:pPr marL="342900" indent="-342900" algn="l">
              <a:spcBef>
                <a:spcPct val="20000"/>
              </a:spcBef>
            </a:pPr>
            <a:r>
              <a:rPr lang="en-US" dirty="0" smtClean="0">
                <a:solidFill>
                  <a:srgbClr val="000000"/>
                </a:solidFill>
                <a:latin typeface="Arial" pitchFamily="34" charset="0"/>
              </a:rPr>
              <a:t>U-238 is transmuted into fissile Pu-239. </a:t>
            </a:r>
          </a:p>
        </p:txBody>
      </p:sp>
      <p:sp>
        <p:nvSpPr>
          <p:cNvPr id="7" name="Rectangle 6"/>
          <p:cNvSpPr>
            <a:spLocks noChangeArrowheads="1"/>
          </p:cNvSpPr>
          <p:nvPr/>
        </p:nvSpPr>
        <p:spPr bwMode="auto">
          <a:xfrm>
            <a:off x="1113640" y="176974"/>
            <a:ext cx="6878934" cy="1311128"/>
          </a:xfrm>
          <a:prstGeom prst="rect">
            <a:avLst/>
          </a:prstGeom>
          <a:solidFill>
            <a:schemeClr val="accent4"/>
          </a:solidFill>
          <a:ln w="9525">
            <a:noFill/>
            <a:miter lim="800000"/>
            <a:headEnd/>
            <a:tailEnd/>
          </a:ln>
        </p:spPr>
        <p:txBody>
          <a:bodyPr wrap="none">
            <a:spAutoFit/>
          </a:bodyPr>
          <a:lstStyle/>
          <a:p>
            <a:pPr marL="342900" indent="-342900">
              <a:spcBef>
                <a:spcPct val="20000"/>
              </a:spcBef>
            </a:pPr>
            <a:r>
              <a:rPr lang="en-US" sz="3600" b="1" dirty="0" smtClean="0">
                <a:latin typeface="Arial" pitchFamily="34" charset="0"/>
              </a:rPr>
              <a:t>SUMMARY: </a:t>
            </a:r>
            <a:r>
              <a:rPr lang="en-US" sz="3600" b="1" u="sng" dirty="0" smtClean="0">
                <a:latin typeface="Arial" pitchFamily="34" charset="0"/>
              </a:rPr>
              <a:t>Transmutation via</a:t>
            </a:r>
          </a:p>
          <a:p>
            <a:pPr marL="342900" indent="-342900">
              <a:spcBef>
                <a:spcPct val="20000"/>
              </a:spcBef>
            </a:pPr>
            <a:r>
              <a:rPr lang="en-US" sz="3600" b="1" dirty="0" smtClean="0">
                <a:latin typeface="Arial" pitchFamily="34" charset="0"/>
              </a:rPr>
              <a:t>			      </a:t>
            </a:r>
            <a:r>
              <a:rPr lang="en-US" sz="3600" b="1" u="sng" dirty="0" smtClean="0">
                <a:latin typeface="Arial" pitchFamily="34" charset="0"/>
              </a:rPr>
              <a:t>Nuclear Reactions</a:t>
            </a:r>
          </a:p>
        </p:txBody>
      </p:sp>
    </p:spTree>
    <p:extLst>
      <p:ext uri="{BB962C8B-B14F-4D97-AF65-F5344CB8AC3E}">
        <p14:creationId xmlns:p14="http://schemas.microsoft.com/office/powerpoint/2010/main" val="33894982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8" name="Rectangle 4"/>
          <p:cNvSpPr>
            <a:spLocks noChangeArrowheads="1"/>
          </p:cNvSpPr>
          <p:nvPr/>
        </p:nvSpPr>
        <p:spPr bwMode="auto">
          <a:xfrm>
            <a:off x="185738" y="6052167"/>
            <a:ext cx="4883150" cy="701675"/>
          </a:xfrm>
          <a:prstGeom prst="rect">
            <a:avLst/>
          </a:prstGeom>
          <a:noFill/>
          <a:ln w="9525">
            <a:noFill/>
            <a:miter lim="800000"/>
            <a:headEnd/>
            <a:tailEnd/>
          </a:ln>
        </p:spPr>
        <p:txBody>
          <a:bodyPr wrap="none">
            <a:spAutoFit/>
          </a:bodyPr>
          <a:lstStyle/>
          <a:p>
            <a:r>
              <a:rPr lang="en-US" sz="2000" dirty="0">
                <a:solidFill>
                  <a:srgbClr val="000000"/>
                </a:solidFill>
              </a:rPr>
              <a:t>“</a:t>
            </a:r>
            <a:r>
              <a:rPr lang="en-US" sz="2000" dirty="0" err="1">
                <a:solidFill>
                  <a:srgbClr val="000000"/>
                </a:solidFill>
              </a:rPr>
              <a:t>Otzi</a:t>
            </a:r>
            <a:r>
              <a:rPr lang="en-US" sz="2000" dirty="0">
                <a:solidFill>
                  <a:srgbClr val="000000"/>
                </a:solidFill>
              </a:rPr>
              <a:t>” the Iceman lived </a:t>
            </a:r>
            <a:r>
              <a:rPr lang="en-US" sz="2000" dirty="0" smtClean="0">
                <a:solidFill>
                  <a:srgbClr val="000000"/>
                </a:solidFill>
              </a:rPr>
              <a:t>around 3300 </a:t>
            </a:r>
            <a:r>
              <a:rPr lang="en-US" sz="2000" dirty="0">
                <a:solidFill>
                  <a:srgbClr val="000000"/>
                </a:solidFill>
              </a:rPr>
              <a:t>B.C.,</a:t>
            </a:r>
          </a:p>
          <a:p>
            <a:r>
              <a:rPr lang="en-US" sz="2000" dirty="0">
                <a:solidFill>
                  <a:srgbClr val="000000"/>
                </a:solidFill>
              </a:rPr>
              <a:t>according to radiocarbon dating analyses.</a:t>
            </a:r>
          </a:p>
        </p:txBody>
      </p:sp>
      <p:sp>
        <p:nvSpPr>
          <p:cNvPr id="18436" name="Rectangle 8"/>
          <p:cNvSpPr>
            <a:spLocks noChangeArrowheads="1"/>
          </p:cNvSpPr>
          <p:nvPr/>
        </p:nvSpPr>
        <p:spPr bwMode="auto">
          <a:xfrm>
            <a:off x="681038" y="185015"/>
            <a:ext cx="7623175" cy="2247900"/>
          </a:xfrm>
          <a:prstGeom prst="rect">
            <a:avLst/>
          </a:prstGeom>
          <a:noFill/>
          <a:ln w="22225" algn="ctr">
            <a:noFill/>
            <a:miter lim="800000"/>
            <a:headEnd/>
            <a:tailEnd/>
          </a:ln>
        </p:spPr>
        <p:txBody>
          <a:bodyPr wrap="none" anchor="ctr">
            <a:spAutoFit/>
          </a:bodyPr>
          <a:lstStyle/>
          <a:p>
            <a:pPr algn="l"/>
            <a:r>
              <a:rPr lang="en-US" dirty="0"/>
              <a:t>Each radioisotope has a unique rate of decay,</a:t>
            </a:r>
          </a:p>
          <a:p>
            <a:pPr algn="l"/>
            <a:r>
              <a:rPr lang="en-US" dirty="0"/>
              <a:t>its </a:t>
            </a:r>
            <a:r>
              <a:rPr lang="en-US" u="sng" dirty="0"/>
              <a:t>half-life</a:t>
            </a:r>
            <a:r>
              <a:rPr lang="en-US" dirty="0"/>
              <a:t>, </a:t>
            </a:r>
            <a:r>
              <a:rPr lang="en-US" b="1" dirty="0" err="1"/>
              <a:t>t</a:t>
            </a:r>
            <a:r>
              <a:rPr lang="en-US" b="1" baseline="-25000" dirty="0" err="1"/>
              <a:t>1</a:t>
            </a:r>
            <a:r>
              <a:rPr lang="en-US" b="1" baseline="-25000" dirty="0"/>
              <a:t>/2</a:t>
            </a:r>
            <a:r>
              <a:rPr lang="en-US" dirty="0"/>
              <a:t>, which is the time required for</a:t>
            </a:r>
          </a:p>
          <a:p>
            <a:pPr algn="l"/>
            <a:r>
              <a:rPr lang="en-US" dirty="0"/>
              <a:t>half of a sample of a radioisotope to decay into</a:t>
            </a:r>
          </a:p>
          <a:p>
            <a:pPr algn="l"/>
            <a:r>
              <a:rPr lang="en-US" dirty="0"/>
              <a:t>something </a:t>
            </a:r>
            <a:r>
              <a:rPr lang="en-US" dirty="0" smtClean="0"/>
              <a:t>else. </a:t>
            </a:r>
            <a:r>
              <a:rPr lang="en-US" dirty="0"/>
              <a:t>An isotope’s half-life is</a:t>
            </a:r>
          </a:p>
          <a:p>
            <a:pPr algn="l"/>
            <a:r>
              <a:rPr lang="en-US" dirty="0"/>
              <a:t>independent of…</a:t>
            </a:r>
          </a:p>
        </p:txBody>
      </p:sp>
      <p:sp>
        <p:nvSpPr>
          <p:cNvPr id="210953" name="Rectangle 9"/>
          <p:cNvSpPr>
            <a:spLocks noChangeArrowheads="1"/>
          </p:cNvSpPr>
          <p:nvPr/>
        </p:nvSpPr>
        <p:spPr bwMode="auto">
          <a:xfrm>
            <a:off x="3403600" y="1896176"/>
            <a:ext cx="5660524" cy="954107"/>
          </a:xfrm>
          <a:prstGeom prst="rect">
            <a:avLst/>
          </a:prstGeom>
          <a:noFill/>
          <a:ln w="22225" algn="ctr">
            <a:noFill/>
            <a:miter lim="800000"/>
            <a:headEnd/>
            <a:tailEnd/>
          </a:ln>
        </p:spPr>
        <p:txBody>
          <a:bodyPr wrap="none" anchor="ctr">
            <a:spAutoFit/>
          </a:bodyPr>
          <a:lstStyle/>
          <a:p>
            <a:pPr algn="l"/>
            <a:r>
              <a:rPr lang="en-US" dirty="0" smtClean="0">
                <a:solidFill>
                  <a:srgbClr val="000000"/>
                </a:solidFill>
              </a:rPr>
              <a:t>temperature, pressure, </a:t>
            </a:r>
            <a:r>
              <a:rPr lang="en-US" dirty="0">
                <a:solidFill>
                  <a:srgbClr val="000000"/>
                </a:solidFill>
              </a:rPr>
              <a:t>and its </a:t>
            </a:r>
            <a:endParaRPr lang="en-US" dirty="0" smtClean="0">
              <a:solidFill>
                <a:srgbClr val="000000"/>
              </a:solidFill>
            </a:endParaRPr>
          </a:p>
          <a:p>
            <a:pPr algn="l"/>
            <a:r>
              <a:rPr lang="en-US" dirty="0" smtClean="0">
                <a:solidFill>
                  <a:srgbClr val="000000"/>
                </a:solidFill>
              </a:rPr>
              <a:t>state of chemical </a:t>
            </a:r>
            <a:r>
              <a:rPr lang="en-US" dirty="0">
                <a:solidFill>
                  <a:srgbClr val="000000"/>
                </a:solidFill>
              </a:rPr>
              <a:t>combination</a:t>
            </a:r>
            <a:r>
              <a:rPr lang="en-US" dirty="0" smtClean="0">
                <a:solidFill>
                  <a:srgbClr val="000000"/>
                </a:solidFill>
              </a:rPr>
              <a:t>. (!!) </a:t>
            </a:r>
            <a:endParaRPr lang="en-US" dirty="0">
              <a:solidFill>
                <a:srgbClr val="000000"/>
              </a:solidFill>
            </a:endParaRPr>
          </a:p>
        </p:txBody>
      </p:sp>
      <p:pic>
        <p:nvPicPr>
          <p:cNvPr id="210958" name="Picture 14" descr="Otzi"/>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5158853" y="2935682"/>
            <a:ext cx="3766071" cy="3738786"/>
          </a:xfrm>
          <a:prstGeom prst="rect">
            <a:avLst/>
          </a:prstGeom>
          <a:noFill/>
          <a:ln w="9525">
            <a:noFill/>
            <a:miter lim="800000"/>
            <a:headEnd/>
            <a:tailEnd/>
          </a:ln>
        </p:spPr>
      </p:pic>
      <p:sp>
        <p:nvSpPr>
          <p:cNvPr id="7" name="Rectangle 9"/>
          <p:cNvSpPr>
            <a:spLocks noChangeArrowheads="1"/>
          </p:cNvSpPr>
          <p:nvPr/>
        </p:nvSpPr>
        <p:spPr bwMode="auto">
          <a:xfrm>
            <a:off x="313218" y="3249912"/>
            <a:ext cx="4628190" cy="2677656"/>
          </a:xfrm>
          <a:prstGeom prst="rect">
            <a:avLst/>
          </a:prstGeom>
          <a:noFill/>
          <a:ln w="22225" algn="ctr">
            <a:noFill/>
            <a:miter lim="800000"/>
            <a:headEnd/>
            <a:tailEnd/>
          </a:ln>
        </p:spPr>
        <p:txBody>
          <a:bodyPr wrap="none" anchor="t" anchorCtr="0">
            <a:spAutoFit/>
          </a:bodyPr>
          <a:lstStyle/>
          <a:p>
            <a:r>
              <a:rPr lang="en-US" b="1" dirty="0" smtClean="0">
                <a:solidFill>
                  <a:srgbClr val="000000"/>
                </a:solidFill>
                <a:latin typeface="Arial Narrow" panose="020B0606020202030204" pitchFamily="34" charset="0"/>
              </a:rPr>
              <a:t>One purpose of </a:t>
            </a:r>
            <a:r>
              <a:rPr lang="en-US" b="1" i="1" dirty="0" smtClean="0">
                <a:solidFill>
                  <a:srgbClr val="000000"/>
                </a:solidFill>
                <a:latin typeface="Arial Narrow" panose="020B0606020202030204" pitchFamily="34" charset="0"/>
              </a:rPr>
              <a:t>transmutation</a:t>
            </a:r>
            <a:r>
              <a:rPr lang="en-US" b="1" dirty="0" smtClean="0">
                <a:solidFill>
                  <a:srgbClr val="000000"/>
                </a:solidFill>
                <a:latin typeface="Arial Narrow" panose="020B0606020202030204" pitchFamily="34" charset="0"/>
              </a:rPr>
              <a:t> </a:t>
            </a:r>
          </a:p>
          <a:p>
            <a:r>
              <a:rPr lang="en-US" b="1" i="1" dirty="0" smtClean="0">
                <a:solidFill>
                  <a:srgbClr val="000000"/>
                </a:solidFill>
                <a:latin typeface="Arial Narrow" panose="020B0606020202030204" pitchFamily="34" charset="0"/>
              </a:rPr>
              <a:t>technology</a:t>
            </a:r>
            <a:r>
              <a:rPr lang="en-US" b="1" dirty="0" smtClean="0">
                <a:solidFill>
                  <a:srgbClr val="000000"/>
                </a:solidFill>
                <a:latin typeface="Arial Narrow" panose="020B0606020202030204" pitchFamily="34" charset="0"/>
              </a:rPr>
              <a:t> is to minimize risk</a:t>
            </a:r>
          </a:p>
          <a:p>
            <a:r>
              <a:rPr lang="en-US" b="1" dirty="0" smtClean="0">
                <a:solidFill>
                  <a:srgbClr val="000000"/>
                </a:solidFill>
                <a:latin typeface="Arial Narrow" panose="020B0606020202030204" pitchFamily="34" charset="0"/>
              </a:rPr>
              <a:t>to humans and the environment</a:t>
            </a:r>
          </a:p>
          <a:p>
            <a:r>
              <a:rPr lang="en-US" b="1" dirty="0" smtClean="0">
                <a:solidFill>
                  <a:srgbClr val="000000"/>
                </a:solidFill>
                <a:latin typeface="Arial Narrow" panose="020B0606020202030204" pitchFamily="34" charset="0"/>
              </a:rPr>
              <a:t>by changing nuclides with very </a:t>
            </a:r>
          </a:p>
          <a:p>
            <a:r>
              <a:rPr lang="en-US" b="1" dirty="0" smtClean="0">
                <a:solidFill>
                  <a:srgbClr val="000000"/>
                </a:solidFill>
                <a:latin typeface="Arial Narrow" panose="020B0606020202030204" pitchFamily="34" charset="0"/>
              </a:rPr>
              <a:t>long half-lives into ones with </a:t>
            </a:r>
          </a:p>
          <a:p>
            <a:r>
              <a:rPr lang="en-US" b="1" dirty="0" smtClean="0">
                <a:solidFill>
                  <a:srgbClr val="000000"/>
                </a:solidFill>
                <a:latin typeface="Arial Narrow" panose="020B0606020202030204" pitchFamily="34" charset="0"/>
              </a:rPr>
              <a:t>shorter half-lives. </a:t>
            </a:r>
          </a:p>
        </p:txBody>
      </p:sp>
    </p:spTree>
    <p:extLst>
      <p:ext uri="{BB962C8B-B14F-4D97-AF65-F5344CB8AC3E}">
        <p14:creationId xmlns:p14="http://schemas.microsoft.com/office/powerpoint/2010/main" val="18282547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10953"/>
                                        </p:tgtEl>
                                        <p:attrNameLst>
                                          <p:attrName>style.visibility</p:attrName>
                                        </p:attrNameLst>
                                      </p:cBhvr>
                                      <p:to>
                                        <p:strVal val="visible"/>
                                      </p:to>
                                    </p:set>
                                    <p:anim calcmode="discrete" valueType="clr">
                                      <p:cBhvr override="childStyle">
                                        <p:cTn id="7" dur="80"/>
                                        <p:tgtEl>
                                          <p:spTgt spid="21095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10953"/>
                                        </p:tgtEl>
                                        <p:attrNameLst>
                                          <p:attrName>fillcolor</p:attrName>
                                        </p:attrNameLst>
                                      </p:cBhvr>
                                      <p:tavLst>
                                        <p:tav tm="0">
                                          <p:val>
                                            <p:clrVal>
                                              <a:schemeClr val="accent2"/>
                                            </p:clrVal>
                                          </p:val>
                                        </p:tav>
                                        <p:tav tm="50000">
                                          <p:val>
                                            <p:clrVal>
                                              <a:schemeClr val="hlink"/>
                                            </p:clrVal>
                                          </p:val>
                                        </p:tav>
                                      </p:tavLst>
                                    </p:anim>
                                    <p:set>
                                      <p:cBhvr>
                                        <p:cTn id="9" dur="80"/>
                                        <p:tgtEl>
                                          <p:spTgt spid="210953"/>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10948"/>
                                        </p:tgtEl>
                                        <p:attrNameLst>
                                          <p:attrName>style.visibility</p:attrName>
                                        </p:attrNameLst>
                                      </p:cBhvr>
                                      <p:to>
                                        <p:strVal val="visible"/>
                                      </p:to>
                                    </p:set>
                                    <p:animEffect transition="in" filter="fade">
                                      <p:cBhvr>
                                        <p:cTn id="14" dur="2000"/>
                                        <p:tgtEl>
                                          <p:spTgt spid="210948"/>
                                        </p:tgtEl>
                                      </p:cBhvr>
                                    </p:animEffect>
                                  </p:childTnLst>
                                </p:cTn>
                              </p:par>
                              <p:par>
                                <p:cTn id="15" presetID="10" presetClass="entr" presetSubtype="0" fill="hold" nodeType="withEffect">
                                  <p:stCondLst>
                                    <p:cond delay="0"/>
                                  </p:stCondLst>
                                  <p:childTnLst>
                                    <p:set>
                                      <p:cBhvr>
                                        <p:cTn id="16" dur="1" fill="hold">
                                          <p:stCondLst>
                                            <p:cond delay="0"/>
                                          </p:stCondLst>
                                        </p:cTn>
                                        <p:tgtEl>
                                          <p:spTgt spid="210958"/>
                                        </p:tgtEl>
                                        <p:attrNameLst>
                                          <p:attrName>style.visibility</p:attrName>
                                        </p:attrNameLst>
                                      </p:cBhvr>
                                      <p:to>
                                        <p:strVal val="visible"/>
                                      </p:to>
                                    </p:set>
                                    <p:animEffect transition="in" filter="fade">
                                      <p:cBhvr>
                                        <p:cTn id="17" dur="2000"/>
                                        <p:tgtEl>
                                          <p:spTgt spid="210958"/>
                                        </p:tgtEl>
                                      </p:cBhvr>
                                    </p:animEffect>
                                  </p:childTnLst>
                                </p:cTn>
                              </p:par>
                            </p:childTnLst>
                          </p:cTn>
                        </p:par>
                      </p:childTnLst>
                    </p:cTn>
                  </p:par>
                  <p:par>
                    <p:cTn id="18" fill="hold">
                      <p:stCondLst>
                        <p:cond delay="indefinite"/>
                      </p:stCondLst>
                      <p:childTnLst>
                        <p:par>
                          <p:cTn id="19" fill="hold">
                            <p:stCondLst>
                              <p:cond delay="0"/>
                            </p:stCondLst>
                            <p:childTnLst>
                              <p:par>
                                <p:cTn id="20" presetID="27" presetClass="entr" presetSubtype="0" fill="hold" grpId="0" nodeType="clickEffect">
                                  <p:stCondLst>
                                    <p:cond delay="0"/>
                                  </p:stCondLst>
                                  <p:iterate type="lt">
                                    <p:tmPct val="50000"/>
                                  </p:iterate>
                                  <p:childTnLst>
                                    <p:set>
                                      <p:cBhvr>
                                        <p:cTn id="21" dur="1" fill="hold">
                                          <p:stCondLst>
                                            <p:cond delay="0"/>
                                          </p:stCondLst>
                                        </p:cTn>
                                        <p:tgtEl>
                                          <p:spTgt spid="7"/>
                                        </p:tgtEl>
                                        <p:attrNameLst>
                                          <p:attrName>style.visibility</p:attrName>
                                        </p:attrNameLst>
                                      </p:cBhvr>
                                      <p:to>
                                        <p:strVal val="visible"/>
                                      </p:to>
                                    </p:set>
                                    <p:anim calcmode="discrete" valueType="clr">
                                      <p:cBhvr override="childStyle">
                                        <p:cTn id="22"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7"/>
                                        </p:tgtEl>
                                        <p:attrNameLst>
                                          <p:attrName>fillcolor</p:attrName>
                                        </p:attrNameLst>
                                      </p:cBhvr>
                                      <p:tavLst>
                                        <p:tav tm="0">
                                          <p:val>
                                            <p:clrVal>
                                              <a:schemeClr val="accent2"/>
                                            </p:clrVal>
                                          </p:val>
                                        </p:tav>
                                        <p:tav tm="50000">
                                          <p:val>
                                            <p:clrVal>
                                              <a:schemeClr val="hlink"/>
                                            </p:clrVal>
                                          </p:val>
                                        </p:tav>
                                      </p:tavLst>
                                    </p:anim>
                                    <p:set>
                                      <p:cBhvr>
                                        <p:cTn id="24"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8" grpId="0"/>
      <p:bldP spid="210953"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ChangeArrowheads="1"/>
          </p:cNvSpPr>
          <p:nvPr/>
        </p:nvSpPr>
        <p:spPr bwMode="auto">
          <a:xfrm>
            <a:off x="821602" y="5675930"/>
            <a:ext cx="2360613" cy="827087"/>
          </a:xfrm>
          <a:prstGeom prst="rect">
            <a:avLst/>
          </a:prstGeom>
          <a:solidFill>
            <a:srgbClr val="FFFF00"/>
          </a:solidFill>
          <a:ln w="9525">
            <a:solidFill>
              <a:schemeClr val="tx1"/>
            </a:solidFill>
            <a:miter lim="800000"/>
            <a:headEnd/>
            <a:tailEnd/>
          </a:ln>
        </p:spPr>
        <p:txBody>
          <a:bodyPr anchor="ctr">
            <a:spAutoFit/>
          </a:bodyPr>
          <a:lstStyle/>
          <a:p>
            <a:endParaRPr lang="en-US"/>
          </a:p>
        </p:txBody>
      </p:sp>
      <p:sp>
        <p:nvSpPr>
          <p:cNvPr id="11" name="Rectangle 2"/>
          <p:cNvSpPr>
            <a:spLocks noChangeArrowheads="1"/>
          </p:cNvSpPr>
          <p:nvPr/>
        </p:nvSpPr>
        <p:spPr bwMode="auto">
          <a:xfrm>
            <a:off x="733959" y="1231592"/>
            <a:ext cx="2159000" cy="1296987"/>
          </a:xfrm>
          <a:prstGeom prst="rect">
            <a:avLst/>
          </a:prstGeom>
          <a:solidFill>
            <a:srgbClr val="FFFF00"/>
          </a:solidFill>
          <a:ln w="9525">
            <a:solidFill>
              <a:schemeClr val="tx1"/>
            </a:solidFill>
            <a:miter lim="800000"/>
            <a:headEnd/>
            <a:tailEnd/>
          </a:ln>
        </p:spPr>
        <p:txBody>
          <a:bodyPr anchor="ctr">
            <a:spAutoFit/>
          </a:bodyPr>
          <a:lstStyle/>
          <a:p>
            <a:endParaRPr lang="en-US"/>
          </a:p>
        </p:txBody>
      </p:sp>
      <p:sp>
        <p:nvSpPr>
          <p:cNvPr id="211985" name="Rectangle 17"/>
          <p:cNvSpPr>
            <a:spLocks noChangeArrowheads="1"/>
          </p:cNvSpPr>
          <p:nvPr/>
        </p:nvSpPr>
        <p:spPr bwMode="auto">
          <a:xfrm>
            <a:off x="891452" y="5761655"/>
            <a:ext cx="2198688" cy="639762"/>
          </a:xfrm>
          <a:prstGeom prst="rect">
            <a:avLst/>
          </a:prstGeom>
          <a:solidFill>
            <a:srgbClr val="FFFF00"/>
          </a:solidFill>
          <a:ln w="9525">
            <a:solidFill>
              <a:schemeClr val="tx1"/>
            </a:solidFill>
            <a:miter lim="800000"/>
            <a:headEnd/>
            <a:tailEnd/>
          </a:ln>
        </p:spPr>
        <p:txBody>
          <a:bodyPr anchor="ctr">
            <a:spAutoFit/>
          </a:bodyPr>
          <a:lstStyle/>
          <a:p>
            <a:endParaRPr lang="en-US"/>
          </a:p>
        </p:txBody>
      </p:sp>
      <p:sp>
        <p:nvSpPr>
          <p:cNvPr id="211982" name="Rectangle 14"/>
          <p:cNvSpPr>
            <a:spLocks noChangeArrowheads="1"/>
          </p:cNvSpPr>
          <p:nvPr/>
        </p:nvSpPr>
        <p:spPr bwMode="auto">
          <a:xfrm>
            <a:off x="811746" y="1322079"/>
            <a:ext cx="1987550" cy="1112838"/>
          </a:xfrm>
          <a:prstGeom prst="rect">
            <a:avLst/>
          </a:prstGeom>
          <a:solidFill>
            <a:srgbClr val="FFFF00"/>
          </a:solidFill>
          <a:ln w="9525">
            <a:solidFill>
              <a:schemeClr val="tx1"/>
            </a:solidFill>
            <a:miter lim="800000"/>
            <a:headEnd/>
            <a:tailEnd/>
          </a:ln>
        </p:spPr>
        <p:txBody>
          <a:bodyPr anchor="ctr">
            <a:spAutoFit/>
          </a:bodyPr>
          <a:lstStyle/>
          <a:p>
            <a:endParaRPr lang="en-US"/>
          </a:p>
        </p:txBody>
      </p:sp>
      <p:sp>
        <p:nvSpPr>
          <p:cNvPr id="1031" name="Rectangle 7"/>
          <p:cNvSpPr>
            <a:spLocks noChangeArrowheads="1"/>
          </p:cNvSpPr>
          <p:nvPr/>
        </p:nvSpPr>
        <p:spPr bwMode="auto">
          <a:xfrm>
            <a:off x="268288" y="109538"/>
            <a:ext cx="7924800" cy="946150"/>
          </a:xfrm>
          <a:prstGeom prst="rect">
            <a:avLst/>
          </a:prstGeom>
          <a:noFill/>
          <a:ln w="22225" algn="ctr">
            <a:noFill/>
            <a:miter lim="800000"/>
            <a:headEnd/>
            <a:tailEnd/>
          </a:ln>
        </p:spPr>
        <p:txBody>
          <a:bodyPr wrap="none" anchor="ctr">
            <a:spAutoFit/>
          </a:bodyPr>
          <a:lstStyle/>
          <a:p>
            <a:pPr algn="l"/>
            <a:r>
              <a:rPr lang="en-US" dirty="0"/>
              <a:t>Radioactive decay is a first-order kinetic process.</a:t>
            </a:r>
          </a:p>
          <a:p>
            <a:pPr algn="l"/>
            <a:r>
              <a:rPr lang="en-US" dirty="0"/>
              <a:t>Recall the first-order rate law:</a:t>
            </a:r>
          </a:p>
        </p:txBody>
      </p:sp>
      <p:sp>
        <p:nvSpPr>
          <p:cNvPr id="211976" name="Rectangle 8"/>
          <p:cNvSpPr>
            <a:spLocks noChangeArrowheads="1"/>
          </p:cNvSpPr>
          <p:nvPr/>
        </p:nvSpPr>
        <p:spPr bwMode="auto">
          <a:xfrm>
            <a:off x="482600" y="2720644"/>
            <a:ext cx="3162300" cy="519113"/>
          </a:xfrm>
          <a:prstGeom prst="rect">
            <a:avLst/>
          </a:prstGeom>
          <a:noFill/>
          <a:ln w="9525">
            <a:noFill/>
            <a:miter lim="800000"/>
            <a:headEnd/>
            <a:tailEnd/>
          </a:ln>
        </p:spPr>
        <p:txBody>
          <a:bodyPr wrap="none">
            <a:spAutoFit/>
          </a:bodyPr>
          <a:lstStyle/>
          <a:p>
            <a:pPr algn="l"/>
            <a:r>
              <a:rPr lang="en-US">
                <a:solidFill>
                  <a:srgbClr val="000000"/>
                </a:solidFill>
              </a:rPr>
              <a:t>k = decay constant</a:t>
            </a:r>
          </a:p>
        </p:txBody>
      </p:sp>
      <p:sp>
        <p:nvSpPr>
          <p:cNvPr id="211977" name="Rectangle 9"/>
          <p:cNvSpPr>
            <a:spLocks noChangeArrowheads="1"/>
          </p:cNvSpPr>
          <p:nvPr/>
        </p:nvSpPr>
        <p:spPr bwMode="auto">
          <a:xfrm>
            <a:off x="277813" y="3242932"/>
            <a:ext cx="5278437" cy="519112"/>
          </a:xfrm>
          <a:prstGeom prst="rect">
            <a:avLst/>
          </a:prstGeom>
          <a:noFill/>
          <a:ln w="9525">
            <a:noFill/>
            <a:miter lim="800000"/>
            <a:headEnd/>
            <a:tailEnd/>
          </a:ln>
        </p:spPr>
        <p:txBody>
          <a:bodyPr wrap="none">
            <a:spAutoFit/>
          </a:bodyPr>
          <a:lstStyle/>
          <a:p>
            <a:pPr algn="l"/>
            <a:r>
              <a:rPr lang="en-US">
                <a:solidFill>
                  <a:srgbClr val="000000"/>
                </a:solidFill>
              </a:rPr>
              <a:t>N</a:t>
            </a:r>
            <a:r>
              <a:rPr lang="en-US" baseline="-25000">
                <a:solidFill>
                  <a:srgbClr val="000000"/>
                </a:solidFill>
              </a:rPr>
              <a:t>o</a:t>
            </a:r>
            <a:r>
              <a:rPr lang="en-US">
                <a:solidFill>
                  <a:srgbClr val="000000"/>
                </a:solidFill>
              </a:rPr>
              <a:t> = amt. of radioisotope initially</a:t>
            </a:r>
          </a:p>
        </p:txBody>
      </p:sp>
      <p:sp>
        <p:nvSpPr>
          <p:cNvPr id="211978" name="Rectangle 10"/>
          <p:cNvSpPr>
            <a:spLocks noChangeArrowheads="1"/>
          </p:cNvSpPr>
          <p:nvPr/>
        </p:nvSpPr>
        <p:spPr bwMode="auto">
          <a:xfrm>
            <a:off x="349250" y="3754107"/>
            <a:ext cx="5405438" cy="519112"/>
          </a:xfrm>
          <a:prstGeom prst="rect">
            <a:avLst/>
          </a:prstGeom>
          <a:noFill/>
          <a:ln w="9525">
            <a:noFill/>
            <a:miter lim="800000"/>
            <a:headEnd/>
            <a:tailEnd/>
          </a:ln>
        </p:spPr>
        <p:txBody>
          <a:bodyPr wrap="none">
            <a:spAutoFit/>
          </a:bodyPr>
          <a:lstStyle/>
          <a:p>
            <a:pPr algn="l"/>
            <a:r>
              <a:rPr lang="en-US">
                <a:solidFill>
                  <a:srgbClr val="000000"/>
                </a:solidFill>
              </a:rPr>
              <a:t>N</a:t>
            </a:r>
            <a:r>
              <a:rPr lang="en-US" baseline="-25000">
                <a:solidFill>
                  <a:srgbClr val="000000"/>
                </a:solidFill>
              </a:rPr>
              <a:t>t</a:t>
            </a:r>
            <a:r>
              <a:rPr lang="en-US">
                <a:solidFill>
                  <a:srgbClr val="000000"/>
                </a:solidFill>
              </a:rPr>
              <a:t> = amt. of radioisotope at time t</a:t>
            </a:r>
          </a:p>
        </p:txBody>
      </p:sp>
      <p:sp>
        <p:nvSpPr>
          <p:cNvPr id="211983" name="Rectangle 15"/>
          <p:cNvSpPr>
            <a:spLocks noChangeArrowheads="1"/>
          </p:cNvSpPr>
          <p:nvPr/>
        </p:nvSpPr>
        <p:spPr bwMode="auto">
          <a:xfrm>
            <a:off x="368300" y="4522139"/>
            <a:ext cx="3445174" cy="954107"/>
          </a:xfrm>
          <a:prstGeom prst="rect">
            <a:avLst/>
          </a:prstGeom>
          <a:noFill/>
          <a:ln w="22225" algn="ctr">
            <a:noFill/>
            <a:miter lim="800000"/>
            <a:headEnd/>
            <a:tailEnd/>
          </a:ln>
        </p:spPr>
        <p:txBody>
          <a:bodyPr wrap="none" anchor="ctr">
            <a:spAutoFit/>
          </a:bodyPr>
          <a:lstStyle/>
          <a:p>
            <a:pPr algn="l"/>
            <a:r>
              <a:rPr lang="en-US" dirty="0"/>
              <a:t>AND  the </a:t>
            </a:r>
            <a:r>
              <a:rPr lang="en-US" dirty="0" smtClean="0"/>
              <a:t>first-order</a:t>
            </a:r>
          </a:p>
          <a:p>
            <a:pPr algn="l"/>
            <a:r>
              <a:rPr lang="en-US" dirty="0" smtClean="0"/>
              <a:t>equation </a:t>
            </a:r>
            <a:r>
              <a:rPr lang="en-US" dirty="0"/>
              <a:t>for half-life:</a:t>
            </a:r>
          </a:p>
        </p:txBody>
      </p:sp>
      <p:graphicFrame>
        <p:nvGraphicFramePr>
          <p:cNvPr id="211986" name="Object 18"/>
          <p:cNvGraphicFramePr>
            <a:graphicFrameLocks noChangeAspect="1"/>
          </p:cNvGraphicFramePr>
          <p:nvPr>
            <p:extLst/>
          </p:nvPr>
        </p:nvGraphicFramePr>
        <p:xfrm>
          <a:off x="972441" y="1371984"/>
          <a:ext cx="1729047" cy="1088659"/>
        </p:xfrm>
        <a:graphic>
          <a:graphicData uri="http://schemas.openxmlformats.org/presentationml/2006/ole">
            <mc:AlternateContent xmlns:mc="http://schemas.openxmlformats.org/markup-compatibility/2006">
              <mc:Choice xmlns:v="urn:schemas-microsoft-com:vml" Requires="v">
                <p:oleObj spid="_x0000_s4137" name="Equation" r:id="rId3" imgW="685800" imgH="431640" progId="Equation.3">
                  <p:embed/>
                </p:oleObj>
              </mc:Choice>
              <mc:Fallback>
                <p:oleObj name="Equation" r:id="rId3" imgW="685800" imgH="431640" progId="Equation.3">
                  <p:embed/>
                  <p:pic>
                    <p:nvPicPr>
                      <p:cNvPr id="0" name=""/>
                      <p:cNvPicPr>
                        <a:picLocks noChangeAspect="1" noChangeArrowheads="1"/>
                      </p:cNvPicPr>
                      <p:nvPr/>
                    </p:nvPicPr>
                    <p:blipFill>
                      <a:blip r:embed="rId4"/>
                      <a:srcRect/>
                      <a:stretch>
                        <a:fillRect/>
                      </a:stretch>
                    </p:blipFill>
                    <p:spPr bwMode="auto">
                      <a:xfrm>
                        <a:off x="972441" y="1371984"/>
                        <a:ext cx="1729047" cy="1088659"/>
                      </a:xfrm>
                      <a:prstGeom prst="rect">
                        <a:avLst/>
                      </a:prstGeom>
                      <a:noFill/>
                      <a:extLst/>
                    </p:spPr>
                  </p:pic>
                </p:oleObj>
              </mc:Fallback>
            </mc:AlternateContent>
          </a:graphicData>
        </a:graphic>
      </p:graphicFrame>
      <p:sp>
        <p:nvSpPr>
          <p:cNvPr id="211988" name="Rectangle 20"/>
          <p:cNvSpPr>
            <a:spLocks noChangeArrowheads="1"/>
          </p:cNvSpPr>
          <p:nvPr/>
        </p:nvSpPr>
        <p:spPr bwMode="auto">
          <a:xfrm>
            <a:off x="958127" y="5839442"/>
            <a:ext cx="2057400" cy="519113"/>
          </a:xfrm>
          <a:prstGeom prst="rect">
            <a:avLst/>
          </a:prstGeom>
          <a:noFill/>
          <a:ln w="9525">
            <a:noFill/>
            <a:miter lim="800000"/>
            <a:headEnd/>
            <a:tailEnd/>
          </a:ln>
        </p:spPr>
        <p:txBody>
          <a:bodyPr wrap="none">
            <a:spAutoFit/>
          </a:bodyPr>
          <a:lstStyle/>
          <a:p>
            <a:pPr algn="l"/>
            <a:r>
              <a:rPr lang="en-US" dirty="0">
                <a:solidFill>
                  <a:srgbClr val="000000"/>
                </a:solidFill>
              </a:rPr>
              <a:t>k </a:t>
            </a:r>
            <a:r>
              <a:rPr lang="en-US" dirty="0" err="1">
                <a:solidFill>
                  <a:srgbClr val="000000"/>
                </a:solidFill>
              </a:rPr>
              <a:t>t</a:t>
            </a:r>
            <a:r>
              <a:rPr lang="en-US" baseline="-25000" dirty="0" err="1">
                <a:solidFill>
                  <a:srgbClr val="000000"/>
                </a:solidFill>
              </a:rPr>
              <a:t>½</a:t>
            </a:r>
            <a:r>
              <a:rPr lang="en-US" dirty="0">
                <a:solidFill>
                  <a:srgbClr val="000000"/>
                </a:solidFill>
              </a:rPr>
              <a:t> = 0.693</a:t>
            </a:r>
          </a:p>
        </p:txBody>
      </p:sp>
      <p:sp>
        <p:nvSpPr>
          <p:cNvPr id="13" name="Rectangle 10"/>
          <p:cNvSpPr>
            <a:spLocks noChangeArrowheads="1"/>
          </p:cNvSpPr>
          <p:nvPr/>
        </p:nvSpPr>
        <p:spPr bwMode="auto">
          <a:xfrm>
            <a:off x="3637993" y="1432279"/>
            <a:ext cx="4956806" cy="954107"/>
          </a:xfrm>
          <a:prstGeom prst="rect">
            <a:avLst/>
          </a:prstGeom>
          <a:solidFill>
            <a:schemeClr val="tx1"/>
          </a:solidFill>
          <a:ln w="9525">
            <a:noFill/>
            <a:miter lim="800000"/>
            <a:headEnd/>
            <a:tailEnd/>
          </a:ln>
        </p:spPr>
        <p:txBody>
          <a:bodyPr wrap="none">
            <a:spAutoFit/>
          </a:bodyPr>
          <a:lstStyle/>
          <a:p>
            <a:r>
              <a:rPr lang="en-US" b="1" dirty="0" smtClean="0">
                <a:solidFill>
                  <a:srgbClr val="FFFFFF"/>
                </a:solidFill>
                <a:latin typeface="Arial Narrow" panose="020B0606020202030204" pitchFamily="34" charset="0"/>
              </a:rPr>
              <a:t>In units on chemical kinetics, the</a:t>
            </a:r>
          </a:p>
          <a:p>
            <a:r>
              <a:rPr lang="en-US" b="1" dirty="0" smtClean="0">
                <a:solidFill>
                  <a:srgbClr val="FFFFFF"/>
                </a:solidFill>
                <a:latin typeface="Arial Narrow" panose="020B0606020202030204" pitchFamily="34" charset="0"/>
              </a:rPr>
              <a:t>Ns could also be either </a:t>
            </a:r>
            <a:r>
              <a:rPr lang="en-US" b="1" dirty="0">
                <a:solidFill>
                  <a:srgbClr val="FFFFFF"/>
                </a:solidFill>
                <a:latin typeface="Arial Narrow" panose="020B0606020202030204" pitchFamily="34" charset="0"/>
              </a:rPr>
              <a:t>[A]s or Ps.</a:t>
            </a:r>
          </a:p>
        </p:txBody>
      </p:sp>
      <p:grpSp>
        <p:nvGrpSpPr>
          <p:cNvPr id="6" name="Group 5"/>
          <p:cNvGrpSpPr/>
          <p:nvPr/>
        </p:nvGrpSpPr>
        <p:grpSpPr>
          <a:xfrm>
            <a:off x="3649071" y="2959301"/>
            <a:ext cx="5342529" cy="3862088"/>
            <a:chOff x="3630021" y="2940251"/>
            <a:chExt cx="5342529" cy="3862088"/>
          </a:xfrm>
        </p:grpSpPr>
        <p:pic>
          <p:nvPicPr>
            <p:cNvPr id="19" name="Picture 4" descr="http://i.dailymail.co.uk/i/pix/2008/09/23/article-1060295-02C4124400000578-70_233x34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21217" y="2940251"/>
              <a:ext cx="2551333" cy="3755452"/>
            </a:xfrm>
            <a:prstGeom prst="rect">
              <a:avLst/>
            </a:prstGeom>
            <a:noFill/>
            <a:ln w="9525">
              <a:noFill/>
              <a:miter lim="800000"/>
              <a:headEnd/>
              <a:tailEnd/>
            </a:ln>
          </p:spPr>
        </p:pic>
        <p:sp>
          <p:nvSpPr>
            <p:cNvPr id="20" name="Rectangle 5"/>
            <p:cNvSpPr>
              <a:spLocks noChangeArrowheads="1"/>
            </p:cNvSpPr>
            <p:nvPr/>
          </p:nvSpPr>
          <p:spPr bwMode="auto">
            <a:xfrm>
              <a:off x="3630021" y="4555570"/>
              <a:ext cx="2728631" cy="2246769"/>
            </a:xfrm>
            <a:prstGeom prst="rect">
              <a:avLst/>
            </a:prstGeom>
            <a:noFill/>
            <a:ln w="19050" algn="ctr">
              <a:noFill/>
              <a:miter lim="800000"/>
              <a:headEnd/>
              <a:tailEnd/>
            </a:ln>
          </p:spPr>
          <p:txBody>
            <a:bodyPr wrap="none" anchor="ctr">
              <a:spAutoFit/>
            </a:bodyPr>
            <a:lstStyle/>
            <a:p>
              <a:pPr algn="r"/>
              <a:r>
                <a:rPr lang="en-US" sz="2000" b="1" dirty="0">
                  <a:solidFill>
                    <a:srgbClr val="000000"/>
                  </a:solidFill>
                  <a:latin typeface="Arial Narrow" pitchFamily="34" charset="0"/>
                </a:rPr>
                <a:t>Ernest </a:t>
              </a:r>
              <a:r>
                <a:rPr lang="en-US" sz="2000" b="1" dirty="0" smtClean="0">
                  <a:solidFill>
                    <a:srgbClr val="000000"/>
                  </a:solidFill>
                  <a:latin typeface="Arial Narrow" pitchFamily="34" charset="0"/>
                </a:rPr>
                <a:t>Rutherford</a:t>
              </a:r>
            </a:p>
            <a:p>
              <a:pPr algn="r"/>
              <a:r>
                <a:rPr lang="en-US" sz="2000" b="1" dirty="0" smtClean="0">
                  <a:solidFill>
                    <a:srgbClr val="000000"/>
                  </a:solidFill>
                  <a:latin typeface="Arial Narrow" pitchFamily="34" charset="0"/>
                </a:rPr>
                <a:t>is given credit for</a:t>
              </a:r>
            </a:p>
            <a:p>
              <a:pPr algn="r"/>
              <a:r>
                <a:rPr lang="en-US" sz="2000" b="1" dirty="0" smtClean="0">
                  <a:solidFill>
                    <a:srgbClr val="000000"/>
                  </a:solidFill>
                  <a:latin typeface="Arial Narrow" pitchFamily="34" charset="0"/>
                </a:rPr>
                <a:t>discovering the concept</a:t>
              </a:r>
              <a:endParaRPr lang="en-US" sz="2000" b="1" dirty="0">
                <a:solidFill>
                  <a:srgbClr val="000000"/>
                </a:solidFill>
                <a:latin typeface="Arial Narrow" pitchFamily="34" charset="0"/>
              </a:endParaRPr>
            </a:p>
            <a:p>
              <a:pPr algn="r"/>
              <a:r>
                <a:rPr lang="en-US" sz="2000" b="1" dirty="0" smtClean="0">
                  <a:solidFill>
                    <a:srgbClr val="000000"/>
                  </a:solidFill>
                  <a:latin typeface="Arial Narrow" pitchFamily="34" charset="0"/>
                </a:rPr>
                <a:t>of radioactive half-life.</a:t>
              </a:r>
            </a:p>
            <a:p>
              <a:pPr algn="r"/>
              <a:r>
                <a:rPr lang="en-US" sz="2000" b="1" dirty="0" smtClean="0">
                  <a:solidFill>
                    <a:srgbClr val="000000"/>
                  </a:solidFill>
                  <a:latin typeface="Arial Narrow" pitchFamily="34" charset="0"/>
                </a:rPr>
                <a:t>The </a:t>
              </a:r>
              <a:r>
                <a:rPr lang="en-US" sz="2000" b="1" dirty="0">
                  <a:solidFill>
                    <a:srgbClr val="000000"/>
                  </a:solidFill>
                  <a:latin typeface="Arial Narrow" pitchFamily="34" charset="0"/>
                </a:rPr>
                <a:t>same </a:t>
              </a:r>
              <a:r>
                <a:rPr lang="en-US" sz="2000" b="1" dirty="0" smtClean="0">
                  <a:solidFill>
                    <a:srgbClr val="000000"/>
                  </a:solidFill>
                  <a:latin typeface="Arial Narrow" pitchFamily="34" charset="0"/>
                </a:rPr>
                <a:t>math applies</a:t>
              </a:r>
            </a:p>
            <a:p>
              <a:pPr algn="r"/>
              <a:r>
                <a:rPr lang="en-US" sz="2000" b="1" dirty="0" smtClean="0">
                  <a:solidFill>
                    <a:srgbClr val="000000"/>
                  </a:solidFill>
                  <a:latin typeface="Arial Narrow" pitchFamily="34" charset="0"/>
                </a:rPr>
                <a:t>to </a:t>
              </a:r>
              <a:r>
                <a:rPr lang="en-US" sz="2000" b="1" dirty="0">
                  <a:solidFill>
                    <a:srgbClr val="000000"/>
                  </a:solidFill>
                  <a:latin typeface="Arial Narrow" pitchFamily="34" charset="0"/>
                </a:rPr>
                <a:t>the </a:t>
              </a:r>
              <a:r>
                <a:rPr lang="en-US" sz="2000" b="1" dirty="0" smtClean="0">
                  <a:solidFill>
                    <a:srgbClr val="000000"/>
                  </a:solidFill>
                  <a:latin typeface="Arial Narrow" pitchFamily="34" charset="0"/>
                </a:rPr>
                <a:t>kinetics of first-</a:t>
              </a:r>
              <a:endParaRPr lang="en-US" sz="2000" b="1" dirty="0">
                <a:solidFill>
                  <a:srgbClr val="000000"/>
                </a:solidFill>
                <a:latin typeface="Arial Narrow" pitchFamily="34" charset="0"/>
              </a:endParaRPr>
            </a:p>
            <a:p>
              <a:pPr algn="r"/>
              <a:r>
                <a:rPr lang="en-US" sz="2000" b="1" dirty="0" smtClean="0">
                  <a:solidFill>
                    <a:srgbClr val="000000"/>
                  </a:solidFill>
                  <a:latin typeface="Arial Narrow" pitchFamily="34" charset="0"/>
                </a:rPr>
                <a:t>order </a:t>
              </a:r>
              <a:r>
                <a:rPr lang="en-US" sz="2000" b="1" dirty="0">
                  <a:solidFill>
                    <a:srgbClr val="000000"/>
                  </a:solidFill>
                  <a:latin typeface="Arial Narrow" pitchFamily="34" charset="0"/>
                </a:rPr>
                <a:t>chemical reactions.</a:t>
              </a:r>
            </a:p>
          </p:txBody>
        </p:sp>
      </p:grpSp>
    </p:spTree>
    <p:extLst>
      <p:ext uri="{BB962C8B-B14F-4D97-AF65-F5344CB8AC3E}">
        <p14:creationId xmlns:p14="http://schemas.microsoft.com/office/powerpoint/2010/main" val="672254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211986"/>
                                        </p:tgtEl>
                                        <p:attrNameLst>
                                          <p:attrName>style.visibility</p:attrName>
                                        </p:attrNameLst>
                                      </p:cBhvr>
                                      <p:to>
                                        <p:strVal val="visible"/>
                                      </p:to>
                                    </p:set>
                                    <p:animEffect transition="in" filter="fade">
                                      <p:cBhvr>
                                        <p:cTn id="7" dur="2000"/>
                                        <p:tgtEl>
                                          <p:spTgt spid="211986"/>
                                        </p:tgtEl>
                                      </p:cBhvr>
                                    </p:animEffect>
                                    <p:anim calcmode="lin" valueType="num">
                                      <p:cBhvr>
                                        <p:cTn id="8" dur="2000" fill="hold"/>
                                        <p:tgtEl>
                                          <p:spTgt spid="211986"/>
                                        </p:tgtEl>
                                        <p:attrNameLst>
                                          <p:attrName>style.rotation</p:attrName>
                                        </p:attrNameLst>
                                      </p:cBhvr>
                                      <p:tavLst>
                                        <p:tav tm="0">
                                          <p:val>
                                            <p:fltVal val="720"/>
                                          </p:val>
                                        </p:tav>
                                        <p:tav tm="100000">
                                          <p:val>
                                            <p:fltVal val="0"/>
                                          </p:val>
                                        </p:tav>
                                      </p:tavLst>
                                    </p:anim>
                                    <p:anim calcmode="lin" valueType="num">
                                      <p:cBhvr>
                                        <p:cTn id="9" dur="2000" fill="hold"/>
                                        <p:tgtEl>
                                          <p:spTgt spid="211986"/>
                                        </p:tgtEl>
                                        <p:attrNameLst>
                                          <p:attrName>ppt_h</p:attrName>
                                        </p:attrNameLst>
                                      </p:cBhvr>
                                      <p:tavLst>
                                        <p:tav tm="0">
                                          <p:val>
                                            <p:fltVal val="0"/>
                                          </p:val>
                                        </p:tav>
                                        <p:tav tm="100000">
                                          <p:val>
                                            <p:strVal val="#ppt_h"/>
                                          </p:val>
                                        </p:tav>
                                      </p:tavLst>
                                    </p:anim>
                                    <p:anim calcmode="lin" valueType="num">
                                      <p:cBhvr>
                                        <p:cTn id="10" dur="2000" fill="hold"/>
                                        <p:tgtEl>
                                          <p:spTgt spid="211986"/>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9" presetClass="entr" presetSubtype="0" fill="hold" grpId="0" nodeType="afterEffect">
                                  <p:stCondLst>
                                    <p:cond delay="0"/>
                                  </p:stCondLst>
                                  <p:childTnLst>
                                    <p:set>
                                      <p:cBhvr>
                                        <p:cTn id="13" dur="1" fill="hold">
                                          <p:stCondLst>
                                            <p:cond delay="0"/>
                                          </p:stCondLst>
                                        </p:cTn>
                                        <p:tgtEl>
                                          <p:spTgt spid="211982"/>
                                        </p:tgtEl>
                                        <p:attrNameLst>
                                          <p:attrName>style.visibility</p:attrName>
                                        </p:attrNameLst>
                                      </p:cBhvr>
                                      <p:to>
                                        <p:strVal val="visible"/>
                                      </p:to>
                                    </p:set>
                                    <p:animEffect transition="in" filter="dissolve">
                                      <p:cBhvr>
                                        <p:cTn id="14" dur="500"/>
                                        <p:tgtEl>
                                          <p:spTgt spid="211982"/>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41" presetClass="entr" presetSubtype="0" fill="hold" grpId="0" nodeType="clickEffect">
                                  <p:stCondLst>
                                    <p:cond delay="0"/>
                                  </p:stCondLst>
                                  <p:iterate type="lt">
                                    <p:tmPct val="10000"/>
                                  </p:iterate>
                                  <p:childTnLst>
                                    <p:set>
                                      <p:cBhvr>
                                        <p:cTn id="21" dur="1" fill="hold">
                                          <p:stCondLst>
                                            <p:cond delay="0"/>
                                          </p:stCondLst>
                                        </p:cTn>
                                        <p:tgtEl>
                                          <p:spTgt spid="211976"/>
                                        </p:tgtEl>
                                        <p:attrNameLst>
                                          <p:attrName>style.visibility</p:attrName>
                                        </p:attrNameLst>
                                      </p:cBhvr>
                                      <p:to>
                                        <p:strVal val="visible"/>
                                      </p:to>
                                    </p:set>
                                    <p:anim calcmode="lin" valueType="num">
                                      <p:cBhvr>
                                        <p:cTn id="22" dur="500" fill="hold"/>
                                        <p:tgtEl>
                                          <p:spTgt spid="211976"/>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211976"/>
                                        </p:tgtEl>
                                        <p:attrNameLst>
                                          <p:attrName>ppt_y</p:attrName>
                                        </p:attrNameLst>
                                      </p:cBhvr>
                                      <p:tavLst>
                                        <p:tav tm="0">
                                          <p:val>
                                            <p:strVal val="#ppt_y"/>
                                          </p:val>
                                        </p:tav>
                                        <p:tav tm="100000">
                                          <p:val>
                                            <p:strVal val="#ppt_y"/>
                                          </p:val>
                                        </p:tav>
                                      </p:tavLst>
                                    </p:anim>
                                    <p:anim calcmode="lin" valueType="num">
                                      <p:cBhvr>
                                        <p:cTn id="24" dur="500" fill="hold"/>
                                        <p:tgtEl>
                                          <p:spTgt spid="211976"/>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211976"/>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211976"/>
                                        </p:tgtEl>
                                      </p:cBhvr>
                                    </p:animEffect>
                                  </p:childTnLst>
                                </p:cTn>
                              </p:par>
                            </p:childTnLst>
                          </p:cTn>
                        </p:par>
                      </p:childTnLst>
                    </p:cTn>
                  </p:par>
                  <p:par>
                    <p:cTn id="27" fill="hold">
                      <p:stCondLst>
                        <p:cond delay="indefinite"/>
                      </p:stCondLst>
                      <p:childTnLst>
                        <p:par>
                          <p:cTn id="28" fill="hold">
                            <p:stCondLst>
                              <p:cond delay="0"/>
                            </p:stCondLst>
                            <p:childTnLst>
                              <p:par>
                                <p:cTn id="29" presetID="41" presetClass="entr" presetSubtype="0" fill="hold" grpId="0" nodeType="clickEffect">
                                  <p:stCondLst>
                                    <p:cond delay="0"/>
                                  </p:stCondLst>
                                  <p:iterate type="lt">
                                    <p:tmPct val="10000"/>
                                  </p:iterate>
                                  <p:childTnLst>
                                    <p:set>
                                      <p:cBhvr>
                                        <p:cTn id="30" dur="1" fill="hold">
                                          <p:stCondLst>
                                            <p:cond delay="0"/>
                                          </p:stCondLst>
                                        </p:cTn>
                                        <p:tgtEl>
                                          <p:spTgt spid="211977"/>
                                        </p:tgtEl>
                                        <p:attrNameLst>
                                          <p:attrName>style.visibility</p:attrName>
                                        </p:attrNameLst>
                                      </p:cBhvr>
                                      <p:to>
                                        <p:strVal val="visible"/>
                                      </p:to>
                                    </p:set>
                                    <p:anim calcmode="lin" valueType="num">
                                      <p:cBhvr>
                                        <p:cTn id="31" dur="500" fill="hold"/>
                                        <p:tgtEl>
                                          <p:spTgt spid="211977"/>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211977"/>
                                        </p:tgtEl>
                                        <p:attrNameLst>
                                          <p:attrName>ppt_y</p:attrName>
                                        </p:attrNameLst>
                                      </p:cBhvr>
                                      <p:tavLst>
                                        <p:tav tm="0">
                                          <p:val>
                                            <p:strVal val="#ppt_y"/>
                                          </p:val>
                                        </p:tav>
                                        <p:tav tm="100000">
                                          <p:val>
                                            <p:strVal val="#ppt_y"/>
                                          </p:val>
                                        </p:tav>
                                      </p:tavLst>
                                    </p:anim>
                                    <p:anim calcmode="lin" valueType="num">
                                      <p:cBhvr>
                                        <p:cTn id="33" dur="500" fill="hold"/>
                                        <p:tgtEl>
                                          <p:spTgt spid="211977"/>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211977"/>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211977"/>
                                        </p:tgtEl>
                                      </p:cBhvr>
                                    </p:animEffect>
                                  </p:childTnLst>
                                </p:cTn>
                              </p:par>
                            </p:childTnLst>
                          </p:cTn>
                        </p:par>
                      </p:childTnLst>
                    </p:cTn>
                  </p:par>
                  <p:par>
                    <p:cTn id="36" fill="hold">
                      <p:stCondLst>
                        <p:cond delay="indefinite"/>
                      </p:stCondLst>
                      <p:childTnLst>
                        <p:par>
                          <p:cTn id="37" fill="hold">
                            <p:stCondLst>
                              <p:cond delay="0"/>
                            </p:stCondLst>
                            <p:childTnLst>
                              <p:par>
                                <p:cTn id="38" presetID="41" presetClass="entr" presetSubtype="0" fill="hold" grpId="0" nodeType="clickEffect">
                                  <p:stCondLst>
                                    <p:cond delay="0"/>
                                  </p:stCondLst>
                                  <p:iterate type="lt">
                                    <p:tmPct val="10000"/>
                                  </p:iterate>
                                  <p:childTnLst>
                                    <p:set>
                                      <p:cBhvr>
                                        <p:cTn id="39" dur="1" fill="hold">
                                          <p:stCondLst>
                                            <p:cond delay="0"/>
                                          </p:stCondLst>
                                        </p:cTn>
                                        <p:tgtEl>
                                          <p:spTgt spid="211978"/>
                                        </p:tgtEl>
                                        <p:attrNameLst>
                                          <p:attrName>style.visibility</p:attrName>
                                        </p:attrNameLst>
                                      </p:cBhvr>
                                      <p:to>
                                        <p:strVal val="visible"/>
                                      </p:to>
                                    </p:set>
                                    <p:anim calcmode="lin" valueType="num">
                                      <p:cBhvr>
                                        <p:cTn id="40" dur="500" fill="hold"/>
                                        <p:tgtEl>
                                          <p:spTgt spid="211978"/>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211978"/>
                                        </p:tgtEl>
                                        <p:attrNameLst>
                                          <p:attrName>ppt_y</p:attrName>
                                        </p:attrNameLst>
                                      </p:cBhvr>
                                      <p:tavLst>
                                        <p:tav tm="0">
                                          <p:val>
                                            <p:strVal val="#ppt_y"/>
                                          </p:val>
                                        </p:tav>
                                        <p:tav tm="100000">
                                          <p:val>
                                            <p:strVal val="#ppt_y"/>
                                          </p:val>
                                        </p:tav>
                                      </p:tavLst>
                                    </p:anim>
                                    <p:anim calcmode="lin" valueType="num">
                                      <p:cBhvr>
                                        <p:cTn id="42" dur="500" fill="hold"/>
                                        <p:tgtEl>
                                          <p:spTgt spid="211978"/>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211978"/>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211978"/>
                                        </p:tgtEl>
                                      </p:cBhvr>
                                    </p:animEffect>
                                  </p:childTnLst>
                                </p:cTn>
                              </p:par>
                            </p:childTnLst>
                          </p:cTn>
                        </p:par>
                      </p:childTnLst>
                    </p:cTn>
                  </p:par>
                  <p:par>
                    <p:cTn id="45" fill="hold">
                      <p:stCondLst>
                        <p:cond delay="indefinite"/>
                      </p:stCondLst>
                      <p:childTnLst>
                        <p:par>
                          <p:cTn id="46" fill="hold">
                            <p:stCondLst>
                              <p:cond delay="0"/>
                            </p:stCondLst>
                            <p:childTnLst>
                              <p:par>
                                <p:cTn id="47" presetID="27" presetClass="entr" presetSubtype="0" fill="hold" grpId="0" nodeType="clickEffect">
                                  <p:stCondLst>
                                    <p:cond delay="0"/>
                                  </p:stCondLst>
                                  <p:iterate type="lt">
                                    <p:tmPct val="50000"/>
                                  </p:iterate>
                                  <p:childTnLst>
                                    <p:set>
                                      <p:cBhvr>
                                        <p:cTn id="48" dur="1" fill="hold">
                                          <p:stCondLst>
                                            <p:cond delay="0"/>
                                          </p:stCondLst>
                                        </p:cTn>
                                        <p:tgtEl>
                                          <p:spTgt spid="13"/>
                                        </p:tgtEl>
                                        <p:attrNameLst>
                                          <p:attrName>style.visibility</p:attrName>
                                        </p:attrNameLst>
                                      </p:cBhvr>
                                      <p:to>
                                        <p:strVal val="visible"/>
                                      </p:to>
                                    </p:set>
                                    <p:anim calcmode="discrete" valueType="clr">
                                      <p:cBhvr override="childStyle">
                                        <p:cTn id="49"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13"/>
                                        </p:tgtEl>
                                        <p:attrNameLst>
                                          <p:attrName>fillcolor</p:attrName>
                                        </p:attrNameLst>
                                      </p:cBhvr>
                                      <p:tavLst>
                                        <p:tav tm="0">
                                          <p:val>
                                            <p:clrVal>
                                              <a:schemeClr val="accent2"/>
                                            </p:clrVal>
                                          </p:val>
                                        </p:tav>
                                        <p:tav tm="50000">
                                          <p:val>
                                            <p:clrVal>
                                              <a:schemeClr val="hlink"/>
                                            </p:clrVal>
                                          </p:val>
                                        </p:tav>
                                      </p:tavLst>
                                    </p:anim>
                                    <p:set>
                                      <p:cBhvr>
                                        <p:cTn id="51" dur="80"/>
                                        <p:tgtEl>
                                          <p:spTgt spid="13"/>
                                        </p:tgtEl>
                                        <p:attrNameLst>
                                          <p:attrName>fill.type</p:attrName>
                                        </p:attrNameLst>
                                      </p:cBhvr>
                                      <p:to>
                                        <p:strVal val="solid"/>
                                      </p:to>
                                    </p:set>
                                  </p:childTnLst>
                                </p:cTn>
                              </p:par>
                            </p:childTnLst>
                          </p:cTn>
                        </p:par>
                      </p:childTnLst>
                    </p:cTn>
                  </p:par>
                  <p:par>
                    <p:cTn id="52" fill="hold">
                      <p:stCondLst>
                        <p:cond delay="indefinite"/>
                      </p:stCondLst>
                      <p:childTnLst>
                        <p:par>
                          <p:cTn id="53" fill="hold">
                            <p:stCondLst>
                              <p:cond delay="0"/>
                            </p:stCondLst>
                            <p:childTnLst>
                              <p:par>
                                <p:cTn id="54" presetID="34" presetClass="entr" presetSubtype="0" fill="hold" grpId="0" nodeType="clickEffect">
                                  <p:stCondLst>
                                    <p:cond delay="0"/>
                                  </p:stCondLst>
                                  <p:childTnLst>
                                    <p:set>
                                      <p:cBhvr>
                                        <p:cTn id="55" dur="1" fill="hold">
                                          <p:stCondLst>
                                            <p:cond delay="0"/>
                                          </p:stCondLst>
                                        </p:cTn>
                                        <p:tgtEl>
                                          <p:spTgt spid="211983"/>
                                        </p:tgtEl>
                                        <p:attrNameLst>
                                          <p:attrName>style.visibility</p:attrName>
                                        </p:attrNameLst>
                                      </p:cBhvr>
                                      <p:to>
                                        <p:strVal val="visible"/>
                                      </p:to>
                                    </p:set>
                                    <p:anim from="(-#ppt_w/2)" to="(#ppt_x)" calcmode="lin" valueType="num">
                                      <p:cBhvr>
                                        <p:cTn id="56" dur="600" fill="hold">
                                          <p:stCondLst>
                                            <p:cond delay="0"/>
                                          </p:stCondLst>
                                        </p:cTn>
                                        <p:tgtEl>
                                          <p:spTgt spid="211983"/>
                                        </p:tgtEl>
                                        <p:attrNameLst>
                                          <p:attrName>ppt_x</p:attrName>
                                        </p:attrNameLst>
                                      </p:cBhvr>
                                    </p:anim>
                                    <p:anim from="0" to="-1.0" calcmode="lin" valueType="num">
                                      <p:cBhvr>
                                        <p:cTn id="57" dur="200" decel="50000" autoRev="1" fill="hold">
                                          <p:stCondLst>
                                            <p:cond delay="600"/>
                                          </p:stCondLst>
                                        </p:cTn>
                                        <p:tgtEl>
                                          <p:spTgt spid="211983"/>
                                        </p:tgtEl>
                                        <p:attrNameLst>
                                          <p:attrName>xshear</p:attrName>
                                        </p:attrNameLst>
                                      </p:cBhvr>
                                    </p:anim>
                                    <p:animScale>
                                      <p:cBhvr>
                                        <p:cTn id="58" dur="200" decel="100000" autoRev="1" fill="hold">
                                          <p:stCondLst>
                                            <p:cond delay="600"/>
                                          </p:stCondLst>
                                        </p:cTn>
                                        <p:tgtEl>
                                          <p:spTgt spid="211983"/>
                                        </p:tgtEl>
                                      </p:cBhvr>
                                      <p:from x="100000" y="100000"/>
                                      <p:to x="80000" y="100000"/>
                                    </p:animScale>
                                    <p:anim by="(#ppt_h/3+#ppt_w*0.1)" calcmode="lin" valueType="num">
                                      <p:cBhvr additive="sum">
                                        <p:cTn id="59" dur="200" decel="100000" autoRev="1" fill="hold">
                                          <p:stCondLst>
                                            <p:cond delay="600"/>
                                          </p:stCondLst>
                                        </p:cTn>
                                        <p:tgtEl>
                                          <p:spTgt spid="211983"/>
                                        </p:tgtEl>
                                        <p:attrNameLst>
                                          <p:attrName>ppt_x</p:attrName>
                                        </p:attrNameLst>
                                      </p:cBhvr>
                                    </p:anim>
                                  </p:childTnLst>
                                </p:cTn>
                              </p:par>
                            </p:childTnLst>
                          </p:cTn>
                        </p:par>
                      </p:childTnLst>
                    </p:cTn>
                  </p:par>
                  <p:par>
                    <p:cTn id="60" fill="hold">
                      <p:stCondLst>
                        <p:cond delay="indefinite"/>
                      </p:stCondLst>
                      <p:childTnLst>
                        <p:par>
                          <p:cTn id="61" fill="hold">
                            <p:stCondLst>
                              <p:cond delay="0"/>
                            </p:stCondLst>
                            <p:childTnLst>
                              <p:par>
                                <p:cTn id="62" presetID="35" presetClass="entr" presetSubtype="0" fill="hold" grpId="0" nodeType="clickEffect">
                                  <p:stCondLst>
                                    <p:cond delay="0"/>
                                  </p:stCondLst>
                                  <p:childTnLst>
                                    <p:set>
                                      <p:cBhvr>
                                        <p:cTn id="63" dur="1" fill="hold">
                                          <p:stCondLst>
                                            <p:cond delay="0"/>
                                          </p:stCondLst>
                                        </p:cTn>
                                        <p:tgtEl>
                                          <p:spTgt spid="211988"/>
                                        </p:tgtEl>
                                        <p:attrNameLst>
                                          <p:attrName>style.visibility</p:attrName>
                                        </p:attrNameLst>
                                      </p:cBhvr>
                                      <p:to>
                                        <p:strVal val="visible"/>
                                      </p:to>
                                    </p:set>
                                    <p:animEffect transition="in" filter="fade">
                                      <p:cBhvr>
                                        <p:cTn id="64" dur="2000"/>
                                        <p:tgtEl>
                                          <p:spTgt spid="211988"/>
                                        </p:tgtEl>
                                      </p:cBhvr>
                                    </p:animEffect>
                                    <p:anim calcmode="lin" valueType="num">
                                      <p:cBhvr>
                                        <p:cTn id="65" dur="2000" fill="hold"/>
                                        <p:tgtEl>
                                          <p:spTgt spid="211988"/>
                                        </p:tgtEl>
                                        <p:attrNameLst>
                                          <p:attrName>style.rotation</p:attrName>
                                        </p:attrNameLst>
                                      </p:cBhvr>
                                      <p:tavLst>
                                        <p:tav tm="0">
                                          <p:val>
                                            <p:fltVal val="720"/>
                                          </p:val>
                                        </p:tav>
                                        <p:tav tm="100000">
                                          <p:val>
                                            <p:fltVal val="0"/>
                                          </p:val>
                                        </p:tav>
                                      </p:tavLst>
                                    </p:anim>
                                    <p:anim calcmode="lin" valueType="num">
                                      <p:cBhvr>
                                        <p:cTn id="66" dur="2000" fill="hold"/>
                                        <p:tgtEl>
                                          <p:spTgt spid="211988"/>
                                        </p:tgtEl>
                                        <p:attrNameLst>
                                          <p:attrName>ppt_h</p:attrName>
                                        </p:attrNameLst>
                                      </p:cBhvr>
                                      <p:tavLst>
                                        <p:tav tm="0">
                                          <p:val>
                                            <p:fltVal val="0"/>
                                          </p:val>
                                        </p:tav>
                                        <p:tav tm="100000">
                                          <p:val>
                                            <p:strVal val="#ppt_h"/>
                                          </p:val>
                                        </p:tav>
                                      </p:tavLst>
                                    </p:anim>
                                    <p:anim calcmode="lin" valueType="num">
                                      <p:cBhvr>
                                        <p:cTn id="67" dur="2000" fill="hold"/>
                                        <p:tgtEl>
                                          <p:spTgt spid="211988"/>
                                        </p:tgtEl>
                                        <p:attrNameLst>
                                          <p:attrName>ppt_w</p:attrName>
                                        </p:attrNameLst>
                                      </p:cBhvr>
                                      <p:tavLst>
                                        <p:tav tm="0">
                                          <p:val>
                                            <p:fltVal val="0"/>
                                          </p:val>
                                        </p:tav>
                                        <p:tav tm="100000">
                                          <p:val>
                                            <p:strVal val="#ppt_w"/>
                                          </p:val>
                                        </p:tav>
                                      </p:tavLst>
                                    </p:anim>
                                  </p:childTnLst>
                                </p:cTn>
                              </p:par>
                            </p:childTnLst>
                          </p:cTn>
                        </p:par>
                        <p:par>
                          <p:cTn id="68" fill="hold">
                            <p:stCondLst>
                              <p:cond delay="2000"/>
                            </p:stCondLst>
                            <p:childTnLst>
                              <p:par>
                                <p:cTn id="69" presetID="9" presetClass="entr" presetSubtype="0" fill="hold" grpId="0" nodeType="afterEffect">
                                  <p:stCondLst>
                                    <p:cond delay="0"/>
                                  </p:stCondLst>
                                  <p:childTnLst>
                                    <p:set>
                                      <p:cBhvr>
                                        <p:cTn id="70" dur="1" fill="hold">
                                          <p:stCondLst>
                                            <p:cond delay="0"/>
                                          </p:stCondLst>
                                        </p:cTn>
                                        <p:tgtEl>
                                          <p:spTgt spid="211985"/>
                                        </p:tgtEl>
                                        <p:attrNameLst>
                                          <p:attrName>style.visibility</p:attrName>
                                        </p:attrNameLst>
                                      </p:cBhvr>
                                      <p:to>
                                        <p:strVal val="visible"/>
                                      </p:to>
                                    </p:set>
                                    <p:animEffect transition="in" filter="dissolve">
                                      <p:cBhvr>
                                        <p:cTn id="71" dur="500"/>
                                        <p:tgtEl>
                                          <p:spTgt spid="211985"/>
                                        </p:tgtEl>
                                      </p:cBhvr>
                                    </p:animEffect>
                                  </p:childTnLst>
                                </p:cTn>
                              </p:par>
                              <p:par>
                                <p:cTn id="72" presetID="9" presetClass="entr" presetSubtype="0" fill="hold" grpId="0" nodeType="withEffect">
                                  <p:stCondLst>
                                    <p:cond delay="0"/>
                                  </p:stCondLst>
                                  <p:childTnLst>
                                    <p:set>
                                      <p:cBhvr>
                                        <p:cTn id="73" dur="1" fill="hold">
                                          <p:stCondLst>
                                            <p:cond delay="0"/>
                                          </p:stCondLst>
                                        </p:cTn>
                                        <p:tgtEl>
                                          <p:spTgt spid="12"/>
                                        </p:tgtEl>
                                        <p:attrNameLst>
                                          <p:attrName>style.visibility</p:attrName>
                                        </p:attrNameLst>
                                      </p:cBhvr>
                                      <p:to>
                                        <p:strVal val="visible"/>
                                      </p:to>
                                    </p:set>
                                    <p:animEffect transition="in" filter="dissolve">
                                      <p:cBhvr>
                                        <p:cTn id="74" dur="500"/>
                                        <p:tgtEl>
                                          <p:spTgt spid="12"/>
                                        </p:tgtEl>
                                      </p:cBhvr>
                                    </p:animEffect>
                                  </p:childTnLst>
                                </p:cTn>
                              </p:par>
                            </p:childTnLst>
                          </p:cTn>
                        </p:par>
                        <p:par>
                          <p:cTn id="75" fill="hold">
                            <p:stCondLst>
                              <p:cond delay="2500"/>
                            </p:stCondLst>
                            <p:childTnLst>
                              <p:par>
                                <p:cTn id="76" presetID="6" presetClass="entr" presetSubtype="16" fill="hold" nodeType="afterEffect">
                                  <p:stCondLst>
                                    <p:cond delay="0"/>
                                  </p:stCondLst>
                                  <p:childTnLst>
                                    <p:set>
                                      <p:cBhvr>
                                        <p:cTn id="77" dur="1" fill="hold">
                                          <p:stCondLst>
                                            <p:cond delay="0"/>
                                          </p:stCondLst>
                                        </p:cTn>
                                        <p:tgtEl>
                                          <p:spTgt spid="6"/>
                                        </p:tgtEl>
                                        <p:attrNameLst>
                                          <p:attrName>style.visibility</p:attrName>
                                        </p:attrNameLst>
                                      </p:cBhvr>
                                      <p:to>
                                        <p:strVal val="visible"/>
                                      </p:to>
                                    </p:set>
                                    <p:animEffect transition="in" filter="circle(in)">
                                      <p:cBhvr>
                                        <p:cTn id="7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211985" grpId="0" animBg="1"/>
      <p:bldP spid="211982" grpId="0" animBg="1"/>
      <p:bldP spid="211976" grpId="0"/>
      <p:bldP spid="211977" grpId="0"/>
      <p:bldP spid="211978" grpId="0"/>
      <p:bldP spid="211983" grpId="0"/>
      <p:bldP spid="211988" grpId="0"/>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99FF66"/>
        </a:solidFill>
        <a:effectLst/>
      </p:bgPr>
    </p:bg>
    <p:spTree>
      <p:nvGrpSpPr>
        <p:cNvPr id="1" name=""/>
        <p:cNvGrpSpPr/>
        <p:nvPr/>
      </p:nvGrpSpPr>
      <p:grpSpPr>
        <a:xfrm>
          <a:off x="0" y="0"/>
          <a:ext cx="0" cy="0"/>
          <a:chOff x="0" y="0"/>
          <a:chExt cx="0" cy="0"/>
        </a:xfrm>
      </p:grpSpPr>
      <p:sp>
        <p:nvSpPr>
          <p:cNvPr id="12" name="Rectangle 2"/>
          <p:cNvSpPr>
            <a:spLocks noChangeArrowheads="1"/>
          </p:cNvSpPr>
          <p:nvPr/>
        </p:nvSpPr>
        <p:spPr bwMode="auto">
          <a:xfrm>
            <a:off x="5450752" y="5504480"/>
            <a:ext cx="2360613" cy="827087"/>
          </a:xfrm>
          <a:prstGeom prst="rect">
            <a:avLst/>
          </a:prstGeom>
          <a:solidFill>
            <a:srgbClr val="FFFF00"/>
          </a:solidFill>
          <a:ln w="9525">
            <a:solidFill>
              <a:schemeClr val="tx1"/>
            </a:solidFill>
            <a:miter lim="800000"/>
            <a:headEnd/>
            <a:tailEnd/>
          </a:ln>
        </p:spPr>
        <p:txBody>
          <a:bodyPr anchor="ctr">
            <a:spAutoFit/>
          </a:bodyPr>
          <a:lstStyle/>
          <a:p>
            <a:endParaRPr lang="en-US"/>
          </a:p>
        </p:txBody>
      </p:sp>
      <p:sp>
        <p:nvSpPr>
          <p:cNvPr id="11" name="Rectangle 2"/>
          <p:cNvSpPr>
            <a:spLocks noChangeArrowheads="1"/>
          </p:cNvSpPr>
          <p:nvPr/>
        </p:nvSpPr>
        <p:spPr bwMode="auto">
          <a:xfrm>
            <a:off x="5363109" y="1917392"/>
            <a:ext cx="2159000" cy="1296987"/>
          </a:xfrm>
          <a:prstGeom prst="rect">
            <a:avLst/>
          </a:prstGeom>
          <a:solidFill>
            <a:srgbClr val="FFFF00"/>
          </a:solidFill>
          <a:ln w="9525">
            <a:solidFill>
              <a:schemeClr val="tx1"/>
            </a:solidFill>
            <a:miter lim="800000"/>
            <a:headEnd/>
            <a:tailEnd/>
          </a:ln>
        </p:spPr>
        <p:txBody>
          <a:bodyPr anchor="ctr">
            <a:spAutoFit/>
          </a:bodyPr>
          <a:lstStyle/>
          <a:p>
            <a:endParaRPr lang="en-US"/>
          </a:p>
        </p:txBody>
      </p:sp>
      <p:sp>
        <p:nvSpPr>
          <p:cNvPr id="211985" name="Rectangle 17"/>
          <p:cNvSpPr>
            <a:spLocks noChangeArrowheads="1"/>
          </p:cNvSpPr>
          <p:nvPr/>
        </p:nvSpPr>
        <p:spPr bwMode="auto">
          <a:xfrm>
            <a:off x="5520602" y="5590205"/>
            <a:ext cx="2198688" cy="639762"/>
          </a:xfrm>
          <a:prstGeom prst="rect">
            <a:avLst/>
          </a:prstGeom>
          <a:solidFill>
            <a:srgbClr val="FFFF00"/>
          </a:solidFill>
          <a:ln w="9525">
            <a:solidFill>
              <a:schemeClr val="tx1"/>
            </a:solidFill>
            <a:miter lim="800000"/>
            <a:headEnd/>
            <a:tailEnd/>
          </a:ln>
        </p:spPr>
        <p:txBody>
          <a:bodyPr anchor="ctr">
            <a:spAutoFit/>
          </a:bodyPr>
          <a:lstStyle/>
          <a:p>
            <a:endParaRPr lang="en-US"/>
          </a:p>
        </p:txBody>
      </p:sp>
      <p:sp>
        <p:nvSpPr>
          <p:cNvPr id="211982" name="Rectangle 14"/>
          <p:cNvSpPr>
            <a:spLocks noChangeArrowheads="1"/>
          </p:cNvSpPr>
          <p:nvPr/>
        </p:nvSpPr>
        <p:spPr bwMode="auto">
          <a:xfrm>
            <a:off x="5440896" y="2007879"/>
            <a:ext cx="1987550" cy="1112838"/>
          </a:xfrm>
          <a:prstGeom prst="rect">
            <a:avLst/>
          </a:prstGeom>
          <a:solidFill>
            <a:srgbClr val="FFFF00"/>
          </a:solidFill>
          <a:ln w="9525">
            <a:solidFill>
              <a:schemeClr val="tx1"/>
            </a:solidFill>
            <a:miter lim="800000"/>
            <a:headEnd/>
            <a:tailEnd/>
          </a:ln>
        </p:spPr>
        <p:txBody>
          <a:bodyPr anchor="ctr">
            <a:spAutoFit/>
          </a:bodyPr>
          <a:lstStyle/>
          <a:p>
            <a:endParaRPr lang="en-US"/>
          </a:p>
        </p:txBody>
      </p:sp>
      <p:sp>
        <p:nvSpPr>
          <p:cNvPr id="1031" name="Rectangle 7"/>
          <p:cNvSpPr>
            <a:spLocks noChangeArrowheads="1"/>
          </p:cNvSpPr>
          <p:nvPr/>
        </p:nvSpPr>
        <p:spPr bwMode="auto">
          <a:xfrm>
            <a:off x="3542108" y="416253"/>
            <a:ext cx="5186035" cy="1077218"/>
          </a:xfrm>
          <a:prstGeom prst="rect">
            <a:avLst/>
          </a:prstGeom>
          <a:solidFill>
            <a:srgbClr val="800000"/>
          </a:solidFill>
          <a:ln w="22225" algn="ctr">
            <a:noFill/>
            <a:miter lim="800000"/>
            <a:headEnd/>
            <a:tailEnd/>
          </a:ln>
        </p:spPr>
        <p:txBody>
          <a:bodyPr wrap="none" anchor="t" anchorCtr="0">
            <a:spAutoFit/>
          </a:bodyPr>
          <a:lstStyle/>
          <a:p>
            <a:r>
              <a:rPr lang="en-US" sz="3200" b="1" dirty="0" smtClean="0">
                <a:solidFill>
                  <a:srgbClr val="FFFF00"/>
                </a:solidFill>
              </a:rPr>
              <a:t>Derivation of the 1</a:t>
            </a:r>
            <a:r>
              <a:rPr lang="en-US" sz="3200" b="1" baseline="30000" dirty="0" smtClean="0">
                <a:solidFill>
                  <a:srgbClr val="FFFF00"/>
                </a:solidFill>
              </a:rPr>
              <a:t>st</a:t>
            </a:r>
            <a:r>
              <a:rPr lang="en-US" sz="3200" b="1" dirty="0" smtClean="0">
                <a:solidFill>
                  <a:srgbClr val="FFFF00"/>
                </a:solidFill>
              </a:rPr>
              <a:t>-order</a:t>
            </a:r>
          </a:p>
          <a:p>
            <a:r>
              <a:rPr lang="en-US" sz="3200" b="1" dirty="0">
                <a:solidFill>
                  <a:srgbClr val="FFFF00"/>
                </a:solidFill>
              </a:rPr>
              <a:t>E</a:t>
            </a:r>
            <a:r>
              <a:rPr lang="en-US" sz="3200" b="1" dirty="0" smtClean="0">
                <a:solidFill>
                  <a:srgbClr val="FFFF00"/>
                </a:solidFill>
              </a:rPr>
              <a:t>quation for Half-</a:t>
            </a:r>
            <a:r>
              <a:rPr lang="en-US" sz="3200" b="1" dirty="0" err="1" smtClean="0">
                <a:solidFill>
                  <a:srgbClr val="FFFF00"/>
                </a:solidFill>
              </a:rPr>
              <a:t>Llife</a:t>
            </a:r>
            <a:endParaRPr lang="en-US" sz="3200" b="1" dirty="0">
              <a:solidFill>
                <a:srgbClr val="FFFF00"/>
              </a:solidFill>
            </a:endParaRPr>
          </a:p>
        </p:txBody>
      </p:sp>
      <p:graphicFrame>
        <p:nvGraphicFramePr>
          <p:cNvPr id="211986" name="Object 18"/>
          <p:cNvGraphicFramePr>
            <a:graphicFrameLocks noChangeAspect="1"/>
          </p:cNvGraphicFramePr>
          <p:nvPr>
            <p:extLst/>
          </p:nvPr>
        </p:nvGraphicFramePr>
        <p:xfrm>
          <a:off x="5601591" y="2057784"/>
          <a:ext cx="1729047" cy="1088659"/>
        </p:xfrm>
        <a:graphic>
          <a:graphicData uri="http://schemas.openxmlformats.org/presentationml/2006/ole">
            <mc:AlternateContent xmlns:mc="http://schemas.openxmlformats.org/markup-compatibility/2006">
              <mc:Choice xmlns:v="urn:schemas-microsoft-com:vml" Requires="v">
                <p:oleObj spid="_x0000_s5200" name="Equation" r:id="rId3" imgW="685800" imgH="431640" progId="Equation.3">
                  <p:embed/>
                </p:oleObj>
              </mc:Choice>
              <mc:Fallback>
                <p:oleObj name="Equation" r:id="rId3" imgW="685800" imgH="431640" progId="Equation.3">
                  <p:embed/>
                  <p:pic>
                    <p:nvPicPr>
                      <p:cNvPr id="0" name=""/>
                      <p:cNvPicPr>
                        <a:picLocks noChangeAspect="1" noChangeArrowheads="1"/>
                      </p:cNvPicPr>
                      <p:nvPr/>
                    </p:nvPicPr>
                    <p:blipFill>
                      <a:blip r:embed="rId4"/>
                      <a:srcRect/>
                      <a:stretch>
                        <a:fillRect/>
                      </a:stretch>
                    </p:blipFill>
                    <p:spPr bwMode="auto">
                      <a:xfrm>
                        <a:off x="5601591" y="2057784"/>
                        <a:ext cx="1729047" cy="1088659"/>
                      </a:xfrm>
                      <a:prstGeom prst="rect">
                        <a:avLst/>
                      </a:prstGeom>
                      <a:noFill/>
                      <a:extLst/>
                    </p:spPr>
                  </p:pic>
                </p:oleObj>
              </mc:Fallback>
            </mc:AlternateContent>
          </a:graphicData>
        </a:graphic>
      </p:graphicFrame>
      <p:sp>
        <p:nvSpPr>
          <p:cNvPr id="211988" name="Rectangle 20"/>
          <p:cNvSpPr>
            <a:spLocks noChangeArrowheads="1"/>
          </p:cNvSpPr>
          <p:nvPr/>
        </p:nvSpPr>
        <p:spPr bwMode="auto">
          <a:xfrm>
            <a:off x="5587277" y="5667992"/>
            <a:ext cx="2057400" cy="519113"/>
          </a:xfrm>
          <a:prstGeom prst="rect">
            <a:avLst/>
          </a:prstGeom>
          <a:noFill/>
          <a:ln w="9525">
            <a:noFill/>
            <a:miter lim="800000"/>
            <a:headEnd/>
            <a:tailEnd/>
          </a:ln>
        </p:spPr>
        <p:txBody>
          <a:bodyPr wrap="none">
            <a:spAutoFit/>
          </a:bodyPr>
          <a:lstStyle/>
          <a:p>
            <a:pPr algn="l"/>
            <a:r>
              <a:rPr lang="en-US" dirty="0">
                <a:solidFill>
                  <a:srgbClr val="000000"/>
                </a:solidFill>
              </a:rPr>
              <a:t>k </a:t>
            </a:r>
            <a:r>
              <a:rPr lang="en-US" dirty="0" err="1">
                <a:solidFill>
                  <a:srgbClr val="000000"/>
                </a:solidFill>
              </a:rPr>
              <a:t>t</a:t>
            </a:r>
            <a:r>
              <a:rPr lang="en-US" baseline="-25000" dirty="0" err="1">
                <a:solidFill>
                  <a:srgbClr val="000000"/>
                </a:solidFill>
              </a:rPr>
              <a:t>½</a:t>
            </a:r>
            <a:r>
              <a:rPr lang="en-US" dirty="0">
                <a:solidFill>
                  <a:srgbClr val="000000"/>
                </a:solidFill>
              </a:rPr>
              <a:t> = 0.693</a:t>
            </a:r>
          </a:p>
        </p:txBody>
      </p:sp>
      <p:pic>
        <p:nvPicPr>
          <p:cNvPr id="1039" name="Picture 1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9078" y="495299"/>
            <a:ext cx="3251140" cy="2716169"/>
          </a:xfrm>
          <a:prstGeom prst="rect">
            <a:avLst/>
          </a:prstGeom>
          <a:noFill/>
          <a:ln w="22225" algn="ctr">
            <a:noFill/>
            <a:miter lim="800000"/>
            <a:headEnd/>
            <a:tailEnd/>
          </a:ln>
        </p:spPr>
      </p:pic>
      <p:sp>
        <p:nvSpPr>
          <p:cNvPr id="21" name="Rectangle 7"/>
          <p:cNvSpPr>
            <a:spLocks noChangeArrowheads="1"/>
          </p:cNvSpPr>
          <p:nvPr/>
        </p:nvSpPr>
        <p:spPr bwMode="auto">
          <a:xfrm>
            <a:off x="3868738" y="2302203"/>
            <a:ext cx="1383712" cy="523220"/>
          </a:xfrm>
          <a:prstGeom prst="rect">
            <a:avLst/>
          </a:prstGeom>
          <a:noFill/>
          <a:ln w="22225" algn="ctr">
            <a:noFill/>
            <a:miter lim="800000"/>
            <a:headEnd/>
            <a:tailEnd/>
          </a:ln>
        </p:spPr>
        <p:txBody>
          <a:bodyPr wrap="none" anchor="t" anchorCtr="0">
            <a:spAutoFit/>
          </a:bodyPr>
          <a:lstStyle/>
          <a:p>
            <a:pPr algn="l"/>
            <a:r>
              <a:rPr lang="en-US" dirty="0" smtClean="0">
                <a:solidFill>
                  <a:srgbClr val="008000"/>
                </a:solidFill>
              </a:rPr>
              <a:t>From…</a:t>
            </a:r>
            <a:endParaRPr lang="en-US" dirty="0">
              <a:solidFill>
                <a:srgbClr val="008000"/>
              </a:solidFill>
            </a:endParaRPr>
          </a:p>
        </p:txBody>
      </p:sp>
      <p:sp>
        <p:nvSpPr>
          <p:cNvPr id="22" name="Rectangle 7"/>
          <p:cNvSpPr>
            <a:spLocks noChangeArrowheads="1"/>
          </p:cNvSpPr>
          <p:nvPr/>
        </p:nvSpPr>
        <p:spPr bwMode="auto">
          <a:xfrm>
            <a:off x="2058988" y="3464253"/>
            <a:ext cx="3344185" cy="1384995"/>
          </a:xfrm>
          <a:prstGeom prst="rect">
            <a:avLst/>
          </a:prstGeom>
          <a:noFill/>
          <a:ln w="22225" algn="ctr">
            <a:noFill/>
            <a:miter lim="800000"/>
            <a:headEnd/>
            <a:tailEnd/>
          </a:ln>
        </p:spPr>
        <p:txBody>
          <a:bodyPr wrap="none" anchor="t" anchorCtr="0">
            <a:spAutoFit/>
          </a:bodyPr>
          <a:lstStyle/>
          <a:p>
            <a:pPr algn="l"/>
            <a:r>
              <a:rPr lang="en-US" dirty="0" smtClean="0">
                <a:solidFill>
                  <a:srgbClr val="008000"/>
                </a:solidFill>
              </a:rPr>
              <a:t>By definition, after</a:t>
            </a:r>
          </a:p>
          <a:p>
            <a:pPr algn="l"/>
            <a:r>
              <a:rPr lang="en-US" dirty="0" smtClean="0">
                <a:solidFill>
                  <a:srgbClr val="008000"/>
                </a:solidFill>
              </a:rPr>
              <a:t>the half-life </a:t>
            </a:r>
            <a:r>
              <a:rPr lang="en-US" dirty="0" err="1" smtClean="0">
                <a:solidFill>
                  <a:srgbClr val="008000"/>
                </a:solidFill>
              </a:rPr>
              <a:t>t</a:t>
            </a:r>
            <a:r>
              <a:rPr lang="en-US" baseline="-25000" dirty="0" err="1" smtClean="0">
                <a:solidFill>
                  <a:srgbClr val="008000"/>
                </a:solidFill>
              </a:rPr>
              <a:t>½</a:t>
            </a:r>
            <a:r>
              <a:rPr lang="en-US" baseline="-25000" dirty="0" smtClean="0">
                <a:solidFill>
                  <a:srgbClr val="008000"/>
                </a:solidFill>
              </a:rPr>
              <a:t> </a:t>
            </a:r>
            <a:r>
              <a:rPr lang="en-US" dirty="0" smtClean="0">
                <a:solidFill>
                  <a:srgbClr val="008000"/>
                </a:solidFill>
              </a:rPr>
              <a:t>has</a:t>
            </a:r>
            <a:endParaRPr lang="en-US" dirty="0">
              <a:solidFill>
                <a:srgbClr val="008000"/>
              </a:solidFill>
            </a:endParaRPr>
          </a:p>
          <a:p>
            <a:pPr algn="l"/>
            <a:r>
              <a:rPr lang="en-US" dirty="0" smtClean="0">
                <a:solidFill>
                  <a:srgbClr val="008000"/>
                </a:solidFill>
              </a:rPr>
              <a:t>elapsed, we have…</a:t>
            </a:r>
            <a:endParaRPr lang="en-US" dirty="0">
              <a:solidFill>
                <a:srgbClr val="008000"/>
              </a:solidFill>
            </a:endParaRPr>
          </a:p>
        </p:txBody>
      </p:sp>
      <p:graphicFrame>
        <p:nvGraphicFramePr>
          <p:cNvPr id="23" name="Object 18"/>
          <p:cNvGraphicFramePr>
            <a:graphicFrameLocks noChangeAspect="1"/>
          </p:cNvGraphicFramePr>
          <p:nvPr>
            <p:extLst/>
          </p:nvPr>
        </p:nvGraphicFramePr>
        <p:xfrm>
          <a:off x="5614988" y="3686175"/>
          <a:ext cx="1055687" cy="993775"/>
        </p:xfrm>
        <a:graphic>
          <a:graphicData uri="http://schemas.openxmlformats.org/presentationml/2006/ole">
            <mc:AlternateContent xmlns:mc="http://schemas.openxmlformats.org/markup-compatibility/2006">
              <mc:Choice xmlns:v="urn:schemas-microsoft-com:vml" Requires="v">
                <p:oleObj spid="_x0000_s5201" name="Equation" r:id="rId6" imgW="419040" imgH="393480" progId="Equation.3">
                  <p:embed/>
                </p:oleObj>
              </mc:Choice>
              <mc:Fallback>
                <p:oleObj name="Equation" r:id="rId6" imgW="419040" imgH="393480" progId="Equation.3">
                  <p:embed/>
                  <p:pic>
                    <p:nvPicPr>
                      <p:cNvPr id="0" name=""/>
                      <p:cNvPicPr>
                        <a:picLocks noChangeAspect="1" noChangeArrowheads="1"/>
                      </p:cNvPicPr>
                      <p:nvPr/>
                    </p:nvPicPr>
                    <p:blipFill>
                      <a:blip r:embed="rId7"/>
                      <a:srcRect/>
                      <a:stretch>
                        <a:fillRect/>
                      </a:stretch>
                    </p:blipFill>
                    <p:spPr bwMode="auto">
                      <a:xfrm>
                        <a:off x="5614988" y="3686175"/>
                        <a:ext cx="1055687" cy="993775"/>
                      </a:xfrm>
                      <a:prstGeom prst="rect">
                        <a:avLst/>
                      </a:prstGeom>
                      <a:noFill/>
                      <a:extLst/>
                    </p:spPr>
                  </p:pic>
                </p:oleObj>
              </mc:Fallback>
            </mc:AlternateContent>
          </a:graphicData>
        </a:graphic>
      </p:graphicFrame>
      <p:sp>
        <p:nvSpPr>
          <p:cNvPr id="24" name="Rectangle 20"/>
          <p:cNvSpPr>
            <a:spLocks noChangeArrowheads="1"/>
          </p:cNvSpPr>
          <p:nvPr/>
        </p:nvSpPr>
        <p:spPr bwMode="auto">
          <a:xfrm>
            <a:off x="6635027" y="3953492"/>
            <a:ext cx="1072730" cy="523220"/>
          </a:xfrm>
          <a:prstGeom prst="rect">
            <a:avLst/>
          </a:prstGeom>
          <a:noFill/>
          <a:ln w="9525">
            <a:noFill/>
            <a:miter lim="800000"/>
            <a:headEnd/>
            <a:tailEnd/>
          </a:ln>
        </p:spPr>
        <p:txBody>
          <a:bodyPr wrap="none">
            <a:spAutoFit/>
          </a:bodyPr>
          <a:lstStyle/>
          <a:p>
            <a:pPr algn="l"/>
            <a:r>
              <a:rPr lang="en-US" dirty="0" smtClean="0">
                <a:solidFill>
                  <a:srgbClr val="000000"/>
                </a:solidFill>
              </a:rPr>
              <a:t>= k </a:t>
            </a:r>
            <a:r>
              <a:rPr lang="en-US" dirty="0" err="1">
                <a:solidFill>
                  <a:srgbClr val="000000"/>
                </a:solidFill>
              </a:rPr>
              <a:t>t</a:t>
            </a:r>
            <a:r>
              <a:rPr lang="en-US" baseline="-25000" dirty="0" err="1" smtClean="0">
                <a:solidFill>
                  <a:srgbClr val="000000"/>
                </a:solidFill>
              </a:rPr>
              <a:t>½</a:t>
            </a:r>
            <a:endParaRPr lang="en-US" dirty="0">
              <a:solidFill>
                <a:srgbClr val="000000"/>
              </a:solidFill>
            </a:endParaRPr>
          </a:p>
        </p:txBody>
      </p:sp>
      <p:sp>
        <p:nvSpPr>
          <p:cNvPr id="25" name="Rectangle 7"/>
          <p:cNvSpPr>
            <a:spLocks noChangeArrowheads="1"/>
          </p:cNvSpPr>
          <p:nvPr/>
        </p:nvSpPr>
        <p:spPr bwMode="auto">
          <a:xfrm>
            <a:off x="1468438" y="5464503"/>
            <a:ext cx="3882794" cy="954107"/>
          </a:xfrm>
          <a:prstGeom prst="rect">
            <a:avLst/>
          </a:prstGeom>
          <a:noFill/>
          <a:ln w="22225" algn="ctr">
            <a:noFill/>
            <a:miter lim="800000"/>
            <a:headEnd/>
            <a:tailEnd/>
          </a:ln>
        </p:spPr>
        <p:txBody>
          <a:bodyPr wrap="none" anchor="t" anchorCtr="0">
            <a:spAutoFit/>
          </a:bodyPr>
          <a:lstStyle/>
          <a:p>
            <a:pPr algn="l"/>
            <a:r>
              <a:rPr lang="en-US" dirty="0" smtClean="0">
                <a:solidFill>
                  <a:srgbClr val="008000"/>
                </a:solidFill>
              </a:rPr>
              <a:t>The left side is simply</a:t>
            </a:r>
          </a:p>
          <a:p>
            <a:pPr algn="l"/>
            <a:r>
              <a:rPr lang="en-US" dirty="0" smtClean="0">
                <a:solidFill>
                  <a:srgbClr val="008000"/>
                </a:solidFill>
              </a:rPr>
              <a:t>the number 0.693, so...</a:t>
            </a:r>
            <a:endParaRPr lang="en-US" dirty="0">
              <a:solidFill>
                <a:srgbClr val="008000"/>
              </a:solidFill>
            </a:endParaRPr>
          </a:p>
        </p:txBody>
      </p:sp>
    </p:spTree>
    <p:extLst>
      <p:ext uri="{BB962C8B-B14F-4D97-AF65-F5344CB8AC3E}">
        <p14:creationId xmlns:p14="http://schemas.microsoft.com/office/powerpoint/2010/main" val="18937522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in)">
                                      <p:cBhvr>
                                        <p:cTn id="7" dur="2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35" presetClass="entr" presetSubtype="0" fill="hold" nodeType="clickEffect">
                                  <p:stCondLst>
                                    <p:cond delay="0"/>
                                  </p:stCondLst>
                                  <p:childTnLst>
                                    <p:set>
                                      <p:cBhvr>
                                        <p:cTn id="11" dur="1" fill="hold">
                                          <p:stCondLst>
                                            <p:cond delay="0"/>
                                          </p:stCondLst>
                                        </p:cTn>
                                        <p:tgtEl>
                                          <p:spTgt spid="211986"/>
                                        </p:tgtEl>
                                        <p:attrNameLst>
                                          <p:attrName>style.visibility</p:attrName>
                                        </p:attrNameLst>
                                      </p:cBhvr>
                                      <p:to>
                                        <p:strVal val="visible"/>
                                      </p:to>
                                    </p:set>
                                    <p:animEffect transition="in" filter="fade">
                                      <p:cBhvr>
                                        <p:cTn id="12" dur="2000"/>
                                        <p:tgtEl>
                                          <p:spTgt spid="211986"/>
                                        </p:tgtEl>
                                      </p:cBhvr>
                                    </p:animEffect>
                                    <p:anim calcmode="lin" valueType="num">
                                      <p:cBhvr>
                                        <p:cTn id="13" dur="2000" fill="hold"/>
                                        <p:tgtEl>
                                          <p:spTgt spid="211986"/>
                                        </p:tgtEl>
                                        <p:attrNameLst>
                                          <p:attrName>style.rotation</p:attrName>
                                        </p:attrNameLst>
                                      </p:cBhvr>
                                      <p:tavLst>
                                        <p:tav tm="0">
                                          <p:val>
                                            <p:fltVal val="720"/>
                                          </p:val>
                                        </p:tav>
                                        <p:tav tm="100000">
                                          <p:val>
                                            <p:fltVal val="0"/>
                                          </p:val>
                                        </p:tav>
                                      </p:tavLst>
                                    </p:anim>
                                    <p:anim calcmode="lin" valueType="num">
                                      <p:cBhvr>
                                        <p:cTn id="14" dur="2000" fill="hold"/>
                                        <p:tgtEl>
                                          <p:spTgt spid="211986"/>
                                        </p:tgtEl>
                                        <p:attrNameLst>
                                          <p:attrName>ppt_h</p:attrName>
                                        </p:attrNameLst>
                                      </p:cBhvr>
                                      <p:tavLst>
                                        <p:tav tm="0">
                                          <p:val>
                                            <p:fltVal val="0"/>
                                          </p:val>
                                        </p:tav>
                                        <p:tav tm="100000">
                                          <p:val>
                                            <p:strVal val="#ppt_h"/>
                                          </p:val>
                                        </p:tav>
                                      </p:tavLst>
                                    </p:anim>
                                    <p:anim calcmode="lin" valueType="num">
                                      <p:cBhvr>
                                        <p:cTn id="15" dur="2000" fill="hold"/>
                                        <p:tgtEl>
                                          <p:spTgt spid="211986"/>
                                        </p:tgtEl>
                                        <p:attrNameLst>
                                          <p:attrName>ppt_w</p:attrName>
                                        </p:attrNameLst>
                                      </p:cBhvr>
                                      <p:tavLst>
                                        <p:tav tm="0">
                                          <p:val>
                                            <p:fltVal val="0"/>
                                          </p:val>
                                        </p:tav>
                                        <p:tav tm="100000">
                                          <p:val>
                                            <p:strVal val="#ppt_w"/>
                                          </p:val>
                                        </p:tav>
                                      </p:tavLst>
                                    </p:anim>
                                  </p:childTnLst>
                                </p:cTn>
                              </p:par>
                            </p:childTnLst>
                          </p:cTn>
                        </p:par>
                        <p:par>
                          <p:cTn id="16" fill="hold">
                            <p:stCondLst>
                              <p:cond delay="2000"/>
                            </p:stCondLst>
                            <p:childTnLst>
                              <p:par>
                                <p:cTn id="17" presetID="9" presetClass="entr" presetSubtype="0" fill="hold" grpId="0" nodeType="afterEffect">
                                  <p:stCondLst>
                                    <p:cond delay="0"/>
                                  </p:stCondLst>
                                  <p:childTnLst>
                                    <p:set>
                                      <p:cBhvr>
                                        <p:cTn id="18" dur="1" fill="hold">
                                          <p:stCondLst>
                                            <p:cond delay="0"/>
                                          </p:stCondLst>
                                        </p:cTn>
                                        <p:tgtEl>
                                          <p:spTgt spid="211982"/>
                                        </p:tgtEl>
                                        <p:attrNameLst>
                                          <p:attrName>style.visibility</p:attrName>
                                        </p:attrNameLst>
                                      </p:cBhvr>
                                      <p:to>
                                        <p:strVal val="visible"/>
                                      </p:to>
                                    </p:set>
                                    <p:animEffect transition="in" filter="dissolve">
                                      <p:cBhvr>
                                        <p:cTn id="19" dur="500"/>
                                        <p:tgtEl>
                                          <p:spTgt spid="211982"/>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ssolv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circle(in)">
                                      <p:cBhvr>
                                        <p:cTn id="27" dur="20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35" presetClass="entr" presetSubtype="0"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2000"/>
                                        <p:tgtEl>
                                          <p:spTgt spid="23"/>
                                        </p:tgtEl>
                                      </p:cBhvr>
                                    </p:animEffect>
                                    <p:anim calcmode="lin" valueType="num">
                                      <p:cBhvr>
                                        <p:cTn id="33" dur="2000" fill="hold"/>
                                        <p:tgtEl>
                                          <p:spTgt spid="23"/>
                                        </p:tgtEl>
                                        <p:attrNameLst>
                                          <p:attrName>style.rotation</p:attrName>
                                        </p:attrNameLst>
                                      </p:cBhvr>
                                      <p:tavLst>
                                        <p:tav tm="0">
                                          <p:val>
                                            <p:fltVal val="720"/>
                                          </p:val>
                                        </p:tav>
                                        <p:tav tm="100000">
                                          <p:val>
                                            <p:fltVal val="0"/>
                                          </p:val>
                                        </p:tav>
                                      </p:tavLst>
                                    </p:anim>
                                    <p:anim calcmode="lin" valueType="num">
                                      <p:cBhvr>
                                        <p:cTn id="34" dur="2000" fill="hold"/>
                                        <p:tgtEl>
                                          <p:spTgt spid="23"/>
                                        </p:tgtEl>
                                        <p:attrNameLst>
                                          <p:attrName>ppt_h</p:attrName>
                                        </p:attrNameLst>
                                      </p:cBhvr>
                                      <p:tavLst>
                                        <p:tav tm="0">
                                          <p:val>
                                            <p:fltVal val="0"/>
                                          </p:val>
                                        </p:tav>
                                        <p:tav tm="100000">
                                          <p:val>
                                            <p:strVal val="#ppt_h"/>
                                          </p:val>
                                        </p:tav>
                                      </p:tavLst>
                                    </p:anim>
                                    <p:anim calcmode="lin" valueType="num">
                                      <p:cBhvr>
                                        <p:cTn id="35" dur="2000" fill="hold"/>
                                        <p:tgtEl>
                                          <p:spTgt spid="23"/>
                                        </p:tgtEl>
                                        <p:attrNameLst>
                                          <p:attrName>ppt_w</p:attrName>
                                        </p:attrNameLst>
                                      </p:cBhvr>
                                      <p:tavLst>
                                        <p:tav tm="0">
                                          <p:val>
                                            <p:fltVal val="0"/>
                                          </p:val>
                                        </p:tav>
                                        <p:tav tm="100000">
                                          <p:val>
                                            <p:strVal val="#ppt_w"/>
                                          </p:val>
                                        </p:tav>
                                      </p:tavLst>
                                    </p:anim>
                                  </p:childTnLst>
                                </p:cTn>
                              </p:par>
                            </p:childTnLst>
                          </p:cTn>
                        </p:par>
                      </p:childTnLst>
                    </p:cTn>
                  </p:par>
                  <p:par>
                    <p:cTn id="36" fill="hold">
                      <p:stCondLst>
                        <p:cond delay="indefinite"/>
                      </p:stCondLst>
                      <p:childTnLst>
                        <p:par>
                          <p:cTn id="37" fill="hold">
                            <p:stCondLst>
                              <p:cond delay="0"/>
                            </p:stCondLst>
                            <p:childTnLst>
                              <p:par>
                                <p:cTn id="38" presetID="35" presetClass="entr" presetSubtype="0" fill="hold" grpId="0" nodeType="click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2000"/>
                                        <p:tgtEl>
                                          <p:spTgt spid="24"/>
                                        </p:tgtEl>
                                      </p:cBhvr>
                                    </p:animEffect>
                                    <p:anim calcmode="lin" valueType="num">
                                      <p:cBhvr>
                                        <p:cTn id="41" dur="2000" fill="hold"/>
                                        <p:tgtEl>
                                          <p:spTgt spid="24"/>
                                        </p:tgtEl>
                                        <p:attrNameLst>
                                          <p:attrName>style.rotation</p:attrName>
                                        </p:attrNameLst>
                                      </p:cBhvr>
                                      <p:tavLst>
                                        <p:tav tm="0">
                                          <p:val>
                                            <p:fltVal val="720"/>
                                          </p:val>
                                        </p:tav>
                                        <p:tav tm="100000">
                                          <p:val>
                                            <p:fltVal val="0"/>
                                          </p:val>
                                        </p:tav>
                                      </p:tavLst>
                                    </p:anim>
                                    <p:anim calcmode="lin" valueType="num">
                                      <p:cBhvr>
                                        <p:cTn id="42" dur="2000" fill="hold"/>
                                        <p:tgtEl>
                                          <p:spTgt spid="24"/>
                                        </p:tgtEl>
                                        <p:attrNameLst>
                                          <p:attrName>ppt_h</p:attrName>
                                        </p:attrNameLst>
                                      </p:cBhvr>
                                      <p:tavLst>
                                        <p:tav tm="0">
                                          <p:val>
                                            <p:fltVal val="0"/>
                                          </p:val>
                                        </p:tav>
                                        <p:tav tm="100000">
                                          <p:val>
                                            <p:strVal val="#ppt_h"/>
                                          </p:val>
                                        </p:tav>
                                      </p:tavLst>
                                    </p:anim>
                                    <p:anim calcmode="lin" valueType="num">
                                      <p:cBhvr>
                                        <p:cTn id="43" dur="2000" fill="hold"/>
                                        <p:tgtEl>
                                          <p:spTgt spid="24"/>
                                        </p:tgtEl>
                                        <p:attrNameLst>
                                          <p:attrName>ppt_w</p:attrName>
                                        </p:attrNameLst>
                                      </p:cBhvr>
                                      <p:tavLst>
                                        <p:tav tm="0">
                                          <p:val>
                                            <p:fltVal val="0"/>
                                          </p:val>
                                        </p:tav>
                                        <p:tav tm="100000">
                                          <p:val>
                                            <p:strVal val="#ppt_w"/>
                                          </p:val>
                                        </p:tav>
                                      </p:tavLst>
                                    </p:anim>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grpId="0" nodeType="click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circle(in)">
                                      <p:cBhvr>
                                        <p:cTn id="48" dur="2000"/>
                                        <p:tgtEl>
                                          <p:spTgt spid="25"/>
                                        </p:tgtEl>
                                      </p:cBhvr>
                                    </p:animEffect>
                                  </p:childTnLst>
                                </p:cTn>
                              </p:par>
                            </p:childTnLst>
                          </p:cTn>
                        </p:par>
                      </p:childTnLst>
                    </p:cTn>
                  </p:par>
                  <p:par>
                    <p:cTn id="49" fill="hold">
                      <p:stCondLst>
                        <p:cond delay="indefinite"/>
                      </p:stCondLst>
                      <p:childTnLst>
                        <p:par>
                          <p:cTn id="50" fill="hold">
                            <p:stCondLst>
                              <p:cond delay="0"/>
                            </p:stCondLst>
                            <p:childTnLst>
                              <p:par>
                                <p:cTn id="51" presetID="35" presetClass="entr" presetSubtype="0" fill="hold" grpId="0" nodeType="clickEffect">
                                  <p:stCondLst>
                                    <p:cond delay="0"/>
                                  </p:stCondLst>
                                  <p:childTnLst>
                                    <p:set>
                                      <p:cBhvr>
                                        <p:cTn id="52" dur="1" fill="hold">
                                          <p:stCondLst>
                                            <p:cond delay="0"/>
                                          </p:stCondLst>
                                        </p:cTn>
                                        <p:tgtEl>
                                          <p:spTgt spid="211988"/>
                                        </p:tgtEl>
                                        <p:attrNameLst>
                                          <p:attrName>style.visibility</p:attrName>
                                        </p:attrNameLst>
                                      </p:cBhvr>
                                      <p:to>
                                        <p:strVal val="visible"/>
                                      </p:to>
                                    </p:set>
                                    <p:animEffect transition="in" filter="fade">
                                      <p:cBhvr>
                                        <p:cTn id="53" dur="2000"/>
                                        <p:tgtEl>
                                          <p:spTgt spid="211988"/>
                                        </p:tgtEl>
                                      </p:cBhvr>
                                    </p:animEffect>
                                    <p:anim calcmode="lin" valueType="num">
                                      <p:cBhvr>
                                        <p:cTn id="54" dur="2000" fill="hold"/>
                                        <p:tgtEl>
                                          <p:spTgt spid="211988"/>
                                        </p:tgtEl>
                                        <p:attrNameLst>
                                          <p:attrName>style.rotation</p:attrName>
                                        </p:attrNameLst>
                                      </p:cBhvr>
                                      <p:tavLst>
                                        <p:tav tm="0">
                                          <p:val>
                                            <p:fltVal val="720"/>
                                          </p:val>
                                        </p:tav>
                                        <p:tav tm="100000">
                                          <p:val>
                                            <p:fltVal val="0"/>
                                          </p:val>
                                        </p:tav>
                                      </p:tavLst>
                                    </p:anim>
                                    <p:anim calcmode="lin" valueType="num">
                                      <p:cBhvr>
                                        <p:cTn id="55" dur="2000" fill="hold"/>
                                        <p:tgtEl>
                                          <p:spTgt spid="211988"/>
                                        </p:tgtEl>
                                        <p:attrNameLst>
                                          <p:attrName>ppt_h</p:attrName>
                                        </p:attrNameLst>
                                      </p:cBhvr>
                                      <p:tavLst>
                                        <p:tav tm="0">
                                          <p:val>
                                            <p:fltVal val="0"/>
                                          </p:val>
                                        </p:tav>
                                        <p:tav tm="100000">
                                          <p:val>
                                            <p:strVal val="#ppt_h"/>
                                          </p:val>
                                        </p:tav>
                                      </p:tavLst>
                                    </p:anim>
                                    <p:anim calcmode="lin" valueType="num">
                                      <p:cBhvr>
                                        <p:cTn id="56" dur="2000" fill="hold"/>
                                        <p:tgtEl>
                                          <p:spTgt spid="211988"/>
                                        </p:tgtEl>
                                        <p:attrNameLst>
                                          <p:attrName>ppt_w</p:attrName>
                                        </p:attrNameLst>
                                      </p:cBhvr>
                                      <p:tavLst>
                                        <p:tav tm="0">
                                          <p:val>
                                            <p:fltVal val="0"/>
                                          </p:val>
                                        </p:tav>
                                        <p:tav tm="100000">
                                          <p:val>
                                            <p:strVal val="#ppt_w"/>
                                          </p:val>
                                        </p:tav>
                                      </p:tavLst>
                                    </p:anim>
                                  </p:childTnLst>
                                </p:cTn>
                              </p:par>
                            </p:childTnLst>
                          </p:cTn>
                        </p:par>
                        <p:par>
                          <p:cTn id="57" fill="hold">
                            <p:stCondLst>
                              <p:cond delay="2000"/>
                            </p:stCondLst>
                            <p:childTnLst>
                              <p:par>
                                <p:cTn id="58" presetID="9" presetClass="entr" presetSubtype="0" fill="hold" grpId="0" nodeType="afterEffect">
                                  <p:stCondLst>
                                    <p:cond delay="0"/>
                                  </p:stCondLst>
                                  <p:childTnLst>
                                    <p:set>
                                      <p:cBhvr>
                                        <p:cTn id="59" dur="1" fill="hold">
                                          <p:stCondLst>
                                            <p:cond delay="0"/>
                                          </p:stCondLst>
                                        </p:cTn>
                                        <p:tgtEl>
                                          <p:spTgt spid="211985"/>
                                        </p:tgtEl>
                                        <p:attrNameLst>
                                          <p:attrName>style.visibility</p:attrName>
                                        </p:attrNameLst>
                                      </p:cBhvr>
                                      <p:to>
                                        <p:strVal val="visible"/>
                                      </p:to>
                                    </p:set>
                                    <p:animEffect transition="in" filter="dissolve">
                                      <p:cBhvr>
                                        <p:cTn id="60" dur="500"/>
                                        <p:tgtEl>
                                          <p:spTgt spid="211985"/>
                                        </p:tgtEl>
                                      </p:cBhvr>
                                    </p:animEffect>
                                  </p:childTnLst>
                                </p:cTn>
                              </p:par>
                              <p:par>
                                <p:cTn id="61" presetID="9" presetClass="entr" presetSubtype="0" fill="hold" grpId="0" nodeType="with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dissolve">
                                      <p:cBhvr>
                                        <p:cTn id="6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211985" grpId="0" animBg="1"/>
      <p:bldP spid="211982" grpId="0" animBg="1"/>
      <p:bldP spid="211988" grpId="0"/>
      <p:bldP spid="21" grpId="0"/>
      <p:bldP spid="22" grpId="0"/>
      <p:bldP spid="24" grpId="0"/>
      <p:bldP spid="2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ChangeArrowheads="1"/>
          </p:cNvSpPr>
          <p:nvPr/>
        </p:nvSpPr>
        <p:spPr bwMode="auto">
          <a:xfrm>
            <a:off x="853985" y="3954222"/>
            <a:ext cx="2741613" cy="647700"/>
          </a:xfrm>
          <a:prstGeom prst="rect">
            <a:avLst/>
          </a:prstGeom>
          <a:solidFill>
            <a:srgbClr val="00FFFF"/>
          </a:solidFill>
          <a:ln w="9525">
            <a:solidFill>
              <a:schemeClr val="tx1"/>
            </a:solidFill>
            <a:miter lim="800000"/>
            <a:headEnd/>
            <a:tailEnd/>
          </a:ln>
        </p:spPr>
        <p:txBody>
          <a:bodyPr anchor="ctr">
            <a:spAutoFit/>
          </a:bodyPr>
          <a:lstStyle/>
          <a:p>
            <a:endParaRPr lang="en-US"/>
          </a:p>
        </p:txBody>
      </p:sp>
      <p:sp>
        <p:nvSpPr>
          <p:cNvPr id="212996" name="Rectangle 4"/>
          <p:cNvSpPr>
            <a:spLocks noChangeArrowheads="1"/>
          </p:cNvSpPr>
          <p:nvPr/>
        </p:nvSpPr>
        <p:spPr bwMode="auto">
          <a:xfrm>
            <a:off x="4533692" y="2894680"/>
            <a:ext cx="3236784" cy="523220"/>
          </a:xfrm>
          <a:prstGeom prst="rect">
            <a:avLst/>
          </a:prstGeom>
          <a:noFill/>
          <a:ln w="9525">
            <a:noFill/>
            <a:miter lim="800000"/>
            <a:headEnd/>
            <a:tailEnd/>
          </a:ln>
        </p:spPr>
        <p:txBody>
          <a:bodyPr wrap="none">
            <a:spAutoFit/>
          </a:bodyPr>
          <a:lstStyle/>
          <a:p>
            <a:pPr algn="l"/>
            <a:r>
              <a:rPr lang="en-US" dirty="0">
                <a:solidFill>
                  <a:srgbClr val="000000"/>
                </a:solidFill>
              </a:rPr>
              <a:t> = </a:t>
            </a:r>
            <a:r>
              <a:rPr lang="en-US" dirty="0" smtClean="0">
                <a:solidFill>
                  <a:srgbClr val="000000"/>
                </a:solidFill>
              </a:rPr>
              <a:t>0.0103432 </a:t>
            </a:r>
            <a:r>
              <a:rPr lang="en-US" dirty="0">
                <a:solidFill>
                  <a:srgbClr val="000000"/>
                </a:solidFill>
              </a:rPr>
              <a:t>(384)</a:t>
            </a:r>
          </a:p>
        </p:txBody>
      </p:sp>
      <p:sp>
        <p:nvSpPr>
          <p:cNvPr id="2053" name="Rectangle 7"/>
          <p:cNvSpPr>
            <a:spLocks noChangeArrowheads="1"/>
          </p:cNvSpPr>
          <p:nvPr/>
        </p:nvSpPr>
        <p:spPr bwMode="auto">
          <a:xfrm>
            <a:off x="78829" y="65547"/>
            <a:ext cx="9103774" cy="954107"/>
          </a:xfrm>
          <a:prstGeom prst="rect">
            <a:avLst/>
          </a:prstGeom>
          <a:noFill/>
          <a:ln w="22225" algn="ctr">
            <a:noFill/>
            <a:miter lim="800000"/>
            <a:headEnd/>
            <a:tailEnd/>
          </a:ln>
        </p:spPr>
        <p:txBody>
          <a:bodyPr wrap="none" anchor="ctr">
            <a:spAutoFit/>
          </a:bodyPr>
          <a:lstStyle/>
          <a:p>
            <a:pPr algn="l"/>
            <a:r>
              <a:rPr lang="en-US" dirty="0"/>
              <a:t>Molybdenum-99 has a half-life of 67.0 hours</a:t>
            </a:r>
            <a:r>
              <a:rPr lang="en-US" dirty="0" smtClean="0"/>
              <a:t>. How much</a:t>
            </a:r>
            <a:endParaRPr lang="en-US" dirty="0"/>
          </a:p>
          <a:p>
            <a:pPr algn="l"/>
            <a:r>
              <a:rPr lang="en-US" dirty="0" smtClean="0"/>
              <a:t>of </a:t>
            </a:r>
            <a:r>
              <a:rPr lang="en-US" dirty="0"/>
              <a:t>a 1.000 mg sample of Mo-99 </a:t>
            </a:r>
            <a:r>
              <a:rPr lang="en-US" dirty="0" smtClean="0"/>
              <a:t>is left </a:t>
            </a:r>
            <a:r>
              <a:rPr lang="en-US" dirty="0"/>
              <a:t>after 16.0 days? </a:t>
            </a:r>
          </a:p>
        </p:txBody>
      </p:sp>
      <p:sp>
        <p:nvSpPr>
          <p:cNvPr id="213000" name="Rectangle 8"/>
          <p:cNvSpPr>
            <a:spLocks noChangeArrowheads="1"/>
          </p:cNvSpPr>
          <p:nvPr/>
        </p:nvSpPr>
        <p:spPr bwMode="auto">
          <a:xfrm>
            <a:off x="5758785" y="994885"/>
            <a:ext cx="1076325" cy="519112"/>
          </a:xfrm>
          <a:prstGeom prst="rect">
            <a:avLst/>
          </a:prstGeom>
          <a:noFill/>
          <a:ln w="9525">
            <a:noFill/>
            <a:miter lim="800000"/>
            <a:headEnd/>
            <a:tailEnd/>
          </a:ln>
        </p:spPr>
        <p:txBody>
          <a:bodyPr wrap="none">
            <a:spAutoFit/>
          </a:bodyPr>
          <a:lstStyle/>
          <a:p>
            <a:pPr algn="l"/>
            <a:r>
              <a:rPr lang="en-US" dirty="0">
                <a:solidFill>
                  <a:srgbClr val="000000"/>
                </a:solidFill>
              </a:rPr>
              <a:t>384 h</a:t>
            </a:r>
          </a:p>
        </p:txBody>
      </p:sp>
      <p:sp>
        <p:nvSpPr>
          <p:cNvPr id="213001" name="Line 9"/>
          <p:cNvSpPr>
            <a:spLocks noChangeShapeType="1"/>
          </p:cNvSpPr>
          <p:nvPr/>
        </p:nvSpPr>
        <p:spPr bwMode="auto">
          <a:xfrm flipH="1">
            <a:off x="6755641" y="518610"/>
            <a:ext cx="1050878" cy="586854"/>
          </a:xfrm>
          <a:prstGeom prst="line">
            <a:avLst/>
          </a:prstGeom>
          <a:noFill/>
          <a:ln w="22225">
            <a:solidFill>
              <a:schemeClr val="tx1"/>
            </a:solidFill>
            <a:round/>
            <a:headEnd/>
            <a:tailEnd type="triangle" w="lg" len="lg"/>
          </a:ln>
        </p:spPr>
        <p:txBody>
          <a:bodyPr wrap="square" anchor="ctr">
            <a:spAutoFit/>
          </a:bodyPr>
          <a:lstStyle/>
          <a:p>
            <a:endParaRPr lang="en-US"/>
          </a:p>
        </p:txBody>
      </p:sp>
      <p:sp>
        <p:nvSpPr>
          <p:cNvPr id="213002" name="Rectangle 10"/>
          <p:cNvSpPr>
            <a:spLocks noChangeArrowheads="1"/>
          </p:cNvSpPr>
          <p:nvPr/>
        </p:nvSpPr>
        <p:spPr bwMode="auto">
          <a:xfrm>
            <a:off x="917485" y="4038028"/>
            <a:ext cx="2597150" cy="519113"/>
          </a:xfrm>
          <a:prstGeom prst="rect">
            <a:avLst/>
          </a:prstGeom>
          <a:noFill/>
          <a:ln w="9525">
            <a:noFill/>
            <a:miter lim="800000"/>
            <a:headEnd/>
            <a:tailEnd/>
          </a:ln>
        </p:spPr>
        <p:txBody>
          <a:bodyPr wrap="none">
            <a:spAutoFit/>
          </a:bodyPr>
          <a:lstStyle/>
          <a:p>
            <a:pPr algn="l"/>
            <a:r>
              <a:rPr lang="en-US">
                <a:solidFill>
                  <a:srgbClr val="000000"/>
                </a:solidFill>
              </a:rPr>
              <a:t>N</a:t>
            </a:r>
            <a:r>
              <a:rPr lang="en-US" baseline="-25000">
                <a:solidFill>
                  <a:srgbClr val="000000"/>
                </a:solidFill>
              </a:rPr>
              <a:t>t</a:t>
            </a:r>
            <a:r>
              <a:rPr lang="en-US">
                <a:solidFill>
                  <a:srgbClr val="000000"/>
                </a:solidFill>
              </a:rPr>
              <a:t> = 0.0188 mg</a:t>
            </a:r>
          </a:p>
        </p:txBody>
      </p:sp>
      <p:sp>
        <p:nvSpPr>
          <p:cNvPr id="213003" name="Rectangle 11"/>
          <p:cNvSpPr>
            <a:spLocks noChangeArrowheads="1"/>
          </p:cNvSpPr>
          <p:nvPr/>
        </p:nvSpPr>
        <p:spPr bwMode="auto">
          <a:xfrm>
            <a:off x="345659" y="4935891"/>
            <a:ext cx="3682419" cy="1384995"/>
          </a:xfrm>
          <a:prstGeom prst="rect">
            <a:avLst/>
          </a:prstGeom>
          <a:noFill/>
          <a:ln w="9525">
            <a:noFill/>
            <a:miter lim="800000"/>
            <a:headEnd/>
            <a:tailEnd/>
          </a:ln>
        </p:spPr>
        <p:txBody>
          <a:bodyPr wrap="none">
            <a:spAutoFit/>
          </a:bodyPr>
          <a:lstStyle/>
          <a:p>
            <a:r>
              <a:rPr lang="en-US" dirty="0" smtClean="0">
                <a:solidFill>
                  <a:srgbClr val="000000"/>
                </a:solidFill>
              </a:rPr>
              <a:t>radioactive material;</a:t>
            </a:r>
          </a:p>
          <a:p>
            <a:r>
              <a:rPr lang="en-US" dirty="0" smtClean="0">
                <a:solidFill>
                  <a:srgbClr val="000000"/>
                </a:solidFill>
              </a:rPr>
              <a:t>i.e., 0.9812 </a:t>
            </a:r>
            <a:r>
              <a:rPr lang="en-US" dirty="0">
                <a:solidFill>
                  <a:srgbClr val="000000"/>
                </a:solidFill>
              </a:rPr>
              <a:t>mg </a:t>
            </a:r>
            <a:r>
              <a:rPr lang="en-US" dirty="0" smtClean="0">
                <a:solidFill>
                  <a:srgbClr val="000000"/>
                </a:solidFill>
              </a:rPr>
              <a:t>is now</a:t>
            </a:r>
            <a:endParaRPr lang="en-US" dirty="0">
              <a:solidFill>
                <a:srgbClr val="000000"/>
              </a:solidFill>
            </a:endParaRPr>
          </a:p>
          <a:p>
            <a:r>
              <a:rPr lang="en-US" dirty="0">
                <a:solidFill>
                  <a:srgbClr val="000000"/>
                </a:solidFill>
              </a:rPr>
              <a:t> </a:t>
            </a:r>
            <a:r>
              <a:rPr lang="en-US" dirty="0" smtClean="0">
                <a:solidFill>
                  <a:srgbClr val="000000"/>
                </a:solidFill>
              </a:rPr>
              <a:t>other (stable?) </a:t>
            </a:r>
            <a:r>
              <a:rPr lang="en-US" dirty="0" err="1" smtClean="0">
                <a:solidFill>
                  <a:srgbClr val="000000"/>
                </a:solidFill>
              </a:rPr>
              <a:t>mat’l</a:t>
            </a:r>
            <a:endParaRPr lang="en-US" dirty="0">
              <a:solidFill>
                <a:srgbClr val="000000"/>
              </a:solidFill>
            </a:endParaRPr>
          </a:p>
        </p:txBody>
      </p:sp>
      <p:sp>
        <p:nvSpPr>
          <p:cNvPr id="213004" name="Rectangle 12"/>
          <p:cNvSpPr>
            <a:spLocks noChangeArrowheads="1"/>
          </p:cNvSpPr>
          <p:nvPr/>
        </p:nvSpPr>
        <p:spPr bwMode="auto">
          <a:xfrm>
            <a:off x="3115977" y="1916489"/>
            <a:ext cx="3662362" cy="519112"/>
          </a:xfrm>
          <a:prstGeom prst="rect">
            <a:avLst/>
          </a:prstGeom>
          <a:noFill/>
          <a:ln w="9525">
            <a:noFill/>
            <a:miter lim="800000"/>
            <a:headEnd/>
            <a:tailEnd/>
          </a:ln>
        </p:spPr>
        <p:txBody>
          <a:bodyPr wrap="none">
            <a:spAutoFit/>
          </a:bodyPr>
          <a:lstStyle/>
          <a:p>
            <a:pPr algn="l"/>
            <a:r>
              <a:rPr lang="en-US">
                <a:solidFill>
                  <a:srgbClr val="000000"/>
                </a:solidFill>
              </a:rPr>
              <a:t> </a:t>
            </a:r>
            <a:r>
              <a:rPr lang="en-US">
                <a:solidFill>
                  <a:srgbClr val="000000"/>
                </a:solidFill>
                <a:sym typeface="Wingdings" pitchFamily="2" charset="2"/>
              </a:rPr>
              <a:t>  k = </a:t>
            </a:r>
            <a:r>
              <a:rPr lang="en-US">
                <a:solidFill>
                  <a:srgbClr val="000000"/>
                </a:solidFill>
              </a:rPr>
              <a:t>0.0103432 h</a:t>
            </a:r>
            <a:r>
              <a:rPr lang="en-US" baseline="30000">
                <a:solidFill>
                  <a:srgbClr val="000000"/>
                </a:solidFill>
              </a:rPr>
              <a:t>–1</a:t>
            </a:r>
          </a:p>
        </p:txBody>
      </p:sp>
      <p:sp>
        <p:nvSpPr>
          <p:cNvPr id="213005" name="Rectangle 13"/>
          <p:cNvSpPr>
            <a:spLocks noChangeArrowheads="1"/>
          </p:cNvSpPr>
          <p:nvPr/>
        </p:nvSpPr>
        <p:spPr bwMode="auto">
          <a:xfrm>
            <a:off x="357188" y="1916489"/>
            <a:ext cx="1797050" cy="519112"/>
          </a:xfrm>
          <a:prstGeom prst="rect">
            <a:avLst/>
          </a:prstGeom>
          <a:noFill/>
          <a:ln w="9525">
            <a:noFill/>
            <a:miter lim="800000"/>
            <a:headEnd/>
            <a:tailEnd/>
          </a:ln>
        </p:spPr>
        <p:txBody>
          <a:bodyPr wrap="none">
            <a:spAutoFit/>
          </a:bodyPr>
          <a:lstStyle/>
          <a:p>
            <a:pPr algn="l"/>
            <a:r>
              <a:rPr lang="en-US">
                <a:solidFill>
                  <a:srgbClr val="000000"/>
                </a:solidFill>
              </a:rPr>
              <a:t> k (67 h) =</a:t>
            </a:r>
            <a:endParaRPr lang="en-US" baseline="30000">
              <a:solidFill>
                <a:srgbClr val="000000"/>
              </a:solidFill>
            </a:endParaRPr>
          </a:p>
        </p:txBody>
      </p:sp>
      <p:sp>
        <p:nvSpPr>
          <p:cNvPr id="213006" name="Rectangle 14"/>
          <p:cNvSpPr>
            <a:spLocks noChangeArrowheads="1"/>
          </p:cNvSpPr>
          <p:nvPr/>
        </p:nvSpPr>
        <p:spPr bwMode="auto">
          <a:xfrm>
            <a:off x="2577102" y="2894680"/>
            <a:ext cx="1114408" cy="523220"/>
          </a:xfrm>
          <a:prstGeom prst="rect">
            <a:avLst/>
          </a:prstGeom>
          <a:noFill/>
          <a:ln w="9525">
            <a:noFill/>
            <a:miter lim="800000"/>
            <a:headEnd/>
            <a:tailEnd/>
          </a:ln>
        </p:spPr>
        <p:txBody>
          <a:bodyPr wrap="none">
            <a:spAutoFit/>
          </a:bodyPr>
          <a:lstStyle/>
          <a:p>
            <a:pPr algn="l"/>
            <a:r>
              <a:rPr lang="en-US" dirty="0">
                <a:solidFill>
                  <a:srgbClr val="000000"/>
                </a:solidFill>
              </a:rPr>
              <a:t> </a:t>
            </a:r>
            <a:r>
              <a:rPr lang="en-US" dirty="0" smtClean="0">
                <a:solidFill>
                  <a:srgbClr val="000000"/>
                </a:solidFill>
                <a:sym typeface="Wingdings" panose="05000000000000000000" pitchFamily="2" charset="2"/>
              </a:rPr>
              <a:t>  </a:t>
            </a:r>
            <a:r>
              <a:rPr lang="en-US" dirty="0" err="1" smtClean="0">
                <a:solidFill>
                  <a:srgbClr val="000000"/>
                </a:solidFill>
              </a:rPr>
              <a:t>ln</a:t>
            </a:r>
            <a:endParaRPr lang="en-US" dirty="0">
              <a:solidFill>
                <a:srgbClr val="000000"/>
              </a:solidFill>
            </a:endParaRPr>
          </a:p>
        </p:txBody>
      </p:sp>
      <p:graphicFrame>
        <p:nvGraphicFramePr>
          <p:cNvPr id="213008" name="Object 16"/>
          <p:cNvGraphicFramePr>
            <a:graphicFrameLocks noChangeAspect="1"/>
          </p:cNvGraphicFramePr>
          <p:nvPr>
            <p:extLst/>
          </p:nvPr>
        </p:nvGraphicFramePr>
        <p:xfrm>
          <a:off x="3611135" y="2688613"/>
          <a:ext cx="1040888" cy="1011148"/>
        </p:xfrm>
        <a:graphic>
          <a:graphicData uri="http://schemas.openxmlformats.org/presentationml/2006/ole">
            <mc:AlternateContent xmlns:mc="http://schemas.openxmlformats.org/markup-compatibility/2006">
              <mc:Choice xmlns:v="urn:schemas-microsoft-com:vml" Requires="v">
                <p:oleObj spid="_x0000_s6224" name="Equation" r:id="rId3" imgW="444240" imgH="431640" progId="Equation.3">
                  <p:embed/>
                </p:oleObj>
              </mc:Choice>
              <mc:Fallback>
                <p:oleObj name="Equation" r:id="rId3" imgW="444240" imgH="431640" progId="Equation.3">
                  <p:embed/>
                  <p:pic>
                    <p:nvPicPr>
                      <p:cNvPr id="0" name=""/>
                      <p:cNvPicPr>
                        <a:picLocks noChangeAspect="1" noChangeArrowheads="1"/>
                      </p:cNvPicPr>
                      <p:nvPr/>
                    </p:nvPicPr>
                    <p:blipFill>
                      <a:blip r:embed="rId4"/>
                      <a:srcRect/>
                      <a:stretch>
                        <a:fillRect/>
                      </a:stretch>
                    </p:blipFill>
                    <p:spPr bwMode="auto">
                      <a:xfrm>
                        <a:off x="3611135" y="2688613"/>
                        <a:ext cx="1040888" cy="1011148"/>
                      </a:xfrm>
                      <a:prstGeom prst="rect">
                        <a:avLst/>
                      </a:prstGeom>
                      <a:noFill/>
                      <a:extLst/>
                    </p:spPr>
                  </p:pic>
                </p:oleObj>
              </mc:Fallback>
            </mc:AlternateContent>
          </a:graphicData>
        </a:graphic>
      </p:graphicFrame>
      <p:pic>
        <p:nvPicPr>
          <p:cNvPr id="213010" name="Picture 18" descr="deca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11515" y="3662363"/>
            <a:ext cx="4546600" cy="3009900"/>
          </a:xfrm>
          <a:prstGeom prst="rect">
            <a:avLst/>
          </a:prstGeom>
          <a:noFill/>
          <a:ln w="9525">
            <a:noFill/>
            <a:miter lim="800000"/>
            <a:headEnd/>
            <a:tailEnd/>
          </a:ln>
        </p:spPr>
      </p:pic>
      <p:sp>
        <p:nvSpPr>
          <p:cNvPr id="213011" name="Rectangle 19"/>
          <p:cNvSpPr>
            <a:spLocks noChangeArrowheads="1"/>
          </p:cNvSpPr>
          <p:nvPr/>
        </p:nvSpPr>
        <p:spPr bwMode="auto">
          <a:xfrm>
            <a:off x="1972315" y="1916489"/>
            <a:ext cx="1174750" cy="519112"/>
          </a:xfrm>
          <a:prstGeom prst="rect">
            <a:avLst/>
          </a:prstGeom>
          <a:noFill/>
          <a:ln w="9525">
            <a:noFill/>
            <a:miter lim="800000"/>
            <a:headEnd/>
            <a:tailEnd/>
          </a:ln>
        </p:spPr>
        <p:txBody>
          <a:bodyPr wrap="none">
            <a:spAutoFit/>
          </a:bodyPr>
          <a:lstStyle/>
          <a:p>
            <a:pPr algn="l"/>
            <a:r>
              <a:rPr lang="en-US" dirty="0">
                <a:solidFill>
                  <a:srgbClr val="000000"/>
                </a:solidFill>
              </a:rPr>
              <a:t> 0.693</a:t>
            </a:r>
            <a:endParaRPr lang="en-US" baseline="30000" dirty="0">
              <a:solidFill>
                <a:srgbClr val="000000"/>
              </a:solidFill>
            </a:endParaRPr>
          </a:p>
        </p:txBody>
      </p:sp>
      <p:sp>
        <p:nvSpPr>
          <p:cNvPr id="15" name="Rectangle 20"/>
          <p:cNvSpPr>
            <a:spLocks noChangeArrowheads="1"/>
          </p:cNvSpPr>
          <p:nvPr/>
        </p:nvSpPr>
        <p:spPr bwMode="auto">
          <a:xfrm>
            <a:off x="1101998" y="1267726"/>
            <a:ext cx="2057400" cy="519113"/>
          </a:xfrm>
          <a:prstGeom prst="rect">
            <a:avLst/>
          </a:prstGeom>
          <a:noFill/>
          <a:ln w="9525">
            <a:noFill/>
            <a:miter lim="800000"/>
            <a:headEnd/>
            <a:tailEnd/>
          </a:ln>
        </p:spPr>
        <p:txBody>
          <a:bodyPr wrap="none">
            <a:spAutoFit/>
          </a:bodyPr>
          <a:lstStyle/>
          <a:p>
            <a:pPr algn="l"/>
            <a:r>
              <a:rPr lang="en-US" dirty="0">
                <a:solidFill>
                  <a:srgbClr val="000000"/>
                </a:solidFill>
              </a:rPr>
              <a:t>k </a:t>
            </a:r>
            <a:r>
              <a:rPr lang="en-US" dirty="0" err="1">
                <a:solidFill>
                  <a:srgbClr val="000000"/>
                </a:solidFill>
              </a:rPr>
              <a:t>t</a:t>
            </a:r>
            <a:r>
              <a:rPr lang="en-US" baseline="-25000" dirty="0" err="1">
                <a:solidFill>
                  <a:srgbClr val="000000"/>
                </a:solidFill>
              </a:rPr>
              <a:t>½</a:t>
            </a:r>
            <a:r>
              <a:rPr lang="en-US" dirty="0">
                <a:solidFill>
                  <a:srgbClr val="000000"/>
                </a:solidFill>
              </a:rPr>
              <a:t> = 0.693</a:t>
            </a:r>
          </a:p>
        </p:txBody>
      </p:sp>
      <p:graphicFrame>
        <p:nvGraphicFramePr>
          <p:cNvPr id="2" name="Object 1"/>
          <p:cNvGraphicFramePr>
            <a:graphicFrameLocks noChangeAspect="1"/>
          </p:cNvGraphicFramePr>
          <p:nvPr>
            <p:extLst/>
          </p:nvPr>
        </p:nvGraphicFramePr>
        <p:xfrm>
          <a:off x="873332" y="2637810"/>
          <a:ext cx="1728787" cy="1089025"/>
        </p:xfrm>
        <a:graphic>
          <a:graphicData uri="http://schemas.openxmlformats.org/presentationml/2006/ole">
            <mc:AlternateContent xmlns:mc="http://schemas.openxmlformats.org/markup-compatibility/2006">
              <mc:Choice xmlns:v="urn:schemas-microsoft-com:vml" Requires="v">
                <p:oleObj spid="_x0000_s6225" name="Equation" r:id="rId6" imgW="685800" imgH="431640" progId="Equation.3">
                  <p:embed/>
                </p:oleObj>
              </mc:Choice>
              <mc:Fallback>
                <p:oleObj name="Equation" r:id="rId6" imgW="685800" imgH="4316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3332" y="2637810"/>
                        <a:ext cx="1728787"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7001172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13001"/>
                                        </p:tgtEl>
                                        <p:attrNameLst>
                                          <p:attrName>style.visibility</p:attrName>
                                        </p:attrNameLst>
                                      </p:cBhvr>
                                      <p:to>
                                        <p:strVal val="visible"/>
                                      </p:to>
                                    </p:set>
                                    <p:animEffect transition="in" filter="wipe(right)">
                                      <p:cBhvr>
                                        <p:cTn id="7" dur="500"/>
                                        <p:tgtEl>
                                          <p:spTgt spid="213001"/>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213000"/>
                                        </p:tgtEl>
                                        <p:attrNameLst>
                                          <p:attrName>style.visibility</p:attrName>
                                        </p:attrNameLst>
                                      </p:cBhvr>
                                      <p:to>
                                        <p:strVal val="visible"/>
                                      </p:to>
                                    </p:set>
                                    <p:anim calcmode="lin" valueType="num">
                                      <p:cBhvr>
                                        <p:cTn id="11" dur="500" fill="hold"/>
                                        <p:tgtEl>
                                          <p:spTgt spid="213000"/>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213000"/>
                                        </p:tgtEl>
                                        <p:attrNameLst>
                                          <p:attrName>ppt_y</p:attrName>
                                        </p:attrNameLst>
                                      </p:cBhvr>
                                      <p:tavLst>
                                        <p:tav tm="0">
                                          <p:val>
                                            <p:strVal val="#ppt_y"/>
                                          </p:val>
                                        </p:tav>
                                        <p:tav tm="100000">
                                          <p:val>
                                            <p:strVal val="#ppt_y"/>
                                          </p:val>
                                        </p:tav>
                                      </p:tavLst>
                                    </p:anim>
                                    <p:anim calcmode="lin" valueType="num">
                                      <p:cBhvr>
                                        <p:cTn id="13" dur="500" fill="hold"/>
                                        <p:tgtEl>
                                          <p:spTgt spid="213000"/>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213000"/>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213000"/>
                                        </p:tgtEl>
                                      </p:cBhvr>
                                    </p:animEffect>
                                  </p:childTnLst>
                                </p:cTn>
                              </p:par>
                            </p:childTnLst>
                          </p:cTn>
                        </p:par>
                      </p:childTnLst>
                    </p:cTn>
                  </p:par>
                  <p:par>
                    <p:cTn id="16" fill="hold">
                      <p:stCondLst>
                        <p:cond delay="indefinite"/>
                      </p:stCondLst>
                      <p:childTnLst>
                        <p:par>
                          <p:cTn id="17" fill="hold">
                            <p:stCondLst>
                              <p:cond delay="0"/>
                            </p:stCondLst>
                            <p:childTnLst>
                              <p:par>
                                <p:cTn id="18" presetID="35"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2000"/>
                                        <p:tgtEl>
                                          <p:spTgt spid="15"/>
                                        </p:tgtEl>
                                      </p:cBhvr>
                                    </p:animEffect>
                                    <p:anim calcmode="lin" valueType="num">
                                      <p:cBhvr>
                                        <p:cTn id="21" dur="2000" fill="hold"/>
                                        <p:tgtEl>
                                          <p:spTgt spid="15"/>
                                        </p:tgtEl>
                                        <p:attrNameLst>
                                          <p:attrName>style.rotation</p:attrName>
                                        </p:attrNameLst>
                                      </p:cBhvr>
                                      <p:tavLst>
                                        <p:tav tm="0">
                                          <p:val>
                                            <p:fltVal val="720"/>
                                          </p:val>
                                        </p:tav>
                                        <p:tav tm="100000">
                                          <p:val>
                                            <p:fltVal val="0"/>
                                          </p:val>
                                        </p:tav>
                                      </p:tavLst>
                                    </p:anim>
                                    <p:anim calcmode="lin" valueType="num">
                                      <p:cBhvr>
                                        <p:cTn id="22" dur="2000" fill="hold"/>
                                        <p:tgtEl>
                                          <p:spTgt spid="15"/>
                                        </p:tgtEl>
                                        <p:attrNameLst>
                                          <p:attrName>ppt_h</p:attrName>
                                        </p:attrNameLst>
                                      </p:cBhvr>
                                      <p:tavLst>
                                        <p:tav tm="0">
                                          <p:val>
                                            <p:fltVal val="0"/>
                                          </p:val>
                                        </p:tav>
                                        <p:tav tm="100000">
                                          <p:val>
                                            <p:strVal val="#ppt_h"/>
                                          </p:val>
                                        </p:tav>
                                      </p:tavLst>
                                    </p:anim>
                                    <p:anim calcmode="lin" valueType="num">
                                      <p:cBhvr>
                                        <p:cTn id="23" dur="2000" fill="hold"/>
                                        <p:tgtEl>
                                          <p:spTgt spid="15"/>
                                        </p:tgtEl>
                                        <p:attrNameLst>
                                          <p:attrName>ppt_w</p:attrName>
                                        </p:attrNameLst>
                                      </p:cBhvr>
                                      <p:tavLst>
                                        <p:tav tm="0">
                                          <p:val>
                                            <p:fltVal val="0"/>
                                          </p:val>
                                        </p:tav>
                                        <p:tav tm="100000">
                                          <p:val>
                                            <p:strVal val="#ppt_w"/>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213005"/>
                                        </p:tgtEl>
                                        <p:attrNameLst>
                                          <p:attrName>style.visibility</p:attrName>
                                        </p:attrNameLst>
                                      </p:cBhvr>
                                      <p:to>
                                        <p:strVal val="visible"/>
                                      </p:to>
                                    </p:set>
                                    <p:animEffect transition="in" filter="fade">
                                      <p:cBhvr>
                                        <p:cTn id="28" dur="1000"/>
                                        <p:tgtEl>
                                          <p:spTgt spid="213005"/>
                                        </p:tgtEl>
                                      </p:cBhvr>
                                    </p:animEffect>
                                    <p:anim calcmode="lin" valueType="num">
                                      <p:cBhvr>
                                        <p:cTn id="29" dur="1000" fill="hold"/>
                                        <p:tgtEl>
                                          <p:spTgt spid="213005"/>
                                        </p:tgtEl>
                                        <p:attrNameLst>
                                          <p:attrName>ppt_x</p:attrName>
                                        </p:attrNameLst>
                                      </p:cBhvr>
                                      <p:tavLst>
                                        <p:tav tm="0">
                                          <p:val>
                                            <p:strVal val="#ppt_x"/>
                                          </p:val>
                                        </p:tav>
                                        <p:tav tm="100000">
                                          <p:val>
                                            <p:strVal val="#ppt_x"/>
                                          </p:val>
                                        </p:tav>
                                      </p:tavLst>
                                    </p:anim>
                                    <p:anim calcmode="lin" valueType="num">
                                      <p:cBhvr>
                                        <p:cTn id="30" dur="1000" fill="hold"/>
                                        <p:tgtEl>
                                          <p:spTgt spid="21300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213011"/>
                                        </p:tgtEl>
                                        <p:attrNameLst>
                                          <p:attrName>style.visibility</p:attrName>
                                        </p:attrNameLst>
                                      </p:cBhvr>
                                      <p:to>
                                        <p:strVal val="visible"/>
                                      </p:to>
                                    </p:set>
                                    <p:animEffect transition="in" filter="fade">
                                      <p:cBhvr>
                                        <p:cTn id="35" dur="1000"/>
                                        <p:tgtEl>
                                          <p:spTgt spid="213011"/>
                                        </p:tgtEl>
                                      </p:cBhvr>
                                    </p:animEffect>
                                    <p:anim calcmode="lin" valueType="num">
                                      <p:cBhvr>
                                        <p:cTn id="36" dur="1000" fill="hold"/>
                                        <p:tgtEl>
                                          <p:spTgt spid="213011"/>
                                        </p:tgtEl>
                                        <p:attrNameLst>
                                          <p:attrName>ppt_x</p:attrName>
                                        </p:attrNameLst>
                                      </p:cBhvr>
                                      <p:tavLst>
                                        <p:tav tm="0">
                                          <p:val>
                                            <p:strVal val="#ppt_x"/>
                                          </p:val>
                                        </p:tav>
                                        <p:tav tm="100000">
                                          <p:val>
                                            <p:strVal val="#ppt_x"/>
                                          </p:val>
                                        </p:tav>
                                      </p:tavLst>
                                    </p:anim>
                                    <p:anim calcmode="lin" valueType="num">
                                      <p:cBhvr>
                                        <p:cTn id="37" dur="1000" fill="hold"/>
                                        <p:tgtEl>
                                          <p:spTgt spid="21301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grpId="0" nodeType="clickEffect">
                                  <p:stCondLst>
                                    <p:cond delay="0"/>
                                  </p:stCondLst>
                                  <p:childTnLst>
                                    <p:set>
                                      <p:cBhvr>
                                        <p:cTn id="41" dur="1" fill="hold">
                                          <p:stCondLst>
                                            <p:cond delay="0"/>
                                          </p:stCondLst>
                                        </p:cTn>
                                        <p:tgtEl>
                                          <p:spTgt spid="213004"/>
                                        </p:tgtEl>
                                        <p:attrNameLst>
                                          <p:attrName>style.visibility</p:attrName>
                                        </p:attrNameLst>
                                      </p:cBhvr>
                                      <p:to>
                                        <p:strVal val="visible"/>
                                      </p:to>
                                    </p:set>
                                    <p:anim calcmode="lin" valueType="num">
                                      <p:cBhvr>
                                        <p:cTn id="42" dur="1000" fill="hold"/>
                                        <p:tgtEl>
                                          <p:spTgt spid="213004"/>
                                        </p:tgtEl>
                                        <p:attrNameLst>
                                          <p:attrName>ppt_x</p:attrName>
                                        </p:attrNameLst>
                                      </p:cBhvr>
                                      <p:tavLst>
                                        <p:tav tm="0">
                                          <p:val>
                                            <p:strVal val="#ppt_x-.2"/>
                                          </p:val>
                                        </p:tav>
                                        <p:tav tm="100000">
                                          <p:val>
                                            <p:strVal val="#ppt_x"/>
                                          </p:val>
                                        </p:tav>
                                      </p:tavLst>
                                    </p:anim>
                                    <p:anim calcmode="lin" valueType="num">
                                      <p:cBhvr>
                                        <p:cTn id="43" dur="1000" fill="hold"/>
                                        <p:tgtEl>
                                          <p:spTgt spid="213004"/>
                                        </p:tgtEl>
                                        <p:attrNameLst>
                                          <p:attrName>ppt_y</p:attrName>
                                        </p:attrNameLst>
                                      </p:cBhvr>
                                      <p:tavLst>
                                        <p:tav tm="0">
                                          <p:val>
                                            <p:strVal val="#ppt_y"/>
                                          </p:val>
                                        </p:tav>
                                        <p:tav tm="100000">
                                          <p:val>
                                            <p:strVal val="#ppt_y"/>
                                          </p:val>
                                        </p:tav>
                                      </p:tavLst>
                                    </p:anim>
                                    <p:animEffect transition="in" filter="wipe(right)" prLst="gradientSize: 0.1">
                                      <p:cBhvr>
                                        <p:cTn id="44" dur="1000"/>
                                        <p:tgtEl>
                                          <p:spTgt spid="213004"/>
                                        </p:tgtEl>
                                      </p:cBhvr>
                                    </p:animEffect>
                                  </p:childTnLst>
                                </p:cTn>
                              </p:par>
                            </p:childTnLst>
                          </p:cTn>
                        </p:par>
                      </p:childTnLst>
                    </p:cTn>
                  </p:par>
                  <p:par>
                    <p:cTn id="45" fill="hold">
                      <p:stCondLst>
                        <p:cond delay="indefinite"/>
                      </p:stCondLst>
                      <p:childTnLst>
                        <p:par>
                          <p:cTn id="46" fill="hold">
                            <p:stCondLst>
                              <p:cond delay="0"/>
                            </p:stCondLst>
                            <p:childTnLst>
                              <p:par>
                                <p:cTn id="47" presetID="35" presetClass="entr" presetSubtype="0" fill="hold" nodeType="click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fade">
                                      <p:cBhvr>
                                        <p:cTn id="49" dur="2000"/>
                                        <p:tgtEl>
                                          <p:spTgt spid="2"/>
                                        </p:tgtEl>
                                      </p:cBhvr>
                                    </p:animEffect>
                                    <p:anim calcmode="lin" valueType="num">
                                      <p:cBhvr>
                                        <p:cTn id="50" dur="2000" fill="hold"/>
                                        <p:tgtEl>
                                          <p:spTgt spid="2"/>
                                        </p:tgtEl>
                                        <p:attrNameLst>
                                          <p:attrName>style.rotation</p:attrName>
                                        </p:attrNameLst>
                                      </p:cBhvr>
                                      <p:tavLst>
                                        <p:tav tm="0">
                                          <p:val>
                                            <p:fltVal val="720"/>
                                          </p:val>
                                        </p:tav>
                                        <p:tav tm="100000">
                                          <p:val>
                                            <p:fltVal val="0"/>
                                          </p:val>
                                        </p:tav>
                                      </p:tavLst>
                                    </p:anim>
                                    <p:anim calcmode="lin" valueType="num">
                                      <p:cBhvr>
                                        <p:cTn id="51" dur="2000" fill="hold"/>
                                        <p:tgtEl>
                                          <p:spTgt spid="2"/>
                                        </p:tgtEl>
                                        <p:attrNameLst>
                                          <p:attrName>ppt_h</p:attrName>
                                        </p:attrNameLst>
                                      </p:cBhvr>
                                      <p:tavLst>
                                        <p:tav tm="0">
                                          <p:val>
                                            <p:fltVal val="0"/>
                                          </p:val>
                                        </p:tav>
                                        <p:tav tm="100000">
                                          <p:val>
                                            <p:strVal val="#ppt_h"/>
                                          </p:val>
                                        </p:tav>
                                      </p:tavLst>
                                    </p:anim>
                                    <p:anim calcmode="lin" valueType="num">
                                      <p:cBhvr>
                                        <p:cTn id="52"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53" fill="hold">
                      <p:stCondLst>
                        <p:cond delay="indefinite"/>
                      </p:stCondLst>
                      <p:childTnLst>
                        <p:par>
                          <p:cTn id="54" fill="hold">
                            <p:stCondLst>
                              <p:cond delay="0"/>
                            </p:stCondLst>
                            <p:childTnLst>
                              <p:par>
                                <p:cTn id="55" presetID="29" presetClass="entr" presetSubtype="0" fill="hold" grpId="0" nodeType="clickEffect">
                                  <p:stCondLst>
                                    <p:cond delay="0"/>
                                  </p:stCondLst>
                                  <p:childTnLst>
                                    <p:set>
                                      <p:cBhvr>
                                        <p:cTn id="56" dur="1" fill="hold">
                                          <p:stCondLst>
                                            <p:cond delay="0"/>
                                          </p:stCondLst>
                                        </p:cTn>
                                        <p:tgtEl>
                                          <p:spTgt spid="213006"/>
                                        </p:tgtEl>
                                        <p:attrNameLst>
                                          <p:attrName>style.visibility</p:attrName>
                                        </p:attrNameLst>
                                      </p:cBhvr>
                                      <p:to>
                                        <p:strVal val="visible"/>
                                      </p:to>
                                    </p:set>
                                    <p:anim calcmode="lin" valueType="num">
                                      <p:cBhvr>
                                        <p:cTn id="57" dur="1000" fill="hold"/>
                                        <p:tgtEl>
                                          <p:spTgt spid="213006"/>
                                        </p:tgtEl>
                                        <p:attrNameLst>
                                          <p:attrName>ppt_x</p:attrName>
                                        </p:attrNameLst>
                                      </p:cBhvr>
                                      <p:tavLst>
                                        <p:tav tm="0">
                                          <p:val>
                                            <p:strVal val="#ppt_x-.2"/>
                                          </p:val>
                                        </p:tav>
                                        <p:tav tm="100000">
                                          <p:val>
                                            <p:strVal val="#ppt_x"/>
                                          </p:val>
                                        </p:tav>
                                      </p:tavLst>
                                    </p:anim>
                                    <p:anim calcmode="lin" valueType="num">
                                      <p:cBhvr>
                                        <p:cTn id="58" dur="1000" fill="hold"/>
                                        <p:tgtEl>
                                          <p:spTgt spid="213006"/>
                                        </p:tgtEl>
                                        <p:attrNameLst>
                                          <p:attrName>ppt_y</p:attrName>
                                        </p:attrNameLst>
                                      </p:cBhvr>
                                      <p:tavLst>
                                        <p:tav tm="0">
                                          <p:val>
                                            <p:strVal val="#ppt_y"/>
                                          </p:val>
                                        </p:tav>
                                        <p:tav tm="100000">
                                          <p:val>
                                            <p:strVal val="#ppt_y"/>
                                          </p:val>
                                        </p:tav>
                                      </p:tavLst>
                                    </p:anim>
                                    <p:animEffect transition="in" filter="wipe(right)" prLst="gradientSize: 0.1">
                                      <p:cBhvr>
                                        <p:cTn id="59" dur="1000"/>
                                        <p:tgtEl>
                                          <p:spTgt spid="213006"/>
                                        </p:tgtEl>
                                      </p:cBhvr>
                                    </p:animEffect>
                                  </p:childTnLst>
                                </p:cTn>
                              </p:par>
                              <p:par>
                                <p:cTn id="60" presetID="29" presetClass="entr" presetSubtype="0" fill="hold" nodeType="withEffect">
                                  <p:stCondLst>
                                    <p:cond delay="0"/>
                                  </p:stCondLst>
                                  <p:childTnLst>
                                    <p:set>
                                      <p:cBhvr>
                                        <p:cTn id="61" dur="1" fill="hold">
                                          <p:stCondLst>
                                            <p:cond delay="0"/>
                                          </p:stCondLst>
                                        </p:cTn>
                                        <p:tgtEl>
                                          <p:spTgt spid="213008"/>
                                        </p:tgtEl>
                                        <p:attrNameLst>
                                          <p:attrName>style.visibility</p:attrName>
                                        </p:attrNameLst>
                                      </p:cBhvr>
                                      <p:to>
                                        <p:strVal val="visible"/>
                                      </p:to>
                                    </p:set>
                                    <p:anim calcmode="lin" valueType="num">
                                      <p:cBhvr>
                                        <p:cTn id="62" dur="1000" fill="hold"/>
                                        <p:tgtEl>
                                          <p:spTgt spid="213008"/>
                                        </p:tgtEl>
                                        <p:attrNameLst>
                                          <p:attrName>ppt_x</p:attrName>
                                        </p:attrNameLst>
                                      </p:cBhvr>
                                      <p:tavLst>
                                        <p:tav tm="0">
                                          <p:val>
                                            <p:strVal val="#ppt_x-.2"/>
                                          </p:val>
                                        </p:tav>
                                        <p:tav tm="100000">
                                          <p:val>
                                            <p:strVal val="#ppt_x"/>
                                          </p:val>
                                        </p:tav>
                                      </p:tavLst>
                                    </p:anim>
                                    <p:anim calcmode="lin" valueType="num">
                                      <p:cBhvr>
                                        <p:cTn id="63" dur="1000" fill="hold"/>
                                        <p:tgtEl>
                                          <p:spTgt spid="213008"/>
                                        </p:tgtEl>
                                        <p:attrNameLst>
                                          <p:attrName>ppt_y</p:attrName>
                                        </p:attrNameLst>
                                      </p:cBhvr>
                                      <p:tavLst>
                                        <p:tav tm="0">
                                          <p:val>
                                            <p:strVal val="#ppt_y"/>
                                          </p:val>
                                        </p:tav>
                                        <p:tav tm="100000">
                                          <p:val>
                                            <p:strVal val="#ppt_y"/>
                                          </p:val>
                                        </p:tav>
                                      </p:tavLst>
                                    </p:anim>
                                    <p:animEffect transition="in" filter="wipe(right)" prLst="gradientSize: 0.1">
                                      <p:cBhvr>
                                        <p:cTn id="64" dur="1000"/>
                                        <p:tgtEl>
                                          <p:spTgt spid="213008"/>
                                        </p:tgtEl>
                                      </p:cBhvr>
                                    </p:animEffect>
                                  </p:childTnLst>
                                </p:cTn>
                              </p:par>
                            </p:childTnLst>
                          </p:cTn>
                        </p:par>
                      </p:childTnLst>
                    </p:cTn>
                  </p:par>
                  <p:par>
                    <p:cTn id="65" fill="hold">
                      <p:stCondLst>
                        <p:cond delay="indefinite"/>
                      </p:stCondLst>
                      <p:childTnLst>
                        <p:par>
                          <p:cTn id="66" fill="hold">
                            <p:stCondLst>
                              <p:cond delay="0"/>
                            </p:stCondLst>
                            <p:childTnLst>
                              <p:par>
                                <p:cTn id="67" presetID="29" presetClass="entr" presetSubtype="0" fill="hold" grpId="0" nodeType="clickEffect">
                                  <p:stCondLst>
                                    <p:cond delay="0"/>
                                  </p:stCondLst>
                                  <p:childTnLst>
                                    <p:set>
                                      <p:cBhvr>
                                        <p:cTn id="68" dur="1" fill="hold">
                                          <p:stCondLst>
                                            <p:cond delay="0"/>
                                          </p:stCondLst>
                                        </p:cTn>
                                        <p:tgtEl>
                                          <p:spTgt spid="212996"/>
                                        </p:tgtEl>
                                        <p:attrNameLst>
                                          <p:attrName>style.visibility</p:attrName>
                                        </p:attrNameLst>
                                      </p:cBhvr>
                                      <p:to>
                                        <p:strVal val="visible"/>
                                      </p:to>
                                    </p:set>
                                    <p:anim calcmode="lin" valueType="num">
                                      <p:cBhvr>
                                        <p:cTn id="69" dur="1000" fill="hold"/>
                                        <p:tgtEl>
                                          <p:spTgt spid="212996"/>
                                        </p:tgtEl>
                                        <p:attrNameLst>
                                          <p:attrName>ppt_x</p:attrName>
                                        </p:attrNameLst>
                                      </p:cBhvr>
                                      <p:tavLst>
                                        <p:tav tm="0">
                                          <p:val>
                                            <p:strVal val="#ppt_x-.2"/>
                                          </p:val>
                                        </p:tav>
                                        <p:tav tm="100000">
                                          <p:val>
                                            <p:strVal val="#ppt_x"/>
                                          </p:val>
                                        </p:tav>
                                      </p:tavLst>
                                    </p:anim>
                                    <p:anim calcmode="lin" valueType="num">
                                      <p:cBhvr>
                                        <p:cTn id="70" dur="1000" fill="hold"/>
                                        <p:tgtEl>
                                          <p:spTgt spid="212996"/>
                                        </p:tgtEl>
                                        <p:attrNameLst>
                                          <p:attrName>ppt_y</p:attrName>
                                        </p:attrNameLst>
                                      </p:cBhvr>
                                      <p:tavLst>
                                        <p:tav tm="0">
                                          <p:val>
                                            <p:strVal val="#ppt_y"/>
                                          </p:val>
                                        </p:tav>
                                        <p:tav tm="100000">
                                          <p:val>
                                            <p:strVal val="#ppt_y"/>
                                          </p:val>
                                        </p:tav>
                                      </p:tavLst>
                                    </p:anim>
                                    <p:animEffect transition="in" filter="wipe(right)" prLst="gradientSize: 0.1">
                                      <p:cBhvr>
                                        <p:cTn id="71" dur="1000"/>
                                        <p:tgtEl>
                                          <p:spTgt spid="212996"/>
                                        </p:tgtEl>
                                      </p:cBhvr>
                                    </p:animEffect>
                                  </p:childTnLst>
                                </p:cTn>
                              </p:par>
                            </p:childTnLst>
                          </p:cTn>
                        </p:par>
                      </p:childTnLst>
                    </p:cTn>
                  </p:par>
                  <p:par>
                    <p:cTn id="72" fill="hold">
                      <p:stCondLst>
                        <p:cond delay="indefinite"/>
                      </p:stCondLst>
                      <p:childTnLst>
                        <p:par>
                          <p:cTn id="73" fill="hold">
                            <p:stCondLst>
                              <p:cond delay="0"/>
                            </p:stCondLst>
                            <p:childTnLst>
                              <p:par>
                                <p:cTn id="74" presetID="19" presetClass="entr" presetSubtype="10" fill="hold" grpId="0" nodeType="clickEffect">
                                  <p:stCondLst>
                                    <p:cond delay="0"/>
                                  </p:stCondLst>
                                  <p:childTnLst>
                                    <p:set>
                                      <p:cBhvr>
                                        <p:cTn id="75" dur="1" fill="hold">
                                          <p:stCondLst>
                                            <p:cond delay="0"/>
                                          </p:stCondLst>
                                        </p:cTn>
                                        <p:tgtEl>
                                          <p:spTgt spid="213002"/>
                                        </p:tgtEl>
                                        <p:attrNameLst>
                                          <p:attrName>style.visibility</p:attrName>
                                        </p:attrNameLst>
                                      </p:cBhvr>
                                      <p:to>
                                        <p:strVal val="visible"/>
                                      </p:to>
                                    </p:set>
                                    <p:anim calcmode="lin" valueType="num">
                                      <p:cBhvr>
                                        <p:cTn id="76" dur="5000" fill="hold"/>
                                        <p:tgtEl>
                                          <p:spTgt spid="213002"/>
                                        </p:tgtEl>
                                        <p:attrNameLst>
                                          <p:attrName>ppt_w</p:attrName>
                                        </p:attrNameLst>
                                      </p:cBhvr>
                                      <p:tavLst>
                                        <p:tav tm="0" fmla="#ppt_w*sin(2.5*pi*$)">
                                          <p:val>
                                            <p:fltVal val="0"/>
                                          </p:val>
                                        </p:tav>
                                        <p:tav tm="100000">
                                          <p:val>
                                            <p:fltVal val="1"/>
                                          </p:val>
                                        </p:tav>
                                      </p:tavLst>
                                    </p:anim>
                                    <p:anim calcmode="lin" valueType="num">
                                      <p:cBhvr>
                                        <p:cTn id="77" dur="5000" fill="hold"/>
                                        <p:tgtEl>
                                          <p:spTgt spid="213002"/>
                                        </p:tgtEl>
                                        <p:attrNameLst>
                                          <p:attrName>ppt_h</p:attrName>
                                        </p:attrNameLst>
                                      </p:cBhvr>
                                      <p:tavLst>
                                        <p:tav tm="0">
                                          <p:val>
                                            <p:strVal val="#ppt_h"/>
                                          </p:val>
                                        </p:tav>
                                        <p:tav tm="100000">
                                          <p:val>
                                            <p:strVal val="#ppt_h"/>
                                          </p:val>
                                        </p:tav>
                                      </p:tavLst>
                                    </p:anim>
                                  </p:childTnLst>
                                </p:cTn>
                              </p:par>
                            </p:childTnLst>
                          </p:cTn>
                        </p:par>
                        <p:par>
                          <p:cTn id="78" fill="hold">
                            <p:stCondLst>
                              <p:cond delay="5000"/>
                            </p:stCondLst>
                            <p:childTnLst>
                              <p:par>
                                <p:cTn id="79" presetID="9" presetClass="entr" presetSubtype="0" fill="hold" grpId="0" nodeType="afterEffect">
                                  <p:stCondLst>
                                    <p:cond delay="0"/>
                                  </p:stCondLst>
                                  <p:childTnLst>
                                    <p:set>
                                      <p:cBhvr>
                                        <p:cTn id="80" dur="1" fill="hold">
                                          <p:stCondLst>
                                            <p:cond delay="0"/>
                                          </p:stCondLst>
                                        </p:cTn>
                                        <p:tgtEl>
                                          <p:spTgt spid="212994"/>
                                        </p:tgtEl>
                                        <p:attrNameLst>
                                          <p:attrName>style.visibility</p:attrName>
                                        </p:attrNameLst>
                                      </p:cBhvr>
                                      <p:to>
                                        <p:strVal val="visible"/>
                                      </p:to>
                                    </p:set>
                                    <p:animEffect transition="in" filter="dissolve">
                                      <p:cBhvr>
                                        <p:cTn id="81" dur="500"/>
                                        <p:tgtEl>
                                          <p:spTgt spid="212994"/>
                                        </p:tgtEl>
                                      </p:cBhvr>
                                    </p:animEffect>
                                  </p:childTnLst>
                                </p:cTn>
                              </p:par>
                            </p:childTnLst>
                          </p:cTn>
                        </p:par>
                        <p:par>
                          <p:cTn id="82" fill="hold">
                            <p:stCondLst>
                              <p:cond delay="5500"/>
                            </p:stCondLst>
                            <p:childTnLst>
                              <p:par>
                                <p:cTn id="83" presetID="47" presetClass="entr" presetSubtype="0" fill="hold" grpId="0" nodeType="afterEffect">
                                  <p:stCondLst>
                                    <p:cond delay="0"/>
                                  </p:stCondLst>
                                  <p:childTnLst>
                                    <p:set>
                                      <p:cBhvr>
                                        <p:cTn id="84" dur="1" fill="hold">
                                          <p:stCondLst>
                                            <p:cond delay="0"/>
                                          </p:stCondLst>
                                        </p:cTn>
                                        <p:tgtEl>
                                          <p:spTgt spid="213003"/>
                                        </p:tgtEl>
                                        <p:attrNameLst>
                                          <p:attrName>style.visibility</p:attrName>
                                        </p:attrNameLst>
                                      </p:cBhvr>
                                      <p:to>
                                        <p:strVal val="visible"/>
                                      </p:to>
                                    </p:set>
                                    <p:animEffect transition="in" filter="fade">
                                      <p:cBhvr>
                                        <p:cTn id="85" dur="1000"/>
                                        <p:tgtEl>
                                          <p:spTgt spid="213003"/>
                                        </p:tgtEl>
                                      </p:cBhvr>
                                    </p:animEffect>
                                    <p:anim calcmode="lin" valueType="num">
                                      <p:cBhvr>
                                        <p:cTn id="86" dur="1000" fill="hold"/>
                                        <p:tgtEl>
                                          <p:spTgt spid="213003"/>
                                        </p:tgtEl>
                                        <p:attrNameLst>
                                          <p:attrName>ppt_x</p:attrName>
                                        </p:attrNameLst>
                                      </p:cBhvr>
                                      <p:tavLst>
                                        <p:tav tm="0">
                                          <p:val>
                                            <p:strVal val="#ppt_x"/>
                                          </p:val>
                                        </p:tav>
                                        <p:tav tm="100000">
                                          <p:val>
                                            <p:strVal val="#ppt_x"/>
                                          </p:val>
                                        </p:tav>
                                      </p:tavLst>
                                    </p:anim>
                                    <p:anim calcmode="lin" valueType="num">
                                      <p:cBhvr>
                                        <p:cTn id="87" dur="1000" fill="hold"/>
                                        <p:tgtEl>
                                          <p:spTgt spid="213003"/>
                                        </p:tgtEl>
                                        <p:attrNameLst>
                                          <p:attrName>ppt_y</p:attrName>
                                        </p:attrNameLst>
                                      </p:cBhvr>
                                      <p:tavLst>
                                        <p:tav tm="0">
                                          <p:val>
                                            <p:strVal val="#ppt_y-.1"/>
                                          </p:val>
                                        </p:tav>
                                        <p:tav tm="100000">
                                          <p:val>
                                            <p:strVal val="#ppt_y"/>
                                          </p:val>
                                        </p:tav>
                                      </p:tavLst>
                                    </p:anim>
                                  </p:childTnLst>
                                </p:cTn>
                              </p:par>
                              <p:par>
                                <p:cTn id="88" presetID="10" presetClass="entr" presetSubtype="0" fill="hold" nodeType="withEffect">
                                  <p:stCondLst>
                                    <p:cond delay="0"/>
                                  </p:stCondLst>
                                  <p:childTnLst>
                                    <p:set>
                                      <p:cBhvr>
                                        <p:cTn id="89" dur="1" fill="hold">
                                          <p:stCondLst>
                                            <p:cond delay="0"/>
                                          </p:stCondLst>
                                        </p:cTn>
                                        <p:tgtEl>
                                          <p:spTgt spid="213010"/>
                                        </p:tgtEl>
                                        <p:attrNameLst>
                                          <p:attrName>style.visibility</p:attrName>
                                        </p:attrNameLst>
                                      </p:cBhvr>
                                      <p:to>
                                        <p:strVal val="visible"/>
                                      </p:to>
                                    </p:set>
                                    <p:animEffect transition="in" filter="fade">
                                      <p:cBhvr>
                                        <p:cTn id="90" dur="2000"/>
                                        <p:tgtEl>
                                          <p:spTgt spid="2130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4" grpId="0" animBg="1"/>
      <p:bldP spid="212996" grpId="0"/>
      <p:bldP spid="213000" grpId="0"/>
      <p:bldP spid="213001" grpId="0" animBg="1"/>
      <p:bldP spid="213002" grpId="0"/>
      <p:bldP spid="213003" grpId="0"/>
      <p:bldP spid="213004" grpId="0"/>
      <p:bldP spid="213005" grpId="0"/>
      <p:bldP spid="213006" grpId="0"/>
      <p:bldP spid="213011" grpId="0"/>
      <p:bldP spid="1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3" name="Rectangle 6"/>
          <p:cNvSpPr>
            <a:spLocks noChangeArrowheads="1"/>
          </p:cNvSpPr>
          <p:nvPr/>
        </p:nvSpPr>
        <p:spPr bwMode="auto">
          <a:xfrm>
            <a:off x="-126124" y="1053890"/>
            <a:ext cx="9144000" cy="4388894"/>
          </a:xfrm>
          <a:prstGeom prst="rect">
            <a:avLst/>
          </a:prstGeom>
          <a:noFill/>
          <a:ln w="9525">
            <a:noFill/>
            <a:miter lim="800000"/>
            <a:headEnd/>
            <a:tailEnd/>
          </a:ln>
        </p:spPr>
        <p:txBody>
          <a:bodyPr wrap="square">
            <a:spAutoFit/>
          </a:bodyPr>
          <a:lstStyle/>
          <a:p>
            <a:pPr marL="342900" indent="-342900" algn="l">
              <a:spcBef>
                <a:spcPct val="20000"/>
              </a:spcBef>
            </a:pPr>
            <a:r>
              <a:rPr lang="en-US" dirty="0" smtClean="0">
                <a:solidFill>
                  <a:srgbClr val="000000"/>
                </a:solidFill>
                <a:latin typeface="Arial" pitchFamily="34" charset="0"/>
              </a:rPr>
              <a:t>   For a given radionuclide, its </a:t>
            </a:r>
            <a:r>
              <a:rPr lang="en-US" u="sng" dirty="0" smtClean="0">
                <a:solidFill>
                  <a:srgbClr val="000000"/>
                </a:solidFill>
                <a:latin typeface="Arial" pitchFamily="34" charset="0"/>
              </a:rPr>
              <a:t>half-life</a:t>
            </a:r>
            <a:r>
              <a:rPr lang="en-US" dirty="0" smtClean="0">
                <a:solidFill>
                  <a:srgbClr val="000000"/>
                </a:solidFill>
                <a:latin typeface="Arial" pitchFamily="34" charset="0"/>
              </a:rPr>
              <a:t> is independent of temperature, external pressure, and its state of chemical combination. Aside from transmuting atoms into other types of atoms (i.e., using </a:t>
            </a:r>
            <a:r>
              <a:rPr lang="en-US" u="sng" dirty="0" smtClean="0">
                <a:solidFill>
                  <a:srgbClr val="000000"/>
                </a:solidFill>
                <a:latin typeface="Arial" pitchFamily="34" charset="0"/>
              </a:rPr>
              <a:t>transmutation technology</a:t>
            </a:r>
            <a:r>
              <a:rPr lang="en-US" dirty="0" smtClean="0">
                <a:solidFill>
                  <a:srgbClr val="000000"/>
                </a:solidFill>
                <a:latin typeface="Arial" pitchFamily="34" charset="0"/>
              </a:rPr>
              <a:t>), there is nothing else we can do to alter a nuclide’s rate of decay, except...WAIT.</a:t>
            </a:r>
          </a:p>
          <a:p>
            <a:pPr marL="342900" indent="-342900" algn="l">
              <a:spcBef>
                <a:spcPct val="20000"/>
              </a:spcBef>
            </a:pPr>
            <a:endParaRPr lang="en-US" sz="1400" dirty="0" smtClean="0">
              <a:solidFill>
                <a:srgbClr val="000000"/>
              </a:solidFill>
              <a:latin typeface="Arial" pitchFamily="34" charset="0"/>
            </a:endParaRPr>
          </a:p>
          <a:p>
            <a:pPr marL="342900" indent="-342900" algn="l">
              <a:spcBef>
                <a:spcPct val="20000"/>
              </a:spcBef>
            </a:pPr>
            <a:r>
              <a:rPr lang="en-US" dirty="0" smtClean="0">
                <a:solidFill>
                  <a:srgbClr val="000000"/>
                </a:solidFill>
                <a:latin typeface="Arial" pitchFamily="34" charset="0"/>
              </a:rPr>
              <a:t>   Rates of radioactive decay conform to the first-order rate law that most AP Chemistry students met for the first time in units on chemical kinetics:</a:t>
            </a:r>
          </a:p>
        </p:txBody>
      </p:sp>
      <p:sp>
        <p:nvSpPr>
          <p:cNvPr id="7" name="Rectangle 6"/>
          <p:cNvSpPr>
            <a:spLocks noChangeArrowheads="1"/>
          </p:cNvSpPr>
          <p:nvPr/>
        </p:nvSpPr>
        <p:spPr bwMode="auto">
          <a:xfrm>
            <a:off x="139111" y="188504"/>
            <a:ext cx="8827994" cy="646331"/>
          </a:xfrm>
          <a:prstGeom prst="rect">
            <a:avLst/>
          </a:prstGeom>
          <a:solidFill>
            <a:schemeClr val="accent4"/>
          </a:solidFill>
          <a:ln w="9525">
            <a:noFill/>
            <a:miter lim="800000"/>
            <a:headEnd/>
            <a:tailEnd/>
          </a:ln>
        </p:spPr>
        <p:txBody>
          <a:bodyPr wrap="none">
            <a:spAutoFit/>
          </a:bodyPr>
          <a:lstStyle/>
          <a:p>
            <a:pPr marL="342900" indent="-342900">
              <a:spcBef>
                <a:spcPct val="20000"/>
              </a:spcBef>
            </a:pPr>
            <a:r>
              <a:rPr lang="en-US" sz="3600" b="1" dirty="0" smtClean="0">
                <a:latin typeface="Arial" pitchFamily="34" charset="0"/>
              </a:rPr>
              <a:t>SUMMARY: </a:t>
            </a:r>
            <a:r>
              <a:rPr lang="en-US" sz="3600" b="1" u="sng" dirty="0" smtClean="0">
                <a:latin typeface="Arial" pitchFamily="34" charset="0"/>
              </a:rPr>
              <a:t>Rates of Radioactive Decay</a:t>
            </a:r>
          </a:p>
        </p:txBody>
      </p:sp>
      <p:sp>
        <p:nvSpPr>
          <p:cNvPr id="6" name="Rectangle 14"/>
          <p:cNvSpPr>
            <a:spLocks noChangeArrowheads="1"/>
          </p:cNvSpPr>
          <p:nvPr/>
        </p:nvSpPr>
        <p:spPr bwMode="auto">
          <a:xfrm>
            <a:off x="2233212" y="5479810"/>
            <a:ext cx="1987550" cy="1112838"/>
          </a:xfrm>
          <a:prstGeom prst="rect">
            <a:avLst/>
          </a:prstGeom>
          <a:solidFill>
            <a:srgbClr val="FFFF00"/>
          </a:solidFill>
          <a:ln w="9525">
            <a:solidFill>
              <a:schemeClr val="tx1"/>
            </a:solidFill>
            <a:miter lim="800000"/>
            <a:headEnd/>
            <a:tailEnd/>
          </a:ln>
        </p:spPr>
        <p:txBody>
          <a:bodyPr anchor="ctr">
            <a:spAutoFit/>
          </a:bodyPr>
          <a:lstStyle/>
          <a:p>
            <a:endParaRPr lang="en-US"/>
          </a:p>
        </p:txBody>
      </p:sp>
      <p:graphicFrame>
        <p:nvGraphicFramePr>
          <p:cNvPr id="8" name="Object 18"/>
          <p:cNvGraphicFramePr>
            <a:graphicFrameLocks noChangeAspect="1"/>
          </p:cNvGraphicFramePr>
          <p:nvPr>
            <p:extLst>
              <p:ext uri="{D42A27DB-BD31-4B8C-83A1-F6EECF244321}">
                <p14:modId xmlns:p14="http://schemas.microsoft.com/office/powerpoint/2010/main" val="3818618159"/>
              </p:ext>
            </p:extLst>
          </p:nvPr>
        </p:nvGraphicFramePr>
        <p:xfrm>
          <a:off x="2393907" y="5529715"/>
          <a:ext cx="1729047" cy="1088659"/>
        </p:xfrm>
        <a:graphic>
          <a:graphicData uri="http://schemas.openxmlformats.org/presentationml/2006/ole">
            <mc:AlternateContent xmlns:mc="http://schemas.openxmlformats.org/markup-compatibility/2006">
              <mc:Choice xmlns:v="urn:schemas-microsoft-com:vml" Requires="v">
                <p:oleObj spid="_x0000_s7212" name="Equation" r:id="rId3" imgW="685800" imgH="431640" progId="Equation.3">
                  <p:embed/>
                </p:oleObj>
              </mc:Choice>
              <mc:Fallback>
                <p:oleObj name="Equation" r:id="rId3" imgW="685800" imgH="431640" progId="Equation.3">
                  <p:embed/>
                  <p:pic>
                    <p:nvPicPr>
                      <p:cNvPr id="0" name=""/>
                      <p:cNvPicPr>
                        <a:picLocks noChangeAspect="1" noChangeArrowheads="1"/>
                      </p:cNvPicPr>
                      <p:nvPr/>
                    </p:nvPicPr>
                    <p:blipFill>
                      <a:blip r:embed="rId4"/>
                      <a:srcRect/>
                      <a:stretch>
                        <a:fillRect/>
                      </a:stretch>
                    </p:blipFill>
                    <p:spPr bwMode="auto">
                      <a:xfrm>
                        <a:off x="2393907" y="5529715"/>
                        <a:ext cx="1729047" cy="1088659"/>
                      </a:xfrm>
                      <a:prstGeom prst="rect">
                        <a:avLst/>
                      </a:prstGeom>
                      <a:noFill/>
                      <a:extLst/>
                    </p:spPr>
                  </p:pic>
                </p:oleObj>
              </mc:Fallback>
            </mc:AlternateContent>
          </a:graphicData>
        </a:graphic>
      </p:graphicFrame>
      <p:sp>
        <p:nvSpPr>
          <p:cNvPr id="10" name="Rectangle 17"/>
          <p:cNvSpPr>
            <a:spLocks noChangeArrowheads="1"/>
          </p:cNvSpPr>
          <p:nvPr/>
        </p:nvSpPr>
        <p:spPr bwMode="auto">
          <a:xfrm>
            <a:off x="4849427" y="5664977"/>
            <a:ext cx="2198688" cy="639762"/>
          </a:xfrm>
          <a:prstGeom prst="rect">
            <a:avLst/>
          </a:prstGeom>
          <a:solidFill>
            <a:srgbClr val="FFFF00"/>
          </a:solidFill>
          <a:ln w="9525">
            <a:solidFill>
              <a:schemeClr val="tx1"/>
            </a:solidFill>
            <a:miter lim="800000"/>
            <a:headEnd/>
            <a:tailEnd/>
          </a:ln>
        </p:spPr>
        <p:txBody>
          <a:bodyPr anchor="ctr">
            <a:spAutoFit/>
          </a:bodyPr>
          <a:lstStyle/>
          <a:p>
            <a:endParaRPr lang="en-US"/>
          </a:p>
        </p:txBody>
      </p:sp>
      <p:sp>
        <p:nvSpPr>
          <p:cNvPr id="11" name="Rectangle 20"/>
          <p:cNvSpPr>
            <a:spLocks noChangeArrowheads="1"/>
          </p:cNvSpPr>
          <p:nvPr/>
        </p:nvSpPr>
        <p:spPr bwMode="auto">
          <a:xfrm>
            <a:off x="4916102" y="5742764"/>
            <a:ext cx="2057400" cy="519113"/>
          </a:xfrm>
          <a:prstGeom prst="rect">
            <a:avLst/>
          </a:prstGeom>
          <a:noFill/>
          <a:ln w="9525">
            <a:noFill/>
            <a:miter lim="800000"/>
            <a:headEnd/>
            <a:tailEnd/>
          </a:ln>
        </p:spPr>
        <p:txBody>
          <a:bodyPr wrap="none">
            <a:spAutoFit/>
          </a:bodyPr>
          <a:lstStyle/>
          <a:p>
            <a:pPr algn="l"/>
            <a:r>
              <a:rPr lang="en-US" dirty="0">
                <a:solidFill>
                  <a:srgbClr val="000000"/>
                </a:solidFill>
              </a:rPr>
              <a:t>k </a:t>
            </a:r>
            <a:r>
              <a:rPr lang="en-US" dirty="0" err="1">
                <a:solidFill>
                  <a:srgbClr val="000000"/>
                </a:solidFill>
              </a:rPr>
              <a:t>t</a:t>
            </a:r>
            <a:r>
              <a:rPr lang="en-US" baseline="-25000" dirty="0" err="1">
                <a:solidFill>
                  <a:srgbClr val="000000"/>
                </a:solidFill>
              </a:rPr>
              <a:t>½</a:t>
            </a:r>
            <a:r>
              <a:rPr lang="en-US" dirty="0">
                <a:solidFill>
                  <a:srgbClr val="000000"/>
                </a:solidFill>
              </a:rPr>
              <a:t> = 0.693</a:t>
            </a:r>
          </a:p>
        </p:txBody>
      </p:sp>
    </p:spTree>
    <p:extLst>
      <p:ext uri="{BB962C8B-B14F-4D97-AF65-F5344CB8AC3E}">
        <p14:creationId xmlns:p14="http://schemas.microsoft.com/office/powerpoint/2010/main" val="25881484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2"/>
          <p:cNvSpPr>
            <a:spLocks noChangeArrowheads="1"/>
          </p:cNvSpPr>
          <p:nvPr/>
        </p:nvSpPr>
        <p:spPr bwMode="auto">
          <a:xfrm>
            <a:off x="806691" y="1351990"/>
            <a:ext cx="1682750" cy="677863"/>
          </a:xfrm>
          <a:prstGeom prst="rect">
            <a:avLst/>
          </a:prstGeom>
          <a:solidFill>
            <a:srgbClr val="FFFF00"/>
          </a:solidFill>
          <a:ln w="9525">
            <a:solidFill>
              <a:schemeClr val="tx1"/>
            </a:solidFill>
            <a:miter lim="800000"/>
            <a:headEnd/>
            <a:tailEnd/>
          </a:ln>
        </p:spPr>
        <p:txBody>
          <a:bodyPr anchor="ctr">
            <a:spAutoFit/>
          </a:bodyPr>
          <a:lstStyle/>
          <a:p>
            <a:endParaRPr lang="en-US"/>
          </a:p>
        </p:txBody>
      </p:sp>
      <p:pic>
        <p:nvPicPr>
          <p:cNvPr id="20496" name="Picture 21" descr="einstein1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6616101" y="211054"/>
            <a:ext cx="2338142" cy="3257360"/>
          </a:xfrm>
          <a:prstGeom prst="rect">
            <a:avLst/>
          </a:prstGeom>
          <a:noFill/>
          <a:ln w="9525">
            <a:noFill/>
            <a:miter lim="800000"/>
            <a:headEnd/>
            <a:tailEnd/>
          </a:ln>
        </p:spPr>
      </p:pic>
      <p:sp>
        <p:nvSpPr>
          <p:cNvPr id="215042" name="Rectangle 2"/>
          <p:cNvSpPr>
            <a:spLocks noChangeArrowheads="1"/>
          </p:cNvSpPr>
          <p:nvPr/>
        </p:nvSpPr>
        <p:spPr bwMode="auto">
          <a:xfrm>
            <a:off x="890829" y="1455178"/>
            <a:ext cx="1493837" cy="485775"/>
          </a:xfrm>
          <a:prstGeom prst="rect">
            <a:avLst/>
          </a:prstGeom>
          <a:solidFill>
            <a:srgbClr val="FFFF00"/>
          </a:solidFill>
          <a:ln w="9525">
            <a:solidFill>
              <a:schemeClr val="tx1"/>
            </a:solidFill>
            <a:miter lim="800000"/>
            <a:headEnd/>
            <a:tailEnd/>
          </a:ln>
        </p:spPr>
        <p:txBody>
          <a:bodyPr anchor="ctr">
            <a:spAutoFit/>
          </a:bodyPr>
          <a:lstStyle/>
          <a:p>
            <a:endParaRPr lang="en-US"/>
          </a:p>
        </p:txBody>
      </p:sp>
      <p:sp>
        <p:nvSpPr>
          <p:cNvPr id="20486" name="Rectangle 8"/>
          <p:cNvSpPr>
            <a:spLocks noChangeArrowheads="1"/>
          </p:cNvSpPr>
          <p:nvPr/>
        </p:nvSpPr>
        <p:spPr bwMode="auto">
          <a:xfrm>
            <a:off x="376591" y="276405"/>
            <a:ext cx="5601213" cy="954107"/>
          </a:xfrm>
          <a:prstGeom prst="rect">
            <a:avLst/>
          </a:prstGeom>
          <a:noFill/>
          <a:ln w="22225" algn="ctr">
            <a:noFill/>
            <a:miter lim="800000"/>
            <a:headEnd/>
            <a:tailEnd/>
          </a:ln>
        </p:spPr>
        <p:txBody>
          <a:bodyPr wrap="none" anchor="ctr">
            <a:spAutoFit/>
          </a:bodyPr>
          <a:lstStyle/>
          <a:p>
            <a:pPr algn="l"/>
            <a:r>
              <a:rPr lang="en-US" dirty="0"/>
              <a:t>Energy and mass </a:t>
            </a:r>
            <a:r>
              <a:rPr lang="en-US" dirty="0" smtClean="0"/>
              <a:t>are two sides of</a:t>
            </a:r>
            <a:endParaRPr lang="en-US" dirty="0"/>
          </a:p>
          <a:p>
            <a:pPr algn="l"/>
            <a:r>
              <a:rPr lang="en-US" dirty="0" smtClean="0"/>
              <a:t>the </a:t>
            </a:r>
            <a:r>
              <a:rPr lang="en-US" dirty="0"/>
              <a:t>same coin.</a:t>
            </a:r>
          </a:p>
        </p:txBody>
      </p:sp>
      <p:sp>
        <p:nvSpPr>
          <p:cNvPr id="215049" name="Rectangle 9"/>
          <p:cNvSpPr>
            <a:spLocks noChangeArrowheads="1"/>
          </p:cNvSpPr>
          <p:nvPr/>
        </p:nvSpPr>
        <p:spPr bwMode="auto">
          <a:xfrm>
            <a:off x="922579" y="1444065"/>
            <a:ext cx="1435100" cy="519113"/>
          </a:xfrm>
          <a:prstGeom prst="rect">
            <a:avLst/>
          </a:prstGeom>
          <a:noFill/>
          <a:ln w="9525">
            <a:noFill/>
            <a:miter lim="800000"/>
            <a:headEnd/>
            <a:tailEnd/>
          </a:ln>
        </p:spPr>
        <p:txBody>
          <a:bodyPr wrap="none">
            <a:spAutoFit/>
          </a:bodyPr>
          <a:lstStyle/>
          <a:p>
            <a:pPr algn="l"/>
            <a:r>
              <a:rPr lang="en-US" dirty="0">
                <a:solidFill>
                  <a:schemeClr val="tx1"/>
                </a:solidFill>
              </a:rPr>
              <a:t>E = mc</a:t>
            </a:r>
            <a:r>
              <a:rPr lang="en-US" baseline="30000" dirty="0">
                <a:solidFill>
                  <a:schemeClr val="tx1"/>
                </a:solidFill>
              </a:rPr>
              <a:t>2</a:t>
            </a:r>
          </a:p>
        </p:txBody>
      </p:sp>
      <p:sp>
        <p:nvSpPr>
          <p:cNvPr id="215050" name="Rectangle 10"/>
          <p:cNvSpPr>
            <a:spLocks noChangeArrowheads="1"/>
          </p:cNvSpPr>
          <p:nvPr/>
        </p:nvSpPr>
        <p:spPr bwMode="auto">
          <a:xfrm>
            <a:off x="2956166" y="802474"/>
            <a:ext cx="3038475" cy="519113"/>
          </a:xfrm>
          <a:prstGeom prst="rect">
            <a:avLst/>
          </a:prstGeom>
          <a:noFill/>
          <a:ln w="9525">
            <a:noFill/>
            <a:miter lim="800000"/>
            <a:headEnd/>
            <a:tailEnd/>
          </a:ln>
        </p:spPr>
        <p:txBody>
          <a:bodyPr wrap="none">
            <a:spAutoFit/>
          </a:bodyPr>
          <a:lstStyle/>
          <a:p>
            <a:pPr algn="l"/>
            <a:r>
              <a:rPr lang="en-US" dirty="0">
                <a:solidFill>
                  <a:schemeClr val="tx1"/>
                </a:solidFill>
              </a:rPr>
              <a:t>c = 3.00 x 10</a:t>
            </a:r>
            <a:r>
              <a:rPr lang="en-US" baseline="30000" dirty="0">
                <a:solidFill>
                  <a:schemeClr val="tx1"/>
                </a:solidFill>
              </a:rPr>
              <a:t>8</a:t>
            </a:r>
            <a:r>
              <a:rPr lang="en-US" dirty="0">
                <a:solidFill>
                  <a:schemeClr val="tx1"/>
                </a:solidFill>
              </a:rPr>
              <a:t> m/s</a:t>
            </a:r>
          </a:p>
        </p:txBody>
      </p:sp>
      <p:sp>
        <p:nvSpPr>
          <p:cNvPr id="215051" name="Rectangle 11"/>
          <p:cNvSpPr>
            <a:spLocks noChangeArrowheads="1"/>
          </p:cNvSpPr>
          <p:nvPr/>
        </p:nvSpPr>
        <p:spPr bwMode="auto">
          <a:xfrm>
            <a:off x="2813291" y="1212049"/>
            <a:ext cx="1736725" cy="519113"/>
          </a:xfrm>
          <a:prstGeom prst="rect">
            <a:avLst/>
          </a:prstGeom>
          <a:noFill/>
          <a:ln w="9525">
            <a:noFill/>
            <a:miter lim="800000"/>
            <a:headEnd/>
            <a:tailEnd/>
          </a:ln>
        </p:spPr>
        <p:txBody>
          <a:bodyPr wrap="none">
            <a:spAutoFit/>
          </a:bodyPr>
          <a:lstStyle/>
          <a:p>
            <a:pPr algn="l"/>
            <a:r>
              <a:rPr lang="en-US" dirty="0">
                <a:solidFill>
                  <a:schemeClr val="tx1"/>
                </a:solidFill>
              </a:rPr>
              <a:t>m = mass</a:t>
            </a:r>
          </a:p>
        </p:txBody>
      </p:sp>
      <p:sp>
        <p:nvSpPr>
          <p:cNvPr id="215052" name="Rectangle 12"/>
          <p:cNvSpPr>
            <a:spLocks noChangeArrowheads="1"/>
          </p:cNvSpPr>
          <p:nvPr/>
        </p:nvSpPr>
        <p:spPr bwMode="auto">
          <a:xfrm>
            <a:off x="4346199" y="1212049"/>
            <a:ext cx="1133475" cy="519113"/>
          </a:xfrm>
          <a:prstGeom prst="rect">
            <a:avLst/>
          </a:prstGeom>
          <a:noFill/>
          <a:ln w="9525">
            <a:noFill/>
            <a:miter lim="800000"/>
            <a:headEnd/>
            <a:tailEnd/>
          </a:ln>
        </p:spPr>
        <p:txBody>
          <a:bodyPr wrap="none">
            <a:spAutoFit/>
          </a:bodyPr>
          <a:lstStyle/>
          <a:p>
            <a:pPr algn="l"/>
            <a:r>
              <a:rPr lang="en-US" dirty="0">
                <a:solidFill>
                  <a:schemeClr val="tx1"/>
                </a:solidFill>
              </a:rPr>
              <a:t>, in kg</a:t>
            </a:r>
          </a:p>
        </p:txBody>
      </p:sp>
      <p:sp>
        <p:nvSpPr>
          <p:cNvPr id="215053" name="Rectangle 13"/>
          <p:cNvSpPr>
            <a:spLocks noChangeArrowheads="1"/>
          </p:cNvSpPr>
          <p:nvPr/>
        </p:nvSpPr>
        <p:spPr bwMode="auto">
          <a:xfrm>
            <a:off x="2899016" y="1620037"/>
            <a:ext cx="1916113" cy="519112"/>
          </a:xfrm>
          <a:prstGeom prst="rect">
            <a:avLst/>
          </a:prstGeom>
          <a:noFill/>
          <a:ln w="9525">
            <a:noFill/>
            <a:miter lim="800000"/>
            <a:headEnd/>
            <a:tailEnd/>
          </a:ln>
        </p:spPr>
        <p:txBody>
          <a:bodyPr wrap="none">
            <a:spAutoFit/>
          </a:bodyPr>
          <a:lstStyle/>
          <a:p>
            <a:pPr algn="l"/>
            <a:r>
              <a:rPr lang="en-US" dirty="0">
                <a:solidFill>
                  <a:schemeClr val="tx1"/>
                </a:solidFill>
              </a:rPr>
              <a:t>E = energy</a:t>
            </a:r>
          </a:p>
        </p:txBody>
      </p:sp>
      <p:sp>
        <p:nvSpPr>
          <p:cNvPr id="215054" name="Rectangle 14"/>
          <p:cNvSpPr>
            <a:spLocks noChangeArrowheads="1"/>
          </p:cNvSpPr>
          <p:nvPr/>
        </p:nvSpPr>
        <p:spPr bwMode="auto">
          <a:xfrm>
            <a:off x="4576078" y="1620037"/>
            <a:ext cx="935038" cy="519112"/>
          </a:xfrm>
          <a:prstGeom prst="rect">
            <a:avLst/>
          </a:prstGeom>
          <a:noFill/>
          <a:ln w="9525">
            <a:noFill/>
            <a:miter lim="800000"/>
            <a:headEnd/>
            <a:tailEnd/>
          </a:ln>
        </p:spPr>
        <p:txBody>
          <a:bodyPr wrap="none">
            <a:spAutoFit/>
          </a:bodyPr>
          <a:lstStyle/>
          <a:p>
            <a:pPr algn="l"/>
            <a:r>
              <a:rPr lang="en-US" dirty="0">
                <a:solidFill>
                  <a:schemeClr val="tx1"/>
                </a:solidFill>
              </a:rPr>
              <a:t>, in J</a:t>
            </a:r>
          </a:p>
        </p:txBody>
      </p:sp>
      <p:sp>
        <p:nvSpPr>
          <p:cNvPr id="215055" name="Rectangle 15"/>
          <p:cNvSpPr>
            <a:spLocks noChangeArrowheads="1"/>
          </p:cNvSpPr>
          <p:nvPr/>
        </p:nvSpPr>
        <p:spPr bwMode="auto">
          <a:xfrm>
            <a:off x="177259" y="2375601"/>
            <a:ext cx="6270243" cy="954107"/>
          </a:xfrm>
          <a:prstGeom prst="rect">
            <a:avLst/>
          </a:prstGeom>
          <a:noFill/>
          <a:ln w="22225" algn="ctr">
            <a:noFill/>
            <a:miter lim="800000"/>
            <a:headEnd/>
            <a:tailEnd/>
          </a:ln>
        </p:spPr>
        <p:txBody>
          <a:bodyPr wrap="none" anchor="ctr">
            <a:spAutoFit/>
          </a:bodyPr>
          <a:lstStyle/>
          <a:p>
            <a:r>
              <a:rPr lang="en-US" dirty="0"/>
              <a:t>When a system </a:t>
            </a:r>
            <a:r>
              <a:rPr lang="en-US" u="sng" dirty="0" smtClean="0"/>
              <a:t>LOSES</a:t>
            </a:r>
            <a:r>
              <a:rPr lang="en-US" dirty="0" smtClean="0"/>
              <a:t>/gains energy,</a:t>
            </a:r>
          </a:p>
          <a:p>
            <a:r>
              <a:rPr lang="en-US" dirty="0" smtClean="0"/>
              <a:t>it _______ / ______ </a:t>
            </a:r>
            <a:r>
              <a:rPr lang="en-US" dirty="0"/>
              <a:t>mass. </a:t>
            </a:r>
          </a:p>
        </p:txBody>
      </p:sp>
      <p:sp>
        <p:nvSpPr>
          <p:cNvPr id="215056" name="Rectangle 16"/>
          <p:cNvSpPr>
            <a:spLocks noChangeArrowheads="1"/>
          </p:cNvSpPr>
          <p:nvPr/>
        </p:nvSpPr>
        <p:spPr bwMode="auto">
          <a:xfrm>
            <a:off x="314325" y="3596048"/>
            <a:ext cx="8584851" cy="2677656"/>
          </a:xfrm>
          <a:prstGeom prst="rect">
            <a:avLst/>
          </a:prstGeom>
          <a:noFill/>
          <a:ln w="22225" algn="ctr">
            <a:noFill/>
            <a:miter lim="800000"/>
            <a:headEnd/>
            <a:tailEnd/>
          </a:ln>
        </p:spPr>
        <p:txBody>
          <a:bodyPr wrap="none" anchor="ctr">
            <a:spAutoFit/>
          </a:bodyPr>
          <a:lstStyle/>
          <a:p>
            <a:pPr algn="l"/>
            <a:r>
              <a:rPr lang="en-US" dirty="0"/>
              <a:t>In chemical reactions, </a:t>
            </a:r>
            <a:r>
              <a:rPr lang="en-US" dirty="0" smtClean="0"/>
              <a:t>the </a:t>
            </a:r>
            <a:r>
              <a:rPr lang="en-US" dirty="0"/>
              <a:t>mass change is nearly</a:t>
            </a:r>
          </a:p>
          <a:p>
            <a:pPr algn="l"/>
            <a:r>
              <a:rPr lang="en-US" dirty="0"/>
              <a:t>undetectable, so we speak of mass as being</a:t>
            </a:r>
          </a:p>
          <a:p>
            <a:pPr algn="l"/>
            <a:r>
              <a:rPr lang="en-US" dirty="0"/>
              <a:t>“conserved,” when it really isn’t. The amount of</a:t>
            </a:r>
          </a:p>
          <a:p>
            <a:pPr algn="l"/>
            <a:r>
              <a:rPr lang="en-US" dirty="0"/>
              <a:t>“mass-and-energy-together,” however, </a:t>
            </a:r>
            <a:r>
              <a:rPr lang="en-US" b="1" dirty="0"/>
              <a:t>IS</a:t>
            </a:r>
            <a:r>
              <a:rPr lang="en-US" dirty="0"/>
              <a:t> conserved.</a:t>
            </a:r>
          </a:p>
          <a:p>
            <a:pPr algn="l"/>
            <a:r>
              <a:rPr lang="en-US" dirty="0"/>
              <a:t>Mass changes in nuclear reactions are much </a:t>
            </a:r>
            <a:r>
              <a:rPr lang="en-US" dirty="0" smtClean="0"/>
              <a:t>larger,</a:t>
            </a:r>
          </a:p>
          <a:p>
            <a:pPr algn="l"/>
            <a:r>
              <a:rPr lang="en-US" dirty="0" smtClean="0"/>
              <a:t>and </a:t>
            </a:r>
            <a:r>
              <a:rPr lang="en-US" dirty="0"/>
              <a:t>are </a:t>
            </a:r>
            <a:r>
              <a:rPr lang="en-US" dirty="0" smtClean="0"/>
              <a:t>(fairly) easily </a:t>
            </a:r>
            <a:r>
              <a:rPr lang="en-US" dirty="0"/>
              <a:t>measured.</a:t>
            </a:r>
          </a:p>
        </p:txBody>
      </p:sp>
      <p:sp>
        <p:nvSpPr>
          <p:cNvPr id="215059" name="Rectangle 19"/>
          <p:cNvSpPr>
            <a:spLocks noChangeArrowheads="1"/>
          </p:cNvSpPr>
          <p:nvPr/>
        </p:nvSpPr>
        <p:spPr bwMode="auto">
          <a:xfrm>
            <a:off x="194006" y="6217441"/>
            <a:ext cx="8711039" cy="523220"/>
          </a:xfrm>
          <a:prstGeom prst="rect">
            <a:avLst/>
          </a:prstGeom>
          <a:noFill/>
          <a:ln w="22225" algn="ctr">
            <a:noFill/>
            <a:miter lim="800000"/>
            <a:headEnd/>
            <a:tailEnd/>
          </a:ln>
        </p:spPr>
        <p:txBody>
          <a:bodyPr wrap="none" anchor="ctr">
            <a:spAutoFit/>
          </a:bodyPr>
          <a:lstStyle/>
          <a:p>
            <a:pPr algn="l"/>
            <a:r>
              <a:rPr lang="en-US" b="1" dirty="0">
                <a:solidFill>
                  <a:schemeClr val="tx1"/>
                </a:solidFill>
                <a:latin typeface="Arial Narrow" panose="020B0606020202030204" pitchFamily="34" charset="0"/>
              </a:rPr>
              <a:t>All </a:t>
            </a:r>
            <a:r>
              <a:rPr lang="en-US" b="1" dirty="0" smtClean="0">
                <a:solidFill>
                  <a:schemeClr val="tx1"/>
                </a:solidFill>
                <a:latin typeface="Arial Narrow" panose="020B0606020202030204" pitchFamily="34" charset="0"/>
              </a:rPr>
              <a:t>thermodynamically favorable nuclear </a:t>
            </a:r>
            <a:r>
              <a:rPr lang="en-US" b="1" dirty="0" err="1" smtClean="0">
                <a:solidFill>
                  <a:schemeClr val="tx1"/>
                </a:solidFill>
                <a:latin typeface="Arial Narrow" panose="020B0606020202030204" pitchFamily="34" charset="0"/>
              </a:rPr>
              <a:t>rxns</a:t>
            </a:r>
            <a:r>
              <a:rPr lang="en-US" b="1" dirty="0" smtClean="0">
                <a:solidFill>
                  <a:schemeClr val="tx1"/>
                </a:solidFill>
                <a:latin typeface="Arial Narrow" panose="020B0606020202030204" pitchFamily="34" charset="0"/>
              </a:rPr>
              <a:t> are </a:t>
            </a:r>
            <a:r>
              <a:rPr lang="en-US" b="1" dirty="0">
                <a:solidFill>
                  <a:schemeClr val="tx1"/>
                </a:solidFill>
                <a:latin typeface="Arial Narrow" panose="020B0606020202030204" pitchFamily="34" charset="0"/>
              </a:rPr>
              <a:t>exothermic.</a:t>
            </a:r>
          </a:p>
        </p:txBody>
      </p:sp>
      <p:sp>
        <p:nvSpPr>
          <p:cNvPr id="18" name="Rectangle 10"/>
          <p:cNvSpPr>
            <a:spLocks noChangeArrowheads="1"/>
          </p:cNvSpPr>
          <p:nvPr/>
        </p:nvSpPr>
        <p:spPr bwMode="auto">
          <a:xfrm>
            <a:off x="1448551" y="2784336"/>
            <a:ext cx="1380506" cy="523220"/>
          </a:xfrm>
          <a:prstGeom prst="rect">
            <a:avLst/>
          </a:prstGeom>
          <a:noFill/>
          <a:ln w="9525">
            <a:noFill/>
            <a:miter lim="800000"/>
            <a:headEnd/>
            <a:tailEnd/>
          </a:ln>
        </p:spPr>
        <p:txBody>
          <a:bodyPr wrap="none">
            <a:spAutoFit/>
          </a:bodyPr>
          <a:lstStyle/>
          <a:p>
            <a:pPr algn="l"/>
            <a:r>
              <a:rPr lang="en-US" dirty="0" smtClean="0">
                <a:solidFill>
                  <a:schemeClr val="tx1"/>
                </a:solidFill>
              </a:rPr>
              <a:t>LOSES</a:t>
            </a:r>
            <a:endParaRPr lang="en-US" dirty="0">
              <a:solidFill>
                <a:schemeClr val="tx1"/>
              </a:solidFill>
            </a:endParaRPr>
          </a:p>
        </p:txBody>
      </p:sp>
      <p:sp>
        <p:nvSpPr>
          <p:cNvPr id="19" name="Rectangle 10"/>
          <p:cNvSpPr>
            <a:spLocks noChangeArrowheads="1"/>
          </p:cNvSpPr>
          <p:nvPr/>
        </p:nvSpPr>
        <p:spPr bwMode="auto">
          <a:xfrm>
            <a:off x="3202612" y="2784336"/>
            <a:ext cx="1045479" cy="523220"/>
          </a:xfrm>
          <a:prstGeom prst="rect">
            <a:avLst/>
          </a:prstGeom>
          <a:noFill/>
          <a:ln w="9525">
            <a:noFill/>
            <a:miter lim="800000"/>
            <a:headEnd/>
            <a:tailEnd/>
          </a:ln>
        </p:spPr>
        <p:txBody>
          <a:bodyPr wrap="none">
            <a:spAutoFit/>
          </a:bodyPr>
          <a:lstStyle/>
          <a:p>
            <a:pPr algn="l"/>
            <a:r>
              <a:rPr lang="en-US" dirty="0" smtClean="0">
                <a:solidFill>
                  <a:schemeClr val="tx1"/>
                </a:solidFill>
              </a:rPr>
              <a:t>gains</a:t>
            </a:r>
            <a:endParaRPr lang="en-US" dirty="0">
              <a:solidFill>
                <a:schemeClr val="tx1"/>
              </a:solidFill>
            </a:endParaRPr>
          </a:p>
        </p:txBody>
      </p:sp>
    </p:spTree>
    <p:extLst>
      <p:ext uri="{BB962C8B-B14F-4D97-AF65-F5344CB8AC3E}">
        <p14:creationId xmlns:p14="http://schemas.microsoft.com/office/powerpoint/2010/main" val="28144820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15049"/>
                                        </p:tgtEl>
                                        <p:attrNameLst>
                                          <p:attrName>style.visibility</p:attrName>
                                        </p:attrNameLst>
                                      </p:cBhvr>
                                      <p:to>
                                        <p:strVal val="visible"/>
                                      </p:to>
                                    </p:set>
                                    <p:animEffect transition="in" filter="fade">
                                      <p:cBhvr>
                                        <p:cTn id="7" dur="2000"/>
                                        <p:tgtEl>
                                          <p:spTgt spid="215049"/>
                                        </p:tgtEl>
                                      </p:cBhvr>
                                    </p:animEffect>
                                    <p:anim calcmode="lin" valueType="num">
                                      <p:cBhvr>
                                        <p:cTn id="8" dur="2000" fill="hold"/>
                                        <p:tgtEl>
                                          <p:spTgt spid="215049"/>
                                        </p:tgtEl>
                                        <p:attrNameLst>
                                          <p:attrName>style.rotation</p:attrName>
                                        </p:attrNameLst>
                                      </p:cBhvr>
                                      <p:tavLst>
                                        <p:tav tm="0">
                                          <p:val>
                                            <p:fltVal val="720"/>
                                          </p:val>
                                        </p:tav>
                                        <p:tav tm="100000">
                                          <p:val>
                                            <p:fltVal val="0"/>
                                          </p:val>
                                        </p:tav>
                                      </p:tavLst>
                                    </p:anim>
                                    <p:anim calcmode="lin" valueType="num">
                                      <p:cBhvr>
                                        <p:cTn id="9" dur="2000" fill="hold"/>
                                        <p:tgtEl>
                                          <p:spTgt spid="215049"/>
                                        </p:tgtEl>
                                        <p:attrNameLst>
                                          <p:attrName>ppt_h</p:attrName>
                                        </p:attrNameLst>
                                      </p:cBhvr>
                                      <p:tavLst>
                                        <p:tav tm="0">
                                          <p:val>
                                            <p:fltVal val="0"/>
                                          </p:val>
                                        </p:tav>
                                        <p:tav tm="100000">
                                          <p:val>
                                            <p:strVal val="#ppt_h"/>
                                          </p:val>
                                        </p:tav>
                                      </p:tavLst>
                                    </p:anim>
                                    <p:anim calcmode="lin" valueType="num">
                                      <p:cBhvr>
                                        <p:cTn id="10" dur="2000" fill="hold"/>
                                        <p:tgtEl>
                                          <p:spTgt spid="215049"/>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9" presetClass="entr" presetSubtype="0" fill="hold" grpId="0" nodeType="afterEffect">
                                  <p:stCondLst>
                                    <p:cond delay="0"/>
                                  </p:stCondLst>
                                  <p:childTnLst>
                                    <p:set>
                                      <p:cBhvr>
                                        <p:cTn id="13" dur="1" fill="hold">
                                          <p:stCondLst>
                                            <p:cond delay="0"/>
                                          </p:stCondLst>
                                        </p:cTn>
                                        <p:tgtEl>
                                          <p:spTgt spid="215042"/>
                                        </p:tgtEl>
                                        <p:attrNameLst>
                                          <p:attrName>style.visibility</p:attrName>
                                        </p:attrNameLst>
                                      </p:cBhvr>
                                      <p:to>
                                        <p:strVal val="visible"/>
                                      </p:to>
                                    </p:set>
                                    <p:animEffect transition="in" filter="dissolve">
                                      <p:cBhvr>
                                        <p:cTn id="14" dur="500"/>
                                        <p:tgtEl>
                                          <p:spTgt spid="215042"/>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dissolve">
                                      <p:cBhvr>
                                        <p:cTn id="17" dur="500"/>
                                        <p:tgtEl>
                                          <p:spTgt spid="17"/>
                                        </p:tgtEl>
                                      </p:cBhvr>
                                    </p:animEffect>
                                  </p:childTnLst>
                                </p:cTn>
                              </p:par>
                            </p:childTnLst>
                          </p:cTn>
                        </p:par>
                        <p:par>
                          <p:cTn id="18" fill="hold">
                            <p:stCondLst>
                              <p:cond delay="2500"/>
                            </p:stCondLst>
                            <p:childTnLst>
                              <p:par>
                                <p:cTn id="19" presetID="6" presetClass="entr" presetSubtype="16" fill="hold" nodeType="afterEffect">
                                  <p:stCondLst>
                                    <p:cond delay="0"/>
                                  </p:stCondLst>
                                  <p:childTnLst>
                                    <p:set>
                                      <p:cBhvr>
                                        <p:cTn id="20" dur="1" fill="hold">
                                          <p:stCondLst>
                                            <p:cond delay="0"/>
                                          </p:stCondLst>
                                        </p:cTn>
                                        <p:tgtEl>
                                          <p:spTgt spid="20496"/>
                                        </p:tgtEl>
                                        <p:attrNameLst>
                                          <p:attrName>style.visibility</p:attrName>
                                        </p:attrNameLst>
                                      </p:cBhvr>
                                      <p:to>
                                        <p:strVal val="visible"/>
                                      </p:to>
                                    </p:set>
                                    <p:animEffect transition="in" filter="circle(in)">
                                      <p:cBhvr>
                                        <p:cTn id="21" dur="2000"/>
                                        <p:tgtEl>
                                          <p:spTgt spid="20496"/>
                                        </p:tgtEl>
                                      </p:cBhvr>
                                    </p:animEffect>
                                  </p:childTnLst>
                                </p:cTn>
                              </p:par>
                            </p:childTnLst>
                          </p:cTn>
                        </p:par>
                      </p:childTnLst>
                    </p:cTn>
                  </p:par>
                  <p:par>
                    <p:cTn id="22" fill="hold">
                      <p:stCondLst>
                        <p:cond delay="indefinite"/>
                      </p:stCondLst>
                      <p:childTnLst>
                        <p:par>
                          <p:cTn id="23" fill="hold">
                            <p:stCondLst>
                              <p:cond delay="0"/>
                            </p:stCondLst>
                            <p:childTnLst>
                              <p:par>
                                <p:cTn id="24" presetID="41" presetClass="entr" presetSubtype="0" fill="hold" grpId="0" nodeType="clickEffect">
                                  <p:stCondLst>
                                    <p:cond delay="0"/>
                                  </p:stCondLst>
                                  <p:iterate type="lt">
                                    <p:tmPct val="10000"/>
                                  </p:iterate>
                                  <p:childTnLst>
                                    <p:set>
                                      <p:cBhvr>
                                        <p:cTn id="25" dur="1" fill="hold">
                                          <p:stCondLst>
                                            <p:cond delay="0"/>
                                          </p:stCondLst>
                                        </p:cTn>
                                        <p:tgtEl>
                                          <p:spTgt spid="215050"/>
                                        </p:tgtEl>
                                        <p:attrNameLst>
                                          <p:attrName>style.visibility</p:attrName>
                                        </p:attrNameLst>
                                      </p:cBhvr>
                                      <p:to>
                                        <p:strVal val="visible"/>
                                      </p:to>
                                    </p:set>
                                    <p:anim calcmode="lin" valueType="num">
                                      <p:cBhvr>
                                        <p:cTn id="26" dur="500" fill="hold"/>
                                        <p:tgtEl>
                                          <p:spTgt spid="215050"/>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215050"/>
                                        </p:tgtEl>
                                        <p:attrNameLst>
                                          <p:attrName>ppt_y</p:attrName>
                                        </p:attrNameLst>
                                      </p:cBhvr>
                                      <p:tavLst>
                                        <p:tav tm="0">
                                          <p:val>
                                            <p:strVal val="#ppt_y"/>
                                          </p:val>
                                        </p:tav>
                                        <p:tav tm="100000">
                                          <p:val>
                                            <p:strVal val="#ppt_y"/>
                                          </p:val>
                                        </p:tav>
                                      </p:tavLst>
                                    </p:anim>
                                    <p:anim calcmode="lin" valueType="num">
                                      <p:cBhvr>
                                        <p:cTn id="28" dur="500" fill="hold"/>
                                        <p:tgtEl>
                                          <p:spTgt spid="215050"/>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215050"/>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215050"/>
                                        </p:tgtEl>
                                      </p:cBhvr>
                                    </p:animEffect>
                                  </p:childTnLst>
                                </p:cTn>
                              </p:par>
                            </p:childTnLst>
                          </p:cTn>
                        </p:par>
                      </p:childTnLst>
                    </p:cTn>
                  </p:par>
                  <p:par>
                    <p:cTn id="31" fill="hold">
                      <p:stCondLst>
                        <p:cond delay="indefinite"/>
                      </p:stCondLst>
                      <p:childTnLst>
                        <p:par>
                          <p:cTn id="32" fill="hold">
                            <p:stCondLst>
                              <p:cond delay="0"/>
                            </p:stCondLst>
                            <p:childTnLst>
                              <p:par>
                                <p:cTn id="33" presetID="41" presetClass="entr" presetSubtype="0" fill="hold" grpId="0" nodeType="clickEffect">
                                  <p:stCondLst>
                                    <p:cond delay="0"/>
                                  </p:stCondLst>
                                  <p:iterate type="lt">
                                    <p:tmPct val="10000"/>
                                  </p:iterate>
                                  <p:childTnLst>
                                    <p:set>
                                      <p:cBhvr>
                                        <p:cTn id="34" dur="1" fill="hold">
                                          <p:stCondLst>
                                            <p:cond delay="0"/>
                                          </p:stCondLst>
                                        </p:cTn>
                                        <p:tgtEl>
                                          <p:spTgt spid="215051"/>
                                        </p:tgtEl>
                                        <p:attrNameLst>
                                          <p:attrName>style.visibility</p:attrName>
                                        </p:attrNameLst>
                                      </p:cBhvr>
                                      <p:to>
                                        <p:strVal val="visible"/>
                                      </p:to>
                                    </p:set>
                                    <p:anim calcmode="lin" valueType="num">
                                      <p:cBhvr>
                                        <p:cTn id="35" dur="500" fill="hold"/>
                                        <p:tgtEl>
                                          <p:spTgt spid="215051"/>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215051"/>
                                        </p:tgtEl>
                                        <p:attrNameLst>
                                          <p:attrName>ppt_y</p:attrName>
                                        </p:attrNameLst>
                                      </p:cBhvr>
                                      <p:tavLst>
                                        <p:tav tm="0">
                                          <p:val>
                                            <p:strVal val="#ppt_y"/>
                                          </p:val>
                                        </p:tav>
                                        <p:tav tm="100000">
                                          <p:val>
                                            <p:strVal val="#ppt_y"/>
                                          </p:val>
                                        </p:tav>
                                      </p:tavLst>
                                    </p:anim>
                                    <p:anim calcmode="lin" valueType="num">
                                      <p:cBhvr>
                                        <p:cTn id="37" dur="500" fill="hold"/>
                                        <p:tgtEl>
                                          <p:spTgt spid="215051"/>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215051"/>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215051"/>
                                        </p:tgtEl>
                                      </p:cBhvr>
                                    </p:animEffect>
                                  </p:childTnLst>
                                </p:cTn>
                              </p:par>
                            </p:childTnLst>
                          </p:cTn>
                        </p:par>
                      </p:childTnLst>
                    </p:cTn>
                  </p:par>
                  <p:par>
                    <p:cTn id="40" fill="hold">
                      <p:stCondLst>
                        <p:cond delay="indefinite"/>
                      </p:stCondLst>
                      <p:childTnLst>
                        <p:par>
                          <p:cTn id="41" fill="hold">
                            <p:stCondLst>
                              <p:cond delay="0"/>
                            </p:stCondLst>
                            <p:childTnLst>
                              <p:par>
                                <p:cTn id="42" presetID="51" presetClass="entr" presetSubtype="0" fill="hold" grpId="0" nodeType="clickEffect">
                                  <p:stCondLst>
                                    <p:cond delay="0"/>
                                  </p:stCondLst>
                                  <p:childTnLst>
                                    <p:set>
                                      <p:cBhvr>
                                        <p:cTn id="43" dur="1" fill="hold">
                                          <p:stCondLst>
                                            <p:cond delay="0"/>
                                          </p:stCondLst>
                                        </p:cTn>
                                        <p:tgtEl>
                                          <p:spTgt spid="215052"/>
                                        </p:tgtEl>
                                        <p:attrNameLst>
                                          <p:attrName>style.visibility</p:attrName>
                                        </p:attrNameLst>
                                      </p:cBhvr>
                                      <p:to>
                                        <p:strVal val="visible"/>
                                      </p:to>
                                    </p:set>
                                    <p:animEffect transition="in" filter="fade">
                                      <p:cBhvr>
                                        <p:cTn id="44" dur="770" decel="100000"/>
                                        <p:tgtEl>
                                          <p:spTgt spid="215052"/>
                                        </p:tgtEl>
                                      </p:cBhvr>
                                    </p:animEffect>
                                    <p:animScale>
                                      <p:cBhvr>
                                        <p:cTn id="45" dur="770" decel="100000"/>
                                        <p:tgtEl>
                                          <p:spTgt spid="215052"/>
                                        </p:tgtEl>
                                      </p:cBhvr>
                                      <p:from x="10000" y="10000"/>
                                      <p:to x="200000" y="450000"/>
                                    </p:animScale>
                                    <p:animScale>
                                      <p:cBhvr>
                                        <p:cTn id="46" dur="1230" accel="100000" fill="hold">
                                          <p:stCondLst>
                                            <p:cond delay="770"/>
                                          </p:stCondLst>
                                        </p:cTn>
                                        <p:tgtEl>
                                          <p:spTgt spid="215052"/>
                                        </p:tgtEl>
                                      </p:cBhvr>
                                      <p:from x="200000" y="450000"/>
                                      <p:to x="100000" y="100000"/>
                                    </p:animScale>
                                    <p:set>
                                      <p:cBhvr>
                                        <p:cTn id="47" dur="770" fill="hold"/>
                                        <p:tgtEl>
                                          <p:spTgt spid="215052"/>
                                        </p:tgtEl>
                                        <p:attrNameLst>
                                          <p:attrName>ppt_x</p:attrName>
                                        </p:attrNameLst>
                                      </p:cBhvr>
                                      <p:to>
                                        <p:strVal val="(0.5)"/>
                                      </p:to>
                                    </p:set>
                                    <p:anim from="(0.5)" to="(#ppt_x)" calcmode="lin" valueType="num">
                                      <p:cBhvr>
                                        <p:cTn id="48" dur="1230" accel="100000" fill="hold">
                                          <p:stCondLst>
                                            <p:cond delay="770"/>
                                          </p:stCondLst>
                                        </p:cTn>
                                        <p:tgtEl>
                                          <p:spTgt spid="215052"/>
                                        </p:tgtEl>
                                        <p:attrNameLst>
                                          <p:attrName>ppt_x</p:attrName>
                                        </p:attrNameLst>
                                      </p:cBhvr>
                                    </p:anim>
                                    <p:set>
                                      <p:cBhvr>
                                        <p:cTn id="49" dur="770" fill="hold"/>
                                        <p:tgtEl>
                                          <p:spTgt spid="215052"/>
                                        </p:tgtEl>
                                        <p:attrNameLst>
                                          <p:attrName>ppt_y</p:attrName>
                                        </p:attrNameLst>
                                      </p:cBhvr>
                                      <p:to>
                                        <p:strVal val="(#ppt_y+0.4)"/>
                                      </p:to>
                                    </p:set>
                                    <p:anim from="(#ppt_y+0.4)" to="(#ppt_y)" calcmode="lin" valueType="num">
                                      <p:cBhvr>
                                        <p:cTn id="50" dur="1230" accel="100000" fill="hold">
                                          <p:stCondLst>
                                            <p:cond delay="770"/>
                                          </p:stCondLst>
                                        </p:cTn>
                                        <p:tgtEl>
                                          <p:spTgt spid="215052"/>
                                        </p:tgtEl>
                                        <p:attrNameLst>
                                          <p:attrName>ppt_y</p:attrName>
                                        </p:attrNameLst>
                                      </p:cBhvr>
                                    </p:anim>
                                  </p:childTnLst>
                                </p:cTn>
                              </p:par>
                            </p:childTnLst>
                          </p:cTn>
                        </p:par>
                      </p:childTnLst>
                    </p:cTn>
                  </p:par>
                  <p:par>
                    <p:cTn id="51" fill="hold">
                      <p:stCondLst>
                        <p:cond delay="indefinite"/>
                      </p:stCondLst>
                      <p:childTnLst>
                        <p:par>
                          <p:cTn id="52" fill="hold">
                            <p:stCondLst>
                              <p:cond delay="0"/>
                            </p:stCondLst>
                            <p:childTnLst>
                              <p:par>
                                <p:cTn id="53" presetID="41" presetClass="entr" presetSubtype="0" fill="hold" grpId="0" nodeType="clickEffect">
                                  <p:stCondLst>
                                    <p:cond delay="0"/>
                                  </p:stCondLst>
                                  <p:iterate type="lt">
                                    <p:tmPct val="10000"/>
                                  </p:iterate>
                                  <p:childTnLst>
                                    <p:set>
                                      <p:cBhvr>
                                        <p:cTn id="54" dur="1" fill="hold">
                                          <p:stCondLst>
                                            <p:cond delay="0"/>
                                          </p:stCondLst>
                                        </p:cTn>
                                        <p:tgtEl>
                                          <p:spTgt spid="215053"/>
                                        </p:tgtEl>
                                        <p:attrNameLst>
                                          <p:attrName>style.visibility</p:attrName>
                                        </p:attrNameLst>
                                      </p:cBhvr>
                                      <p:to>
                                        <p:strVal val="visible"/>
                                      </p:to>
                                    </p:set>
                                    <p:anim calcmode="lin" valueType="num">
                                      <p:cBhvr>
                                        <p:cTn id="55" dur="500" fill="hold"/>
                                        <p:tgtEl>
                                          <p:spTgt spid="215053"/>
                                        </p:tgtEl>
                                        <p:attrNameLst>
                                          <p:attrName>ppt_x</p:attrName>
                                        </p:attrNameLst>
                                      </p:cBhvr>
                                      <p:tavLst>
                                        <p:tav tm="0">
                                          <p:val>
                                            <p:strVal val="#ppt_x"/>
                                          </p:val>
                                        </p:tav>
                                        <p:tav tm="50000">
                                          <p:val>
                                            <p:strVal val="#ppt_x+.1"/>
                                          </p:val>
                                        </p:tav>
                                        <p:tav tm="100000">
                                          <p:val>
                                            <p:strVal val="#ppt_x"/>
                                          </p:val>
                                        </p:tav>
                                      </p:tavLst>
                                    </p:anim>
                                    <p:anim calcmode="lin" valueType="num">
                                      <p:cBhvr>
                                        <p:cTn id="56" dur="500" fill="hold"/>
                                        <p:tgtEl>
                                          <p:spTgt spid="215053"/>
                                        </p:tgtEl>
                                        <p:attrNameLst>
                                          <p:attrName>ppt_y</p:attrName>
                                        </p:attrNameLst>
                                      </p:cBhvr>
                                      <p:tavLst>
                                        <p:tav tm="0">
                                          <p:val>
                                            <p:strVal val="#ppt_y"/>
                                          </p:val>
                                        </p:tav>
                                        <p:tav tm="100000">
                                          <p:val>
                                            <p:strVal val="#ppt_y"/>
                                          </p:val>
                                        </p:tav>
                                      </p:tavLst>
                                    </p:anim>
                                    <p:anim calcmode="lin" valueType="num">
                                      <p:cBhvr>
                                        <p:cTn id="57" dur="500" fill="hold"/>
                                        <p:tgtEl>
                                          <p:spTgt spid="215053"/>
                                        </p:tgtEl>
                                        <p:attrNameLst>
                                          <p:attrName>ppt_h</p:attrName>
                                        </p:attrNameLst>
                                      </p:cBhvr>
                                      <p:tavLst>
                                        <p:tav tm="0">
                                          <p:val>
                                            <p:strVal val="#ppt_h/10"/>
                                          </p:val>
                                        </p:tav>
                                        <p:tav tm="50000">
                                          <p:val>
                                            <p:strVal val="#ppt_h+.01"/>
                                          </p:val>
                                        </p:tav>
                                        <p:tav tm="100000">
                                          <p:val>
                                            <p:strVal val="#ppt_h"/>
                                          </p:val>
                                        </p:tav>
                                      </p:tavLst>
                                    </p:anim>
                                    <p:anim calcmode="lin" valueType="num">
                                      <p:cBhvr>
                                        <p:cTn id="58" dur="500" fill="hold"/>
                                        <p:tgtEl>
                                          <p:spTgt spid="215053"/>
                                        </p:tgtEl>
                                        <p:attrNameLst>
                                          <p:attrName>ppt_w</p:attrName>
                                        </p:attrNameLst>
                                      </p:cBhvr>
                                      <p:tavLst>
                                        <p:tav tm="0">
                                          <p:val>
                                            <p:strVal val="#ppt_w/10"/>
                                          </p:val>
                                        </p:tav>
                                        <p:tav tm="50000">
                                          <p:val>
                                            <p:strVal val="#ppt_w+.01"/>
                                          </p:val>
                                        </p:tav>
                                        <p:tav tm="100000">
                                          <p:val>
                                            <p:strVal val="#ppt_w"/>
                                          </p:val>
                                        </p:tav>
                                      </p:tavLst>
                                    </p:anim>
                                    <p:animEffect transition="in" filter="fade">
                                      <p:cBhvr>
                                        <p:cTn id="59" dur="500" tmFilter="0,0; .5, 1; 1, 1"/>
                                        <p:tgtEl>
                                          <p:spTgt spid="215053"/>
                                        </p:tgtEl>
                                      </p:cBhvr>
                                    </p:animEffect>
                                  </p:childTnLst>
                                </p:cTn>
                              </p:par>
                            </p:childTnLst>
                          </p:cTn>
                        </p:par>
                      </p:childTnLst>
                    </p:cTn>
                  </p:par>
                  <p:par>
                    <p:cTn id="60" fill="hold">
                      <p:stCondLst>
                        <p:cond delay="indefinite"/>
                      </p:stCondLst>
                      <p:childTnLst>
                        <p:par>
                          <p:cTn id="61" fill="hold">
                            <p:stCondLst>
                              <p:cond delay="0"/>
                            </p:stCondLst>
                            <p:childTnLst>
                              <p:par>
                                <p:cTn id="62" presetID="51" presetClass="entr" presetSubtype="0" fill="hold" grpId="0" nodeType="clickEffect">
                                  <p:stCondLst>
                                    <p:cond delay="0"/>
                                  </p:stCondLst>
                                  <p:childTnLst>
                                    <p:set>
                                      <p:cBhvr>
                                        <p:cTn id="63" dur="1" fill="hold">
                                          <p:stCondLst>
                                            <p:cond delay="0"/>
                                          </p:stCondLst>
                                        </p:cTn>
                                        <p:tgtEl>
                                          <p:spTgt spid="215054"/>
                                        </p:tgtEl>
                                        <p:attrNameLst>
                                          <p:attrName>style.visibility</p:attrName>
                                        </p:attrNameLst>
                                      </p:cBhvr>
                                      <p:to>
                                        <p:strVal val="visible"/>
                                      </p:to>
                                    </p:set>
                                    <p:animEffect transition="in" filter="fade">
                                      <p:cBhvr>
                                        <p:cTn id="64" dur="770" decel="100000"/>
                                        <p:tgtEl>
                                          <p:spTgt spid="215054"/>
                                        </p:tgtEl>
                                      </p:cBhvr>
                                    </p:animEffect>
                                    <p:animScale>
                                      <p:cBhvr>
                                        <p:cTn id="65" dur="770" decel="100000"/>
                                        <p:tgtEl>
                                          <p:spTgt spid="215054"/>
                                        </p:tgtEl>
                                      </p:cBhvr>
                                      <p:from x="10000" y="10000"/>
                                      <p:to x="200000" y="450000"/>
                                    </p:animScale>
                                    <p:animScale>
                                      <p:cBhvr>
                                        <p:cTn id="66" dur="1230" accel="100000" fill="hold">
                                          <p:stCondLst>
                                            <p:cond delay="770"/>
                                          </p:stCondLst>
                                        </p:cTn>
                                        <p:tgtEl>
                                          <p:spTgt spid="215054"/>
                                        </p:tgtEl>
                                      </p:cBhvr>
                                      <p:from x="200000" y="450000"/>
                                      <p:to x="100000" y="100000"/>
                                    </p:animScale>
                                    <p:set>
                                      <p:cBhvr>
                                        <p:cTn id="67" dur="770" fill="hold"/>
                                        <p:tgtEl>
                                          <p:spTgt spid="215054"/>
                                        </p:tgtEl>
                                        <p:attrNameLst>
                                          <p:attrName>ppt_x</p:attrName>
                                        </p:attrNameLst>
                                      </p:cBhvr>
                                      <p:to>
                                        <p:strVal val="(0.5)"/>
                                      </p:to>
                                    </p:set>
                                    <p:anim from="(0.5)" to="(#ppt_x)" calcmode="lin" valueType="num">
                                      <p:cBhvr>
                                        <p:cTn id="68" dur="1230" accel="100000" fill="hold">
                                          <p:stCondLst>
                                            <p:cond delay="770"/>
                                          </p:stCondLst>
                                        </p:cTn>
                                        <p:tgtEl>
                                          <p:spTgt spid="215054"/>
                                        </p:tgtEl>
                                        <p:attrNameLst>
                                          <p:attrName>ppt_x</p:attrName>
                                        </p:attrNameLst>
                                      </p:cBhvr>
                                    </p:anim>
                                    <p:set>
                                      <p:cBhvr>
                                        <p:cTn id="69" dur="770" fill="hold"/>
                                        <p:tgtEl>
                                          <p:spTgt spid="215054"/>
                                        </p:tgtEl>
                                        <p:attrNameLst>
                                          <p:attrName>ppt_y</p:attrName>
                                        </p:attrNameLst>
                                      </p:cBhvr>
                                      <p:to>
                                        <p:strVal val="(#ppt_y+0.4)"/>
                                      </p:to>
                                    </p:set>
                                    <p:anim from="(#ppt_y+0.4)" to="(#ppt_y)" calcmode="lin" valueType="num">
                                      <p:cBhvr>
                                        <p:cTn id="70" dur="1230" accel="100000" fill="hold">
                                          <p:stCondLst>
                                            <p:cond delay="770"/>
                                          </p:stCondLst>
                                        </p:cTn>
                                        <p:tgtEl>
                                          <p:spTgt spid="215054"/>
                                        </p:tgtEl>
                                        <p:attrNameLst>
                                          <p:attrName>ppt_y</p:attrName>
                                        </p:attrNameLst>
                                      </p:cBhvr>
                                    </p:anim>
                                  </p:childTnLst>
                                </p:cTn>
                              </p:par>
                            </p:childTnLst>
                          </p:cTn>
                        </p:par>
                      </p:childTnLst>
                    </p:cTn>
                  </p:par>
                  <p:par>
                    <p:cTn id="71" fill="hold">
                      <p:stCondLst>
                        <p:cond delay="indefinite"/>
                      </p:stCondLst>
                      <p:childTnLst>
                        <p:par>
                          <p:cTn id="72" fill="hold">
                            <p:stCondLst>
                              <p:cond delay="0"/>
                            </p:stCondLst>
                            <p:childTnLst>
                              <p:par>
                                <p:cTn id="73" presetID="27" presetClass="entr" presetSubtype="0" fill="hold" grpId="0" nodeType="clickEffect">
                                  <p:stCondLst>
                                    <p:cond delay="0"/>
                                  </p:stCondLst>
                                  <p:iterate type="lt">
                                    <p:tmPct val="50000"/>
                                  </p:iterate>
                                  <p:childTnLst>
                                    <p:set>
                                      <p:cBhvr>
                                        <p:cTn id="74" dur="1" fill="hold">
                                          <p:stCondLst>
                                            <p:cond delay="0"/>
                                          </p:stCondLst>
                                        </p:cTn>
                                        <p:tgtEl>
                                          <p:spTgt spid="215055"/>
                                        </p:tgtEl>
                                        <p:attrNameLst>
                                          <p:attrName>style.visibility</p:attrName>
                                        </p:attrNameLst>
                                      </p:cBhvr>
                                      <p:to>
                                        <p:strVal val="visible"/>
                                      </p:to>
                                    </p:set>
                                    <p:anim calcmode="discrete" valueType="clr">
                                      <p:cBhvr override="childStyle">
                                        <p:cTn id="75" dur="80"/>
                                        <p:tgtEl>
                                          <p:spTgt spid="215055"/>
                                        </p:tgtEl>
                                        <p:attrNameLst>
                                          <p:attrName>style.color</p:attrName>
                                        </p:attrNameLst>
                                      </p:cBhvr>
                                      <p:tavLst>
                                        <p:tav tm="0">
                                          <p:val>
                                            <p:clrVal>
                                              <a:schemeClr val="accent2"/>
                                            </p:clrVal>
                                          </p:val>
                                        </p:tav>
                                        <p:tav tm="50000">
                                          <p:val>
                                            <p:clrVal>
                                              <a:schemeClr val="hlink"/>
                                            </p:clrVal>
                                          </p:val>
                                        </p:tav>
                                      </p:tavLst>
                                    </p:anim>
                                    <p:anim calcmode="discrete" valueType="clr">
                                      <p:cBhvr>
                                        <p:cTn id="76" dur="80"/>
                                        <p:tgtEl>
                                          <p:spTgt spid="215055"/>
                                        </p:tgtEl>
                                        <p:attrNameLst>
                                          <p:attrName>fillcolor</p:attrName>
                                        </p:attrNameLst>
                                      </p:cBhvr>
                                      <p:tavLst>
                                        <p:tav tm="0">
                                          <p:val>
                                            <p:clrVal>
                                              <a:schemeClr val="accent2"/>
                                            </p:clrVal>
                                          </p:val>
                                        </p:tav>
                                        <p:tav tm="50000">
                                          <p:val>
                                            <p:clrVal>
                                              <a:schemeClr val="hlink"/>
                                            </p:clrVal>
                                          </p:val>
                                        </p:tav>
                                      </p:tavLst>
                                    </p:anim>
                                    <p:set>
                                      <p:cBhvr>
                                        <p:cTn id="77" dur="80"/>
                                        <p:tgtEl>
                                          <p:spTgt spid="215055"/>
                                        </p:tgtEl>
                                        <p:attrNameLst>
                                          <p:attrName>fill.type</p:attrName>
                                        </p:attrNameLst>
                                      </p:cBhvr>
                                      <p:to>
                                        <p:strVal val="solid"/>
                                      </p:to>
                                    </p:set>
                                  </p:childTnLst>
                                </p:cTn>
                              </p:par>
                            </p:childTnLst>
                          </p:cTn>
                        </p:par>
                      </p:childTnLst>
                    </p:cTn>
                  </p:par>
                  <p:par>
                    <p:cTn id="78" fill="hold">
                      <p:stCondLst>
                        <p:cond delay="indefinite"/>
                      </p:stCondLst>
                      <p:childTnLst>
                        <p:par>
                          <p:cTn id="79" fill="hold">
                            <p:stCondLst>
                              <p:cond delay="0"/>
                            </p:stCondLst>
                            <p:childTnLst>
                              <p:par>
                                <p:cTn id="80" presetID="41" presetClass="entr" presetSubtype="0" fill="hold" grpId="0" nodeType="clickEffect">
                                  <p:stCondLst>
                                    <p:cond delay="0"/>
                                  </p:stCondLst>
                                  <p:iterate type="lt">
                                    <p:tmPct val="10000"/>
                                  </p:iterate>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83" dur="500" fill="hold"/>
                                        <p:tgtEl>
                                          <p:spTgt spid="18"/>
                                        </p:tgtEl>
                                        <p:attrNameLst>
                                          <p:attrName>ppt_y</p:attrName>
                                        </p:attrNameLst>
                                      </p:cBhvr>
                                      <p:tavLst>
                                        <p:tav tm="0">
                                          <p:val>
                                            <p:strVal val="#ppt_y"/>
                                          </p:val>
                                        </p:tav>
                                        <p:tav tm="100000">
                                          <p:val>
                                            <p:strVal val="#ppt_y"/>
                                          </p:val>
                                        </p:tav>
                                      </p:tavLst>
                                    </p:anim>
                                    <p:anim calcmode="lin" valueType="num">
                                      <p:cBhvr>
                                        <p:cTn id="84"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85"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86" dur="500" tmFilter="0,0; .5, 1; 1, 1"/>
                                        <p:tgtEl>
                                          <p:spTgt spid="18"/>
                                        </p:tgtEl>
                                      </p:cBhvr>
                                    </p:animEffect>
                                  </p:childTnLst>
                                </p:cTn>
                              </p:par>
                            </p:childTnLst>
                          </p:cTn>
                        </p:par>
                      </p:childTnLst>
                    </p:cTn>
                  </p:par>
                  <p:par>
                    <p:cTn id="87" fill="hold">
                      <p:stCondLst>
                        <p:cond delay="indefinite"/>
                      </p:stCondLst>
                      <p:childTnLst>
                        <p:par>
                          <p:cTn id="88" fill="hold">
                            <p:stCondLst>
                              <p:cond delay="0"/>
                            </p:stCondLst>
                            <p:childTnLst>
                              <p:par>
                                <p:cTn id="89" presetID="41" presetClass="entr" presetSubtype="0" fill="hold" grpId="0" nodeType="clickEffect">
                                  <p:stCondLst>
                                    <p:cond delay="0"/>
                                  </p:stCondLst>
                                  <p:iterate type="lt">
                                    <p:tmPct val="10000"/>
                                  </p:iterate>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92" dur="500" fill="hold"/>
                                        <p:tgtEl>
                                          <p:spTgt spid="19"/>
                                        </p:tgtEl>
                                        <p:attrNameLst>
                                          <p:attrName>ppt_y</p:attrName>
                                        </p:attrNameLst>
                                      </p:cBhvr>
                                      <p:tavLst>
                                        <p:tav tm="0">
                                          <p:val>
                                            <p:strVal val="#ppt_y"/>
                                          </p:val>
                                        </p:tav>
                                        <p:tav tm="100000">
                                          <p:val>
                                            <p:strVal val="#ppt_y"/>
                                          </p:val>
                                        </p:tav>
                                      </p:tavLst>
                                    </p:anim>
                                    <p:anim calcmode="lin" valueType="num">
                                      <p:cBhvr>
                                        <p:cTn id="93"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94"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95" dur="500" tmFilter="0,0; .5, 1; 1, 1"/>
                                        <p:tgtEl>
                                          <p:spTgt spid="19"/>
                                        </p:tgtEl>
                                      </p:cBhvr>
                                    </p:animEffect>
                                  </p:childTnLst>
                                </p:cTn>
                              </p:par>
                            </p:childTnLst>
                          </p:cTn>
                        </p:par>
                      </p:childTnLst>
                    </p:cTn>
                  </p:par>
                  <p:par>
                    <p:cTn id="96" fill="hold">
                      <p:stCondLst>
                        <p:cond delay="indefinite"/>
                      </p:stCondLst>
                      <p:childTnLst>
                        <p:par>
                          <p:cTn id="97" fill="hold">
                            <p:stCondLst>
                              <p:cond delay="0"/>
                            </p:stCondLst>
                            <p:childTnLst>
                              <p:par>
                                <p:cTn id="98" presetID="27" presetClass="entr" presetSubtype="0" fill="hold" grpId="0" nodeType="clickEffect">
                                  <p:stCondLst>
                                    <p:cond delay="0"/>
                                  </p:stCondLst>
                                  <p:iterate type="lt">
                                    <p:tmPct val="50000"/>
                                  </p:iterate>
                                  <p:childTnLst>
                                    <p:set>
                                      <p:cBhvr>
                                        <p:cTn id="99" dur="1" fill="hold">
                                          <p:stCondLst>
                                            <p:cond delay="0"/>
                                          </p:stCondLst>
                                        </p:cTn>
                                        <p:tgtEl>
                                          <p:spTgt spid="215056"/>
                                        </p:tgtEl>
                                        <p:attrNameLst>
                                          <p:attrName>style.visibility</p:attrName>
                                        </p:attrNameLst>
                                      </p:cBhvr>
                                      <p:to>
                                        <p:strVal val="visible"/>
                                      </p:to>
                                    </p:set>
                                    <p:anim calcmode="discrete" valueType="clr">
                                      <p:cBhvr override="childStyle">
                                        <p:cTn id="100" dur="80"/>
                                        <p:tgtEl>
                                          <p:spTgt spid="215056"/>
                                        </p:tgtEl>
                                        <p:attrNameLst>
                                          <p:attrName>style.color</p:attrName>
                                        </p:attrNameLst>
                                      </p:cBhvr>
                                      <p:tavLst>
                                        <p:tav tm="0">
                                          <p:val>
                                            <p:clrVal>
                                              <a:schemeClr val="accent2"/>
                                            </p:clrVal>
                                          </p:val>
                                        </p:tav>
                                        <p:tav tm="50000">
                                          <p:val>
                                            <p:clrVal>
                                              <a:schemeClr val="hlink"/>
                                            </p:clrVal>
                                          </p:val>
                                        </p:tav>
                                      </p:tavLst>
                                    </p:anim>
                                    <p:anim calcmode="discrete" valueType="clr">
                                      <p:cBhvr>
                                        <p:cTn id="101" dur="80"/>
                                        <p:tgtEl>
                                          <p:spTgt spid="215056"/>
                                        </p:tgtEl>
                                        <p:attrNameLst>
                                          <p:attrName>fillcolor</p:attrName>
                                        </p:attrNameLst>
                                      </p:cBhvr>
                                      <p:tavLst>
                                        <p:tav tm="0">
                                          <p:val>
                                            <p:clrVal>
                                              <a:schemeClr val="accent2"/>
                                            </p:clrVal>
                                          </p:val>
                                        </p:tav>
                                        <p:tav tm="50000">
                                          <p:val>
                                            <p:clrVal>
                                              <a:schemeClr val="hlink"/>
                                            </p:clrVal>
                                          </p:val>
                                        </p:tav>
                                      </p:tavLst>
                                    </p:anim>
                                    <p:set>
                                      <p:cBhvr>
                                        <p:cTn id="102" dur="80"/>
                                        <p:tgtEl>
                                          <p:spTgt spid="215056"/>
                                        </p:tgtEl>
                                        <p:attrNameLst>
                                          <p:attrName>fill.type</p:attrName>
                                        </p:attrNameLst>
                                      </p:cBhvr>
                                      <p:to>
                                        <p:strVal val="solid"/>
                                      </p:to>
                                    </p:set>
                                  </p:childTnLst>
                                </p:cTn>
                              </p:par>
                            </p:childTnLst>
                          </p:cTn>
                        </p:par>
                      </p:childTnLst>
                    </p:cTn>
                  </p:par>
                  <p:par>
                    <p:cTn id="103" fill="hold">
                      <p:stCondLst>
                        <p:cond delay="indefinite"/>
                      </p:stCondLst>
                      <p:childTnLst>
                        <p:par>
                          <p:cTn id="104" fill="hold">
                            <p:stCondLst>
                              <p:cond delay="0"/>
                            </p:stCondLst>
                            <p:childTnLst>
                              <p:par>
                                <p:cTn id="105" presetID="41" presetClass="entr" presetSubtype="0" fill="hold" grpId="0" nodeType="clickEffect">
                                  <p:stCondLst>
                                    <p:cond delay="0"/>
                                  </p:stCondLst>
                                  <p:iterate type="lt">
                                    <p:tmPct val="10000"/>
                                  </p:iterate>
                                  <p:childTnLst>
                                    <p:set>
                                      <p:cBhvr>
                                        <p:cTn id="106" dur="1" fill="hold">
                                          <p:stCondLst>
                                            <p:cond delay="0"/>
                                          </p:stCondLst>
                                        </p:cTn>
                                        <p:tgtEl>
                                          <p:spTgt spid="215059"/>
                                        </p:tgtEl>
                                        <p:attrNameLst>
                                          <p:attrName>style.visibility</p:attrName>
                                        </p:attrNameLst>
                                      </p:cBhvr>
                                      <p:to>
                                        <p:strVal val="visible"/>
                                      </p:to>
                                    </p:set>
                                    <p:anim calcmode="lin" valueType="num">
                                      <p:cBhvr>
                                        <p:cTn id="107" dur="500" fill="hold"/>
                                        <p:tgtEl>
                                          <p:spTgt spid="215059"/>
                                        </p:tgtEl>
                                        <p:attrNameLst>
                                          <p:attrName>ppt_x</p:attrName>
                                        </p:attrNameLst>
                                      </p:cBhvr>
                                      <p:tavLst>
                                        <p:tav tm="0">
                                          <p:val>
                                            <p:strVal val="#ppt_x"/>
                                          </p:val>
                                        </p:tav>
                                        <p:tav tm="50000">
                                          <p:val>
                                            <p:strVal val="#ppt_x+.1"/>
                                          </p:val>
                                        </p:tav>
                                        <p:tav tm="100000">
                                          <p:val>
                                            <p:strVal val="#ppt_x"/>
                                          </p:val>
                                        </p:tav>
                                      </p:tavLst>
                                    </p:anim>
                                    <p:anim calcmode="lin" valueType="num">
                                      <p:cBhvr>
                                        <p:cTn id="108" dur="500" fill="hold"/>
                                        <p:tgtEl>
                                          <p:spTgt spid="215059"/>
                                        </p:tgtEl>
                                        <p:attrNameLst>
                                          <p:attrName>ppt_y</p:attrName>
                                        </p:attrNameLst>
                                      </p:cBhvr>
                                      <p:tavLst>
                                        <p:tav tm="0">
                                          <p:val>
                                            <p:strVal val="#ppt_y"/>
                                          </p:val>
                                        </p:tav>
                                        <p:tav tm="100000">
                                          <p:val>
                                            <p:strVal val="#ppt_y"/>
                                          </p:val>
                                        </p:tav>
                                      </p:tavLst>
                                    </p:anim>
                                    <p:anim calcmode="lin" valueType="num">
                                      <p:cBhvr>
                                        <p:cTn id="109" dur="500" fill="hold"/>
                                        <p:tgtEl>
                                          <p:spTgt spid="215059"/>
                                        </p:tgtEl>
                                        <p:attrNameLst>
                                          <p:attrName>ppt_h</p:attrName>
                                        </p:attrNameLst>
                                      </p:cBhvr>
                                      <p:tavLst>
                                        <p:tav tm="0">
                                          <p:val>
                                            <p:strVal val="#ppt_h/10"/>
                                          </p:val>
                                        </p:tav>
                                        <p:tav tm="50000">
                                          <p:val>
                                            <p:strVal val="#ppt_h+.01"/>
                                          </p:val>
                                        </p:tav>
                                        <p:tav tm="100000">
                                          <p:val>
                                            <p:strVal val="#ppt_h"/>
                                          </p:val>
                                        </p:tav>
                                      </p:tavLst>
                                    </p:anim>
                                    <p:anim calcmode="lin" valueType="num">
                                      <p:cBhvr>
                                        <p:cTn id="110" dur="500" fill="hold"/>
                                        <p:tgtEl>
                                          <p:spTgt spid="215059"/>
                                        </p:tgtEl>
                                        <p:attrNameLst>
                                          <p:attrName>ppt_w</p:attrName>
                                        </p:attrNameLst>
                                      </p:cBhvr>
                                      <p:tavLst>
                                        <p:tav tm="0">
                                          <p:val>
                                            <p:strVal val="#ppt_w/10"/>
                                          </p:val>
                                        </p:tav>
                                        <p:tav tm="50000">
                                          <p:val>
                                            <p:strVal val="#ppt_w+.01"/>
                                          </p:val>
                                        </p:tav>
                                        <p:tav tm="100000">
                                          <p:val>
                                            <p:strVal val="#ppt_w"/>
                                          </p:val>
                                        </p:tav>
                                      </p:tavLst>
                                    </p:anim>
                                    <p:animEffect transition="in" filter="fade">
                                      <p:cBhvr>
                                        <p:cTn id="111" dur="500" tmFilter="0,0; .5, 1; 1, 1"/>
                                        <p:tgtEl>
                                          <p:spTgt spid="215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15042" grpId="0" animBg="1"/>
      <p:bldP spid="215049" grpId="0"/>
      <p:bldP spid="215050" grpId="0"/>
      <p:bldP spid="215051" grpId="0"/>
      <p:bldP spid="215052" grpId="0"/>
      <p:bldP spid="215053" grpId="0"/>
      <p:bldP spid="215054" grpId="0"/>
      <p:bldP spid="215055" grpId="0"/>
      <p:bldP spid="215056" grpId="0"/>
      <p:bldP spid="215059" grpId="0"/>
      <p:bldP spid="18" grpId="0"/>
      <p:bldP spid="1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ChangeArrowheads="1"/>
          </p:cNvSpPr>
          <p:nvPr/>
        </p:nvSpPr>
        <p:spPr bwMode="auto">
          <a:xfrm>
            <a:off x="266675" y="205897"/>
            <a:ext cx="3724096" cy="1200329"/>
          </a:xfrm>
          <a:prstGeom prst="rect">
            <a:avLst/>
          </a:prstGeom>
          <a:noFill/>
          <a:ln w="22225" algn="ctr">
            <a:noFill/>
            <a:miter lim="800000"/>
            <a:headEnd/>
            <a:tailEnd/>
          </a:ln>
        </p:spPr>
        <p:txBody>
          <a:bodyPr wrap="none" anchor="ctr">
            <a:spAutoFit/>
          </a:bodyPr>
          <a:lstStyle/>
          <a:p>
            <a:r>
              <a:rPr lang="en-US" sz="3600" b="1" dirty="0" smtClean="0"/>
              <a:t>Nuclear</a:t>
            </a:r>
          </a:p>
          <a:p>
            <a:r>
              <a:rPr lang="en-US" sz="3600" b="1" dirty="0" smtClean="0"/>
              <a:t>Binding </a:t>
            </a:r>
            <a:r>
              <a:rPr lang="en-US" sz="3600" b="1" dirty="0"/>
              <a:t>Energy</a:t>
            </a:r>
            <a:r>
              <a:rPr lang="en-US" sz="3600" dirty="0"/>
              <a:t> </a:t>
            </a:r>
          </a:p>
        </p:txBody>
      </p:sp>
      <p:sp>
        <p:nvSpPr>
          <p:cNvPr id="21507" name="Rectangle 8"/>
          <p:cNvSpPr>
            <a:spLocks noChangeArrowheads="1"/>
          </p:cNvSpPr>
          <p:nvPr/>
        </p:nvSpPr>
        <p:spPr bwMode="auto">
          <a:xfrm>
            <a:off x="7010950" y="291515"/>
            <a:ext cx="1443037" cy="955675"/>
          </a:xfrm>
          <a:prstGeom prst="rect">
            <a:avLst/>
          </a:prstGeom>
          <a:noFill/>
          <a:ln w="22225" algn="ctr">
            <a:noFill/>
            <a:miter lim="800000"/>
            <a:headEnd/>
            <a:tailEnd/>
          </a:ln>
        </p:spPr>
        <p:txBody>
          <a:bodyPr wrap="none" anchor="ctr">
            <a:spAutoFit/>
          </a:bodyPr>
          <a:lstStyle/>
          <a:p>
            <a:r>
              <a:rPr lang="en-US" dirty="0"/>
              <a:t>mass of</a:t>
            </a:r>
          </a:p>
          <a:p>
            <a:r>
              <a:rPr lang="en-US" dirty="0"/>
              <a:t>nucleus</a:t>
            </a:r>
          </a:p>
        </p:txBody>
      </p:sp>
      <p:sp>
        <p:nvSpPr>
          <p:cNvPr id="21509" name="Oval 10"/>
          <p:cNvSpPr>
            <a:spLocks noChangeArrowheads="1"/>
          </p:cNvSpPr>
          <p:nvPr/>
        </p:nvSpPr>
        <p:spPr bwMode="auto">
          <a:xfrm>
            <a:off x="5893350" y="307390"/>
            <a:ext cx="927100" cy="927100"/>
          </a:xfrm>
          <a:prstGeom prst="ellipse">
            <a:avLst/>
          </a:prstGeom>
          <a:noFill/>
          <a:ln w="22225" algn="ctr">
            <a:solidFill>
              <a:srgbClr val="FF0000"/>
            </a:solidFill>
            <a:round/>
            <a:headEnd/>
            <a:tailEnd/>
          </a:ln>
        </p:spPr>
        <p:txBody>
          <a:bodyPr wrap="none" anchor="ctr">
            <a:spAutoFit/>
          </a:bodyPr>
          <a:lstStyle/>
          <a:p>
            <a:endParaRPr lang="en-US"/>
          </a:p>
        </p:txBody>
      </p:sp>
      <p:sp>
        <p:nvSpPr>
          <p:cNvPr id="216075" name="Rectangle 11"/>
          <p:cNvSpPr>
            <a:spLocks noChangeArrowheads="1"/>
          </p:cNvSpPr>
          <p:nvPr/>
        </p:nvSpPr>
        <p:spPr bwMode="auto">
          <a:xfrm>
            <a:off x="6083850" y="356602"/>
            <a:ext cx="543739" cy="830997"/>
          </a:xfrm>
          <a:prstGeom prst="rect">
            <a:avLst/>
          </a:prstGeom>
          <a:noFill/>
          <a:ln w="9525">
            <a:noFill/>
            <a:miter lim="800000"/>
            <a:headEnd/>
            <a:tailEnd/>
          </a:ln>
        </p:spPr>
        <p:txBody>
          <a:bodyPr wrap="none">
            <a:spAutoFit/>
          </a:bodyPr>
          <a:lstStyle/>
          <a:p>
            <a:pPr algn="l"/>
            <a:r>
              <a:rPr lang="en-US" sz="4800" b="1" dirty="0" smtClean="0">
                <a:solidFill>
                  <a:srgbClr val="000000"/>
                </a:solidFill>
              </a:rPr>
              <a:t>&gt;</a:t>
            </a:r>
            <a:endParaRPr lang="en-US" sz="4800" b="1" dirty="0">
              <a:solidFill>
                <a:srgbClr val="000000"/>
              </a:solidFill>
            </a:endParaRPr>
          </a:p>
        </p:txBody>
      </p:sp>
      <p:sp>
        <p:nvSpPr>
          <p:cNvPr id="39" name="Rectangle 9"/>
          <p:cNvSpPr>
            <a:spLocks noChangeArrowheads="1"/>
          </p:cNvSpPr>
          <p:nvPr/>
        </p:nvSpPr>
        <p:spPr bwMode="auto">
          <a:xfrm>
            <a:off x="144467" y="5261162"/>
            <a:ext cx="5143652" cy="1446550"/>
          </a:xfrm>
          <a:prstGeom prst="rect">
            <a:avLst/>
          </a:prstGeom>
          <a:noFill/>
          <a:ln w="22225" algn="ctr">
            <a:noFill/>
            <a:miter lim="800000"/>
            <a:headEnd/>
            <a:tailEnd/>
          </a:ln>
        </p:spPr>
        <p:txBody>
          <a:bodyPr wrap="none" anchor="ctr">
            <a:spAutoFit/>
          </a:bodyPr>
          <a:lstStyle/>
          <a:p>
            <a:r>
              <a:rPr lang="en-US" sz="4400" b="1" dirty="0">
                <a:solidFill>
                  <a:srgbClr val="000000"/>
                </a:solidFill>
              </a:rPr>
              <a:t>“Sep</a:t>
            </a:r>
            <a:r>
              <a:rPr lang="en-US" sz="4400" dirty="0">
                <a:solidFill>
                  <a:srgbClr val="000000"/>
                </a:solidFill>
              </a:rPr>
              <a:t>arate: </a:t>
            </a:r>
            <a:r>
              <a:rPr lang="en-US" sz="4400" b="1" dirty="0">
                <a:solidFill>
                  <a:srgbClr val="000000"/>
                </a:solidFill>
              </a:rPr>
              <a:t>heav</a:t>
            </a:r>
            <a:r>
              <a:rPr lang="en-US" sz="4400" dirty="0">
                <a:solidFill>
                  <a:srgbClr val="000000"/>
                </a:solidFill>
              </a:rPr>
              <a:t>ier.</a:t>
            </a:r>
          </a:p>
          <a:p>
            <a:r>
              <a:rPr lang="en-US" sz="4400" b="1" dirty="0" smtClean="0">
                <a:solidFill>
                  <a:srgbClr val="000000"/>
                </a:solidFill>
              </a:rPr>
              <a:t> Tighter</a:t>
            </a:r>
            <a:r>
              <a:rPr lang="en-US" sz="4400" b="1" dirty="0">
                <a:solidFill>
                  <a:srgbClr val="000000"/>
                </a:solidFill>
              </a:rPr>
              <a:t>: lighter.”</a:t>
            </a:r>
          </a:p>
        </p:txBody>
      </p:sp>
      <p:grpSp>
        <p:nvGrpSpPr>
          <p:cNvPr id="2" name="Group 58"/>
          <p:cNvGrpSpPr>
            <a:grpSpLocks/>
          </p:cNvGrpSpPr>
          <p:nvPr/>
        </p:nvGrpSpPr>
        <p:grpSpPr bwMode="auto">
          <a:xfrm flipH="1">
            <a:off x="3817849" y="1908527"/>
            <a:ext cx="5027613" cy="3929063"/>
            <a:chOff x="2029448" y="2571744"/>
            <a:chExt cx="5027014" cy="3929401"/>
          </a:xfrm>
        </p:grpSpPr>
        <p:grpSp>
          <p:nvGrpSpPr>
            <p:cNvPr id="21514" name="Group 38"/>
            <p:cNvGrpSpPr>
              <a:grpSpLocks/>
            </p:cNvGrpSpPr>
            <p:nvPr/>
          </p:nvGrpSpPr>
          <p:grpSpPr bwMode="auto">
            <a:xfrm flipH="1">
              <a:off x="2029448" y="2571744"/>
              <a:ext cx="5027014" cy="3913194"/>
              <a:chOff x="196" y="2680"/>
              <a:chExt cx="1880" cy="1464"/>
            </a:xfrm>
          </p:grpSpPr>
          <p:pic>
            <p:nvPicPr>
              <p:cNvPr id="21516" name="Picture 20" descr="j031892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 y="2680"/>
                <a:ext cx="1880" cy="1464"/>
              </a:xfrm>
              <a:prstGeom prst="rect">
                <a:avLst/>
              </a:prstGeom>
              <a:noFill/>
              <a:ln w="9525">
                <a:noFill/>
                <a:miter lim="800000"/>
                <a:headEnd/>
                <a:tailEnd/>
              </a:ln>
            </p:spPr>
          </p:pic>
          <p:grpSp>
            <p:nvGrpSpPr>
              <p:cNvPr id="21517" name="Group 37"/>
              <p:cNvGrpSpPr>
                <a:grpSpLocks/>
              </p:cNvGrpSpPr>
              <p:nvPr/>
            </p:nvGrpSpPr>
            <p:grpSpPr bwMode="auto">
              <a:xfrm>
                <a:off x="1667" y="3440"/>
                <a:ext cx="142" cy="152"/>
                <a:chOff x="1317" y="3270"/>
                <a:chExt cx="142" cy="152"/>
              </a:xfrm>
            </p:grpSpPr>
            <p:sp>
              <p:nvSpPr>
                <p:cNvPr id="21526" name="Oval 21"/>
                <p:cNvSpPr>
                  <a:spLocks noChangeArrowheads="1"/>
                </p:cNvSpPr>
                <p:nvPr/>
              </p:nvSpPr>
              <p:spPr bwMode="auto">
                <a:xfrm>
                  <a:off x="1333" y="3364"/>
                  <a:ext cx="56" cy="56"/>
                </a:xfrm>
                <a:prstGeom prst="ellipse">
                  <a:avLst/>
                </a:prstGeom>
                <a:solidFill>
                  <a:srgbClr val="0000FF"/>
                </a:solidFill>
                <a:ln w="12700" algn="ctr">
                  <a:solidFill>
                    <a:schemeClr val="tx1"/>
                  </a:solidFill>
                  <a:round/>
                  <a:headEnd/>
                  <a:tailEnd/>
                </a:ln>
              </p:spPr>
              <p:txBody>
                <a:bodyPr wrap="none" anchor="ctr">
                  <a:spAutoFit/>
                </a:bodyPr>
                <a:lstStyle/>
                <a:p>
                  <a:endParaRPr lang="en-US"/>
                </a:p>
              </p:txBody>
            </p:sp>
            <p:sp>
              <p:nvSpPr>
                <p:cNvPr id="21527" name="Oval 22"/>
                <p:cNvSpPr>
                  <a:spLocks noChangeArrowheads="1"/>
                </p:cNvSpPr>
                <p:nvPr/>
              </p:nvSpPr>
              <p:spPr bwMode="auto">
                <a:xfrm>
                  <a:off x="1401" y="3330"/>
                  <a:ext cx="56" cy="56"/>
                </a:xfrm>
                <a:prstGeom prst="ellipse">
                  <a:avLst/>
                </a:prstGeom>
                <a:solidFill>
                  <a:srgbClr val="0000FF"/>
                </a:solidFill>
                <a:ln w="12700" algn="ctr">
                  <a:solidFill>
                    <a:schemeClr val="tx1"/>
                  </a:solidFill>
                  <a:round/>
                  <a:headEnd/>
                  <a:tailEnd/>
                </a:ln>
              </p:spPr>
              <p:txBody>
                <a:bodyPr wrap="none" anchor="ctr">
                  <a:spAutoFit/>
                </a:bodyPr>
                <a:lstStyle/>
                <a:p>
                  <a:endParaRPr lang="en-US"/>
                </a:p>
              </p:txBody>
            </p:sp>
            <p:sp>
              <p:nvSpPr>
                <p:cNvPr id="21528" name="Oval 23"/>
                <p:cNvSpPr>
                  <a:spLocks noChangeArrowheads="1"/>
                </p:cNvSpPr>
                <p:nvPr/>
              </p:nvSpPr>
              <p:spPr bwMode="auto">
                <a:xfrm>
                  <a:off x="1385" y="3366"/>
                  <a:ext cx="56" cy="56"/>
                </a:xfrm>
                <a:prstGeom prst="ellipse">
                  <a:avLst/>
                </a:prstGeom>
                <a:solidFill>
                  <a:srgbClr val="FF0000"/>
                </a:solidFill>
                <a:ln w="12700" algn="ctr">
                  <a:solidFill>
                    <a:schemeClr val="tx1"/>
                  </a:solidFill>
                  <a:round/>
                  <a:headEnd/>
                  <a:tailEnd/>
                </a:ln>
              </p:spPr>
              <p:txBody>
                <a:bodyPr wrap="none" anchor="ctr">
                  <a:spAutoFit/>
                </a:bodyPr>
                <a:lstStyle/>
                <a:p>
                  <a:endParaRPr lang="en-US"/>
                </a:p>
              </p:txBody>
            </p:sp>
            <p:sp>
              <p:nvSpPr>
                <p:cNvPr id="21529" name="Oval 24"/>
                <p:cNvSpPr>
                  <a:spLocks noChangeArrowheads="1"/>
                </p:cNvSpPr>
                <p:nvPr/>
              </p:nvSpPr>
              <p:spPr bwMode="auto">
                <a:xfrm>
                  <a:off x="1403" y="3290"/>
                  <a:ext cx="56" cy="56"/>
                </a:xfrm>
                <a:prstGeom prst="ellipse">
                  <a:avLst/>
                </a:prstGeom>
                <a:solidFill>
                  <a:srgbClr val="0000FF"/>
                </a:solidFill>
                <a:ln w="12700" algn="ctr">
                  <a:solidFill>
                    <a:schemeClr val="tx1"/>
                  </a:solidFill>
                  <a:round/>
                  <a:headEnd/>
                  <a:tailEnd/>
                </a:ln>
              </p:spPr>
              <p:txBody>
                <a:bodyPr wrap="none" anchor="ctr">
                  <a:spAutoFit/>
                </a:bodyPr>
                <a:lstStyle/>
                <a:p>
                  <a:endParaRPr lang="en-US"/>
                </a:p>
              </p:txBody>
            </p:sp>
            <p:sp>
              <p:nvSpPr>
                <p:cNvPr id="21530" name="Oval 25"/>
                <p:cNvSpPr>
                  <a:spLocks noChangeArrowheads="1"/>
                </p:cNvSpPr>
                <p:nvPr/>
              </p:nvSpPr>
              <p:spPr bwMode="auto">
                <a:xfrm>
                  <a:off x="1325" y="3284"/>
                  <a:ext cx="56" cy="56"/>
                </a:xfrm>
                <a:prstGeom prst="ellipse">
                  <a:avLst/>
                </a:prstGeom>
                <a:solidFill>
                  <a:srgbClr val="0000FF"/>
                </a:solidFill>
                <a:ln w="12700" algn="ctr">
                  <a:solidFill>
                    <a:schemeClr val="tx1"/>
                  </a:solidFill>
                  <a:round/>
                  <a:headEnd/>
                  <a:tailEnd/>
                </a:ln>
              </p:spPr>
              <p:txBody>
                <a:bodyPr wrap="none" anchor="ctr">
                  <a:spAutoFit/>
                </a:bodyPr>
                <a:lstStyle/>
                <a:p>
                  <a:endParaRPr lang="en-US"/>
                </a:p>
              </p:txBody>
            </p:sp>
            <p:sp>
              <p:nvSpPr>
                <p:cNvPr id="21531" name="Oval 26"/>
                <p:cNvSpPr>
                  <a:spLocks noChangeArrowheads="1"/>
                </p:cNvSpPr>
                <p:nvPr/>
              </p:nvSpPr>
              <p:spPr bwMode="auto">
                <a:xfrm>
                  <a:off x="1365" y="3320"/>
                  <a:ext cx="56" cy="56"/>
                </a:xfrm>
                <a:prstGeom prst="ellipse">
                  <a:avLst/>
                </a:prstGeom>
                <a:solidFill>
                  <a:srgbClr val="FF0000"/>
                </a:solidFill>
                <a:ln w="12700" algn="ctr">
                  <a:solidFill>
                    <a:schemeClr val="tx1"/>
                  </a:solidFill>
                  <a:round/>
                  <a:headEnd/>
                  <a:tailEnd/>
                </a:ln>
              </p:spPr>
              <p:txBody>
                <a:bodyPr wrap="none" anchor="ctr">
                  <a:spAutoFit/>
                </a:bodyPr>
                <a:lstStyle/>
                <a:p>
                  <a:endParaRPr lang="en-US"/>
                </a:p>
              </p:txBody>
            </p:sp>
            <p:sp>
              <p:nvSpPr>
                <p:cNvPr id="21532" name="Oval 27"/>
                <p:cNvSpPr>
                  <a:spLocks noChangeArrowheads="1"/>
                </p:cNvSpPr>
                <p:nvPr/>
              </p:nvSpPr>
              <p:spPr bwMode="auto">
                <a:xfrm>
                  <a:off x="1317" y="3334"/>
                  <a:ext cx="56" cy="56"/>
                </a:xfrm>
                <a:prstGeom prst="ellipse">
                  <a:avLst/>
                </a:prstGeom>
                <a:solidFill>
                  <a:srgbClr val="FF0000"/>
                </a:solidFill>
                <a:ln w="12700" algn="ctr">
                  <a:solidFill>
                    <a:schemeClr val="tx1"/>
                  </a:solidFill>
                  <a:round/>
                  <a:headEnd/>
                  <a:tailEnd/>
                </a:ln>
              </p:spPr>
              <p:txBody>
                <a:bodyPr wrap="none" anchor="ctr">
                  <a:spAutoFit/>
                </a:bodyPr>
                <a:lstStyle/>
                <a:p>
                  <a:endParaRPr lang="en-US"/>
                </a:p>
              </p:txBody>
            </p:sp>
            <p:sp>
              <p:nvSpPr>
                <p:cNvPr id="21533" name="Oval 28"/>
                <p:cNvSpPr>
                  <a:spLocks noChangeArrowheads="1"/>
                </p:cNvSpPr>
                <p:nvPr/>
              </p:nvSpPr>
              <p:spPr bwMode="auto">
                <a:xfrm>
                  <a:off x="1367" y="3270"/>
                  <a:ext cx="56" cy="56"/>
                </a:xfrm>
                <a:prstGeom prst="ellipse">
                  <a:avLst/>
                </a:prstGeom>
                <a:solidFill>
                  <a:srgbClr val="FF0000"/>
                </a:solidFill>
                <a:ln w="12700" algn="ctr">
                  <a:solidFill>
                    <a:schemeClr val="tx1"/>
                  </a:solidFill>
                  <a:round/>
                  <a:headEnd/>
                  <a:tailEnd/>
                </a:ln>
              </p:spPr>
              <p:txBody>
                <a:bodyPr wrap="none" anchor="ctr">
                  <a:spAutoFit/>
                </a:bodyPr>
                <a:lstStyle/>
                <a:p>
                  <a:endParaRPr lang="en-US"/>
                </a:p>
              </p:txBody>
            </p:sp>
          </p:grpSp>
          <p:sp>
            <p:nvSpPr>
              <p:cNvPr id="21518" name="Oval 29"/>
              <p:cNvSpPr>
                <a:spLocks noChangeArrowheads="1"/>
              </p:cNvSpPr>
              <p:nvPr/>
            </p:nvSpPr>
            <p:spPr bwMode="auto">
              <a:xfrm>
                <a:off x="507" y="3704"/>
                <a:ext cx="56" cy="56"/>
              </a:xfrm>
              <a:prstGeom prst="ellipse">
                <a:avLst/>
              </a:prstGeom>
              <a:solidFill>
                <a:srgbClr val="0000FF"/>
              </a:solidFill>
              <a:ln w="12700" algn="ctr">
                <a:solidFill>
                  <a:schemeClr val="tx1"/>
                </a:solidFill>
                <a:round/>
                <a:headEnd/>
                <a:tailEnd/>
              </a:ln>
            </p:spPr>
            <p:txBody>
              <a:bodyPr wrap="none" anchor="ctr">
                <a:spAutoFit/>
              </a:bodyPr>
              <a:lstStyle/>
              <a:p>
                <a:endParaRPr lang="en-US"/>
              </a:p>
            </p:txBody>
          </p:sp>
          <p:sp>
            <p:nvSpPr>
              <p:cNvPr id="21519" name="Oval 30"/>
              <p:cNvSpPr>
                <a:spLocks noChangeArrowheads="1"/>
              </p:cNvSpPr>
              <p:nvPr/>
            </p:nvSpPr>
            <p:spPr bwMode="auto">
              <a:xfrm>
                <a:off x="647" y="3632"/>
                <a:ext cx="56" cy="56"/>
              </a:xfrm>
              <a:prstGeom prst="ellipse">
                <a:avLst/>
              </a:prstGeom>
              <a:solidFill>
                <a:srgbClr val="0000FF"/>
              </a:solidFill>
              <a:ln w="12700" algn="ctr">
                <a:solidFill>
                  <a:schemeClr val="tx1"/>
                </a:solidFill>
                <a:round/>
                <a:headEnd/>
                <a:tailEnd/>
              </a:ln>
            </p:spPr>
            <p:txBody>
              <a:bodyPr wrap="none" anchor="ctr">
                <a:spAutoFit/>
              </a:bodyPr>
              <a:lstStyle/>
              <a:p>
                <a:endParaRPr lang="en-US"/>
              </a:p>
            </p:txBody>
          </p:sp>
          <p:sp>
            <p:nvSpPr>
              <p:cNvPr id="21520" name="Oval 31"/>
              <p:cNvSpPr>
                <a:spLocks noChangeArrowheads="1"/>
              </p:cNvSpPr>
              <p:nvPr/>
            </p:nvSpPr>
            <p:spPr bwMode="auto">
              <a:xfrm>
                <a:off x="599" y="3704"/>
                <a:ext cx="56" cy="56"/>
              </a:xfrm>
              <a:prstGeom prst="ellipse">
                <a:avLst/>
              </a:prstGeom>
              <a:solidFill>
                <a:srgbClr val="FF0000"/>
              </a:solidFill>
              <a:ln w="12700" algn="ctr">
                <a:solidFill>
                  <a:schemeClr val="tx1"/>
                </a:solidFill>
                <a:round/>
                <a:headEnd/>
                <a:tailEnd/>
              </a:ln>
            </p:spPr>
            <p:txBody>
              <a:bodyPr wrap="none" anchor="ctr">
                <a:spAutoFit/>
              </a:bodyPr>
              <a:lstStyle/>
              <a:p>
                <a:endParaRPr lang="en-US"/>
              </a:p>
            </p:txBody>
          </p:sp>
          <p:sp>
            <p:nvSpPr>
              <p:cNvPr id="21521" name="Oval 32"/>
              <p:cNvSpPr>
                <a:spLocks noChangeArrowheads="1"/>
              </p:cNvSpPr>
              <p:nvPr/>
            </p:nvSpPr>
            <p:spPr bwMode="auto">
              <a:xfrm>
                <a:off x="607" y="3562"/>
                <a:ext cx="56" cy="56"/>
              </a:xfrm>
              <a:prstGeom prst="ellipse">
                <a:avLst/>
              </a:prstGeom>
              <a:solidFill>
                <a:srgbClr val="0000FF"/>
              </a:solidFill>
              <a:ln w="12700" algn="ctr">
                <a:solidFill>
                  <a:schemeClr val="tx1"/>
                </a:solidFill>
                <a:round/>
                <a:headEnd/>
                <a:tailEnd/>
              </a:ln>
            </p:spPr>
            <p:txBody>
              <a:bodyPr wrap="none" anchor="ctr">
                <a:spAutoFit/>
              </a:bodyPr>
              <a:lstStyle/>
              <a:p>
                <a:endParaRPr lang="en-US"/>
              </a:p>
            </p:txBody>
          </p:sp>
          <p:sp>
            <p:nvSpPr>
              <p:cNvPr id="21522" name="Oval 33"/>
              <p:cNvSpPr>
                <a:spLocks noChangeArrowheads="1"/>
              </p:cNvSpPr>
              <p:nvPr/>
            </p:nvSpPr>
            <p:spPr bwMode="auto">
              <a:xfrm>
                <a:off x="511" y="3570"/>
                <a:ext cx="56" cy="56"/>
              </a:xfrm>
              <a:prstGeom prst="ellipse">
                <a:avLst/>
              </a:prstGeom>
              <a:solidFill>
                <a:srgbClr val="0000FF"/>
              </a:solidFill>
              <a:ln w="12700" algn="ctr">
                <a:solidFill>
                  <a:schemeClr val="tx1"/>
                </a:solidFill>
                <a:round/>
                <a:headEnd/>
                <a:tailEnd/>
              </a:ln>
            </p:spPr>
            <p:txBody>
              <a:bodyPr wrap="none" anchor="ctr">
                <a:spAutoFit/>
              </a:bodyPr>
              <a:lstStyle/>
              <a:p>
                <a:endParaRPr lang="en-US"/>
              </a:p>
            </p:txBody>
          </p:sp>
          <p:sp>
            <p:nvSpPr>
              <p:cNvPr id="21523" name="Oval 34"/>
              <p:cNvSpPr>
                <a:spLocks noChangeArrowheads="1"/>
              </p:cNvSpPr>
              <p:nvPr/>
            </p:nvSpPr>
            <p:spPr bwMode="auto">
              <a:xfrm>
                <a:off x="561" y="3636"/>
                <a:ext cx="56" cy="56"/>
              </a:xfrm>
              <a:prstGeom prst="ellipse">
                <a:avLst/>
              </a:prstGeom>
              <a:solidFill>
                <a:srgbClr val="FF0000"/>
              </a:solidFill>
              <a:ln w="12700" algn="ctr">
                <a:solidFill>
                  <a:schemeClr val="tx1"/>
                </a:solidFill>
                <a:round/>
                <a:headEnd/>
                <a:tailEnd/>
              </a:ln>
            </p:spPr>
            <p:txBody>
              <a:bodyPr wrap="none" anchor="ctr">
                <a:spAutoFit/>
              </a:bodyPr>
              <a:lstStyle/>
              <a:p>
                <a:endParaRPr lang="en-US"/>
              </a:p>
            </p:txBody>
          </p:sp>
          <p:sp>
            <p:nvSpPr>
              <p:cNvPr id="21524" name="Oval 35"/>
              <p:cNvSpPr>
                <a:spLocks noChangeArrowheads="1"/>
              </p:cNvSpPr>
              <p:nvPr/>
            </p:nvSpPr>
            <p:spPr bwMode="auto">
              <a:xfrm>
                <a:off x="469" y="3640"/>
                <a:ext cx="56" cy="56"/>
              </a:xfrm>
              <a:prstGeom prst="ellipse">
                <a:avLst/>
              </a:prstGeom>
              <a:solidFill>
                <a:srgbClr val="FF0000"/>
              </a:solidFill>
              <a:ln w="12700" algn="ctr">
                <a:solidFill>
                  <a:schemeClr val="tx1"/>
                </a:solidFill>
                <a:round/>
                <a:headEnd/>
                <a:tailEnd/>
              </a:ln>
            </p:spPr>
            <p:txBody>
              <a:bodyPr wrap="none" anchor="ctr">
                <a:spAutoFit/>
              </a:bodyPr>
              <a:lstStyle/>
              <a:p>
                <a:endParaRPr lang="en-US"/>
              </a:p>
            </p:txBody>
          </p:sp>
          <p:sp>
            <p:nvSpPr>
              <p:cNvPr id="21525" name="Oval 36"/>
              <p:cNvSpPr>
                <a:spLocks noChangeArrowheads="1"/>
              </p:cNvSpPr>
              <p:nvPr/>
            </p:nvSpPr>
            <p:spPr bwMode="auto">
              <a:xfrm>
                <a:off x="563" y="3504"/>
                <a:ext cx="56" cy="56"/>
              </a:xfrm>
              <a:prstGeom prst="ellipse">
                <a:avLst/>
              </a:prstGeom>
              <a:solidFill>
                <a:srgbClr val="FF0000"/>
              </a:solidFill>
              <a:ln w="12700" algn="ctr">
                <a:solidFill>
                  <a:schemeClr val="tx1"/>
                </a:solidFill>
                <a:round/>
                <a:headEnd/>
                <a:tailEnd/>
              </a:ln>
            </p:spPr>
            <p:txBody>
              <a:bodyPr wrap="none" anchor="ctr">
                <a:spAutoFit/>
              </a:bodyPr>
              <a:lstStyle/>
              <a:p>
                <a:endParaRPr lang="en-US"/>
              </a:p>
            </p:txBody>
          </p:sp>
        </p:grpSp>
        <p:pic>
          <p:nvPicPr>
            <p:cNvPr id="21515" name="Picture 20" descr="j0318920[1]"/>
            <p:cNvPicPr>
              <a:picLocks noChangeAspect="1" noChangeArrowheads="1"/>
            </p:cNvPicPr>
            <p:nvPr/>
          </p:nvPicPr>
          <p:blipFill>
            <a:blip r:embed="rId2" cstate="print">
              <a:extLst>
                <a:ext uri="{28A0092B-C50C-407E-A947-70E740481C1C}">
                  <a14:useLocalDpi xmlns:a14="http://schemas.microsoft.com/office/drawing/2010/main" val="0"/>
                </a:ext>
              </a:extLst>
            </a:blip>
            <a:srcRect l="37839" t="85336" r="27263"/>
            <a:stretch>
              <a:fillRect/>
            </a:stretch>
          </p:blipFill>
          <p:spPr bwMode="auto">
            <a:xfrm>
              <a:off x="3807939" y="5927331"/>
              <a:ext cx="1754368" cy="573814"/>
            </a:xfrm>
            <a:prstGeom prst="rect">
              <a:avLst/>
            </a:prstGeom>
            <a:noFill/>
            <a:ln w="9525">
              <a:noFill/>
              <a:miter lim="800000"/>
              <a:headEnd/>
              <a:tailEnd/>
            </a:ln>
          </p:spPr>
        </p:pic>
      </p:grpSp>
      <p:sp>
        <p:nvSpPr>
          <p:cNvPr id="30" name="Rectangle 9"/>
          <p:cNvSpPr>
            <a:spLocks noChangeArrowheads="1"/>
          </p:cNvSpPr>
          <p:nvPr/>
        </p:nvSpPr>
        <p:spPr bwMode="auto">
          <a:xfrm>
            <a:off x="3977206" y="291515"/>
            <a:ext cx="1625600" cy="955675"/>
          </a:xfrm>
          <a:prstGeom prst="rect">
            <a:avLst/>
          </a:prstGeom>
          <a:noFill/>
          <a:ln w="22225" algn="ctr">
            <a:noFill/>
            <a:miter lim="800000"/>
            <a:headEnd/>
            <a:tailEnd/>
          </a:ln>
        </p:spPr>
        <p:txBody>
          <a:bodyPr wrap="none" anchor="ctr">
            <a:spAutoFit/>
          </a:bodyPr>
          <a:lstStyle/>
          <a:p>
            <a:r>
              <a:rPr lang="en-US" dirty="0"/>
              <a:t>mass of</a:t>
            </a:r>
          </a:p>
          <a:p>
            <a:r>
              <a:rPr lang="en-US" dirty="0"/>
              <a:t>nucleons</a:t>
            </a:r>
          </a:p>
        </p:txBody>
      </p:sp>
      <p:grpSp>
        <p:nvGrpSpPr>
          <p:cNvPr id="5" name="Group 4"/>
          <p:cNvGrpSpPr/>
          <p:nvPr/>
        </p:nvGrpSpPr>
        <p:grpSpPr>
          <a:xfrm>
            <a:off x="382983" y="1210427"/>
            <a:ext cx="4140877" cy="2854993"/>
            <a:chOff x="382983" y="1210427"/>
            <a:chExt cx="4140877" cy="2854993"/>
          </a:xfrm>
        </p:grpSpPr>
        <p:sp>
          <p:nvSpPr>
            <p:cNvPr id="38" name="Rectangle 9"/>
            <p:cNvSpPr>
              <a:spLocks noChangeArrowheads="1"/>
            </p:cNvSpPr>
            <p:nvPr/>
          </p:nvSpPr>
          <p:spPr bwMode="auto">
            <a:xfrm>
              <a:off x="382983" y="1818651"/>
              <a:ext cx="4140877" cy="2246769"/>
            </a:xfrm>
            <a:prstGeom prst="rect">
              <a:avLst/>
            </a:prstGeom>
            <a:noFill/>
            <a:ln w="22225" algn="ctr">
              <a:noFill/>
              <a:miter lim="800000"/>
              <a:headEnd/>
              <a:tailEnd/>
            </a:ln>
          </p:spPr>
          <p:txBody>
            <a:bodyPr wrap="none" anchor="ctr">
              <a:spAutoFit/>
            </a:bodyPr>
            <a:lstStyle/>
            <a:p>
              <a:r>
                <a:rPr lang="en-US" dirty="0">
                  <a:solidFill>
                    <a:srgbClr val="000000"/>
                  </a:solidFill>
                </a:rPr>
                <a:t>(when they AREN’T in a</a:t>
              </a:r>
            </a:p>
            <a:p>
              <a:r>
                <a:rPr lang="en-US" dirty="0">
                  <a:solidFill>
                    <a:srgbClr val="000000"/>
                  </a:solidFill>
                </a:rPr>
                <a:t>nucleus, i.e., if they were</a:t>
              </a:r>
            </a:p>
            <a:p>
              <a:r>
                <a:rPr lang="en-US" dirty="0" smtClean="0">
                  <a:solidFill>
                    <a:srgbClr val="000000"/>
                  </a:solidFill>
                </a:rPr>
                <a:t>separated, massed</a:t>
              </a:r>
              <a:endParaRPr lang="en-US" dirty="0">
                <a:solidFill>
                  <a:srgbClr val="000000"/>
                </a:solidFill>
              </a:endParaRPr>
            </a:p>
            <a:p>
              <a:r>
                <a:rPr lang="en-US" dirty="0" smtClean="0">
                  <a:solidFill>
                    <a:srgbClr val="000000"/>
                  </a:solidFill>
                </a:rPr>
                <a:t>individually, and their</a:t>
              </a:r>
            </a:p>
            <a:p>
              <a:r>
                <a:rPr lang="en-US" dirty="0" smtClean="0">
                  <a:solidFill>
                    <a:srgbClr val="000000"/>
                  </a:solidFill>
                </a:rPr>
                <a:t>masses added)</a:t>
              </a:r>
              <a:endParaRPr lang="en-US" dirty="0">
                <a:solidFill>
                  <a:srgbClr val="000000"/>
                </a:solidFill>
              </a:endParaRPr>
            </a:p>
          </p:txBody>
        </p:sp>
        <p:cxnSp>
          <p:nvCxnSpPr>
            <p:cNvPr id="4" name="Straight Connector 3"/>
            <p:cNvCxnSpPr/>
            <p:nvPr/>
          </p:nvCxnSpPr>
          <p:spPr bwMode="auto">
            <a:xfrm flipV="1">
              <a:off x="3929080" y="1210427"/>
              <a:ext cx="378225" cy="608224"/>
            </a:xfrm>
            <a:prstGeom prst="line">
              <a:avLst/>
            </a:prstGeom>
            <a:noFill/>
            <a:ln w="22225" cap="flat" cmpd="sng" algn="ctr">
              <a:solidFill>
                <a:schemeClr val="tx1"/>
              </a:solidFill>
              <a:prstDash val="solid"/>
              <a:round/>
              <a:headEnd type="none" w="med" len="med"/>
              <a:tailEnd type="none" w="med" len="med"/>
            </a:ln>
            <a:effectLst/>
          </p:spPr>
        </p:cxnSp>
      </p:grpSp>
    </p:spTree>
    <p:extLst>
      <p:ext uri="{BB962C8B-B14F-4D97-AF65-F5344CB8AC3E}">
        <p14:creationId xmlns:p14="http://schemas.microsoft.com/office/powerpoint/2010/main" val="22451321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16075"/>
                                        </p:tgtEl>
                                        <p:attrNameLst>
                                          <p:attrName>style.visibility</p:attrName>
                                        </p:attrNameLst>
                                      </p:cBhvr>
                                      <p:to>
                                        <p:strVal val="visible"/>
                                      </p:to>
                                    </p:set>
                                    <p:animEffect transition="in" filter="fade">
                                      <p:cBhvr>
                                        <p:cTn id="7" dur="2000"/>
                                        <p:tgtEl>
                                          <p:spTgt spid="216075"/>
                                        </p:tgtEl>
                                      </p:cBhvr>
                                    </p:animEffect>
                                    <p:anim calcmode="lin" valueType="num">
                                      <p:cBhvr>
                                        <p:cTn id="8" dur="2000" fill="hold"/>
                                        <p:tgtEl>
                                          <p:spTgt spid="216075"/>
                                        </p:tgtEl>
                                        <p:attrNameLst>
                                          <p:attrName>ppt_w</p:attrName>
                                        </p:attrNameLst>
                                      </p:cBhvr>
                                      <p:tavLst>
                                        <p:tav tm="0" fmla="#ppt_w*sin(2.5*pi*$)">
                                          <p:val>
                                            <p:fltVal val="0"/>
                                          </p:val>
                                        </p:tav>
                                        <p:tav tm="100000">
                                          <p:val>
                                            <p:fltVal val="1"/>
                                          </p:val>
                                        </p:tav>
                                      </p:tavLst>
                                    </p:anim>
                                    <p:anim calcmode="lin" valueType="num">
                                      <p:cBhvr>
                                        <p:cTn id="9" dur="2000" fill="hold"/>
                                        <p:tgtEl>
                                          <p:spTgt spid="21607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20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39"/>
                                        </p:tgtEl>
                                        <p:attrNameLst>
                                          <p:attrName>style.visibility</p:attrName>
                                        </p:attrNameLst>
                                      </p:cBhvr>
                                      <p:to>
                                        <p:strVal val="visible"/>
                                      </p:to>
                                    </p:set>
                                    <p:anim calcmode="discrete" valueType="clr">
                                      <p:cBhvr override="childStyle">
                                        <p:cTn id="26" dur="80"/>
                                        <p:tgtEl>
                                          <p:spTgt spid="39"/>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39"/>
                                        </p:tgtEl>
                                        <p:attrNameLst>
                                          <p:attrName>fillcolor</p:attrName>
                                        </p:attrNameLst>
                                      </p:cBhvr>
                                      <p:tavLst>
                                        <p:tav tm="0">
                                          <p:val>
                                            <p:clrVal>
                                              <a:schemeClr val="accent2"/>
                                            </p:clrVal>
                                          </p:val>
                                        </p:tav>
                                        <p:tav tm="50000">
                                          <p:val>
                                            <p:clrVal>
                                              <a:schemeClr val="hlink"/>
                                            </p:clrVal>
                                          </p:val>
                                        </p:tav>
                                      </p:tavLst>
                                    </p:anim>
                                    <p:set>
                                      <p:cBhvr>
                                        <p:cTn id="28" dur="80"/>
                                        <p:tgtEl>
                                          <p:spTgt spid="3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75" grpId="0"/>
      <p:bldP spid="3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9" name="Rectangle 7"/>
          <p:cNvSpPr>
            <a:spLocks noChangeArrowheads="1"/>
          </p:cNvSpPr>
          <p:nvPr/>
        </p:nvSpPr>
        <p:spPr bwMode="auto">
          <a:xfrm>
            <a:off x="5680836" y="2789324"/>
            <a:ext cx="3143809" cy="1815882"/>
          </a:xfrm>
          <a:prstGeom prst="rect">
            <a:avLst/>
          </a:prstGeom>
          <a:noFill/>
          <a:ln w="9525">
            <a:noFill/>
            <a:miter lim="800000"/>
            <a:headEnd/>
            <a:tailEnd/>
          </a:ln>
        </p:spPr>
        <p:txBody>
          <a:bodyPr wrap="none">
            <a:spAutoFit/>
          </a:bodyPr>
          <a:lstStyle/>
          <a:p>
            <a:pPr algn="l"/>
            <a:r>
              <a:rPr lang="en-US" dirty="0" smtClean="0">
                <a:solidFill>
                  <a:srgbClr val="000000"/>
                </a:solidFill>
                <a:latin typeface="Symbol" pitchFamily="18" charset="2"/>
              </a:rPr>
              <a:t>  a</a:t>
            </a:r>
            <a:r>
              <a:rPr lang="en-US" dirty="0" smtClean="0">
                <a:solidFill>
                  <a:srgbClr val="000000"/>
                </a:solidFill>
              </a:rPr>
              <a:t>- </a:t>
            </a:r>
            <a:r>
              <a:rPr lang="en-US" dirty="0">
                <a:solidFill>
                  <a:srgbClr val="000000"/>
                </a:solidFill>
              </a:rPr>
              <a:t>or </a:t>
            </a:r>
            <a:r>
              <a:rPr lang="en-US" dirty="0" smtClean="0">
                <a:solidFill>
                  <a:srgbClr val="000000"/>
                </a:solidFill>
                <a:latin typeface="Symbol" pitchFamily="18" charset="2"/>
              </a:rPr>
              <a:t>b</a:t>
            </a:r>
            <a:r>
              <a:rPr lang="en-US" dirty="0" smtClean="0">
                <a:solidFill>
                  <a:srgbClr val="000000"/>
                </a:solidFill>
              </a:rPr>
              <a:t>-particles,</a:t>
            </a:r>
          </a:p>
          <a:p>
            <a:pPr algn="l"/>
            <a:r>
              <a:rPr lang="en-US" dirty="0" smtClean="0">
                <a:solidFill>
                  <a:srgbClr val="000000"/>
                </a:solidFill>
              </a:rPr>
              <a:t>  or </a:t>
            </a:r>
            <a:r>
              <a:rPr lang="en-US" dirty="0" smtClean="0">
                <a:solidFill>
                  <a:srgbClr val="000000"/>
                </a:solidFill>
                <a:latin typeface="Symbol" panose="05050102010706020507" pitchFamily="18" charset="2"/>
              </a:rPr>
              <a:t>g</a:t>
            </a:r>
            <a:r>
              <a:rPr lang="en-US" dirty="0" smtClean="0">
                <a:solidFill>
                  <a:srgbClr val="000000"/>
                </a:solidFill>
              </a:rPr>
              <a:t> rays (these</a:t>
            </a:r>
          </a:p>
          <a:p>
            <a:pPr algn="l"/>
            <a:r>
              <a:rPr lang="en-US" dirty="0" smtClean="0">
                <a:solidFill>
                  <a:srgbClr val="000000"/>
                </a:solidFill>
              </a:rPr>
              <a:t>  things are “spit”</a:t>
            </a:r>
          </a:p>
          <a:p>
            <a:pPr algn="l"/>
            <a:r>
              <a:rPr lang="en-US" dirty="0" smtClean="0">
                <a:solidFill>
                  <a:srgbClr val="000000"/>
                </a:solidFill>
              </a:rPr>
              <a:t>out of the nucleus)</a:t>
            </a:r>
            <a:endParaRPr lang="en-US" dirty="0">
              <a:solidFill>
                <a:srgbClr val="000000"/>
              </a:solidFill>
            </a:endParaRPr>
          </a:p>
        </p:txBody>
      </p:sp>
      <p:grpSp>
        <p:nvGrpSpPr>
          <p:cNvPr id="3" name="Group 2"/>
          <p:cNvGrpSpPr/>
          <p:nvPr/>
        </p:nvGrpSpPr>
        <p:grpSpPr>
          <a:xfrm>
            <a:off x="4718338" y="875345"/>
            <a:ext cx="4447051" cy="2448218"/>
            <a:chOff x="4704690" y="898643"/>
            <a:chExt cx="4447051" cy="2448218"/>
          </a:xfrm>
        </p:grpSpPr>
        <p:sp>
          <p:nvSpPr>
            <p:cNvPr id="11269" name="Rectangle 11"/>
            <p:cNvSpPr>
              <a:spLocks noChangeArrowheads="1"/>
            </p:cNvSpPr>
            <p:nvPr/>
          </p:nvSpPr>
          <p:spPr bwMode="auto">
            <a:xfrm>
              <a:off x="4704690" y="898643"/>
              <a:ext cx="4447051" cy="1815882"/>
            </a:xfrm>
            <a:prstGeom prst="rect">
              <a:avLst/>
            </a:prstGeom>
            <a:noFill/>
            <a:ln w="9525">
              <a:noFill/>
              <a:miter lim="800000"/>
              <a:headEnd/>
              <a:tailEnd/>
            </a:ln>
          </p:spPr>
          <p:txBody>
            <a:bodyPr wrap="none" anchor="ctr">
              <a:spAutoFit/>
            </a:bodyPr>
            <a:lstStyle/>
            <a:p>
              <a:pPr algn="l"/>
              <a:r>
                <a:rPr lang="en-US" dirty="0"/>
                <a:t>Nucleus attempts to </a:t>
              </a:r>
              <a:r>
                <a:rPr lang="en-US" dirty="0" smtClean="0"/>
                <a:t>attain</a:t>
              </a:r>
            </a:p>
            <a:p>
              <a:pPr algn="l"/>
              <a:r>
                <a:rPr lang="en-US" dirty="0" smtClean="0"/>
                <a:t>a ______ energy </a:t>
              </a:r>
              <a:r>
                <a:rPr lang="en-US" dirty="0"/>
                <a:t>state by </a:t>
              </a:r>
              <a:endParaRPr lang="en-US" dirty="0" smtClean="0"/>
            </a:p>
            <a:p>
              <a:pPr algn="l"/>
              <a:r>
                <a:rPr lang="en-US" dirty="0" smtClean="0"/>
                <a:t>________ </a:t>
              </a:r>
              <a:r>
                <a:rPr lang="en-US" dirty="0"/>
                <a:t>extra energy </a:t>
              </a:r>
              <a:endParaRPr lang="en-US" dirty="0" smtClean="0"/>
            </a:p>
            <a:p>
              <a:pPr algn="l"/>
              <a:r>
                <a:rPr lang="en-US" dirty="0" smtClean="0"/>
                <a:t>as radiation.</a:t>
              </a:r>
              <a:endParaRPr lang="en-US" dirty="0"/>
            </a:p>
          </p:txBody>
        </p:sp>
        <p:sp>
          <p:nvSpPr>
            <p:cNvPr id="11270" name="Rectangle 12"/>
            <p:cNvSpPr>
              <a:spLocks noChangeArrowheads="1"/>
            </p:cNvSpPr>
            <p:nvPr/>
          </p:nvSpPr>
          <p:spPr bwMode="auto">
            <a:xfrm>
              <a:off x="4971394" y="2827748"/>
              <a:ext cx="974725" cy="519113"/>
            </a:xfrm>
            <a:prstGeom prst="rect">
              <a:avLst/>
            </a:prstGeom>
            <a:noFill/>
            <a:ln w="9525">
              <a:noFill/>
              <a:miter lim="800000"/>
              <a:headEnd/>
              <a:tailEnd/>
            </a:ln>
          </p:spPr>
          <p:txBody>
            <a:bodyPr wrap="none" anchor="ctr">
              <a:spAutoFit/>
            </a:bodyPr>
            <a:lstStyle/>
            <a:p>
              <a:pPr algn="l"/>
              <a:r>
                <a:rPr lang="en-US" dirty="0"/>
                <a:t>e.g., </a:t>
              </a:r>
            </a:p>
          </p:txBody>
        </p:sp>
      </p:grpSp>
      <p:sp>
        <p:nvSpPr>
          <p:cNvPr id="13326" name="Rectangle 14"/>
          <p:cNvSpPr>
            <a:spLocks noChangeArrowheads="1"/>
          </p:cNvSpPr>
          <p:nvPr/>
        </p:nvSpPr>
        <p:spPr bwMode="auto">
          <a:xfrm>
            <a:off x="1814433" y="222072"/>
            <a:ext cx="6926896" cy="1384995"/>
          </a:xfrm>
          <a:prstGeom prst="rect">
            <a:avLst/>
          </a:prstGeom>
          <a:noFill/>
          <a:ln w="9525">
            <a:noFill/>
            <a:miter lim="800000"/>
            <a:headEnd/>
            <a:tailEnd/>
          </a:ln>
        </p:spPr>
        <p:txBody>
          <a:bodyPr wrap="none" anchor="ctr">
            <a:spAutoFit/>
          </a:bodyPr>
          <a:lstStyle/>
          <a:p>
            <a:pPr algn="l"/>
            <a:r>
              <a:rPr lang="en-US" dirty="0" smtClean="0"/>
              <a:t>Radioisotopes (or radionuclides) have </a:t>
            </a:r>
            <a:r>
              <a:rPr lang="en-US" dirty="0"/>
              <a:t>too </a:t>
            </a:r>
            <a:endParaRPr lang="en-US" dirty="0" smtClean="0"/>
          </a:p>
          <a:p>
            <a:pPr algn="l"/>
            <a:r>
              <a:rPr lang="en-US" dirty="0" smtClean="0"/>
              <a:t>many </a:t>
            </a:r>
            <a:r>
              <a:rPr lang="en-US" dirty="0"/>
              <a:t>or </a:t>
            </a:r>
            <a:endParaRPr lang="en-US" dirty="0" smtClean="0"/>
          </a:p>
          <a:p>
            <a:pPr algn="l"/>
            <a:r>
              <a:rPr lang="en-US" dirty="0" smtClean="0"/>
              <a:t>too </a:t>
            </a:r>
            <a:r>
              <a:rPr lang="en-US" dirty="0"/>
              <a:t>few </a:t>
            </a:r>
            <a:r>
              <a:rPr lang="en-US" dirty="0" smtClean="0"/>
              <a:t>n</a:t>
            </a:r>
            <a:r>
              <a:rPr lang="en-US" baseline="30000" dirty="0" smtClean="0"/>
              <a:t>0</a:t>
            </a:r>
            <a:r>
              <a:rPr lang="en-US" dirty="0" smtClean="0"/>
              <a:t>. </a:t>
            </a:r>
            <a:endParaRPr lang="en-US" dirty="0"/>
          </a:p>
        </p:txBody>
      </p:sp>
      <p:sp>
        <p:nvSpPr>
          <p:cNvPr id="13327" name="Rectangle 15"/>
          <p:cNvSpPr>
            <a:spLocks noChangeArrowheads="1"/>
          </p:cNvSpPr>
          <p:nvPr/>
        </p:nvSpPr>
        <p:spPr bwMode="auto">
          <a:xfrm>
            <a:off x="4773758" y="1723732"/>
            <a:ext cx="1676400" cy="519113"/>
          </a:xfrm>
          <a:prstGeom prst="rect">
            <a:avLst/>
          </a:prstGeom>
          <a:noFill/>
          <a:ln w="9525">
            <a:noFill/>
            <a:miter lim="800000"/>
            <a:headEnd/>
            <a:tailEnd/>
          </a:ln>
        </p:spPr>
        <p:txBody>
          <a:bodyPr>
            <a:spAutoFit/>
          </a:bodyPr>
          <a:lstStyle/>
          <a:p>
            <a:pPr algn="l"/>
            <a:r>
              <a:rPr lang="en-US" dirty="0" smtClean="0">
                <a:solidFill>
                  <a:srgbClr val="000000"/>
                </a:solidFill>
              </a:rPr>
              <a:t>releasing</a:t>
            </a:r>
            <a:endParaRPr lang="en-US" dirty="0">
              <a:solidFill>
                <a:srgbClr val="000000"/>
              </a:solidFill>
            </a:endParaRPr>
          </a:p>
        </p:txBody>
      </p:sp>
      <p:pic>
        <p:nvPicPr>
          <p:cNvPr id="768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190" y="1805638"/>
            <a:ext cx="4246643" cy="27072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Group 1"/>
          <p:cNvGrpSpPr/>
          <p:nvPr/>
        </p:nvGrpSpPr>
        <p:grpSpPr>
          <a:xfrm>
            <a:off x="332554" y="4618717"/>
            <a:ext cx="8480861" cy="2225658"/>
            <a:chOff x="332554" y="3717949"/>
            <a:chExt cx="8480861" cy="2225658"/>
          </a:xfrm>
        </p:grpSpPr>
        <p:pic>
          <p:nvPicPr>
            <p:cNvPr id="13332" name="Picture 20" descr="j0434729[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12988" y="3717949"/>
              <a:ext cx="2225658" cy="2225658"/>
            </a:xfrm>
            <a:prstGeom prst="rect">
              <a:avLst/>
            </a:prstGeom>
            <a:noFill/>
            <a:ln w="9525">
              <a:noFill/>
              <a:miter lim="800000"/>
              <a:headEnd/>
              <a:tailEnd/>
            </a:ln>
          </p:spPr>
        </p:pic>
        <p:pic>
          <p:nvPicPr>
            <p:cNvPr id="7680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554" y="3897861"/>
              <a:ext cx="2963759" cy="1761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680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27832" y="3894082"/>
              <a:ext cx="2885583" cy="1770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2555" y="285342"/>
            <a:ext cx="1305746" cy="1268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5"/>
          <p:cNvSpPr>
            <a:spLocks noChangeArrowheads="1"/>
          </p:cNvSpPr>
          <p:nvPr/>
        </p:nvSpPr>
        <p:spPr bwMode="auto">
          <a:xfrm>
            <a:off x="5190739" y="1292611"/>
            <a:ext cx="1178944" cy="519113"/>
          </a:xfrm>
          <a:prstGeom prst="rect">
            <a:avLst/>
          </a:prstGeom>
          <a:noFill/>
          <a:ln w="9525">
            <a:noFill/>
            <a:miter lim="800000"/>
            <a:headEnd/>
            <a:tailEnd/>
          </a:ln>
        </p:spPr>
        <p:txBody>
          <a:bodyPr wrap="square">
            <a:spAutoFit/>
          </a:bodyPr>
          <a:lstStyle/>
          <a:p>
            <a:pPr algn="l"/>
            <a:r>
              <a:rPr lang="en-US" dirty="0" smtClean="0">
                <a:solidFill>
                  <a:srgbClr val="000000"/>
                </a:solidFill>
              </a:rPr>
              <a:t>lower</a:t>
            </a:r>
            <a:endParaRPr lang="en-US" dirty="0">
              <a:solidFill>
                <a:srgbClr val="000000"/>
              </a:solidFill>
            </a:endParaRPr>
          </a:p>
        </p:txBody>
      </p:sp>
    </p:spTree>
    <p:extLst>
      <p:ext uri="{BB962C8B-B14F-4D97-AF65-F5344CB8AC3E}">
        <p14:creationId xmlns:p14="http://schemas.microsoft.com/office/powerpoint/2010/main" val="33055912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6802"/>
                                        </p:tgtEl>
                                        <p:attrNameLst>
                                          <p:attrName>style.visibility</p:attrName>
                                        </p:attrNameLst>
                                      </p:cBhvr>
                                      <p:to>
                                        <p:strVal val="visible"/>
                                      </p:to>
                                    </p:set>
                                    <p:animEffect transition="in" filter="circle(in)">
                                      <p:cBhvr>
                                        <p:cTn id="12" dur="2000"/>
                                        <p:tgtEl>
                                          <p:spTgt spid="7680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9"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ppt_x</p:attrName>
                                        </p:attrNameLst>
                                      </p:cBhvr>
                                      <p:tavLst>
                                        <p:tav tm="0">
                                          <p:val>
                                            <p:strVal val="#ppt_x-.2"/>
                                          </p:val>
                                        </p:tav>
                                        <p:tav tm="100000">
                                          <p:val>
                                            <p:strVal val="#ppt_x"/>
                                          </p:val>
                                        </p:tav>
                                      </p:tavLst>
                                    </p:anim>
                                    <p:anim calcmode="lin" valueType="num">
                                      <p:cBhvr>
                                        <p:cTn id="23"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24" dur="10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29" presetClass="entr" presetSubtype="0" fill="hold" grpId="0" nodeType="clickEffect">
                                  <p:stCondLst>
                                    <p:cond delay="0"/>
                                  </p:stCondLst>
                                  <p:childTnLst>
                                    <p:set>
                                      <p:cBhvr>
                                        <p:cTn id="28" dur="1" fill="hold">
                                          <p:stCondLst>
                                            <p:cond delay="0"/>
                                          </p:stCondLst>
                                        </p:cTn>
                                        <p:tgtEl>
                                          <p:spTgt spid="13327"/>
                                        </p:tgtEl>
                                        <p:attrNameLst>
                                          <p:attrName>style.visibility</p:attrName>
                                        </p:attrNameLst>
                                      </p:cBhvr>
                                      <p:to>
                                        <p:strVal val="visible"/>
                                      </p:to>
                                    </p:set>
                                    <p:anim calcmode="lin" valueType="num">
                                      <p:cBhvr>
                                        <p:cTn id="29" dur="1000" fill="hold"/>
                                        <p:tgtEl>
                                          <p:spTgt spid="13327"/>
                                        </p:tgtEl>
                                        <p:attrNameLst>
                                          <p:attrName>ppt_x</p:attrName>
                                        </p:attrNameLst>
                                      </p:cBhvr>
                                      <p:tavLst>
                                        <p:tav tm="0">
                                          <p:val>
                                            <p:strVal val="#ppt_x-.2"/>
                                          </p:val>
                                        </p:tav>
                                        <p:tav tm="100000">
                                          <p:val>
                                            <p:strVal val="#ppt_x"/>
                                          </p:val>
                                        </p:tav>
                                      </p:tavLst>
                                    </p:anim>
                                    <p:anim calcmode="lin" valueType="num">
                                      <p:cBhvr>
                                        <p:cTn id="30" dur="1000" fill="hold"/>
                                        <p:tgtEl>
                                          <p:spTgt spid="13327"/>
                                        </p:tgtEl>
                                        <p:attrNameLst>
                                          <p:attrName>ppt_y</p:attrName>
                                        </p:attrNameLst>
                                      </p:cBhvr>
                                      <p:tavLst>
                                        <p:tav tm="0">
                                          <p:val>
                                            <p:strVal val="#ppt_y"/>
                                          </p:val>
                                        </p:tav>
                                        <p:tav tm="100000">
                                          <p:val>
                                            <p:strVal val="#ppt_y"/>
                                          </p:val>
                                        </p:tav>
                                      </p:tavLst>
                                    </p:anim>
                                    <p:animEffect transition="in" filter="wipe(right)" prLst="gradientSize: 0.1">
                                      <p:cBhvr>
                                        <p:cTn id="31" dur="1000"/>
                                        <p:tgtEl>
                                          <p:spTgt spid="13327"/>
                                        </p:tgtEl>
                                      </p:cBhvr>
                                    </p:animEffect>
                                  </p:childTnLst>
                                </p:cTn>
                              </p:par>
                            </p:childTnLst>
                          </p:cTn>
                        </p:par>
                      </p:childTnLst>
                    </p:cTn>
                  </p:par>
                  <p:par>
                    <p:cTn id="32" fill="hold">
                      <p:stCondLst>
                        <p:cond delay="indefinite"/>
                      </p:stCondLst>
                      <p:childTnLst>
                        <p:par>
                          <p:cTn id="33" fill="hold">
                            <p:stCondLst>
                              <p:cond delay="0"/>
                            </p:stCondLst>
                            <p:childTnLst>
                              <p:par>
                                <p:cTn id="34" presetID="56" presetClass="entr" presetSubtype="0" fill="hold" grpId="0" nodeType="clickEffect">
                                  <p:stCondLst>
                                    <p:cond delay="0"/>
                                  </p:stCondLst>
                                  <p:iterate type="lt">
                                    <p:tmPct val="10000"/>
                                  </p:iterate>
                                  <p:childTnLst>
                                    <p:set>
                                      <p:cBhvr>
                                        <p:cTn id="35" dur="1" fill="hold">
                                          <p:stCondLst>
                                            <p:cond delay="0"/>
                                          </p:stCondLst>
                                        </p:cTn>
                                        <p:tgtEl>
                                          <p:spTgt spid="13319"/>
                                        </p:tgtEl>
                                        <p:attrNameLst>
                                          <p:attrName>style.visibility</p:attrName>
                                        </p:attrNameLst>
                                      </p:cBhvr>
                                      <p:to>
                                        <p:strVal val="visible"/>
                                      </p:to>
                                    </p:set>
                                    <p:anim by="(-#ppt_w*2)" calcmode="lin" valueType="num">
                                      <p:cBhvr rctx="PPT">
                                        <p:cTn id="36" dur="500" autoRev="1" fill="hold">
                                          <p:stCondLst>
                                            <p:cond delay="0"/>
                                          </p:stCondLst>
                                        </p:cTn>
                                        <p:tgtEl>
                                          <p:spTgt spid="13319"/>
                                        </p:tgtEl>
                                        <p:attrNameLst>
                                          <p:attrName>ppt_w</p:attrName>
                                        </p:attrNameLst>
                                      </p:cBhvr>
                                    </p:anim>
                                    <p:anim by="(#ppt_w*0.50)" calcmode="lin" valueType="num">
                                      <p:cBhvr>
                                        <p:cTn id="37" dur="500" decel="50000" autoRev="1" fill="hold">
                                          <p:stCondLst>
                                            <p:cond delay="0"/>
                                          </p:stCondLst>
                                        </p:cTn>
                                        <p:tgtEl>
                                          <p:spTgt spid="13319"/>
                                        </p:tgtEl>
                                        <p:attrNameLst>
                                          <p:attrName>ppt_x</p:attrName>
                                        </p:attrNameLst>
                                      </p:cBhvr>
                                    </p:anim>
                                    <p:anim from="(-#ppt_h/2)" to="(#ppt_y)" calcmode="lin" valueType="num">
                                      <p:cBhvr>
                                        <p:cTn id="38" dur="1000" fill="hold">
                                          <p:stCondLst>
                                            <p:cond delay="0"/>
                                          </p:stCondLst>
                                        </p:cTn>
                                        <p:tgtEl>
                                          <p:spTgt spid="13319"/>
                                        </p:tgtEl>
                                        <p:attrNameLst>
                                          <p:attrName>ppt_y</p:attrName>
                                        </p:attrNameLst>
                                      </p:cBhvr>
                                    </p:anim>
                                    <p:animRot by="21600000">
                                      <p:cBhvr>
                                        <p:cTn id="39" dur="1000" fill="hold">
                                          <p:stCondLst>
                                            <p:cond delay="0"/>
                                          </p:stCondLst>
                                        </p:cTn>
                                        <p:tgtEl>
                                          <p:spTgt spid="13319"/>
                                        </p:tgtEl>
                                        <p:attrNameLst>
                                          <p:attrName>r</p:attrName>
                                        </p:attrNameLst>
                                      </p:cBhvr>
                                    </p:animRo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nodeType="click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circle(in)">
                                      <p:cBhvr>
                                        <p:cTn id="4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9" grpId="0"/>
      <p:bldP spid="13327" grpId="0"/>
      <p:bldP spid="1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5"/>
          <p:cNvGrpSpPr>
            <a:grpSpLocks/>
          </p:cNvGrpSpPr>
          <p:nvPr/>
        </p:nvGrpSpPr>
        <p:grpSpPr bwMode="auto">
          <a:xfrm>
            <a:off x="243174" y="4825959"/>
            <a:ext cx="8520112" cy="1584325"/>
            <a:chOff x="147638" y="3775031"/>
            <a:chExt cx="8520112" cy="1584325"/>
          </a:xfrm>
        </p:grpSpPr>
        <p:sp>
          <p:nvSpPr>
            <p:cNvPr id="22539" name="Rectangle 12"/>
            <p:cNvSpPr>
              <a:spLocks noChangeArrowheads="1"/>
            </p:cNvSpPr>
            <p:nvPr/>
          </p:nvSpPr>
          <p:spPr bwMode="auto">
            <a:xfrm>
              <a:off x="147638" y="3775031"/>
              <a:ext cx="2300287" cy="519112"/>
            </a:xfrm>
            <a:prstGeom prst="rect">
              <a:avLst/>
            </a:prstGeom>
            <a:noFill/>
            <a:ln w="22225" algn="ctr">
              <a:noFill/>
              <a:miter lim="800000"/>
              <a:headEnd/>
              <a:tailEnd/>
            </a:ln>
          </p:spPr>
          <p:txBody>
            <a:bodyPr wrap="none" anchor="ctr">
              <a:spAutoFit/>
            </a:bodyPr>
            <a:lstStyle/>
            <a:p>
              <a:pPr algn="l"/>
              <a:r>
                <a:rPr lang="en-US"/>
                <a:t>rest masses: </a:t>
              </a:r>
            </a:p>
          </p:txBody>
        </p:sp>
        <p:sp>
          <p:nvSpPr>
            <p:cNvPr id="22540" name="Rectangle 13"/>
            <p:cNvSpPr>
              <a:spLocks noChangeArrowheads="1"/>
            </p:cNvSpPr>
            <p:nvPr/>
          </p:nvSpPr>
          <p:spPr bwMode="auto">
            <a:xfrm>
              <a:off x="2389188" y="3776618"/>
              <a:ext cx="6269037" cy="519113"/>
            </a:xfrm>
            <a:prstGeom prst="rect">
              <a:avLst/>
            </a:prstGeom>
            <a:noFill/>
            <a:ln w="22225" algn="ctr">
              <a:noFill/>
              <a:miter lim="800000"/>
              <a:headEnd/>
              <a:tailEnd/>
            </a:ln>
          </p:spPr>
          <p:txBody>
            <a:bodyPr wrap="none" anchor="ctr">
              <a:spAutoFit/>
            </a:bodyPr>
            <a:lstStyle/>
            <a:p>
              <a:pPr algn="l"/>
              <a:r>
                <a:rPr lang="en-US"/>
                <a:t>n</a:t>
              </a:r>
              <a:r>
                <a:rPr lang="en-US" baseline="30000"/>
                <a:t>0</a:t>
              </a:r>
              <a:r>
                <a:rPr lang="en-US"/>
                <a:t> = 1.00866 amu = 1.67493 x 10</a:t>
              </a:r>
              <a:r>
                <a:rPr lang="en-US" baseline="30000"/>
                <a:t>–24</a:t>
              </a:r>
              <a:r>
                <a:rPr lang="en-US"/>
                <a:t> g </a:t>
              </a:r>
            </a:p>
          </p:txBody>
        </p:sp>
        <p:sp>
          <p:nvSpPr>
            <p:cNvPr id="22541" name="Rectangle 14"/>
            <p:cNvSpPr>
              <a:spLocks noChangeArrowheads="1"/>
            </p:cNvSpPr>
            <p:nvPr/>
          </p:nvSpPr>
          <p:spPr bwMode="auto">
            <a:xfrm>
              <a:off x="2385065" y="4309687"/>
              <a:ext cx="6275387" cy="519113"/>
            </a:xfrm>
            <a:prstGeom prst="rect">
              <a:avLst/>
            </a:prstGeom>
            <a:noFill/>
            <a:ln w="22225" algn="ctr">
              <a:noFill/>
              <a:miter lim="800000"/>
              <a:headEnd/>
              <a:tailEnd/>
            </a:ln>
          </p:spPr>
          <p:txBody>
            <a:bodyPr wrap="none" anchor="ctr">
              <a:spAutoFit/>
            </a:bodyPr>
            <a:lstStyle/>
            <a:p>
              <a:pPr algn="l"/>
              <a:r>
                <a:rPr lang="en-US" dirty="0"/>
                <a:t>p</a:t>
              </a:r>
              <a:r>
                <a:rPr lang="en-US" baseline="30000" dirty="0"/>
                <a:t>+</a:t>
              </a:r>
              <a:r>
                <a:rPr lang="en-US" dirty="0"/>
                <a:t> = 1.00728 </a:t>
              </a:r>
              <a:r>
                <a:rPr lang="en-US" dirty="0" err="1"/>
                <a:t>amu</a:t>
              </a:r>
              <a:r>
                <a:rPr lang="en-US" dirty="0"/>
                <a:t> = 1.67262 x 10</a:t>
              </a:r>
              <a:r>
                <a:rPr lang="en-US" baseline="30000" dirty="0"/>
                <a:t>–24</a:t>
              </a:r>
              <a:r>
                <a:rPr lang="en-US" dirty="0"/>
                <a:t> g </a:t>
              </a:r>
            </a:p>
          </p:txBody>
        </p:sp>
        <p:sp>
          <p:nvSpPr>
            <p:cNvPr id="22542" name="Rectangle 40"/>
            <p:cNvSpPr>
              <a:spLocks noChangeArrowheads="1"/>
            </p:cNvSpPr>
            <p:nvPr/>
          </p:nvSpPr>
          <p:spPr bwMode="auto">
            <a:xfrm>
              <a:off x="2398713" y="4840243"/>
              <a:ext cx="6269037" cy="519113"/>
            </a:xfrm>
            <a:prstGeom prst="rect">
              <a:avLst/>
            </a:prstGeom>
            <a:noFill/>
            <a:ln w="22225" algn="ctr">
              <a:noFill/>
              <a:miter lim="800000"/>
              <a:headEnd/>
              <a:tailEnd/>
            </a:ln>
          </p:spPr>
          <p:txBody>
            <a:bodyPr wrap="none" anchor="ctr">
              <a:spAutoFit/>
            </a:bodyPr>
            <a:lstStyle/>
            <a:p>
              <a:pPr algn="l"/>
              <a:r>
                <a:rPr lang="en-US"/>
                <a:t>e</a:t>
              </a:r>
              <a:r>
                <a:rPr lang="en-US" baseline="30000"/>
                <a:t>–</a:t>
              </a:r>
              <a:r>
                <a:rPr lang="en-US"/>
                <a:t> = 0.0005486 amu = 9.113 x 10</a:t>
              </a:r>
              <a:r>
                <a:rPr lang="en-US" baseline="30000"/>
                <a:t>–28</a:t>
              </a:r>
              <a:r>
                <a:rPr lang="en-US"/>
                <a:t> g </a:t>
              </a:r>
            </a:p>
          </p:txBody>
        </p:sp>
      </p:grpSp>
      <p:sp>
        <p:nvSpPr>
          <p:cNvPr id="22531" name="Rectangle 15"/>
          <p:cNvSpPr>
            <a:spLocks noChangeArrowheads="1"/>
          </p:cNvSpPr>
          <p:nvPr/>
        </p:nvSpPr>
        <p:spPr bwMode="auto">
          <a:xfrm>
            <a:off x="1246188" y="539201"/>
            <a:ext cx="2508250" cy="519112"/>
          </a:xfrm>
          <a:prstGeom prst="rect">
            <a:avLst/>
          </a:prstGeom>
          <a:noFill/>
          <a:ln w="22225" algn="ctr">
            <a:noFill/>
            <a:miter lim="800000"/>
            <a:headEnd/>
            <a:tailEnd/>
          </a:ln>
        </p:spPr>
        <p:txBody>
          <a:bodyPr wrap="none" anchor="ctr">
            <a:spAutoFit/>
          </a:bodyPr>
          <a:lstStyle/>
          <a:p>
            <a:pPr algn="l"/>
            <a:r>
              <a:rPr lang="en-US" u="sng"/>
              <a:t>mass defect</a:t>
            </a:r>
            <a:r>
              <a:rPr lang="en-US"/>
              <a:t> = </a:t>
            </a:r>
          </a:p>
        </p:txBody>
      </p:sp>
      <p:sp>
        <p:nvSpPr>
          <p:cNvPr id="9" name="Rectangle 16"/>
          <p:cNvSpPr>
            <a:spLocks noChangeArrowheads="1"/>
          </p:cNvSpPr>
          <p:nvPr/>
        </p:nvSpPr>
        <p:spPr bwMode="auto">
          <a:xfrm>
            <a:off x="3589338" y="88351"/>
            <a:ext cx="1906587" cy="1373187"/>
          </a:xfrm>
          <a:prstGeom prst="rect">
            <a:avLst/>
          </a:prstGeom>
          <a:noFill/>
          <a:ln w="9525">
            <a:noFill/>
            <a:miter lim="800000"/>
            <a:headEnd/>
            <a:tailEnd/>
          </a:ln>
        </p:spPr>
        <p:txBody>
          <a:bodyPr wrap="none">
            <a:spAutoFit/>
          </a:bodyPr>
          <a:lstStyle/>
          <a:p>
            <a:r>
              <a:rPr lang="en-US" dirty="0">
                <a:solidFill>
                  <a:schemeClr val="tx1"/>
                </a:solidFill>
              </a:rPr>
              <a:t>mass of</a:t>
            </a:r>
          </a:p>
          <a:p>
            <a:r>
              <a:rPr lang="en-US" dirty="0">
                <a:solidFill>
                  <a:schemeClr val="tx1"/>
                </a:solidFill>
              </a:rPr>
              <a:t>constituent</a:t>
            </a:r>
          </a:p>
          <a:p>
            <a:r>
              <a:rPr lang="en-US" b="1" i="1" dirty="0">
                <a:solidFill>
                  <a:schemeClr val="tx1"/>
                </a:solidFill>
              </a:rPr>
              <a:t>nucleons</a:t>
            </a:r>
          </a:p>
        </p:txBody>
      </p:sp>
      <p:sp>
        <p:nvSpPr>
          <p:cNvPr id="10" name="Rectangle 17"/>
          <p:cNvSpPr>
            <a:spLocks noChangeArrowheads="1"/>
          </p:cNvSpPr>
          <p:nvPr/>
        </p:nvSpPr>
        <p:spPr bwMode="auto">
          <a:xfrm>
            <a:off x="5881688" y="288376"/>
            <a:ext cx="1530350" cy="946150"/>
          </a:xfrm>
          <a:prstGeom prst="rect">
            <a:avLst/>
          </a:prstGeom>
          <a:noFill/>
          <a:ln w="9525">
            <a:noFill/>
            <a:miter lim="800000"/>
            <a:headEnd/>
            <a:tailEnd/>
          </a:ln>
        </p:spPr>
        <p:txBody>
          <a:bodyPr wrap="none">
            <a:spAutoFit/>
          </a:bodyPr>
          <a:lstStyle/>
          <a:p>
            <a:r>
              <a:rPr lang="en-US" dirty="0">
                <a:solidFill>
                  <a:schemeClr val="tx1"/>
                </a:solidFill>
              </a:rPr>
              <a:t>mass of</a:t>
            </a:r>
          </a:p>
          <a:p>
            <a:r>
              <a:rPr lang="en-US" b="1" i="1" dirty="0">
                <a:solidFill>
                  <a:schemeClr val="tx1"/>
                </a:solidFill>
              </a:rPr>
              <a:t>nucleus</a:t>
            </a:r>
          </a:p>
        </p:txBody>
      </p:sp>
      <p:sp>
        <p:nvSpPr>
          <p:cNvPr id="11" name="Rectangle 18"/>
          <p:cNvSpPr>
            <a:spLocks noChangeArrowheads="1"/>
          </p:cNvSpPr>
          <p:nvPr/>
        </p:nvSpPr>
        <p:spPr bwMode="auto">
          <a:xfrm>
            <a:off x="5540375" y="507451"/>
            <a:ext cx="382588" cy="519112"/>
          </a:xfrm>
          <a:prstGeom prst="rect">
            <a:avLst/>
          </a:prstGeom>
          <a:noFill/>
          <a:ln w="9525">
            <a:noFill/>
            <a:miter lim="800000"/>
            <a:headEnd/>
            <a:tailEnd/>
          </a:ln>
        </p:spPr>
        <p:txBody>
          <a:bodyPr wrap="none">
            <a:spAutoFit/>
          </a:bodyPr>
          <a:lstStyle/>
          <a:p>
            <a:r>
              <a:rPr lang="en-US" dirty="0">
                <a:solidFill>
                  <a:schemeClr val="tx1"/>
                </a:solidFill>
              </a:rPr>
              <a:t>–</a:t>
            </a:r>
          </a:p>
        </p:txBody>
      </p:sp>
      <p:sp>
        <p:nvSpPr>
          <p:cNvPr id="12" name="Rectangle 39"/>
          <p:cNvSpPr>
            <a:spLocks noChangeArrowheads="1"/>
          </p:cNvSpPr>
          <p:nvPr/>
        </p:nvSpPr>
        <p:spPr bwMode="auto">
          <a:xfrm>
            <a:off x="1698567" y="3242319"/>
            <a:ext cx="5957658" cy="1384995"/>
          </a:xfrm>
          <a:prstGeom prst="rect">
            <a:avLst/>
          </a:prstGeom>
          <a:noFill/>
          <a:ln w="9525">
            <a:noFill/>
            <a:miter lim="800000"/>
            <a:headEnd/>
            <a:tailEnd/>
          </a:ln>
        </p:spPr>
        <p:txBody>
          <a:bodyPr wrap="none">
            <a:spAutoFit/>
          </a:bodyPr>
          <a:lstStyle/>
          <a:p>
            <a:r>
              <a:rPr lang="en-US" dirty="0">
                <a:solidFill>
                  <a:schemeClr val="tx1"/>
                </a:solidFill>
              </a:rPr>
              <a:t>This “missing” mass is converted</a:t>
            </a:r>
          </a:p>
          <a:p>
            <a:r>
              <a:rPr lang="en-US" dirty="0">
                <a:solidFill>
                  <a:schemeClr val="tx1"/>
                </a:solidFill>
              </a:rPr>
              <a:t>into </a:t>
            </a:r>
            <a:r>
              <a:rPr lang="en-US" u="sng" dirty="0" smtClean="0">
                <a:solidFill>
                  <a:schemeClr val="tx1"/>
                </a:solidFill>
              </a:rPr>
              <a:t>binding energy</a:t>
            </a:r>
            <a:r>
              <a:rPr lang="en-US" dirty="0">
                <a:solidFill>
                  <a:schemeClr val="tx1"/>
                </a:solidFill>
              </a:rPr>
              <a:t>, which is used to</a:t>
            </a:r>
          </a:p>
          <a:p>
            <a:r>
              <a:rPr lang="en-US" dirty="0">
                <a:solidFill>
                  <a:schemeClr val="tx1"/>
                </a:solidFill>
              </a:rPr>
              <a:t>hold the nucleus together.</a:t>
            </a:r>
          </a:p>
        </p:txBody>
      </p:sp>
      <p:grpSp>
        <p:nvGrpSpPr>
          <p:cNvPr id="4" name="Group 3"/>
          <p:cNvGrpSpPr/>
          <p:nvPr/>
        </p:nvGrpSpPr>
        <p:grpSpPr>
          <a:xfrm>
            <a:off x="2214563" y="1115485"/>
            <a:ext cx="4516415" cy="2052553"/>
            <a:chOff x="2214563" y="1115485"/>
            <a:chExt cx="4516415" cy="2052553"/>
          </a:xfrm>
        </p:grpSpPr>
        <p:sp>
          <p:nvSpPr>
            <p:cNvPr id="14" name="Bent-Up Arrow 13"/>
            <p:cNvSpPr/>
            <p:nvPr/>
          </p:nvSpPr>
          <p:spPr bwMode="auto">
            <a:xfrm flipH="1">
              <a:off x="2214563" y="1115485"/>
              <a:ext cx="771525" cy="1920240"/>
            </a:xfrm>
            <a:prstGeom prst="bentUpArrow">
              <a:avLst/>
            </a:prstGeom>
            <a:solidFill>
              <a:srgbClr val="0070C0"/>
            </a:solidFill>
            <a:ln w="22225" cap="flat" cmpd="sng" algn="ctr">
              <a:solidFill>
                <a:schemeClr val="tx1"/>
              </a:solidFill>
              <a:prstDash val="solid"/>
              <a:round/>
              <a:headEnd type="none" w="med" len="med"/>
              <a:tailEnd type="none" w="med" len="med"/>
            </a:ln>
            <a:effectLst/>
          </p:spPr>
          <p:txBody>
            <a:bodyPr wrap="none" anchor="ctr">
              <a:spAutoFit/>
            </a:bodyPr>
            <a:lstStyle/>
            <a:p>
              <a:pPr>
                <a:defRPr/>
              </a:pPr>
              <a:endParaRPr lang="en-US"/>
            </a:p>
          </p:txBody>
        </p:sp>
        <p:sp>
          <p:nvSpPr>
            <p:cNvPr id="22538" name="Rectangle 10"/>
            <p:cNvSpPr>
              <a:spLocks noChangeArrowheads="1"/>
            </p:cNvSpPr>
            <p:nvPr/>
          </p:nvSpPr>
          <p:spPr bwMode="auto">
            <a:xfrm>
              <a:off x="3006828" y="2644419"/>
              <a:ext cx="3724150" cy="523619"/>
            </a:xfrm>
            <a:prstGeom prst="rect">
              <a:avLst/>
            </a:prstGeom>
            <a:noFill/>
            <a:ln w="9525">
              <a:noFill/>
              <a:miter lim="800000"/>
              <a:headEnd/>
              <a:tailEnd/>
            </a:ln>
          </p:spPr>
          <p:txBody>
            <a:bodyPr wrap="none">
              <a:spAutoFit/>
            </a:bodyPr>
            <a:lstStyle/>
            <a:p>
              <a:pPr algn="l"/>
              <a:r>
                <a:rPr lang="en-US" dirty="0">
                  <a:solidFill>
                    <a:srgbClr val="0070C0"/>
                  </a:solidFill>
                </a:rPr>
                <a:t>(or “mass deficiency”)</a:t>
              </a:r>
            </a:p>
          </p:txBody>
        </p:sp>
      </p:grpSp>
      <p:grpSp>
        <p:nvGrpSpPr>
          <p:cNvPr id="5" name="Group 4"/>
          <p:cNvGrpSpPr/>
          <p:nvPr/>
        </p:nvGrpSpPr>
        <p:grpSpPr>
          <a:xfrm>
            <a:off x="3572225" y="1557623"/>
            <a:ext cx="4047922" cy="954107"/>
            <a:chOff x="3572225" y="1557623"/>
            <a:chExt cx="4047922" cy="954107"/>
          </a:xfrm>
        </p:grpSpPr>
        <p:sp>
          <p:nvSpPr>
            <p:cNvPr id="16" name="Rectangle 17"/>
            <p:cNvSpPr>
              <a:spLocks noChangeArrowheads="1"/>
            </p:cNvSpPr>
            <p:nvPr/>
          </p:nvSpPr>
          <p:spPr bwMode="auto">
            <a:xfrm>
              <a:off x="3572225" y="1557623"/>
              <a:ext cx="1943160" cy="954107"/>
            </a:xfrm>
            <a:prstGeom prst="rect">
              <a:avLst/>
            </a:prstGeom>
            <a:noFill/>
            <a:ln w="9525">
              <a:noFill/>
              <a:miter lim="800000"/>
              <a:headEnd/>
              <a:tailEnd/>
            </a:ln>
          </p:spPr>
          <p:txBody>
            <a:bodyPr wrap="none">
              <a:spAutoFit/>
            </a:bodyPr>
            <a:lstStyle/>
            <a:p>
              <a:r>
                <a:rPr lang="en-US" b="1" dirty="0" smtClean="0">
                  <a:solidFill>
                    <a:schemeClr val="tx1"/>
                  </a:solidFill>
                </a:rPr>
                <a:t>“Sep</a:t>
              </a:r>
              <a:r>
                <a:rPr lang="en-US" dirty="0" smtClean="0">
                  <a:solidFill>
                    <a:schemeClr val="tx1"/>
                  </a:solidFill>
                </a:rPr>
                <a:t>arate:</a:t>
              </a:r>
            </a:p>
            <a:p>
              <a:r>
                <a:rPr lang="en-US" b="1" dirty="0" smtClean="0">
                  <a:solidFill>
                    <a:schemeClr val="tx1"/>
                  </a:solidFill>
                </a:rPr>
                <a:t>heav</a:t>
              </a:r>
              <a:r>
                <a:rPr lang="en-US" dirty="0" smtClean="0">
                  <a:solidFill>
                    <a:schemeClr val="tx1"/>
                  </a:solidFill>
                </a:rPr>
                <a:t>ier.”</a:t>
              </a:r>
            </a:p>
          </p:txBody>
        </p:sp>
        <p:sp>
          <p:nvSpPr>
            <p:cNvPr id="17" name="Rectangle 18"/>
            <p:cNvSpPr>
              <a:spLocks noChangeArrowheads="1"/>
            </p:cNvSpPr>
            <p:nvPr/>
          </p:nvSpPr>
          <p:spPr bwMode="auto">
            <a:xfrm>
              <a:off x="5526728" y="1790341"/>
              <a:ext cx="382588" cy="519112"/>
            </a:xfrm>
            <a:prstGeom prst="rect">
              <a:avLst/>
            </a:prstGeom>
            <a:noFill/>
            <a:ln w="9525">
              <a:noFill/>
              <a:miter lim="800000"/>
              <a:headEnd/>
              <a:tailEnd/>
            </a:ln>
          </p:spPr>
          <p:txBody>
            <a:bodyPr wrap="none">
              <a:spAutoFit/>
            </a:bodyPr>
            <a:lstStyle/>
            <a:p>
              <a:r>
                <a:rPr lang="en-US" dirty="0">
                  <a:solidFill>
                    <a:schemeClr val="tx1"/>
                  </a:solidFill>
                </a:rPr>
                <a:t>–</a:t>
              </a:r>
            </a:p>
          </p:txBody>
        </p:sp>
        <p:sp>
          <p:nvSpPr>
            <p:cNvPr id="18" name="Rectangle 17"/>
            <p:cNvSpPr>
              <a:spLocks noChangeArrowheads="1"/>
            </p:cNvSpPr>
            <p:nvPr/>
          </p:nvSpPr>
          <p:spPr bwMode="auto">
            <a:xfrm>
              <a:off x="5780155" y="1557623"/>
              <a:ext cx="1839992" cy="954107"/>
            </a:xfrm>
            <a:prstGeom prst="rect">
              <a:avLst/>
            </a:prstGeom>
            <a:noFill/>
            <a:ln w="9525">
              <a:noFill/>
              <a:miter lim="800000"/>
              <a:headEnd/>
              <a:tailEnd/>
            </a:ln>
          </p:spPr>
          <p:txBody>
            <a:bodyPr wrap="none">
              <a:spAutoFit/>
            </a:bodyPr>
            <a:lstStyle/>
            <a:p>
              <a:r>
                <a:rPr lang="en-US" b="1" dirty="0" smtClean="0">
                  <a:solidFill>
                    <a:schemeClr val="tx1"/>
                  </a:solidFill>
                </a:rPr>
                <a:t>“Tighter:</a:t>
              </a:r>
            </a:p>
            <a:p>
              <a:r>
                <a:rPr lang="en-US" b="1" dirty="0" smtClean="0">
                  <a:solidFill>
                    <a:schemeClr val="tx1"/>
                  </a:solidFill>
                </a:rPr>
                <a:t>   lighter.”</a:t>
              </a:r>
              <a:endParaRPr lang="en-US" dirty="0" smtClean="0">
                <a:solidFill>
                  <a:schemeClr val="tx1"/>
                </a:solidFill>
              </a:endParaRPr>
            </a:p>
          </p:txBody>
        </p:sp>
      </p:grpSp>
    </p:spTree>
    <p:extLst>
      <p:ext uri="{BB962C8B-B14F-4D97-AF65-F5344CB8AC3E}">
        <p14:creationId xmlns:p14="http://schemas.microsoft.com/office/powerpoint/2010/main" val="12026796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9"/>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9"/>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9"/>
                                        </p:tgtEl>
                                        <p:attrNameLst>
                                          <p:attrName>ppt_y</p:attrName>
                                        </p:attrNameLst>
                                      </p:cBhvr>
                                      <p:tavLst>
                                        <p:tav tm="0">
                                          <p:val>
                                            <p:strVal val="#ppt_y"/>
                                          </p:val>
                                        </p:tav>
                                        <p:tav tm="100000">
                                          <p:val>
                                            <p:strVal val="#ppt_y"/>
                                          </p:val>
                                        </p:tav>
                                      </p:tavLst>
                                    </p:anim>
                                  </p:childTnLst>
                                </p:cTn>
                              </p:par>
                              <p:par>
                                <p:cTn id="11" presetID="39" presetClass="entr" presetSubtype="0" accel="10000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11"/>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11"/>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11"/>
                                        </p:tgtEl>
                                        <p:attrNameLst>
                                          <p:attrName>ppt_y</p:attrName>
                                        </p:attrNameLst>
                                      </p:cBhvr>
                                      <p:tavLst>
                                        <p:tav tm="0">
                                          <p:val>
                                            <p:strVal val="#ppt_y"/>
                                          </p:val>
                                        </p:tav>
                                        <p:tav tm="100000">
                                          <p:val>
                                            <p:strVal val="#ppt_y"/>
                                          </p:val>
                                        </p:tav>
                                      </p:tavLst>
                                    </p:anim>
                                  </p:childTnLst>
                                </p:cTn>
                              </p:par>
                              <p:par>
                                <p:cTn id="17" presetID="39" presetClass="entr" presetSubtype="0" accel="10000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10"/>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10"/>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circle(in)">
                                      <p:cBhvr>
                                        <p:cTn id="27" dur="2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9" presetClass="entr" presetSubtype="0" accel="10000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fill="hold"/>
                                        <p:tgtEl>
                                          <p:spTgt spid="12"/>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12"/>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12"/>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4" presetClass="entr" presetSubtype="0" fill="hold" nodeType="clickEffect">
                                  <p:stCondLst>
                                    <p:cond delay="0"/>
                                  </p:stCondLst>
                                  <p:childTnLst>
                                    <p:set>
                                      <p:cBhvr>
                                        <p:cTn id="46" dur="1" fill="hold">
                                          <p:stCondLst>
                                            <p:cond delay="0"/>
                                          </p:stCondLst>
                                        </p:cTn>
                                        <p:tgtEl>
                                          <p:spTgt spid="2"/>
                                        </p:tgtEl>
                                        <p:attrNameLst>
                                          <p:attrName>style.visibility</p:attrName>
                                        </p:attrNameLst>
                                      </p:cBhvr>
                                      <p:to>
                                        <p:strVal val="visible"/>
                                      </p:to>
                                    </p:set>
                                    <p:anim from="(-#ppt_w/2)" to="(#ppt_x)" calcmode="lin" valueType="num">
                                      <p:cBhvr>
                                        <p:cTn id="47" dur="600" fill="hold">
                                          <p:stCondLst>
                                            <p:cond delay="0"/>
                                          </p:stCondLst>
                                        </p:cTn>
                                        <p:tgtEl>
                                          <p:spTgt spid="2"/>
                                        </p:tgtEl>
                                        <p:attrNameLst>
                                          <p:attrName>ppt_x</p:attrName>
                                        </p:attrNameLst>
                                      </p:cBhvr>
                                    </p:anim>
                                    <p:anim from="0" to="-1.0" calcmode="lin" valueType="num">
                                      <p:cBhvr>
                                        <p:cTn id="48" dur="200" decel="50000" autoRev="1" fill="hold">
                                          <p:stCondLst>
                                            <p:cond delay="600"/>
                                          </p:stCondLst>
                                        </p:cTn>
                                        <p:tgtEl>
                                          <p:spTgt spid="2"/>
                                        </p:tgtEl>
                                        <p:attrNameLst>
                                          <p:attrName>xshear</p:attrName>
                                        </p:attrNameLst>
                                      </p:cBhvr>
                                    </p:anim>
                                    <p:animScale>
                                      <p:cBhvr>
                                        <p:cTn id="49" dur="200" decel="100000" autoRev="1" fill="hold">
                                          <p:stCondLst>
                                            <p:cond delay="600"/>
                                          </p:stCondLst>
                                        </p:cTn>
                                        <p:tgtEl>
                                          <p:spTgt spid="2"/>
                                        </p:tgtEl>
                                      </p:cBhvr>
                                      <p:from x="100000" y="100000"/>
                                      <p:to x="80000" y="100000"/>
                                    </p:animScale>
                                    <p:anim by="(#ppt_h/3+#ppt_w*0.1)" calcmode="lin" valueType="num">
                                      <p:cBhvr additive="sum">
                                        <p:cTn id="50" dur="200" decel="100000" autoRev="1" fill="hold">
                                          <p:stCondLst>
                                            <p:cond delay="600"/>
                                          </p:stCondLst>
                                        </p:cTn>
                                        <p:tgtEl>
                                          <p:spTgt spid="2"/>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8"/>
          <p:cNvSpPr>
            <a:spLocks noChangeArrowheads="1"/>
          </p:cNvSpPr>
          <p:nvPr/>
        </p:nvSpPr>
        <p:spPr bwMode="auto">
          <a:xfrm>
            <a:off x="668338" y="53975"/>
            <a:ext cx="7688262" cy="946150"/>
          </a:xfrm>
          <a:prstGeom prst="rect">
            <a:avLst/>
          </a:prstGeom>
          <a:noFill/>
          <a:ln w="22225" algn="ctr">
            <a:noFill/>
            <a:miter lim="800000"/>
            <a:headEnd/>
            <a:tailEnd/>
          </a:ln>
        </p:spPr>
        <p:txBody>
          <a:bodyPr wrap="none" anchor="ctr">
            <a:spAutoFit/>
          </a:bodyPr>
          <a:lstStyle/>
          <a:p>
            <a:pPr algn="l"/>
            <a:r>
              <a:rPr lang="en-US"/>
              <a:t>Use mass defect, E = mc</a:t>
            </a:r>
            <a:r>
              <a:rPr lang="en-US" baseline="30000"/>
              <a:t>2</a:t>
            </a:r>
            <a:r>
              <a:rPr lang="en-US"/>
              <a:t>, and # of nucleons to</a:t>
            </a:r>
          </a:p>
          <a:p>
            <a:pPr algn="l"/>
            <a:r>
              <a:rPr lang="en-US"/>
              <a:t>calculate </a:t>
            </a:r>
            <a:r>
              <a:rPr lang="en-US" u="sng"/>
              <a:t>binding energy per nucleon</a:t>
            </a:r>
            <a:r>
              <a:rPr lang="en-US"/>
              <a:t> (BE/n).</a:t>
            </a:r>
          </a:p>
        </p:txBody>
      </p:sp>
      <p:sp>
        <p:nvSpPr>
          <p:cNvPr id="217097" name="Rectangle 9"/>
          <p:cNvSpPr>
            <a:spLocks noChangeArrowheads="1"/>
          </p:cNvSpPr>
          <p:nvPr/>
        </p:nvSpPr>
        <p:spPr bwMode="auto">
          <a:xfrm>
            <a:off x="1071563" y="1001247"/>
            <a:ext cx="7085594" cy="523220"/>
          </a:xfrm>
          <a:prstGeom prst="rect">
            <a:avLst/>
          </a:prstGeom>
          <a:noFill/>
          <a:ln w="22225" algn="ctr">
            <a:noFill/>
            <a:miter lim="800000"/>
            <a:headEnd/>
            <a:tailEnd/>
          </a:ln>
        </p:spPr>
        <p:txBody>
          <a:bodyPr wrap="none" anchor="ctr">
            <a:spAutoFit/>
          </a:bodyPr>
          <a:lstStyle/>
          <a:p>
            <a:pPr algn="l"/>
            <a:r>
              <a:rPr lang="en-US" dirty="0"/>
              <a:t>-- large BE/n means great nuclear </a:t>
            </a:r>
            <a:r>
              <a:rPr lang="en-US" dirty="0" smtClean="0"/>
              <a:t>_______</a:t>
            </a:r>
            <a:endParaRPr lang="en-US" dirty="0"/>
          </a:p>
        </p:txBody>
      </p:sp>
      <p:sp>
        <p:nvSpPr>
          <p:cNvPr id="217098" name="Rectangle 10"/>
          <p:cNvSpPr>
            <a:spLocks noChangeArrowheads="1"/>
          </p:cNvSpPr>
          <p:nvPr/>
        </p:nvSpPr>
        <p:spPr bwMode="auto">
          <a:xfrm>
            <a:off x="1063625" y="1516725"/>
            <a:ext cx="6180138" cy="522287"/>
          </a:xfrm>
          <a:prstGeom prst="rect">
            <a:avLst/>
          </a:prstGeom>
          <a:noFill/>
          <a:ln w="22225" algn="ctr">
            <a:noFill/>
            <a:miter lim="800000"/>
            <a:headEnd/>
            <a:tailEnd/>
          </a:ln>
        </p:spPr>
        <p:txBody>
          <a:bodyPr wrap="none" anchor="ctr">
            <a:spAutoFit/>
          </a:bodyPr>
          <a:lstStyle/>
          <a:p>
            <a:pPr algn="l"/>
            <a:r>
              <a:rPr lang="en-US" dirty="0"/>
              <a:t>-- BE/n is largest for Fe-56, meaning:</a:t>
            </a:r>
          </a:p>
        </p:txBody>
      </p:sp>
      <p:sp>
        <p:nvSpPr>
          <p:cNvPr id="217099" name="Rectangle 11"/>
          <p:cNvSpPr>
            <a:spLocks noChangeArrowheads="1"/>
          </p:cNvSpPr>
          <p:nvPr/>
        </p:nvSpPr>
        <p:spPr bwMode="auto">
          <a:xfrm>
            <a:off x="411163" y="2071222"/>
            <a:ext cx="5069016" cy="523220"/>
          </a:xfrm>
          <a:prstGeom prst="rect">
            <a:avLst/>
          </a:prstGeom>
          <a:noFill/>
          <a:ln w="22225" algn="ctr">
            <a:noFill/>
            <a:miter lim="800000"/>
            <a:headEnd/>
            <a:tailEnd/>
          </a:ln>
        </p:spPr>
        <p:txBody>
          <a:bodyPr wrap="none" anchor="ctr">
            <a:spAutoFit/>
          </a:bodyPr>
          <a:lstStyle/>
          <a:p>
            <a:pPr algn="l"/>
            <a:r>
              <a:rPr lang="en-US" dirty="0"/>
              <a:t>(1) </a:t>
            </a:r>
            <a:r>
              <a:rPr lang="en-US" dirty="0" smtClean="0"/>
              <a:t>Larger-than-Fe-56-nuclei</a:t>
            </a:r>
            <a:r>
              <a:rPr lang="en-US" dirty="0"/>
              <a:t>…</a:t>
            </a:r>
          </a:p>
        </p:txBody>
      </p:sp>
      <p:sp>
        <p:nvSpPr>
          <p:cNvPr id="217100" name="Rectangle 12"/>
          <p:cNvSpPr>
            <a:spLocks noChangeArrowheads="1"/>
          </p:cNvSpPr>
          <p:nvPr/>
        </p:nvSpPr>
        <p:spPr bwMode="auto">
          <a:xfrm>
            <a:off x="427038" y="4484222"/>
            <a:ext cx="5246949" cy="523220"/>
          </a:xfrm>
          <a:prstGeom prst="rect">
            <a:avLst/>
          </a:prstGeom>
          <a:noFill/>
          <a:ln w="22225" algn="ctr">
            <a:noFill/>
            <a:miter lim="800000"/>
            <a:headEnd/>
            <a:tailEnd/>
          </a:ln>
        </p:spPr>
        <p:txBody>
          <a:bodyPr wrap="none" anchor="ctr">
            <a:spAutoFit/>
          </a:bodyPr>
          <a:lstStyle/>
          <a:p>
            <a:pPr algn="l"/>
            <a:r>
              <a:rPr lang="en-US" dirty="0"/>
              <a:t>(2) </a:t>
            </a:r>
            <a:r>
              <a:rPr lang="en-US" dirty="0" smtClean="0"/>
              <a:t>Smaller-than-Fe-56-nuclei…</a:t>
            </a:r>
            <a:endParaRPr lang="en-US" dirty="0">
              <a:solidFill>
                <a:schemeClr val="tx1"/>
              </a:solidFill>
            </a:endParaRPr>
          </a:p>
        </p:txBody>
      </p:sp>
      <p:sp>
        <p:nvSpPr>
          <p:cNvPr id="217101" name="Oval 13"/>
          <p:cNvSpPr>
            <a:spLocks noChangeArrowheads="1"/>
          </p:cNvSpPr>
          <p:nvPr/>
        </p:nvSpPr>
        <p:spPr bwMode="auto">
          <a:xfrm>
            <a:off x="1357313" y="3413125"/>
            <a:ext cx="914400" cy="914400"/>
          </a:xfrm>
          <a:prstGeom prst="ellipse">
            <a:avLst/>
          </a:prstGeom>
          <a:solidFill>
            <a:srgbClr val="808080"/>
          </a:solidFill>
          <a:ln w="22225" algn="ctr">
            <a:solidFill>
              <a:schemeClr val="tx1"/>
            </a:solidFill>
            <a:round/>
            <a:headEnd/>
            <a:tailEnd/>
          </a:ln>
        </p:spPr>
        <p:txBody>
          <a:bodyPr wrap="none" anchor="ctr">
            <a:spAutoFit/>
          </a:bodyPr>
          <a:lstStyle/>
          <a:p>
            <a:endParaRPr lang="en-US"/>
          </a:p>
        </p:txBody>
      </p:sp>
      <p:sp>
        <p:nvSpPr>
          <p:cNvPr id="217102" name="Oval 14"/>
          <p:cNvSpPr>
            <a:spLocks noChangeArrowheads="1"/>
          </p:cNvSpPr>
          <p:nvPr/>
        </p:nvSpPr>
        <p:spPr bwMode="auto">
          <a:xfrm>
            <a:off x="4216400" y="3311525"/>
            <a:ext cx="593725" cy="593725"/>
          </a:xfrm>
          <a:prstGeom prst="ellipse">
            <a:avLst/>
          </a:prstGeom>
          <a:solidFill>
            <a:schemeClr val="bg2"/>
          </a:solidFill>
          <a:ln w="22225" algn="ctr">
            <a:solidFill>
              <a:schemeClr val="tx1"/>
            </a:solidFill>
            <a:round/>
            <a:headEnd/>
            <a:tailEnd/>
          </a:ln>
        </p:spPr>
        <p:txBody>
          <a:bodyPr anchor="ctr">
            <a:spAutoFit/>
          </a:bodyPr>
          <a:lstStyle/>
          <a:p>
            <a:endParaRPr lang="en-US"/>
          </a:p>
        </p:txBody>
      </p:sp>
      <p:sp>
        <p:nvSpPr>
          <p:cNvPr id="217103" name="Oval 15"/>
          <p:cNvSpPr>
            <a:spLocks noChangeArrowheads="1"/>
          </p:cNvSpPr>
          <p:nvPr/>
        </p:nvSpPr>
        <p:spPr bwMode="auto">
          <a:xfrm>
            <a:off x="4986338" y="3776663"/>
            <a:ext cx="593725" cy="593725"/>
          </a:xfrm>
          <a:prstGeom prst="ellipse">
            <a:avLst/>
          </a:prstGeom>
          <a:solidFill>
            <a:schemeClr val="bg2"/>
          </a:solidFill>
          <a:ln w="22225" algn="ctr">
            <a:solidFill>
              <a:schemeClr val="tx1"/>
            </a:solidFill>
            <a:round/>
            <a:headEnd/>
            <a:tailEnd/>
          </a:ln>
        </p:spPr>
        <p:txBody>
          <a:bodyPr anchor="ctr">
            <a:spAutoFit/>
          </a:bodyPr>
          <a:lstStyle/>
          <a:p>
            <a:endParaRPr lang="en-US"/>
          </a:p>
        </p:txBody>
      </p:sp>
      <p:sp>
        <p:nvSpPr>
          <p:cNvPr id="217104" name="Line 16"/>
          <p:cNvSpPr>
            <a:spLocks noChangeShapeType="1"/>
          </p:cNvSpPr>
          <p:nvPr/>
        </p:nvSpPr>
        <p:spPr bwMode="auto">
          <a:xfrm>
            <a:off x="2619375" y="3921125"/>
            <a:ext cx="1204913" cy="0"/>
          </a:xfrm>
          <a:prstGeom prst="line">
            <a:avLst/>
          </a:prstGeom>
          <a:noFill/>
          <a:ln w="25400">
            <a:solidFill>
              <a:schemeClr val="tx1"/>
            </a:solidFill>
            <a:round/>
            <a:headEnd/>
            <a:tailEnd type="triangle" w="lg" len="lg"/>
          </a:ln>
        </p:spPr>
        <p:txBody>
          <a:bodyPr wrap="none" anchor="ctr">
            <a:spAutoFit/>
          </a:bodyPr>
          <a:lstStyle/>
          <a:p>
            <a:endParaRPr lang="en-US"/>
          </a:p>
        </p:txBody>
      </p:sp>
      <p:sp>
        <p:nvSpPr>
          <p:cNvPr id="217105" name="Rectangle 17"/>
          <p:cNvSpPr>
            <a:spLocks noChangeArrowheads="1"/>
          </p:cNvSpPr>
          <p:nvPr/>
        </p:nvSpPr>
        <p:spPr bwMode="auto">
          <a:xfrm>
            <a:off x="5719808" y="3533775"/>
            <a:ext cx="422275" cy="579438"/>
          </a:xfrm>
          <a:prstGeom prst="rect">
            <a:avLst/>
          </a:prstGeom>
          <a:noFill/>
          <a:ln w="9525">
            <a:noFill/>
            <a:miter lim="800000"/>
            <a:headEnd/>
            <a:tailEnd/>
          </a:ln>
        </p:spPr>
        <p:txBody>
          <a:bodyPr wrap="none">
            <a:spAutoFit/>
          </a:bodyPr>
          <a:lstStyle/>
          <a:p>
            <a:pPr algn="l"/>
            <a:r>
              <a:rPr lang="en-US" sz="3200" dirty="0">
                <a:solidFill>
                  <a:schemeClr val="tx1"/>
                </a:solidFill>
              </a:rPr>
              <a:t>+</a:t>
            </a:r>
          </a:p>
        </p:txBody>
      </p:sp>
      <p:grpSp>
        <p:nvGrpSpPr>
          <p:cNvPr id="2" name="Group 31"/>
          <p:cNvGrpSpPr>
            <a:grpSpLocks/>
          </p:cNvGrpSpPr>
          <p:nvPr/>
        </p:nvGrpSpPr>
        <p:grpSpPr bwMode="auto">
          <a:xfrm>
            <a:off x="6213475" y="2930525"/>
            <a:ext cx="2459038" cy="1822450"/>
            <a:chOff x="3914" y="1846"/>
            <a:chExt cx="1549" cy="1148"/>
          </a:xfrm>
        </p:grpSpPr>
        <p:sp>
          <p:nvSpPr>
            <p:cNvPr id="23578" name="AutoShape 29"/>
            <p:cNvSpPr>
              <a:spLocks noChangeArrowheads="1"/>
            </p:cNvSpPr>
            <p:nvPr/>
          </p:nvSpPr>
          <p:spPr bwMode="auto">
            <a:xfrm rot="1068884">
              <a:off x="3914" y="1846"/>
              <a:ext cx="1549" cy="1148"/>
            </a:xfrm>
            <a:prstGeom prst="irregularSeal2">
              <a:avLst/>
            </a:prstGeom>
            <a:solidFill>
              <a:srgbClr val="FFFF00"/>
            </a:solidFill>
            <a:ln w="22225" algn="ctr">
              <a:solidFill>
                <a:schemeClr val="tx1"/>
              </a:solidFill>
              <a:miter lim="800000"/>
              <a:headEnd/>
              <a:tailEnd/>
            </a:ln>
          </p:spPr>
          <p:txBody>
            <a:bodyPr anchor="ctr">
              <a:spAutoFit/>
            </a:bodyPr>
            <a:lstStyle/>
            <a:p>
              <a:endParaRPr lang="en-US"/>
            </a:p>
          </p:txBody>
        </p:sp>
        <p:sp>
          <p:nvSpPr>
            <p:cNvPr id="23579" name="Rectangle 18"/>
            <p:cNvSpPr>
              <a:spLocks noChangeArrowheads="1"/>
            </p:cNvSpPr>
            <p:nvPr/>
          </p:nvSpPr>
          <p:spPr bwMode="auto">
            <a:xfrm>
              <a:off x="4092" y="2289"/>
              <a:ext cx="1061" cy="327"/>
            </a:xfrm>
            <a:prstGeom prst="rect">
              <a:avLst/>
            </a:prstGeom>
            <a:noFill/>
            <a:ln w="9525">
              <a:noFill/>
              <a:miter lim="800000"/>
              <a:headEnd/>
              <a:tailEnd/>
            </a:ln>
          </p:spPr>
          <p:txBody>
            <a:bodyPr wrap="none">
              <a:spAutoFit/>
            </a:bodyPr>
            <a:lstStyle/>
            <a:p>
              <a:pPr algn="l"/>
              <a:r>
                <a:rPr lang="en-US">
                  <a:solidFill>
                    <a:schemeClr val="tx1"/>
                  </a:solidFill>
                </a:rPr>
                <a:t>ENERGY</a:t>
              </a:r>
            </a:p>
          </p:txBody>
        </p:sp>
      </p:grpSp>
      <p:sp>
        <p:nvSpPr>
          <p:cNvPr id="217107" name="Oval 19"/>
          <p:cNvSpPr>
            <a:spLocks noChangeArrowheads="1"/>
          </p:cNvSpPr>
          <p:nvPr/>
        </p:nvSpPr>
        <p:spPr bwMode="auto">
          <a:xfrm>
            <a:off x="1320800" y="5330517"/>
            <a:ext cx="231775" cy="231775"/>
          </a:xfrm>
          <a:prstGeom prst="ellipse">
            <a:avLst/>
          </a:prstGeom>
          <a:solidFill>
            <a:schemeClr val="bg2"/>
          </a:solidFill>
          <a:ln w="22225" algn="ctr">
            <a:solidFill>
              <a:schemeClr val="tx1"/>
            </a:solidFill>
            <a:round/>
            <a:headEnd/>
            <a:tailEnd/>
          </a:ln>
        </p:spPr>
        <p:txBody>
          <a:bodyPr wrap="none" anchor="ctr">
            <a:spAutoFit/>
          </a:bodyPr>
          <a:lstStyle/>
          <a:p>
            <a:endParaRPr lang="en-US"/>
          </a:p>
        </p:txBody>
      </p:sp>
      <p:sp>
        <p:nvSpPr>
          <p:cNvPr id="217108" name="Oval 20"/>
          <p:cNvSpPr>
            <a:spLocks noChangeArrowheads="1"/>
          </p:cNvSpPr>
          <p:nvPr/>
        </p:nvSpPr>
        <p:spPr bwMode="auto">
          <a:xfrm>
            <a:off x="2032000" y="5330517"/>
            <a:ext cx="231775" cy="231775"/>
          </a:xfrm>
          <a:prstGeom prst="ellipse">
            <a:avLst/>
          </a:prstGeom>
          <a:solidFill>
            <a:schemeClr val="bg2"/>
          </a:solidFill>
          <a:ln w="22225" algn="ctr">
            <a:solidFill>
              <a:schemeClr val="tx1"/>
            </a:solidFill>
            <a:round/>
            <a:headEnd/>
            <a:tailEnd/>
          </a:ln>
        </p:spPr>
        <p:txBody>
          <a:bodyPr wrap="none" anchor="ctr">
            <a:spAutoFit/>
          </a:bodyPr>
          <a:lstStyle/>
          <a:p>
            <a:endParaRPr lang="en-US"/>
          </a:p>
        </p:txBody>
      </p:sp>
      <p:sp>
        <p:nvSpPr>
          <p:cNvPr id="217109" name="Oval 21"/>
          <p:cNvSpPr>
            <a:spLocks noChangeArrowheads="1"/>
          </p:cNvSpPr>
          <p:nvPr/>
        </p:nvSpPr>
        <p:spPr bwMode="auto">
          <a:xfrm>
            <a:off x="1698625" y="5692467"/>
            <a:ext cx="231775" cy="231775"/>
          </a:xfrm>
          <a:prstGeom prst="ellipse">
            <a:avLst/>
          </a:prstGeom>
          <a:solidFill>
            <a:schemeClr val="bg2"/>
          </a:solidFill>
          <a:ln w="22225" algn="ctr">
            <a:solidFill>
              <a:schemeClr val="tx1"/>
            </a:solidFill>
            <a:round/>
            <a:headEnd/>
            <a:tailEnd/>
          </a:ln>
        </p:spPr>
        <p:txBody>
          <a:bodyPr wrap="none" anchor="ctr">
            <a:spAutoFit/>
          </a:bodyPr>
          <a:lstStyle/>
          <a:p>
            <a:endParaRPr lang="en-US"/>
          </a:p>
        </p:txBody>
      </p:sp>
      <p:sp>
        <p:nvSpPr>
          <p:cNvPr id="217111" name="Oval 23"/>
          <p:cNvSpPr>
            <a:spLocks noChangeArrowheads="1"/>
          </p:cNvSpPr>
          <p:nvPr/>
        </p:nvSpPr>
        <p:spPr bwMode="auto">
          <a:xfrm>
            <a:off x="2236788" y="5794067"/>
            <a:ext cx="231775" cy="231775"/>
          </a:xfrm>
          <a:prstGeom prst="ellipse">
            <a:avLst/>
          </a:prstGeom>
          <a:solidFill>
            <a:schemeClr val="bg2"/>
          </a:solidFill>
          <a:ln w="22225" algn="ctr">
            <a:solidFill>
              <a:schemeClr val="tx1"/>
            </a:solidFill>
            <a:round/>
            <a:headEnd/>
            <a:tailEnd/>
          </a:ln>
        </p:spPr>
        <p:txBody>
          <a:bodyPr wrap="none" anchor="ctr">
            <a:spAutoFit/>
          </a:bodyPr>
          <a:lstStyle/>
          <a:p>
            <a:endParaRPr lang="en-US"/>
          </a:p>
        </p:txBody>
      </p:sp>
      <p:sp>
        <p:nvSpPr>
          <p:cNvPr id="217112" name="Oval 24"/>
          <p:cNvSpPr>
            <a:spLocks noChangeArrowheads="1"/>
          </p:cNvSpPr>
          <p:nvPr/>
        </p:nvSpPr>
        <p:spPr bwMode="auto">
          <a:xfrm>
            <a:off x="4187825" y="5405129"/>
            <a:ext cx="593725" cy="593725"/>
          </a:xfrm>
          <a:prstGeom prst="ellipse">
            <a:avLst/>
          </a:prstGeom>
          <a:solidFill>
            <a:schemeClr val="bg2"/>
          </a:solidFill>
          <a:ln w="22225" algn="ctr">
            <a:solidFill>
              <a:schemeClr val="tx1"/>
            </a:solidFill>
            <a:round/>
            <a:headEnd/>
            <a:tailEnd/>
          </a:ln>
        </p:spPr>
        <p:txBody>
          <a:bodyPr anchor="ctr">
            <a:spAutoFit/>
          </a:bodyPr>
          <a:lstStyle/>
          <a:p>
            <a:endParaRPr lang="en-US"/>
          </a:p>
        </p:txBody>
      </p:sp>
      <p:sp>
        <p:nvSpPr>
          <p:cNvPr id="217113" name="Line 25"/>
          <p:cNvSpPr>
            <a:spLocks noChangeShapeType="1"/>
          </p:cNvSpPr>
          <p:nvPr/>
        </p:nvSpPr>
        <p:spPr bwMode="auto">
          <a:xfrm>
            <a:off x="2692400" y="5694054"/>
            <a:ext cx="1204913" cy="0"/>
          </a:xfrm>
          <a:prstGeom prst="line">
            <a:avLst/>
          </a:prstGeom>
          <a:noFill/>
          <a:ln w="25400">
            <a:solidFill>
              <a:schemeClr val="tx1"/>
            </a:solidFill>
            <a:round/>
            <a:headEnd/>
            <a:tailEnd type="triangle" w="lg" len="lg"/>
          </a:ln>
        </p:spPr>
        <p:txBody>
          <a:bodyPr wrap="none" anchor="ctr">
            <a:spAutoFit/>
          </a:bodyPr>
          <a:lstStyle/>
          <a:p>
            <a:endParaRPr lang="en-US"/>
          </a:p>
        </p:txBody>
      </p:sp>
      <p:sp>
        <p:nvSpPr>
          <p:cNvPr id="217114" name="Rectangle 26"/>
          <p:cNvSpPr>
            <a:spLocks noChangeArrowheads="1"/>
          </p:cNvSpPr>
          <p:nvPr/>
        </p:nvSpPr>
        <p:spPr bwMode="auto">
          <a:xfrm>
            <a:off x="4972050" y="5379729"/>
            <a:ext cx="422275" cy="579438"/>
          </a:xfrm>
          <a:prstGeom prst="rect">
            <a:avLst/>
          </a:prstGeom>
          <a:noFill/>
          <a:ln w="9525">
            <a:noFill/>
            <a:miter lim="800000"/>
            <a:headEnd/>
            <a:tailEnd/>
          </a:ln>
        </p:spPr>
        <p:txBody>
          <a:bodyPr wrap="none">
            <a:spAutoFit/>
          </a:bodyPr>
          <a:lstStyle/>
          <a:p>
            <a:pPr algn="l"/>
            <a:r>
              <a:rPr lang="en-US" sz="3200">
                <a:solidFill>
                  <a:schemeClr val="tx1"/>
                </a:solidFill>
              </a:rPr>
              <a:t>+</a:t>
            </a:r>
          </a:p>
        </p:txBody>
      </p:sp>
      <p:grpSp>
        <p:nvGrpSpPr>
          <p:cNvPr id="3" name="Group 32"/>
          <p:cNvGrpSpPr>
            <a:grpSpLocks/>
          </p:cNvGrpSpPr>
          <p:nvPr/>
        </p:nvGrpSpPr>
        <p:grpSpPr bwMode="auto">
          <a:xfrm>
            <a:off x="5399088" y="4966979"/>
            <a:ext cx="2613025" cy="1422400"/>
            <a:chOff x="3401" y="3017"/>
            <a:chExt cx="1646" cy="896"/>
          </a:xfrm>
        </p:grpSpPr>
        <p:sp>
          <p:nvSpPr>
            <p:cNvPr id="23576" name="AutoShape 30"/>
            <p:cNvSpPr>
              <a:spLocks noChangeArrowheads="1"/>
            </p:cNvSpPr>
            <p:nvPr/>
          </p:nvSpPr>
          <p:spPr bwMode="auto">
            <a:xfrm>
              <a:off x="3401" y="3017"/>
              <a:ext cx="1646" cy="896"/>
            </a:xfrm>
            <a:prstGeom prst="irregularSeal1">
              <a:avLst/>
            </a:prstGeom>
            <a:solidFill>
              <a:srgbClr val="FFFF00"/>
            </a:solidFill>
            <a:ln w="22225" algn="ctr">
              <a:solidFill>
                <a:schemeClr val="tx1"/>
              </a:solidFill>
              <a:miter lim="800000"/>
              <a:headEnd/>
              <a:tailEnd/>
            </a:ln>
          </p:spPr>
          <p:txBody>
            <a:bodyPr wrap="none" anchor="ctr">
              <a:spAutoFit/>
            </a:bodyPr>
            <a:lstStyle/>
            <a:p>
              <a:endParaRPr lang="en-US"/>
            </a:p>
          </p:txBody>
        </p:sp>
        <p:sp>
          <p:nvSpPr>
            <p:cNvPr id="23577" name="Rectangle 27"/>
            <p:cNvSpPr>
              <a:spLocks noChangeArrowheads="1"/>
            </p:cNvSpPr>
            <p:nvPr/>
          </p:nvSpPr>
          <p:spPr bwMode="auto">
            <a:xfrm>
              <a:off x="3670" y="3295"/>
              <a:ext cx="1061" cy="327"/>
            </a:xfrm>
            <a:prstGeom prst="rect">
              <a:avLst/>
            </a:prstGeom>
            <a:noFill/>
            <a:ln w="9525">
              <a:noFill/>
              <a:miter lim="800000"/>
              <a:headEnd/>
              <a:tailEnd/>
            </a:ln>
          </p:spPr>
          <p:txBody>
            <a:bodyPr wrap="none">
              <a:spAutoFit/>
            </a:bodyPr>
            <a:lstStyle/>
            <a:p>
              <a:pPr algn="l"/>
              <a:r>
                <a:rPr lang="en-US">
                  <a:solidFill>
                    <a:schemeClr val="tx1"/>
                  </a:solidFill>
                </a:rPr>
                <a:t>ENERGY</a:t>
              </a:r>
            </a:p>
          </p:txBody>
        </p:sp>
      </p:grpSp>
      <p:sp>
        <p:nvSpPr>
          <p:cNvPr id="217116" name="Rectangle 28"/>
          <p:cNvSpPr>
            <a:spLocks noChangeArrowheads="1"/>
          </p:cNvSpPr>
          <p:nvPr/>
        </p:nvSpPr>
        <p:spPr bwMode="auto">
          <a:xfrm>
            <a:off x="1205620" y="6293490"/>
            <a:ext cx="6935787" cy="522287"/>
          </a:xfrm>
          <a:prstGeom prst="rect">
            <a:avLst/>
          </a:prstGeom>
          <a:noFill/>
          <a:ln w="9525">
            <a:noFill/>
            <a:miter lim="800000"/>
            <a:headEnd/>
            <a:tailEnd/>
          </a:ln>
        </p:spPr>
        <p:txBody>
          <a:bodyPr wrap="none">
            <a:spAutoFit/>
          </a:bodyPr>
          <a:lstStyle/>
          <a:p>
            <a:pPr algn="l"/>
            <a:r>
              <a:rPr lang="en-US" b="1" dirty="0">
                <a:solidFill>
                  <a:schemeClr val="tx1"/>
                </a:solidFill>
              </a:rPr>
              <a:t>Both fission and fusion are exothermic.</a:t>
            </a:r>
          </a:p>
        </p:txBody>
      </p:sp>
      <p:sp>
        <p:nvSpPr>
          <p:cNvPr id="26" name="Rectangle 11"/>
          <p:cNvSpPr>
            <a:spLocks noChangeArrowheads="1"/>
          </p:cNvSpPr>
          <p:nvPr/>
        </p:nvSpPr>
        <p:spPr bwMode="auto">
          <a:xfrm>
            <a:off x="1871663" y="2528422"/>
            <a:ext cx="5202065" cy="523220"/>
          </a:xfrm>
          <a:prstGeom prst="rect">
            <a:avLst/>
          </a:prstGeom>
          <a:noFill/>
          <a:ln w="22225" algn="ctr">
            <a:noFill/>
            <a:miter lim="800000"/>
            <a:headEnd/>
            <a:tailEnd/>
          </a:ln>
        </p:spPr>
        <p:txBody>
          <a:bodyPr wrap="none" anchor="ctr">
            <a:spAutoFit/>
          </a:bodyPr>
          <a:lstStyle/>
          <a:p>
            <a:pPr algn="l"/>
            <a:r>
              <a:rPr lang="en-US" dirty="0">
                <a:solidFill>
                  <a:schemeClr val="tx1"/>
                </a:solidFill>
              </a:rPr>
              <a:t>decay OR can undergo </a:t>
            </a:r>
            <a:r>
              <a:rPr lang="en-US" u="sng" dirty="0" smtClean="0">
                <a:solidFill>
                  <a:schemeClr val="tx1"/>
                </a:solidFill>
              </a:rPr>
              <a:t>fission</a:t>
            </a:r>
            <a:r>
              <a:rPr lang="en-US" dirty="0" smtClean="0">
                <a:solidFill>
                  <a:schemeClr val="tx1"/>
                </a:solidFill>
              </a:rPr>
              <a:t>. </a:t>
            </a:r>
            <a:endParaRPr lang="en-US" dirty="0">
              <a:solidFill>
                <a:schemeClr val="tx1"/>
              </a:solidFill>
            </a:endParaRPr>
          </a:p>
        </p:txBody>
      </p:sp>
      <p:sp>
        <p:nvSpPr>
          <p:cNvPr id="4" name="Rectangle 3"/>
          <p:cNvSpPr/>
          <p:nvPr/>
        </p:nvSpPr>
        <p:spPr>
          <a:xfrm>
            <a:off x="5404303" y="4476108"/>
            <a:ext cx="3445175" cy="523220"/>
          </a:xfrm>
          <a:prstGeom prst="rect">
            <a:avLst/>
          </a:prstGeom>
        </p:spPr>
        <p:txBody>
          <a:bodyPr wrap="none">
            <a:spAutoFit/>
          </a:bodyPr>
          <a:lstStyle/>
          <a:p>
            <a:r>
              <a:rPr lang="en-US" dirty="0">
                <a:solidFill>
                  <a:schemeClr val="tx1"/>
                </a:solidFill>
              </a:rPr>
              <a:t>can undergo </a:t>
            </a:r>
            <a:r>
              <a:rPr lang="en-US" u="sng" dirty="0" smtClean="0">
                <a:solidFill>
                  <a:schemeClr val="tx1"/>
                </a:solidFill>
              </a:rPr>
              <a:t>fusion</a:t>
            </a:r>
            <a:r>
              <a:rPr lang="en-US" dirty="0" smtClean="0">
                <a:solidFill>
                  <a:schemeClr val="tx1"/>
                </a:solidFill>
              </a:rPr>
              <a:t>.</a:t>
            </a:r>
            <a:endParaRPr lang="en-US" dirty="0"/>
          </a:p>
        </p:txBody>
      </p:sp>
      <p:sp>
        <p:nvSpPr>
          <p:cNvPr id="5" name="Rectangle 4"/>
          <p:cNvSpPr/>
          <p:nvPr/>
        </p:nvSpPr>
        <p:spPr>
          <a:xfrm>
            <a:off x="6628401" y="983220"/>
            <a:ext cx="1383712" cy="523220"/>
          </a:xfrm>
          <a:prstGeom prst="rect">
            <a:avLst/>
          </a:prstGeom>
        </p:spPr>
        <p:txBody>
          <a:bodyPr wrap="none">
            <a:spAutoFit/>
          </a:bodyPr>
          <a:lstStyle/>
          <a:p>
            <a:r>
              <a:rPr lang="en-US" dirty="0">
                <a:solidFill>
                  <a:schemeClr val="tx1"/>
                </a:solidFill>
              </a:rPr>
              <a:t>stability</a:t>
            </a:r>
          </a:p>
        </p:txBody>
      </p:sp>
    </p:spTree>
    <p:extLst>
      <p:ext uri="{BB962C8B-B14F-4D97-AF65-F5344CB8AC3E}">
        <p14:creationId xmlns:p14="http://schemas.microsoft.com/office/powerpoint/2010/main" val="12244256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217097"/>
                                        </p:tgtEl>
                                        <p:attrNameLst>
                                          <p:attrName>style.visibility</p:attrName>
                                        </p:attrNameLst>
                                      </p:cBhvr>
                                      <p:to>
                                        <p:strVal val="visible"/>
                                      </p:to>
                                    </p:set>
                                    <p:anim from="(-#ppt_w/2)" to="(#ppt_x)" calcmode="lin" valueType="num">
                                      <p:cBhvr>
                                        <p:cTn id="7" dur="600" fill="hold">
                                          <p:stCondLst>
                                            <p:cond delay="0"/>
                                          </p:stCondLst>
                                        </p:cTn>
                                        <p:tgtEl>
                                          <p:spTgt spid="217097"/>
                                        </p:tgtEl>
                                        <p:attrNameLst>
                                          <p:attrName>ppt_x</p:attrName>
                                        </p:attrNameLst>
                                      </p:cBhvr>
                                    </p:anim>
                                    <p:anim from="0" to="-1.0" calcmode="lin" valueType="num">
                                      <p:cBhvr>
                                        <p:cTn id="8" dur="200" decel="50000" autoRev="1" fill="hold">
                                          <p:stCondLst>
                                            <p:cond delay="600"/>
                                          </p:stCondLst>
                                        </p:cTn>
                                        <p:tgtEl>
                                          <p:spTgt spid="217097"/>
                                        </p:tgtEl>
                                        <p:attrNameLst>
                                          <p:attrName>xshear</p:attrName>
                                        </p:attrNameLst>
                                      </p:cBhvr>
                                    </p:anim>
                                    <p:animScale>
                                      <p:cBhvr>
                                        <p:cTn id="9" dur="200" decel="100000" autoRev="1" fill="hold">
                                          <p:stCondLst>
                                            <p:cond delay="600"/>
                                          </p:stCondLst>
                                        </p:cTn>
                                        <p:tgtEl>
                                          <p:spTgt spid="217097"/>
                                        </p:tgtEl>
                                      </p:cBhvr>
                                      <p:from x="100000" y="100000"/>
                                      <p:to x="80000" y="100000"/>
                                    </p:animScale>
                                    <p:anim by="(#ppt_h/3+#ppt_w*0.1)" calcmode="lin" valueType="num">
                                      <p:cBhvr additive="sum">
                                        <p:cTn id="10" dur="200" decel="100000" autoRev="1" fill="hold">
                                          <p:stCondLst>
                                            <p:cond delay="600"/>
                                          </p:stCondLst>
                                        </p:cTn>
                                        <p:tgtEl>
                                          <p:spTgt spid="217097"/>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grpId="0" nodeType="clickEffect">
                                  <p:stCondLst>
                                    <p:cond delay="0"/>
                                  </p:stCondLst>
                                  <p:childTnLst>
                                    <p:set>
                                      <p:cBhvr>
                                        <p:cTn id="22" dur="1" fill="hold">
                                          <p:stCondLst>
                                            <p:cond delay="0"/>
                                          </p:stCondLst>
                                        </p:cTn>
                                        <p:tgtEl>
                                          <p:spTgt spid="217098"/>
                                        </p:tgtEl>
                                        <p:attrNameLst>
                                          <p:attrName>style.visibility</p:attrName>
                                        </p:attrNameLst>
                                      </p:cBhvr>
                                      <p:to>
                                        <p:strVal val="visible"/>
                                      </p:to>
                                    </p:set>
                                    <p:anim from="(-#ppt_w/2)" to="(#ppt_x)" calcmode="lin" valueType="num">
                                      <p:cBhvr>
                                        <p:cTn id="23" dur="600" fill="hold">
                                          <p:stCondLst>
                                            <p:cond delay="0"/>
                                          </p:stCondLst>
                                        </p:cTn>
                                        <p:tgtEl>
                                          <p:spTgt spid="217098"/>
                                        </p:tgtEl>
                                        <p:attrNameLst>
                                          <p:attrName>ppt_x</p:attrName>
                                        </p:attrNameLst>
                                      </p:cBhvr>
                                    </p:anim>
                                    <p:anim from="0" to="-1.0" calcmode="lin" valueType="num">
                                      <p:cBhvr>
                                        <p:cTn id="24" dur="200" decel="50000" autoRev="1" fill="hold">
                                          <p:stCondLst>
                                            <p:cond delay="600"/>
                                          </p:stCondLst>
                                        </p:cTn>
                                        <p:tgtEl>
                                          <p:spTgt spid="217098"/>
                                        </p:tgtEl>
                                        <p:attrNameLst>
                                          <p:attrName>xshear</p:attrName>
                                        </p:attrNameLst>
                                      </p:cBhvr>
                                    </p:anim>
                                    <p:animScale>
                                      <p:cBhvr>
                                        <p:cTn id="25" dur="200" decel="100000" autoRev="1" fill="hold">
                                          <p:stCondLst>
                                            <p:cond delay="600"/>
                                          </p:stCondLst>
                                        </p:cTn>
                                        <p:tgtEl>
                                          <p:spTgt spid="217098"/>
                                        </p:tgtEl>
                                      </p:cBhvr>
                                      <p:from x="100000" y="100000"/>
                                      <p:to x="80000" y="100000"/>
                                    </p:animScale>
                                    <p:anim by="(#ppt_h/3+#ppt_w*0.1)" calcmode="lin" valueType="num">
                                      <p:cBhvr additive="sum">
                                        <p:cTn id="26" dur="200" decel="100000" autoRev="1" fill="hold">
                                          <p:stCondLst>
                                            <p:cond delay="600"/>
                                          </p:stCondLst>
                                        </p:cTn>
                                        <p:tgtEl>
                                          <p:spTgt spid="217098"/>
                                        </p:tgtEl>
                                        <p:attrNameLst>
                                          <p:attrName>ppt_x</p:attrName>
                                        </p:attrNameLst>
                                      </p:cBhvr>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217099"/>
                                        </p:tgtEl>
                                        <p:attrNameLst>
                                          <p:attrName>style.visibility</p:attrName>
                                        </p:attrNameLst>
                                      </p:cBhvr>
                                      <p:to>
                                        <p:strVal val="visible"/>
                                      </p:to>
                                    </p:set>
                                    <p:animEffect transition="in" filter="fade">
                                      <p:cBhvr>
                                        <p:cTn id="31" dur="1000"/>
                                        <p:tgtEl>
                                          <p:spTgt spid="217099"/>
                                        </p:tgtEl>
                                      </p:cBhvr>
                                    </p:animEffect>
                                    <p:anim calcmode="lin" valueType="num">
                                      <p:cBhvr>
                                        <p:cTn id="32" dur="1000" fill="hold"/>
                                        <p:tgtEl>
                                          <p:spTgt spid="217099"/>
                                        </p:tgtEl>
                                        <p:attrNameLst>
                                          <p:attrName>ppt_x</p:attrName>
                                        </p:attrNameLst>
                                      </p:cBhvr>
                                      <p:tavLst>
                                        <p:tav tm="0">
                                          <p:val>
                                            <p:strVal val="#ppt_x"/>
                                          </p:val>
                                        </p:tav>
                                        <p:tav tm="100000">
                                          <p:val>
                                            <p:strVal val="#ppt_x"/>
                                          </p:val>
                                        </p:tav>
                                      </p:tavLst>
                                    </p:anim>
                                    <p:anim calcmode="lin" valueType="num">
                                      <p:cBhvr>
                                        <p:cTn id="33" dur="1000" fill="hold"/>
                                        <p:tgtEl>
                                          <p:spTgt spid="217099"/>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7" presetClass="entr" presetSubtype="0" fill="hold" grpId="0"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52" presetClass="entr" presetSubtype="0" fill="hold" grpId="0" nodeType="clickEffect">
                                  <p:stCondLst>
                                    <p:cond delay="0"/>
                                  </p:stCondLst>
                                  <p:childTnLst>
                                    <p:set>
                                      <p:cBhvr>
                                        <p:cTn id="44" dur="1" fill="hold">
                                          <p:stCondLst>
                                            <p:cond delay="0"/>
                                          </p:stCondLst>
                                        </p:cTn>
                                        <p:tgtEl>
                                          <p:spTgt spid="217101"/>
                                        </p:tgtEl>
                                        <p:attrNameLst>
                                          <p:attrName>style.visibility</p:attrName>
                                        </p:attrNameLst>
                                      </p:cBhvr>
                                      <p:to>
                                        <p:strVal val="visible"/>
                                      </p:to>
                                    </p:set>
                                    <p:animScale>
                                      <p:cBhvr>
                                        <p:cTn id="45" dur="1000" decel="50000" fill="hold">
                                          <p:stCondLst>
                                            <p:cond delay="0"/>
                                          </p:stCondLst>
                                        </p:cTn>
                                        <p:tgtEl>
                                          <p:spTgt spid="21710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6" dur="1000" decel="50000" fill="hold">
                                          <p:stCondLst>
                                            <p:cond delay="0"/>
                                          </p:stCondLst>
                                        </p:cTn>
                                        <p:tgtEl>
                                          <p:spTgt spid="217101"/>
                                        </p:tgtEl>
                                        <p:attrNameLst>
                                          <p:attrName>ppt_x</p:attrName>
                                          <p:attrName>ppt_y</p:attrName>
                                        </p:attrNameLst>
                                      </p:cBhvr>
                                    </p:animMotion>
                                    <p:animEffect transition="in" filter="fade">
                                      <p:cBhvr>
                                        <p:cTn id="47" dur="1000"/>
                                        <p:tgtEl>
                                          <p:spTgt spid="21710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17104"/>
                                        </p:tgtEl>
                                        <p:attrNameLst>
                                          <p:attrName>style.visibility</p:attrName>
                                        </p:attrNameLst>
                                      </p:cBhvr>
                                      <p:to>
                                        <p:strVal val="visible"/>
                                      </p:to>
                                    </p:set>
                                    <p:animEffect transition="in" filter="wipe(left)">
                                      <p:cBhvr>
                                        <p:cTn id="52" dur="500"/>
                                        <p:tgtEl>
                                          <p:spTgt spid="217104"/>
                                        </p:tgtEl>
                                      </p:cBhvr>
                                    </p:animEffect>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grpId="0" nodeType="clickEffect">
                                  <p:stCondLst>
                                    <p:cond delay="0"/>
                                  </p:stCondLst>
                                  <p:iterate type="lt">
                                    <p:tmPct val="5000"/>
                                  </p:iterate>
                                  <p:childTnLst>
                                    <p:set>
                                      <p:cBhvr>
                                        <p:cTn id="56" dur="1" fill="hold">
                                          <p:stCondLst>
                                            <p:cond delay="0"/>
                                          </p:stCondLst>
                                        </p:cTn>
                                        <p:tgtEl>
                                          <p:spTgt spid="217102"/>
                                        </p:tgtEl>
                                        <p:attrNameLst>
                                          <p:attrName>style.visibility</p:attrName>
                                        </p:attrNameLst>
                                      </p:cBhvr>
                                      <p:to>
                                        <p:strVal val="visible"/>
                                      </p:to>
                                    </p:set>
                                    <p:anim calcmode="lin" valueType="num">
                                      <p:cBhvr>
                                        <p:cTn id="57" dur="1000" fill="hold"/>
                                        <p:tgtEl>
                                          <p:spTgt spid="217102"/>
                                        </p:tgtEl>
                                        <p:attrNameLst>
                                          <p:attrName>ppt_w</p:attrName>
                                        </p:attrNameLst>
                                      </p:cBhvr>
                                      <p:tavLst>
                                        <p:tav tm="0">
                                          <p:val>
                                            <p:fltVal val="0"/>
                                          </p:val>
                                        </p:tav>
                                        <p:tav tm="100000">
                                          <p:val>
                                            <p:strVal val="#ppt_w"/>
                                          </p:val>
                                        </p:tav>
                                      </p:tavLst>
                                    </p:anim>
                                    <p:anim calcmode="lin" valueType="num">
                                      <p:cBhvr>
                                        <p:cTn id="58" dur="1000" fill="hold"/>
                                        <p:tgtEl>
                                          <p:spTgt spid="217102"/>
                                        </p:tgtEl>
                                        <p:attrNameLst>
                                          <p:attrName>ppt_h</p:attrName>
                                        </p:attrNameLst>
                                      </p:cBhvr>
                                      <p:tavLst>
                                        <p:tav tm="0">
                                          <p:val>
                                            <p:fltVal val="0"/>
                                          </p:val>
                                        </p:tav>
                                        <p:tav tm="100000">
                                          <p:val>
                                            <p:strVal val="#ppt_h"/>
                                          </p:val>
                                        </p:tav>
                                      </p:tavLst>
                                    </p:anim>
                                    <p:anim calcmode="lin" valueType="num">
                                      <p:cBhvr>
                                        <p:cTn id="59" dur="1000" fill="hold"/>
                                        <p:tgtEl>
                                          <p:spTgt spid="217102"/>
                                        </p:tgtEl>
                                        <p:attrNameLst>
                                          <p:attrName>style.rotation</p:attrName>
                                        </p:attrNameLst>
                                      </p:cBhvr>
                                      <p:tavLst>
                                        <p:tav tm="0">
                                          <p:val>
                                            <p:fltVal val="90"/>
                                          </p:val>
                                        </p:tav>
                                        <p:tav tm="100000">
                                          <p:val>
                                            <p:fltVal val="0"/>
                                          </p:val>
                                        </p:tav>
                                      </p:tavLst>
                                    </p:anim>
                                    <p:animEffect transition="in" filter="fade">
                                      <p:cBhvr>
                                        <p:cTn id="60" dur="1000"/>
                                        <p:tgtEl>
                                          <p:spTgt spid="217102"/>
                                        </p:tgtEl>
                                      </p:cBhvr>
                                    </p:animEffect>
                                  </p:childTnLst>
                                </p:cTn>
                              </p:par>
                              <p:par>
                                <p:cTn id="61" presetID="31" presetClass="entr" presetSubtype="0" fill="hold" grpId="0" nodeType="withEffect">
                                  <p:stCondLst>
                                    <p:cond delay="0"/>
                                  </p:stCondLst>
                                  <p:iterate type="lt">
                                    <p:tmPct val="5000"/>
                                  </p:iterate>
                                  <p:childTnLst>
                                    <p:set>
                                      <p:cBhvr>
                                        <p:cTn id="62" dur="1" fill="hold">
                                          <p:stCondLst>
                                            <p:cond delay="0"/>
                                          </p:stCondLst>
                                        </p:cTn>
                                        <p:tgtEl>
                                          <p:spTgt spid="217103"/>
                                        </p:tgtEl>
                                        <p:attrNameLst>
                                          <p:attrName>style.visibility</p:attrName>
                                        </p:attrNameLst>
                                      </p:cBhvr>
                                      <p:to>
                                        <p:strVal val="visible"/>
                                      </p:to>
                                    </p:set>
                                    <p:anim calcmode="lin" valueType="num">
                                      <p:cBhvr>
                                        <p:cTn id="63" dur="1000" fill="hold"/>
                                        <p:tgtEl>
                                          <p:spTgt spid="217103"/>
                                        </p:tgtEl>
                                        <p:attrNameLst>
                                          <p:attrName>ppt_w</p:attrName>
                                        </p:attrNameLst>
                                      </p:cBhvr>
                                      <p:tavLst>
                                        <p:tav tm="0">
                                          <p:val>
                                            <p:fltVal val="0"/>
                                          </p:val>
                                        </p:tav>
                                        <p:tav tm="100000">
                                          <p:val>
                                            <p:strVal val="#ppt_w"/>
                                          </p:val>
                                        </p:tav>
                                      </p:tavLst>
                                    </p:anim>
                                    <p:anim calcmode="lin" valueType="num">
                                      <p:cBhvr>
                                        <p:cTn id="64" dur="1000" fill="hold"/>
                                        <p:tgtEl>
                                          <p:spTgt spid="217103"/>
                                        </p:tgtEl>
                                        <p:attrNameLst>
                                          <p:attrName>ppt_h</p:attrName>
                                        </p:attrNameLst>
                                      </p:cBhvr>
                                      <p:tavLst>
                                        <p:tav tm="0">
                                          <p:val>
                                            <p:fltVal val="0"/>
                                          </p:val>
                                        </p:tav>
                                        <p:tav tm="100000">
                                          <p:val>
                                            <p:strVal val="#ppt_h"/>
                                          </p:val>
                                        </p:tav>
                                      </p:tavLst>
                                    </p:anim>
                                    <p:anim calcmode="lin" valueType="num">
                                      <p:cBhvr>
                                        <p:cTn id="65" dur="1000" fill="hold"/>
                                        <p:tgtEl>
                                          <p:spTgt spid="217103"/>
                                        </p:tgtEl>
                                        <p:attrNameLst>
                                          <p:attrName>style.rotation</p:attrName>
                                        </p:attrNameLst>
                                      </p:cBhvr>
                                      <p:tavLst>
                                        <p:tav tm="0">
                                          <p:val>
                                            <p:fltVal val="90"/>
                                          </p:val>
                                        </p:tav>
                                        <p:tav tm="100000">
                                          <p:val>
                                            <p:fltVal val="0"/>
                                          </p:val>
                                        </p:tav>
                                      </p:tavLst>
                                    </p:anim>
                                    <p:animEffect transition="in" filter="fade">
                                      <p:cBhvr>
                                        <p:cTn id="66" dur="1000"/>
                                        <p:tgtEl>
                                          <p:spTgt spid="217103"/>
                                        </p:tgtEl>
                                      </p:cBhvr>
                                    </p:animEffect>
                                  </p:childTnLst>
                                </p:cTn>
                              </p:par>
                            </p:childTnLst>
                          </p:cTn>
                        </p:par>
                      </p:childTnLst>
                    </p:cTn>
                  </p:par>
                  <p:par>
                    <p:cTn id="67" fill="hold">
                      <p:stCondLst>
                        <p:cond delay="indefinite"/>
                      </p:stCondLst>
                      <p:childTnLst>
                        <p:par>
                          <p:cTn id="68" fill="hold">
                            <p:stCondLst>
                              <p:cond delay="0"/>
                            </p:stCondLst>
                            <p:childTnLst>
                              <p:par>
                                <p:cTn id="69" presetID="29" presetClass="entr" presetSubtype="0" fill="hold" grpId="0" nodeType="clickEffect">
                                  <p:stCondLst>
                                    <p:cond delay="0"/>
                                  </p:stCondLst>
                                  <p:childTnLst>
                                    <p:set>
                                      <p:cBhvr>
                                        <p:cTn id="70" dur="1" fill="hold">
                                          <p:stCondLst>
                                            <p:cond delay="0"/>
                                          </p:stCondLst>
                                        </p:cTn>
                                        <p:tgtEl>
                                          <p:spTgt spid="217105"/>
                                        </p:tgtEl>
                                        <p:attrNameLst>
                                          <p:attrName>style.visibility</p:attrName>
                                        </p:attrNameLst>
                                      </p:cBhvr>
                                      <p:to>
                                        <p:strVal val="visible"/>
                                      </p:to>
                                    </p:set>
                                    <p:anim calcmode="lin" valueType="num">
                                      <p:cBhvr>
                                        <p:cTn id="71" dur="1000" fill="hold"/>
                                        <p:tgtEl>
                                          <p:spTgt spid="217105"/>
                                        </p:tgtEl>
                                        <p:attrNameLst>
                                          <p:attrName>ppt_x</p:attrName>
                                        </p:attrNameLst>
                                      </p:cBhvr>
                                      <p:tavLst>
                                        <p:tav tm="0">
                                          <p:val>
                                            <p:strVal val="#ppt_x-.2"/>
                                          </p:val>
                                        </p:tav>
                                        <p:tav tm="100000">
                                          <p:val>
                                            <p:strVal val="#ppt_x"/>
                                          </p:val>
                                        </p:tav>
                                      </p:tavLst>
                                    </p:anim>
                                    <p:anim calcmode="lin" valueType="num">
                                      <p:cBhvr>
                                        <p:cTn id="72" dur="1000" fill="hold"/>
                                        <p:tgtEl>
                                          <p:spTgt spid="217105"/>
                                        </p:tgtEl>
                                        <p:attrNameLst>
                                          <p:attrName>ppt_y</p:attrName>
                                        </p:attrNameLst>
                                      </p:cBhvr>
                                      <p:tavLst>
                                        <p:tav tm="0">
                                          <p:val>
                                            <p:strVal val="#ppt_y"/>
                                          </p:val>
                                        </p:tav>
                                        <p:tav tm="100000">
                                          <p:val>
                                            <p:strVal val="#ppt_y"/>
                                          </p:val>
                                        </p:tav>
                                      </p:tavLst>
                                    </p:anim>
                                    <p:animEffect transition="in" filter="wipe(right)" prLst="gradientSize: 0.1">
                                      <p:cBhvr>
                                        <p:cTn id="73" dur="1000"/>
                                        <p:tgtEl>
                                          <p:spTgt spid="217105"/>
                                        </p:tgtEl>
                                      </p:cBhvr>
                                    </p:animEffect>
                                  </p:childTnLst>
                                </p:cTn>
                              </p:par>
                              <p:par>
                                <p:cTn id="74" presetID="29" presetClass="entr" presetSubtype="0" fill="hold" nodeType="withEffect">
                                  <p:stCondLst>
                                    <p:cond delay="0"/>
                                  </p:stCondLst>
                                  <p:childTnLst>
                                    <p:set>
                                      <p:cBhvr>
                                        <p:cTn id="75" dur="1" fill="hold">
                                          <p:stCondLst>
                                            <p:cond delay="0"/>
                                          </p:stCondLst>
                                        </p:cTn>
                                        <p:tgtEl>
                                          <p:spTgt spid="2"/>
                                        </p:tgtEl>
                                        <p:attrNameLst>
                                          <p:attrName>style.visibility</p:attrName>
                                        </p:attrNameLst>
                                      </p:cBhvr>
                                      <p:to>
                                        <p:strVal val="visible"/>
                                      </p:to>
                                    </p:set>
                                    <p:anim calcmode="lin" valueType="num">
                                      <p:cBhvr>
                                        <p:cTn id="76" dur="1000" fill="hold"/>
                                        <p:tgtEl>
                                          <p:spTgt spid="2"/>
                                        </p:tgtEl>
                                        <p:attrNameLst>
                                          <p:attrName>ppt_x</p:attrName>
                                        </p:attrNameLst>
                                      </p:cBhvr>
                                      <p:tavLst>
                                        <p:tav tm="0">
                                          <p:val>
                                            <p:strVal val="#ppt_x-.2"/>
                                          </p:val>
                                        </p:tav>
                                        <p:tav tm="100000">
                                          <p:val>
                                            <p:strVal val="#ppt_x"/>
                                          </p:val>
                                        </p:tav>
                                      </p:tavLst>
                                    </p:anim>
                                    <p:anim calcmode="lin" valueType="num">
                                      <p:cBhvr>
                                        <p:cTn id="77"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78" dur="1000"/>
                                        <p:tgtEl>
                                          <p:spTgt spid="2"/>
                                        </p:tgtEl>
                                      </p:cBhvr>
                                    </p:animEffect>
                                  </p:childTnLst>
                                </p:cTn>
                              </p:par>
                            </p:childTnLst>
                          </p:cTn>
                        </p:par>
                      </p:childTnLst>
                    </p:cTn>
                  </p:par>
                  <p:par>
                    <p:cTn id="79" fill="hold">
                      <p:stCondLst>
                        <p:cond delay="indefinite"/>
                      </p:stCondLst>
                      <p:childTnLst>
                        <p:par>
                          <p:cTn id="80" fill="hold">
                            <p:stCondLst>
                              <p:cond delay="0"/>
                            </p:stCondLst>
                            <p:childTnLst>
                              <p:par>
                                <p:cTn id="81" presetID="27" presetClass="entr" presetSubtype="0" fill="hold" grpId="0" nodeType="clickEffect">
                                  <p:stCondLst>
                                    <p:cond delay="0"/>
                                  </p:stCondLst>
                                  <p:iterate type="lt">
                                    <p:tmPct val="50000"/>
                                  </p:iterate>
                                  <p:childTnLst>
                                    <p:set>
                                      <p:cBhvr>
                                        <p:cTn id="82" dur="1" fill="hold">
                                          <p:stCondLst>
                                            <p:cond delay="0"/>
                                          </p:stCondLst>
                                        </p:cTn>
                                        <p:tgtEl>
                                          <p:spTgt spid="217100"/>
                                        </p:tgtEl>
                                        <p:attrNameLst>
                                          <p:attrName>style.visibility</p:attrName>
                                        </p:attrNameLst>
                                      </p:cBhvr>
                                      <p:to>
                                        <p:strVal val="visible"/>
                                      </p:to>
                                    </p:set>
                                    <p:anim calcmode="discrete" valueType="clr">
                                      <p:cBhvr override="childStyle">
                                        <p:cTn id="83" dur="80"/>
                                        <p:tgtEl>
                                          <p:spTgt spid="217100"/>
                                        </p:tgtEl>
                                        <p:attrNameLst>
                                          <p:attrName>style.color</p:attrName>
                                        </p:attrNameLst>
                                      </p:cBhvr>
                                      <p:tavLst>
                                        <p:tav tm="0">
                                          <p:val>
                                            <p:clrVal>
                                              <a:schemeClr val="accent2"/>
                                            </p:clrVal>
                                          </p:val>
                                        </p:tav>
                                        <p:tav tm="50000">
                                          <p:val>
                                            <p:clrVal>
                                              <a:schemeClr val="hlink"/>
                                            </p:clrVal>
                                          </p:val>
                                        </p:tav>
                                      </p:tavLst>
                                    </p:anim>
                                    <p:anim calcmode="discrete" valueType="clr">
                                      <p:cBhvr>
                                        <p:cTn id="84" dur="80"/>
                                        <p:tgtEl>
                                          <p:spTgt spid="217100"/>
                                        </p:tgtEl>
                                        <p:attrNameLst>
                                          <p:attrName>fillcolor</p:attrName>
                                        </p:attrNameLst>
                                      </p:cBhvr>
                                      <p:tavLst>
                                        <p:tav tm="0">
                                          <p:val>
                                            <p:clrVal>
                                              <a:schemeClr val="accent2"/>
                                            </p:clrVal>
                                          </p:val>
                                        </p:tav>
                                        <p:tav tm="50000">
                                          <p:val>
                                            <p:clrVal>
                                              <a:schemeClr val="hlink"/>
                                            </p:clrVal>
                                          </p:val>
                                        </p:tav>
                                      </p:tavLst>
                                    </p:anim>
                                    <p:set>
                                      <p:cBhvr>
                                        <p:cTn id="85" dur="80"/>
                                        <p:tgtEl>
                                          <p:spTgt spid="217100"/>
                                        </p:tgtEl>
                                        <p:attrNameLst>
                                          <p:attrName>fill.type</p:attrName>
                                        </p:attrNameLst>
                                      </p:cBhvr>
                                      <p:to>
                                        <p:strVal val="solid"/>
                                      </p:to>
                                    </p:set>
                                  </p:childTnLst>
                                </p:cTn>
                              </p:par>
                            </p:childTnLst>
                          </p:cTn>
                        </p:par>
                      </p:childTnLst>
                    </p:cTn>
                  </p:par>
                  <p:par>
                    <p:cTn id="86" fill="hold">
                      <p:stCondLst>
                        <p:cond delay="indefinite"/>
                      </p:stCondLst>
                      <p:childTnLst>
                        <p:par>
                          <p:cTn id="87" fill="hold">
                            <p:stCondLst>
                              <p:cond delay="0"/>
                            </p:stCondLst>
                            <p:childTnLst>
                              <p:par>
                                <p:cTn id="88" presetID="16" presetClass="entr" presetSubtype="21" fill="hold" grpId="0" nodeType="clickEffect">
                                  <p:stCondLst>
                                    <p:cond delay="0"/>
                                  </p:stCondLst>
                                  <p:childTnLst>
                                    <p:set>
                                      <p:cBhvr>
                                        <p:cTn id="89" dur="1" fill="hold">
                                          <p:stCondLst>
                                            <p:cond delay="0"/>
                                          </p:stCondLst>
                                        </p:cTn>
                                        <p:tgtEl>
                                          <p:spTgt spid="4"/>
                                        </p:tgtEl>
                                        <p:attrNameLst>
                                          <p:attrName>style.visibility</p:attrName>
                                        </p:attrNameLst>
                                      </p:cBhvr>
                                      <p:to>
                                        <p:strVal val="visible"/>
                                      </p:to>
                                    </p:set>
                                    <p:animEffect transition="in" filter="barn(inVertical)">
                                      <p:cBhvr>
                                        <p:cTn id="90" dur="500"/>
                                        <p:tgtEl>
                                          <p:spTgt spid="4"/>
                                        </p:tgtEl>
                                      </p:cBhvr>
                                    </p:animEffect>
                                  </p:childTnLst>
                                </p:cTn>
                              </p:par>
                            </p:childTnLst>
                          </p:cTn>
                        </p:par>
                      </p:childTnLst>
                    </p:cTn>
                  </p:par>
                  <p:par>
                    <p:cTn id="91" fill="hold">
                      <p:stCondLst>
                        <p:cond delay="indefinite"/>
                      </p:stCondLst>
                      <p:childTnLst>
                        <p:par>
                          <p:cTn id="92" fill="hold">
                            <p:stCondLst>
                              <p:cond delay="0"/>
                            </p:stCondLst>
                            <p:childTnLst>
                              <p:par>
                                <p:cTn id="93" presetID="31" presetClass="entr" presetSubtype="0" fill="hold" grpId="0" nodeType="clickEffect">
                                  <p:stCondLst>
                                    <p:cond delay="0"/>
                                  </p:stCondLst>
                                  <p:iterate type="lt">
                                    <p:tmPct val="5000"/>
                                  </p:iterate>
                                  <p:childTnLst>
                                    <p:set>
                                      <p:cBhvr>
                                        <p:cTn id="94" dur="1" fill="hold">
                                          <p:stCondLst>
                                            <p:cond delay="0"/>
                                          </p:stCondLst>
                                        </p:cTn>
                                        <p:tgtEl>
                                          <p:spTgt spid="217107"/>
                                        </p:tgtEl>
                                        <p:attrNameLst>
                                          <p:attrName>style.visibility</p:attrName>
                                        </p:attrNameLst>
                                      </p:cBhvr>
                                      <p:to>
                                        <p:strVal val="visible"/>
                                      </p:to>
                                    </p:set>
                                    <p:anim calcmode="lin" valueType="num">
                                      <p:cBhvr>
                                        <p:cTn id="95" dur="1000" fill="hold"/>
                                        <p:tgtEl>
                                          <p:spTgt spid="217107"/>
                                        </p:tgtEl>
                                        <p:attrNameLst>
                                          <p:attrName>ppt_w</p:attrName>
                                        </p:attrNameLst>
                                      </p:cBhvr>
                                      <p:tavLst>
                                        <p:tav tm="0">
                                          <p:val>
                                            <p:fltVal val="0"/>
                                          </p:val>
                                        </p:tav>
                                        <p:tav tm="100000">
                                          <p:val>
                                            <p:strVal val="#ppt_w"/>
                                          </p:val>
                                        </p:tav>
                                      </p:tavLst>
                                    </p:anim>
                                    <p:anim calcmode="lin" valueType="num">
                                      <p:cBhvr>
                                        <p:cTn id="96" dur="1000" fill="hold"/>
                                        <p:tgtEl>
                                          <p:spTgt spid="217107"/>
                                        </p:tgtEl>
                                        <p:attrNameLst>
                                          <p:attrName>ppt_h</p:attrName>
                                        </p:attrNameLst>
                                      </p:cBhvr>
                                      <p:tavLst>
                                        <p:tav tm="0">
                                          <p:val>
                                            <p:fltVal val="0"/>
                                          </p:val>
                                        </p:tav>
                                        <p:tav tm="100000">
                                          <p:val>
                                            <p:strVal val="#ppt_h"/>
                                          </p:val>
                                        </p:tav>
                                      </p:tavLst>
                                    </p:anim>
                                    <p:anim calcmode="lin" valueType="num">
                                      <p:cBhvr>
                                        <p:cTn id="97" dur="1000" fill="hold"/>
                                        <p:tgtEl>
                                          <p:spTgt spid="217107"/>
                                        </p:tgtEl>
                                        <p:attrNameLst>
                                          <p:attrName>style.rotation</p:attrName>
                                        </p:attrNameLst>
                                      </p:cBhvr>
                                      <p:tavLst>
                                        <p:tav tm="0">
                                          <p:val>
                                            <p:fltVal val="90"/>
                                          </p:val>
                                        </p:tav>
                                        <p:tav tm="100000">
                                          <p:val>
                                            <p:fltVal val="0"/>
                                          </p:val>
                                        </p:tav>
                                      </p:tavLst>
                                    </p:anim>
                                    <p:animEffect transition="in" filter="fade">
                                      <p:cBhvr>
                                        <p:cTn id="98" dur="1000"/>
                                        <p:tgtEl>
                                          <p:spTgt spid="217107"/>
                                        </p:tgtEl>
                                      </p:cBhvr>
                                    </p:animEffect>
                                  </p:childTnLst>
                                </p:cTn>
                              </p:par>
                              <p:par>
                                <p:cTn id="99" presetID="31" presetClass="entr" presetSubtype="0" fill="hold" grpId="0" nodeType="withEffect">
                                  <p:stCondLst>
                                    <p:cond delay="0"/>
                                  </p:stCondLst>
                                  <p:iterate type="lt">
                                    <p:tmPct val="5000"/>
                                  </p:iterate>
                                  <p:childTnLst>
                                    <p:set>
                                      <p:cBhvr>
                                        <p:cTn id="100" dur="1" fill="hold">
                                          <p:stCondLst>
                                            <p:cond delay="0"/>
                                          </p:stCondLst>
                                        </p:cTn>
                                        <p:tgtEl>
                                          <p:spTgt spid="217108"/>
                                        </p:tgtEl>
                                        <p:attrNameLst>
                                          <p:attrName>style.visibility</p:attrName>
                                        </p:attrNameLst>
                                      </p:cBhvr>
                                      <p:to>
                                        <p:strVal val="visible"/>
                                      </p:to>
                                    </p:set>
                                    <p:anim calcmode="lin" valueType="num">
                                      <p:cBhvr>
                                        <p:cTn id="101" dur="1000" fill="hold"/>
                                        <p:tgtEl>
                                          <p:spTgt spid="217108"/>
                                        </p:tgtEl>
                                        <p:attrNameLst>
                                          <p:attrName>ppt_w</p:attrName>
                                        </p:attrNameLst>
                                      </p:cBhvr>
                                      <p:tavLst>
                                        <p:tav tm="0">
                                          <p:val>
                                            <p:fltVal val="0"/>
                                          </p:val>
                                        </p:tav>
                                        <p:tav tm="100000">
                                          <p:val>
                                            <p:strVal val="#ppt_w"/>
                                          </p:val>
                                        </p:tav>
                                      </p:tavLst>
                                    </p:anim>
                                    <p:anim calcmode="lin" valueType="num">
                                      <p:cBhvr>
                                        <p:cTn id="102" dur="1000" fill="hold"/>
                                        <p:tgtEl>
                                          <p:spTgt spid="217108"/>
                                        </p:tgtEl>
                                        <p:attrNameLst>
                                          <p:attrName>ppt_h</p:attrName>
                                        </p:attrNameLst>
                                      </p:cBhvr>
                                      <p:tavLst>
                                        <p:tav tm="0">
                                          <p:val>
                                            <p:fltVal val="0"/>
                                          </p:val>
                                        </p:tav>
                                        <p:tav tm="100000">
                                          <p:val>
                                            <p:strVal val="#ppt_h"/>
                                          </p:val>
                                        </p:tav>
                                      </p:tavLst>
                                    </p:anim>
                                    <p:anim calcmode="lin" valueType="num">
                                      <p:cBhvr>
                                        <p:cTn id="103" dur="1000" fill="hold"/>
                                        <p:tgtEl>
                                          <p:spTgt spid="217108"/>
                                        </p:tgtEl>
                                        <p:attrNameLst>
                                          <p:attrName>style.rotation</p:attrName>
                                        </p:attrNameLst>
                                      </p:cBhvr>
                                      <p:tavLst>
                                        <p:tav tm="0">
                                          <p:val>
                                            <p:fltVal val="90"/>
                                          </p:val>
                                        </p:tav>
                                        <p:tav tm="100000">
                                          <p:val>
                                            <p:fltVal val="0"/>
                                          </p:val>
                                        </p:tav>
                                      </p:tavLst>
                                    </p:anim>
                                    <p:animEffect transition="in" filter="fade">
                                      <p:cBhvr>
                                        <p:cTn id="104" dur="1000"/>
                                        <p:tgtEl>
                                          <p:spTgt spid="217108"/>
                                        </p:tgtEl>
                                      </p:cBhvr>
                                    </p:animEffect>
                                  </p:childTnLst>
                                </p:cTn>
                              </p:par>
                              <p:par>
                                <p:cTn id="105" presetID="31" presetClass="entr" presetSubtype="0" fill="hold" grpId="0" nodeType="withEffect">
                                  <p:stCondLst>
                                    <p:cond delay="0"/>
                                  </p:stCondLst>
                                  <p:iterate type="lt">
                                    <p:tmPct val="5000"/>
                                  </p:iterate>
                                  <p:childTnLst>
                                    <p:set>
                                      <p:cBhvr>
                                        <p:cTn id="106" dur="1" fill="hold">
                                          <p:stCondLst>
                                            <p:cond delay="0"/>
                                          </p:stCondLst>
                                        </p:cTn>
                                        <p:tgtEl>
                                          <p:spTgt spid="217109"/>
                                        </p:tgtEl>
                                        <p:attrNameLst>
                                          <p:attrName>style.visibility</p:attrName>
                                        </p:attrNameLst>
                                      </p:cBhvr>
                                      <p:to>
                                        <p:strVal val="visible"/>
                                      </p:to>
                                    </p:set>
                                    <p:anim calcmode="lin" valueType="num">
                                      <p:cBhvr>
                                        <p:cTn id="107" dur="1000" fill="hold"/>
                                        <p:tgtEl>
                                          <p:spTgt spid="217109"/>
                                        </p:tgtEl>
                                        <p:attrNameLst>
                                          <p:attrName>ppt_w</p:attrName>
                                        </p:attrNameLst>
                                      </p:cBhvr>
                                      <p:tavLst>
                                        <p:tav tm="0">
                                          <p:val>
                                            <p:fltVal val="0"/>
                                          </p:val>
                                        </p:tav>
                                        <p:tav tm="100000">
                                          <p:val>
                                            <p:strVal val="#ppt_w"/>
                                          </p:val>
                                        </p:tav>
                                      </p:tavLst>
                                    </p:anim>
                                    <p:anim calcmode="lin" valueType="num">
                                      <p:cBhvr>
                                        <p:cTn id="108" dur="1000" fill="hold"/>
                                        <p:tgtEl>
                                          <p:spTgt spid="217109"/>
                                        </p:tgtEl>
                                        <p:attrNameLst>
                                          <p:attrName>ppt_h</p:attrName>
                                        </p:attrNameLst>
                                      </p:cBhvr>
                                      <p:tavLst>
                                        <p:tav tm="0">
                                          <p:val>
                                            <p:fltVal val="0"/>
                                          </p:val>
                                        </p:tav>
                                        <p:tav tm="100000">
                                          <p:val>
                                            <p:strVal val="#ppt_h"/>
                                          </p:val>
                                        </p:tav>
                                      </p:tavLst>
                                    </p:anim>
                                    <p:anim calcmode="lin" valueType="num">
                                      <p:cBhvr>
                                        <p:cTn id="109" dur="1000" fill="hold"/>
                                        <p:tgtEl>
                                          <p:spTgt spid="217109"/>
                                        </p:tgtEl>
                                        <p:attrNameLst>
                                          <p:attrName>style.rotation</p:attrName>
                                        </p:attrNameLst>
                                      </p:cBhvr>
                                      <p:tavLst>
                                        <p:tav tm="0">
                                          <p:val>
                                            <p:fltVal val="90"/>
                                          </p:val>
                                        </p:tav>
                                        <p:tav tm="100000">
                                          <p:val>
                                            <p:fltVal val="0"/>
                                          </p:val>
                                        </p:tav>
                                      </p:tavLst>
                                    </p:anim>
                                    <p:animEffect transition="in" filter="fade">
                                      <p:cBhvr>
                                        <p:cTn id="110" dur="1000"/>
                                        <p:tgtEl>
                                          <p:spTgt spid="217109"/>
                                        </p:tgtEl>
                                      </p:cBhvr>
                                    </p:animEffect>
                                  </p:childTnLst>
                                </p:cTn>
                              </p:par>
                              <p:par>
                                <p:cTn id="111" presetID="31" presetClass="entr" presetSubtype="0" fill="hold" grpId="0" nodeType="withEffect">
                                  <p:stCondLst>
                                    <p:cond delay="0"/>
                                  </p:stCondLst>
                                  <p:iterate type="lt">
                                    <p:tmPct val="5000"/>
                                  </p:iterate>
                                  <p:childTnLst>
                                    <p:set>
                                      <p:cBhvr>
                                        <p:cTn id="112" dur="1" fill="hold">
                                          <p:stCondLst>
                                            <p:cond delay="0"/>
                                          </p:stCondLst>
                                        </p:cTn>
                                        <p:tgtEl>
                                          <p:spTgt spid="217111"/>
                                        </p:tgtEl>
                                        <p:attrNameLst>
                                          <p:attrName>style.visibility</p:attrName>
                                        </p:attrNameLst>
                                      </p:cBhvr>
                                      <p:to>
                                        <p:strVal val="visible"/>
                                      </p:to>
                                    </p:set>
                                    <p:anim calcmode="lin" valueType="num">
                                      <p:cBhvr>
                                        <p:cTn id="113" dur="1000" fill="hold"/>
                                        <p:tgtEl>
                                          <p:spTgt spid="217111"/>
                                        </p:tgtEl>
                                        <p:attrNameLst>
                                          <p:attrName>ppt_w</p:attrName>
                                        </p:attrNameLst>
                                      </p:cBhvr>
                                      <p:tavLst>
                                        <p:tav tm="0">
                                          <p:val>
                                            <p:fltVal val="0"/>
                                          </p:val>
                                        </p:tav>
                                        <p:tav tm="100000">
                                          <p:val>
                                            <p:strVal val="#ppt_w"/>
                                          </p:val>
                                        </p:tav>
                                      </p:tavLst>
                                    </p:anim>
                                    <p:anim calcmode="lin" valueType="num">
                                      <p:cBhvr>
                                        <p:cTn id="114" dur="1000" fill="hold"/>
                                        <p:tgtEl>
                                          <p:spTgt spid="217111"/>
                                        </p:tgtEl>
                                        <p:attrNameLst>
                                          <p:attrName>ppt_h</p:attrName>
                                        </p:attrNameLst>
                                      </p:cBhvr>
                                      <p:tavLst>
                                        <p:tav tm="0">
                                          <p:val>
                                            <p:fltVal val="0"/>
                                          </p:val>
                                        </p:tav>
                                        <p:tav tm="100000">
                                          <p:val>
                                            <p:strVal val="#ppt_h"/>
                                          </p:val>
                                        </p:tav>
                                      </p:tavLst>
                                    </p:anim>
                                    <p:anim calcmode="lin" valueType="num">
                                      <p:cBhvr>
                                        <p:cTn id="115" dur="1000" fill="hold"/>
                                        <p:tgtEl>
                                          <p:spTgt spid="217111"/>
                                        </p:tgtEl>
                                        <p:attrNameLst>
                                          <p:attrName>style.rotation</p:attrName>
                                        </p:attrNameLst>
                                      </p:cBhvr>
                                      <p:tavLst>
                                        <p:tav tm="0">
                                          <p:val>
                                            <p:fltVal val="90"/>
                                          </p:val>
                                        </p:tav>
                                        <p:tav tm="100000">
                                          <p:val>
                                            <p:fltVal val="0"/>
                                          </p:val>
                                        </p:tav>
                                      </p:tavLst>
                                    </p:anim>
                                    <p:animEffect transition="in" filter="fade">
                                      <p:cBhvr>
                                        <p:cTn id="116" dur="1000"/>
                                        <p:tgtEl>
                                          <p:spTgt spid="217111"/>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ntr" presetSubtype="8" fill="hold" grpId="0" nodeType="clickEffect">
                                  <p:stCondLst>
                                    <p:cond delay="0"/>
                                  </p:stCondLst>
                                  <p:childTnLst>
                                    <p:set>
                                      <p:cBhvr>
                                        <p:cTn id="120" dur="1" fill="hold">
                                          <p:stCondLst>
                                            <p:cond delay="0"/>
                                          </p:stCondLst>
                                        </p:cTn>
                                        <p:tgtEl>
                                          <p:spTgt spid="217113"/>
                                        </p:tgtEl>
                                        <p:attrNameLst>
                                          <p:attrName>style.visibility</p:attrName>
                                        </p:attrNameLst>
                                      </p:cBhvr>
                                      <p:to>
                                        <p:strVal val="visible"/>
                                      </p:to>
                                    </p:set>
                                    <p:animEffect transition="in" filter="wipe(left)">
                                      <p:cBhvr>
                                        <p:cTn id="121" dur="500"/>
                                        <p:tgtEl>
                                          <p:spTgt spid="217113"/>
                                        </p:tgtEl>
                                      </p:cBhvr>
                                    </p:animEffect>
                                  </p:childTnLst>
                                </p:cTn>
                              </p:par>
                            </p:childTnLst>
                          </p:cTn>
                        </p:par>
                      </p:childTnLst>
                    </p:cTn>
                  </p:par>
                  <p:par>
                    <p:cTn id="122" fill="hold">
                      <p:stCondLst>
                        <p:cond delay="indefinite"/>
                      </p:stCondLst>
                      <p:childTnLst>
                        <p:par>
                          <p:cTn id="123" fill="hold">
                            <p:stCondLst>
                              <p:cond delay="0"/>
                            </p:stCondLst>
                            <p:childTnLst>
                              <p:par>
                                <p:cTn id="124" presetID="31" presetClass="entr" presetSubtype="0" fill="hold" grpId="0" nodeType="clickEffect">
                                  <p:stCondLst>
                                    <p:cond delay="0"/>
                                  </p:stCondLst>
                                  <p:iterate type="lt">
                                    <p:tmPct val="5000"/>
                                  </p:iterate>
                                  <p:childTnLst>
                                    <p:set>
                                      <p:cBhvr>
                                        <p:cTn id="125" dur="1" fill="hold">
                                          <p:stCondLst>
                                            <p:cond delay="0"/>
                                          </p:stCondLst>
                                        </p:cTn>
                                        <p:tgtEl>
                                          <p:spTgt spid="217112"/>
                                        </p:tgtEl>
                                        <p:attrNameLst>
                                          <p:attrName>style.visibility</p:attrName>
                                        </p:attrNameLst>
                                      </p:cBhvr>
                                      <p:to>
                                        <p:strVal val="visible"/>
                                      </p:to>
                                    </p:set>
                                    <p:anim calcmode="lin" valueType="num">
                                      <p:cBhvr>
                                        <p:cTn id="126" dur="1000" fill="hold"/>
                                        <p:tgtEl>
                                          <p:spTgt spid="217112"/>
                                        </p:tgtEl>
                                        <p:attrNameLst>
                                          <p:attrName>ppt_w</p:attrName>
                                        </p:attrNameLst>
                                      </p:cBhvr>
                                      <p:tavLst>
                                        <p:tav tm="0">
                                          <p:val>
                                            <p:fltVal val="0"/>
                                          </p:val>
                                        </p:tav>
                                        <p:tav tm="100000">
                                          <p:val>
                                            <p:strVal val="#ppt_w"/>
                                          </p:val>
                                        </p:tav>
                                      </p:tavLst>
                                    </p:anim>
                                    <p:anim calcmode="lin" valueType="num">
                                      <p:cBhvr>
                                        <p:cTn id="127" dur="1000" fill="hold"/>
                                        <p:tgtEl>
                                          <p:spTgt spid="217112"/>
                                        </p:tgtEl>
                                        <p:attrNameLst>
                                          <p:attrName>ppt_h</p:attrName>
                                        </p:attrNameLst>
                                      </p:cBhvr>
                                      <p:tavLst>
                                        <p:tav tm="0">
                                          <p:val>
                                            <p:fltVal val="0"/>
                                          </p:val>
                                        </p:tav>
                                        <p:tav tm="100000">
                                          <p:val>
                                            <p:strVal val="#ppt_h"/>
                                          </p:val>
                                        </p:tav>
                                      </p:tavLst>
                                    </p:anim>
                                    <p:anim calcmode="lin" valueType="num">
                                      <p:cBhvr>
                                        <p:cTn id="128" dur="1000" fill="hold"/>
                                        <p:tgtEl>
                                          <p:spTgt spid="217112"/>
                                        </p:tgtEl>
                                        <p:attrNameLst>
                                          <p:attrName>style.rotation</p:attrName>
                                        </p:attrNameLst>
                                      </p:cBhvr>
                                      <p:tavLst>
                                        <p:tav tm="0">
                                          <p:val>
                                            <p:fltVal val="90"/>
                                          </p:val>
                                        </p:tav>
                                        <p:tav tm="100000">
                                          <p:val>
                                            <p:fltVal val="0"/>
                                          </p:val>
                                        </p:tav>
                                      </p:tavLst>
                                    </p:anim>
                                    <p:animEffect transition="in" filter="fade">
                                      <p:cBhvr>
                                        <p:cTn id="129" dur="1000"/>
                                        <p:tgtEl>
                                          <p:spTgt spid="217112"/>
                                        </p:tgtEl>
                                      </p:cBhvr>
                                    </p:animEffect>
                                  </p:childTnLst>
                                </p:cTn>
                              </p:par>
                            </p:childTnLst>
                          </p:cTn>
                        </p:par>
                      </p:childTnLst>
                    </p:cTn>
                  </p:par>
                  <p:par>
                    <p:cTn id="130" fill="hold">
                      <p:stCondLst>
                        <p:cond delay="indefinite"/>
                      </p:stCondLst>
                      <p:childTnLst>
                        <p:par>
                          <p:cTn id="131" fill="hold">
                            <p:stCondLst>
                              <p:cond delay="0"/>
                            </p:stCondLst>
                            <p:childTnLst>
                              <p:par>
                                <p:cTn id="132" presetID="29" presetClass="entr" presetSubtype="0" fill="hold" grpId="0" nodeType="clickEffect">
                                  <p:stCondLst>
                                    <p:cond delay="0"/>
                                  </p:stCondLst>
                                  <p:childTnLst>
                                    <p:set>
                                      <p:cBhvr>
                                        <p:cTn id="133" dur="1" fill="hold">
                                          <p:stCondLst>
                                            <p:cond delay="0"/>
                                          </p:stCondLst>
                                        </p:cTn>
                                        <p:tgtEl>
                                          <p:spTgt spid="217114"/>
                                        </p:tgtEl>
                                        <p:attrNameLst>
                                          <p:attrName>style.visibility</p:attrName>
                                        </p:attrNameLst>
                                      </p:cBhvr>
                                      <p:to>
                                        <p:strVal val="visible"/>
                                      </p:to>
                                    </p:set>
                                    <p:anim calcmode="lin" valueType="num">
                                      <p:cBhvr>
                                        <p:cTn id="134" dur="1000" fill="hold"/>
                                        <p:tgtEl>
                                          <p:spTgt spid="217114"/>
                                        </p:tgtEl>
                                        <p:attrNameLst>
                                          <p:attrName>ppt_x</p:attrName>
                                        </p:attrNameLst>
                                      </p:cBhvr>
                                      <p:tavLst>
                                        <p:tav tm="0">
                                          <p:val>
                                            <p:strVal val="#ppt_x-.2"/>
                                          </p:val>
                                        </p:tav>
                                        <p:tav tm="100000">
                                          <p:val>
                                            <p:strVal val="#ppt_x"/>
                                          </p:val>
                                        </p:tav>
                                      </p:tavLst>
                                    </p:anim>
                                    <p:anim calcmode="lin" valueType="num">
                                      <p:cBhvr>
                                        <p:cTn id="135" dur="1000" fill="hold"/>
                                        <p:tgtEl>
                                          <p:spTgt spid="217114"/>
                                        </p:tgtEl>
                                        <p:attrNameLst>
                                          <p:attrName>ppt_y</p:attrName>
                                        </p:attrNameLst>
                                      </p:cBhvr>
                                      <p:tavLst>
                                        <p:tav tm="0">
                                          <p:val>
                                            <p:strVal val="#ppt_y"/>
                                          </p:val>
                                        </p:tav>
                                        <p:tav tm="100000">
                                          <p:val>
                                            <p:strVal val="#ppt_y"/>
                                          </p:val>
                                        </p:tav>
                                      </p:tavLst>
                                    </p:anim>
                                    <p:animEffect transition="in" filter="wipe(right)" prLst="gradientSize: 0.1">
                                      <p:cBhvr>
                                        <p:cTn id="136" dur="1000"/>
                                        <p:tgtEl>
                                          <p:spTgt spid="217114"/>
                                        </p:tgtEl>
                                      </p:cBhvr>
                                    </p:animEffect>
                                  </p:childTnLst>
                                </p:cTn>
                              </p:par>
                              <p:par>
                                <p:cTn id="137" presetID="29" presetClass="entr" presetSubtype="0" fill="hold" nodeType="withEffect">
                                  <p:stCondLst>
                                    <p:cond delay="0"/>
                                  </p:stCondLst>
                                  <p:childTnLst>
                                    <p:set>
                                      <p:cBhvr>
                                        <p:cTn id="138" dur="1" fill="hold">
                                          <p:stCondLst>
                                            <p:cond delay="0"/>
                                          </p:stCondLst>
                                        </p:cTn>
                                        <p:tgtEl>
                                          <p:spTgt spid="3"/>
                                        </p:tgtEl>
                                        <p:attrNameLst>
                                          <p:attrName>style.visibility</p:attrName>
                                        </p:attrNameLst>
                                      </p:cBhvr>
                                      <p:to>
                                        <p:strVal val="visible"/>
                                      </p:to>
                                    </p:set>
                                    <p:anim calcmode="lin" valueType="num">
                                      <p:cBhvr>
                                        <p:cTn id="139" dur="1000" fill="hold"/>
                                        <p:tgtEl>
                                          <p:spTgt spid="3"/>
                                        </p:tgtEl>
                                        <p:attrNameLst>
                                          <p:attrName>ppt_x</p:attrName>
                                        </p:attrNameLst>
                                      </p:cBhvr>
                                      <p:tavLst>
                                        <p:tav tm="0">
                                          <p:val>
                                            <p:strVal val="#ppt_x-.2"/>
                                          </p:val>
                                        </p:tav>
                                        <p:tav tm="100000">
                                          <p:val>
                                            <p:strVal val="#ppt_x"/>
                                          </p:val>
                                        </p:tav>
                                      </p:tavLst>
                                    </p:anim>
                                    <p:anim calcmode="lin" valueType="num">
                                      <p:cBhvr>
                                        <p:cTn id="140"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41" dur="1000"/>
                                        <p:tgtEl>
                                          <p:spTgt spid="3"/>
                                        </p:tgtEl>
                                      </p:cBhvr>
                                    </p:animEffect>
                                  </p:childTnLst>
                                </p:cTn>
                              </p:par>
                            </p:childTnLst>
                          </p:cTn>
                        </p:par>
                      </p:childTnLst>
                    </p:cTn>
                  </p:par>
                  <p:par>
                    <p:cTn id="142" fill="hold">
                      <p:stCondLst>
                        <p:cond delay="indefinite"/>
                      </p:stCondLst>
                      <p:childTnLst>
                        <p:par>
                          <p:cTn id="143" fill="hold">
                            <p:stCondLst>
                              <p:cond delay="0"/>
                            </p:stCondLst>
                            <p:childTnLst>
                              <p:par>
                                <p:cTn id="144" presetID="41" presetClass="entr" presetSubtype="0" fill="hold" grpId="0" nodeType="clickEffect">
                                  <p:stCondLst>
                                    <p:cond delay="0"/>
                                  </p:stCondLst>
                                  <p:iterate type="lt">
                                    <p:tmPct val="10000"/>
                                  </p:iterate>
                                  <p:childTnLst>
                                    <p:set>
                                      <p:cBhvr>
                                        <p:cTn id="145" dur="1" fill="hold">
                                          <p:stCondLst>
                                            <p:cond delay="0"/>
                                          </p:stCondLst>
                                        </p:cTn>
                                        <p:tgtEl>
                                          <p:spTgt spid="217116"/>
                                        </p:tgtEl>
                                        <p:attrNameLst>
                                          <p:attrName>style.visibility</p:attrName>
                                        </p:attrNameLst>
                                      </p:cBhvr>
                                      <p:to>
                                        <p:strVal val="visible"/>
                                      </p:to>
                                    </p:set>
                                    <p:anim calcmode="lin" valueType="num">
                                      <p:cBhvr>
                                        <p:cTn id="146" dur="500" fill="hold"/>
                                        <p:tgtEl>
                                          <p:spTgt spid="217116"/>
                                        </p:tgtEl>
                                        <p:attrNameLst>
                                          <p:attrName>ppt_x</p:attrName>
                                        </p:attrNameLst>
                                      </p:cBhvr>
                                      <p:tavLst>
                                        <p:tav tm="0">
                                          <p:val>
                                            <p:strVal val="#ppt_x"/>
                                          </p:val>
                                        </p:tav>
                                        <p:tav tm="50000">
                                          <p:val>
                                            <p:strVal val="#ppt_x+.1"/>
                                          </p:val>
                                        </p:tav>
                                        <p:tav tm="100000">
                                          <p:val>
                                            <p:strVal val="#ppt_x"/>
                                          </p:val>
                                        </p:tav>
                                      </p:tavLst>
                                    </p:anim>
                                    <p:anim calcmode="lin" valueType="num">
                                      <p:cBhvr>
                                        <p:cTn id="147" dur="500" fill="hold"/>
                                        <p:tgtEl>
                                          <p:spTgt spid="217116"/>
                                        </p:tgtEl>
                                        <p:attrNameLst>
                                          <p:attrName>ppt_y</p:attrName>
                                        </p:attrNameLst>
                                      </p:cBhvr>
                                      <p:tavLst>
                                        <p:tav tm="0">
                                          <p:val>
                                            <p:strVal val="#ppt_y"/>
                                          </p:val>
                                        </p:tav>
                                        <p:tav tm="100000">
                                          <p:val>
                                            <p:strVal val="#ppt_y"/>
                                          </p:val>
                                        </p:tav>
                                      </p:tavLst>
                                    </p:anim>
                                    <p:anim calcmode="lin" valueType="num">
                                      <p:cBhvr>
                                        <p:cTn id="148" dur="500" fill="hold"/>
                                        <p:tgtEl>
                                          <p:spTgt spid="217116"/>
                                        </p:tgtEl>
                                        <p:attrNameLst>
                                          <p:attrName>ppt_h</p:attrName>
                                        </p:attrNameLst>
                                      </p:cBhvr>
                                      <p:tavLst>
                                        <p:tav tm="0">
                                          <p:val>
                                            <p:strVal val="#ppt_h/10"/>
                                          </p:val>
                                        </p:tav>
                                        <p:tav tm="50000">
                                          <p:val>
                                            <p:strVal val="#ppt_h+.01"/>
                                          </p:val>
                                        </p:tav>
                                        <p:tav tm="100000">
                                          <p:val>
                                            <p:strVal val="#ppt_h"/>
                                          </p:val>
                                        </p:tav>
                                      </p:tavLst>
                                    </p:anim>
                                    <p:anim calcmode="lin" valueType="num">
                                      <p:cBhvr>
                                        <p:cTn id="149" dur="500" fill="hold"/>
                                        <p:tgtEl>
                                          <p:spTgt spid="217116"/>
                                        </p:tgtEl>
                                        <p:attrNameLst>
                                          <p:attrName>ppt_w</p:attrName>
                                        </p:attrNameLst>
                                      </p:cBhvr>
                                      <p:tavLst>
                                        <p:tav tm="0">
                                          <p:val>
                                            <p:strVal val="#ppt_w/10"/>
                                          </p:val>
                                        </p:tav>
                                        <p:tav tm="50000">
                                          <p:val>
                                            <p:strVal val="#ppt_w+.01"/>
                                          </p:val>
                                        </p:tav>
                                        <p:tav tm="100000">
                                          <p:val>
                                            <p:strVal val="#ppt_w"/>
                                          </p:val>
                                        </p:tav>
                                      </p:tavLst>
                                    </p:anim>
                                    <p:animEffect transition="in" filter="fade">
                                      <p:cBhvr>
                                        <p:cTn id="150" dur="500" tmFilter="0,0; .5, 1; 1, 1"/>
                                        <p:tgtEl>
                                          <p:spTgt spid="217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7" grpId="0"/>
      <p:bldP spid="217098" grpId="0"/>
      <p:bldP spid="217099" grpId="0"/>
      <p:bldP spid="217100" grpId="0"/>
      <p:bldP spid="217101" grpId="0" animBg="1"/>
      <p:bldP spid="217102" grpId="0" animBg="1"/>
      <p:bldP spid="217103" grpId="0" animBg="1"/>
      <p:bldP spid="217104" grpId="0" animBg="1"/>
      <p:bldP spid="217105" grpId="0"/>
      <p:bldP spid="217107" grpId="0" animBg="1"/>
      <p:bldP spid="217108" grpId="0" animBg="1"/>
      <p:bldP spid="217109" grpId="0" animBg="1"/>
      <p:bldP spid="217111" grpId="0" animBg="1"/>
      <p:bldP spid="217112" grpId="0" animBg="1"/>
      <p:bldP spid="217113" grpId="0" animBg="1"/>
      <p:bldP spid="217114" grpId="0"/>
      <p:bldP spid="217116" grpId="0"/>
      <p:bldP spid="26" grpId="0"/>
      <p:bldP spid="4"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3" name="Rectangle 6"/>
          <p:cNvSpPr>
            <a:spLocks noChangeArrowheads="1"/>
          </p:cNvSpPr>
          <p:nvPr/>
        </p:nvSpPr>
        <p:spPr bwMode="auto">
          <a:xfrm>
            <a:off x="-49925" y="797260"/>
            <a:ext cx="9049407" cy="6001643"/>
          </a:xfrm>
          <a:prstGeom prst="rect">
            <a:avLst/>
          </a:prstGeom>
          <a:noFill/>
          <a:ln w="9525">
            <a:noFill/>
            <a:miter lim="800000"/>
            <a:headEnd/>
            <a:tailEnd/>
          </a:ln>
        </p:spPr>
        <p:txBody>
          <a:bodyPr wrap="square">
            <a:spAutoFit/>
          </a:bodyPr>
          <a:lstStyle/>
          <a:p>
            <a:pPr marL="342900" indent="-342900" algn="l">
              <a:spcBef>
                <a:spcPct val="20000"/>
              </a:spcBef>
            </a:pPr>
            <a:r>
              <a:rPr lang="en-US" sz="3200" dirty="0" smtClean="0">
                <a:solidFill>
                  <a:srgbClr val="000000"/>
                </a:solidFill>
                <a:latin typeface="Arial" pitchFamily="34" charset="0"/>
              </a:rPr>
              <a:t>   According to Einstein’s equivalence of mass and energy (E = mc</a:t>
            </a:r>
            <a:r>
              <a:rPr lang="en-US" sz="3200" baseline="30000" dirty="0" smtClean="0">
                <a:solidFill>
                  <a:srgbClr val="000000"/>
                </a:solidFill>
                <a:latin typeface="Arial" pitchFamily="34" charset="0"/>
              </a:rPr>
              <a:t>2</a:t>
            </a:r>
            <a:r>
              <a:rPr lang="en-US" sz="3200" dirty="0" smtClean="0">
                <a:solidFill>
                  <a:srgbClr val="000000"/>
                </a:solidFill>
                <a:latin typeface="Arial" pitchFamily="34" charset="0"/>
              </a:rPr>
              <a:t>), an energy change IS a mass change, in both nuclear and chemical processes. Mass changes are easier to detect in nuclear processes than in chemical ones simply because the energy changes are so much larger. The </a:t>
            </a:r>
            <a:r>
              <a:rPr lang="en-US" sz="3200" u="sng" dirty="0" smtClean="0">
                <a:solidFill>
                  <a:srgbClr val="000000"/>
                </a:solidFill>
                <a:latin typeface="Arial" pitchFamily="34" charset="0"/>
              </a:rPr>
              <a:t>mass defect</a:t>
            </a:r>
            <a:r>
              <a:rPr lang="en-US" sz="3200" dirty="0" smtClean="0">
                <a:solidFill>
                  <a:srgbClr val="000000"/>
                </a:solidFill>
                <a:latin typeface="Arial" pitchFamily="34" charset="0"/>
              </a:rPr>
              <a:t> between the bonded nucleons in a nucleus (LESS mass) compared to those same nucleons massed independently (MORE mass) can be converted into a number – the </a:t>
            </a:r>
            <a:r>
              <a:rPr lang="en-US" sz="3200" u="sng" dirty="0" smtClean="0">
                <a:solidFill>
                  <a:srgbClr val="000000"/>
                </a:solidFill>
                <a:latin typeface="Arial" pitchFamily="34" charset="0"/>
              </a:rPr>
              <a:t>binding energy per nucleon</a:t>
            </a:r>
            <a:r>
              <a:rPr lang="en-US" sz="3200" dirty="0" smtClean="0">
                <a:solidFill>
                  <a:srgbClr val="000000"/>
                </a:solidFill>
                <a:latin typeface="Arial" pitchFamily="34" charset="0"/>
              </a:rPr>
              <a:t> – that measures the stability of that nucleus.</a:t>
            </a:r>
          </a:p>
        </p:txBody>
      </p:sp>
      <p:sp>
        <p:nvSpPr>
          <p:cNvPr id="7" name="Rectangle 6"/>
          <p:cNvSpPr>
            <a:spLocks noChangeArrowheads="1"/>
          </p:cNvSpPr>
          <p:nvPr/>
        </p:nvSpPr>
        <p:spPr bwMode="auto">
          <a:xfrm>
            <a:off x="3254984" y="147120"/>
            <a:ext cx="2672463" cy="646331"/>
          </a:xfrm>
          <a:prstGeom prst="rect">
            <a:avLst/>
          </a:prstGeom>
          <a:solidFill>
            <a:schemeClr val="accent4"/>
          </a:solidFill>
          <a:ln w="9525">
            <a:noFill/>
            <a:miter lim="800000"/>
            <a:headEnd/>
            <a:tailEnd/>
          </a:ln>
        </p:spPr>
        <p:txBody>
          <a:bodyPr wrap="none">
            <a:spAutoFit/>
          </a:bodyPr>
          <a:lstStyle/>
          <a:p>
            <a:pPr marL="342900" indent="-342900">
              <a:spcBef>
                <a:spcPct val="20000"/>
              </a:spcBef>
            </a:pPr>
            <a:r>
              <a:rPr lang="en-US" sz="3600" b="1" dirty="0" smtClean="0">
                <a:latin typeface="Arial" pitchFamily="34" charset="0"/>
              </a:rPr>
              <a:t>SUMMARY:</a:t>
            </a:r>
            <a:endParaRPr lang="en-US" sz="3600" b="1" u="sng" dirty="0" smtClean="0">
              <a:latin typeface="Arial" pitchFamily="34" charset="0"/>
            </a:endParaRPr>
          </a:p>
        </p:txBody>
      </p:sp>
    </p:spTree>
    <p:extLst>
      <p:ext uri="{BB962C8B-B14F-4D97-AF65-F5344CB8AC3E}">
        <p14:creationId xmlns:p14="http://schemas.microsoft.com/office/powerpoint/2010/main" val="28491970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7" name="Rectangle 6"/>
          <p:cNvSpPr>
            <a:spLocks noChangeArrowheads="1"/>
          </p:cNvSpPr>
          <p:nvPr/>
        </p:nvSpPr>
        <p:spPr bwMode="auto">
          <a:xfrm>
            <a:off x="644429" y="232109"/>
            <a:ext cx="7859266" cy="1581972"/>
          </a:xfrm>
          <a:prstGeom prst="rect">
            <a:avLst/>
          </a:prstGeom>
          <a:noFill/>
          <a:ln w="9525">
            <a:noFill/>
            <a:miter lim="800000"/>
            <a:headEnd/>
            <a:tailEnd/>
          </a:ln>
        </p:spPr>
        <p:txBody>
          <a:bodyPr wrap="none">
            <a:spAutoFit/>
          </a:bodyPr>
          <a:lstStyle/>
          <a:p>
            <a:pPr marL="342900" indent="-342900">
              <a:spcBef>
                <a:spcPct val="20000"/>
              </a:spcBef>
            </a:pPr>
            <a:r>
              <a:rPr lang="en-US" sz="4400" b="1" dirty="0" smtClean="0">
                <a:solidFill>
                  <a:srgbClr val="FFFF00"/>
                </a:solidFill>
                <a:latin typeface="Arial" pitchFamily="34" charset="0"/>
              </a:rPr>
              <a:t>REVIEW: </a:t>
            </a:r>
            <a:r>
              <a:rPr lang="en-US" sz="4400" b="1" u="sng" dirty="0" smtClean="0">
                <a:solidFill>
                  <a:srgbClr val="FFFF00"/>
                </a:solidFill>
                <a:latin typeface="Arial" pitchFamily="34" charset="0"/>
              </a:rPr>
              <a:t>Energy Changes in</a:t>
            </a:r>
          </a:p>
          <a:p>
            <a:pPr marL="342900" indent="-342900">
              <a:spcBef>
                <a:spcPct val="20000"/>
              </a:spcBef>
            </a:pPr>
            <a:r>
              <a:rPr lang="en-US" sz="4400" b="1" dirty="0">
                <a:solidFill>
                  <a:srgbClr val="FFFF00"/>
                </a:solidFill>
                <a:latin typeface="Arial" pitchFamily="34" charset="0"/>
              </a:rPr>
              <a:t>	</a:t>
            </a:r>
            <a:r>
              <a:rPr lang="en-US" sz="4400" b="1" dirty="0" smtClean="0">
                <a:solidFill>
                  <a:srgbClr val="FFFF00"/>
                </a:solidFill>
                <a:latin typeface="Arial" pitchFamily="34" charset="0"/>
              </a:rPr>
              <a:t>		     </a:t>
            </a:r>
            <a:r>
              <a:rPr lang="en-US" sz="4400" b="1" u="sng" dirty="0" smtClean="0">
                <a:solidFill>
                  <a:srgbClr val="FFFF00"/>
                </a:solidFill>
                <a:latin typeface="Arial" pitchFamily="34" charset="0"/>
              </a:rPr>
              <a:t>Nuclear Processes</a:t>
            </a:r>
          </a:p>
        </p:txBody>
      </p:sp>
      <p:sp>
        <p:nvSpPr>
          <p:cNvPr id="6" name="Rectangle 6"/>
          <p:cNvSpPr>
            <a:spLocks noChangeArrowheads="1"/>
          </p:cNvSpPr>
          <p:nvPr/>
        </p:nvSpPr>
        <p:spPr bwMode="auto">
          <a:xfrm>
            <a:off x="57150" y="2029315"/>
            <a:ext cx="9049407" cy="4524315"/>
          </a:xfrm>
          <a:prstGeom prst="rect">
            <a:avLst/>
          </a:prstGeom>
          <a:noFill/>
          <a:ln w="9525">
            <a:noFill/>
            <a:miter lim="800000"/>
            <a:headEnd/>
            <a:tailEnd/>
          </a:ln>
        </p:spPr>
        <p:txBody>
          <a:bodyPr wrap="square">
            <a:spAutoFit/>
          </a:bodyPr>
          <a:lstStyle/>
          <a:p>
            <a:pPr marL="342900" indent="-342900" algn="l">
              <a:spcBef>
                <a:spcPct val="20000"/>
              </a:spcBef>
            </a:pPr>
            <a:r>
              <a:rPr lang="en-US" sz="3200" dirty="0" smtClean="0">
                <a:solidFill>
                  <a:schemeClr val="bg1"/>
                </a:solidFill>
                <a:latin typeface="Arial" pitchFamily="34" charset="0"/>
              </a:rPr>
              <a:t>   According to Einstein’s equivalence of mass and energy (E = mc</a:t>
            </a:r>
            <a:r>
              <a:rPr lang="en-US" sz="3200" baseline="30000" dirty="0" smtClean="0">
                <a:solidFill>
                  <a:schemeClr val="bg1"/>
                </a:solidFill>
                <a:latin typeface="Arial" pitchFamily="34" charset="0"/>
              </a:rPr>
              <a:t>2</a:t>
            </a:r>
            <a:r>
              <a:rPr lang="en-US" sz="3200" dirty="0" smtClean="0">
                <a:solidFill>
                  <a:schemeClr val="bg1"/>
                </a:solidFill>
                <a:latin typeface="Arial" pitchFamily="34" charset="0"/>
              </a:rPr>
              <a:t>), an energy change IS a mass change, in both nuclear and chemical processes. The </a:t>
            </a:r>
            <a:r>
              <a:rPr lang="en-US" sz="3200" u="sng" dirty="0" smtClean="0">
                <a:solidFill>
                  <a:schemeClr val="bg1"/>
                </a:solidFill>
                <a:latin typeface="Arial" pitchFamily="34" charset="0"/>
              </a:rPr>
              <a:t>mass defect</a:t>
            </a:r>
            <a:r>
              <a:rPr lang="en-US" sz="3200" dirty="0" smtClean="0">
                <a:solidFill>
                  <a:schemeClr val="bg1"/>
                </a:solidFill>
                <a:latin typeface="Arial" pitchFamily="34" charset="0"/>
              </a:rPr>
              <a:t> between the bonded nucleons in a nucleus (LESS mass) compared to those same nucleons massed independently (MORE mass) can be converted into the </a:t>
            </a:r>
            <a:r>
              <a:rPr lang="en-US" sz="3200" u="sng" dirty="0" smtClean="0">
                <a:solidFill>
                  <a:schemeClr val="bg1"/>
                </a:solidFill>
                <a:latin typeface="Arial" pitchFamily="34" charset="0"/>
              </a:rPr>
              <a:t>binding energy per nucleon</a:t>
            </a:r>
            <a:r>
              <a:rPr lang="en-US" sz="3200" dirty="0" smtClean="0">
                <a:solidFill>
                  <a:schemeClr val="bg1"/>
                </a:solidFill>
                <a:latin typeface="Arial" pitchFamily="34" charset="0"/>
              </a:rPr>
              <a:t>, which  measures the stability of that nucleus.</a:t>
            </a:r>
          </a:p>
        </p:txBody>
      </p:sp>
    </p:spTree>
    <p:extLst>
      <p:ext uri="{BB962C8B-B14F-4D97-AF65-F5344CB8AC3E}">
        <p14:creationId xmlns:p14="http://schemas.microsoft.com/office/powerpoint/2010/main" val="1343008950"/>
      </p:ext>
    </p:extLst>
  </p:cSld>
  <p:clrMapOvr>
    <a:masterClrMapping/>
  </p:clrMapOvr>
  <mc:AlternateContent xmlns:mc="http://schemas.openxmlformats.org/markup-compatibility/2006">
    <mc:Choice xmlns:p14="http://schemas.microsoft.com/office/powerpoint/2010/main" Requires="p14">
      <p:transition spd="slow" p14:dur="2000" advTm="52000"/>
    </mc:Choice>
    <mc:Fallback>
      <p:transition spd="slow" advTm="52000"/>
    </mc:Fallback>
  </mc:AlternateContent>
  <p:timing>
    <p:tnLst>
      <p:par>
        <p:cTn id="1" dur="indefinite" restart="never" nodeType="tmRoot"/>
      </p:par>
    </p:tnLst>
  </p:timing>
  <p:extLst mod="1">
    <p:ext uri="{3A86A75C-4F4B-4683-9AE1-C65F6400EC91}">
      <p14:laserTraceLst xmlns:p14="http://schemas.microsoft.com/office/powerpoint/2010/main">
        <p14:tracePtLst>
          <p14:tracePt t="13751" x="7751763" y="2374900"/>
          <p14:tracePt t="14290" x="7742238" y="2374900"/>
          <p14:tracePt t="14338" x="7732713" y="2374900"/>
          <p14:tracePt t="14345" x="7724775" y="2374900"/>
          <p14:tracePt t="14353" x="7688263" y="2374900"/>
          <p14:tracePt t="14373" x="7616825" y="2374900"/>
          <p14:tracePt t="14394" x="7562850" y="2384425"/>
          <p14:tracePt t="14413" x="7439025" y="2393950"/>
          <p14:tracePt t="14433" x="7313613" y="2393950"/>
          <p14:tracePt t="14454" x="7099300" y="2401888"/>
          <p14:tracePt t="14473" x="6965950" y="2401888"/>
          <p14:tracePt t="14493" x="6751638" y="2401888"/>
          <p14:tracePt t="14514" x="6589713" y="2401888"/>
          <p14:tracePt t="14534" x="6394450" y="2401888"/>
          <p14:tracePt t="14554" x="6251575" y="2374900"/>
          <p14:tracePt t="14573" x="6045200" y="2357438"/>
          <p14:tracePt t="14594" x="5929313" y="2339975"/>
          <p14:tracePt t="14614" x="5776913" y="2322513"/>
          <p14:tracePt t="14634" x="5688013" y="2303463"/>
          <p14:tracePt t="14654" x="5589588" y="2303463"/>
          <p14:tracePt t="14673" x="5537200" y="2303463"/>
          <p14:tracePt t="14694" x="5465763" y="2268538"/>
          <p14:tracePt t="14714" x="5429250" y="2232025"/>
          <p14:tracePt t="14734" x="5375275" y="2160588"/>
          <p14:tracePt t="14754" x="5357813" y="2089150"/>
          <p14:tracePt t="14774" x="5322888" y="1990725"/>
          <p14:tracePt t="14794" x="5303838" y="1911350"/>
          <p14:tracePt t="14814" x="5303838" y="1785938"/>
          <p14:tracePt t="14834" x="5303838" y="1714500"/>
          <p14:tracePt t="14854" x="5303838" y="1633538"/>
          <p14:tracePt t="14874" x="5313363" y="1589088"/>
          <p14:tracePt t="14894" x="5330825" y="1527175"/>
          <p14:tracePt t="14914" x="5340350" y="1517650"/>
          <p14:tracePt t="14934" x="5375275" y="1473200"/>
          <p14:tracePt t="14954" x="5411788" y="1438275"/>
          <p14:tracePt t="14974" x="5473700" y="1384300"/>
          <p14:tracePt t="14994" x="5527675" y="1339850"/>
          <p14:tracePt t="15019" x="5616575" y="1303338"/>
          <p14:tracePt t="15034" x="5688013" y="1285875"/>
          <p14:tracePt t="15054" x="5741988" y="1268413"/>
          <p14:tracePt t="15074" x="5795963" y="1258888"/>
          <p14:tracePt t="15094" x="5857875" y="1250950"/>
          <p14:tracePt t="15114" x="5911850" y="1250950"/>
          <p14:tracePt t="15134" x="6010275" y="1231900"/>
          <p14:tracePt t="15154" x="6062663" y="1223963"/>
          <p14:tracePt t="15174" x="6215063" y="1223963"/>
          <p14:tracePt t="15194" x="6340475" y="1223963"/>
          <p14:tracePt t="15214" x="6554788" y="1214438"/>
          <p14:tracePt t="15234" x="6705600" y="1214438"/>
          <p14:tracePt t="15254" x="6965950" y="1214438"/>
          <p14:tracePt t="15274" x="7116763" y="1214438"/>
          <p14:tracePt t="15294" x="7385050" y="1204913"/>
          <p14:tracePt t="15314" x="7537450" y="1204913"/>
          <p14:tracePt t="15334" x="7777163" y="1204913"/>
          <p14:tracePt t="15354" x="7912100" y="1204913"/>
          <p14:tracePt t="15374" x="8116888" y="1214438"/>
          <p14:tracePt t="15394" x="8232775" y="1223963"/>
          <p14:tracePt t="15414" x="8367713" y="1231900"/>
          <p14:tracePt t="15434" x="8420100" y="1250950"/>
          <p14:tracePt t="15454" x="8466138" y="1250950"/>
          <p14:tracePt t="15474" x="8491538" y="1258888"/>
          <p14:tracePt t="15494" x="8537575" y="1276350"/>
          <p14:tracePt t="15517" x="8555038" y="1295400"/>
          <p14:tracePt t="15534" x="8599488" y="1339850"/>
          <p14:tracePt t="15554" x="8616950" y="1347788"/>
          <p14:tracePt t="15574" x="8643938" y="1401763"/>
          <p14:tracePt t="15594" x="8670925" y="1428750"/>
          <p14:tracePt t="15614" x="8705850" y="1517650"/>
          <p14:tracePt t="15634" x="8732838" y="1562100"/>
          <p14:tracePt t="15654" x="8759825" y="1608138"/>
          <p14:tracePt t="15674" x="8769350" y="1633538"/>
          <p14:tracePt t="15694" x="8777288" y="1670050"/>
          <p14:tracePt t="15714" x="8777288" y="1687513"/>
          <p14:tracePt t="15734" x="8777288" y="1731963"/>
          <p14:tracePt t="15754" x="8777288" y="1751013"/>
          <p14:tracePt t="15774" x="8759825" y="1812925"/>
          <p14:tracePt t="15794" x="8732838" y="1857375"/>
          <p14:tracePt t="15814" x="8697913" y="1919288"/>
          <p14:tracePt t="15834" x="8661400" y="1982788"/>
          <p14:tracePt t="15854" x="8616950" y="2062163"/>
          <p14:tracePt t="15874" x="8562975" y="2116138"/>
          <p14:tracePt t="15894" x="8518525" y="2197100"/>
          <p14:tracePt t="15914" x="8491538" y="2241550"/>
          <p14:tracePt t="15934" x="8439150" y="2276475"/>
          <p14:tracePt t="15954" x="8412163" y="2303463"/>
          <p14:tracePt t="15974" x="8358188" y="2330450"/>
          <p14:tracePt t="15995" x="8323263" y="2357438"/>
          <p14:tracePt t="16014" x="8215313" y="2374900"/>
          <p14:tracePt t="16034" x="8126413" y="2384425"/>
          <p14:tracePt t="16054" x="7974013" y="2393950"/>
          <p14:tracePt t="16074" x="7875588" y="2401888"/>
          <p14:tracePt t="16094" x="7715250" y="2401888"/>
          <p14:tracePt t="16115" x="7626350" y="2401888"/>
          <p14:tracePt t="16134" x="7473950" y="2411413"/>
          <p14:tracePt t="16155" x="7367588" y="2411413"/>
          <p14:tracePt t="16174" x="7180263" y="2411413"/>
          <p14:tracePt t="16194" x="7062788" y="2411413"/>
          <p14:tracePt t="16215" x="6875463" y="2401888"/>
          <p14:tracePt t="16234" x="6705600" y="2384425"/>
          <p14:tracePt t="16255" x="6491288" y="2330450"/>
          <p14:tracePt t="16275" x="6384925" y="2276475"/>
          <p14:tracePt t="16295" x="6197600" y="2170113"/>
          <p14:tracePt t="16315" x="6116638" y="2098675"/>
          <p14:tracePt t="16335" x="5983288" y="2009775"/>
          <p14:tracePt t="16355" x="5884863" y="1965325"/>
          <p14:tracePt t="16375" x="5759450" y="1866900"/>
          <p14:tracePt t="16395" x="5697538" y="1803400"/>
          <p14:tracePt t="16415" x="5653088" y="1741488"/>
          <p14:tracePt t="16435" x="5616575" y="1697038"/>
          <p14:tracePt t="16455" x="5608638" y="1652588"/>
          <p14:tracePt t="16475" x="5608638" y="1616075"/>
          <p14:tracePt t="16495" x="5608638" y="1571625"/>
          <p14:tracePt t="16517" x="5608638" y="1544638"/>
          <p14:tracePt t="16535" x="5626100" y="1473200"/>
          <p14:tracePt t="16555" x="5680075" y="1411288"/>
          <p14:tracePt t="16575" x="5768975" y="1312863"/>
          <p14:tracePt t="16595" x="5840413" y="1268413"/>
          <p14:tracePt t="16615" x="5973763" y="1179513"/>
          <p14:tracePt t="16635" x="6027738" y="1143000"/>
          <p14:tracePt t="16655" x="6143625" y="1081088"/>
          <p14:tracePt t="16675" x="6215063" y="1071563"/>
          <p14:tracePt t="16695" x="6340475" y="1062038"/>
          <p14:tracePt t="16715" x="6438900" y="1062038"/>
          <p14:tracePt t="16735" x="6626225" y="1062038"/>
          <p14:tracePt t="16755" x="6769100" y="1062038"/>
          <p14:tracePt t="16775" x="7027863" y="1071563"/>
          <p14:tracePt t="16795" x="7197725" y="1071563"/>
          <p14:tracePt t="16815" x="7446963" y="1089025"/>
          <p14:tracePt t="16835" x="7581900" y="1089025"/>
          <p14:tracePt t="16855" x="7742238" y="1098550"/>
          <p14:tracePt t="16875" x="7848600" y="1108075"/>
          <p14:tracePt t="16895" x="7983538" y="1125538"/>
          <p14:tracePt t="16915" x="8054975" y="1133475"/>
          <p14:tracePt t="16935" x="8153400" y="1143000"/>
          <p14:tracePt t="16955" x="8205788" y="1169988"/>
          <p14:tracePt t="16975" x="8269288" y="1196975"/>
          <p14:tracePt t="16995" x="8296275" y="1196975"/>
          <p14:tracePt t="17015" x="8348663" y="1241425"/>
          <p14:tracePt t="17035" x="8367713" y="1241425"/>
          <p14:tracePt t="17055" x="8412163" y="1285875"/>
          <p14:tracePt t="17075" x="8420100" y="1322388"/>
          <p14:tracePt t="17095" x="8447088" y="1366838"/>
          <p14:tracePt t="17115" x="8466138" y="1401763"/>
          <p14:tracePt t="17135" x="8474075" y="1465263"/>
          <p14:tracePt t="17155" x="8501063" y="1500188"/>
          <p14:tracePt t="17175" x="8528050" y="1581150"/>
          <p14:tracePt t="17195" x="8528050" y="1616075"/>
          <p14:tracePt t="17215" x="8537575" y="1660525"/>
          <p14:tracePt t="17235" x="8537575" y="1697038"/>
          <p14:tracePt t="17255" x="8545513" y="1785938"/>
          <p14:tracePt t="17275" x="8545513" y="1847850"/>
          <p14:tracePt t="17295" x="8545513" y="1938338"/>
          <p14:tracePt t="17315" x="8555038" y="1990725"/>
          <p14:tracePt t="17335" x="8555038" y="2044700"/>
          <p14:tracePt t="17355" x="8555038" y="2081213"/>
          <p14:tracePt t="17375" x="8555038" y="2133600"/>
          <p14:tracePt t="17395" x="8545513" y="2179638"/>
          <p14:tracePt t="17415" x="8518525" y="2224088"/>
          <p14:tracePt t="17436" x="8491538" y="2259013"/>
          <p14:tracePt t="17455" x="8358188" y="2303463"/>
          <p14:tracePt t="17475" x="8242300" y="2322513"/>
          <p14:tracePt t="17495" x="8010525" y="2339975"/>
          <p14:tracePt t="17516" x="7848600" y="2347913"/>
          <p14:tracePt t="17535" x="7554913" y="2357438"/>
          <p14:tracePt t="17556" x="7348538" y="2357438"/>
          <p14:tracePt t="17575" x="7081838" y="2357438"/>
          <p14:tracePt t="17595" x="6929438" y="2366963"/>
          <p14:tracePt t="17615" x="6759575" y="2366963"/>
          <p14:tracePt t="17635" x="6634163" y="2366963"/>
          <p14:tracePt t="17655" x="6473825" y="2374900"/>
          <p14:tracePt t="17675" x="6375400" y="2374900"/>
          <p14:tracePt t="17695" x="6251575" y="2374900"/>
          <p14:tracePt t="17716" x="6161088" y="2374900"/>
          <p14:tracePt t="17735" x="6027738" y="2374900"/>
          <p14:tracePt t="17756" x="5929313" y="2374900"/>
          <p14:tracePt t="17775" x="5741988" y="2347913"/>
          <p14:tracePt t="17795" x="5626100" y="2322513"/>
          <p14:tracePt t="17816" x="5500688" y="2286000"/>
          <p14:tracePt t="17836" x="5456238" y="2259013"/>
          <p14:tracePt t="17855" x="5411788" y="2214563"/>
          <p14:tracePt t="17876" x="5402263" y="2179638"/>
          <p14:tracePt t="17896" x="5402263" y="2108200"/>
          <p14:tracePt t="17916" x="5402263" y="2054225"/>
          <p14:tracePt t="17936" x="5402263" y="1990725"/>
          <p14:tracePt t="17956" x="5411788" y="1928813"/>
          <p14:tracePt t="17976" x="5429250" y="1830388"/>
          <p14:tracePt t="17996" x="5438775" y="1795463"/>
          <p14:tracePt t="18020" x="5491163" y="1670050"/>
          <p14:tracePt t="18036" x="5545138" y="1571625"/>
          <p14:tracePt t="18056" x="5626100" y="1465263"/>
          <p14:tracePt t="18076" x="5670550" y="1393825"/>
          <p14:tracePt t="18096" x="5751513" y="1312863"/>
          <p14:tracePt t="18116" x="5822950" y="1258888"/>
          <p14:tracePt t="18136" x="5919788" y="1187450"/>
          <p14:tracePt t="18156" x="6018213" y="1152525"/>
          <p14:tracePt t="18176" x="6197600" y="1116013"/>
          <p14:tracePt t="18196" x="6357938" y="1089025"/>
          <p14:tracePt t="18216" x="6634163" y="1089025"/>
          <p14:tracePt t="18236" x="6858000" y="1089025"/>
          <p14:tracePt t="18256" x="7215188" y="1089025"/>
          <p14:tracePt t="18276" x="7473950" y="1089025"/>
          <p14:tracePt t="18296" x="7796213" y="1089025"/>
          <p14:tracePt t="18316" x="7983538" y="1116013"/>
          <p14:tracePt t="18336" x="8232775" y="1116013"/>
          <p14:tracePt t="18356" x="8348663" y="1116013"/>
          <p14:tracePt t="18376" x="8466138" y="1116013"/>
          <p14:tracePt t="18396" x="8510588" y="1116013"/>
          <p14:tracePt t="18416" x="8562975" y="1125538"/>
          <p14:tracePt t="18436" x="8599488" y="1143000"/>
          <p14:tracePt t="18457" x="8616950" y="1179513"/>
          <p14:tracePt t="18476" x="8634413" y="1204913"/>
          <p14:tracePt t="18496" x="8653463" y="1285875"/>
          <p14:tracePt t="18516" x="8653463" y="1330325"/>
          <p14:tracePt t="18536" x="8670925" y="1419225"/>
          <p14:tracePt t="18556" x="8688388" y="1490663"/>
          <p14:tracePt t="18576" x="8705850" y="1633538"/>
          <p14:tracePt t="18596" x="8715375" y="1724025"/>
          <p14:tracePt t="18616" x="8715375" y="1822450"/>
          <p14:tracePt t="18636" x="8715375" y="1884363"/>
          <p14:tracePt t="18656" x="8715375" y="1955800"/>
          <p14:tracePt t="18676" x="8715375" y="2000250"/>
          <p14:tracePt t="18696" x="8715375" y="2054225"/>
          <p14:tracePt t="18716" x="8697913" y="2062163"/>
          <p14:tracePt t="18736" x="8680450" y="2108200"/>
          <p14:tracePt t="18756" x="8661400" y="2125663"/>
          <p14:tracePt t="18776" x="8616950" y="2179638"/>
          <p14:tracePt t="18796" x="8582025" y="2205038"/>
          <p14:tracePt t="18816" x="8510588" y="2251075"/>
          <p14:tracePt t="18836" x="8474075" y="2295525"/>
          <p14:tracePt t="18856" x="8385175" y="2322513"/>
          <p14:tracePt t="18876" x="8296275" y="2330450"/>
          <p14:tracePt t="18896" x="8143875" y="2347913"/>
          <p14:tracePt t="18916" x="8027988" y="2347913"/>
          <p14:tracePt t="18936" x="7831138" y="2347913"/>
          <p14:tracePt t="18956" x="7697788" y="2347913"/>
          <p14:tracePt t="18976" x="7483475" y="2347913"/>
          <p14:tracePt t="18996" x="7358063" y="2347913"/>
          <p14:tracePt t="19016" x="7143750" y="2330450"/>
          <p14:tracePt t="19036" x="6991350" y="2303463"/>
          <p14:tracePt t="19056" x="6751638" y="2286000"/>
          <p14:tracePt t="19076" x="6589713" y="2276475"/>
          <p14:tracePt t="19096" x="6375400" y="2232025"/>
          <p14:tracePt t="19116" x="6251575" y="2224088"/>
          <p14:tracePt t="19136" x="6089650" y="2205038"/>
          <p14:tracePt t="19156" x="6018213" y="2205038"/>
          <p14:tracePt t="19176" x="5946775" y="2187575"/>
          <p14:tracePt t="19196" x="5919788" y="2179638"/>
          <p14:tracePt t="19216" x="5911850" y="2179638"/>
          <p14:tracePt t="19236" x="0" y="0"/>
        </p14:tracePtLst>
        <p14:tracePtLst>
          <p14:tracePt t="20501" x="536575" y="3490913"/>
          <p14:tracePt t="21241" x="544513" y="3490913"/>
          <p14:tracePt t="21256" x="561975" y="3500438"/>
          <p14:tracePt t="21264" x="588963" y="3500438"/>
          <p14:tracePt t="21277" x="776288" y="3500438"/>
          <p14:tracePt t="21298" x="990600" y="3509963"/>
          <p14:tracePt t="21318" x="1330325" y="3527425"/>
          <p14:tracePt t="21338" x="1509713" y="3544888"/>
          <p14:tracePt t="21358" x="1633538" y="3544888"/>
          <p14:tracePt t="21378" x="1643063" y="3544888"/>
          <p14:tracePt t="21398" x="0" y="0"/>
        </p14:tracePtLst>
        <p14:tracePtLst>
          <p14:tracePt t="31750" x="3660775" y="5384800"/>
          <p14:tracePt t="32592" x="3670300" y="5384800"/>
          <p14:tracePt t="32800" x="3670300" y="5394325"/>
          <p14:tracePt t="32864" x="3679825" y="5394325"/>
          <p14:tracePt t="32880" x="3679825" y="5402263"/>
          <p14:tracePt t="32968" x="3687763" y="5402263"/>
          <p14:tracePt t="32976" x="3697288" y="5384800"/>
          <p14:tracePt t="32985" x="3741738" y="5348288"/>
          <p14:tracePt t="33005" x="3902075" y="5286375"/>
          <p14:tracePt t="33025" x="4081463" y="5232400"/>
          <p14:tracePt t="33045" x="4510088" y="5143500"/>
          <p14:tracePt t="33065" x="4776788" y="5089525"/>
          <p14:tracePt t="33085" x="5133975" y="5062538"/>
          <p14:tracePt t="33105" x="5276850" y="5054600"/>
          <p14:tracePt t="33125" x="5411788" y="5037138"/>
          <p14:tracePt t="33145" x="5456238" y="5027613"/>
          <p14:tracePt t="33166" x="5491163" y="5018088"/>
          <p14:tracePt t="33185" x="5527675" y="5010150"/>
          <p14:tracePt t="33205" x="5572125" y="5000625"/>
          <p14:tracePt t="33225" x="5589588" y="4983163"/>
          <p14:tracePt t="33245" x="5626100" y="4938713"/>
          <p14:tracePt t="33265" x="5643563" y="4902200"/>
          <p14:tracePt t="33285" x="5670550" y="4857750"/>
          <p14:tracePt t="33305" x="5697538" y="4830763"/>
          <p14:tracePt t="33325" x="5795963" y="4795838"/>
          <p14:tracePt t="33345" x="5938838" y="4768850"/>
          <p14:tracePt t="33365" x="6161088" y="4741863"/>
          <p14:tracePt t="33385" x="6323013" y="4732338"/>
          <p14:tracePt t="33405" x="6518275" y="4732338"/>
          <p14:tracePt t="33425" x="6653213" y="4724400"/>
          <p14:tracePt t="33445" x="6867525" y="4732338"/>
          <p14:tracePt t="33465" x="7000875" y="4732338"/>
          <p14:tracePt t="33485" x="7143750" y="4732338"/>
          <p14:tracePt t="33505" x="7224713" y="4751388"/>
          <p14:tracePt t="33525" x="7358063" y="4768850"/>
          <p14:tracePt t="33545" x="7439025" y="4786313"/>
          <p14:tracePt t="33565" x="7527925" y="4803775"/>
          <p14:tracePt t="33585" x="7562850" y="4813300"/>
          <p14:tracePt t="33607" x="7616825" y="4875213"/>
          <p14:tracePt t="33625" x="7653338" y="4894263"/>
          <p14:tracePt t="33645" x="7724775" y="4965700"/>
          <p14:tracePt t="33666" x="7742238" y="4973638"/>
          <p14:tracePt t="33686" x="7769225" y="5010150"/>
          <p14:tracePt t="33706" x="7777163" y="5027613"/>
          <p14:tracePt t="33726" x="7777163" y="5062538"/>
          <p14:tracePt t="33746" x="7769225" y="5099050"/>
          <p14:tracePt t="33766" x="7732713" y="5153025"/>
          <p14:tracePt t="33786" x="7688263" y="5180013"/>
          <p14:tracePt t="33806" x="7527925" y="5241925"/>
          <p14:tracePt t="33826" x="7367588" y="5241925"/>
          <p14:tracePt t="33846" x="7108825" y="5268913"/>
          <p14:tracePt t="33866" x="6929438" y="5286375"/>
          <p14:tracePt t="33886" x="6653213" y="5286375"/>
          <p14:tracePt t="33906" x="6510338" y="5286375"/>
          <p14:tracePt t="33926" x="6276975" y="5286375"/>
          <p14:tracePt t="33947" x="6143625" y="5286375"/>
          <p14:tracePt t="33966" x="5983288" y="5286375"/>
          <p14:tracePt t="33986" x="5848350" y="5286375"/>
          <p14:tracePt t="34007" x="5697538" y="5286375"/>
          <p14:tracePt t="34027" x="5643563" y="5286375"/>
          <p14:tracePt t="34046" x="5581650" y="5286375"/>
          <p14:tracePt t="34067" x="5554663" y="5286375"/>
          <p14:tracePt t="34086" x="5537200" y="5268913"/>
          <p14:tracePt t="34106" x="5527675" y="5259388"/>
          <p14:tracePt t="34126" x="5527675" y="5251450"/>
          <p14:tracePt t="34146" x="5527675" y="5241925"/>
          <p14:tracePt t="34166" x="5537200" y="5187950"/>
          <p14:tracePt t="34186" x="5562600" y="5143500"/>
          <p14:tracePt t="34207" x="5697538" y="5010150"/>
          <p14:tracePt t="34227" x="5786438" y="4919663"/>
          <p14:tracePt t="34247" x="5965825" y="4795838"/>
          <p14:tracePt t="34267" x="6045200" y="4714875"/>
          <p14:tracePt t="34287" x="6197600" y="4643438"/>
          <p14:tracePt t="34307" x="6269038" y="4608513"/>
          <p14:tracePt t="34327" x="6394450" y="4562475"/>
          <p14:tracePt t="34347" x="6483350" y="4562475"/>
          <p14:tracePt t="34367" x="6643688" y="4562475"/>
          <p14:tracePt t="34387" x="6751638" y="4562475"/>
          <p14:tracePt t="34407" x="6919913" y="4562475"/>
          <p14:tracePt t="34427" x="6991350" y="4581525"/>
          <p14:tracePt t="34447" x="7099300" y="4598988"/>
          <p14:tracePt t="34467" x="7180263" y="4625975"/>
          <p14:tracePt t="34487" x="7277100" y="4652963"/>
          <p14:tracePt t="34507" x="7323138" y="4660900"/>
          <p14:tracePt t="34527" x="7375525" y="4660900"/>
          <p14:tracePt t="34547" x="7429500" y="4697413"/>
          <p14:tracePt t="34567" x="7491413" y="4741863"/>
          <p14:tracePt t="34587" x="7518400" y="4768850"/>
          <p14:tracePt t="34607" x="7527925" y="4795838"/>
          <p14:tracePt t="34627" x="7527925" y="4803775"/>
          <p14:tracePt t="34647" x="7527925" y="4822825"/>
          <p14:tracePt t="34667" x="7527925" y="4830763"/>
          <p14:tracePt t="34687" x="7527925" y="4857750"/>
          <p14:tracePt t="34707" x="7518400" y="4875213"/>
          <p14:tracePt t="34727" x="7510463" y="4919663"/>
          <p14:tracePt t="34747" x="7491413" y="4946650"/>
          <p14:tracePt t="34767" x="7446963" y="4983163"/>
          <p14:tracePt t="34787" x="7402513" y="5010150"/>
          <p14:tracePt t="34807" x="7331075" y="5072063"/>
          <p14:tracePt t="34827" x="7269163" y="5116513"/>
          <p14:tracePt t="34847" x="7180263" y="5153025"/>
          <p14:tracePt t="34867" x="7126288" y="5187950"/>
          <p14:tracePt t="34887" x="6991350" y="5241925"/>
          <p14:tracePt t="34907" x="6919913" y="5259388"/>
          <p14:tracePt t="34927" x="6858000" y="5286375"/>
          <p14:tracePt t="34947" x="6786563" y="5295900"/>
          <p14:tracePt t="34967" x="6680200" y="5313363"/>
          <p14:tracePt t="34987" x="6589713" y="5322888"/>
          <p14:tracePt t="35007" x="6394450" y="5330825"/>
          <p14:tracePt t="35027" x="6269038" y="5330825"/>
          <p14:tracePt t="35047" x="6108700" y="5330825"/>
          <p14:tracePt t="35067" x="6010275" y="5330825"/>
          <p14:tracePt t="35087" x="5840413" y="5330825"/>
          <p14:tracePt t="35107" x="5715000" y="5330825"/>
          <p14:tracePt t="35127" x="5510213" y="5330825"/>
          <p14:tracePt t="35147" x="5384800" y="5330825"/>
          <p14:tracePt t="35167" x="5232400" y="5330825"/>
          <p14:tracePt t="35188" x="5153025" y="5322888"/>
          <p14:tracePt t="35207" x="5062538" y="5313363"/>
          <p14:tracePt t="35227" x="5000625" y="5295900"/>
          <p14:tracePt t="35247" x="4946650" y="5276850"/>
          <p14:tracePt t="35267" x="4919663" y="5251450"/>
          <p14:tracePt t="35287" x="4902200" y="5232400"/>
          <p14:tracePt t="35307" x="4902200" y="5214938"/>
          <p14:tracePt t="35327" x="4902200" y="5160963"/>
          <p14:tracePt t="35347" x="4911725" y="5116513"/>
          <p14:tracePt t="35367" x="4938713" y="5054600"/>
          <p14:tracePt t="35387" x="4965700" y="5018088"/>
          <p14:tracePt t="35407" x="5018088" y="4973638"/>
          <p14:tracePt t="35427" x="5054600" y="4938713"/>
          <p14:tracePt t="35447" x="5108575" y="4894263"/>
          <p14:tracePt t="35467" x="5160963" y="4857750"/>
          <p14:tracePt t="35487" x="5205413" y="4830763"/>
          <p14:tracePt t="35507" x="5241925" y="4813300"/>
          <p14:tracePt t="35527" x="5340350" y="4786313"/>
          <p14:tracePt t="35547" x="5438775" y="4776788"/>
          <p14:tracePt t="35567" x="5653088" y="4768850"/>
          <p14:tracePt t="35587" x="5822950" y="4768850"/>
          <p14:tracePt t="35608" x="6099175" y="4768850"/>
          <p14:tracePt t="35628" x="6323013" y="4759325"/>
          <p14:tracePt t="35647" x="6653213" y="4759325"/>
          <p14:tracePt t="35668" x="6840538" y="4759325"/>
          <p14:tracePt t="35687" x="7134225" y="4759325"/>
          <p14:tracePt t="35708" x="7269163" y="4776788"/>
          <p14:tracePt t="35727" x="7429500" y="4830763"/>
          <p14:tracePt t="35747" x="7500938" y="4848225"/>
          <p14:tracePt t="35767" x="7616825" y="4884738"/>
          <p14:tracePt t="35787" x="7680325" y="4919663"/>
          <p14:tracePt t="35808" x="7724775" y="4946650"/>
          <p14:tracePt t="35828" x="7724775" y="4956175"/>
          <p14:tracePt t="35847" x="7732713" y="4965700"/>
          <p14:tracePt t="35868" x="7732713" y="4983163"/>
          <p14:tracePt t="35888" x="7724775" y="5000625"/>
          <p14:tracePt t="35908" x="7715250" y="5045075"/>
          <p14:tracePt t="35928" x="7626350" y="5116513"/>
          <p14:tracePt t="35948" x="7554913" y="5143500"/>
          <p14:tracePt t="35968" x="7412038" y="5224463"/>
          <p14:tracePt t="35988" x="7313613" y="5251450"/>
          <p14:tracePt t="36008" x="7180263" y="5303838"/>
          <p14:tracePt t="36028" x="7116763" y="5340350"/>
          <p14:tracePt t="36048" x="7045325" y="5375275"/>
          <p14:tracePt t="36068" x="7018338" y="5384800"/>
          <p14:tracePt t="36088" x="7000875" y="5402263"/>
          <p14:tracePt t="36108" x="6983413" y="5402263"/>
          <p14:tracePt t="36128" x="6973888" y="5411788"/>
          <p14:tracePt t="36148" x="6973888" y="5419725"/>
          <p14:tracePt t="36168" x="6965950" y="5429250"/>
          <p14:tracePt t="36188" x="6956425" y="5429250"/>
          <p14:tracePt t="36209" x="6946900" y="5429250"/>
          <p14:tracePt t="36345" x="6938963" y="5429250"/>
          <p14:tracePt t="36353" x="6938963" y="5419725"/>
          <p14:tracePt t="36361" x="6919913" y="5419725"/>
          <p14:tracePt t="36369" x="0" y="0"/>
        </p14:tracePtLst>
        <p14:tracePtLst>
          <p14:tracePt t="36788" x="5705475" y="5554663"/>
          <p14:tracePt t="37177" x="5715000" y="5554663"/>
          <p14:tracePt t="37265" x="5732463" y="5554663"/>
          <p14:tracePt t="37273" x="5759450" y="5554663"/>
          <p14:tracePt t="37281" x="5786438" y="5554663"/>
          <p14:tracePt t="37289" x="5911850" y="5554663"/>
          <p14:tracePt t="37309" x="6089650" y="5554663"/>
          <p14:tracePt t="37329" x="6224588" y="5554663"/>
          <p14:tracePt t="37348" x="6375400" y="5554663"/>
          <p14:tracePt t="37369" x="6572250" y="5554663"/>
          <p14:tracePt t="37388" x="6697663" y="5554663"/>
          <p14:tracePt t="37409" x="6867525" y="5554663"/>
          <p14:tracePt t="37429" x="7010400" y="5554663"/>
          <p14:tracePt t="37449" x="7126288" y="5554663"/>
          <p14:tracePt t="37468" x="7286625" y="5572125"/>
          <p14:tracePt t="37489" x="7394575" y="5581650"/>
          <p14:tracePt t="37515" x="7510463" y="5608638"/>
          <p14:tracePt t="37529" x="7572375" y="5626100"/>
          <p14:tracePt t="37549" x="7608888" y="5643563"/>
          <p14:tracePt t="37569" x="7634288" y="5670550"/>
          <p14:tracePt t="37589" x="7653338" y="5688013"/>
          <p14:tracePt t="37609" x="7661275" y="5705475"/>
          <p14:tracePt t="37629" x="7680325" y="5741988"/>
          <p14:tracePt t="37649" x="7688263" y="5776913"/>
          <p14:tracePt t="37669" x="7697788" y="5840413"/>
          <p14:tracePt t="37689" x="7697788" y="5884863"/>
          <p14:tracePt t="37709" x="7705725" y="5956300"/>
          <p14:tracePt t="37729" x="7715250" y="6018213"/>
          <p14:tracePt t="37749" x="7715250" y="6089650"/>
          <p14:tracePt t="37769" x="7715250" y="6170613"/>
          <p14:tracePt t="37789" x="7715250" y="6259513"/>
          <p14:tracePt t="37809" x="7715250" y="6313488"/>
          <p14:tracePt t="37829" x="7715250" y="6375400"/>
          <p14:tracePt t="37849" x="7715250" y="6419850"/>
          <p14:tracePt t="37869" x="7688263" y="6500813"/>
          <p14:tracePt t="37889" x="7680325" y="6537325"/>
          <p14:tracePt t="37909" x="7661275" y="6589713"/>
          <p14:tracePt t="37929" x="7634288" y="6653213"/>
          <p14:tracePt t="37949" x="7599363" y="6715125"/>
          <p14:tracePt t="37969" x="7572375" y="6759575"/>
          <p14:tracePt t="37989" x="7527925" y="6804025"/>
          <p14:tracePt t="38009" x="7510463" y="6823075"/>
          <p14:tracePt t="38029" x="7473950" y="6848475"/>
          <p14:tracePt t="38049" x="7446963" y="6848475"/>
          <p14:tracePt t="38069" x="7402513" y="6848475"/>
          <p14:tracePt t="38089" x="7367588" y="6848475"/>
          <p14:tracePt t="38109" x="7286625" y="6848475"/>
          <p14:tracePt t="38129" x="7215188" y="6848475"/>
          <p14:tracePt t="38149" x="7089775" y="6840538"/>
          <p14:tracePt t="38169" x="7000875" y="6840538"/>
          <p14:tracePt t="38189" x="6867525" y="6840538"/>
          <p14:tracePt t="38209" x="6769100" y="6840538"/>
          <p14:tracePt t="38230" x="6626225" y="6840538"/>
          <p14:tracePt t="38249" x="6518275" y="6840538"/>
          <p14:tracePt t="38269" x="6348413" y="6840538"/>
          <p14:tracePt t="38289" x="6232525" y="6840538"/>
          <p14:tracePt t="38309" x="6099175" y="6840538"/>
          <p14:tracePt t="38329" x="6018213" y="6831013"/>
          <p14:tracePt t="38349" x="5884863" y="6831013"/>
          <p14:tracePt t="38369" x="5803900" y="6831013"/>
          <p14:tracePt t="38389" x="5697538" y="6831013"/>
          <p14:tracePt t="38409" x="5608638" y="6831013"/>
          <p14:tracePt t="38429" x="5510213" y="6831013"/>
          <p14:tracePt t="38449" x="5446713" y="6813550"/>
          <p14:tracePt t="38469" x="5348288" y="6777038"/>
          <p14:tracePt t="38489" x="5286375" y="6751638"/>
          <p14:tracePt t="38518" x="5197475" y="6697663"/>
          <p14:tracePt t="38529" x="5143500" y="6670675"/>
          <p14:tracePt t="38549" x="5072063" y="6616700"/>
          <p14:tracePt t="38570" x="5054600" y="6581775"/>
          <p14:tracePt t="38589" x="5018088" y="6483350"/>
          <p14:tracePt t="38609" x="4983163" y="6411913"/>
          <p14:tracePt t="38629" x="4938713" y="6296025"/>
          <p14:tracePt t="38649" x="4929188" y="6215063"/>
          <p14:tracePt t="38669" x="4902200" y="6134100"/>
          <p14:tracePt t="38689" x="4902200" y="6081713"/>
          <p14:tracePt t="38709" x="4902200" y="6027738"/>
          <p14:tracePt t="38729" x="4894263" y="5973763"/>
          <p14:tracePt t="38750" x="4894263" y="5929313"/>
          <p14:tracePt t="38770" x="4894263" y="5902325"/>
          <p14:tracePt t="38789" x="4911725" y="5857875"/>
          <p14:tracePt t="38809" x="4919663" y="5822950"/>
          <p14:tracePt t="38829" x="4956175" y="5768975"/>
          <p14:tracePt t="38849" x="4991100" y="5732463"/>
          <p14:tracePt t="38869" x="5062538" y="5697538"/>
          <p14:tracePt t="38889" x="5099050" y="5688013"/>
          <p14:tracePt t="38910" x="5170488" y="5670550"/>
          <p14:tracePt t="38930" x="5205413" y="5670550"/>
          <p14:tracePt t="38949" x="5303838" y="5670550"/>
          <p14:tracePt t="38970" x="5375275" y="5661025"/>
          <p14:tracePt t="38990" x="5456238" y="5653088"/>
          <p14:tracePt t="39009" x="5518150" y="5653088"/>
          <p14:tracePt t="39030" x="5688013" y="5643563"/>
          <p14:tracePt t="39049" x="5822950" y="5643563"/>
          <p14:tracePt t="39069" x="5991225" y="5634038"/>
          <p14:tracePt t="39090" x="6116638" y="5634038"/>
          <p14:tracePt t="39109" x="6269038" y="5626100"/>
          <p14:tracePt t="39130" x="6375400" y="5626100"/>
          <p14:tracePt t="39150" x="6626225" y="5626100"/>
          <p14:tracePt t="39170" x="6777038" y="5626100"/>
          <p14:tracePt t="39190" x="7045325" y="5626100"/>
          <p14:tracePt t="39210" x="7180263" y="5626100"/>
          <p14:tracePt t="39230" x="7375525" y="5626100"/>
          <p14:tracePt t="39250" x="7473950" y="5626100"/>
          <p14:tracePt t="39270" x="7581900" y="5626100"/>
          <p14:tracePt t="39290" x="7661275" y="5643563"/>
          <p14:tracePt t="39310" x="7777163" y="5653088"/>
          <p14:tracePt t="39330" x="7858125" y="5661025"/>
          <p14:tracePt t="39350" x="7939088" y="5688013"/>
          <p14:tracePt t="39370" x="7956550" y="5715000"/>
          <p14:tracePt t="39390" x="7974013" y="5732463"/>
          <p14:tracePt t="39410" x="7974013" y="5741988"/>
          <p14:tracePt t="39430" x="7974013" y="5776913"/>
          <p14:tracePt t="39450" x="7991475" y="5795963"/>
          <p14:tracePt t="39470" x="7991475" y="5830888"/>
          <p14:tracePt t="39490" x="7991475" y="5867400"/>
          <p14:tracePt t="39520" x="7983538" y="5929313"/>
          <p14:tracePt t="39530" x="7974013" y="5973763"/>
          <p14:tracePt t="39550" x="7947025" y="6072188"/>
          <p14:tracePt t="39570" x="7939088" y="6134100"/>
          <p14:tracePt t="39590" x="7920038" y="6242050"/>
          <p14:tracePt t="39610" x="7885113" y="6303963"/>
          <p14:tracePt t="39630" x="7848600" y="6384925"/>
          <p14:tracePt t="39650" x="7831138" y="6456363"/>
          <p14:tracePt t="39670" x="7804150" y="6510338"/>
          <p14:tracePt t="39690" x="7786688" y="6527800"/>
          <p14:tracePt t="39710" x="7742238" y="6589713"/>
          <p14:tracePt t="39730" x="7715250" y="6589713"/>
          <p14:tracePt t="39750" x="7670800" y="6626225"/>
          <p14:tracePt t="39770" x="7643813" y="6643688"/>
          <p14:tracePt t="39790" x="7562850" y="6688138"/>
          <p14:tracePt t="39810" x="7518400" y="6705600"/>
          <p14:tracePt t="39830" x="7456488" y="6742113"/>
          <p14:tracePt t="39850" x="7402513" y="6759575"/>
          <p14:tracePt t="39870" x="7348538" y="6786563"/>
          <p14:tracePt t="39890" x="7323138" y="6796088"/>
          <p14:tracePt t="39910" x="7259638" y="6813550"/>
          <p14:tracePt t="39930" x="7224713" y="6813550"/>
          <p14:tracePt t="39950" x="7143750" y="6813550"/>
          <p14:tracePt t="39970" x="7072313" y="6813550"/>
          <p14:tracePt t="39990" x="6983413" y="6813550"/>
          <p14:tracePt t="40012" x="6858000" y="6813550"/>
          <p14:tracePt t="40030" x="6705600" y="6813550"/>
          <p14:tracePt t="40050" x="6608763" y="6813550"/>
          <p14:tracePt t="40070" x="6446838" y="6804025"/>
          <p14:tracePt t="40090" x="6348413" y="6804025"/>
          <p14:tracePt t="40110" x="6215063" y="6804025"/>
          <p14:tracePt t="40130" x="6134100" y="6804025"/>
          <p14:tracePt t="40150" x="5973763" y="6796088"/>
          <p14:tracePt t="40170" x="5848350" y="6796088"/>
          <p14:tracePt t="40190" x="5670550" y="6786563"/>
          <p14:tracePt t="40210" x="5572125" y="6786563"/>
          <p14:tracePt t="40230" x="5500688" y="6777038"/>
          <p14:tracePt t="40250" x="5456238" y="6777038"/>
          <p14:tracePt t="40270" x="5384800" y="6769100"/>
          <p14:tracePt t="40290" x="5303838" y="6769100"/>
          <p14:tracePt t="40310" x="5160963" y="6732588"/>
          <p14:tracePt t="40330" x="5081588" y="6697663"/>
          <p14:tracePt t="40350" x="4983163" y="6653213"/>
          <p14:tracePt t="40370" x="4946650" y="6608763"/>
          <p14:tracePt t="40390" x="4929188" y="6545263"/>
          <p14:tracePt t="40410" x="4919663" y="6491288"/>
          <p14:tracePt t="40430" x="4919663" y="6419850"/>
          <p14:tracePt t="40450" x="4911725" y="6357938"/>
          <p14:tracePt t="40470" x="4911725" y="6276975"/>
          <p14:tracePt t="40490" x="4911725" y="6197600"/>
          <p14:tracePt t="40510" x="4911725" y="6089650"/>
          <p14:tracePt t="40530" x="4911725" y="6027738"/>
          <p14:tracePt t="40550" x="4911725" y="5965825"/>
          <p14:tracePt t="40571" x="4911725" y="5919788"/>
          <p14:tracePt t="40590" x="4911725" y="5857875"/>
          <p14:tracePt t="40610" x="4911725" y="5822950"/>
          <p14:tracePt t="40631" x="4919663" y="5786438"/>
          <p14:tracePt t="40650" x="4929188" y="5751513"/>
          <p14:tracePt t="40670" x="4938713" y="5724525"/>
          <p14:tracePt t="40691" x="4956175" y="5705475"/>
          <p14:tracePt t="40711" x="4973638" y="5670550"/>
          <p14:tracePt t="40731" x="5000625" y="5634038"/>
          <p14:tracePt t="40750" x="5045075" y="5581650"/>
          <p14:tracePt t="40771" x="5072063" y="5562600"/>
          <p14:tracePt t="40791" x="5099050" y="5545138"/>
          <p14:tracePt t="40811" x="5126038" y="5527675"/>
          <p14:tracePt t="40831" x="5160963" y="5518150"/>
          <p14:tracePt t="40851" x="5197475" y="5518150"/>
          <p14:tracePt t="40871" x="5251450" y="5518150"/>
          <p14:tracePt t="40891" x="5295900" y="5518150"/>
          <p14:tracePt t="40911" x="5367338" y="5518150"/>
          <p14:tracePt t="40931" x="5419725" y="5518150"/>
          <p14:tracePt t="40951" x="5527675" y="5518150"/>
          <p14:tracePt t="40971" x="5589588" y="5518150"/>
          <p14:tracePt t="40991" x="5688013" y="5518150"/>
          <p14:tracePt t="41018" x="5803900" y="5518150"/>
          <p14:tracePt t="41031" x="5894388" y="5518150"/>
          <p14:tracePt t="41051" x="5973763" y="5518150"/>
          <p14:tracePt t="41071" x="6072188" y="5518150"/>
          <p14:tracePt t="41091" x="6161088" y="5518150"/>
          <p14:tracePt t="41111" x="6251575" y="5537200"/>
          <p14:tracePt t="41131" x="6303963" y="5554663"/>
          <p14:tracePt t="41151" x="6394450" y="5572125"/>
          <p14:tracePt t="41171" x="6456363" y="5589588"/>
          <p14:tracePt t="41191" x="6589713" y="5599113"/>
          <p14:tracePt t="41211" x="6697663" y="5599113"/>
          <p14:tracePt t="41231" x="6848475" y="5616575"/>
          <p14:tracePt t="41251" x="6938963" y="5643563"/>
          <p14:tracePt t="41272" x="7089775" y="5653088"/>
          <p14:tracePt t="41291" x="7188200" y="5661025"/>
          <p14:tracePt t="41311" x="7323138" y="5670550"/>
          <p14:tracePt t="41331" x="7385050" y="5670550"/>
          <p14:tracePt t="41351" x="7491413" y="5688013"/>
          <p14:tracePt t="41371" x="7581900" y="5697538"/>
          <p14:tracePt t="41391" x="7742238" y="5715000"/>
          <p14:tracePt t="41411" x="7867650" y="5715000"/>
          <p14:tracePt t="41431" x="8045450" y="5715000"/>
          <p14:tracePt t="41451" x="8161338" y="5715000"/>
          <p14:tracePt t="41471" x="8269288" y="5715000"/>
          <p14:tracePt t="41491" x="8277225" y="5715000"/>
          <p14:tracePt t="41514" x="8277225" y="5724525"/>
          <p14:tracePt t="41531" x="8277225" y="5732463"/>
          <p14:tracePt t="41551" x="8277225" y="5768975"/>
          <p14:tracePt t="41571" x="8259763" y="5795963"/>
          <p14:tracePt t="41591" x="8197850" y="5884863"/>
          <p14:tracePt t="41611" x="8143875" y="5938838"/>
          <p14:tracePt t="41631" x="8072438" y="6054725"/>
          <p14:tracePt t="41651" x="8027988" y="6134100"/>
          <p14:tracePt t="41671" x="7947025" y="6251575"/>
          <p14:tracePt t="41691" x="7902575" y="6323013"/>
          <p14:tracePt t="41711" x="7858125" y="6394450"/>
          <p14:tracePt t="41731" x="7831138" y="6429375"/>
          <p14:tracePt t="41751" x="7804150" y="6491288"/>
          <p14:tracePt t="41771" x="7777163" y="6518275"/>
          <p14:tracePt t="41791" x="7751763" y="6562725"/>
          <p14:tracePt t="41811" x="7715250" y="6616700"/>
          <p14:tracePt t="41831" x="7670800" y="6661150"/>
          <p14:tracePt t="41851" x="7643813" y="6680200"/>
          <p14:tracePt t="41871" x="7554913" y="6705600"/>
          <p14:tracePt t="41891" x="7483475" y="6715125"/>
          <p14:tracePt t="41911" x="7402513" y="6742113"/>
          <p14:tracePt t="41931" x="7358063" y="6742113"/>
          <p14:tracePt t="41951" x="7286625" y="6751638"/>
          <p14:tracePt t="41971" x="7232650" y="6751638"/>
          <p14:tracePt t="41991" x="7153275" y="6751638"/>
          <p14:tracePt t="42011" x="7108825" y="6751638"/>
          <p14:tracePt t="42031" x="7037388" y="6751638"/>
          <p14:tracePt t="42051" x="6965950" y="6751638"/>
          <p14:tracePt t="42071" x="6823075" y="6742113"/>
          <p14:tracePt t="42091" x="6670675" y="6724650"/>
          <p14:tracePt t="42111" x="6446838" y="6724650"/>
          <p14:tracePt t="42131" x="6330950" y="6724650"/>
          <p14:tracePt t="42151" x="6143625" y="6724650"/>
          <p14:tracePt t="42171" x="6045200" y="6724650"/>
          <p14:tracePt t="42191" x="5884863" y="6724650"/>
          <p14:tracePt t="42211" x="5768975" y="6724650"/>
          <p14:tracePt t="42232" x="5626100" y="6724650"/>
          <p14:tracePt t="42251" x="5518150" y="6724650"/>
          <p14:tracePt t="42271" x="5384800" y="6724650"/>
          <p14:tracePt t="42292" x="5268913" y="6715125"/>
          <p14:tracePt t="42312" x="5089525" y="6680200"/>
          <p14:tracePt t="42332" x="4991100" y="6653213"/>
          <p14:tracePt t="42352" x="4884738" y="6589713"/>
          <p14:tracePt t="42372" x="4830763" y="6527800"/>
          <p14:tracePt t="42392" x="4768850" y="6473825"/>
          <p14:tracePt t="42411" x="4741863" y="6429375"/>
          <p14:tracePt t="42432" x="4705350" y="6367463"/>
          <p14:tracePt t="42452" x="4670425" y="6323013"/>
          <p14:tracePt t="42472" x="4625975" y="6224588"/>
          <p14:tracePt t="42492" x="4616450" y="6153150"/>
          <p14:tracePt t="42492" x="4608513" y="6126163"/>
          <p14:tracePt t="42492" x="4608513" y="6072188"/>
          <p14:tracePt t="42520" x="4608513" y="6027738"/>
          <p14:tracePt t="42532" x="4608513" y="5946775"/>
          <p14:tracePt t="42552" x="4608513" y="5857875"/>
          <p14:tracePt t="42572" x="4608513" y="5813425"/>
          <p14:tracePt t="42592" x="4608513" y="5732463"/>
          <p14:tracePt t="42612" x="4608513" y="5688013"/>
          <p14:tracePt t="42632" x="4625975" y="5653088"/>
          <p14:tracePt t="42652" x="4633913" y="5626100"/>
          <p14:tracePt t="42672" x="4670425" y="5599113"/>
          <p14:tracePt t="42692" x="4697413" y="5581650"/>
          <p14:tracePt t="42712" x="4776788" y="5537200"/>
          <p14:tracePt t="42732" x="4822825" y="5518150"/>
          <p14:tracePt t="42752" x="4938713" y="5518150"/>
          <p14:tracePt t="42772" x="5018088" y="5500688"/>
          <p14:tracePt t="42792" x="5143500" y="5500688"/>
          <p14:tracePt t="42812" x="5214938" y="5500688"/>
          <p14:tracePt t="42832" x="5340350" y="5491163"/>
          <p14:tracePt t="42852" x="5446713" y="5491163"/>
          <p14:tracePt t="42872" x="5608638" y="5491163"/>
          <p14:tracePt t="42892" x="5680075" y="5491163"/>
          <p14:tracePt t="42912" x="5795963" y="5491163"/>
          <p14:tracePt t="42932" x="5857875" y="5491163"/>
          <p14:tracePt t="42952" x="6010275" y="5500688"/>
          <p14:tracePt t="42972" x="6126163" y="5500688"/>
          <p14:tracePt t="42992" x="6232525" y="5500688"/>
          <p14:tracePt t="43014" x="6384925" y="5500688"/>
          <p14:tracePt t="43032" x="6545263" y="5500688"/>
          <p14:tracePt t="43052" x="6670675" y="5500688"/>
          <p14:tracePt t="43072" x="6875463" y="5500688"/>
          <p14:tracePt t="43092" x="6965950" y="5500688"/>
          <p14:tracePt t="43113" x="7054850" y="5500688"/>
          <p14:tracePt t="43132" x="7099300" y="5500688"/>
          <p14:tracePt t="43152" x="7188200" y="5500688"/>
          <p14:tracePt t="43172" x="7277100" y="5500688"/>
          <p14:tracePt t="43192" x="7358063" y="5510213"/>
          <p14:tracePt t="43212" x="7419975" y="5510213"/>
          <p14:tracePt t="43232" x="7473950" y="5510213"/>
          <p14:tracePt t="43252" x="7483475" y="5518150"/>
          <p14:tracePt t="43272" x="7491413" y="5527675"/>
          <p14:tracePt t="43293" x="7500938" y="5527675"/>
          <p14:tracePt t="43312" x="7527925" y="5554663"/>
          <p14:tracePt t="43332" x="7554913" y="5572125"/>
          <p14:tracePt t="43352" x="7589838" y="5616575"/>
          <p14:tracePt t="43372" x="7599363" y="5643563"/>
          <p14:tracePt t="43392" x="7616825" y="5697538"/>
          <p14:tracePt t="43412" x="7634288" y="5732463"/>
          <p14:tracePt t="43432" x="7661275" y="5803900"/>
          <p14:tracePt t="43452" x="7688263" y="5848350"/>
          <p14:tracePt t="43472" x="7715250" y="5894388"/>
          <p14:tracePt t="43492" x="7724775" y="5929313"/>
          <p14:tracePt t="43512" x="7732713" y="5965825"/>
          <p14:tracePt t="43532" x="7742238" y="5991225"/>
          <p14:tracePt t="43552" x="7769225" y="6054725"/>
          <p14:tracePt t="43572" x="7796213" y="6126163"/>
          <p14:tracePt t="43592" x="7813675" y="6170613"/>
          <p14:tracePt t="43612" x="7823200" y="6215063"/>
          <p14:tracePt t="43632" x="7823200" y="6242050"/>
          <p14:tracePt t="43652" x="7823200" y="6276975"/>
          <p14:tracePt t="43672" x="7823200" y="6323013"/>
          <p14:tracePt t="43692" x="7823200" y="6348413"/>
          <p14:tracePt t="43712" x="7813675" y="6384925"/>
          <p14:tracePt t="43732" x="7804150" y="6411913"/>
          <p14:tracePt t="43752" x="7777163" y="6465888"/>
          <p14:tracePt t="43772" x="7742238" y="6518275"/>
          <p14:tracePt t="43792" x="7715250" y="6545263"/>
          <p14:tracePt t="43812" x="7670800" y="6589713"/>
          <p14:tracePt t="43832" x="7634288" y="6608763"/>
          <p14:tracePt t="43852" x="7616825" y="6634163"/>
          <p14:tracePt t="43872" x="7589838" y="6634163"/>
          <p14:tracePt t="43893" x="7545388" y="6661150"/>
          <p14:tracePt t="43913" x="7510463" y="6670675"/>
          <p14:tracePt t="43932" x="7439025" y="6670675"/>
          <p14:tracePt t="43953" x="7394575" y="6680200"/>
          <p14:tracePt t="43973" x="7304088" y="6680200"/>
          <p14:tracePt t="43993" x="7269163" y="6680200"/>
          <p14:tracePt t="44020" x="7126288" y="6680200"/>
          <p14:tracePt t="44033" x="7062788" y="6680200"/>
          <p14:tracePt t="44053" x="6965950" y="6688138"/>
          <p14:tracePt t="44073" x="6884988" y="6688138"/>
          <p14:tracePt t="44093" x="6724650" y="6688138"/>
          <p14:tracePt t="44113" x="6616700" y="6688138"/>
          <p14:tracePt t="44133" x="6456363" y="6688138"/>
          <p14:tracePt t="44153" x="6357938" y="6688138"/>
          <p14:tracePt t="44173" x="6205538" y="6688138"/>
          <p14:tracePt t="44193" x="6099175" y="6688138"/>
          <p14:tracePt t="44213" x="5956300" y="6688138"/>
          <p14:tracePt t="44233" x="5875338" y="6688138"/>
          <p14:tracePt t="44253" x="5768975" y="6688138"/>
          <p14:tracePt t="44273" x="5705475" y="6688138"/>
          <p14:tracePt t="44293" x="5626100" y="6688138"/>
          <p14:tracePt t="44314" x="5562600" y="6688138"/>
          <p14:tracePt t="44333" x="5510213" y="6661150"/>
          <p14:tracePt t="44353" x="5473700" y="6634163"/>
          <p14:tracePt t="44373" x="5375275" y="6554788"/>
          <p14:tracePt t="44393" x="5322888" y="6473825"/>
          <p14:tracePt t="44413" x="5241925" y="6402388"/>
          <p14:tracePt t="44433" x="5205413" y="6367463"/>
          <p14:tracePt t="44453" x="5170488" y="6323013"/>
          <p14:tracePt t="44473" x="5153025" y="6269038"/>
          <p14:tracePt t="44493" x="5143500" y="6232525"/>
          <p14:tracePt t="44515" x="5116513" y="6153150"/>
          <p14:tracePt t="44533" x="5108575" y="6081713"/>
          <p14:tracePt t="44553" x="5099050" y="6027738"/>
          <p14:tracePt t="44573" x="5089525" y="5946775"/>
          <p14:tracePt t="44593" x="5089525" y="5894388"/>
          <p14:tracePt t="44613" x="5089525" y="5830888"/>
          <p14:tracePt t="44633" x="5099050" y="5786438"/>
          <p14:tracePt t="44653" x="5108575" y="5715000"/>
          <p14:tracePt t="44673" x="5116513" y="5688013"/>
          <p14:tracePt t="44693" x="5126038" y="5608638"/>
          <p14:tracePt t="44713" x="5143500" y="5581650"/>
          <p14:tracePt t="44733" x="5153025" y="5554663"/>
          <p14:tracePt t="44753" x="5153025" y="5545138"/>
          <p14:tracePt t="44773" x="5160963" y="5537200"/>
          <p14:tracePt t="44793" x="5170488" y="5537200"/>
          <p14:tracePt t="44813" x="5180013" y="5527675"/>
          <p14:tracePt t="44833" x="5205413" y="5518150"/>
          <p14:tracePt t="44853" x="5259388" y="5518150"/>
          <p14:tracePt t="44873" x="5348288" y="5510213"/>
          <p14:tracePt t="44893" x="5500688" y="5510213"/>
          <p14:tracePt t="44913" x="5599113" y="5491163"/>
          <p14:tracePt t="44933" x="5715000" y="5491163"/>
          <p14:tracePt t="44953" x="5786438" y="5491163"/>
          <p14:tracePt t="44973" x="5929313" y="5491163"/>
          <p14:tracePt t="44993" x="6027738" y="5491163"/>
          <p14:tracePt t="45013" x="6153150" y="5491163"/>
          <p14:tracePt t="45033" x="6242050" y="5491163"/>
          <p14:tracePt t="45053" x="6402388" y="5491163"/>
          <p14:tracePt t="45073" x="6510338" y="5491163"/>
          <p14:tracePt t="45093" x="6680200" y="5491163"/>
          <p14:tracePt t="45113" x="6796088" y="5491163"/>
          <p14:tracePt t="45133" x="6983413" y="5491163"/>
          <p14:tracePt t="45153" x="7126288" y="5500688"/>
          <p14:tracePt t="45173" x="7394575" y="5500688"/>
          <p14:tracePt t="45193" x="7554913" y="5500688"/>
          <p14:tracePt t="45213" x="7742238" y="5518150"/>
          <p14:tracePt t="45233" x="7823200" y="5527675"/>
          <p14:tracePt t="45253" x="7867650" y="5537200"/>
          <p14:tracePt t="45273" x="7902575" y="5537200"/>
          <p14:tracePt t="45293" x="7947025" y="5554663"/>
          <p14:tracePt t="45313" x="7966075" y="5554663"/>
          <p14:tracePt t="45334" x="8001000" y="5554663"/>
          <p14:tracePt t="45353" x="8018463" y="5562600"/>
          <p14:tracePt t="45373" x="8027988" y="5581650"/>
          <p14:tracePt t="45394" x="8054975" y="5589588"/>
          <p14:tracePt t="45413" x="8081963" y="5608638"/>
          <p14:tracePt t="45433" x="8081963" y="5626100"/>
          <p14:tracePt t="45453" x="8081963" y="5661025"/>
          <p14:tracePt t="45473" x="8081963" y="5705475"/>
          <p14:tracePt t="45493" x="8081963" y="5741988"/>
          <p14:tracePt t="45517" x="8081963" y="5830888"/>
          <p14:tracePt t="45534" x="8081963" y="5894388"/>
          <p14:tracePt t="45554" x="8081963" y="5929313"/>
          <p14:tracePt t="45574" x="8062913" y="5983288"/>
          <p14:tracePt t="45594" x="8045450" y="6037263"/>
          <p14:tracePt t="45614" x="8001000" y="6108700"/>
          <p14:tracePt t="45634" x="7983538" y="6161088"/>
          <p14:tracePt t="45654" x="7920038" y="6259513"/>
          <p14:tracePt t="45674" x="7885113" y="6323013"/>
          <p14:tracePt t="45694" x="7823200" y="6402388"/>
          <p14:tracePt t="45714" x="7786688" y="6446838"/>
          <p14:tracePt t="45734" x="7759700" y="6491288"/>
          <p14:tracePt t="45754" x="7742238" y="6510338"/>
          <p14:tracePt t="45774" x="7715250" y="6537325"/>
          <p14:tracePt t="45794" x="7705725" y="6554788"/>
          <p14:tracePt t="45814" x="7697788" y="6572250"/>
          <p14:tracePt t="45834" x="7680325" y="6581775"/>
          <p14:tracePt t="45854" x="7661275" y="6589713"/>
          <p14:tracePt t="45874" x="7634288" y="6608763"/>
          <p14:tracePt t="45894" x="7599363" y="6643688"/>
          <p14:tracePt t="45914" x="7562850" y="6670675"/>
          <p14:tracePt t="45934" x="7527925" y="6705600"/>
          <p14:tracePt t="45954" x="7500938" y="6715125"/>
          <p14:tracePt t="45974" x="7456488" y="6732588"/>
          <p14:tracePt t="45994" x="7429500" y="6742113"/>
          <p14:tracePt t="46017" x="7358063" y="6742113"/>
          <p14:tracePt t="46034" x="7323138" y="6742113"/>
          <p14:tracePt t="46054" x="7242175" y="6742113"/>
          <p14:tracePt t="46074" x="7153275" y="6742113"/>
          <p14:tracePt t="46094" x="7000875" y="6742113"/>
          <p14:tracePt t="46114" x="6902450" y="6742113"/>
          <p14:tracePt t="46134" x="6769100" y="6742113"/>
          <p14:tracePt t="46154" x="6688138" y="6742113"/>
          <p14:tracePt t="46174" x="6608763" y="6742113"/>
          <p14:tracePt t="46194" x="6545263" y="6742113"/>
          <p14:tracePt t="46214" x="6456363" y="6742113"/>
          <p14:tracePt t="46234" x="6384925" y="6742113"/>
          <p14:tracePt t="46254" x="6276975" y="6742113"/>
          <p14:tracePt t="46274" x="6205538" y="6751638"/>
          <p14:tracePt t="46294" x="6089650" y="6751638"/>
          <p14:tracePt t="46314" x="6010275" y="6759575"/>
          <p14:tracePt t="46334" x="5911850" y="6759575"/>
          <p14:tracePt t="46354" x="5840413" y="6759575"/>
          <p14:tracePt t="46374" x="5741988" y="6759575"/>
          <p14:tracePt t="46394" x="5670550" y="6759575"/>
          <p14:tracePt t="46414" x="5562600" y="6742113"/>
          <p14:tracePt t="46434" x="5500688" y="6732588"/>
          <p14:tracePt t="46454" x="5429250" y="6724650"/>
          <p14:tracePt t="46474" x="5394325" y="6705600"/>
          <p14:tracePt t="46494" x="5357813" y="6688138"/>
          <p14:tracePt t="46514" x="5348288" y="6661150"/>
          <p14:tracePt t="46534" x="5330825" y="6626225"/>
          <p14:tracePt t="46554" x="5276850" y="6581775"/>
          <p14:tracePt t="46574" x="5180013" y="6483350"/>
          <p14:tracePt t="46594" x="5116513" y="6419850"/>
          <p14:tracePt t="46614" x="5089525" y="6357938"/>
          <p14:tracePt t="46634" x="5081588" y="6323013"/>
          <p14:tracePt t="46654" x="5081588" y="6251575"/>
          <p14:tracePt t="46674" x="5081588" y="6188075"/>
          <p14:tracePt t="46694" x="5072063" y="6062663"/>
          <p14:tracePt t="46714" x="5072063" y="5983288"/>
          <p14:tracePt t="46734" x="5072063" y="5894388"/>
          <p14:tracePt t="46754" x="5072063" y="5857875"/>
          <p14:tracePt t="46774" x="5089525" y="5768975"/>
          <p14:tracePt t="46794" x="5099050" y="5732463"/>
          <p14:tracePt t="46814" x="5108575" y="5680075"/>
          <p14:tracePt t="46834" x="5126038" y="5653088"/>
          <p14:tracePt t="46854" x="5153025" y="5634038"/>
          <p14:tracePt t="46874" x="5160963" y="5626100"/>
          <p14:tracePt t="46894" x="5187950" y="5608638"/>
          <p14:tracePt t="46914" x="5214938" y="5581650"/>
          <p14:tracePt t="46934" x="5313363" y="5527675"/>
          <p14:tracePt t="46955" x="5357813" y="5518150"/>
          <p14:tracePt t="46974" x="5438775" y="5500688"/>
          <p14:tracePt t="46994" x="5465763" y="5500688"/>
          <p14:tracePt t="47016" x="5626100" y="5500688"/>
          <p14:tracePt t="47034" x="5697538" y="5500688"/>
          <p14:tracePt t="47054" x="5830888" y="5491163"/>
          <p14:tracePt t="47074" x="5894388" y="5491163"/>
          <p14:tracePt t="47095" x="5991225" y="5491163"/>
          <p14:tracePt t="47115" x="6045200" y="5491163"/>
          <p14:tracePt t="47134" x="6099175" y="5483225"/>
          <p14:tracePt t="47155" x="6108700" y="5483225"/>
          <p14:tracePt t="47174" x="6116638" y="5483225"/>
          <p14:tracePt t="47195" x="0" y="0"/>
        </p14:tracePtLst>
        <p14:tracePtLst>
          <p14:tracePt t="47296" x="5419725" y="5786438"/>
          <p14:tracePt t="47872" x="5411788" y="5786438"/>
          <p14:tracePt t="47888" x="5402263" y="5786438"/>
          <p14:tracePt t="47896" x="5402263" y="5776913"/>
          <p14:tracePt t="47904" x="5394325" y="5751513"/>
          <p14:tracePt t="47915" x="5375275" y="5697538"/>
          <p14:tracePt t="47935" x="5348288" y="5518150"/>
          <p14:tracePt t="47955" x="5295900" y="5340350"/>
          <p14:tracePt t="47975" x="5251450" y="5126038"/>
          <p14:tracePt t="47995" x="5241925" y="4946650"/>
          <p14:tracePt t="48015" x="5241925" y="4616450"/>
          <p14:tracePt t="48035" x="5241925" y="4402138"/>
          <p14:tracePt t="48055" x="5241925" y="4081463"/>
          <p14:tracePt t="48075" x="5241925" y="3875088"/>
          <p14:tracePt t="48095" x="5241925" y="3536950"/>
          <p14:tracePt t="48115" x="5251450" y="3259138"/>
          <p14:tracePt t="48135" x="5268913" y="2965450"/>
          <p14:tracePt t="48155" x="5322888" y="2795588"/>
          <p14:tracePt t="48175" x="5375275" y="2581275"/>
          <p14:tracePt t="48195" x="5429250" y="2428875"/>
          <p14:tracePt t="48215" x="5491163" y="2276475"/>
          <p14:tracePt t="48235" x="5537200" y="2133600"/>
          <p14:tracePt t="48255" x="5634038" y="1965325"/>
          <p14:tracePt t="48275" x="5697538" y="1893888"/>
          <p14:tracePt t="48295" x="5759450" y="1812925"/>
          <p14:tracePt t="48315" x="5830888" y="1751013"/>
          <p14:tracePt t="48335" x="5965825" y="1643063"/>
          <p14:tracePt t="48355" x="6062663" y="1581150"/>
          <p14:tracePt t="48376" x="6251575" y="1517650"/>
          <p14:tracePt t="48395" x="6367463" y="1482725"/>
          <p14:tracePt t="48415" x="6653213" y="1428750"/>
          <p14:tracePt t="48435" x="6848475" y="1393825"/>
          <p14:tracePt t="48455" x="7180263" y="1366838"/>
          <p14:tracePt t="48475" x="7375525" y="1330325"/>
          <p14:tracePt t="48495" x="7572375" y="1303338"/>
          <p14:tracePt t="48519" x="7858125" y="1276350"/>
          <p14:tracePt t="48535" x="8027988" y="1250950"/>
          <p14:tracePt t="48556" x="8143875" y="1241425"/>
          <p14:tracePt t="48575" x="8232775" y="1241425"/>
          <p14:tracePt t="48596" x="8269288" y="1241425"/>
          <p14:tracePt t="48615" x="8277225" y="1241425"/>
          <p14:tracePt t="48635" x="8286750" y="1250950"/>
          <p14:tracePt t="48655" x="8296275" y="1268413"/>
          <p14:tracePt t="48675" x="8313738" y="1295400"/>
          <p14:tracePt t="48695" x="8348663" y="1322388"/>
          <p14:tracePt t="48716" x="8375650" y="1347788"/>
          <p14:tracePt t="48736" x="8412163" y="1374775"/>
          <p14:tracePt t="48736" x="0" y="0"/>
        </p14:tracePtLst>
      </p14:laserTraceLst>
    </p:ext>
  </p:extLs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ChangeArrowheads="1"/>
          </p:cNvSpPr>
          <p:nvPr/>
        </p:nvSpPr>
        <p:spPr bwMode="auto">
          <a:xfrm>
            <a:off x="3227388" y="5026356"/>
            <a:ext cx="3749040" cy="676275"/>
          </a:xfrm>
          <a:prstGeom prst="rect">
            <a:avLst/>
          </a:prstGeom>
          <a:solidFill>
            <a:srgbClr val="00FFFF"/>
          </a:solidFill>
          <a:ln w="9525">
            <a:solidFill>
              <a:schemeClr val="tx1"/>
            </a:solidFill>
            <a:miter lim="800000"/>
            <a:headEnd/>
            <a:tailEnd/>
          </a:ln>
        </p:spPr>
        <p:txBody>
          <a:bodyPr anchor="ctr">
            <a:spAutoFit/>
          </a:bodyPr>
          <a:lstStyle/>
          <a:p>
            <a:endParaRPr lang="en-US"/>
          </a:p>
        </p:txBody>
      </p:sp>
      <p:sp>
        <p:nvSpPr>
          <p:cNvPr id="3080" name="Rectangle 7"/>
          <p:cNvSpPr>
            <a:spLocks noChangeArrowheads="1"/>
          </p:cNvSpPr>
          <p:nvPr/>
        </p:nvSpPr>
        <p:spPr bwMode="auto">
          <a:xfrm>
            <a:off x="514350" y="65133"/>
            <a:ext cx="8029575" cy="946150"/>
          </a:xfrm>
          <a:prstGeom prst="rect">
            <a:avLst/>
          </a:prstGeom>
          <a:noFill/>
          <a:ln w="22225" algn="ctr">
            <a:noFill/>
            <a:miter lim="800000"/>
            <a:headEnd/>
            <a:tailEnd/>
          </a:ln>
        </p:spPr>
        <p:txBody>
          <a:bodyPr wrap="none" anchor="ctr">
            <a:spAutoFit/>
          </a:bodyPr>
          <a:lstStyle/>
          <a:p>
            <a:pPr algn="l"/>
            <a:r>
              <a:rPr lang="en-US"/>
              <a:t>Calculate the binding energy per nucleon of N-14,</a:t>
            </a:r>
          </a:p>
          <a:p>
            <a:pPr algn="l"/>
            <a:r>
              <a:rPr lang="en-US"/>
              <a:t>which has a nuclear mass of 13.999234 amu. </a:t>
            </a:r>
          </a:p>
        </p:txBody>
      </p:sp>
      <p:sp>
        <p:nvSpPr>
          <p:cNvPr id="218120" name="Rectangle 8"/>
          <p:cNvSpPr>
            <a:spLocks noChangeArrowheads="1"/>
          </p:cNvSpPr>
          <p:nvPr/>
        </p:nvSpPr>
        <p:spPr bwMode="auto">
          <a:xfrm>
            <a:off x="358775" y="1160485"/>
            <a:ext cx="5724525" cy="519113"/>
          </a:xfrm>
          <a:prstGeom prst="rect">
            <a:avLst/>
          </a:prstGeom>
          <a:noFill/>
          <a:ln w="9525">
            <a:noFill/>
            <a:miter lim="800000"/>
            <a:headEnd/>
            <a:tailEnd/>
          </a:ln>
        </p:spPr>
        <p:txBody>
          <a:bodyPr wrap="none">
            <a:spAutoFit/>
          </a:bodyPr>
          <a:lstStyle/>
          <a:p>
            <a:pPr algn="l"/>
            <a:r>
              <a:rPr lang="en-US">
                <a:solidFill>
                  <a:schemeClr val="tx1"/>
                </a:solidFill>
              </a:rPr>
              <a:t>7 p</a:t>
            </a:r>
            <a:r>
              <a:rPr lang="en-US" baseline="30000">
                <a:solidFill>
                  <a:schemeClr val="tx1"/>
                </a:solidFill>
              </a:rPr>
              <a:t>+</a:t>
            </a:r>
            <a:r>
              <a:rPr lang="en-US">
                <a:solidFill>
                  <a:schemeClr val="tx1"/>
                </a:solidFill>
              </a:rPr>
              <a:t> (1.00728 amu) = 7.05096 amu</a:t>
            </a:r>
          </a:p>
        </p:txBody>
      </p:sp>
      <p:sp>
        <p:nvSpPr>
          <p:cNvPr id="218121" name="Rectangle 9"/>
          <p:cNvSpPr>
            <a:spLocks noChangeArrowheads="1"/>
          </p:cNvSpPr>
          <p:nvPr/>
        </p:nvSpPr>
        <p:spPr bwMode="auto">
          <a:xfrm>
            <a:off x="358775" y="1654198"/>
            <a:ext cx="5718175" cy="519112"/>
          </a:xfrm>
          <a:prstGeom prst="rect">
            <a:avLst/>
          </a:prstGeom>
          <a:noFill/>
          <a:ln w="9525">
            <a:noFill/>
            <a:miter lim="800000"/>
            <a:headEnd/>
            <a:tailEnd/>
          </a:ln>
        </p:spPr>
        <p:txBody>
          <a:bodyPr wrap="none">
            <a:spAutoFit/>
          </a:bodyPr>
          <a:lstStyle/>
          <a:p>
            <a:pPr algn="l"/>
            <a:r>
              <a:rPr lang="en-US">
                <a:solidFill>
                  <a:schemeClr val="tx1"/>
                </a:solidFill>
              </a:rPr>
              <a:t>7 n</a:t>
            </a:r>
            <a:r>
              <a:rPr lang="en-US" baseline="30000">
                <a:solidFill>
                  <a:schemeClr val="tx1"/>
                </a:solidFill>
              </a:rPr>
              <a:t>0</a:t>
            </a:r>
            <a:r>
              <a:rPr lang="en-US">
                <a:solidFill>
                  <a:schemeClr val="tx1"/>
                </a:solidFill>
              </a:rPr>
              <a:t> (1.00866 amu) = 7.06062 amu</a:t>
            </a:r>
          </a:p>
        </p:txBody>
      </p:sp>
      <p:sp>
        <p:nvSpPr>
          <p:cNvPr id="218122" name="AutoShape 10"/>
          <p:cNvSpPr>
            <a:spLocks/>
          </p:cNvSpPr>
          <p:nvPr/>
        </p:nvSpPr>
        <p:spPr bwMode="auto">
          <a:xfrm>
            <a:off x="5937250" y="1198585"/>
            <a:ext cx="420688" cy="1001713"/>
          </a:xfrm>
          <a:prstGeom prst="rightBrace">
            <a:avLst>
              <a:gd name="adj1" fmla="val 19843"/>
              <a:gd name="adj2" fmla="val 50000"/>
            </a:avLst>
          </a:prstGeom>
          <a:noFill/>
          <a:ln w="22225">
            <a:solidFill>
              <a:schemeClr val="tx1"/>
            </a:solidFill>
            <a:round/>
            <a:headEnd/>
            <a:tailEnd/>
          </a:ln>
        </p:spPr>
        <p:txBody>
          <a:bodyPr wrap="none" anchor="ctr">
            <a:spAutoFit/>
          </a:bodyPr>
          <a:lstStyle/>
          <a:p>
            <a:endParaRPr lang="en-US"/>
          </a:p>
        </p:txBody>
      </p:sp>
      <p:sp>
        <p:nvSpPr>
          <p:cNvPr id="218123" name="Rectangle 11"/>
          <p:cNvSpPr>
            <a:spLocks noChangeArrowheads="1"/>
          </p:cNvSpPr>
          <p:nvPr/>
        </p:nvSpPr>
        <p:spPr bwMode="auto">
          <a:xfrm>
            <a:off x="6345238" y="1406548"/>
            <a:ext cx="2463800" cy="519112"/>
          </a:xfrm>
          <a:prstGeom prst="rect">
            <a:avLst/>
          </a:prstGeom>
          <a:noFill/>
          <a:ln w="9525">
            <a:noFill/>
            <a:miter lim="800000"/>
            <a:headEnd/>
            <a:tailEnd/>
          </a:ln>
        </p:spPr>
        <p:txBody>
          <a:bodyPr wrap="none">
            <a:spAutoFit/>
          </a:bodyPr>
          <a:lstStyle/>
          <a:p>
            <a:pPr algn="l"/>
            <a:r>
              <a:rPr lang="en-US">
                <a:solidFill>
                  <a:schemeClr val="tx1"/>
                </a:solidFill>
              </a:rPr>
              <a:t>14.11158 amu</a:t>
            </a:r>
          </a:p>
        </p:txBody>
      </p:sp>
      <p:sp>
        <p:nvSpPr>
          <p:cNvPr id="218124" name="Rectangle 12"/>
          <p:cNvSpPr>
            <a:spLocks noChangeArrowheads="1"/>
          </p:cNvSpPr>
          <p:nvPr/>
        </p:nvSpPr>
        <p:spPr bwMode="auto">
          <a:xfrm>
            <a:off x="842963" y="2289506"/>
            <a:ext cx="1182687" cy="519113"/>
          </a:xfrm>
          <a:prstGeom prst="rect">
            <a:avLst/>
          </a:prstGeom>
          <a:noFill/>
          <a:ln w="9525">
            <a:noFill/>
            <a:miter lim="800000"/>
            <a:headEnd/>
            <a:tailEnd/>
          </a:ln>
        </p:spPr>
        <p:txBody>
          <a:bodyPr wrap="none">
            <a:spAutoFit/>
          </a:bodyPr>
          <a:lstStyle/>
          <a:p>
            <a:pPr algn="l"/>
            <a:r>
              <a:rPr lang="en-US">
                <a:solidFill>
                  <a:schemeClr val="tx1"/>
                </a:solidFill>
              </a:rPr>
              <a:t>m.d. =</a:t>
            </a:r>
          </a:p>
        </p:txBody>
      </p:sp>
      <p:sp>
        <p:nvSpPr>
          <p:cNvPr id="218125" name="Rectangle 13"/>
          <p:cNvSpPr>
            <a:spLocks noChangeArrowheads="1"/>
          </p:cNvSpPr>
          <p:nvPr/>
        </p:nvSpPr>
        <p:spPr bwMode="auto">
          <a:xfrm>
            <a:off x="1946275" y="2289506"/>
            <a:ext cx="3752850" cy="519113"/>
          </a:xfrm>
          <a:prstGeom prst="rect">
            <a:avLst/>
          </a:prstGeom>
          <a:noFill/>
          <a:ln w="9525">
            <a:noFill/>
            <a:miter lim="800000"/>
            <a:headEnd/>
            <a:tailEnd/>
          </a:ln>
        </p:spPr>
        <p:txBody>
          <a:bodyPr wrap="none">
            <a:spAutoFit/>
          </a:bodyPr>
          <a:lstStyle/>
          <a:p>
            <a:pPr algn="l"/>
            <a:r>
              <a:rPr lang="en-US">
                <a:solidFill>
                  <a:schemeClr val="tx1"/>
                </a:solidFill>
              </a:rPr>
              <a:t>14.11158 – 13.999234</a:t>
            </a:r>
          </a:p>
        </p:txBody>
      </p:sp>
      <p:sp>
        <p:nvSpPr>
          <p:cNvPr id="218126" name="Rectangle 14"/>
          <p:cNvSpPr>
            <a:spLocks noChangeArrowheads="1"/>
          </p:cNvSpPr>
          <p:nvPr/>
        </p:nvSpPr>
        <p:spPr bwMode="auto">
          <a:xfrm>
            <a:off x="5681663" y="2289506"/>
            <a:ext cx="2571750" cy="519113"/>
          </a:xfrm>
          <a:prstGeom prst="rect">
            <a:avLst/>
          </a:prstGeom>
          <a:noFill/>
          <a:ln w="9525">
            <a:noFill/>
            <a:miter lim="800000"/>
            <a:headEnd/>
            <a:tailEnd/>
          </a:ln>
        </p:spPr>
        <p:txBody>
          <a:bodyPr wrap="none">
            <a:spAutoFit/>
          </a:bodyPr>
          <a:lstStyle/>
          <a:p>
            <a:pPr algn="l"/>
            <a:r>
              <a:rPr lang="en-US">
                <a:solidFill>
                  <a:schemeClr val="tx1"/>
                </a:solidFill>
              </a:rPr>
              <a:t>= 0.11235 amu</a:t>
            </a:r>
          </a:p>
        </p:txBody>
      </p:sp>
      <p:sp>
        <p:nvSpPr>
          <p:cNvPr id="218127" name="Rectangle 15"/>
          <p:cNvSpPr>
            <a:spLocks noChangeArrowheads="1"/>
          </p:cNvSpPr>
          <p:nvPr/>
        </p:nvSpPr>
        <p:spPr bwMode="auto">
          <a:xfrm>
            <a:off x="-617" y="2955925"/>
            <a:ext cx="1660006" cy="954107"/>
          </a:xfrm>
          <a:prstGeom prst="rect">
            <a:avLst/>
          </a:prstGeom>
          <a:noFill/>
          <a:ln w="9525">
            <a:noFill/>
            <a:miter lim="800000"/>
            <a:headEnd/>
            <a:tailEnd/>
          </a:ln>
        </p:spPr>
        <p:txBody>
          <a:bodyPr wrap="none">
            <a:spAutoFit/>
          </a:bodyPr>
          <a:lstStyle/>
          <a:p>
            <a:pPr algn="l"/>
            <a:r>
              <a:rPr lang="en-US" dirty="0" smtClean="0">
                <a:solidFill>
                  <a:schemeClr val="tx1"/>
                </a:solidFill>
              </a:rPr>
              <a:t>0.112346</a:t>
            </a:r>
            <a:endParaRPr lang="en-US" dirty="0">
              <a:solidFill>
                <a:schemeClr val="tx1"/>
              </a:solidFill>
            </a:endParaRPr>
          </a:p>
          <a:p>
            <a:pPr algn="l"/>
            <a:r>
              <a:rPr lang="en-US" dirty="0">
                <a:solidFill>
                  <a:schemeClr val="tx1"/>
                </a:solidFill>
              </a:rPr>
              <a:t>      </a:t>
            </a:r>
            <a:r>
              <a:rPr lang="en-US" dirty="0" err="1">
                <a:solidFill>
                  <a:schemeClr val="tx1"/>
                </a:solidFill>
              </a:rPr>
              <a:t>amu</a:t>
            </a:r>
            <a:endParaRPr lang="en-US" dirty="0">
              <a:solidFill>
                <a:schemeClr val="tx1"/>
              </a:solidFill>
            </a:endParaRPr>
          </a:p>
        </p:txBody>
      </p:sp>
      <p:sp>
        <p:nvSpPr>
          <p:cNvPr id="218128" name="Rectangle 16"/>
          <p:cNvSpPr>
            <a:spLocks noChangeArrowheads="1"/>
          </p:cNvSpPr>
          <p:nvPr/>
        </p:nvSpPr>
        <p:spPr bwMode="auto">
          <a:xfrm>
            <a:off x="5814396" y="3141663"/>
            <a:ext cx="3252814" cy="523220"/>
          </a:xfrm>
          <a:prstGeom prst="rect">
            <a:avLst/>
          </a:prstGeom>
          <a:noFill/>
          <a:ln w="9525">
            <a:noFill/>
            <a:miter lim="800000"/>
            <a:headEnd/>
            <a:tailEnd/>
          </a:ln>
        </p:spPr>
        <p:txBody>
          <a:bodyPr wrap="none">
            <a:spAutoFit/>
          </a:bodyPr>
          <a:lstStyle/>
          <a:p>
            <a:pPr algn="l"/>
            <a:r>
              <a:rPr lang="en-US" dirty="0">
                <a:solidFill>
                  <a:schemeClr val="tx1"/>
                </a:solidFill>
              </a:rPr>
              <a:t>= </a:t>
            </a:r>
            <a:r>
              <a:rPr lang="en-US" dirty="0" smtClean="0">
                <a:solidFill>
                  <a:schemeClr val="tx1"/>
                </a:solidFill>
              </a:rPr>
              <a:t>1.8662 </a:t>
            </a:r>
            <a:r>
              <a:rPr lang="en-US" dirty="0">
                <a:solidFill>
                  <a:schemeClr val="tx1"/>
                </a:solidFill>
              </a:rPr>
              <a:t>x 10</a:t>
            </a:r>
            <a:r>
              <a:rPr lang="en-US" baseline="30000" dirty="0">
                <a:solidFill>
                  <a:schemeClr val="tx1"/>
                </a:solidFill>
              </a:rPr>
              <a:t>–28</a:t>
            </a:r>
            <a:r>
              <a:rPr lang="en-US" dirty="0">
                <a:solidFill>
                  <a:schemeClr val="tx1"/>
                </a:solidFill>
              </a:rPr>
              <a:t> kg</a:t>
            </a:r>
          </a:p>
        </p:txBody>
      </p:sp>
      <p:sp>
        <p:nvSpPr>
          <p:cNvPr id="218129" name="Rectangle 17"/>
          <p:cNvSpPr>
            <a:spLocks noChangeArrowheads="1"/>
          </p:cNvSpPr>
          <p:nvPr/>
        </p:nvSpPr>
        <p:spPr bwMode="auto">
          <a:xfrm>
            <a:off x="2773363" y="5147006"/>
            <a:ext cx="4211409" cy="523220"/>
          </a:xfrm>
          <a:prstGeom prst="rect">
            <a:avLst/>
          </a:prstGeom>
          <a:noFill/>
          <a:ln w="9525">
            <a:noFill/>
            <a:miter lim="800000"/>
            <a:headEnd/>
            <a:tailEnd/>
          </a:ln>
        </p:spPr>
        <p:txBody>
          <a:bodyPr wrap="none">
            <a:spAutoFit/>
          </a:bodyPr>
          <a:lstStyle/>
          <a:p>
            <a:pPr algn="l"/>
            <a:r>
              <a:rPr lang="en-US" dirty="0">
                <a:solidFill>
                  <a:schemeClr val="tx1"/>
                </a:solidFill>
              </a:rPr>
              <a:t>=   </a:t>
            </a:r>
            <a:r>
              <a:rPr lang="en-US" dirty="0" smtClean="0">
                <a:solidFill>
                  <a:schemeClr val="tx1"/>
                </a:solidFill>
              </a:rPr>
              <a:t>1.20 </a:t>
            </a:r>
            <a:r>
              <a:rPr lang="en-US" dirty="0">
                <a:solidFill>
                  <a:schemeClr val="tx1"/>
                </a:solidFill>
              </a:rPr>
              <a:t>x 10</a:t>
            </a:r>
            <a:r>
              <a:rPr lang="en-US" baseline="30000" dirty="0">
                <a:solidFill>
                  <a:schemeClr val="tx1"/>
                </a:solidFill>
              </a:rPr>
              <a:t>–12</a:t>
            </a:r>
            <a:r>
              <a:rPr lang="en-US" dirty="0">
                <a:solidFill>
                  <a:schemeClr val="tx1"/>
                </a:solidFill>
              </a:rPr>
              <a:t> J/nucleon</a:t>
            </a:r>
          </a:p>
        </p:txBody>
      </p:sp>
      <p:sp>
        <p:nvSpPr>
          <p:cNvPr id="218130" name="Rectangle 18"/>
          <p:cNvSpPr>
            <a:spLocks noChangeArrowheads="1"/>
          </p:cNvSpPr>
          <p:nvPr/>
        </p:nvSpPr>
        <p:spPr bwMode="auto">
          <a:xfrm>
            <a:off x="109182" y="5825177"/>
            <a:ext cx="7990047" cy="954088"/>
          </a:xfrm>
          <a:prstGeom prst="rect">
            <a:avLst/>
          </a:prstGeom>
          <a:solidFill>
            <a:schemeClr val="tx1"/>
          </a:solidFill>
          <a:ln w="9525">
            <a:noFill/>
            <a:miter lim="800000"/>
            <a:headEnd/>
            <a:tailEnd/>
          </a:ln>
        </p:spPr>
        <p:txBody>
          <a:bodyPr wrap="square">
            <a:spAutoFit/>
          </a:bodyPr>
          <a:lstStyle/>
          <a:p>
            <a:r>
              <a:rPr lang="en-US" b="1">
                <a:solidFill>
                  <a:srgbClr val="00FFFF"/>
                </a:solidFill>
                <a:latin typeface="Arial Narrow" pitchFamily="34" charset="0"/>
              </a:rPr>
              <a:t>As a comparison, the BE/n for Fe-56 is 1.41 x 10</a:t>
            </a:r>
            <a:r>
              <a:rPr lang="en-US" b="1" baseline="30000">
                <a:solidFill>
                  <a:srgbClr val="00FFFF"/>
                </a:solidFill>
                <a:latin typeface="Arial Narrow" pitchFamily="34" charset="0"/>
              </a:rPr>
              <a:t>–12</a:t>
            </a:r>
            <a:r>
              <a:rPr lang="en-US" b="1">
                <a:solidFill>
                  <a:srgbClr val="00FFFF"/>
                </a:solidFill>
                <a:latin typeface="Arial Narrow" pitchFamily="34" charset="0"/>
              </a:rPr>
              <a:t> J/n,</a:t>
            </a:r>
          </a:p>
          <a:p>
            <a:r>
              <a:rPr lang="en-US" b="1">
                <a:solidFill>
                  <a:srgbClr val="00FFFF"/>
                </a:solidFill>
                <a:latin typeface="Arial Narrow" pitchFamily="34" charset="0"/>
              </a:rPr>
              <a:t>which is 8.79 MeV (1 eV = 1.60 x 10</a:t>
            </a:r>
            <a:r>
              <a:rPr lang="en-US" b="1" baseline="30000">
                <a:solidFill>
                  <a:srgbClr val="00FFFF"/>
                </a:solidFill>
                <a:latin typeface="Arial Narrow" pitchFamily="34" charset="0"/>
              </a:rPr>
              <a:t>–19</a:t>
            </a:r>
            <a:r>
              <a:rPr lang="en-US" b="1">
                <a:solidFill>
                  <a:srgbClr val="00FFFF"/>
                </a:solidFill>
                <a:latin typeface="Arial Narrow" pitchFamily="34" charset="0"/>
              </a:rPr>
              <a:t> J).</a:t>
            </a:r>
          </a:p>
        </p:txBody>
      </p:sp>
      <p:graphicFrame>
        <p:nvGraphicFramePr>
          <p:cNvPr id="218131" name="Object 19"/>
          <p:cNvGraphicFramePr>
            <a:graphicFrameLocks noChangeAspect="1"/>
          </p:cNvGraphicFramePr>
          <p:nvPr>
            <p:extLst/>
          </p:nvPr>
        </p:nvGraphicFramePr>
        <p:xfrm>
          <a:off x="1555442" y="2946400"/>
          <a:ext cx="2832100" cy="914400"/>
        </p:xfrm>
        <a:graphic>
          <a:graphicData uri="http://schemas.openxmlformats.org/presentationml/2006/ole">
            <mc:AlternateContent xmlns:mc="http://schemas.openxmlformats.org/markup-compatibility/2006">
              <mc:Choice xmlns:v="urn:schemas-microsoft-com:vml" Requires="v">
                <p:oleObj spid="_x0000_s8404" name="Equation" r:id="rId3" imgW="2831760" imgH="914400" progId="Equation.3">
                  <p:embed/>
                </p:oleObj>
              </mc:Choice>
              <mc:Fallback>
                <p:oleObj name="Equation" r:id="rId3" imgW="2831760" imgH="914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442" y="2946400"/>
                        <a:ext cx="2832100"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8132" name="Object 20"/>
          <p:cNvGraphicFramePr>
            <a:graphicFrameLocks noChangeAspect="1"/>
          </p:cNvGraphicFramePr>
          <p:nvPr>
            <p:extLst/>
          </p:nvPr>
        </p:nvGraphicFramePr>
        <p:xfrm>
          <a:off x="4393583" y="2921000"/>
          <a:ext cx="1422400" cy="965200"/>
        </p:xfrm>
        <a:graphic>
          <a:graphicData uri="http://schemas.openxmlformats.org/presentationml/2006/ole">
            <mc:AlternateContent xmlns:mc="http://schemas.openxmlformats.org/markup-compatibility/2006">
              <mc:Choice xmlns:v="urn:schemas-microsoft-com:vml" Requires="v">
                <p:oleObj spid="_x0000_s8405" name="Equation" r:id="rId5" imgW="1422360" imgH="965160" progId="Equation.3">
                  <p:embed/>
                </p:oleObj>
              </mc:Choice>
              <mc:Fallback>
                <p:oleObj name="Equation" r:id="rId5" imgW="1422360" imgH="96516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93583" y="2921000"/>
                        <a:ext cx="1422400" cy="96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8133" name="Line 21"/>
          <p:cNvSpPr>
            <a:spLocks noChangeShapeType="1"/>
          </p:cNvSpPr>
          <p:nvPr/>
        </p:nvSpPr>
        <p:spPr bwMode="auto">
          <a:xfrm flipV="1">
            <a:off x="709921" y="3582988"/>
            <a:ext cx="768350" cy="188912"/>
          </a:xfrm>
          <a:prstGeom prst="line">
            <a:avLst/>
          </a:prstGeom>
          <a:noFill/>
          <a:ln w="22225">
            <a:solidFill>
              <a:srgbClr val="0000FF"/>
            </a:solidFill>
            <a:round/>
            <a:headEnd/>
            <a:tailEnd/>
          </a:ln>
        </p:spPr>
        <p:txBody>
          <a:bodyPr wrap="none" anchor="ctr">
            <a:spAutoFit/>
          </a:bodyPr>
          <a:lstStyle/>
          <a:p>
            <a:endParaRPr lang="en-US"/>
          </a:p>
        </p:txBody>
      </p:sp>
      <p:sp>
        <p:nvSpPr>
          <p:cNvPr id="218134" name="Line 22"/>
          <p:cNvSpPr>
            <a:spLocks noChangeShapeType="1"/>
          </p:cNvSpPr>
          <p:nvPr/>
        </p:nvSpPr>
        <p:spPr bwMode="auto">
          <a:xfrm flipV="1">
            <a:off x="3485842" y="3567113"/>
            <a:ext cx="768350" cy="188912"/>
          </a:xfrm>
          <a:prstGeom prst="line">
            <a:avLst/>
          </a:prstGeom>
          <a:noFill/>
          <a:ln w="22225">
            <a:solidFill>
              <a:srgbClr val="0000FF"/>
            </a:solidFill>
            <a:round/>
            <a:headEnd/>
            <a:tailEnd/>
          </a:ln>
        </p:spPr>
        <p:txBody>
          <a:bodyPr wrap="none" anchor="ctr">
            <a:spAutoFit/>
          </a:bodyPr>
          <a:lstStyle/>
          <a:p>
            <a:endParaRPr lang="en-US"/>
          </a:p>
        </p:txBody>
      </p:sp>
      <p:sp>
        <p:nvSpPr>
          <p:cNvPr id="218135" name="Line 23"/>
          <p:cNvSpPr>
            <a:spLocks noChangeShapeType="1"/>
          </p:cNvSpPr>
          <p:nvPr/>
        </p:nvSpPr>
        <p:spPr bwMode="auto">
          <a:xfrm>
            <a:off x="2971492" y="3081338"/>
            <a:ext cx="288925" cy="217487"/>
          </a:xfrm>
          <a:prstGeom prst="line">
            <a:avLst/>
          </a:prstGeom>
          <a:noFill/>
          <a:ln w="22225">
            <a:solidFill>
              <a:srgbClr val="0000FF"/>
            </a:solidFill>
            <a:round/>
            <a:headEnd/>
            <a:tailEnd/>
          </a:ln>
        </p:spPr>
        <p:txBody>
          <a:bodyPr anchor="ctr">
            <a:spAutoFit/>
          </a:bodyPr>
          <a:lstStyle/>
          <a:p>
            <a:endParaRPr lang="en-US"/>
          </a:p>
        </p:txBody>
      </p:sp>
      <p:sp>
        <p:nvSpPr>
          <p:cNvPr id="218136" name="Line 24"/>
          <p:cNvSpPr>
            <a:spLocks noChangeShapeType="1"/>
          </p:cNvSpPr>
          <p:nvPr/>
        </p:nvSpPr>
        <p:spPr bwMode="auto">
          <a:xfrm>
            <a:off x="5384183" y="3573463"/>
            <a:ext cx="288925" cy="217487"/>
          </a:xfrm>
          <a:prstGeom prst="line">
            <a:avLst/>
          </a:prstGeom>
          <a:noFill/>
          <a:ln w="22225">
            <a:solidFill>
              <a:srgbClr val="0000FF"/>
            </a:solidFill>
            <a:round/>
            <a:headEnd/>
            <a:tailEnd/>
          </a:ln>
        </p:spPr>
        <p:txBody>
          <a:bodyPr anchor="ctr">
            <a:spAutoFit/>
          </a:bodyPr>
          <a:lstStyle/>
          <a:p>
            <a:endParaRPr lang="en-US"/>
          </a:p>
        </p:txBody>
      </p:sp>
      <p:graphicFrame>
        <p:nvGraphicFramePr>
          <p:cNvPr id="218137" name="Object 25"/>
          <p:cNvGraphicFramePr>
            <a:graphicFrameLocks noChangeAspect="1"/>
          </p:cNvGraphicFramePr>
          <p:nvPr>
            <p:extLst>
              <p:ext uri="{D42A27DB-BD31-4B8C-83A1-F6EECF244321}">
                <p14:modId xmlns:p14="http://schemas.microsoft.com/office/powerpoint/2010/main" val="2793021401"/>
              </p:ext>
            </p:extLst>
          </p:nvPr>
        </p:nvGraphicFramePr>
        <p:xfrm>
          <a:off x="1246188" y="4102540"/>
          <a:ext cx="520700" cy="838200"/>
        </p:xfrm>
        <a:graphic>
          <a:graphicData uri="http://schemas.openxmlformats.org/presentationml/2006/ole">
            <mc:AlternateContent xmlns:mc="http://schemas.openxmlformats.org/markup-compatibility/2006">
              <mc:Choice xmlns:v="urn:schemas-microsoft-com:vml" Requires="v">
                <p:oleObj spid="_x0000_s8406" name="Equation" r:id="rId7" imgW="520560" imgH="838080" progId="Equation.3">
                  <p:embed/>
                </p:oleObj>
              </mc:Choice>
              <mc:Fallback>
                <p:oleObj name="Equation" r:id="rId7" imgW="520560" imgH="8380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46188" y="4102540"/>
                        <a:ext cx="5207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8138" name="Object 26"/>
          <p:cNvGraphicFramePr>
            <a:graphicFrameLocks noChangeAspect="1"/>
          </p:cNvGraphicFramePr>
          <p:nvPr>
            <p:extLst/>
          </p:nvPr>
        </p:nvGraphicFramePr>
        <p:xfrm>
          <a:off x="1878013" y="4057981"/>
          <a:ext cx="977900" cy="876300"/>
        </p:xfrm>
        <a:graphic>
          <a:graphicData uri="http://schemas.openxmlformats.org/presentationml/2006/ole">
            <mc:AlternateContent xmlns:mc="http://schemas.openxmlformats.org/markup-compatibility/2006">
              <mc:Choice xmlns:v="urn:schemas-microsoft-com:vml" Requires="v">
                <p:oleObj spid="_x0000_s8407" name="Equation" r:id="rId9" imgW="977760" imgH="876240" progId="Equation.3">
                  <p:embed/>
                </p:oleObj>
              </mc:Choice>
              <mc:Fallback>
                <p:oleObj name="Equation" r:id="rId9" imgW="977760" imgH="8762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78013" y="4057981"/>
                        <a:ext cx="977900" cy="876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8139" name="Object 27"/>
          <p:cNvGraphicFramePr>
            <a:graphicFrameLocks noChangeAspect="1"/>
          </p:cNvGraphicFramePr>
          <p:nvPr>
            <p:extLst/>
          </p:nvPr>
        </p:nvGraphicFramePr>
        <p:xfrm>
          <a:off x="2889250" y="3989388"/>
          <a:ext cx="4373563" cy="1023937"/>
        </p:xfrm>
        <a:graphic>
          <a:graphicData uri="http://schemas.openxmlformats.org/presentationml/2006/ole">
            <mc:AlternateContent xmlns:mc="http://schemas.openxmlformats.org/markup-compatibility/2006">
              <mc:Choice xmlns:v="urn:schemas-microsoft-com:vml" Requires="v">
                <p:oleObj spid="_x0000_s8408" name="Equation" r:id="rId11" imgW="1790640" imgH="419040" progId="Equation.3">
                  <p:embed/>
                </p:oleObj>
              </mc:Choice>
              <mc:Fallback>
                <p:oleObj name="Equation" r:id="rId11" imgW="1790640" imgH="419040" progId="Equation.3">
                  <p:embed/>
                  <p:pic>
                    <p:nvPicPr>
                      <p:cNvPr id="0" name=""/>
                      <p:cNvPicPr>
                        <a:picLocks noChangeAspect="1" noChangeArrowheads="1"/>
                      </p:cNvPicPr>
                      <p:nvPr/>
                    </p:nvPicPr>
                    <p:blipFill>
                      <a:blip r:embed="rId12"/>
                      <a:srcRect/>
                      <a:stretch>
                        <a:fillRect/>
                      </a:stretch>
                    </p:blipFill>
                    <p:spPr bwMode="auto">
                      <a:xfrm>
                        <a:off x="2889250" y="3989388"/>
                        <a:ext cx="4373563" cy="1023937"/>
                      </a:xfrm>
                      <a:prstGeom prst="rect">
                        <a:avLst/>
                      </a:prstGeom>
                      <a:noFill/>
                      <a:extLst/>
                    </p:spPr>
                  </p:pic>
                </p:oleObj>
              </mc:Fallback>
            </mc:AlternateContent>
          </a:graphicData>
        </a:graphic>
      </p:graphicFrame>
      <p:sp>
        <p:nvSpPr>
          <p:cNvPr id="218140" name="Rectangle 28"/>
          <p:cNvSpPr>
            <a:spLocks noChangeArrowheads="1"/>
          </p:cNvSpPr>
          <p:nvPr/>
        </p:nvSpPr>
        <p:spPr bwMode="auto">
          <a:xfrm>
            <a:off x="2571750" y="977306"/>
            <a:ext cx="2171700" cy="88900"/>
          </a:xfrm>
          <a:prstGeom prst="rect">
            <a:avLst/>
          </a:prstGeom>
          <a:solidFill>
            <a:schemeClr val="tx1"/>
          </a:solidFill>
          <a:ln w="22225" algn="ctr">
            <a:solidFill>
              <a:schemeClr val="tx1"/>
            </a:solidFill>
            <a:miter lim="800000"/>
            <a:headEnd/>
            <a:tailEnd/>
          </a:ln>
        </p:spPr>
        <p:txBody>
          <a:bodyPr wrap="none" anchor="ctr">
            <a:spAutoFit/>
          </a:bodyPr>
          <a:lstStyle/>
          <a:p>
            <a:endParaRPr lang="en-US"/>
          </a:p>
        </p:txBody>
      </p:sp>
      <p:grpSp>
        <p:nvGrpSpPr>
          <p:cNvPr id="25" name="Group 24"/>
          <p:cNvGrpSpPr/>
          <p:nvPr/>
        </p:nvGrpSpPr>
        <p:grpSpPr>
          <a:xfrm>
            <a:off x="8337905" y="6096557"/>
            <a:ext cx="498855" cy="411327"/>
            <a:chOff x="119657" y="6331229"/>
            <a:chExt cx="498855" cy="411327"/>
          </a:xfrm>
        </p:grpSpPr>
        <p:sp>
          <p:nvSpPr>
            <p:cNvPr id="26" name="Octagon 25"/>
            <p:cNvSpPr/>
            <p:nvPr/>
          </p:nvSpPr>
          <p:spPr>
            <a:xfrm>
              <a:off x="163422" y="6331229"/>
              <a:ext cx="411327" cy="411327"/>
            </a:xfrm>
            <a:prstGeom prst="octag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a:solidFill>
                  <a:srgbClr val="FFFFFF"/>
                </a:solidFill>
              </a:endParaRPr>
            </a:p>
          </p:txBody>
        </p:sp>
        <p:sp>
          <p:nvSpPr>
            <p:cNvPr id="27" name="Text Box 30"/>
            <p:cNvSpPr txBox="1">
              <a:spLocks noChangeArrowheads="1"/>
            </p:cNvSpPr>
            <p:nvPr/>
          </p:nvSpPr>
          <p:spPr bwMode="auto">
            <a:xfrm>
              <a:off x="119657" y="6406087"/>
              <a:ext cx="498855" cy="261610"/>
            </a:xfrm>
            <a:prstGeom prst="rect">
              <a:avLst/>
            </a:prstGeom>
            <a:noFill/>
            <a:ln w="9525">
              <a:noFill/>
              <a:miter lim="800000"/>
              <a:headEnd/>
              <a:tailEnd/>
            </a:ln>
          </p:spPr>
          <p:txBody>
            <a:bodyPr wrap="none" lIns="91440" rIns="91440">
              <a:spAutoFit/>
            </a:bodyPr>
            <a:lstStyle/>
            <a:p>
              <a:r>
                <a:rPr lang="en-US" sz="1100" b="1" dirty="0" smtClean="0">
                  <a:solidFill>
                    <a:srgbClr val="FFFFFF"/>
                  </a:solidFill>
                  <a:latin typeface="Arial Narrow" panose="020B0606020202030204" pitchFamily="34" charset="0"/>
                </a:rPr>
                <a:t>STOP</a:t>
              </a:r>
              <a:endParaRPr lang="en-US" sz="1100" b="1" dirty="0">
                <a:solidFill>
                  <a:srgbClr val="FFFFFF"/>
                </a:solidFill>
                <a:latin typeface="Arial Narrow" panose="020B0606020202030204" pitchFamily="34" charset="0"/>
              </a:endParaRPr>
            </a:p>
          </p:txBody>
        </p:sp>
      </p:grpSp>
    </p:spTree>
    <p:extLst>
      <p:ext uri="{BB962C8B-B14F-4D97-AF65-F5344CB8AC3E}">
        <p14:creationId xmlns:p14="http://schemas.microsoft.com/office/powerpoint/2010/main" val="25023797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8140"/>
                                        </p:tgtEl>
                                        <p:attrNameLst>
                                          <p:attrName>style.visibility</p:attrName>
                                        </p:attrNameLst>
                                      </p:cBhvr>
                                      <p:to>
                                        <p:strVal val="visible"/>
                                      </p:to>
                                    </p:set>
                                    <p:animEffect transition="in" filter="wipe(left)">
                                      <p:cBhvr>
                                        <p:cTn id="7" dur="5000"/>
                                        <p:tgtEl>
                                          <p:spTgt spid="218140"/>
                                        </p:tgtEl>
                                      </p:cBhvr>
                                    </p:animEffect>
                                  </p:childTnLst>
                                </p:cTn>
                              </p:par>
                            </p:childTnLst>
                          </p:cTn>
                        </p:par>
                      </p:childTnLst>
                    </p:cTn>
                  </p:par>
                  <p:par>
                    <p:cTn id="8" fill="hold">
                      <p:stCondLst>
                        <p:cond delay="indefinite"/>
                      </p:stCondLst>
                      <p:childTnLst>
                        <p:par>
                          <p:cTn id="9" fill="hold">
                            <p:stCondLst>
                              <p:cond delay="0"/>
                            </p:stCondLst>
                            <p:childTnLst>
                              <p:par>
                                <p:cTn id="10" presetID="39" presetClass="entr" presetSubtype="0" accel="100000" fill="hold" grpId="0" nodeType="clickEffect">
                                  <p:stCondLst>
                                    <p:cond delay="0"/>
                                  </p:stCondLst>
                                  <p:childTnLst>
                                    <p:set>
                                      <p:cBhvr>
                                        <p:cTn id="11" dur="1" fill="hold">
                                          <p:stCondLst>
                                            <p:cond delay="0"/>
                                          </p:stCondLst>
                                        </p:cTn>
                                        <p:tgtEl>
                                          <p:spTgt spid="218120"/>
                                        </p:tgtEl>
                                        <p:attrNameLst>
                                          <p:attrName>style.visibility</p:attrName>
                                        </p:attrNameLst>
                                      </p:cBhvr>
                                      <p:to>
                                        <p:strVal val="visible"/>
                                      </p:to>
                                    </p:set>
                                    <p:anim calcmode="lin" valueType="num">
                                      <p:cBhvr>
                                        <p:cTn id="12" dur="500" fill="hold"/>
                                        <p:tgtEl>
                                          <p:spTgt spid="218120"/>
                                        </p:tgtEl>
                                        <p:attrNameLst>
                                          <p:attrName>ppt_h</p:attrName>
                                        </p:attrNameLst>
                                      </p:cBhvr>
                                      <p:tavLst>
                                        <p:tav tm="0">
                                          <p:val>
                                            <p:strVal val="#ppt_h/20"/>
                                          </p:val>
                                        </p:tav>
                                        <p:tav tm="50000">
                                          <p:val>
                                            <p:strVal val="#ppt_h/20"/>
                                          </p:val>
                                        </p:tav>
                                        <p:tav tm="100000">
                                          <p:val>
                                            <p:strVal val="#ppt_h"/>
                                          </p:val>
                                        </p:tav>
                                      </p:tavLst>
                                    </p:anim>
                                    <p:anim calcmode="lin" valueType="num">
                                      <p:cBhvr>
                                        <p:cTn id="13" dur="500" fill="hold"/>
                                        <p:tgtEl>
                                          <p:spTgt spid="218120"/>
                                        </p:tgtEl>
                                        <p:attrNameLst>
                                          <p:attrName>ppt_w</p:attrName>
                                        </p:attrNameLst>
                                      </p:cBhvr>
                                      <p:tavLst>
                                        <p:tav tm="0">
                                          <p:val>
                                            <p:strVal val="#ppt_w+.3"/>
                                          </p:val>
                                        </p:tav>
                                        <p:tav tm="50000">
                                          <p:val>
                                            <p:strVal val="#ppt_w+.3"/>
                                          </p:val>
                                        </p:tav>
                                        <p:tav tm="100000">
                                          <p:val>
                                            <p:strVal val="#ppt_w"/>
                                          </p:val>
                                        </p:tav>
                                      </p:tavLst>
                                    </p:anim>
                                    <p:anim calcmode="lin" valueType="num">
                                      <p:cBhvr>
                                        <p:cTn id="14" dur="500" fill="hold"/>
                                        <p:tgtEl>
                                          <p:spTgt spid="218120"/>
                                        </p:tgtEl>
                                        <p:attrNameLst>
                                          <p:attrName>ppt_x</p:attrName>
                                        </p:attrNameLst>
                                      </p:cBhvr>
                                      <p:tavLst>
                                        <p:tav tm="0">
                                          <p:val>
                                            <p:strVal val="#ppt_x-.3"/>
                                          </p:val>
                                        </p:tav>
                                        <p:tav tm="50000">
                                          <p:val>
                                            <p:strVal val="#ppt_x"/>
                                          </p:val>
                                        </p:tav>
                                        <p:tav tm="100000">
                                          <p:val>
                                            <p:strVal val="#ppt_x"/>
                                          </p:val>
                                        </p:tav>
                                      </p:tavLst>
                                    </p:anim>
                                    <p:anim calcmode="lin" valueType="num">
                                      <p:cBhvr>
                                        <p:cTn id="15" dur="500" fill="hold"/>
                                        <p:tgtEl>
                                          <p:spTgt spid="218120"/>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9" presetClass="entr" presetSubtype="0" accel="100000" fill="hold" grpId="0" nodeType="clickEffect">
                                  <p:stCondLst>
                                    <p:cond delay="0"/>
                                  </p:stCondLst>
                                  <p:childTnLst>
                                    <p:set>
                                      <p:cBhvr>
                                        <p:cTn id="19" dur="1" fill="hold">
                                          <p:stCondLst>
                                            <p:cond delay="0"/>
                                          </p:stCondLst>
                                        </p:cTn>
                                        <p:tgtEl>
                                          <p:spTgt spid="218121"/>
                                        </p:tgtEl>
                                        <p:attrNameLst>
                                          <p:attrName>style.visibility</p:attrName>
                                        </p:attrNameLst>
                                      </p:cBhvr>
                                      <p:to>
                                        <p:strVal val="visible"/>
                                      </p:to>
                                    </p:set>
                                    <p:anim calcmode="lin" valueType="num">
                                      <p:cBhvr>
                                        <p:cTn id="20" dur="500" fill="hold"/>
                                        <p:tgtEl>
                                          <p:spTgt spid="218121"/>
                                        </p:tgtEl>
                                        <p:attrNameLst>
                                          <p:attrName>ppt_h</p:attrName>
                                        </p:attrNameLst>
                                      </p:cBhvr>
                                      <p:tavLst>
                                        <p:tav tm="0">
                                          <p:val>
                                            <p:strVal val="#ppt_h/20"/>
                                          </p:val>
                                        </p:tav>
                                        <p:tav tm="50000">
                                          <p:val>
                                            <p:strVal val="#ppt_h/20"/>
                                          </p:val>
                                        </p:tav>
                                        <p:tav tm="100000">
                                          <p:val>
                                            <p:strVal val="#ppt_h"/>
                                          </p:val>
                                        </p:tav>
                                      </p:tavLst>
                                    </p:anim>
                                    <p:anim calcmode="lin" valueType="num">
                                      <p:cBhvr>
                                        <p:cTn id="21" dur="500" fill="hold"/>
                                        <p:tgtEl>
                                          <p:spTgt spid="218121"/>
                                        </p:tgtEl>
                                        <p:attrNameLst>
                                          <p:attrName>ppt_w</p:attrName>
                                        </p:attrNameLst>
                                      </p:cBhvr>
                                      <p:tavLst>
                                        <p:tav tm="0">
                                          <p:val>
                                            <p:strVal val="#ppt_w+.3"/>
                                          </p:val>
                                        </p:tav>
                                        <p:tav tm="50000">
                                          <p:val>
                                            <p:strVal val="#ppt_w+.3"/>
                                          </p:val>
                                        </p:tav>
                                        <p:tav tm="100000">
                                          <p:val>
                                            <p:strVal val="#ppt_w"/>
                                          </p:val>
                                        </p:tav>
                                      </p:tavLst>
                                    </p:anim>
                                    <p:anim calcmode="lin" valueType="num">
                                      <p:cBhvr>
                                        <p:cTn id="22" dur="500" fill="hold"/>
                                        <p:tgtEl>
                                          <p:spTgt spid="218121"/>
                                        </p:tgtEl>
                                        <p:attrNameLst>
                                          <p:attrName>ppt_x</p:attrName>
                                        </p:attrNameLst>
                                      </p:cBhvr>
                                      <p:tavLst>
                                        <p:tav tm="0">
                                          <p:val>
                                            <p:strVal val="#ppt_x-.3"/>
                                          </p:val>
                                        </p:tav>
                                        <p:tav tm="50000">
                                          <p:val>
                                            <p:strVal val="#ppt_x"/>
                                          </p:val>
                                        </p:tav>
                                        <p:tav tm="100000">
                                          <p:val>
                                            <p:strVal val="#ppt_x"/>
                                          </p:val>
                                        </p:tav>
                                      </p:tavLst>
                                    </p:anim>
                                    <p:anim calcmode="lin" valueType="num">
                                      <p:cBhvr>
                                        <p:cTn id="23" dur="500" fill="hold"/>
                                        <p:tgtEl>
                                          <p:spTgt spid="218121"/>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218123"/>
                                        </p:tgtEl>
                                        <p:attrNameLst>
                                          <p:attrName>style.visibility</p:attrName>
                                        </p:attrNameLst>
                                      </p:cBhvr>
                                      <p:to>
                                        <p:strVal val="visible"/>
                                      </p:to>
                                    </p:set>
                                    <p:anim calcmode="lin" valueType="num">
                                      <p:cBhvr>
                                        <p:cTn id="28" dur="1000" fill="hold"/>
                                        <p:tgtEl>
                                          <p:spTgt spid="218123"/>
                                        </p:tgtEl>
                                        <p:attrNameLst>
                                          <p:attrName>ppt_x</p:attrName>
                                        </p:attrNameLst>
                                      </p:cBhvr>
                                      <p:tavLst>
                                        <p:tav tm="0">
                                          <p:val>
                                            <p:strVal val="#ppt_x-.2"/>
                                          </p:val>
                                        </p:tav>
                                        <p:tav tm="100000">
                                          <p:val>
                                            <p:strVal val="#ppt_x"/>
                                          </p:val>
                                        </p:tav>
                                      </p:tavLst>
                                    </p:anim>
                                    <p:anim calcmode="lin" valueType="num">
                                      <p:cBhvr>
                                        <p:cTn id="29" dur="1000" fill="hold"/>
                                        <p:tgtEl>
                                          <p:spTgt spid="218123"/>
                                        </p:tgtEl>
                                        <p:attrNameLst>
                                          <p:attrName>ppt_y</p:attrName>
                                        </p:attrNameLst>
                                      </p:cBhvr>
                                      <p:tavLst>
                                        <p:tav tm="0">
                                          <p:val>
                                            <p:strVal val="#ppt_y"/>
                                          </p:val>
                                        </p:tav>
                                        <p:tav tm="100000">
                                          <p:val>
                                            <p:strVal val="#ppt_y"/>
                                          </p:val>
                                        </p:tav>
                                      </p:tavLst>
                                    </p:anim>
                                    <p:animEffect transition="in" filter="wipe(right)" prLst="gradientSize: 0.1">
                                      <p:cBhvr>
                                        <p:cTn id="30" dur="1000"/>
                                        <p:tgtEl>
                                          <p:spTgt spid="218123"/>
                                        </p:tgtEl>
                                      </p:cBhvr>
                                    </p:animEffect>
                                  </p:childTnLst>
                                </p:cTn>
                              </p:par>
                              <p:par>
                                <p:cTn id="31" presetID="29" presetClass="entr" presetSubtype="0" fill="hold" grpId="0" nodeType="withEffect">
                                  <p:stCondLst>
                                    <p:cond delay="0"/>
                                  </p:stCondLst>
                                  <p:childTnLst>
                                    <p:set>
                                      <p:cBhvr>
                                        <p:cTn id="32" dur="1" fill="hold">
                                          <p:stCondLst>
                                            <p:cond delay="0"/>
                                          </p:stCondLst>
                                        </p:cTn>
                                        <p:tgtEl>
                                          <p:spTgt spid="218122"/>
                                        </p:tgtEl>
                                        <p:attrNameLst>
                                          <p:attrName>style.visibility</p:attrName>
                                        </p:attrNameLst>
                                      </p:cBhvr>
                                      <p:to>
                                        <p:strVal val="visible"/>
                                      </p:to>
                                    </p:set>
                                    <p:anim calcmode="lin" valueType="num">
                                      <p:cBhvr>
                                        <p:cTn id="33" dur="1000" fill="hold"/>
                                        <p:tgtEl>
                                          <p:spTgt spid="218122"/>
                                        </p:tgtEl>
                                        <p:attrNameLst>
                                          <p:attrName>ppt_x</p:attrName>
                                        </p:attrNameLst>
                                      </p:cBhvr>
                                      <p:tavLst>
                                        <p:tav tm="0">
                                          <p:val>
                                            <p:strVal val="#ppt_x-.2"/>
                                          </p:val>
                                        </p:tav>
                                        <p:tav tm="100000">
                                          <p:val>
                                            <p:strVal val="#ppt_x"/>
                                          </p:val>
                                        </p:tav>
                                      </p:tavLst>
                                    </p:anim>
                                    <p:anim calcmode="lin" valueType="num">
                                      <p:cBhvr>
                                        <p:cTn id="34" dur="1000" fill="hold"/>
                                        <p:tgtEl>
                                          <p:spTgt spid="218122"/>
                                        </p:tgtEl>
                                        <p:attrNameLst>
                                          <p:attrName>ppt_y</p:attrName>
                                        </p:attrNameLst>
                                      </p:cBhvr>
                                      <p:tavLst>
                                        <p:tav tm="0">
                                          <p:val>
                                            <p:strVal val="#ppt_y"/>
                                          </p:val>
                                        </p:tav>
                                        <p:tav tm="100000">
                                          <p:val>
                                            <p:strVal val="#ppt_y"/>
                                          </p:val>
                                        </p:tav>
                                      </p:tavLst>
                                    </p:anim>
                                    <p:animEffect transition="in" filter="wipe(right)" prLst="gradientSize: 0.1">
                                      <p:cBhvr>
                                        <p:cTn id="35" dur="1000"/>
                                        <p:tgtEl>
                                          <p:spTgt spid="218122"/>
                                        </p:tgtEl>
                                      </p:cBhvr>
                                    </p:animEffect>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grpId="0" nodeType="clickEffect">
                                  <p:stCondLst>
                                    <p:cond delay="0"/>
                                  </p:stCondLst>
                                  <p:childTnLst>
                                    <p:set>
                                      <p:cBhvr>
                                        <p:cTn id="39" dur="1" fill="hold">
                                          <p:stCondLst>
                                            <p:cond delay="0"/>
                                          </p:stCondLst>
                                        </p:cTn>
                                        <p:tgtEl>
                                          <p:spTgt spid="218124"/>
                                        </p:tgtEl>
                                        <p:attrNameLst>
                                          <p:attrName>style.visibility</p:attrName>
                                        </p:attrNameLst>
                                      </p:cBhvr>
                                      <p:to>
                                        <p:strVal val="visible"/>
                                      </p:to>
                                    </p:set>
                                    <p:animEffect transition="in" filter="fade">
                                      <p:cBhvr>
                                        <p:cTn id="40" dur="1000"/>
                                        <p:tgtEl>
                                          <p:spTgt spid="218124"/>
                                        </p:tgtEl>
                                      </p:cBhvr>
                                    </p:animEffect>
                                    <p:anim calcmode="lin" valueType="num">
                                      <p:cBhvr>
                                        <p:cTn id="41" dur="1000" fill="hold"/>
                                        <p:tgtEl>
                                          <p:spTgt spid="218124"/>
                                        </p:tgtEl>
                                        <p:attrNameLst>
                                          <p:attrName>ppt_x</p:attrName>
                                        </p:attrNameLst>
                                      </p:cBhvr>
                                      <p:tavLst>
                                        <p:tav tm="0">
                                          <p:val>
                                            <p:strVal val="#ppt_x"/>
                                          </p:val>
                                        </p:tav>
                                        <p:tav tm="100000">
                                          <p:val>
                                            <p:strVal val="#ppt_x"/>
                                          </p:val>
                                        </p:tav>
                                      </p:tavLst>
                                    </p:anim>
                                    <p:anim calcmode="lin" valueType="num">
                                      <p:cBhvr>
                                        <p:cTn id="42" dur="1000" fill="hold"/>
                                        <p:tgtEl>
                                          <p:spTgt spid="218124"/>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9" presetClass="entr" presetSubtype="0" fill="hold" grpId="0" nodeType="clickEffect">
                                  <p:stCondLst>
                                    <p:cond delay="0"/>
                                  </p:stCondLst>
                                  <p:childTnLst>
                                    <p:set>
                                      <p:cBhvr>
                                        <p:cTn id="46" dur="1" fill="hold">
                                          <p:stCondLst>
                                            <p:cond delay="0"/>
                                          </p:stCondLst>
                                        </p:cTn>
                                        <p:tgtEl>
                                          <p:spTgt spid="218125"/>
                                        </p:tgtEl>
                                        <p:attrNameLst>
                                          <p:attrName>style.visibility</p:attrName>
                                        </p:attrNameLst>
                                      </p:cBhvr>
                                      <p:to>
                                        <p:strVal val="visible"/>
                                      </p:to>
                                    </p:set>
                                    <p:anim calcmode="lin" valueType="num">
                                      <p:cBhvr>
                                        <p:cTn id="47" dur="1000" fill="hold"/>
                                        <p:tgtEl>
                                          <p:spTgt spid="218125"/>
                                        </p:tgtEl>
                                        <p:attrNameLst>
                                          <p:attrName>ppt_x</p:attrName>
                                        </p:attrNameLst>
                                      </p:cBhvr>
                                      <p:tavLst>
                                        <p:tav tm="0">
                                          <p:val>
                                            <p:strVal val="#ppt_x-.2"/>
                                          </p:val>
                                        </p:tav>
                                        <p:tav tm="100000">
                                          <p:val>
                                            <p:strVal val="#ppt_x"/>
                                          </p:val>
                                        </p:tav>
                                      </p:tavLst>
                                    </p:anim>
                                    <p:anim calcmode="lin" valueType="num">
                                      <p:cBhvr>
                                        <p:cTn id="48" dur="1000" fill="hold"/>
                                        <p:tgtEl>
                                          <p:spTgt spid="218125"/>
                                        </p:tgtEl>
                                        <p:attrNameLst>
                                          <p:attrName>ppt_y</p:attrName>
                                        </p:attrNameLst>
                                      </p:cBhvr>
                                      <p:tavLst>
                                        <p:tav tm="0">
                                          <p:val>
                                            <p:strVal val="#ppt_y"/>
                                          </p:val>
                                        </p:tav>
                                        <p:tav tm="100000">
                                          <p:val>
                                            <p:strVal val="#ppt_y"/>
                                          </p:val>
                                        </p:tav>
                                      </p:tavLst>
                                    </p:anim>
                                    <p:animEffect transition="in" filter="wipe(right)" prLst="gradientSize: 0.1">
                                      <p:cBhvr>
                                        <p:cTn id="49" dur="1000"/>
                                        <p:tgtEl>
                                          <p:spTgt spid="218125"/>
                                        </p:tgtEl>
                                      </p:cBhvr>
                                    </p:animEffect>
                                  </p:childTnLst>
                                </p:cTn>
                              </p:par>
                            </p:childTnLst>
                          </p:cTn>
                        </p:par>
                      </p:childTnLst>
                    </p:cTn>
                  </p:par>
                  <p:par>
                    <p:cTn id="50" fill="hold">
                      <p:stCondLst>
                        <p:cond delay="indefinite"/>
                      </p:stCondLst>
                      <p:childTnLst>
                        <p:par>
                          <p:cTn id="51" fill="hold">
                            <p:stCondLst>
                              <p:cond delay="0"/>
                            </p:stCondLst>
                            <p:childTnLst>
                              <p:par>
                                <p:cTn id="52" presetID="29" presetClass="entr" presetSubtype="0" fill="hold" grpId="0" nodeType="clickEffect">
                                  <p:stCondLst>
                                    <p:cond delay="0"/>
                                  </p:stCondLst>
                                  <p:childTnLst>
                                    <p:set>
                                      <p:cBhvr>
                                        <p:cTn id="53" dur="1" fill="hold">
                                          <p:stCondLst>
                                            <p:cond delay="0"/>
                                          </p:stCondLst>
                                        </p:cTn>
                                        <p:tgtEl>
                                          <p:spTgt spid="218126"/>
                                        </p:tgtEl>
                                        <p:attrNameLst>
                                          <p:attrName>style.visibility</p:attrName>
                                        </p:attrNameLst>
                                      </p:cBhvr>
                                      <p:to>
                                        <p:strVal val="visible"/>
                                      </p:to>
                                    </p:set>
                                    <p:anim calcmode="lin" valueType="num">
                                      <p:cBhvr>
                                        <p:cTn id="54" dur="1000" fill="hold"/>
                                        <p:tgtEl>
                                          <p:spTgt spid="218126"/>
                                        </p:tgtEl>
                                        <p:attrNameLst>
                                          <p:attrName>ppt_x</p:attrName>
                                        </p:attrNameLst>
                                      </p:cBhvr>
                                      <p:tavLst>
                                        <p:tav tm="0">
                                          <p:val>
                                            <p:strVal val="#ppt_x-.2"/>
                                          </p:val>
                                        </p:tav>
                                        <p:tav tm="100000">
                                          <p:val>
                                            <p:strVal val="#ppt_x"/>
                                          </p:val>
                                        </p:tav>
                                      </p:tavLst>
                                    </p:anim>
                                    <p:anim calcmode="lin" valueType="num">
                                      <p:cBhvr>
                                        <p:cTn id="55" dur="1000" fill="hold"/>
                                        <p:tgtEl>
                                          <p:spTgt spid="218126"/>
                                        </p:tgtEl>
                                        <p:attrNameLst>
                                          <p:attrName>ppt_y</p:attrName>
                                        </p:attrNameLst>
                                      </p:cBhvr>
                                      <p:tavLst>
                                        <p:tav tm="0">
                                          <p:val>
                                            <p:strVal val="#ppt_y"/>
                                          </p:val>
                                        </p:tav>
                                        <p:tav tm="100000">
                                          <p:val>
                                            <p:strVal val="#ppt_y"/>
                                          </p:val>
                                        </p:tav>
                                      </p:tavLst>
                                    </p:anim>
                                    <p:animEffect transition="in" filter="wipe(right)" prLst="gradientSize: 0.1">
                                      <p:cBhvr>
                                        <p:cTn id="56" dur="1000"/>
                                        <p:tgtEl>
                                          <p:spTgt spid="218126"/>
                                        </p:tgtEl>
                                      </p:cBhvr>
                                    </p:animEffect>
                                  </p:childTnLst>
                                </p:cTn>
                              </p:par>
                            </p:childTnLst>
                          </p:cTn>
                        </p:par>
                      </p:childTnLst>
                    </p:cTn>
                  </p:par>
                  <p:par>
                    <p:cTn id="57" fill="hold">
                      <p:stCondLst>
                        <p:cond delay="indefinite"/>
                      </p:stCondLst>
                      <p:childTnLst>
                        <p:par>
                          <p:cTn id="58" fill="hold">
                            <p:stCondLst>
                              <p:cond delay="0"/>
                            </p:stCondLst>
                            <p:childTnLst>
                              <p:par>
                                <p:cTn id="59" presetID="47" presetClass="entr" presetSubtype="0" fill="hold" grpId="0" nodeType="clickEffect">
                                  <p:stCondLst>
                                    <p:cond delay="0"/>
                                  </p:stCondLst>
                                  <p:childTnLst>
                                    <p:set>
                                      <p:cBhvr>
                                        <p:cTn id="60" dur="1" fill="hold">
                                          <p:stCondLst>
                                            <p:cond delay="0"/>
                                          </p:stCondLst>
                                        </p:cTn>
                                        <p:tgtEl>
                                          <p:spTgt spid="218127"/>
                                        </p:tgtEl>
                                        <p:attrNameLst>
                                          <p:attrName>style.visibility</p:attrName>
                                        </p:attrNameLst>
                                      </p:cBhvr>
                                      <p:to>
                                        <p:strVal val="visible"/>
                                      </p:to>
                                    </p:set>
                                    <p:animEffect transition="in" filter="fade">
                                      <p:cBhvr>
                                        <p:cTn id="61" dur="1000"/>
                                        <p:tgtEl>
                                          <p:spTgt spid="218127"/>
                                        </p:tgtEl>
                                      </p:cBhvr>
                                    </p:animEffect>
                                    <p:anim calcmode="lin" valueType="num">
                                      <p:cBhvr>
                                        <p:cTn id="62" dur="1000" fill="hold"/>
                                        <p:tgtEl>
                                          <p:spTgt spid="218127"/>
                                        </p:tgtEl>
                                        <p:attrNameLst>
                                          <p:attrName>ppt_x</p:attrName>
                                        </p:attrNameLst>
                                      </p:cBhvr>
                                      <p:tavLst>
                                        <p:tav tm="0">
                                          <p:val>
                                            <p:strVal val="#ppt_x"/>
                                          </p:val>
                                        </p:tav>
                                        <p:tav tm="100000">
                                          <p:val>
                                            <p:strVal val="#ppt_x"/>
                                          </p:val>
                                        </p:tav>
                                      </p:tavLst>
                                    </p:anim>
                                    <p:anim calcmode="lin" valueType="num">
                                      <p:cBhvr>
                                        <p:cTn id="63" dur="1000" fill="hold"/>
                                        <p:tgtEl>
                                          <p:spTgt spid="218127"/>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9" presetClass="entr" presetSubtype="0" fill="hold" nodeType="clickEffect">
                                  <p:stCondLst>
                                    <p:cond delay="0"/>
                                  </p:stCondLst>
                                  <p:childTnLst>
                                    <p:set>
                                      <p:cBhvr>
                                        <p:cTn id="67" dur="1" fill="hold">
                                          <p:stCondLst>
                                            <p:cond delay="0"/>
                                          </p:stCondLst>
                                        </p:cTn>
                                        <p:tgtEl>
                                          <p:spTgt spid="218131"/>
                                        </p:tgtEl>
                                        <p:attrNameLst>
                                          <p:attrName>style.visibility</p:attrName>
                                        </p:attrNameLst>
                                      </p:cBhvr>
                                      <p:to>
                                        <p:strVal val="visible"/>
                                      </p:to>
                                    </p:set>
                                    <p:anim calcmode="lin" valueType="num">
                                      <p:cBhvr>
                                        <p:cTn id="68" dur="1000" fill="hold"/>
                                        <p:tgtEl>
                                          <p:spTgt spid="218131"/>
                                        </p:tgtEl>
                                        <p:attrNameLst>
                                          <p:attrName>ppt_x</p:attrName>
                                        </p:attrNameLst>
                                      </p:cBhvr>
                                      <p:tavLst>
                                        <p:tav tm="0">
                                          <p:val>
                                            <p:strVal val="#ppt_x-.2"/>
                                          </p:val>
                                        </p:tav>
                                        <p:tav tm="100000">
                                          <p:val>
                                            <p:strVal val="#ppt_x"/>
                                          </p:val>
                                        </p:tav>
                                      </p:tavLst>
                                    </p:anim>
                                    <p:anim calcmode="lin" valueType="num">
                                      <p:cBhvr>
                                        <p:cTn id="69" dur="1000" fill="hold"/>
                                        <p:tgtEl>
                                          <p:spTgt spid="218131"/>
                                        </p:tgtEl>
                                        <p:attrNameLst>
                                          <p:attrName>ppt_y</p:attrName>
                                        </p:attrNameLst>
                                      </p:cBhvr>
                                      <p:tavLst>
                                        <p:tav tm="0">
                                          <p:val>
                                            <p:strVal val="#ppt_y"/>
                                          </p:val>
                                        </p:tav>
                                        <p:tav tm="100000">
                                          <p:val>
                                            <p:strVal val="#ppt_y"/>
                                          </p:val>
                                        </p:tav>
                                      </p:tavLst>
                                    </p:anim>
                                    <p:animEffect transition="in" filter="wipe(right)" prLst="gradientSize: 0.1">
                                      <p:cBhvr>
                                        <p:cTn id="70" dur="1000"/>
                                        <p:tgtEl>
                                          <p:spTgt spid="218131"/>
                                        </p:tgtEl>
                                      </p:cBhvr>
                                    </p:animEffect>
                                  </p:childTnLst>
                                </p:cTn>
                              </p:par>
                            </p:childTnLst>
                          </p:cTn>
                        </p:par>
                      </p:childTnLst>
                    </p:cTn>
                  </p:par>
                  <p:par>
                    <p:cTn id="71" fill="hold">
                      <p:stCondLst>
                        <p:cond delay="indefinite"/>
                      </p:stCondLst>
                      <p:childTnLst>
                        <p:par>
                          <p:cTn id="72" fill="hold">
                            <p:stCondLst>
                              <p:cond delay="0"/>
                            </p:stCondLst>
                            <p:childTnLst>
                              <p:par>
                                <p:cTn id="73" presetID="35" presetClass="entr" presetSubtype="0" fill="hold" grpId="0" nodeType="clickEffect">
                                  <p:stCondLst>
                                    <p:cond delay="0"/>
                                  </p:stCondLst>
                                  <p:childTnLst>
                                    <p:set>
                                      <p:cBhvr>
                                        <p:cTn id="74" dur="1" fill="hold">
                                          <p:stCondLst>
                                            <p:cond delay="0"/>
                                          </p:stCondLst>
                                        </p:cTn>
                                        <p:tgtEl>
                                          <p:spTgt spid="218133"/>
                                        </p:tgtEl>
                                        <p:attrNameLst>
                                          <p:attrName>style.visibility</p:attrName>
                                        </p:attrNameLst>
                                      </p:cBhvr>
                                      <p:to>
                                        <p:strVal val="visible"/>
                                      </p:to>
                                    </p:set>
                                    <p:animEffect transition="in" filter="fade">
                                      <p:cBhvr>
                                        <p:cTn id="75" dur="2000"/>
                                        <p:tgtEl>
                                          <p:spTgt spid="218133"/>
                                        </p:tgtEl>
                                      </p:cBhvr>
                                    </p:animEffect>
                                    <p:anim calcmode="lin" valueType="num">
                                      <p:cBhvr>
                                        <p:cTn id="76" dur="2000" fill="hold"/>
                                        <p:tgtEl>
                                          <p:spTgt spid="218133"/>
                                        </p:tgtEl>
                                        <p:attrNameLst>
                                          <p:attrName>style.rotation</p:attrName>
                                        </p:attrNameLst>
                                      </p:cBhvr>
                                      <p:tavLst>
                                        <p:tav tm="0">
                                          <p:val>
                                            <p:fltVal val="720"/>
                                          </p:val>
                                        </p:tav>
                                        <p:tav tm="100000">
                                          <p:val>
                                            <p:fltVal val="0"/>
                                          </p:val>
                                        </p:tav>
                                      </p:tavLst>
                                    </p:anim>
                                    <p:anim calcmode="lin" valueType="num">
                                      <p:cBhvr>
                                        <p:cTn id="77" dur="2000" fill="hold"/>
                                        <p:tgtEl>
                                          <p:spTgt spid="218133"/>
                                        </p:tgtEl>
                                        <p:attrNameLst>
                                          <p:attrName>ppt_h</p:attrName>
                                        </p:attrNameLst>
                                      </p:cBhvr>
                                      <p:tavLst>
                                        <p:tav tm="0">
                                          <p:val>
                                            <p:fltVal val="0"/>
                                          </p:val>
                                        </p:tav>
                                        <p:tav tm="100000">
                                          <p:val>
                                            <p:strVal val="#ppt_h"/>
                                          </p:val>
                                        </p:tav>
                                      </p:tavLst>
                                    </p:anim>
                                    <p:anim calcmode="lin" valueType="num">
                                      <p:cBhvr>
                                        <p:cTn id="78" dur="2000" fill="hold"/>
                                        <p:tgtEl>
                                          <p:spTgt spid="218133"/>
                                        </p:tgtEl>
                                        <p:attrNameLst>
                                          <p:attrName>ppt_w</p:attrName>
                                        </p:attrNameLst>
                                      </p:cBhvr>
                                      <p:tavLst>
                                        <p:tav tm="0">
                                          <p:val>
                                            <p:fltVal val="0"/>
                                          </p:val>
                                        </p:tav>
                                        <p:tav tm="100000">
                                          <p:val>
                                            <p:strVal val="#ppt_w"/>
                                          </p:val>
                                        </p:tav>
                                      </p:tavLst>
                                    </p:anim>
                                  </p:childTnLst>
                                </p:cTn>
                              </p:par>
                              <p:par>
                                <p:cTn id="79" presetID="35" presetClass="entr" presetSubtype="0" fill="hold" grpId="0" nodeType="withEffect">
                                  <p:stCondLst>
                                    <p:cond delay="0"/>
                                  </p:stCondLst>
                                  <p:childTnLst>
                                    <p:set>
                                      <p:cBhvr>
                                        <p:cTn id="80" dur="1" fill="hold">
                                          <p:stCondLst>
                                            <p:cond delay="0"/>
                                          </p:stCondLst>
                                        </p:cTn>
                                        <p:tgtEl>
                                          <p:spTgt spid="218134"/>
                                        </p:tgtEl>
                                        <p:attrNameLst>
                                          <p:attrName>style.visibility</p:attrName>
                                        </p:attrNameLst>
                                      </p:cBhvr>
                                      <p:to>
                                        <p:strVal val="visible"/>
                                      </p:to>
                                    </p:set>
                                    <p:animEffect transition="in" filter="fade">
                                      <p:cBhvr>
                                        <p:cTn id="81" dur="2000"/>
                                        <p:tgtEl>
                                          <p:spTgt spid="218134"/>
                                        </p:tgtEl>
                                      </p:cBhvr>
                                    </p:animEffect>
                                    <p:anim calcmode="lin" valueType="num">
                                      <p:cBhvr>
                                        <p:cTn id="82" dur="2000" fill="hold"/>
                                        <p:tgtEl>
                                          <p:spTgt spid="218134"/>
                                        </p:tgtEl>
                                        <p:attrNameLst>
                                          <p:attrName>style.rotation</p:attrName>
                                        </p:attrNameLst>
                                      </p:cBhvr>
                                      <p:tavLst>
                                        <p:tav tm="0">
                                          <p:val>
                                            <p:fltVal val="720"/>
                                          </p:val>
                                        </p:tav>
                                        <p:tav tm="100000">
                                          <p:val>
                                            <p:fltVal val="0"/>
                                          </p:val>
                                        </p:tav>
                                      </p:tavLst>
                                    </p:anim>
                                    <p:anim calcmode="lin" valueType="num">
                                      <p:cBhvr>
                                        <p:cTn id="83" dur="2000" fill="hold"/>
                                        <p:tgtEl>
                                          <p:spTgt spid="218134"/>
                                        </p:tgtEl>
                                        <p:attrNameLst>
                                          <p:attrName>ppt_h</p:attrName>
                                        </p:attrNameLst>
                                      </p:cBhvr>
                                      <p:tavLst>
                                        <p:tav tm="0">
                                          <p:val>
                                            <p:fltVal val="0"/>
                                          </p:val>
                                        </p:tav>
                                        <p:tav tm="100000">
                                          <p:val>
                                            <p:strVal val="#ppt_h"/>
                                          </p:val>
                                        </p:tav>
                                      </p:tavLst>
                                    </p:anim>
                                    <p:anim calcmode="lin" valueType="num">
                                      <p:cBhvr>
                                        <p:cTn id="84" dur="2000" fill="hold"/>
                                        <p:tgtEl>
                                          <p:spTgt spid="218134"/>
                                        </p:tgtEl>
                                        <p:attrNameLst>
                                          <p:attrName>ppt_w</p:attrName>
                                        </p:attrNameLst>
                                      </p:cBhvr>
                                      <p:tavLst>
                                        <p:tav tm="0">
                                          <p:val>
                                            <p:fltVal val="0"/>
                                          </p:val>
                                        </p:tav>
                                        <p:tav tm="100000">
                                          <p:val>
                                            <p:strVal val="#ppt_w"/>
                                          </p:val>
                                        </p:tav>
                                      </p:tavLst>
                                    </p:anim>
                                  </p:childTnLst>
                                </p:cTn>
                              </p:par>
                            </p:childTnLst>
                          </p:cTn>
                        </p:par>
                      </p:childTnLst>
                    </p:cTn>
                  </p:par>
                  <p:par>
                    <p:cTn id="85" fill="hold">
                      <p:stCondLst>
                        <p:cond delay="indefinite"/>
                      </p:stCondLst>
                      <p:childTnLst>
                        <p:par>
                          <p:cTn id="86" fill="hold">
                            <p:stCondLst>
                              <p:cond delay="0"/>
                            </p:stCondLst>
                            <p:childTnLst>
                              <p:par>
                                <p:cTn id="87" presetID="29" presetClass="entr" presetSubtype="0" fill="hold" nodeType="clickEffect">
                                  <p:stCondLst>
                                    <p:cond delay="0"/>
                                  </p:stCondLst>
                                  <p:childTnLst>
                                    <p:set>
                                      <p:cBhvr>
                                        <p:cTn id="88" dur="1" fill="hold">
                                          <p:stCondLst>
                                            <p:cond delay="0"/>
                                          </p:stCondLst>
                                        </p:cTn>
                                        <p:tgtEl>
                                          <p:spTgt spid="218132"/>
                                        </p:tgtEl>
                                        <p:attrNameLst>
                                          <p:attrName>style.visibility</p:attrName>
                                        </p:attrNameLst>
                                      </p:cBhvr>
                                      <p:to>
                                        <p:strVal val="visible"/>
                                      </p:to>
                                    </p:set>
                                    <p:anim calcmode="lin" valueType="num">
                                      <p:cBhvr>
                                        <p:cTn id="89" dur="1000" fill="hold"/>
                                        <p:tgtEl>
                                          <p:spTgt spid="218132"/>
                                        </p:tgtEl>
                                        <p:attrNameLst>
                                          <p:attrName>ppt_x</p:attrName>
                                        </p:attrNameLst>
                                      </p:cBhvr>
                                      <p:tavLst>
                                        <p:tav tm="0">
                                          <p:val>
                                            <p:strVal val="#ppt_x-.2"/>
                                          </p:val>
                                        </p:tav>
                                        <p:tav tm="100000">
                                          <p:val>
                                            <p:strVal val="#ppt_x"/>
                                          </p:val>
                                        </p:tav>
                                      </p:tavLst>
                                    </p:anim>
                                    <p:anim calcmode="lin" valueType="num">
                                      <p:cBhvr>
                                        <p:cTn id="90" dur="1000" fill="hold"/>
                                        <p:tgtEl>
                                          <p:spTgt spid="218132"/>
                                        </p:tgtEl>
                                        <p:attrNameLst>
                                          <p:attrName>ppt_y</p:attrName>
                                        </p:attrNameLst>
                                      </p:cBhvr>
                                      <p:tavLst>
                                        <p:tav tm="0">
                                          <p:val>
                                            <p:strVal val="#ppt_y"/>
                                          </p:val>
                                        </p:tav>
                                        <p:tav tm="100000">
                                          <p:val>
                                            <p:strVal val="#ppt_y"/>
                                          </p:val>
                                        </p:tav>
                                      </p:tavLst>
                                    </p:anim>
                                    <p:animEffect transition="in" filter="wipe(right)" prLst="gradientSize: 0.1">
                                      <p:cBhvr>
                                        <p:cTn id="91" dur="1000"/>
                                        <p:tgtEl>
                                          <p:spTgt spid="218132"/>
                                        </p:tgtEl>
                                      </p:cBhvr>
                                    </p:animEffect>
                                  </p:childTnLst>
                                </p:cTn>
                              </p:par>
                            </p:childTnLst>
                          </p:cTn>
                        </p:par>
                      </p:childTnLst>
                    </p:cTn>
                  </p:par>
                  <p:par>
                    <p:cTn id="92" fill="hold">
                      <p:stCondLst>
                        <p:cond delay="indefinite"/>
                      </p:stCondLst>
                      <p:childTnLst>
                        <p:par>
                          <p:cTn id="93" fill="hold">
                            <p:stCondLst>
                              <p:cond delay="0"/>
                            </p:stCondLst>
                            <p:childTnLst>
                              <p:par>
                                <p:cTn id="94" presetID="35" presetClass="entr" presetSubtype="0" fill="hold" grpId="0" nodeType="clickEffect">
                                  <p:stCondLst>
                                    <p:cond delay="0"/>
                                  </p:stCondLst>
                                  <p:childTnLst>
                                    <p:set>
                                      <p:cBhvr>
                                        <p:cTn id="95" dur="1" fill="hold">
                                          <p:stCondLst>
                                            <p:cond delay="0"/>
                                          </p:stCondLst>
                                        </p:cTn>
                                        <p:tgtEl>
                                          <p:spTgt spid="218135"/>
                                        </p:tgtEl>
                                        <p:attrNameLst>
                                          <p:attrName>style.visibility</p:attrName>
                                        </p:attrNameLst>
                                      </p:cBhvr>
                                      <p:to>
                                        <p:strVal val="visible"/>
                                      </p:to>
                                    </p:set>
                                    <p:animEffect transition="in" filter="fade">
                                      <p:cBhvr>
                                        <p:cTn id="96" dur="2000"/>
                                        <p:tgtEl>
                                          <p:spTgt spid="218135"/>
                                        </p:tgtEl>
                                      </p:cBhvr>
                                    </p:animEffect>
                                    <p:anim calcmode="lin" valueType="num">
                                      <p:cBhvr>
                                        <p:cTn id="97" dur="2000" fill="hold"/>
                                        <p:tgtEl>
                                          <p:spTgt spid="218135"/>
                                        </p:tgtEl>
                                        <p:attrNameLst>
                                          <p:attrName>style.rotation</p:attrName>
                                        </p:attrNameLst>
                                      </p:cBhvr>
                                      <p:tavLst>
                                        <p:tav tm="0">
                                          <p:val>
                                            <p:fltVal val="720"/>
                                          </p:val>
                                        </p:tav>
                                        <p:tav tm="100000">
                                          <p:val>
                                            <p:fltVal val="0"/>
                                          </p:val>
                                        </p:tav>
                                      </p:tavLst>
                                    </p:anim>
                                    <p:anim calcmode="lin" valueType="num">
                                      <p:cBhvr>
                                        <p:cTn id="98" dur="2000" fill="hold"/>
                                        <p:tgtEl>
                                          <p:spTgt spid="218135"/>
                                        </p:tgtEl>
                                        <p:attrNameLst>
                                          <p:attrName>ppt_h</p:attrName>
                                        </p:attrNameLst>
                                      </p:cBhvr>
                                      <p:tavLst>
                                        <p:tav tm="0">
                                          <p:val>
                                            <p:fltVal val="0"/>
                                          </p:val>
                                        </p:tav>
                                        <p:tav tm="100000">
                                          <p:val>
                                            <p:strVal val="#ppt_h"/>
                                          </p:val>
                                        </p:tav>
                                      </p:tavLst>
                                    </p:anim>
                                    <p:anim calcmode="lin" valueType="num">
                                      <p:cBhvr>
                                        <p:cTn id="99" dur="2000" fill="hold"/>
                                        <p:tgtEl>
                                          <p:spTgt spid="218135"/>
                                        </p:tgtEl>
                                        <p:attrNameLst>
                                          <p:attrName>ppt_w</p:attrName>
                                        </p:attrNameLst>
                                      </p:cBhvr>
                                      <p:tavLst>
                                        <p:tav tm="0">
                                          <p:val>
                                            <p:fltVal val="0"/>
                                          </p:val>
                                        </p:tav>
                                        <p:tav tm="100000">
                                          <p:val>
                                            <p:strVal val="#ppt_w"/>
                                          </p:val>
                                        </p:tav>
                                      </p:tavLst>
                                    </p:anim>
                                  </p:childTnLst>
                                </p:cTn>
                              </p:par>
                              <p:par>
                                <p:cTn id="100" presetID="35" presetClass="entr" presetSubtype="0" fill="hold" grpId="0" nodeType="withEffect">
                                  <p:stCondLst>
                                    <p:cond delay="0"/>
                                  </p:stCondLst>
                                  <p:childTnLst>
                                    <p:set>
                                      <p:cBhvr>
                                        <p:cTn id="101" dur="1" fill="hold">
                                          <p:stCondLst>
                                            <p:cond delay="0"/>
                                          </p:stCondLst>
                                        </p:cTn>
                                        <p:tgtEl>
                                          <p:spTgt spid="218136"/>
                                        </p:tgtEl>
                                        <p:attrNameLst>
                                          <p:attrName>style.visibility</p:attrName>
                                        </p:attrNameLst>
                                      </p:cBhvr>
                                      <p:to>
                                        <p:strVal val="visible"/>
                                      </p:to>
                                    </p:set>
                                    <p:animEffect transition="in" filter="fade">
                                      <p:cBhvr>
                                        <p:cTn id="102" dur="2000"/>
                                        <p:tgtEl>
                                          <p:spTgt spid="218136"/>
                                        </p:tgtEl>
                                      </p:cBhvr>
                                    </p:animEffect>
                                    <p:anim calcmode="lin" valueType="num">
                                      <p:cBhvr>
                                        <p:cTn id="103" dur="2000" fill="hold"/>
                                        <p:tgtEl>
                                          <p:spTgt spid="218136"/>
                                        </p:tgtEl>
                                        <p:attrNameLst>
                                          <p:attrName>style.rotation</p:attrName>
                                        </p:attrNameLst>
                                      </p:cBhvr>
                                      <p:tavLst>
                                        <p:tav tm="0">
                                          <p:val>
                                            <p:fltVal val="720"/>
                                          </p:val>
                                        </p:tav>
                                        <p:tav tm="100000">
                                          <p:val>
                                            <p:fltVal val="0"/>
                                          </p:val>
                                        </p:tav>
                                      </p:tavLst>
                                    </p:anim>
                                    <p:anim calcmode="lin" valueType="num">
                                      <p:cBhvr>
                                        <p:cTn id="104" dur="2000" fill="hold"/>
                                        <p:tgtEl>
                                          <p:spTgt spid="218136"/>
                                        </p:tgtEl>
                                        <p:attrNameLst>
                                          <p:attrName>ppt_h</p:attrName>
                                        </p:attrNameLst>
                                      </p:cBhvr>
                                      <p:tavLst>
                                        <p:tav tm="0">
                                          <p:val>
                                            <p:fltVal val="0"/>
                                          </p:val>
                                        </p:tav>
                                        <p:tav tm="100000">
                                          <p:val>
                                            <p:strVal val="#ppt_h"/>
                                          </p:val>
                                        </p:tav>
                                      </p:tavLst>
                                    </p:anim>
                                    <p:anim calcmode="lin" valueType="num">
                                      <p:cBhvr>
                                        <p:cTn id="105" dur="2000" fill="hold"/>
                                        <p:tgtEl>
                                          <p:spTgt spid="218136"/>
                                        </p:tgtEl>
                                        <p:attrNameLst>
                                          <p:attrName>ppt_w</p:attrName>
                                        </p:attrNameLst>
                                      </p:cBhvr>
                                      <p:tavLst>
                                        <p:tav tm="0">
                                          <p:val>
                                            <p:fltVal val="0"/>
                                          </p:val>
                                        </p:tav>
                                        <p:tav tm="100000">
                                          <p:val>
                                            <p:strVal val="#ppt_w"/>
                                          </p:val>
                                        </p:tav>
                                      </p:tavLst>
                                    </p:anim>
                                  </p:childTnLst>
                                </p:cTn>
                              </p:par>
                            </p:childTnLst>
                          </p:cTn>
                        </p:par>
                      </p:childTnLst>
                    </p:cTn>
                  </p:par>
                  <p:par>
                    <p:cTn id="106" fill="hold">
                      <p:stCondLst>
                        <p:cond delay="indefinite"/>
                      </p:stCondLst>
                      <p:childTnLst>
                        <p:par>
                          <p:cTn id="107" fill="hold">
                            <p:stCondLst>
                              <p:cond delay="0"/>
                            </p:stCondLst>
                            <p:childTnLst>
                              <p:par>
                                <p:cTn id="108" presetID="29" presetClass="entr" presetSubtype="0" fill="hold" grpId="0" nodeType="clickEffect">
                                  <p:stCondLst>
                                    <p:cond delay="0"/>
                                  </p:stCondLst>
                                  <p:childTnLst>
                                    <p:set>
                                      <p:cBhvr>
                                        <p:cTn id="109" dur="1" fill="hold">
                                          <p:stCondLst>
                                            <p:cond delay="0"/>
                                          </p:stCondLst>
                                        </p:cTn>
                                        <p:tgtEl>
                                          <p:spTgt spid="218128"/>
                                        </p:tgtEl>
                                        <p:attrNameLst>
                                          <p:attrName>style.visibility</p:attrName>
                                        </p:attrNameLst>
                                      </p:cBhvr>
                                      <p:to>
                                        <p:strVal val="visible"/>
                                      </p:to>
                                    </p:set>
                                    <p:anim calcmode="lin" valueType="num">
                                      <p:cBhvr>
                                        <p:cTn id="110" dur="1000" fill="hold"/>
                                        <p:tgtEl>
                                          <p:spTgt spid="218128"/>
                                        </p:tgtEl>
                                        <p:attrNameLst>
                                          <p:attrName>ppt_x</p:attrName>
                                        </p:attrNameLst>
                                      </p:cBhvr>
                                      <p:tavLst>
                                        <p:tav tm="0">
                                          <p:val>
                                            <p:strVal val="#ppt_x-.2"/>
                                          </p:val>
                                        </p:tav>
                                        <p:tav tm="100000">
                                          <p:val>
                                            <p:strVal val="#ppt_x"/>
                                          </p:val>
                                        </p:tav>
                                      </p:tavLst>
                                    </p:anim>
                                    <p:anim calcmode="lin" valueType="num">
                                      <p:cBhvr>
                                        <p:cTn id="111" dur="1000" fill="hold"/>
                                        <p:tgtEl>
                                          <p:spTgt spid="218128"/>
                                        </p:tgtEl>
                                        <p:attrNameLst>
                                          <p:attrName>ppt_y</p:attrName>
                                        </p:attrNameLst>
                                      </p:cBhvr>
                                      <p:tavLst>
                                        <p:tav tm="0">
                                          <p:val>
                                            <p:strVal val="#ppt_y"/>
                                          </p:val>
                                        </p:tav>
                                        <p:tav tm="100000">
                                          <p:val>
                                            <p:strVal val="#ppt_y"/>
                                          </p:val>
                                        </p:tav>
                                      </p:tavLst>
                                    </p:anim>
                                    <p:animEffect transition="in" filter="wipe(right)" prLst="gradientSize: 0.1">
                                      <p:cBhvr>
                                        <p:cTn id="112" dur="1000"/>
                                        <p:tgtEl>
                                          <p:spTgt spid="218128"/>
                                        </p:tgtEl>
                                      </p:cBhvr>
                                    </p:animEffect>
                                  </p:childTnLst>
                                </p:cTn>
                              </p:par>
                            </p:childTnLst>
                          </p:cTn>
                        </p:par>
                      </p:childTnLst>
                    </p:cTn>
                  </p:par>
                  <p:par>
                    <p:cTn id="113" fill="hold">
                      <p:stCondLst>
                        <p:cond delay="indefinite"/>
                      </p:stCondLst>
                      <p:childTnLst>
                        <p:par>
                          <p:cTn id="114" fill="hold">
                            <p:stCondLst>
                              <p:cond delay="0"/>
                            </p:stCondLst>
                            <p:childTnLst>
                              <p:par>
                                <p:cTn id="115" presetID="35" presetClass="entr" presetSubtype="0" fill="hold" nodeType="clickEffect">
                                  <p:stCondLst>
                                    <p:cond delay="0"/>
                                  </p:stCondLst>
                                  <p:childTnLst>
                                    <p:set>
                                      <p:cBhvr>
                                        <p:cTn id="116" dur="1" fill="hold">
                                          <p:stCondLst>
                                            <p:cond delay="0"/>
                                          </p:stCondLst>
                                        </p:cTn>
                                        <p:tgtEl>
                                          <p:spTgt spid="218137"/>
                                        </p:tgtEl>
                                        <p:attrNameLst>
                                          <p:attrName>style.visibility</p:attrName>
                                        </p:attrNameLst>
                                      </p:cBhvr>
                                      <p:to>
                                        <p:strVal val="visible"/>
                                      </p:to>
                                    </p:set>
                                    <p:animEffect transition="in" filter="fade">
                                      <p:cBhvr>
                                        <p:cTn id="117" dur="2000"/>
                                        <p:tgtEl>
                                          <p:spTgt spid="218137"/>
                                        </p:tgtEl>
                                      </p:cBhvr>
                                    </p:animEffect>
                                    <p:anim calcmode="lin" valueType="num">
                                      <p:cBhvr>
                                        <p:cTn id="118" dur="2000" fill="hold"/>
                                        <p:tgtEl>
                                          <p:spTgt spid="218137"/>
                                        </p:tgtEl>
                                        <p:attrNameLst>
                                          <p:attrName>style.rotation</p:attrName>
                                        </p:attrNameLst>
                                      </p:cBhvr>
                                      <p:tavLst>
                                        <p:tav tm="0">
                                          <p:val>
                                            <p:fltVal val="720"/>
                                          </p:val>
                                        </p:tav>
                                        <p:tav tm="100000">
                                          <p:val>
                                            <p:fltVal val="0"/>
                                          </p:val>
                                        </p:tav>
                                      </p:tavLst>
                                    </p:anim>
                                    <p:anim calcmode="lin" valueType="num">
                                      <p:cBhvr>
                                        <p:cTn id="119" dur="2000" fill="hold"/>
                                        <p:tgtEl>
                                          <p:spTgt spid="218137"/>
                                        </p:tgtEl>
                                        <p:attrNameLst>
                                          <p:attrName>ppt_h</p:attrName>
                                        </p:attrNameLst>
                                      </p:cBhvr>
                                      <p:tavLst>
                                        <p:tav tm="0">
                                          <p:val>
                                            <p:fltVal val="0"/>
                                          </p:val>
                                        </p:tav>
                                        <p:tav tm="100000">
                                          <p:val>
                                            <p:strVal val="#ppt_h"/>
                                          </p:val>
                                        </p:tav>
                                      </p:tavLst>
                                    </p:anim>
                                    <p:anim calcmode="lin" valueType="num">
                                      <p:cBhvr>
                                        <p:cTn id="120" dur="2000" fill="hold"/>
                                        <p:tgtEl>
                                          <p:spTgt spid="218137"/>
                                        </p:tgtEl>
                                        <p:attrNameLst>
                                          <p:attrName>ppt_w</p:attrName>
                                        </p:attrNameLst>
                                      </p:cBhvr>
                                      <p:tavLst>
                                        <p:tav tm="0">
                                          <p:val>
                                            <p:fltVal val="0"/>
                                          </p:val>
                                        </p:tav>
                                        <p:tav tm="100000">
                                          <p:val>
                                            <p:strVal val="#ppt_w"/>
                                          </p:val>
                                        </p:tav>
                                      </p:tavLst>
                                    </p:anim>
                                  </p:childTnLst>
                                </p:cTn>
                              </p:par>
                            </p:childTnLst>
                          </p:cTn>
                        </p:par>
                      </p:childTnLst>
                    </p:cTn>
                  </p:par>
                  <p:par>
                    <p:cTn id="121" fill="hold">
                      <p:stCondLst>
                        <p:cond delay="indefinite"/>
                      </p:stCondLst>
                      <p:childTnLst>
                        <p:par>
                          <p:cTn id="122" fill="hold">
                            <p:stCondLst>
                              <p:cond delay="0"/>
                            </p:stCondLst>
                            <p:childTnLst>
                              <p:par>
                                <p:cTn id="123" presetID="29" presetClass="entr" presetSubtype="0" fill="hold" nodeType="clickEffect">
                                  <p:stCondLst>
                                    <p:cond delay="0"/>
                                  </p:stCondLst>
                                  <p:childTnLst>
                                    <p:set>
                                      <p:cBhvr>
                                        <p:cTn id="124" dur="1" fill="hold">
                                          <p:stCondLst>
                                            <p:cond delay="0"/>
                                          </p:stCondLst>
                                        </p:cTn>
                                        <p:tgtEl>
                                          <p:spTgt spid="218138"/>
                                        </p:tgtEl>
                                        <p:attrNameLst>
                                          <p:attrName>style.visibility</p:attrName>
                                        </p:attrNameLst>
                                      </p:cBhvr>
                                      <p:to>
                                        <p:strVal val="visible"/>
                                      </p:to>
                                    </p:set>
                                    <p:anim calcmode="lin" valueType="num">
                                      <p:cBhvr>
                                        <p:cTn id="125" dur="1000" fill="hold"/>
                                        <p:tgtEl>
                                          <p:spTgt spid="218138"/>
                                        </p:tgtEl>
                                        <p:attrNameLst>
                                          <p:attrName>ppt_x</p:attrName>
                                        </p:attrNameLst>
                                      </p:cBhvr>
                                      <p:tavLst>
                                        <p:tav tm="0">
                                          <p:val>
                                            <p:strVal val="#ppt_x-.2"/>
                                          </p:val>
                                        </p:tav>
                                        <p:tav tm="100000">
                                          <p:val>
                                            <p:strVal val="#ppt_x"/>
                                          </p:val>
                                        </p:tav>
                                      </p:tavLst>
                                    </p:anim>
                                    <p:anim calcmode="lin" valueType="num">
                                      <p:cBhvr>
                                        <p:cTn id="126" dur="1000" fill="hold"/>
                                        <p:tgtEl>
                                          <p:spTgt spid="218138"/>
                                        </p:tgtEl>
                                        <p:attrNameLst>
                                          <p:attrName>ppt_y</p:attrName>
                                        </p:attrNameLst>
                                      </p:cBhvr>
                                      <p:tavLst>
                                        <p:tav tm="0">
                                          <p:val>
                                            <p:strVal val="#ppt_y"/>
                                          </p:val>
                                        </p:tav>
                                        <p:tav tm="100000">
                                          <p:val>
                                            <p:strVal val="#ppt_y"/>
                                          </p:val>
                                        </p:tav>
                                      </p:tavLst>
                                    </p:anim>
                                    <p:animEffect transition="in" filter="wipe(right)" prLst="gradientSize: 0.1">
                                      <p:cBhvr>
                                        <p:cTn id="127" dur="1000"/>
                                        <p:tgtEl>
                                          <p:spTgt spid="218138"/>
                                        </p:tgtEl>
                                      </p:cBhvr>
                                    </p:animEffect>
                                  </p:childTnLst>
                                </p:cTn>
                              </p:par>
                            </p:childTnLst>
                          </p:cTn>
                        </p:par>
                      </p:childTnLst>
                    </p:cTn>
                  </p:par>
                  <p:par>
                    <p:cTn id="128" fill="hold">
                      <p:stCondLst>
                        <p:cond delay="indefinite"/>
                      </p:stCondLst>
                      <p:childTnLst>
                        <p:par>
                          <p:cTn id="129" fill="hold">
                            <p:stCondLst>
                              <p:cond delay="0"/>
                            </p:stCondLst>
                            <p:childTnLst>
                              <p:par>
                                <p:cTn id="130" presetID="29" presetClass="entr" presetSubtype="0" fill="hold" nodeType="clickEffect">
                                  <p:stCondLst>
                                    <p:cond delay="0"/>
                                  </p:stCondLst>
                                  <p:childTnLst>
                                    <p:set>
                                      <p:cBhvr>
                                        <p:cTn id="131" dur="1" fill="hold">
                                          <p:stCondLst>
                                            <p:cond delay="0"/>
                                          </p:stCondLst>
                                        </p:cTn>
                                        <p:tgtEl>
                                          <p:spTgt spid="218139"/>
                                        </p:tgtEl>
                                        <p:attrNameLst>
                                          <p:attrName>style.visibility</p:attrName>
                                        </p:attrNameLst>
                                      </p:cBhvr>
                                      <p:to>
                                        <p:strVal val="visible"/>
                                      </p:to>
                                    </p:set>
                                    <p:anim calcmode="lin" valueType="num">
                                      <p:cBhvr>
                                        <p:cTn id="132" dur="1000" fill="hold"/>
                                        <p:tgtEl>
                                          <p:spTgt spid="218139"/>
                                        </p:tgtEl>
                                        <p:attrNameLst>
                                          <p:attrName>ppt_x</p:attrName>
                                        </p:attrNameLst>
                                      </p:cBhvr>
                                      <p:tavLst>
                                        <p:tav tm="0">
                                          <p:val>
                                            <p:strVal val="#ppt_x-.2"/>
                                          </p:val>
                                        </p:tav>
                                        <p:tav tm="100000">
                                          <p:val>
                                            <p:strVal val="#ppt_x"/>
                                          </p:val>
                                        </p:tav>
                                      </p:tavLst>
                                    </p:anim>
                                    <p:anim calcmode="lin" valueType="num">
                                      <p:cBhvr>
                                        <p:cTn id="133" dur="1000" fill="hold"/>
                                        <p:tgtEl>
                                          <p:spTgt spid="218139"/>
                                        </p:tgtEl>
                                        <p:attrNameLst>
                                          <p:attrName>ppt_y</p:attrName>
                                        </p:attrNameLst>
                                      </p:cBhvr>
                                      <p:tavLst>
                                        <p:tav tm="0">
                                          <p:val>
                                            <p:strVal val="#ppt_y"/>
                                          </p:val>
                                        </p:tav>
                                        <p:tav tm="100000">
                                          <p:val>
                                            <p:strVal val="#ppt_y"/>
                                          </p:val>
                                        </p:tav>
                                      </p:tavLst>
                                    </p:anim>
                                    <p:animEffect transition="in" filter="wipe(right)" prLst="gradientSize: 0.1">
                                      <p:cBhvr>
                                        <p:cTn id="134" dur="1000"/>
                                        <p:tgtEl>
                                          <p:spTgt spid="218139"/>
                                        </p:tgtEl>
                                      </p:cBhvr>
                                    </p:animEffect>
                                  </p:childTnLst>
                                </p:cTn>
                              </p:par>
                            </p:childTnLst>
                          </p:cTn>
                        </p:par>
                      </p:childTnLst>
                    </p:cTn>
                  </p:par>
                  <p:par>
                    <p:cTn id="135" fill="hold">
                      <p:stCondLst>
                        <p:cond delay="indefinite"/>
                      </p:stCondLst>
                      <p:childTnLst>
                        <p:par>
                          <p:cTn id="136" fill="hold">
                            <p:stCondLst>
                              <p:cond delay="0"/>
                            </p:stCondLst>
                            <p:childTnLst>
                              <p:par>
                                <p:cTn id="137" presetID="47" presetClass="entr" presetSubtype="0" fill="hold" grpId="0" nodeType="clickEffect">
                                  <p:stCondLst>
                                    <p:cond delay="0"/>
                                  </p:stCondLst>
                                  <p:childTnLst>
                                    <p:set>
                                      <p:cBhvr>
                                        <p:cTn id="138" dur="1" fill="hold">
                                          <p:stCondLst>
                                            <p:cond delay="0"/>
                                          </p:stCondLst>
                                        </p:cTn>
                                        <p:tgtEl>
                                          <p:spTgt spid="218129"/>
                                        </p:tgtEl>
                                        <p:attrNameLst>
                                          <p:attrName>style.visibility</p:attrName>
                                        </p:attrNameLst>
                                      </p:cBhvr>
                                      <p:to>
                                        <p:strVal val="visible"/>
                                      </p:to>
                                    </p:set>
                                    <p:animEffect transition="in" filter="fade">
                                      <p:cBhvr>
                                        <p:cTn id="139" dur="1000"/>
                                        <p:tgtEl>
                                          <p:spTgt spid="218129"/>
                                        </p:tgtEl>
                                      </p:cBhvr>
                                    </p:animEffect>
                                    <p:anim calcmode="lin" valueType="num">
                                      <p:cBhvr>
                                        <p:cTn id="140" dur="1000" fill="hold"/>
                                        <p:tgtEl>
                                          <p:spTgt spid="218129"/>
                                        </p:tgtEl>
                                        <p:attrNameLst>
                                          <p:attrName>ppt_x</p:attrName>
                                        </p:attrNameLst>
                                      </p:cBhvr>
                                      <p:tavLst>
                                        <p:tav tm="0">
                                          <p:val>
                                            <p:strVal val="#ppt_x"/>
                                          </p:val>
                                        </p:tav>
                                        <p:tav tm="100000">
                                          <p:val>
                                            <p:strVal val="#ppt_x"/>
                                          </p:val>
                                        </p:tav>
                                      </p:tavLst>
                                    </p:anim>
                                    <p:anim calcmode="lin" valueType="num">
                                      <p:cBhvr>
                                        <p:cTn id="141" dur="1000" fill="hold"/>
                                        <p:tgtEl>
                                          <p:spTgt spid="218129"/>
                                        </p:tgtEl>
                                        <p:attrNameLst>
                                          <p:attrName>ppt_y</p:attrName>
                                        </p:attrNameLst>
                                      </p:cBhvr>
                                      <p:tavLst>
                                        <p:tav tm="0">
                                          <p:val>
                                            <p:strVal val="#ppt_y-.1"/>
                                          </p:val>
                                        </p:tav>
                                        <p:tav tm="100000">
                                          <p:val>
                                            <p:strVal val="#ppt_y"/>
                                          </p:val>
                                        </p:tav>
                                      </p:tavLst>
                                    </p:anim>
                                  </p:childTnLst>
                                </p:cTn>
                              </p:par>
                            </p:childTnLst>
                          </p:cTn>
                        </p:par>
                        <p:par>
                          <p:cTn id="142" fill="hold">
                            <p:stCondLst>
                              <p:cond delay="1000"/>
                            </p:stCondLst>
                            <p:childTnLst>
                              <p:par>
                                <p:cTn id="143" presetID="9" presetClass="entr" presetSubtype="0" fill="hold" grpId="0" nodeType="afterEffect">
                                  <p:stCondLst>
                                    <p:cond delay="0"/>
                                  </p:stCondLst>
                                  <p:childTnLst>
                                    <p:set>
                                      <p:cBhvr>
                                        <p:cTn id="144" dur="1" fill="hold">
                                          <p:stCondLst>
                                            <p:cond delay="0"/>
                                          </p:stCondLst>
                                        </p:cTn>
                                        <p:tgtEl>
                                          <p:spTgt spid="218114"/>
                                        </p:tgtEl>
                                        <p:attrNameLst>
                                          <p:attrName>style.visibility</p:attrName>
                                        </p:attrNameLst>
                                      </p:cBhvr>
                                      <p:to>
                                        <p:strVal val="visible"/>
                                      </p:to>
                                    </p:set>
                                    <p:animEffect transition="in" filter="dissolve">
                                      <p:cBhvr>
                                        <p:cTn id="145" dur="500"/>
                                        <p:tgtEl>
                                          <p:spTgt spid="218114"/>
                                        </p:tgtEl>
                                      </p:cBhvr>
                                    </p:animEffect>
                                  </p:childTnLst>
                                </p:cTn>
                              </p:par>
                            </p:childTnLst>
                          </p:cTn>
                        </p:par>
                      </p:childTnLst>
                    </p:cTn>
                  </p:par>
                  <p:par>
                    <p:cTn id="146" fill="hold">
                      <p:stCondLst>
                        <p:cond delay="indefinite"/>
                      </p:stCondLst>
                      <p:childTnLst>
                        <p:par>
                          <p:cTn id="147" fill="hold">
                            <p:stCondLst>
                              <p:cond delay="0"/>
                            </p:stCondLst>
                            <p:childTnLst>
                              <p:par>
                                <p:cTn id="148" presetID="27" presetClass="entr" presetSubtype="0" fill="hold" grpId="0" nodeType="clickEffect">
                                  <p:stCondLst>
                                    <p:cond delay="0"/>
                                  </p:stCondLst>
                                  <p:iterate type="lt">
                                    <p:tmPct val="50000"/>
                                  </p:iterate>
                                  <p:childTnLst>
                                    <p:set>
                                      <p:cBhvr>
                                        <p:cTn id="149" dur="1" fill="hold">
                                          <p:stCondLst>
                                            <p:cond delay="0"/>
                                          </p:stCondLst>
                                        </p:cTn>
                                        <p:tgtEl>
                                          <p:spTgt spid="218130"/>
                                        </p:tgtEl>
                                        <p:attrNameLst>
                                          <p:attrName>style.visibility</p:attrName>
                                        </p:attrNameLst>
                                      </p:cBhvr>
                                      <p:to>
                                        <p:strVal val="visible"/>
                                      </p:to>
                                    </p:set>
                                    <p:anim calcmode="discrete" valueType="clr">
                                      <p:cBhvr override="childStyle">
                                        <p:cTn id="150" dur="80"/>
                                        <p:tgtEl>
                                          <p:spTgt spid="218130"/>
                                        </p:tgtEl>
                                        <p:attrNameLst>
                                          <p:attrName>style.color</p:attrName>
                                        </p:attrNameLst>
                                      </p:cBhvr>
                                      <p:tavLst>
                                        <p:tav tm="0">
                                          <p:val>
                                            <p:clrVal>
                                              <a:schemeClr val="accent2"/>
                                            </p:clrVal>
                                          </p:val>
                                        </p:tav>
                                        <p:tav tm="50000">
                                          <p:val>
                                            <p:clrVal>
                                              <a:schemeClr val="hlink"/>
                                            </p:clrVal>
                                          </p:val>
                                        </p:tav>
                                      </p:tavLst>
                                    </p:anim>
                                    <p:anim calcmode="discrete" valueType="clr">
                                      <p:cBhvr>
                                        <p:cTn id="151" dur="80"/>
                                        <p:tgtEl>
                                          <p:spTgt spid="218130"/>
                                        </p:tgtEl>
                                        <p:attrNameLst>
                                          <p:attrName>fillcolor</p:attrName>
                                        </p:attrNameLst>
                                      </p:cBhvr>
                                      <p:tavLst>
                                        <p:tav tm="0">
                                          <p:val>
                                            <p:clrVal>
                                              <a:schemeClr val="accent2"/>
                                            </p:clrVal>
                                          </p:val>
                                        </p:tav>
                                        <p:tav tm="50000">
                                          <p:val>
                                            <p:clrVal>
                                              <a:schemeClr val="hlink"/>
                                            </p:clrVal>
                                          </p:val>
                                        </p:tav>
                                      </p:tavLst>
                                    </p:anim>
                                    <p:set>
                                      <p:cBhvr>
                                        <p:cTn id="152" dur="80"/>
                                        <p:tgtEl>
                                          <p:spTgt spid="218130"/>
                                        </p:tgtEl>
                                        <p:attrNameLst>
                                          <p:attrName>fill.type</p:attrName>
                                        </p:attrNameLst>
                                      </p:cBhvr>
                                      <p:to>
                                        <p:strVal val="solid"/>
                                      </p:to>
                                    </p:set>
                                  </p:childTnLst>
                                </p:cTn>
                              </p:par>
                            </p:childTnLst>
                          </p:cTn>
                        </p:par>
                        <p:par>
                          <p:cTn id="153" fill="hold">
                            <p:stCondLst>
                              <p:cond delay="3120"/>
                            </p:stCondLst>
                            <p:childTnLst>
                              <p:par>
                                <p:cTn id="154" presetID="2" presetClass="entr" presetSubtype="1" fill="hold" nodeType="afterEffect">
                                  <p:stCondLst>
                                    <p:cond delay="0"/>
                                  </p:stCondLst>
                                  <p:childTnLst>
                                    <p:set>
                                      <p:cBhvr>
                                        <p:cTn id="155" dur="1" fill="hold">
                                          <p:stCondLst>
                                            <p:cond delay="0"/>
                                          </p:stCondLst>
                                        </p:cTn>
                                        <p:tgtEl>
                                          <p:spTgt spid="25"/>
                                        </p:tgtEl>
                                        <p:attrNameLst>
                                          <p:attrName>style.visibility</p:attrName>
                                        </p:attrNameLst>
                                      </p:cBhvr>
                                      <p:to>
                                        <p:strVal val="visible"/>
                                      </p:to>
                                    </p:set>
                                    <p:anim calcmode="lin" valueType="num">
                                      <p:cBhvr additive="base">
                                        <p:cTn id="156" dur="2000" fill="hold"/>
                                        <p:tgtEl>
                                          <p:spTgt spid="25"/>
                                        </p:tgtEl>
                                        <p:attrNameLst>
                                          <p:attrName>ppt_x</p:attrName>
                                        </p:attrNameLst>
                                      </p:cBhvr>
                                      <p:tavLst>
                                        <p:tav tm="0">
                                          <p:val>
                                            <p:strVal val="#ppt_x"/>
                                          </p:val>
                                        </p:tav>
                                        <p:tav tm="100000">
                                          <p:val>
                                            <p:strVal val="#ppt_x"/>
                                          </p:val>
                                        </p:tav>
                                      </p:tavLst>
                                    </p:anim>
                                    <p:anim calcmode="lin" valueType="num">
                                      <p:cBhvr additive="base">
                                        <p:cTn id="157" dur="2000" fill="hold"/>
                                        <p:tgtEl>
                                          <p:spTgt spid="2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14" grpId="0" animBg="1"/>
      <p:bldP spid="218120" grpId="0"/>
      <p:bldP spid="218121" grpId="0"/>
      <p:bldP spid="218122" grpId="0" animBg="1"/>
      <p:bldP spid="218123" grpId="0"/>
      <p:bldP spid="218124" grpId="0"/>
      <p:bldP spid="218125" grpId="0"/>
      <p:bldP spid="218126" grpId="0"/>
      <p:bldP spid="218127" grpId="0"/>
      <p:bldP spid="218128" grpId="0"/>
      <p:bldP spid="218129" grpId="0"/>
      <p:bldP spid="218130" grpId="0" animBg="1"/>
      <p:bldP spid="218133" grpId="0" animBg="1"/>
      <p:bldP spid="218134" grpId="0" animBg="1"/>
      <p:bldP spid="218135" grpId="0" animBg="1"/>
      <p:bldP spid="218136" grpId="0" animBg="1"/>
      <p:bldP spid="21814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60" name="Oval 24"/>
          <p:cNvSpPr>
            <a:spLocks noChangeArrowheads="1"/>
          </p:cNvSpPr>
          <p:nvPr/>
        </p:nvSpPr>
        <p:spPr bwMode="auto">
          <a:xfrm>
            <a:off x="560169" y="5074468"/>
            <a:ext cx="158750" cy="158750"/>
          </a:xfrm>
          <a:prstGeom prst="ellipse">
            <a:avLst/>
          </a:prstGeom>
          <a:solidFill>
            <a:srgbClr val="3366FF"/>
          </a:solidFill>
          <a:ln w="22225" algn="ctr">
            <a:solidFill>
              <a:schemeClr val="tx1"/>
            </a:solidFill>
            <a:round/>
            <a:headEnd/>
            <a:tailEnd/>
          </a:ln>
        </p:spPr>
        <p:txBody>
          <a:bodyPr anchor="ctr">
            <a:spAutoFit/>
          </a:bodyPr>
          <a:lstStyle/>
          <a:p>
            <a:endParaRPr lang="en-US"/>
          </a:p>
        </p:txBody>
      </p:sp>
      <p:sp>
        <p:nvSpPr>
          <p:cNvPr id="219147" name="Oval 11"/>
          <p:cNvSpPr>
            <a:spLocks noChangeArrowheads="1"/>
          </p:cNvSpPr>
          <p:nvPr/>
        </p:nvSpPr>
        <p:spPr bwMode="auto">
          <a:xfrm>
            <a:off x="820519" y="5061768"/>
            <a:ext cx="158750" cy="158750"/>
          </a:xfrm>
          <a:prstGeom prst="ellipse">
            <a:avLst/>
          </a:prstGeom>
          <a:solidFill>
            <a:srgbClr val="3366FF"/>
          </a:solidFill>
          <a:ln w="22225" algn="ctr">
            <a:solidFill>
              <a:schemeClr val="tx1"/>
            </a:solidFill>
            <a:round/>
            <a:headEnd/>
            <a:tailEnd/>
          </a:ln>
        </p:spPr>
        <p:txBody>
          <a:bodyPr anchor="ctr">
            <a:spAutoFit/>
          </a:bodyPr>
          <a:lstStyle/>
          <a:p>
            <a:endParaRPr lang="en-US"/>
          </a:p>
        </p:txBody>
      </p:sp>
      <p:sp>
        <p:nvSpPr>
          <p:cNvPr id="24580" name="Rectangle 7"/>
          <p:cNvSpPr>
            <a:spLocks noChangeArrowheads="1"/>
          </p:cNvSpPr>
          <p:nvPr/>
        </p:nvSpPr>
        <p:spPr bwMode="auto">
          <a:xfrm>
            <a:off x="3162300" y="211138"/>
            <a:ext cx="2933700" cy="519112"/>
          </a:xfrm>
          <a:prstGeom prst="rect">
            <a:avLst/>
          </a:prstGeom>
          <a:noFill/>
          <a:ln w="22225" algn="ctr">
            <a:noFill/>
            <a:miter lim="800000"/>
            <a:headEnd/>
            <a:tailEnd/>
          </a:ln>
        </p:spPr>
        <p:txBody>
          <a:bodyPr wrap="none" anchor="ctr">
            <a:spAutoFit/>
          </a:bodyPr>
          <a:lstStyle/>
          <a:p>
            <a:pPr algn="l"/>
            <a:r>
              <a:rPr lang="en-US" b="1" dirty="0"/>
              <a:t>Nuclear Fission</a:t>
            </a:r>
            <a:r>
              <a:rPr lang="en-US" dirty="0"/>
              <a:t> </a:t>
            </a:r>
          </a:p>
        </p:txBody>
      </p:sp>
      <p:sp>
        <p:nvSpPr>
          <p:cNvPr id="24581" name="Rectangle 8"/>
          <p:cNvSpPr>
            <a:spLocks noChangeArrowheads="1"/>
          </p:cNvSpPr>
          <p:nvPr/>
        </p:nvSpPr>
        <p:spPr bwMode="auto">
          <a:xfrm>
            <a:off x="5400771" y="3518956"/>
            <a:ext cx="3128490" cy="1384995"/>
          </a:xfrm>
          <a:prstGeom prst="rect">
            <a:avLst/>
          </a:prstGeom>
          <a:noFill/>
          <a:ln w="22225" algn="ctr">
            <a:noFill/>
            <a:miter lim="800000"/>
            <a:headEnd/>
            <a:tailEnd/>
          </a:ln>
        </p:spPr>
        <p:txBody>
          <a:bodyPr wrap="square" anchor="ctr">
            <a:spAutoFit/>
          </a:bodyPr>
          <a:lstStyle/>
          <a:p>
            <a:pPr algn="l"/>
            <a:r>
              <a:rPr lang="en-US" dirty="0"/>
              <a:t>Fission </a:t>
            </a:r>
            <a:r>
              <a:rPr lang="en-US" dirty="0" smtClean="0"/>
              <a:t>probability increases when we have...</a:t>
            </a:r>
            <a:endParaRPr lang="en-US" dirty="0"/>
          </a:p>
        </p:txBody>
      </p:sp>
      <p:sp>
        <p:nvSpPr>
          <p:cNvPr id="219145" name="Rectangle 9"/>
          <p:cNvSpPr>
            <a:spLocks noChangeArrowheads="1"/>
          </p:cNvSpPr>
          <p:nvPr/>
        </p:nvSpPr>
        <p:spPr bwMode="auto">
          <a:xfrm>
            <a:off x="7073072" y="4382785"/>
            <a:ext cx="1840568" cy="523220"/>
          </a:xfrm>
          <a:prstGeom prst="rect">
            <a:avLst/>
          </a:prstGeom>
          <a:noFill/>
          <a:ln w="22225" algn="ctr">
            <a:noFill/>
            <a:miter lim="800000"/>
            <a:headEnd/>
            <a:tailEnd/>
          </a:ln>
        </p:spPr>
        <p:txBody>
          <a:bodyPr wrap="none" anchor="ctr">
            <a:spAutoFit/>
          </a:bodyPr>
          <a:lstStyle/>
          <a:p>
            <a:pPr algn="l"/>
            <a:r>
              <a:rPr lang="en-US" dirty="0" smtClean="0">
                <a:solidFill>
                  <a:srgbClr val="000000"/>
                </a:solidFill>
              </a:rPr>
              <a:t>SLOW n</a:t>
            </a:r>
            <a:r>
              <a:rPr lang="en-US" baseline="30000" dirty="0" smtClean="0">
                <a:solidFill>
                  <a:srgbClr val="000000"/>
                </a:solidFill>
              </a:rPr>
              <a:t>0</a:t>
            </a:r>
            <a:r>
              <a:rPr lang="en-US" dirty="0" smtClean="0">
                <a:solidFill>
                  <a:srgbClr val="000000"/>
                </a:solidFill>
              </a:rPr>
              <a:t>.</a:t>
            </a:r>
            <a:endParaRPr lang="en-US" dirty="0">
              <a:solidFill>
                <a:srgbClr val="000000"/>
              </a:solidFill>
            </a:endParaRPr>
          </a:p>
        </p:txBody>
      </p:sp>
      <p:sp>
        <p:nvSpPr>
          <p:cNvPr id="219146" name="Oval 10"/>
          <p:cNvSpPr>
            <a:spLocks noChangeArrowheads="1"/>
          </p:cNvSpPr>
          <p:nvPr/>
        </p:nvSpPr>
        <p:spPr bwMode="auto">
          <a:xfrm>
            <a:off x="3751044" y="4537893"/>
            <a:ext cx="1349375" cy="1349375"/>
          </a:xfrm>
          <a:prstGeom prst="ellipse">
            <a:avLst/>
          </a:prstGeom>
          <a:solidFill>
            <a:srgbClr val="808080"/>
          </a:solidFill>
          <a:ln w="22225" algn="ctr">
            <a:solidFill>
              <a:schemeClr val="tx1"/>
            </a:solidFill>
            <a:round/>
            <a:headEnd/>
            <a:tailEnd/>
          </a:ln>
        </p:spPr>
        <p:txBody>
          <a:bodyPr anchor="ctr">
            <a:spAutoFit/>
          </a:bodyPr>
          <a:lstStyle/>
          <a:p>
            <a:endParaRPr lang="en-US"/>
          </a:p>
        </p:txBody>
      </p:sp>
      <p:sp>
        <p:nvSpPr>
          <p:cNvPr id="219149" name="Freeform 13"/>
          <p:cNvSpPr>
            <a:spLocks/>
          </p:cNvSpPr>
          <p:nvPr/>
        </p:nvSpPr>
        <p:spPr bwMode="auto">
          <a:xfrm rot="10800000">
            <a:off x="3949482" y="4375968"/>
            <a:ext cx="939800" cy="1687512"/>
          </a:xfrm>
          <a:custGeom>
            <a:avLst/>
            <a:gdLst>
              <a:gd name="T0" fmla="*/ 2147483647 w 592"/>
              <a:gd name="T1" fmla="*/ 2147483647 h 1063"/>
              <a:gd name="T2" fmla="*/ 2147483647 w 592"/>
              <a:gd name="T3" fmla="*/ 2147483647 h 1063"/>
              <a:gd name="T4" fmla="*/ 2147483647 w 592"/>
              <a:gd name="T5" fmla="*/ 2147483647 h 1063"/>
              <a:gd name="T6" fmla="*/ 2147483647 w 592"/>
              <a:gd name="T7" fmla="*/ 2147483647 h 1063"/>
              <a:gd name="T8" fmla="*/ 2147483647 w 592"/>
              <a:gd name="T9" fmla="*/ 2147483647 h 1063"/>
              <a:gd name="T10" fmla="*/ 2147483647 w 592"/>
              <a:gd name="T11" fmla="*/ 2147483647 h 1063"/>
              <a:gd name="T12" fmla="*/ 2147483647 w 592"/>
              <a:gd name="T13" fmla="*/ 2147483647 h 1063"/>
              <a:gd name="T14" fmla="*/ 2147483647 w 592"/>
              <a:gd name="T15" fmla="*/ 2147483647 h 1063"/>
              <a:gd name="T16" fmla="*/ 2147483647 w 592"/>
              <a:gd name="T17" fmla="*/ 2147483647 h 1063"/>
              <a:gd name="T18" fmla="*/ 2147483647 w 592"/>
              <a:gd name="T19" fmla="*/ 2147483647 h 1063"/>
              <a:gd name="T20" fmla="*/ 2147483647 w 592"/>
              <a:gd name="T21" fmla="*/ 2147483647 h 1063"/>
              <a:gd name="T22" fmla="*/ 2147483647 w 592"/>
              <a:gd name="T23" fmla="*/ 2147483647 h 1063"/>
              <a:gd name="T24" fmla="*/ 2147483647 w 592"/>
              <a:gd name="T25" fmla="*/ 2147483647 h 1063"/>
              <a:gd name="T26" fmla="*/ 2147483647 w 592"/>
              <a:gd name="T27" fmla="*/ 2147483647 h 1063"/>
              <a:gd name="T28" fmla="*/ 2147483647 w 592"/>
              <a:gd name="T29" fmla="*/ 2147483647 h 1063"/>
              <a:gd name="T30" fmla="*/ 2147483647 w 592"/>
              <a:gd name="T31" fmla="*/ 2147483647 h 1063"/>
              <a:gd name="T32" fmla="*/ 2147483647 w 592"/>
              <a:gd name="T33" fmla="*/ 2147483647 h 1063"/>
              <a:gd name="T34" fmla="*/ 2147483647 w 592"/>
              <a:gd name="T35" fmla="*/ 2147483647 h 1063"/>
              <a:gd name="T36" fmla="*/ 2147483647 w 592"/>
              <a:gd name="T37" fmla="*/ 2147483647 h 106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92"/>
              <a:gd name="T58" fmla="*/ 0 h 1063"/>
              <a:gd name="T59" fmla="*/ 592 w 592"/>
              <a:gd name="T60" fmla="*/ 1063 h 106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92" h="1063">
                <a:moveTo>
                  <a:pt x="108" y="54"/>
                </a:moveTo>
                <a:cubicBezTo>
                  <a:pt x="147" y="5"/>
                  <a:pt x="277" y="0"/>
                  <a:pt x="353" y="8"/>
                </a:cubicBezTo>
                <a:cubicBezTo>
                  <a:pt x="429" y="16"/>
                  <a:pt x="531" y="50"/>
                  <a:pt x="566" y="100"/>
                </a:cubicBezTo>
                <a:cubicBezTo>
                  <a:pt x="590" y="172"/>
                  <a:pt x="592" y="233"/>
                  <a:pt x="566" y="310"/>
                </a:cubicBezTo>
                <a:cubicBezTo>
                  <a:pt x="554" y="380"/>
                  <a:pt x="502" y="438"/>
                  <a:pt x="485" y="482"/>
                </a:cubicBezTo>
                <a:cubicBezTo>
                  <a:pt x="477" y="529"/>
                  <a:pt x="476" y="568"/>
                  <a:pt x="483" y="592"/>
                </a:cubicBezTo>
                <a:cubicBezTo>
                  <a:pt x="488" y="619"/>
                  <a:pt x="499" y="607"/>
                  <a:pt x="515" y="644"/>
                </a:cubicBezTo>
                <a:cubicBezTo>
                  <a:pt x="543" y="698"/>
                  <a:pt x="572" y="770"/>
                  <a:pt x="577" y="816"/>
                </a:cubicBezTo>
                <a:cubicBezTo>
                  <a:pt x="589" y="868"/>
                  <a:pt x="576" y="915"/>
                  <a:pt x="567" y="946"/>
                </a:cubicBezTo>
                <a:cubicBezTo>
                  <a:pt x="558" y="977"/>
                  <a:pt x="558" y="983"/>
                  <a:pt x="521" y="1002"/>
                </a:cubicBezTo>
                <a:cubicBezTo>
                  <a:pt x="484" y="1021"/>
                  <a:pt x="398" y="1053"/>
                  <a:pt x="345" y="1062"/>
                </a:cubicBezTo>
                <a:cubicBezTo>
                  <a:pt x="293" y="1063"/>
                  <a:pt x="242" y="1062"/>
                  <a:pt x="203" y="1054"/>
                </a:cubicBezTo>
                <a:cubicBezTo>
                  <a:pt x="164" y="1046"/>
                  <a:pt x="137" y="1041"/>
                  <a:pt x="111" y="1016"/>
                </a:cubicBezTo>
                <a:cubicBezTo>
                  <a:pt x="85" y="991"/>
                  <a:pt x="53" y="966"/>
                  <a:pt x="45" y="902"/>
                </a:cubicBezTo>
                <a:cubicBezTo>
                  <a:pt x="0" y="845"/>
                  <a:pt x="59" y="695"/>
                  <a:pt x="63" y="630"/>
                </a:cubicBezTo>
                <a:cubicBezTo>
                  <a:pt x="67" y="565"/>
                  <a:pt x="77" y="578"/>
                  <a:pt x="72" y="511"/>
                </a:cubicBezTo>
                <a:cubicBezTo>
                  <a:pt x="85" y="431"/>
                  <a:pt x="29" y="304"/>
                  <a:pt x="35" y="228"/>
                </a:cubicBezTo>
                <a:cubicBezTo>
                  <a:pt x="33" y="163"/>
                  <a:pt x="45" y="151"/>
                  <a:pt x="57" y="122"/>
                </a:cubicBezTo>
                <a:cubicBezTo>
                  <a:pt x="69" y="93"/>
                  <a:pt x="98" y="68"/>
                  <a:pt x="108" y="54"/>
                </a:cubicBezTo>
                <a:close/>
              </a:path>
            </a:pathLst>
          </a:custGeom>
          <a:solidFill>
            <a:schemeClr val="bg2"/>
          </a:solidFill>
          <a:ln w="22225" cap="flat" cmpd="sng">
            <a:solidFill>
              <a:schemeClr val="tx1"/>
            </a:solidFill>
            <a:prstDash val="solid"/>
            <a:round/>
            <a:headEnd/>
            <a:tailEnd/>
          </a:ln>
        </p:spPr>
        <p:txBody>
          <a:bodyPr wrap="none" anchor="ctr">
            <a:spAutoFit/>
          </a:bodyPr>
          <a:lstStyle/>
          <a:p>
            <a:endParaRPr lang="en-US"/>
          </a:p>
        </p:txBody>
      </p:sp>
      <p:sp>
        <p:nvSpPr>
          <p:cNvPr id="219151" name="Oval 15"/>
          <p:cNvSpPr>
            <a:spLocks noChangeArrowheads="1"/>
          </p:cNvSpPr>
          <p:nvPr/>
        </p:nvSpPr>
        <p:spPr bwMode="auto">
          <a:xfrm>
            <a:off x="4028857" y="3712393"/>
            <a:ext cx="914400" cy="914400"/>
          </a:xfrm>
          <a:prstGeom prst="ellipse">
            <a:avLst/>
          </a:prstGeom>
          <a:solidFill>
            <a:srgbClr val="808080"/>
          </a:solidFill>
          <a:ln w="22225" algn="ctr">
            <a:solidFill>
              <a:schemeClr val="tx1"/>
            </a:solidFill>
            <a:round/>
            <a:headEnd/>
            <a:tailEnd/>
          </a:ln>
        </p:spPr>
        <p:txBody>
          <a:bodyPr wrap="none" anchor="ctr">
            <a:spAutoFit/>
          </a:bodyPr>
          <a:lstStyle/>
          <a:p>
            <a:endParaRPr lang="en-US"/>
          </a:p>
        </p:txBody>
      </p:sp>
      <p:sp>
        <p:nvSpPr>
          <p:cNvPr id="219152" name="Oval 16"/>
          <p:cNvSpPr>
            <a:spLocks noChangeArrowheads="1"/>
          </p:cNvSpPr>
          <p:nvPr/>
        </p:nvSpPr>
        <p:spPr bwMode="auto">
          <a:xfrm>
            <a:off x="3954244" y="5741218"/>
            <a:ext cx="914400" cy="914400"/>
          </a:xfrm>
          <a:prstGeom prst="ellipse">
            <a:avLst/>
          </a:prstGeom>
          <a:solidFill>
            <a:srgbClr val="808080"/>
          </a:solidFill>
          <a:ln w="22225" algn="ctr">
            <a:solidFill>
              <a:schemeClr val="tx1"/>
            </a:solidFill>
            <a:round/>
            <a:headEnd/>
            <a:tailEnd/>
          </a:ln>
        </p:spPr>
        <p:txBody>
          <a:bodyPr wrap="none" anchor="ctr">
            <a:spAutoFit/>
          </a:bodyPr>
          <a:lstStyle/>
          <a:p>
            <a:endParaRPr lang="en-US"/>
          </a:p>
        </p:txBody>
      </p:sp>
      <p:sp>
        <p:nvSpPr>
          <p:cNvPr id="219154" name="Oval 18"/>
          <p:cNvSpPr>
            <a:spLocks noChangeArrowheads="1"/>
          </p:cNvSpPr>
          <p:nvPr/>
        </p:nvSpPr>
        <p:spPr bwMode="auto">
          <a:xfrm>
            <a:off x="5748773" y="4919717"/>
            <a:ext cx="158750" cy="158750"/>
          </a:xfrm>
          <a:prstGeom prst="ellipse">
            <a:avLst/>
          </a:prstGeom>
          <a:solidFill>
            <a:srgbClr val="3366FF"/>
          </a:solidFill>
          <a:ln w="22225" algn="ctr">
            <a:solidFill>
              <a:schemeClr val="tx1"/>
            </a:solidFill>
            <a:round/>
            <a:headEnd/>
            <a:tailEnd/>
          </a:ln>
        </p:spPr>
        <p:txBody>
          <a:bodyPr anchor="ctr">
            <a:spAutoFit/>
          </a:bodyPr>
          <a:lstStyle/>
          <a:p>
            <a:endParaRPr lang="en-US"/>
          </a:p>
        </p:txBody>
      </p:sp>
      <p:sp>
        <p:nvSpPr>
          <p:cNvPr id="219155" name="Oval 19"/>
          <p:cNvSpPr>
            <a:spLocks noChangeArrowheads="1"/>
          </p:cNvSpPr>
          <p:nvPr/>
        </p:nvSpPr>
        <p:spPr bwMode="auto">
          <a:xfrm>
            <a:off x="6110723" y="5137205"/>
            <a:ext cx="158750" cy="158750"/>
          </a:xfrm>
          <a:prstGeom prst="ellipse">
            <a:avLst/>
          </a:prstGeom>
          <a:solidFill>
            <a:srgbClr val="3366FF"/>
          </a:solidFill>
          <a:ln w="22225" algn="ctr">
            <a:solidFill>
              <a:schemeClr val="tx1"/>
            </a:solidFill>
            <a:round/>
            <a:headEnd/>
            <a:tailEnd/>
          </a:ln>
        </p:spPr>
        <p:txBody>
          <a:bodyPr anchor="ctr">
            <a:spAutoFit/>
          </a:bodyPr>
          <a:lstStyle/>
          <a:p>
            <a:endParaRPr lang="en-US"/>
          </a:p>
        </p:txBody>
      </p:sp>
      <p:sp>
        <p:nvSpPr>
          <p:cNvPr id="219156" name="Oval 20"/>
          <p:cNvSpPr>
            <a:spLocks noChangeArrowheads="1"/>
          </p:cNvSpPr>
          <p:nvPr/>
        </p:nvSpPr>
        <p:spPr bwMode="auto">
          <a:xfrm>
            <a:off x="5777348" y="5384855"/>
            <a:ext cx="158750" cy="158750"/>
          </a:xfrm>
          <a:prstGeom prst="ellipse">
            <a:avLst/>
          </a:prstGeom>
          <a:solidFill>
            <a:srgbClr val="3366FF"/>
          </a:solidFill>
          <a:ln w="22225" algn="ctr">
            <a:solidFill>
              <a:schemeClr val="tx1"/>
            </a:solidFill>
            <a:round/>
            <a:headEnd/>
            <a:tailEnd/>
          </a:ln>
        </p:spPr>
        <p:txBody>
          <a:bodyPr anchor="ctr">
            <a:spAutoFit/>
          </a:bodyPr>
          <a:lstStyle/>
          <a:p>
            <a:endParaRPr lang="en-US"/>
          </a:p>
        </p:txBody>
      </p:sp>
      <p:sp>
        <p:nvSpPr>
          <p:cNvPr id="219158" name="AutoShape 22"/>
          <p:cNvSpPr>
            <a:spLocks noChangeArrowheads="1"/>
          </p:cNvSpPr>
          <p:nvPr/>
        </p:nvSpPr>
        <p:spPr bwMode="auto">
          <a:xfrm rot="-10428387">
            <a:off x="3538319" y="4536305"/>
            <a:ext cx="1708150" cy="1263650"/>
          </a:xfrm>
          <a:prstGeom prst="irregularSeal2">
            <a:avLst/>
          </a:prstGeom>
          <a:solidFill>
            <a:srgbClr val="FFFF00"/>
          </a:solidFill>
          <a:ln w="22225" algn="ctr">
            <a:solidFill>
              <a:schemeClr val="tx1"/>
            </a:solidFill>
            <a:miter lim="800000"/>
            <a:headEnd/>
            <a:tailEnd/>
          </a:ln>
        </p:spPr>
        <p:txBody>
          <a:bodyPr anchor="ctr">
            <a:spAutoFit/>
          </a:bodyPr>
          <a:lstStyle/>
          <a:p>
            <a:endParaRPr lang="en-US"/>
          </a:p>
        </p:txBody>
      </p:sp>
      <p:grpSp>
        <p:nvGrpSpPr>
          <p:cNvPr id="2" name="Group 26"/>
          <p:cNvGrpSpPr>
            <a:grpSpLocks/>
          </p:cNvGrpSpPr>
          <p:nvPr/>
        </p:nvGrpSpPr>
        <p:grpSpPr bwMode="auto">
          <a:xfrm>
            <a:off x="425232" y="3741784"/>
            <a:ext cx="3465512" cy="1006475"/>
            <a:chOff x="238" y="836"/>
            <a:chExt cx="2183" cy="634"/>
          </a:xfrm>
        </p:grpSpPr>
        <p:sp>
          <p:nvSpPr>
            <p:cNvPr id="24598" name="Rectangle 17"/>
            <p:cNvSpPr>
              <a:spLocks noChangeArrowheads="1"/>
            </p:cNvSpPr>
            <p:nvPr/>
          </p:nvSpPr>
          <p:spPr bwMode="auto">
            <a:xfrm>
              <a:off x="238" y="836"/>
              <a:ext cx="1821" cy="634"/>
            </a:xfrm>
            <a:prstGeom prst="rect">
              <a:avLst/>
            </a:prstGeom>
            <a:noFill/>
            <a:ln w="9525">
              <a:noFill/>
              <a:miter lim="800000"/>
              <a:headEnd/>
              <a:tailEnd/>
            </a:ln>
          </p:spPr>
          <p:txBody>
            <a:bodyPr wrap="none">
              <a:spAutoFit/>
            </a:bodyPr>
            <a:lstStyle/>
            <a:p>
              <a:pPr algn="l"/>
              <a:r>
                <a:rPr lang="en-US" sz="2000" dirty="0">
                  <a:solidFill>
                    <a:srgbClr val="000000"/>
                  </a:solidFill>
                </a:rPr>
                <a:t>distance too big;</a:t>
              </a:r>
            </a:p>
            <a:p>
              <a:pPr algn="l"/>
              <a:r>
                <a:rPr lang="en-US" sz="2000" dirty="0">
                  <a:solidFill>
                    <a:srgbClr val="000000"/>
                  </a:solidFill>
                </a:rPr>
                <a:t>strong force weakens;</a:t>
              </a:r>
            </a:p>
            <a:p>
              <a:pPr algn="l"/>
              <a:r>
                <a:rPr lang="en-US" sz="2000" dirty="0">
                  <a:solidFill>
                    <a:srgbClr val="000000"/>
                  </a:solidFill>
                </a:rPr>
                <a:t>+/+ repulsion takes over</a:t>
              </a:r>
            </a:p>
          </p:txBody>
        </p:sp>
        <p:sp>
          <p:nvSpPr>
            <p:cNvPr id="24599" name="Line 25"/>
            <p:cNvSpPr>
              <a:spLocks noChangeShapeType="1"/>
            </p:cNvSpPr>
            <p:nvPr/>
          </p:nvSpPr>
          <p:spPr bwMode="auto">
            <a:xfrm>
              <a:off x="2030" y="1381"/>
              <a:ext cx="391" cy="26"/>
            </a:xfrm>
            <a:prstGeom prst="line">
              <a:avLst/>
            </a:prstGeom>
            <a:noFill/>
            <a:ln w="25400">
              <a:solidFill>
                <a:schemeClr val="tx1"/>
              </a:solidFill>
              <a:round/>
              <a:headEnd/>
              <a:tailEnd type="triangle" w="lg" len="lg"/>
            </a:ln>
          </p:spPr>
          <p:txBody>
            <a:bodyPr wrap="square" anchor="ctr">
              <a:spAutoFit/>
            </a:bodyPr>
            <a:lstStyle/>
            <a:p>
              <a:endParaRPr lang="en-US"/>
            </a:p>
          </p:txBody>
        </p:sp>
      </p:grpSp>
      <p:sp>
        <p:nvSpPr>
          <p:cNvPr id="219163" name="Rectangle 27"/>
          <p:cNvSpPr>
            <a:spLocks noChangeArrowheads="1"/>
          </p:cNvSpPr>
          <p:nvPr/>
        </p:nvSpPr>
        <p:spPr bwMode="auto">
          <a:xfrm>
            <a:off x="276007" y="5366568"/>
            <a:ext cx="1189037" cy="519112"/>
          </a:xfrm>
          <a:prstGeom prst="rect">
            <a:avLst/>
          </a:prstGeom>
          <a:noFill/>
          <a:ln w="9525">
            <a:noFill/>
            <a:miter lim="800000"/>
            <a:headEnd/>
            <a:tailEnd/>
          </a:ln>
        </p:spPr>
        <p:txBody>
          <a:bodyPr wrap="none">
            <a:spAutoFit/>
          </a:bodyPr>
          <a:lstStyle/>
          <a:p>
            <a:pPr algn="l"/>
            <a:r>
              <a:rPr lang="en-US">
                <a:solidFill>
                  <a:srgbClr val="000000"/>
                </a:solidFill>
              </a:rPr>
              <a:t>fast n</a:t>
            </a:r>
            <a:r>
              <a:rPr lang="en-US" baseline="30000">
                <a:solidFill>
                  <a:srgbClr val="000000"/>
                </a:solidFill>
              </a:rPr>
              <a:t>0</a:t>
            </a:r>
          </a:p>
        </p:txBody>
      </p:sp>
      <p:sp>
        <p:nvSpPr>
          <p:cNvPr id="219164" name="Rectangle 28"/>
          <p:cNvSpPr>
            <a:spLocks noChangeArrowheads="1"/>
          </p:cNvSpPr>
          <p:nvPr/>
        </p:nvSpPr>
        <p:spPr bwMode="auto">
          <a:xfrm>
            <a:off x="241082" y="5366568"/>
            <a:ext cx="1328737" cy="519112"/>
          </a:xfrm>
          <a:prstGeom prst="rect">
            <a:avLst/>
          </a:prstGeom>
          <a:noFill/>
          <a:ln w="9525">
            <a:noFill/>
            <a:miter lim="800000"/>
            <a:headEnd/>
            <a:tailEnd/>
          </a:ln>
        </p:spPr>
        <p:txBody>
          <a:bodyPr wrap="none">
            <a:spAutoFit/>
          </a:bodyPr>
          <a:lstStyle/>
          <a:p>
            <a:pPr algn="l"/>
            <a:r>
              <a:rPr lang="en-US">
                <a:solidFill>
                  <a:srgbClr val="000000"/>
                </a:solidFill>
              </a:rPr>
              <a:t>slow n</a:t>
            </a:r>
            <a:r>
              <a:rPr lang="en-US" baseline="30000">
                <a:solidFill>
                  <a:srgbClr val="000000"/>
                </a:solidFill>
              </a:rPr>
              <a:t>0</a:t>
            </a:r>
          </a:p>
        </p:txBody>
      </p:sp>
      <p:sp>
        <p:nvSpPr>
          <p:cNvPr id="219165" name="Rectangle 29"/>
          <p:cNvSpPr>
            <a:spLocks noChangeArrowheads="1"/>
          </p:cNvSpPr>
          <p:nvPr/>
        </p:nvSpPr>
        <p:spPr bwMode="auto">
          <a:xfrm>
            <a:off x="6577222" y="5222323"/>
            <a:ext cx="2082800" cy="1373187"/>
          </a:xfrm>
          <a:prstGeom prst="rect">
            <a:avLst/>
          </a:prstGeom>
          <a:noFill/>
          <a:ln w="9525">
            <a:noFill/>
            <a:miter lim="800000"/>
            <a:headEnd/>
            <a:tailEnd/>
          </a:ln>
        </p:spPr>
        <p:txBody>
          <a:bodyPr wrap="none">
            <a:spAutoFit/>
          </a:bodyPr>
          <a:lstStyle/>
          <a:p>
            <a:pPr algn="l"/>
            <a:r>
              <a:rPr lang="en-US" dirty="0">
                <a:solidFill>
                  <a:srgbClr val="000000"/>
                </a:solidFill>
              </a:rPr>
              <a:t>released n</a:t>
            </a:r>
            <a:r>
              <a:rPr lang="en-US" baseline="30000" dirty="0">
                <a:solidFill>
                  <a:srgbClr val="000000"/>
                </a:solidFill>
              </a:rPr>
              <a:t>0</a:t>
            </a:r>
            <a:r>
              <a:rPr lang="en-US" dirty="0">
                <a:solidFill>
                  <a:srgbClr val="000000"/>
                </a:solidFill>
              </a:rPr>
              <a:t>;</a:t>
            </a:r>
          </a:p>
          <a:p>
            <a:pPr algn="l"/>
            <a:r>
              <a:rPr lang="en-US" dirty="0">
                <a:solidFill>
                  <a:srgbClr val="000000"/>
                </a:solidFill>
              </a:rPr>
              <a:t>free to split</a:t>
            </a:r>
          </a:p>
          <a:p>
            <a:pPr algn="l"/>
            <a:r>
              <a:rPr lang="en-US" dirty="0">
                <a:solidFill>
                  <a:srgbClr val="000000"/>
                </a:solidFill>
              </a:rPr>
              <a:t>more nuclei</a:t>
            </a:r>
            <a:endParaRPr lang="en-US" baseline="30000" dirty="0">
              <a:solidFill>
                <a:srgbClr val="000000"/>
              </a:solidFill>
            </a:endParaRPr>
          </a:p>
        </p:txBody>
      </p:sp>
      <p:sp>
        <p:nvSpPr>
          <p:cNvPr id="219166" name="Rectangle 30"/>
          <p:cNvSpPr>
            <a:spLocks noChangeArrowheads="1"/>
          </p:cNvSpPr>
          <p:nvPr/>
        </p:nvSpPr>
        <p:spPr bwMode="auto">
          <a:xfrm>
            <a:off x="260241" y="3019802"/>
            <a:ext cx="3842719" cy="523220"/>
          </a:xfrm>
          <a:prstGeom prst="rect">
            <a:avLst/>
          </a:prstGeom>
          <a:noFill/>
          <a:ln w="22225" algn="ctr">
            <a:noFill/>
            <a:miter lim="800000"/>
            <a:headEnd/>
            <a:tailEnd/>
          </a:ln>
        </p:spPr>
        <p:txBody>
          <a:bodyPr wrap="none" anchor="ctr">
            <a:spAutoFit/>
          </a:bodyPr>
          <a:lstStyle/>
          <a:p>
            <a:pPr algn="l"/>
            <a:r>
              <a:rPr lang="en-US" dirty="0"/>
              <a:t>Important </a:t>
            </a:r>
            <a:r>
              <a:rPr lang="en-US" dirty="0" smtClean="0"/>
              <a:t>fissile </a:t>
            </a:r>
            <a:r>
              <a:rPr lang="en-US" dirty="0"/>
              <a:t>nuclei:</a:t>
            </a:r>
          </a:p>
        </p:txBody>
      </p:sp>
      <p:sp>
        <p:nvSpPr>
          <p:cNvPr id="219167" name="Rectangle 31"/>
          <p:cNvSpPr>
            <a:spLocks noChangeArrowheads="1"/>
          </p:cNvSpPr>
          <p:nvPr/>
        </p:nvSpPr>
        <p:spPr bwMode="auto">
          <a:xfrm>
            <a:off x="4005631" y="3019802"/>
            <a:ext cx="5064207" cy="523220"/>
          </a:xfrm>
          <a:prstGeom prst="rect">
            <a:avLst/>
          </a:prstGeom>
          <a:noFill/>
          <a:ln w="22225" algn="ctr">
            <a:noFill/>
            <a:miter lim="800000"/>
            <a:headEnd/>
            <a:tailEnd/>
          </a:ln>
        </p:spPr>
        <p:txBody>
          <a:bodyPr wrap="none" anchor="ctr">
            <a:spAutoFit/>
          </a:bodyPr>
          <a:lstStyle/>
          <a:p>
            <a:pPr algn="l"/>
            <a:r>
              <a:rPr lang="en-US" dirty="0">
                <a:solidFill>
                  <a:srgbClr val="000000"/>
                </a:solidFill>
              </a:rPr>
              <a:t>U-233, U-235, </a:t>
            </a:r>
            <a:r>
              <a:rPr lang="en-US" dirty="0" smtClean="0">
                <a:solidFill>
                  <a:srgbClr val="000000"/>
                </a:solidFill>
              </a:rPr>
              <a:t>Pu-239, Pu-241</a:t>
            </a:r>
            <a:endParaRPr lang="en-US" dirty="0">
              <a:solidFill>
                <a:srgbClr val="000000"/>
              </a:solidFill>
            </a:endParaRPr>
          </a:p>
        </p:txBody>
      </p:sp>
      <p:sp>
        <p:nvSpPr>
          <p:cNvPr id="25" name="Rectangle 30"/>
          <p:cNvSpPr>
            <a:spLocks noChangeArrowheads="1"/>
          </p:cNvSpPr>
          <p:nvPr/>
        </p:nvSpPr>
        <p:spPr bwMode="auto">
          <a:xfrm>
            <a:off x="148036" y="1441993"/>
            <a:ext cx="3603872" cy="523220"/>
          </a:xfrm>
          <a:prstGeom prst="rect">
            <a:avLst/>
          </a:prstGeom>
          <a:noFill/>
          <a:ln w="22225" algn="ctr">
            <a:noFill/>
            <a:miter lim="800000"/>
            <a:headEnd/>
            <a:tailEnd/>
          </a:ln>
        </p:spPr>
        <p:txBody>
          <a:bodyPr wrap="none" anchor="ctr">
            <a:spAutoFit/>
          </a:bodyPr>
          <a:lstStyle/>
          <a:p>
            <a:pPr algn="l"/>
            <a:r>
              <a:rPr lang="en-US" dirty="0" smtClean="0"/>
              <a:t>“</a:t>
            </a:r>
            <a:r>
              <a:rPr lang="en-US" u="sng" dirty="0" smtClean="0"/>
              <a:t>fissionable</a:t>
            </a:r>
            <a:r>
              <a:rPr lang="en-US" dirty="0" smtClean="0"/>
              <a:t>” means...</a:t>
            </a:r>
            <a:endParaRPr lang="en-US" dirty="0"/>
          </a:p>
        </p:txBody>
      </p:sp>
      <p:sp>
        <p:nvSpPr>
          <p:cNvPr id="26" name="Rectangle 30"/>
          <p:cNvSpPr>
            <a:spLocks noChangeArrowheads="1"/>
          </p:cNvSpPr>
          <p:nvPr/>
        </p:nvSpPr>
        <p:spPr bwMode="auto">
          <a:xfrm>
            <a:off x="4938663" y="1441993"/>
            <a:ext cx="2901756" cy="523220"/>
          </a:xfrm>
          <a:prstGeom prst="rect">
            <a:avLst/>
          </a:prstGeom>
          <a:noFill/>
          <a:ln w="22225" algn="ctr">
            <a:noFill/>
            <a:miter lim="800000"/>
            <a:headEnd/>
            <a:tailEnd/>
          </a:ln>
        </p:spPr>
        <p:txBody>
          <a:bodyPr wrap="none" anchor="ctr">
            <a:spAutoFit/>
          </a:bodyPr>
          <a:lstStyle/>
          <a:p>
            <a:pPr algn="l"/>
            <a:r>
              <a:rPr lang="en-US" dirty="0" smtClean="0"/>
              <a:t>“</a:t>
            </a:r>
            <a:r>
              <a:rPr lang="en-US" u="sng" dirty="0" smtClean="0"/>
              <a:t>fissile</a:t>
            </a:r>
            <a:r>
              <a:rPr lang="en-US" dirty="0" smtClean="0"/>
              <a:t>” means...</a:t>
            </a:r>
            <a:endParaRPr lang="en-US" dirty="0"/>
          </a:p>
        </p:txBody>
      </p:sp>
      <p:sp>
        <p:nvSpPr>
          <p:cNvPr id="27" name="Rectangle 30"/>
          <p:cNvSpPr>
            <a:spLocks noChangeArrowheads="1"/>
          </p:cNvSpPr>
          <p:nvPr/>
        </p:nvSpPr>
        <p:spPr bwMode="auto">
          <a:xfrm>
            <a:off x="148036" y="1918632"/>
            <a:ext cx="4657544" cy="523220"/>
          </a:xfrm>
          <a:prstGeom prst="rect">
            <a:avLst/>
          </a:prstGeom>
          <a:noFill/>
          <a:ln w="22225" algn="ctr">
            <a:noFill/>
            <a:miter lim="800000"/>
            <a:headEnd/>
            <a:tailEnd/>
          </a:ln>
        </p:spPr>
        <p:txBody>
          <a:bodyPr wrap="square" anchor="t" anchorCtr="0">
            <a:spAutoFit/>
          </a:bodyPr>
          <a:lstStyle/>
          <a:p>
            <a:pPr algn="l"/>
            <a:r>
              <a:rPr lang="en-US" dirty="0" smtClean="0">
                <a:solidFill>
                  <a:schemeClr val="tx1"/>
                </a:solidFill>
              </a:rPr>
              <a:t>“is able to undergo fission”</a:t>
            </a:r>
            <a:endParaRPr lang="en-US" dirty="0">
              <a:solidFill>
                <a:schemeClr val="tx1"/>
              </a:solidFill>
            </a:endParaRPr>
          </a:p>
        </p:txBody>
      </p:sp>
      <p:sp>
        <p:nvSpPr>
          <p:cNvPr id="28" name="Rectangle 30"/>
          <p:cNvSpPr>
            <a:spLocks noChangeArrowheads="1"/>
          </p:cNvSpPr>
          <p:nvPr/>
        </p:nvSpPr>
        <p:spPr bwMode="auto">
          <a:xfrm>
            <a:off x="4938663" y="1918632"/>
            <a:ext cx="3979529" cy="954107"/>
          </a:xfrm>
          <a:prstGeom prst="rect">
            <a:avLst/>
          </a:prstGeom>
          <a:noFill/>
          <a:ln w="22225" algn="ctr">
            <a:noFill/>
            <a:miter lim="800000"/>
            <a:headEnd/>
            <a:tailEnd/>
          </a:ln>
        </p:spPr>
        <p:txBody>
          <a:bodyPr wrap="square" anchor="t" anchorCtr="0">
            <a:spAutoFit/>
          </a:bodyPr>
          <a:lstStyle/>
          <a:p>
            <a:pPr algn="l"/>
            <a:r>
              <a:rPr lang="en-US" dirty="0" smtClean="0">
                <a:solidFill>
                  <a:schemeClr val="tx1"/>
                </a:solidFill>
              </a:rPr>
              <a:t>“is able to sustain a </a:t>
            </a:r>
          </a:p>
          <a:p>
            <a:pPr algn="l"/>
            <a:r>
              <a:rPr lang="en-US" dirty="0">
                <a:solidFill>
                  <a:schemeClr val="tx1"/>
                </a:solidFill>
              </a:rPr>
              <a:t> </a:t>
            </a:r>
            <a:r>
              <a:rPr lang="en-US" dirty="0" smtClean="0">
                <a:solidFill>
                  <a:schemeClr val="tx1"/>
                </a:solidFill>
              </a:rPr>
              <a:t>fission chain reaction”</a:t>
            </a:r>
            <a:endParaRPr lang="en-US" dirty="0">
              <a:solidFill>
                <a:schemeClr val="tx1"/>
              </a:solidFill>
            </a:endParaRPr>
          </a:p>
        </p:txBody>
      </p:sp>
      <p:sp>
        <p:nvSpPr>
          <p:cNvPr id="29" name="Rectangle 32"/>
          <p:cNvSpPr>
            <a:spLocks noChangeArrowheads="1"/>
          </p:cNvSpPr>
          <p:nvPr/>
        </p:nvSpPr>
        <p:spPr bwMode="auto">
          <a:xfrm>
            <a:off x="304522" y="759361"/>
            <a:ext cx="8586005" cy="523220"/>
          </a:xfrm>
          <a:prstGeom prst="rect">
            <a:avLst/>
          </a:prstGeom>
          <a:noFill/>
          <a:ln w="22225" algn="ctr">
            <a:noFill/>
            <a:miter lim="800000"/>
            <a:headEnd/>
            <a:tailEnd/>
          </a:ln>
        </p:spPr>
        <p:txBody>
          <a:bodyPr wrap="none" anchor="ctr">
            <a:spAutoFit/>
          </a:bodyPr>
          <a:lstStyle/>
          <a:p>
            <a:pPr algn="l"/>
            <a:r>
              <a:rPr lang="en-US" u="sng" dirty="0"/>
              <a:t>chain reaction</a:t>
            </a:r>
            <a:r>
              <a:rPr lang="en-US" dirty="0"/>
              <a:t>: one nuclear </a:t>
            </a:r>
            <a:r>
              <a:rPr lang="en-US" dirty="0" smtClean="0"/>
              <a:t>event leads to </a:t>
            </a:r>
            <a:r>
              <a:rPr lang="en-US" dirty="0" err="1" smtClean="0"/>
              <a:t>add’l</a:t>
            </a:r>
            <a:r>
              <a:rPr lang="en-US" dirty="0" smtClean="0"/>
              <a:t> ones</a:t>
            </a:r>
            <a:endParaRPr lang="en-US" dirty="0"/>
          </a:p>
        </p:txBody>
      </p:sp>
      <p:sp>
        <p:nvSpPr>
          <p:cNvPr id="3" name="Rectangle 2"/>
          <p:cNvSpPr/>
          <p:nvPr/>
        </p:nvSpPr>
        <p:spPr bwMode="auto">
          <a:xfrm>
            <a:off x="4863929" y="1441993"/>
            <a:ext cx="3854395" cy="1430746"/>
          </a:xfrm>
          <a:prstGeom prst="rect">
            <a:avLst/>
          </a:prstGeom>
          <a:noFill/>
          <a:ln w="571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rgbClr val="FF0000"/>
              </a:solidFill>
              <a:effectLst/>
              <a:latin typeface="Arial" charset="0"/>
            </a:endParaRPr>
          </a:p>
        </p:txBody>
      </p:sp>
    </p:spTree>
    <p:extLst>
      <p:ext uri="{BB962C8B-B14F-4D97-AF65-F5344CB8AC3E}">
        <p14:creationId xmlns:p14="http://schemas.microsoft.com/office/powerpoint/2010/main" val="7760975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circle(in)">
                                      <p:cBhvr>
                                        <p:cTn id="7" dur="20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34"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 from="(-#ppt_w/2)" to="(#ppt_x)" calcmode="lin" valueType="num">
                                      <p:cBhvr>
                                        <p:cTn id="12" dur="600" fill="hold">
                                          <p:stCondLst>
                                            <p:cond delay="0"/>
                                          </p:stCondLst>
                                        </p:cTn>
                                        <p:tgtEl>
                                          <p:spTgt spid="25"/>
                                        </p:tgtEl>
                                        <p:attrNameLst>
                                          <p:attrName>ppt_x</p:attrName>
                                        </p:attrNameLst>
                                      </p:cBhvr>
                                    </p:anim>
                                    <p:anim from="0" to="-1.0" calcmode="lin" valueType="num">
                                      <p:cBhvr>
                                        <p:cTn id="13" dur="200" decel="50000" autoRev="1" fill="hold">
                                          <p:stCondLst>
                                            <p:cond delay="600"/>
                                          </p:stCondLst>
                                        </p:cTn>
                                        <p:tgtEl>
                                          <p:spTgt spid="25"/>
                                        </p:tgtEl>
                                        <p:attrNameLst>
                                          <p:attrName>xshear</p:attrName>
                                        </p:attrNameLst>
                                      </p:cBhvr>
                                    </p:anim>
                                    <p:animScale>
                                      <p:cBhvr>
                                        <p:cTn id="14" dur="200" decel="100000" autoRev="1" fill="hold">
                                          <p:stCondLst>
                                            <p:cond delay="600"/>
                                          </p:stCondLst>
                                        </p:cTn>
                                        <p:tgtEl>
                                          <p:spTgt spid="25"/>
                                        </p:tgtEl>
                                      </p:cBhvr>
                                      <p:from x="100000" y="100000"/>
                                      <p:to x="80000" y="100000"/>
                                    </p:animScale>
                                    <p:anim by="(#ppt_h/3+#ppt_w*0.1)" calcmode="lin" valueType="num">
                                      <p:cBhvr additive="sum">
                                        <p:cTn id="15" dur="200" decel="100000" autoRev="1" fill="hold">
                                          <p:stCondLst>
                                            <p:cond delay="600"/>
                                          </p:stCondLst>
                                        </p:cTn>
                                        <p:tgtEl>
                                          <p:spTgt spid="25"/>
                                        </p:tgtEl>
                                        <p:attrNameLst>
                                          <p:attrName>ppt_x</p:attrName>
                                        </p:attrNameLst>
                                      </p:cBhvr>
                                    </p:anim>
                                  </p:childTnLst>
                                </p:cTn>
                              </p:par>
                              <p:par>
                                <p:cTn id="16" presetID="34" presetClass="entr" presetSubtype="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 from="(-#ppt_w/2)" to="(#ppt_x)" calcmode="lin" valueType="num">
                                      <p:cBhvr>
                                        <p:cTn id="18" dur="600" fill="hold">
                                          <p:stCondLst>
                                            <p:cond delay="0"/>
                                          </p:stCondLst>
                                        </p:cTn>
                                        <p:tgtEl>
                                          <p:spTgt spid="26"/>
                                        </p:tgtEl>
                                        <p:attrNameLst>
                                          <p:attrName>ppt_x</p:attrName>
                                        </p:attrNameLst>
                                      </p:cBhvr>
                                    </p:anim>
                                    <p:anim from="0" to="-1.0" calcmode="lin" valueType="num">
                                      <p:cBhvr>
                                        <p:cTn id="19" dur="200" decel="50000" autoRev="1" fill="hold">
                                          <p:stCondLst>
                                            <p:cond delay="600"/>
                                          </p:stCondLst>
                                        </p:cTn>
                                        <p:tgtEl>
                                          <p:spTgt spid="26"/>
                                        </p:tgtEl>
                                        <p:attrNameLst>
                                          <p:attrName>xshear</p:attrName>
                                        </p:attrNameLst>
                                      </p:cBhvr>
                                    </p:anim>
                                    <p:animScale>
                                      <p:cBhvr>
                                        <p:cTn id="20" dur="200" decel="100000" autoRev="1" fill="hold">
                                          <p:stCondLst>
                                            <p:cond delay="600"/>
                                          </p:stCondLst>
                                        </p:cTn>
                                        <p:tgtEl>
                                          <p:spTgt spid="26"/>
                                        </p:tgtEl>
                                      </p:cBhvr>
                                      <p:from x="100000" y="100000"/>
                                      <p:to x="80000" y="100000"/>
                                    </p:animScale>
                                    <p:anim by="(#ppt_h/3+#ppt_w*0.1)" calcmode="lin" valueType="num">
                                      <p:cBhvr additive="sum">
                                        <p:cTn id="21" dur="200" decel="100000" autoRev="1" fill="hold">
                                          <p:stCondLst>
                                            <p:cond delay="600"/>
                                          </p:stCondLst>
                                        </p:cTn>
                                        <p:tgtEl>
                                          <p:spTgt spid="26"/>
                                        </p:tgtEl>
                                        <p:attrNameLst>
                                          <p:attrName>ppt_x</p:attrName>
                                        </p:attrNameLst>
                                      </p:cBhvr>
                                    </p:anim>
                                  </p:childTnLst>
                                </p:cTn>
                              </p:par>
                            </p:childTnLst>
                          </p:cTn>
                        </p:par>
                      </p:childTnLst>
                    </p:cTn>
                  </p:par>
                  <p:par>
                    <p:cTn id="22" fill="hold">
                      <p:stCondLst>
                        <p:cond delay="indefinite"/>
                      </p:stCondLst>
                      <p:childTnLst>
                        <p:par>
                          <p:cTn id="23" fill="hold">
                            <p:stCondLst>
                              <p:cond delay="0"/>
                            </p:stCondLst>
                            <p:childTnLst>
                              <p:par>
                                <p:cTn id="24" presetID="34" presetClass="entr" presetSubtype="0" fill="hold" grpId="0" nodeType="clickEffect">
                                  <p:stCondLst>
                                    <p:cond delay="0"/>
                                  </p:stCondLst>
                                  <p:childTnLst>
                                    <p:set>
                                      <p:cBhvr>
                                        <p:cTn id="25" dur="1" fill="hold">
                                          <p:stCondLst>
                                            <p:cond delay="0"/>
                                          </p:stCondLst>
                                        </p:cTn>
                                        <p:tgtEl>
                                          <p:spTgt spid="27"/>
                                        </p:tgtEl>
                                        <p:attrNameLst>
                                          <p:attrName>style.visibility</p:attrName>
                                        </p:attrNameLst>
                                      </p:cBhvr>
                                      <p:to>
                                        <p:strVal val="visible"/>
                                      </p:to>
                                    </p:set>
                                    <p:anim from="(-#ppt_w/2)" to="(#ppt_x)" calcmode="lin" valueType="num">
                                      <p:cBhvr>
                                        <p:cTn id="26" dur="600" fill="hold">
                                          <p:stCondLst>
                                            <p:cond delay="0"/>
                                          </p:stCondLst>
                                        </p:cTn>
                                        <p:tgtEl>
                                          <p:spTgt spid="27"/>
                                        </p:tgtEl>
                                        <p:attrNameLst>
                                          <p:attrName>ppt_x</p:attrName>
                                        </p:attrNameLst>
                                      </p:cBhvr>
                                    </p:anim>
                                    <p:anim from="0" to="-1.0" calcmode="lin" valueType="num">
                                      <p:cBhvr>
                                        <p:cTn id="27" dur="200" decel="50000" autoRev="1" fill="hold">
                                          <p:stCondLst>
                                            <p:cond delay="600"/>
                                          </p:stCondLst>
                                        </p:cTn>
                                        <p:tgtEl>
                                          <p:spTgt spid="27"/>
                                        </p:tgtEl>
                                        <p:attrNameLst>
                                          <p:attrName>xshear</p:attrName>
                                        </p:attrNameLst>
                                      </p:cBhvr>
                                    </p:anim>
                                    <p:animScale>
                                      <p:cBhvr>
                                        <p:cTn id="28" dur="200" decel="100000" autoRev="1" fill="hold">
                                          <p:stCondLst>
                                            <p:cond delay="600"/>
                                          </p:stCondLst>
                                        </p:cTn>
                                        <p:tgtEl>
                                          <p:spTgt spid="27"/>
                                        </p:tgtEl>
                                      </p:cBhvr>
                                      <p:from x="100000" y="100000"/>
                                      <p:to x="80000" y="100000"/>
                                    </p:animScale>
                                    <p:anim by="(#ppt_h/3+#ppt_w*0.1)" calcmode="lin" valueType="num">
                                      <p:cBhvr additive="sum">
                                        <p:cTn id="29" dur="200" decel="100000" autoRev="1" fill="hold">
                                          <p:stCondLst>
                                            <p:cond delay="600"/>
                                          </p:stCondLst>
                                        </p:cTn>
                                        <p:tgtEl>
                                          <p:spTgt spid="27"/>
                                        </p:tgtEl>
                                        <p:attrNameLst>
                                          <p:attrName>ppt_x</p:attrName>
                                        </p:attrNameLst>
                                      </p:cBhvr>
                                    </p:anim>
                                  </p:childTnLst>
                                </p:cTn>
                              </p:par>
                            </p:childTnLst>
                          </p:cTn>
                        </p:par>
                      </p:childTnLst>
                    </p:cTn>
                  </p:par>
                  <p:par>
                    <p:cTn id="30" fill="hold">
                      <p:stCondLst>
                        <p:cond delay="indefinite"/>
                      </p:stCondLst>
                      <p:childTnLst>
                        <p:par>
                          <p:cTn id="31" fill="hold">
                            <p:stCondLst>
                              <p:cond delay="0"/>
                            </p:stCondLst>
                            <p:childTnLst>
                              <p:par>
                                <p:cTn id="32" presetID="34" presetClass="entr" presetSubtype="0" fill="hold" grpId="0" nodeType="clickEffect">
                                  <p:stCondLst>
                                    <p:cond delay="0"/>
                                  </p:stCondLst>
                                  <p:childTnLst>
                                    <p:set>
                                      <p:cBhvr>
                                        <p:cTn id="33" dur="1" fill="hold">
                                          <p:stCondLst>
                                            <p:cond delay="0"/>
                                          </p:stCondLst>
                                        </p:cTn>
                                        <p:tgtEl>
                                          <p:spTgt spid="28"/>
                                        </p:tgtEl>
                                        <p:attrNameLst>
                                          <p:attrName>style.visibility</p:attrName>
                                        </p:attrNameLst>
                                      </p:cBhvr>
                                      <p:to>
                                        <p:strVal val="visible"/>
                                      </p:to>
                                    </p:set>
                                    <p:anim from="(-#ppt_w/2)" to="(#ppt_x)" calcmode="lin" valueType="num">
                                      <p:cBhvr>
                                        <p:cTn id="34" dur="600" fill="hold">
                                          <p:stCondLst>
                                            <p:cond delay="0"/>
                                          </p:stCondLst>
                                        </p:cTn>
                                        <p:tgtEl>
                                          <p:spTgt spid="28"/>
                                        </p:tgtEl>
                                        <p:attrNameLst>
                                          <p:attrName>ppt_x</p:attrName>
                                        </p:attrNameLst>
                                      </p:cBhvr>
                                    </p:anim>
                                    <p:anim from="0" to="-1.0" calcmode="lin" valueType="num">
                                      <p:cBhvr>
                                        <p:cTn id="35" dur="200" decel="50000" autoRev="1" fill="hold">
                                          <p:stCondLst>
                                            <p:cond delay="600"/>
                                          </p:stCondLst>
                                        </p:cTn>
                                        <p:tgtEl>
                                          <p:spTgt spid="28"/>
                                        </p:tgtEl>
                                        <p:attrNameLst>
                                          <p:attrName>xshear</p:attrName>
                                        </p:attrNameLst>
                                      </p:cBhvr>
                                    </p:anim>
                                    <p:animScale>
                                      <p:cBhvr>
                                        <p:cTn id="36" dur="200" decel="100000" autoRev="1" fill="hold">
                                          <p:stCondLst>
                                            <p:cond delay="600"/>
                                          </p:stCondLst>
                                        </p:cTn>
                                        <p:tgtEl>
                                          <p:spTgt spid="28"/>
                                        </p:tgtEl>
                                      </p:cBhvr>
                                      <p:from x="100000" y="100000"/>
                                      <p:to x="80000" y="100000"/>
                                    </p:animScale>
                                    <p:anim by="(#ppt_h/3+#ppt_w*0.1)" calcmode="lin" valueType="num">
                                      <p:cBhvr additive="sum">
                                        <p:cTn id="37" dur="200" decel="100000" autoRev="1" fill="hold">
                                          <p:stCondLst>
                                            <p:cond delay="600"/>
                                          </p:stCondLst>
                                        </p:cTn>
                                        <p:tgtEl>
                                          <p:spTgt spid="28"/>
                                        </p:tgtEl>
                                        <p:attrNameLst>
                                          <p:attrName>ppt_x</p:attrName>
                                        </p:attrNameLst>
                                      </p:cBhvr>
                                    </p:anim>
                                  </p:childTnLst>
                                </p:cTn>
                              </p:par>
                            </p:childTnLst>
                          </p:cTn>
                        </p:par>
                      </p:childTnLst>
                    </p:cTn>
                  </p:par>
                  <p:par>
                    <p:cTn id="38" fill="hold">
                      <p:stCondLst>
                        <p:cond delay="indefinite"/>
                      </p:stCondLst>
                      <p:childTnLst>
                        <p:par>
                          <p:cTn id="39" fill="hold">
                            <p:stCondLst>
                              <p:cond delay="0"/>
                            </p:stCondLst>
                            <p:childTnLst>
                              <p:par>
                                <p:cTn id="40" presetID="45" presetClass="entr" presetSubtype="0"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2000"/>
                                        <p:tgtEl>
                                          <p:spTgt spid="3"/>
                                        </p:tgtEl>
                                      </p:cBhvr>
                                    </p:animEffect>
                                    <p:anim calcmode="lin" valueType="num">
                                      <p:cBhvr>
                                        <p:cTn id="43" dur="2000" fill="hold"/>
                                        <p:tgtEl>
                                          <p:spTgt spid="3"/>
                                        </p:tgtEl>
                                        <p:attrNameLst>
                                          <p:attrName>ppt_w</p:attrName>
                                        </p:attrNameLst>
                                      </p:cBhvr>
                                      <p:tavLst>
                                        <p:tav tm="0" fmla="#ppt_w*sin(2.5*pi*$)">
                                          <p:val>
                                            <p:fltVal val="0"/>
                                          </p:val>
                                        </p:tav>
                                        <p:tav tm="100000">
                                          <p:val>
                                            <p:fltVal val="1"/>
                                          </p:val>
                                        </p:tav>
                                      </p:tavLst>
                                    </p:anim>
                                    <p:anim calcmode="lin" valueType="num">
                                      <p:cBhvr>
                                        <p:cTn id="44"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34" presetClass="entr" presetSubtype="0" fill="hold" grpId="0" nodeType="clickEffect">
                                  <p:stCondLst>
                                    <p:cond delay="0"/>
                                  </p:stCondLst>
                                  <p:childTnLst>
                                    <p:set>
                                      <p:cBhvr>
                                        <p:cTn id="48" dur="1" fill="hold">
                                          <p:stCondLst>
                                            <p:cond delay="0"/>
                                          </p:stCondLst>
                                        </p:cTn>
                                        <p:tgtEl>
                                          <p:spTgt spid="219166"/>
                                        </p:tgtEl>
                                        <p:attrNameLst>
                                          <p:attrName>style.visibility</p:attrName>
                                        </p:attrNameLst>
                                      </p:cBhvr>
                                      <p:to>
                                        <p:strVal val="visible"/>
                                      </p:to>
                                    </p:set>
                                    <p:anim from="(-#ppt_w/2)" to="(#ppt_x)" calcmode="lin" valueType="num">
                                      <p:cBhvr>
                                        <p:cTn id="49" dur="600" fill="hold">
                                          <p:stCondLst>
                                            <p:cond delay="0"/>
                                          </p:stCondLst>
                                        </p:cTn>
                                        <p:tgtEl>
                                          <p:spTgt spid="219166"/>
                                        </p:tgtEl>
                                        <p:attrNameLst>
                                          <p:attrName>ppt_x</p:attrName>
                                        </p:attrNameLst>
                                      </p:cBhvr>
                                    </p:anim>
                                    <p:anim from="0" to="-1.0" calcmode="lin" valueType="num">
                                      <p:cBhvr>
                                        <p:cTn id="50" dur="200" decel="50000" autoRev="1" fill="hold">
                                          <p:stCondLst>
                                            <p:cond delay="600"/>
                                          </p:stCondLst>
                                        </p:cTn>
                                        <p:tgtEl>
                                          <p:spTgt spid="219166"/>
                                        </p:tgtEl>
                                        <p:attrNameLst>
                                          <p:attrName>xshear</p:attrName>
                                        </p:attrNameLst>
                                      </p:cBhvr>
                                    </p:anim>
                                    <p:animScale>
                                      <p:cBhvr>
                                        <p:cTn id="51" dur="200" decel="100000" autoRev="1" fill="hold">
                                          <p:stCondLst>
                                            <p:cond delay="600"/>
                                          </p:stCondLst>
                                        </p:cTn>
                                        <p:tgtEl>
                                          <p:spTgt spid="219166"/>
                                        </p:tgtEl>
                                      </p:cBhvr>
                                      <p:from x="100000" y="100000"/>
                                      <p:to x="80000" y="100000"/>
                                    </p:animScale>
                                    <p:anim by="(#ppt_h/3+#ppt_w*0.1)" calcmode="lin" valueType="num">
                                      <p:cBhvr additive="sum">
                                        <p:cTn id="52" dur="200" decel="100000" autoRev="1" fill="hold">
                                          <p:stCondLst>
                                            <p:cond delay="600"/>
                                          </p:stCondLst>
                                        </p:cTn>
                                        <p:tgtEl>
                                          <p:spTgt spid="219166"/>
                                        </p:tgtEl>
                                        <p:attrNameLst>
                                          <p:attrName>ppt_x</p:attrName>
                                        </p:attrNameLst>
                                      </p:cBhvr>
                                    </p:anim>
                                  </p:childTnLst>
                                </p:cTn>
                              </p:par>
                            </p:childTnLst>
                          </p:cTn>
                        </p:par>
                      </p:childTnLst>
                    </p:cTn>
                  </p:par>
                  <p:par>
                    <p:cTn id="53" fill="hold">
                      <p:stCondLst>
                        <p:cond delay="indefinite"/>
                      </p:stCondLst>
                      <p:childTnLst>
                        <p:par>
                          <p:cTn id="54" fill="hold">
                            <p:stCondLst>
                              <p:cond delay="0"/>
                            </p:stCondLst>
                            <p:childTnLst>
                              <p:par>
                                <p:cTn id="55" presetID="41" presetClass="entr" presetSubtype="0" fill="hold" grpId="0" nodeType="clickEffect">
                                  <p:stCondLst>
                                    <p:cond delay="0"/>
                                  </p:stCondLst>
                                  <p:iterate type="lt">
                                    <p:tmPct val="10000"/>
                                  </p:iterate>
                                  <p:childTnLst>
                                    <p:set>
                                      <p:cBhvr>
                                        <p:cTn id="56" dur="1" fill="hold">
                                          <p:stCondLst>
                                            <p:cond delay="0"/>
                                          </p:stCondLst>
                                        </p:cTn>
                                        <p:tgtEl>
                                          <p:spTgt spid="219167"/>
                                        </p:tgtEl>
                                        <p:attrNameLst>
                                          <p:attrName>style.visibility</p:attrName>
                                        </p:attrNameLst>
                                      </p:cBhvr>
                                      <p:to>
                                        <p:strVal val="visible"/>
                                      </p:to>
                                    </p:set>
                                    <p:anim calcmode="lin" valueType="num">
                                      <p:cBhvr>
                                        <p:cTn id="57" dur="500" fill="hold"/>
                                        <p:tgtEl>
                                          <p:spTgt spid="219167"/>
                                        </p:tgtEl>
                                        <p:attrNameLst>
                                          <p:attrName>ppt_x</p:attrName>
                                        </p:attrNameLst>
                                      </p:cBhvr>
                                      <p:tavLst>
                                        <p:tav tm="0">
                                          <p:val>
                                            <p:strVal val="#ppt_x"/>
                                          </p:val>
                                        </p:tav>
                                        <p:tav tm="50000">
                                          <p:val>
                                            <p:strVal val="#ppt_x+.1"/>
                                          </p:val>
                                        </p:tav>
                                        <p:tav tm="100000">
                                          <p:val>
                                            <p:strVal val="#ppt_x"/>
                                          </p:val>
                                        </p:tav>
                                      </p:tavLst>
                                    </p:anim>
                                    <p:anim calcmode="lin" valueType="num">
                                      <p:cBhvr>
                                        <p:cTn id="58" dur="500" fill="hold"/>
                                        <p:tgtEl>
                                          <p:spTgt spid="219167"/>
                                        </p:tgtEl>
                                        <p:attrNameLst>
                                          <p:attrName>ppt_y</p:attrName>
                                        </p:attrNameLst>
                                      </p:cBhvr>
                                      <p:tavLst>
                                        <p:tav tm="0">
                                          <p:val>
                                            <p:strVal val="#ppt_y"/>
                                          </p:val>
                                        </p:tav>
                                        <p:tav tm="100000">
                                          <p:val>
                                            <p:strVal val="#ppt_y"/>
                                          </p:val>
                                        </p:tav>
                                      </p:tavLst>
                                    </p:anim>
                                    <p:anim calcmode="lin" valueType="num">
                                      <p:cBhvr>
                                        <p:cTn id="59" dur="500" fill="hold"/>
                                        <p:tgtEl>
                                          <p:spTgt spid="219167"/>
                                        </p:tgtEl>
                                        <p:attrNameLst>
                                          <p:attrName>ppt_h</p:attrName>
                                        </p:attrNameLst>
                                      </p:cBhvr>
                                      <p:tavLst>
                                        <p:tav tm="0">
                                          <p:val>
                                            <p:strVal val="#ppt_h/10"/>
                                          </p:val>
                                        </p:tav>
                                        <p:tav tm="50000">
                                          <p:val>
                                            <p:strVal val="#ppt_h+.01"/>
                                          </p:val>
                                        </p:tav>
                                        <p:tav tm="100000">
                                          <p:val>
                                            <p:strVal val="#ppt_h"/>
                                          </p:val>
                                        </p:tav>
                                      </p:tavLst>
                                    </p:anim>
                                    <p:anim calcmode="lin" valueType="num">
                                      <p:cBhvr>
                                        <p:cTn id="60" dur="500" fill="hold"/>
                                        <p:tgtEl>
                                          <p:spTgt spid="219167"/>
                                        </p:tgtEl>
                                        <p:attrNameLst>
                                          <p:attrName>ppt_w</p:attrName>
                                        </p:attrNameLst>
                                      </p:cBhvr>
                                      <p:tavLst>
                                        <p:tav tm="0">
                                          <p:val>
                                            <p:strVal val="#ppt_w/10"/>
                                          </p:val>
                                        </p:tav>
                                        <p:tav tm="50000">
                                          <p:val>
                                            <p:strVal val="#ppt_w+.01"/>
                                          </p:val>
                                        </p:tav>
                                        <p:tav tm="100000">
                                          <p:val>
                                            <p:strVal val="#ppt_w"/>
                                          </p:val>
                                        </p:tav>
                                      </p:tavLst>
                                    </p:anim>
                                    <p:animEffect transition="in" filter="fade">
                                      <p:cBhvr>
                                        <p:cTn id="61" dur="500" tmFilter="0,0; .5, 1; 1, 1"/>
                                        <p:tgtEl>
                                          <p:spTgt spid="219167"/>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24581"/>
                                        </p:tgtEl>
                                        <p:attrNameLst>
                                          <p:attrName>style.visibility</p:attrName>
                                        </p:attrNameLst>
                                      </p:cBhvr>
                                      <p:to>
                                        <p:strVal val="visible"/>
                                      </p:to>
                                    </p:set>
                                    <p:animEffect transition="in" filter="barn(inVertical)">
                                      <p:cBhvr>
                                        <p:cTn id="66" dur="500"/>
                                        <p:tgtEl>
                                          <p:spTgt spid="24581"/>
                                        </p:tgtEl>
                                      </p:cBhvr>
                                    </p:animEffect>
                                  </p:childTnLst>
                                </p:cTn>
                              </p:par>
                            </p:childTnLst>
                          </p:cTn>
                        </p:par>
                      </p:childTnLst>
                    </p:cTn>
                  </p:par>
                  <p:par>
                    <p:cTn id="67" fill="hold">
                      <p:stCondLst>
                        <p:cond delay="indefinite"/>
                      </p:stCondLst>
                      <p:childTnLst>
                        <p:par>
                          <p:cTn id="68" fill="hold">
                            <p:stCondLst>
                              <p:cond delay="0"/>
                            </p:stCondLst>
                            <p:childTnLst>
                              <p:par>
                                <p:cTn id="69" presetID="41" presetClass="entr" presetSubtype="0" fill="hold" grpId="0" nodeType="clickEffect">
                                  <p:stCondLst>
                                    <p:cond delay="0"/>
                                  </p:stCondLst>
                                  <p:iterate type="lt">
                                    <p:tmPct val="10000"/>
                                  </p:iterate>
                                  <p:childTnLst>
                                    <p:set>
                                      <p:cBhvr>
                                        <p:cTn id="70" dur="1" fill="hold">
                                          <p:stCondLst>
                                            <p:cond delay="0"/>
                                          </p:stCondLst>
                                        </p:cTn>
                                        <p:tgtEl>
                                          <p:spTgt spid="219145"/>
                                        </p:tgtEl>
                                        <p:attrNameLst>
                                          <p:attrName>style.visibility</p:attrName>
                                        </p:attrNameLst>
                                      </p:cBhvr>
                                      <p:to>
                                        <p:strVal val="visible"/>
                                      </p:to>
                                    </p:set>
                                    <p:anim calcmode="lin" valueType="num">
                                      <p:cBhvr>
                                        <p:cTn id="71" dur="500" fill="hold"/>
                                        <p:tgtEl>
                                          <p:spTgt spid="2191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219145"/>
                                        </p:tgtEl>
                                        <p:attrNameLst>
                                          <p:attrName>ppt_y</p:attrName>
                                        </p:attrNameLst>
                                      </p:cBhvr>
                                      <p:tavLst>
                                        <p:tav tm="0">
                                          <p:val>
                                            <p:strVal val="#ppt_y"/>
                                          </p:val>
                                        </p:tav>
                                        <p:tav tm="100000">
                                          <p:val>
                                            <p:strVal val="#ppt_y"/>
                                          </p:val>
                                        </p:tav>
                                      </p:tavLst>
                                    </p:anim>
                                    <p:anim calcmode="lin" valueType="num">
                                      <p:cBhvr>
                                        <p:cTn id="73" dur="500" fill="hold"/>
                                        <p:tgtEl>
                                          <p:spTgt spid="2191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2191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219145"/>
                                        </p:tgtEl>
                                      </p:cBhvr>
                                    </p:animEffect>
                                  </p:childTnLst>
                                </p:cTn>
                              </p:par>
                            </p:childTnLst>
                          </p:cTn>
                        </p:par>
                      </p:childTnLst>
                    </p:cTn>
                  </p:par>
                  <p:par>
                    <p:cTn id="76" fill="hold">
                      <p:stCondLst>
                        <p:cond delay="indefinite"/>
                      </p:stCondLst>
                      <p:childTnLst>
                        <p:par>
                          <p:cTn id="77" fill="hold">
                            <p:stCondLst>
                              <p:cond delay="0"/>
                            </p:stCondLst>
                            <p:childTnLst>
                              <p:par>
                                <p:cTn id="78" presetID="52" presetClass="entr" presetSubtype="0" fill="hold" grpId="0" nodeType="clickEffect">
                                  <p:stCondLst>
                                    <p:cond delay="0"/>
                                  </p:stCondLst>
                                  <p:childTnLst>
                                    <p:set>
                                      <p:cBhvr>
                                        <p:cTn id="79" dur="1" fill="hold">
                                          <p:stCondLst>
                                            <p:cond delay="0"/>
                                          </p:stCondLst>
                                        </p:cTn>
                                        <p:tgtEl>
                                          <p:spTgt spid="219146"/>
                                        </p:tgtEl>
                                        <p:attrNameLst>
                                          <p:attrName>style.visibility</p:attrName>
                                        </p:attrNameLst>
                                      </p:cBhvr>
                                      <p:to>
                                        <p:strVal val="visible"/>
                                      </p:to>
                                    </p:set>
                                    <p:animScale>
                                      <p:cBhvr>
                                        <p:cTn id="80" dur="1000" decel="50000" fill="hold">
                                          <p:stCondLst>
                                            <p:cond delay="0"/>
                                          </p:stCondLst>
                                        </p:cTn>
                                        <p:tgtEl>
                                          <p:spTgt spid="21914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1" dur="1000" decel="50000" fill="hold">
                                          <p:stCondLst>
                                            <p:cond delay="0"/>
                                          </p:stCondLst>
                                        </p:cTn>
                                        <p:tgtEl>
                                          <p:spTgt spid="219146"/>
                                        </p:tgtEl>
                                        <p:attrNameLst>
                                          <p:attrName>ppt_x</p:attrName>
                                          <p:attrName>ppt_y</p:attrName>
                                        </p:attrNameLst>
                                      </p:cBhvr>
                                    </p:animMotion>
                                    <p:animEffect transition="in" filter="fade">
                                      <p:cBhvr>
                                        <p:cTn id="82" dur="1000"/>
                                        <p:tgtEl>
                                          <p:spTgt spid="219146"/>
                                        </p:tgtEl>
                                      </p:cBhvr>
                                    </p:animEffect>
                                  </p:childTnLst>
                                </p:cTn>
                              </p:par>
                            </p:childTnLst>
                          </p:cTn>
                        </p:par>
                      </p:childTnLst>
                    </p:cTn>
                  </p:par>
                  <p:par>
                    <p:cTn id="83" fill="hold">
                      <p:stCondLst>
                        <p:cond delay="indefinite"/>
                      </p:stCondLst>
                      <p:childTnLst>
                        <p:par>
                          <p:cTn id="84" fill="hold">
                            <p:stCondLst>
                              <p:cond delay="0"/>
                            </p:stCondLst>
                            <p:childTnLst>
                              <p:par>
                                <p:cTn id="85" presetID="26" presetClass="entr" presetSubtype="0" fill="hold" grpId="0" nodeType="clickEffect">
                                  <p:stCondLst>
                                    <p:cond delay="0"/>
                                  </p:stCondLst>
                                  <p:childTnLst>
                                    <p:set>
                                      <p:cBhvr>
                                        <p:cTn id="86" dur="1" fill="hold">
                                          <p:stCondLst>
                                            <p:cond delay="0"/>
                                          </p:stCondLst>
                                        </p:cTn>
                                        <p:tgtEl>
                                          <p:spTgt spid="219147"/>
                                        </p:tgtEl>
                                        <p:attrNameLst>
                                          <p:attrName>style.visibility</p:attrName>
                                        </p:attrNameLst>
                                      </p:cBhvr>
                                      <p:to>
                                        <p:strVal val="visible"/>
                                      </p:to>
                                    </p:set>
                                    <p:animEffect transition="in" filter="wipe(down)">
                                      <p:cBhvr>
                                        <p:cTn id="87" dur="580">
                                          <p:stCondLst>
                                            <p:cond delay="0"/>
                                          </p:stCondLst>
                                        </p:cTn>
                                        <p:tgtEl>
                                          <p:spTgt spid="219147"/>
                                        </p:tgtEl>
                                      </p:cBhvr>
                                    </p:animEffect>
                                    <p:anim calcmode="lin" valueType="num">
                                      <p:cBhvr>
                                        <p:cTn id="88" dur="1822" tmFilter="0,0; 0.14,0.36; 0.43,0.73; 0.71,0.91; 1.0,1.0">
                                          <p:stCondLst>
                                            <p:cond delay="0"/>
                                          </p:stCondLst>
                                        </p:cTn>
                                        <p:tgtEl>
                                          <p:spTgt spid="219147"/>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219147"/>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219147"/>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219147"/>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219147"/>
                                        </p:tgtEl>
                                        <p:attrNameLst>
                                          <p:attrName>ppt_y</p:attrName>
                                        </p:attrNameLst>
                                      </p:cBhvr>
                                      <p:tavLst>
                                        <p:tav tm="0" fmla="#ppt_y-sin(pi*$)/81">
                                          <p:val>
                                            <p:fltVal val="0"/>
                                          </p:val>
                                        </p:tav>
                                        <p:tav tm="100000">
                                          <p:val>
                                            <p:fltVal val="1"/>
                                          </p:val>
                                        </p:tav>
                                      </p:tavLst>
                                    </p:anim>
                                    <p:animScale>
                                      <p:cBhvr>
                                        <p:cTn id="93" dur="26">
                                          <p:stCondLst>
                                            <p:cond delay="650"/>
                                          </p:stCondLst>
                                        </p:cTn>
                                        <p:tgtEl>
                                          <p:spTgt spid="219147"/>
                                        </p:tgtEl>
                                      </p:cBhvr>
                                      <p:to x="100000" y="60000"/>
                                    </p:animScale>
                                    <p:animScale>
                                      <p:cBhvr>
                                        <p:cTn id="94" dur="166" decel="50000">
                                          <p:stCondLst>
                                            <p:cond delay="676"/>
                                          </p:stCondLst>
                                        </p:cTn>
                                        <p:tgtEl>
                                          <p:spTgt spid="219147"/>
                                        </p:tgtEl>
                                      </p:cBhvr>
                                      <p:to x="100000" y="100000"/>
                                    </p:animScale>
                                    <p:animScale>
                                      <p:cBhvr>
                                        <p:cTn id="95" dur="26">
                                          <p:stCondLst>
                                            <p:cond delay="1312"/>
                                          </p:stCondLst>
                                        </p:cTn>
                                        <p:tgtEl>
                                          <p:spTgt spid="219147"/>
                                        </p:tgtEl>
                                      </p:cBhvr>
                                      <p:to x="100000" y="80000"/>
                                    </p:animScale>
                                    <p:animScale>
                                      <p:cBhvr>
                                        <p:cTn id="96" dur="166" decel="50000">
                                          <p:stCondLst>
                                            <p:cond delay="1338"/>
                                          </p:stCondLst>
                                        </p:cTn>
                                        <p:tgtEl>
                                          <p:spTgt spid="219147"/>
                                        </p:tgtEl>
                                      </p:cBhvr>
                                      <p:to x="100000" y="100000"/>
                                    </p:animScale>
                                    <p:animScale>
                                      <p:cBhvr>
                                        <p:cTn id="97" dur="26">
                                          <p:stCondLst>
                                            <p:cond delay="1642"/>
                                          </p:stCondLst>
                                        </p:cTn>
                                        <p:tgtEl>
                                          <p:spTgt spid="219147"/>
                                        </p:tgtEl>
                                      </p:cBhvr>
                                      <p:to x="100000" y="90000"/>
                                    </p:animScale>
                                    <p:animScale>
                                      <p:cBhvr>
                                        <p:cTn id="98" dur="166" decel="50000">
                                          <p:stCondLst>
                                            <p:cond delay="1668"/>
                                          </p:stCondLst>
                                        </p:cTn>
                                        <p:tgtEl>
                                          <p:spTgt spid="219147"/>
                                        </p:tgtEl>
                                      </p:cBhvr>
                                      <p:to x="100000" y="100000"/>
                                    </p:animScale>
                                    <p:animScale>
                                      <p:cBhvr>
                                        <p:cTn id="99" dur="26">
                                          <p:stCondLst>
                                            <p:cond delay="1808"/>
                                          </p:stCondLst>
                                        </p:cTn>
                                        <p:tgtEl>
                                          <p:spTgt spid="219147"/>
                                        </p:tgtEl>
                                      </p:cBhvr>
                                      <p:to x="100000" y="95000"/>
                                    </p:animScale>
                                    <p:animScale>
                                      <p:cBhvr>
                                        <p:cTn id="100" dur="166" decel="50000">
                                          <p:stCondLst>
                                            <p:cond delay="1834"/>
                                          </p:stCondLst>
                                        </p:cTn>
                                        <p:tgtEl>
                                          <p:spTgt spid="219147"/>
                                        </p:tgtEl>
                                      </p:cBhvr>
                                      <p:to x="100000" y="100000"/>
                                    </p:animScale>
                                  </p:childTnLst>
                                </p:cTn>
                              </p:par>
                            </p:childTnLst>
                          </p:cTn>
                        </p:par>
                      </p:childTnLst>
                    </p:cTn>
                  </p:par>
                  <p:par>
                    <p:cTn id="101" fill="hold">
                      <p:stCondLst>
                        <p:cond delay="indefinite"/>
                      </p:stCondLst>
                      <p:childTnLst>
                        <p:par>
                          <p:cTn id="102" fill="hold">
                            <p:stCondLst>
                              <p:cond delay="0"/>
                            </p:stCondLst>
                            <p:childTnLst>
                              <p:par>
                                <p:cTn id="103" presetID="47" presetClass="entr" presetSubtype="0" fill="hold" grpId="0" nodeType="clickEffect">
                                  <p:stCondLst>
                                    <p:cond delay="0"/>
                                  </p:stCondLst>
                                  <p:childTnLst>
                                    <p:set>
                                      <p:cBhvr>
                                        <p:cTn id="104" dur="1" fill="hold">
                                          <p:stCondLst>
                                            <p:cond delay="0"/>
                                          </p:stCondLst>
                                        </p:cTn>
                                        <p:tgtEl>
                                          <p:spTgt spid="219163"/>
                                        </p:tgtEl>
                                        <p:attrNameLst>
                                          <p:attrName>style.visibility</p:attrName>
                                        </p:attrNameLst>
                                      </p:cBhvr>
                                      <p:to>
                                        <p:strVal val="visible"/>
                                      </p:to>
                                    </p:set>
                                    <p:animEffect transition="in" filter="fade">
                                      <p:cBhvr>
                                        <p:cTn id="105" dur="1000"/>
                                        <p:tgtEl>
                                          <p:spTgt spid="219163"/>
                                        </p:tgtEl>
                                      </p:cBhvr>
                                    </p:animEffect>
                                    <p:anim calcmode="lin" valueType="num">
                                      <p:cBhvr>
                                        <p:cTn id="106" dur="1000" fill="hold"/>
                                        <p:tgtEl>
                                          <p:spTgt spid="219163"/>
                                        </p:tgtEl>
                                        <p:attrNameLst>
                                          <p:attrName>ppt_x</p:attrName>
                                        </p:attrNameLst>
                                      </p:cBhvr>
                                      <p:tavLst>
                                        <p:tav tm="0">
                                          <p:val>
                                            <p:strVal val="#ppt_x"/>
                                          </p:val>
                                        </p:tav>
                                        <p:tav tm="100000">
                                          <p:val>
                                            <p:strVal val="#ppt_x"/>
                                          </p:val>
                                        </p:tav>
                                      </p:tavLst>
                                    </p:anim>
                                    <p:anim calcmode="lin" valueType="num">
                                      <p:cBhvr>
                                        <p:cTn id="107" dur="1000" fill="hold"/>
                                        <p:tgtEl>
                                          <p:spTgt spid="219163"/>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7" presetClass="exit" presetSubtype="0" fill="hold" grpId="1" nodeType="clickEffect">
                                  <p:stCondLst>
                                    <p:cond delay="0"/>
                                  </p:stCondLst>
                                  <p:childTnLst>
                                    <p:animEffect transition="out" filter="fade">
                                      <p:cBhvr>
                                        <p:cTn id="111" dur="1000"/>
                                        <p:tgtEl>
                                          <p:spTgt spid="219163"/>
                                        </p:tgtEl>
                                      </p:cBhvr>
                                    </p:animEffect>
                                    <p:anim calcmode="lin" valueType="num">
                                      <p:cBhvr>
                                        <p:cTn id="112" dur="1000"/>
                                        <p:tgtEl>
                                          <p:spTgt spid="219163"/>
                                        </p:tgtEl>
                                        <p:attrNameLst>
                                          <p:attrName>ppt_x</p:attrName>
                                        </p:attrNameLst>
                                      </p:cBhvr>
                                      <p:tavLst>
                                        <p:tav tm="0">
                                          <p:val>
                                            <p:strVal val="ppt_x"/>
                                          </p:val>
                                        </p:tav>
                                        <p:tav tm="100000">
                                          <p:val>
                                            <p:strVal val="ppt_x"/>
                                          </p:val>
                                        </p:tav>
                                      </p:tavLst>
                                    </p:anim>
                                    <p:anim calcmode="lin" valueType="num">
                                      <p:cBhvr>
                                        <p:cTn id="113" dur="1000"/>
                                        <p:tgtEl>
                                          <p:spTgt spid="219163"/>
                                        </p:tgtEl>
                                        <p:attrNameLst>
                                          <p:attrName>ppt_y</p:attrName>
                                        </p:attrNameLst>
                                      </p:cBhvr>
                                      <p:tavLst>
                                        <p:tav tm="0">
                                          <p:val>
                                            <p:strVal val="ppt_y"/>
                                          </p:val>
                                        </p:tav>
                                        <p:tav tm="100000">
                                          <p:val>
                                            <p:strVal val="ppt_y-.1"/>
                                          </p:val>
                                        </p:tav>
                                      </p:tavLst>
                                    </p:anim>
                                    <p:set>
                                      <p:cBhvr>
                                        <p:cTn id="114" dur="1" fill="hold">
                                          <p:stCondLst>
                                            <p:cond delay="999"/>
                                          </p:stCondLst>
                                        </p:cTn>
                                        <p:tgtEl>
                                          <p:spTgt spid="219163"/>
                                        </p:tgtEl>
                                        <p:attrNameLst>
                                          <p:attrName>style.visibility</p:attrName>
                                        </p:attrNameLst>
                                      </p:cBhvr>
                                      <p:to>
                                        <p:strVal val="hidden"/>
                                      </p:to>
                                    </p:set>
                                  </p:childTnLst>
                                </p:cTn>
                              </p:par>
                            </p:childTnLst>
                          </p:cTn>
                        </p:par>
                        <p:par>
                          <p:cTn id="115" fill="hold">
                            <p:stCondLst>
                              <p:cond delay="1000"/>
                            </p:stCondLst>
                            <p:childTnLst>
                              <p:par>
                                <p:cTn id="116" presetID="2" presetClass="exit" presetSubtype="2" fill="hold" grpId="1" nodeType="afterEffect">
                                  <p:stCondLst>
                                    <p:cond delay="0"/>
                                  </p:stCondLst>
                                  <p:childTnLst>
                                    <p:anim calcmode="lin" valueType="num">
                                      <p:cBhvr additive="base">
                                        <p:cTn id="117" dur="500"/>
                                        <p:tgtEl>
                                          <p:spTgt spid="219147"/>
                                        </p:tgtEl>
                                        <p:attrNameLst>
                                          <p:attrName>ppt_x</p:attrName>
                                        </p:attrNameLst>
                                      </p:cBhvr>
                                      <p:tavLst>
                                        <p:tav tm="0">
                                          <p:val>
                                            <p:strVal val="ppt_x"/>
                                          </p:val>
                                        </p:tav>
                                        <p:tav tm="100000">
                                          <p:val>
                                            <p:strVal val="1+ppt_w/2"/>
                                          </p:val>
                                        </p:tav>
                                      </p:tavLst>
                                    </p:anim>
                                    <p:anim calcmode="lin" valueType="num">
                                      <p:cBhvr additive="base">
                                        <p:cTn id="118" dur="500"/>
                                        <p:tgtEl>
                                          <p:spTgt spid="219147"/>
                                        </p:tgtEl>
                                        <p:attrNameLst>
                                          <p:attrName>ppt_y</p:attrName>
                                        </p:attrNameLst>
                                      </p:cBhvr>
                                      <p:tavLst>
                                        <p:tav tm="0">
                                          <p:val>
                                            <p:strVal val="ppt_y"/>
                                          </p:val>
                                        </p:tav>
                                        <p:tav tm="100000">
                                          <p:val>
                                            <p:strVal val="ppt_y"/>
                                          </p:val>
                                        </p:tav>
                                      </p:tavLst>
                                    </p:anim>
                                    <p:set>
                                      <p:cBhvr>
                                        <p:cTn id="119" dur="1" fill="hold">
                                          <p:stCondLst>
                                            <p:cond delay="499"/>
                                          </p:stCondLst>
                                        </p:cTn>
                                        <p:tgtEl>
                                          <p:spTgt spid="219147"/>
                                        </p:tgtEl>
                                        <p:attrNameLst>
                                          <p:attrName>style.visibility</p:attrName>
                                        </p:attrNameLst>
                                      </p:cBhvr>
                                      <p:to>
                                        <p:strVal val="hidden"/>
                                      </p:to>
                                    </p:set>
                                  </p:childTnLst>
                                </p:cTn>
                              </p:par>
                            </p:childTnLst>
                          </p:cTn>
                        </p:par>
                      </p:childTnLst>
                    </p:cTn>
                  </p:par>
                  <p:par>
                    <p:cTn id="120" fill="hold">
                      <p:stCondLst>
                        <p:cond delay="indefinite"/>
                      </p:stCondLst>
                      <p:childTnLst>
                        <p:par>
                          <p:cTn id="121" fill="hold">
                            <p:stCondLst>
                              <p:cond delay="0"/>
                            </p:stCondLst>
                            <p:childTnLst>
                              <p:par>
                                <p:cTn id="122" presetID="26" presetClass="entr" presetSubtype="0" fill="hold" grpId="0" nodeType="clickEffect">
                                  <p:stCondLst>
                                    <p:cond delay="0"/>
                                  </p:stCondLst>
                                  <p:childTnLst>
                                    <p:set>
                                      <p:cBhvr>
                                        <p:cTn id="123" dur="1" fill="hold">
                                          <p:stCondLst>
                                            <p:cond delay="0"/>
                                          </p:stCondLst>
                                        </p:cTn>
                                        <p:tgtEl>
                                          <p:spTgt spid="219160"/>
                                        </p:tgtEl>
                                        <p:attrNameLst>
                                          <p:attrName>style.visibility</p:attrName>
                                        </p:attrNameLst>
                                      </p:cBhvr>
                                      <p:to>
                                        <p:strVal val="visible"/>
                                      </p:to>
                                    </p:set>
                                    <p:animEffect transition="in" filter="wipe(down)">
                                      <p:cBhvr>
                                        <p:cTn id="124" dur="580">
                                          <p:stCondLst>
                                            <p:cond delay="0"/>
                                          </p:stCondLst>
                                        </p:cTn>
                                        <p:tgtEl>
                                          <p:spTgt spid="219160"/>
                                        </p:tgtEl>
                                      </p:cBhvr>
                                    </p:animEffect>
                                    <p:anim calcmode="lin" valueType="num">
                                      <p:cBhvr>
                                        <p:cTn id="125" dur="1822" tmFilter="0,0; 0.14,0.36; 0.43,0.73; 0.71,0.91; 1.0,1.0">
                                          <p:stCondLst>
                                            <p:cond delay="0"/>
                                          </p:stCondLst>
                                        </p:cTn>
                                        <p:tgtEl>
                                          <p:spTgt spid="219160"/>
                                        </p:tgtEl>
                                        <p:attrNameLst>
                                          <p:attrName>ppt_x</p:attrName>
                                        </p:attrNameLst>
                                      </p:cBhvr>
                                      <p:tavLst>
                                        <p:tav tm="0">
                                          <p:val>
                                            <p:strVal val="#ppt_x-0.25"/>
                                          </p:val>
                                        </p:tav>
                                        <p:tav tm="100000">
                                          <p:val>
                                            <p:strVal val="#ppt_x"/>
                                          </p:val>
                                        </p:tav>
                                      </p:tavLst>
                                    </p:anim>
                                    <p:anim calcmode="lin" valueType="num">
                                      <p:cBhvr>
                                        <p:cTn id="126" dur="664" tmFilter="0.0,0.0; 0.25,0.07; 0.50,0.2; 0.75,0.467; 1.0,1.0">
                                          <p:stCondLst>
                                            <p:cond delay="0"/>
                                          </p:stCondLst>
                                        </p:cTn>
                                        <p:tgtEl>
                                          <p:spTgt spid="219160"/>
                                        </p:tgtEl>
                                        <p:attrNameLst>
                                          <p:attrName>ppt_y</p:attrName>
                                        </p:attrNameLst>
                                      </p:cBhvr>
                                      <p:tavLst>
                                        <p:tav tm="0" fmla="#ppt_y-sin(pi*$)/3">
                                          <p:val>
                                            <p:fltVal val="0.5"/>
                                          </p:val>
                                        </p:tav>
                                        <p:tav tm="100000">
                                          <p:val>
                                            <p:fltVal val="1"/>
                                          </p:val>
                                        </p:tav>
                                      </p:tavLst>
                                    </p:anim>
                                    <p:anim calcmode="lin" valueType="num">
                                      <p:cBhvr>
                                        <p:cTn id="127" dur="664" tmFilter="0, 0; 0.125,0.2665; 0.25,0.4; 0.375,0.465; 0.5,0.5;  0.625,0.535; 0.75,0.6; 0.875,0.7335; 1,1">
                                          <p:stCondLst>
                                            <p:cond delay="664"/>
                                          </p:stCondLst>
                                        </p:cTn>
                                        <p:tgtEl>
                                          <p:spTgt spid="219160"/>
                                        </p:tgtEl>
                                        <p:attrNameLst>
                                          <p:attrName>ppt_y</p:attrName>
                                        </p:attrNameLst>
                                      </p:cBhvr>
                                      <p:tavLst>
                                        <p:tav tm="0" fmla="#ppt_y-sin(pi*$)/9">
                                          <p:val>
                                            <p:fltVal val="0"/>
                                          </p:val>
                                        </p:tav>
                                        <p:tav tm="100000">
                                          <p:val>
                                            <p:fltVal val="1"/>
                                          </p:val>
                                        </p:tav>
                                      </p:tavLst>
                                    </p:anim>
                                    <p:anim calcmode="lin" valueType="num">
                                      <p:cBhvr>
                                        <p:cTn id="128" dur="332" tmFilter="0, 0; 0.125,0.2665; 0.25,0.4; 0.375,0.465; 0.5,0.5;  0.625,0.535; 0.75,0.6; 0.875,0.7335; 1,1">
                                          <p:stCondLst>
                                            <p:cond delay="1324"/>
                                          </p:stCondLst>
                                        </p:cTn>
                                        <p:tgtEl>
                                          <p:spTgt spid="219160"/>
                                        </p:tgtEl>
                                        <p:attrNameLst>
                                          <p:attrName>ppt_y</p:attrName>
                                        </p:attrNameLst>
                                      </p:cBhvr>
                                      <p:tavLst>
                                        <p:tav tm="0" fmla="#ppt_y-sin(pi*$)/27">
                                          <p:val>
                                            <p:fltVal val="0"/>
                                          </p:val>
                                        </p:tav>
                                        <p:tav tm="100000">
                                          <p:val>
                                            <p:fltVal val="1"/>
                                          </p:val>
                                        </p:tav>
                                      </p:tavLst>
                                    </p:anim>
                                    <p:anim calcmode="lin" valueType="num">
                                      <p:cBhvr>
                                        <p:cTn id="129" dur="164" tmFilter="0, 0; 0.125,0.2665; 0.25,0.4; 0.375,0.465; 0.5,0.5;  0.625,0.535; 0.75,0.6; 0.875,0.7335; 1,1">
                                          <p:stCondLst>
                                            <p:cond delay="1656"/>
                                          </p:stCondLst>
                                        </p:cTn>
                                        <p:tgtEl>
                                          <p:spTgt spid="219160"/>
                                        </p:tgtEl>
                                        <p:attrNameLst>
                                          <p:attrName>ppt_y</p:attrName>
                                        </p:attrNameLst>
                                      </p:cBhvr>
                                      <p:tavLst>
                                        <p:tav tm="0" fmla="#ppt_y-sin(pi*$)/81">
                                          <p:val>
                                            <p:fltVal val="0"/>
                                          </p:val>
                                        </p:tav>
                                        <p:tav tm="100000">
                                          <p:val>
                                            <p:fltVal val="1"/>
                                          </p:val>
                                        </p:tav>
                                      </p:tavLst>
                                    </p:anim>
                                    <p:animScale>
                                      <p:cBhvr>
                                        <p:cTn id="130" dur="26">
                                          <p:stCondLst>
                                            <p:cond delay="650"/>
                                          </p:stCondLst>
                                        </p:cTn>
                                        <p:tgtEl>
                                          <p:spTgt spid="219160"/>
                                        </p:tgtEl>
                                      </p:cBhvr>
                                      <p:to x="100000" y="60000"/>
                                    </p:animScale>
                                    <p:animScale>
                                      <p:cBhvr>
                                        <p:cTn id="131" dur="166" decel="50000">
                                          <p:stCondLst>
                                            <p:cond delay="676"/>
                                          </p:stCondLst>
                                        </p:cTn>
                                        <p:tgtEl>
                                          <p:spTgt spid="219160"/>
                                        </p:tgtEl>
                                      </p:cBhvr>
                                      <p:to x="100000" y="100000"/>
                                    </p:animScale>
                                    <p:animScale>
                                      <p:cBhvr>
                                        <p:cTn id="132" dur="26">
                                          <p:stCondLst>
                                            <p:cond delay="1312"/>
                                          </p:stCondLst>
                                        </p:cTn>
                                        <p:tgtEl>
                                          <p:spTgt spid="219160"/>
                                        </p:tgtEl>
                                      </p:cBhvr>
                                      <p:to x="100000" y="80000"/>
                                    </p:animScale>
                                    <p:animScale>
                                      <p:cBhvr>
                                        <p:cTn id="133" dur="166" decel="50000">
                                          <p:stCondLst>
                                            <p:cond delay="1338"/>
                                          </p:stCondLst>
                                        </p:cTn>
                                        <p:tgtEl>
                                          <p:spTgt spid="219160"/>
                                        </p:tgtEl>
                                      </p:cBhvr>
                                      <p:to x="100000" y="100000"/>
                                    </p:animScale>
                                    <p:animScale>
                                      <p:cBhvr>
                                        <p:cTn id="134" dur="26">
                                          <p:stCondLst>
                                            <p:cond delay="1642"/>
                                          </p:stCondLst>
                                        </p:cTn>
                                        <p:tgtEl>
                                          <p:spTgt spid="219160"/>
                                        </p:tgtEl>
                                      </p:cBhvr>
                                      <p:to x="100000" y="90000"/>
                                    </p:animScale>
                                    <p:animScale>
                                      <p:cBhvr>
                                        <p:cTn id="135" dur="166" decel="50000">
                                          <p:stCondLst>
                                            <p:cond delay="1668"/>
                                          </p:stCondLst>
                                        </p:cTn>
                                        <p:tgtEl>
                                          <p:spTgt spid="219160"/>
                                        </p:tgtEl>
                                      </p:cBhvr>
                                      <p:to x="100000" y="100000"/>
                                    </p:animScale>
                                    <p:animScale>
                                      <p:cBhvr>
                                        <p:cTn id="136" dur="26">
                                          <p:stCondLst>
                                            <p:cond delay="1808"/>
                                          </p:stCondLst>
                                        </p:cTn>
                                        <p:tgtEl>
                                          <p:spTgt spid="219160"/>
                                        </p:tgtEl>
                                      </p:cBhvr>
                                      <p:to x="100000" y="95000"/>
                                    </p:animScale>
                                    <p:animScale>
                                      <p:cBhvr>
                                        <p:cTn id="137" dur="166" decel="50000">
                                          <p:stCondLst>
                                            <p:cond delay="1834"/>
                                          </p:stCondLst>
                                        </p:cTn>
                                        <p:tgtEl>
                                          <p:spTgt spid="219160"/>
                                        </p:tgtEl>
                                      </p:cBhvr>
                                      <p:to x="100000" y="100000"/>
                                    </p:animScale>
                                  </p:childTnLst>
                                </p:cTn>
                              </p:par>
                            </p:childTnLst>
                          </p:cTn>
                        </p:par>
                      </p:childTnLst>
                    </p:cTn>
                  </p:par>
                  <p:par>
                    <p:cTn id="138" fill="hold">
                      <p:stCondLst>
                        <p:cond delay="indefinite"/>
                      </p:stCondLst>
                      <p:childTnLst>
                        <p:par>
                          <p:cTn id="139" fill="hold">
                            <p:stCondLst>
                              <p:cond delay="0"/>
                            </p:stCondLst>
                            <p:childTnLst>
                              <p:par>
                                <p:cTn id="140" presetID="47" presetClass="entr" presetSubtype="0" fill="hold" grpId="0" nodeType="clickEffect">
                                  <p:stCondLst>
                                    <p:cond delay="0"/>
                                  </p:stCondLst>
                                  <p:childTnLst>
                                    <p:set>
                                      <p:cBhvr>
                                        <p:cTn id="141" dur="1" fill="hold">
                                          <p:stCondLst>
                                            <p:cond delay="0"/>
                                          </p:stCondLst>
                                        </p:cTn>
                                        <p:tgtEl>
                                          <p:spTgt spid="219164"/>
                                        </p:tgtEl>
                                        <p:attrNameLst>
                                          <p:attrName>style.visibility</p:attrName>
                                        </p:attrNameLst>
                                      </p:cBhvr>
                                      <p:to>
                                        <p:strVal val="visible"/>
                                      </p:to>
                                    </p:set>
                                    <p:animEffect transition="in" filter="fade">
                                      <p:cBhvr>
                                        <p:cTn id="142" dur="1000"/>
                                        <p:tgtEl>
                                          <p:spTgt spid="219164"/>
                                        </p:tgtEl>
                                      </p:cBhvr>
                                    </p:animEffect>
                                    <p:anim calcmode="lin" valueType="num">
                                      <p:cBhvr>
                                        <p:cTn id="143" dur="1000" fill="hold"/>
                                        <p:tgtEl>
                                          <p:spTgt spid="219164"/>
                                        </p:tgtEl>
                                        <p:attrNameLst>
                                          <p:attrName>ppt_x</p:attrName>
                                        </p:attrNameLst>
                                      </p:cBhvr>
                                      <p:tavLst>
                                        <p:tav tm="0">
                                          <p:val>
                                            <p:strVal val="#ppt_x"/>
                                          </p:val>
                                        </p:tav>
                                        <p:tav tm="100000">
                                          <p:val>
                                            <p:strVal val="#ppt_x"/>
                                          </p:val>
                                        </p:tav>
                                      </p:tavLst>
                                    </p:anim>
                                    <p:anim calcmode="lin" valueType="num">
                                      <p:cBhvr>
                                        <p:cTn id="144" dur="1000" fill="hold"/>
                                        <p:tgtEl>
                                          <p:spTgt spid="219164"/>
                                        </p:tgtEl>
                                        <p:attrNameLst>
                                          <p:attrName>ppt_y</p:attrName>
                                        </p:attrNameLst>
                                      </p:cBhvr>
                                      <p:tavLst>
                                        <p:tav tm="0">
                                          <p:val>
                                            <p:strVal val="#ppt_y-.1"/>
                                          </p:val>
                                        </p:tav>
                                        <p:tav tm="100000">
                                          <p:val>
                                            <p:strVal val="#ppt_y"/>
                                          </p:val>
                                        </p:tav>
                                      </p:tavLst>
                                    </p:anim>
                                  </p:childTnLst>
                                </p:cTn>
                              </p:par>
                            </p:childTnLst>
                          </p:cTn>
                        </p:par>
                      </p:childTnLst>
                    </p:cTn>
                  </p:par>
                  <p:par>
                    <p:cTn id="145" fill="hold">
                      <p:stCondLst>
                        <p:cond delay="indefinite"/>
                      </p:stCondLst>
                      <p:childTnLst>
                        <p:par>
                          <p:cTn id="146" fill="hold">
                            <p:stCondLst>
                              <p:cond delay="0"/>
                            </p:stCondLst>
                            <p:childTnLst>
                              <p:par>
                                <p:cTn id="147" presetID="47" presetClass="exit" presetSubtype="0" fill="hold" grpId="1" nodeType="clickEffect">
                                  <p:stCondLst>
                                    <p:cond delay="0"/>
                                  </p:stCondLst>
                                  <p:childTnLst>
                                    <p:animEffect transition="out" filter="fade">
                                      <p:cBhvr>
                                        <p:cTn id="148" dur="1000"/>
                                        <p:tgtEl>
                                          <p:spTgt spid="219164"/>
                                        </p:tgtEl>
                                      </p:cBhvr>
                                    </p:animEffect>
                                    <p:anim calcmode="lin" valueType="num">
                                      <p:cBhvr>
                                        <p:cTn id="149" dur="1000"/>
                                        <p:tgtEl>
                                          <p:spTgt spid="219164"/>
                                        </p:tgtEl>
                                        <p:attrNameLst>
                                          <p:attrName>ppt_x</p:attrName>
                                        </p:attrNameLst>
                                      </p:cBhvr>
                                      <p:tavLst>
                                        <p:tav tm="0">
                                          <p:val>
                                            <p:strVal val="ppt_x"/>
                                          </p:val>
                                        </p:tav>
                                        <p:tav tm="100000">
                                          <p:val>
                                            <p:strVal val="ppt_x"/>
                                          </p:val>
                                        </p:tav>
                                      </p:tavLst>
                                    </p:anim>
                                    <p:anim calcmode="lin" valueType="num">
                                      <p:cBhvr>
                                        <p:cTn id="150" dur="1000"/>
                                        <p:tgtEl>
                                          <p:spTgt spid="219164"/>
                                        </p:tgtEl>
                                        <p:attrNameLst>
                                          <p:attrName>ppt_y</p:attrName>
                                        </p:attrNameLst>
                                      </p:cBhvr>
                                      <p:tavLst>
                                        <p:tav tm="0">
                                          <p:val>
                                            <p:strVal val="ppt_y"/>
                                          </p:val>
                                        </p:tav>
                                        <p:tav tm="100000">
                                          <p:val>
                                            <p:strVal val="ppt_y-.1"/>
                                          </p:val>
                                        </p:tav>
                                      </p:tavLst>
                                    </p:anim>
                                    <p:set>
                                      <p:cBhvr>
                                        <p:cTn id="151" dur="1" fill="hold">
                                          <p:stCondLst>
                                            <p:cond delay="999"/>
                                          </p:stCondLst>
                                        </p:cTn>
                                        <p:tgtEl>
                                          <p:spTgt spid="219164"/>
                                        </p:tgtEl>
                                        <p:attrNameLst>
                                          <p:attrName>style.visibility</p:attrName>
                                        </p:attrNameLst>
                                      </p:cBhvr>
                                      <p:to>
                                        <p:strVal val="hidden"/>
                                      </p:to>
                                    </p:set>
                                  </p:childTnLst>
                                </p:cTn>
                              </p:par>
                            </p:childTnLst>
                          </p:cTn>
                        </p:par>
                        <p:par>
                          <p:cTn id="152" fill="hold">
                            <p:stCondLst>
                              <p:cond delay="1000"/>
                            </p:stCondLst>
                            <p:childTnLst>
                              <p:par>
                                <p:cTn id="153" presetID="63" presetClass="path" presetSubtype="0" accel="50000" decel="50000" fill="hold" grpId="1" nodeType="afterEffect">
                                  <p:stCondLst>
                                    <p:cond delay="0"/>
                                  </p:stCondLst>
                                  <p:childTnLst>
                                    <p:animMotion origin="layout" path="M 4.72222E-6 -3.7037E-7 L 0.43888 -3.7037E-7 " pathEditMode="relative" rAng="0" ptsTypes="AA">
                                      <p:cBhvr>
                                        <p:cTn id="154" dur="3000" fill="hold"/>
                                        <p:tgtEl>
                                          <p:spTgt spid="219160"/>
                                        </p:tgtEl>
                                        <p:attrNameLst>
                                          <p:attrName>ppt_x</p:attrName>
                                          <p:attrName>ppt_y</p:attrName>
                                        </p:attrNameLst>
                                      </p:cBhvr>
                                      <p:rCtr x="21944" y="0"/>
                                    </p:animMotion>
                                  </p:childTnLst>
                                </p:cTn>
                              </p:par>
                              <p:par>
                                <p:cTn id="155" presetID="10" presetClass="exit" presetSubtype="0" fill="hold" grpId="1" nodeType="withEffect">
                                  <p:stCondLst>
                                    <p:cond delay="2000"/>
                                  </p:stCondLst>
                                  <p:childTnLst>
                                    <p:animEffect transition="out" filter="fade">
                                      <p:cBhvr>
                                        <p:cTn id="156" dur="500"/>
                                        <p:tgtEl>
                                          <p:spTgt spid="219146"/>
                                        </p:tgtEl>
                                      </p:cBhvr>
                                    </p:animEffect>
                                    <p:set>
                                      <p:cBhvr>
                                        <p:cTn id="157" dur="1" fill="hold">
                                          <p:stCondLst>
                                            <p:cond delay="499"/>
                                          </p:stCondLst>
                                        </p:cTn>
                                        <p:tgtEl>
                                          <p:spTgt spid="219146"/>
                                        </p:tgtEl>
                                        <p:attrNameLst>
                                          <p:attrName>style.visibility</p:attrName>
                                        </p:attrNameLst>
                                      </p:cBhvr>
                                      <p:to>
                                        <p:strVal val="hidden"/>
                                      </p:to>
                                    </p:set>
                                  </p:childTnLst>
                                </p:cTn>
                              </p:par>
                              <p:par>
                                <p:cTn id="158" presetID="10" presetClass="entr" presetSubtype="0" fill="hold" grpId="0" nodeType="withEffect">
                                  <p:stCondLst>
                                    <p:cond delay="2000"/>
                                  </p:stCondLst>
                                  <p:childTnLst>
                                    <p:set>
                                      <p:cBhvr>
                                        <p:cTn id="159" dur="1" fill="hold">
                                          <p:stCondLst>
                                            <p:cond delay="0"/>
                                          </p:stCondLst>
                                        </p:cTn>
                                        <p:tgtEl>
                                          <p:spTgt spid="219149"/>
                                        </p:tgtEl>
                                        <p:attrNameLst>
                                          <p:attrName>style.visibility</p:attrName>
                                        </p:attrNameLst>
                                      </p:cBhvr>
                                      <p:to>
                                        <p:strVal val="visible"/>
                                      </p:to>
                                    </p:set>
                                    <p:animEffect transition="in" filter="fade">
                                      <p:cBhvr>
                                        <p:cTn id="160" dur="500"/>
                                        <p:tgtEl>
                                          <p:spTgt spid="219149"/>
                                        </p:tgtEl>
                                      </p:cBhvr>
                                    </p:animEffect>
                                  </p:childTnLst>
                                </p:cTn>
                              </p:par>
                            </p:childTnLst>
                          </p:cTn>
                        </p:par>
                        <p:par>
                          <p:cTn id="161" fill="hold">
                            <p:stCondLst>
                              <p:cond delay="4000"/>
                            </p:stCondLst>
                            <p:childTnLst>
                              <p:par>
                                <p:cTn id="162" presetID="1" presetClass="exit" presetSubtype="0" fill="hold" grpId="2" nodeType="afterEffect">
                                  <p:stCondLst>
                                    <p:cond delay="0"/>
                                  </p:stCondLst>
                                  <p:childTnLst>
                                    <p:set>
                                      <p:cBhvr>
                                        <p:cTn id="163" dur="1" fill="hold">
                                          <p:stCondLst>
                                            <p:cond delay="0"/>
                                          </p:stCondLst>
                                        </p:cTn>
                                        <p:tgtEl>
                                          <p:spTgt spid="219160"/>
                                        </p:tgtEl>
                                        <p:attrNameLst>
                                          <p:attrName>style.visibility</p:attrName>
                                        </p:attrNameLst>
                                      </p:cBhvr>
                                      <p:to>
                                        <p:strVal val="hidden"/>
                                      </p:to>
                                    </p:set>
                                  </p:childTnLst>
                                </p:cTn>
                              </p:par>
                            </p:childTnLst>
                          </p:cTn>
                        </p:par>
                      </p:childTnLst>
                    </p:cTn>
                  </p:par>
                  <p:par>
                    <p:cTn id="164" fill="hold">
                      <p:stCondLst>
                        <p:cond delay="indefinite"/>
                      </p:stCondLst>
                      <p:childTnLst>
                        <p:par>
                          <p:cTn id="165" fill="hold">
                            <p:stCondLst>
                              <p:cond delay="0"/>
                            </p:stCondLst>
                            <p:childTnLst>
                              <p:par>
                                <p:cTn id="166" presetID="47" presetClass="entr" presetSubtype="0" fill="hold" nodeType="clickEffect">
                                  <p:stCondLst>
                                    <p:cond delay="0"/>
                                  </p:stCondLst>
                                  <p:childTnLst>
                                    <p:set>
                                      <p:cBhvr>
                                        <p:cTn id="167" dur="1" fill="hold">
                                          <p:stCondLst>
                                            <p:cond delay="0"/>
                                          </p:stCondLst>
                                        </p:cTn>
                                        <p:tgtEl>
                                          <p:spTgt spid="2"/>
                                        </p:tgtEl>
                                        <p:attrNameLst>
                                          <p:attrName>style.visibility</p:attrName>
                                        </p:attrNameLst>
                                      </p:cBhvr>
                                      <p:to>
                                        <p:strVal val="visible"/>
                                      </p:to>
                                    </p:set>
                                    <p:animEffect transition="in" filter="fade">
                                      <p:cBhvr>
                                        <p:cTn id="168" dur="1000"/>
                                        <p:tgtEl>
                                          <p:spTgt spid="2"/>
                                        </p:tgtEl>
                                      </p:cBhvr>
                                    </p:animEffect>
                                    <p:anim calcmode="lin" valueType="num">
                                      <p:cBhvr>
                                        <p:cTn id="169" dur="1000" fill="hold"/>
                                        <p:tgtEl>
                                          <p:spTgt spid="2"/>
                                        </p:tgtEl>
                                        <p:attrNameLst>
                                          <p:attrName>ppt_x</p:attrName>
                                        </p:attrNameLst>
                                      </p:cBhvr>
                                      <p:tavLst>
                                        <p:tav tm="0">
                                          <p:val>
                                            <p:strVal val="#ppt_x"/>
                                          </p:val>
                                        </p:tav>
                                        <p:tav tm="100000">
                                          <p:val>
                                            <p:strVal val="#ppt_x"/>
                                          </p:val>
                                        </p:tav>
                                      </p:tavLst>
                                    </p:anim>
                                    <p:anim calcmode="lin" valueType="num">
                                      <p:cBhvr>
                                        <p:cTn id="17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1" fill="hold">
                      <p:stCondLst>
                        <p:cond delay="indefinite"/>
                      </p:stCondLst>
                      <p:childTnLst>
                        <p:par>
                          <p:cTn id="172" fill="hold">
                            <p:stCondLst>
                              <p:cond delay="0"/>
                            </p:stCondLst>
                            <p:childTnLst>
                              <p:par>
                                <p:cTn id="173" presetID="1" presetClass="exit" presetSubtype="0" fill="hold" grpId="1" nodeType="clickEffect">
                                  <p:stCondLst>
                                    <p:cond delay="0"/>
                                  </p:stCondLst>
                                  <p:childTnLst>
                                    <p:set>
                                      <p:cBhvr>
                                        <p:cTn id="174" dur="1" fill="hold">
                                          <p:stCondLst>
                                            <p:cond delay="0"/>
                                          </p:stCondLst>
                                        </p:cTn>
                                        <p:tgtEl>
                                          <p:spTgt spid="219149"/>
                                        </p:tgtEl>
                                        <p:attrNameLst>
                                          <p:attrName>style.visibility</p:attrName>
                                        </p:attrNameLst>
                                      </p:cBhvr>
                                      <p:to>
                                        <p:strVal val="hidden"/>
                                      </p:to>
                                    </p:set>
                                  </p:childTnLst>
                                </p:cTn>
                              </p:par>
                              <p:par>
                                <p:cTn id="175" presetID="42" presetClass="entr" presetSubtype="0" fill="hold" grpId="0" nodeType="withEffect">
                                  <p:stCondLst>
                                    <p:cond delay="0"/>
                                  </p:stCondLst>
                                  <p:childTnLst>
                                    <p:set>
                                      <p:cBhvr>
                                        <p:cTn id="176" dur="1" fill="hold">
                                          <p:stCondLst>
                                            <p:cond delay="0"/>
                                          </p:stCondLst>
                                        </p:cTn>
                                        <p:tgtEl>
                                          <p:spTgt spid="219151"/>
                                        </p:tgtEl>
                                        <p:attrNameLst>
                                          <p:attrName>style.visibility</p:attrName>
                                        </p:attrNameLst>
                                      </p:cBhvr>
                                      <p:to>
                                        <p:strVal val="visible"/>
                                      </p:to>
                                    </p:set>
                                    <p:animEffect transition="in" filter="fade">
                                      <p:cBhvr>
                                        <p:cTn id="177" dur="1000"/>
                                        <p:tgtEl>
                                          <p:spTgt spid="219151"/>
                                        </p:tgtEl>
                                      </p:cBhvr>
                                    </p:animEffect>
                                    <p:anim calcmode="lin" valueType="num">
                                      <p:cBhvr>
                                        <p:cTn id="178" dur="1000" fill="hold"/>
                                        <p:tgtEl>
                                          <p:spTgt spid="219151"/>
                                        </p:tgtEl>
                                        <p:attrNameLst>
                                          <p:attrName>ppt_x</p:attrName>
                                        </p:attrNameLst>
                                      </p:cBhvr>
                                      <p:tavLst>
                                        <p:tav tm="0">
                                          <p:val>
                                            <p:strVal val="#ppt_x"/>
                                          </p:val>
                                        </p:tav>
                                        <p:tav tm="100000">
                                          <p:val>
                                            <p:strVal val="#ppt_x"/>
                                          </p:val>
                                        </p:tav>
                                      </p:tavLst>
                                    </p:anim>
                                    <p:anim calcmode="lin" valueType="num">
                                      <p:cBhvr>
                                        <p:cTn id="179" dur="1000" fill="hold"/>
                                        <p:tgtEl>
                                          <p:spTgt spid="219151"/>
                                        </p:tgtEl>
                                        <p:attrNameLst>
                                          <p:attrName>ppt_y</p:attrName>
                                        </p:attrNameLst>
                                      </p:cBhvr>
                                      <p:tavLst>
                                        <p:tav tm="0">
                                          <p:val>
                                            <p:strVal val="#ppt_y+.1"/>
                                          </p:val>
                                        </p:tav>
                                        <p:tav tm="100000">
                                          <p:val>
                                            <p:strVal val="#ppt_y"/>
                                          </p:val>
                                        </p:tav>
                                      </p:tavLst>
                                    </p:anim>
                                  </p:childTnLst>
                                </p:cTn>
                              </p:par>
                              <p:par>
                                <p:cTn id="180" presetID="47" presetClass="entr" presetSubtype="0" fill="hold" grpId="0" nodeType="withEffect">
                                  <p:stCondLst>
                                    <p:cond delay="0"/>
                                  </p:stCondLst>
                                  <p:childTnLst>
                                    <p:set>
                                      <p:cBhvr>
                                        <p:cTn id="181" dur="1" fill="hold">
                                          <p:stCondLst>
                                            <p:cond delay="0"/>
                                          </p:stCondLst>
                                        </p:cTn>
                                        <p:tgtEl>
                                          <p:spTgt spid="219152"/>
                                        </p:tgtEl>
                                        <p:attrNameLst>
                                          <p:attrName>style.visibility</p:attrName>
                                        </p:attrNameLst>
                                      </p:cBhvr>
                                      <p:to>
                                        <p:strVal val="visible"/>
                                      </p:to>
                                    </p:set>
                                    <p:animEffect transition="in" filter="fade">
                                      <p:cBhvr>
                                        <p:cTn id="182" dur="1000"/>
                                        <p:tgtEl>
                                          <p:spTgt spid="219152"/>
                                        </p:tgtEl>
                                      </p:cBhvr>
                                    </p:animEffect>
                                    <p:anim calcmode="lin" valueType="num">
                                      <p:cBhvr>
                                        <p:cTn id="183" dur="1000" fill="hold"/>
                                        <p:tgtEl>
                                          <p:spTgt spid="219152"/>
                                        </p:tgtEl>
                                        <p:attrNameLst>
                                          <p:attrName>ppt_x</p:attrName>
                                        </p:attrNameLst>
                                      </p:cBhvr>
                                      <p:tavLst>
                                        <p:tav tm="0">
                                          <p:val>
                                            <p:strVal val="#ppt_x"/>
                                          </p:val>
                                        </p:tav>
                                        <p:tav tm="100000">
                                          <p:val>
                                            <p:strVal val="#ppt_x"/>
                                          </p:val>
                                        </p:tav>
                                      </p:tavLst>
                                    </p:anim>
                                    <p:anim calcmode="lin" valueType="num">
                                      <p:cBhvr>
                                        <p:cTn id="184" dur="1000" fill="hold"/>
                                        <p:tgtEl>
                                          <p:spTgt spid="219152"/>
                                        </p:tgtEl>
                                        <p:attrNameLst>
                                          <p:attrName>ppt_y</p:attrName>
                                        </p:attrNameLst>
                                      </p:cBhvr>
                                      <p:tavLst>
                                        <p:tav tm="0">
                                          <p:val>
                                            <p:strVal val="#ppt_y-.1"/>
                                          </p:val>
                                        </p:tav>
                                        <p:tav tm="100000">
                                          <p:val>
                                            <p:strVal val="#ppt_y"/>
                                          </p:val>
                                        </p:tav>
                                      </p:tavLst>
                                    </p:anim>
                                  </p:childTnLst>
                                </p:cTn>
                              </p:par>
                              <p:par>
                                <p:cTn id="185" presetID="55" presetClass="entr" presetSubtype="0" fill="hold" grpId="0" nodeType="withEffect">
                                  <p:stCondLst>
                                    <p:cond delay="0"/>
                                  </p:stCondLst>
                                  <p:childTnLst>
                                    <p:set>
                                      <p:cBhvr>
                                        <p:cTn id="186" dur="1" fill="hold">
                                          <p:stCondLst>
                                            <p:cond delay="0"/>
                                          </p:stCondLst>
                                        </p:cTn>
                                        <p:tgtEl>
                                          <p:spTgt spid="219158"/>
                                        </p:tgtEl>
                                        <p:attrNameLst>
                                          <p:attrName>style.visibility</p:attrName>
                                        </p:attrNameLst>
                                      </p:cBhvr>
                                      <p:to>
                                        <p:strVal val="visible"/>
                                      </p:to>
                                    </p:set>
                                    <p:anim calcmode="lin" valueType="num">
                                      <p:cBhvr>
                                        <p:cTn id="187" dur="1000" fill="hold"/>
                                        <p:tgtEl>
                                          <p:spTgt spid="219158"/>
                                        </p:tgtEl>
                                        <p:attrNameLst>
                                          <p:attrName>ppt_w</p:attrName>
                                        </p:attrNameLst>
                                      </p:cBhvr>
                                      <p:tavLst>
                                        <p:tav tm="0">
                                          <p:val>
                                            <p:strVal val="#ppt_w*0.70"/>
                                          </p:val>
                                        </p:tav>
                                        <p:tav tm="100000">
                                          <p:val>
                                            <p:strVal val="#ppt_w"/>
                                          </p:val>
                                        </p:tav>
                                      </p:tavLst>
                                    </p:anim>
                                    <p:anim calcmode="lin" valueType="num">
                                      <p:cBhvr>
                                        <p:cTn id="188" dur="1000" fill="hold"/>
                                        <p:tgtEl>
                                          <p:spTgt spid="219158"/>
                                        </p:tgtEl>
                                        <p:attrNameLst>
                                          <p:attrName>ppt_h</p:attrName>
                                        </p:attrNameLst>
                                      </p:cBhvr>
                                      <p:tavLst>
                                        <p:tav tm="0">
                                          <p:val>
                                            <p:strVal val="#ppt_h"/>
                                          </p:val>
                                        </p:tav>
                                        <p:tav tm="100000">
                                          <p:val>
                                            <p:strVal val="#ppt_h"/>
                                          </p:val>
                                        </p:tav>
                                      </p:tavLst>
                                    </p:anim>
                                    <p:animEffect transition="in" filter="fade">
                                      <p:cBhvr>
                                        <p:cTn id="189" dur="1000"/>
                                        <p:tgtEl>
                                          <p:spTgt spid="219158"/>
                                        </p:tgtEl>
                                      </p:cBhvr>
                                    </p:animEffect>
                                  </p:childTnLst>
                                </p:cTn>
                              </p:par>
                            </p:childTnLst>
                          </p:cTn>
                        </p:par>
                      </p:childTnLst>
                    </p:cTn>
                  </p:par>
                  <p:par>
                    <p:cTn id="190" fill="hold">
                      <p:stCondLst>
                        <p:cond delay="indefinite"/>
                      </p:stCondLst>
                      <p:childTnLst>
                        <p:par>
                          <p:cTn id="191" fill="hold">
                            <p:stCondLst>
                              <p:cond delay="0"/>
                            </p:stCondLst>
                            <p:childTnLst>
                              <p:par>
                                <p:cTn id="192" presetID="29" presetClass="entr" presetSubtype="0" fill="hold" grpId="0" nodeType="clickEffect">
                                  <p:stCondLst>
                                    <p:cond delay="0"/>
                                  </p:stCondLst>
                                  <p:childTnLst>
                                    <p:set>
                                      <p:cBhvr>
                                        <p:cTn id="193" dur="1" fill="hold">
                                          <p:stCondLst>
                                            <p:cond delay="0"/>
                                          </p:stCondLst>
                                        </p:cTn>
                                        <p:tgtEl>
                                          <p:spTgt spid="219154"/>
                                        </p:tgtEl>
                                        <p:attrNameLst>
                                          <p:attrName>style.visibility</p:attrName>
                                        </p:attrNameLst>
                                      </p:cBhvr>
                                      <p:to>
                                        <p:strVal val="visible"/>
                                      </p:to>
                                    </p:set>
                                    <p:anim calcmode="lin" valueType="num">
                                      <p:cBhvr>
                                        <p:cTn id="194" dur="1000" fill="hold"/>
                                        <p:tgtEl>
                                          <p:spTgt spid="219154"/>
                                        </p:tgtEl>
                                        <p:attrNameLst>
                                          <p:attrName>ppt_x</p:attrName>
                                        </p:attrNameLst>
                                      </p:cBhvr>
                                      <p:tavLst>
                                        <p:tav tm="0">
                                          <p:val>
                                            <p:strVal val="#ppt_x-.2"/>
                                          </p:val>
                                        </p:tav>
                                        <p:tav tm="100000">
                                          <p:val>
                                            <p:strVal val="#ppt_x"/>
                                          </p:val>
                                        </p:tav>
                                      </p:tavLst>
                                    </p:anim>
                                    <p:anim calcmode="lin" valueType="num">
                                      <p:cBhvr>
                                        <p:cTn id="195" dur="1000" fill="hold"/>
                                        <p:tgtEl>
                                          <p:spTgt spid="219154"/>
                                        </p:tgtEl>
                                        <p:attrNameLst>
                                          <p:attrName>ppt_y</p:attrName>
                                        </p:attrNameLst>
                                      </p:cBhvr>
                                      <p:tavLst>
                                        <p:tav tm="0">
                                          <p:val>
                                            <p:strVal val="#ppt_y"/>
                                          </p:val>
                                        </p:tav>
                                        <p:tav tm="100000">
                                          <p:val>
                                            <p:strVal val="#ppt_y"/>
                                          </p:val>
                                        </p:tav>
                                      </p:tavLst>
                                    </p:anim>
                                    <p:animEffect transition="in" filter="wipe(right)" prLst="gradientSize: 0.1">
                                      <p:cBhvr>
                                        <p:cTn id="196" dur="1000"/>
                                        <p:tgtEl>
                                          <p:spTgt spid="219154"/>
                                        </p:tgtEl>
                                      </p:cBhvr>
                                    </p:animEffect>
                                  </p:childTnLst>
                                </p:cTn>
                              </p:par>
                              <p:par>
                                <p:cTn id="197" presetID="29" presetClass="entr" presetSubtype="0" fill="hold" grpId="0" nodeType="withEffect">
                                  <p:stCondLst>
                                    <p:cond delay="0"/>
                                  </p:stCondLst>
                                  <p:childTnLst>
                                    <p:set>
                                      <p:cBhvr>
                                        <p:cTn id="198" dur="1" fill="hold">
                                          <p:stCondLst>
                                            <p:cond delay="0"/>
                                          </p:stCondLst>
                                        </p:cTn>
                                        <p:tgtEl>
                                          <p:spTgt spid="219155"/>
                                        </p:tgtEl>
                                        <p:attrNameLst>
                                          <p:attrName>style.visibility</p:attrName>
                                        </p:attrNameLst>
                                      </p:cBhvr>
                                      <p:to>
                                        <p:strVal val="visible"/>
                                      </p:to>
                                    </p:set>
                                    <p:anim calcmode="lin" valueType="num">
                                      <p:cBhvr>
                                        <p:cTn id="199" dur="1000" fill="hold"/>
                                        <p:tgtEl>
                                          <p:spTgt spid="219155"/>
                                        </p:tgtEl>
                                        <p:attrNameLst>
                                          <p:attrName>ppt_x</p:attrName>
                                        </p:attrNameLst>
                                      </p:cBhvr>
                                      <p:tavLst>
                                        <p:tav tm="0">
                                          <p:val>
                                            <p:strVal val="#ppt_x-.2"/>
                                          </p:val>
                                        </p:tav>
                                        <p:tav tm="100000">
                                          <p:val>
                                            <p:strVal val="#ppt_x"/>
                                          </p:val>
                                        </p:tav>
                                      </p:tavLst>
                                    </p:anim>
                                    <p:anim calcmode="lin" valueType="num">
                                      <p:cBhvr>
                                        <p:cTn id="200" dur="1000" fill="hold"/>
                                        <p:tgtEl>
                                          <p:spTgt spid="219155"/>
                                        </p:tgtEl>
                                        <p:attrNameLst>
                                          <p:attrName>ppt_y</p:attrName>
                                        </p:attrNameLst>
                                      </p:cBhvr>
                                      <p:tavLst>
                                        <p:tav tm="0">
                                          <p:val>
                                            <p:strVal val="#ppt_y"/>
                                          </p:val>
                                        </p:tav>
                                        <p:tav tm="100000">
                                          <p:val>
                                            <p:strVal val="#ppt_y"/>
                                          </p:val>
                                        </p:tav>
                                      </p:tavLst>
                                    </p:anim>
                                    <p:animEffect transition="in" filter="wipe(right)" prLst="gradientSize: 0.1">
                                      <p:cBhvr>
                                        <p:cTn id="201" dur="1000"/>
                                        <p:tgtEl>
                                          <p:spTgt spid="219155"/>
                                        </p:tgtEl>
                                      </p:cBhvr>
                                    </p:animEffect>
                                  </p:childTnLst>
                                </p:cTn>
                              </p:par>
                              <p:par>
                                <p:cTn id="202" presetID="29" presetClass="entr" presetSubtype="0" fill="hold" grpId="0" nodeType="withEffect">
                                  <p:stCondLst>
                                    <p:cond delay="0"/>
                                  </p:stCondLst>
                                  <p:childTnLst>
                                    <p:set>
                                      <p:cBhvr>
                                        <p:cTn id="203" dur="1" fill="hold">
                                          <p:stCondLst>
                                            <p:cond delay="0"/>
                                          </p:stCondLst>
                                        </p:cTn>
                                        <p:tgtEl>
                                          <p:spTgt spid="219156"/>
                                        </p:tgtEl>
                                        <p:attrNameLst>
                                          <p:attrName>style.visibility</p:attrName>
                                        </p:attrNameLst>
                                      </p:cBhvr>
                                      <p:to>
                                        <p:strVal val="visible"/>
                                      </p:to>
                                    </p:set>
                                    <p:anim calcmode="lin" valueType="num">
                                      <p:cBhvr>
                                        <p:cTn id="204" dur="1000" fill="hold"/>
                                        <p:tgtEl>
                                          <p:spTgt spid="219156"/>
                                        </p:tgtEl>
                                        <p:attrNameLst>
                                          <p:attrName>ppt_x</p:attrName>
                                        </p:attrNameLst>
                                      </p:cBhvr>
                                      <p:tavLst>
                                        <p:tav tm="0">
                                          <p:val>
                                            <p:strVal val="#ppt_x-.2"/>
                                          </p:val>
                                        </p:tav>
                                        <p:tav tm="100000">
                                          <p:val>
                                            <p:strVal val="#ppt_x"/>
                                          </p:val>
                                        </p:tav>
                                      </p:tavLst>
                                    </p:anim>
                                    <p:anim calcmode="lin" valueType="num">
                                      <p:cBhvr>
                                        <p:cTn id="205" dur="1000" fill="hold"/>
                                        <p:tgtEl>
                                          <p:spTgt spid="219156"/>
                                        </p:tgtEl>
                                        <p:attrNameLst>
                                          <p:attrName>ppt_y</p:attrName>
                                        </p:attrNameLst>
                                      </p:cBhvr>
                                      <p:tavLst>
                                        <p:tav tm="0">
                                          <p:val>
                                            <p:strVal val="#ppt_y"/>
                                          </p:val>
                                        </p:tav>
                                        <p:tav tm="100000">
                                          <p:val>
                                            <p:strVal val="#ppt_y"/>
                                          </p:val>
                                        </p:tav>
                                      </p:tavLst>
                                    </p:anim>
                                    <p:animEffect transition="in" filter="wipe(right)" prLst="gradientSize: 0.1">
                                      <p:cBhvr>
                                        <p:cTn id="206" dur="1000"/>
                                        <p:tgtEl>
                                          <p:spTgt spid="219156"/>
                                        </p:tgtEl>
                                      </p:cBhvr>
                                    </p:animEffect>
                                  </p:childTnLst>
                                </p:cTn>
                              </p:par>
                            </p:childTnLst>
                          </p:cTn>
                        </p:par>
                        <p:par>
                          <p:cTn id="207" fill="hold">
                            <p:stCondLst>
                              <p:cond delay="1000"/>
                            </p:stCondLst>
                            <p:childTnLst>
                              <p:par>
                                <p:cTn id="208" presetID="47" presetClass="entr" presetSubtype="0" fill="hold" grpId="0" nodeType="afterEffect">
                                  <p:stCondLst>
                                    <p:cond delay="0"/>
                                  </p:stCondLst>
                                  <p:childTnLst>
                                    <p:set>
                                      <p:cBhvr>
                                        <p:cTn id="209" dur="1" fill="hold">
                                          <p:stCondLst>
                                            <p:cond delay="0"/>
                                          </p:stCondLst>
                                        </p:cTn>
                                        <p:tgtEl>
                                          <p:spTgt spid="219165"/>
                                        </p:tgtEl>
                                        <p:attrNameLst>
                                          <p:attrName>style.visibility</p:attrName>
                                        </p:attrNameLst>
                                      </p:cBhvr>
                                      <p:to>
                                        <p:strVal val="visible"/>
                                      </p:to>
                                    </p:set>
                                    <p:animEffect transition="in" filter="fade">
                                      <p:cBhvr>
                                        <p:cTn id="210" dur="1000"/>
                                        <p:tgtEl>
                                          <p:spTgt spid="219165"/>
                                        </p:tgtEl>
                                      </p:cBhvr>
                                    </p:animEffect>
                                    <p:anim calcmode="lin" valueType="num">
                                      <p:cBhvr>
                                        <p:cTn id="211" dur="1000" fill="hold"/>
                                        <p:tgtEl>
                                          <p:spTgt spid="219165"/>
                                        </p:tgtEl>
                                        <p:attrNameLst>
                                          <p:attrName>ppt_x</p:attrName>
                                        </p:attrNameLst>
                                      </p:cBhvr>
                                      <p:tavLst>
                                        <p:tav tm="0">
                                          <p:val>
                                            <p:strVal val="#ppt_x"/>
                                          </p:val>
                                        </p:tav>
                                        <p:tav tm="100000">
                                          <p:val>
                                            <p:strVal val="#ppt_x"/>
                                          </p:val>
                                        </p:tav>
                                      </p:tavLst>
                                    </p:anim>
                                    <p:anim calcmode="lin" valueType="num">
                                      <p:cBhvr>
                                        <p:cTn id="212" dur="1000" fill="hold"/>
                                        <p:tgtEl>
                                          <p:spTgt spid="2191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60" grpId="0" animBg="1"/>
      <p:bldP spid="219160" grpId="1" animBg="1"/>
      <p:bldP spid="219160" grpId="2" animBg="1"/>
      <p:bldP spid="219147" grpId="0" animBg="1"/>
      <p:bldP spid="219147" grpId="1" animBg="1"/>
      <p:bldP spid="24581" grpId="0"/>
      <p:bldP spid="219145" grpId="0"/>
      <p:bldP spid="219146" grpId="0" animBg="1"/>
      <p:bldP spid="219146" grpId="1" animBg="1"/>
      <p:bldP spid="219149" grpId="0" animBg="1"/>
      <p:bldP spid="219149" grpId="1" animBg="1"/>
      <p:bldP spid="219151" grpId="0" animBg="1"/>
      <p:bldP spid="219152" grpId="0" animBg="1"/>
      <p:bldP spid="219154" grpId="0" animBg="1"/>
      <p:bldP spid="219155" grpId="0" animBg="1"/>
      <p:bldP spid="219156" grpId="0" animBg="1"/>
      <p:bldP spid="219158" grpId="0" animBg="1"/>
      <p:bldP spid="219163" grpId="0"/>
      <p:bldP spid="219163" grpId="1"/>
      <p:bldP spid="219164" grpId="0"/>
      <p:bldP spid="219164" grpId="1"/>
      <p:bldP spid="219165" grpId="0"/>
      <p:bldP spid="219166" grpId="0"/>
      <p:bldP spid="219167" grpId="0"/>
      <p:bldP spid="25" grpId="0"/>
      <p:bldP spid="26" grpId="0"/>
      <p:bldP spid="27" grpId="0"/>
      <p:bldP spid="28" grpId="0"/>
      <p:bldP spid="29" grpId="0"/>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0198" name="Picture 38" descr="SB5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3011" y="3457824"/>
            <a:ext cx="2209033" cy="2517189"/>
          </a:xfrm>
          <a:prstGeom prst="rect">
            <a:avLst/>
          </a:prstGeom>
          <a:noFill/>
          <a:ln w="9525">
            <a:noFill/>
            <a:miter lim="800000"/>
            <a:headEnd/>
            <a:tailEnd/>
          </a:ln>
        </p:spPr>
      </p:pic>
      <p:sp>
        <p:nvSpPr>
          <p:cNvPr id="25602" name="Rectangle 7"/>
          <p:cNvSpPr>
            <a:spLocks noChangeArrowheads="1"/>
          </p:cNvSpPr>
          <p:nvPr/>
        </p:nvSpPr>
        <p:spPr bwMode="auto">
          <a:xfrm>
            <a:off x="179388" y="296331"/>
            <a:ext cx="6325771" cy="1384995"/>
          </a:xfrm>
          <a:prstGeom prst="rect">
            <a:avLst/>
          </a:prstGeom>
          <a:noFill/>
          <a:ln w="22225" algn="ctr">
            <a:noFill/>
            <a:miter lim="800000"/>
            <a:headEnd/>
            <a:tailEnd/>
          </a:ln>
        </p:spPr>
        <p:txBody>
          <a:bodyPr wrap="none" anchor="ctr">
            <a:spAutoFit/>
          </a:bodyPr>
          <a:lstStyle/>
          <a:p>
            <a:pPr algn="l"/>
            <a:r>
              <a:rPr lang="en-US" u="sng" dirty="0"/>
              <a:t>critical mass</a:t>
            </a:r>
            <a:r>
              <a:rPr lang="en-US" dirty="0"/>
              <a:t>: the mass of </a:t>
            </a:r>
            <a:r>
              <a:rPr lang="en-US" dirty="0" smtClean="0"/>
              <a:t>fissile </a:t>
            </a:r>
          </a:p>
          <a:p>
            <a:pPr algn="l"/>
            <a:r>
              <a:rPr lang="en-US" dirty="0"/>
              <a:t>	</a:t>
            </a:r>
            <a:r>
              <a:rPr lang="en-US" dirty="0" smtClean="0"/>
              <a:t>material required to maintain a</a:t>
            </a:r>
            <a:endParaRPr lang="en-US" dirty="0"/>
          </a:p>
          <a:p>
            <a:pPr algn="l"/>
            <a:r>
              <a:rPr lang="en-US" dirty="0"/>
              <a:t>	</a:t>
            </a:r>
            <a:r>
              <a:rPr lang="en-US" dirty="0" smtClean="0"/>
              <a:t>chain </a:t>
            </a:r>
            <a:r>
              <a:rPr lang="en-US" dirty="0"/>
              <a:t>reaction at a constant rate</a:t>
            </a:r>
          </a:p>
        </p:txBody>
      </p:sp>
      <p:sp>
        <p:nvSpPr>
          <p:cNvPr id="220172" name="AutoShape 12"/>
          <p:cNvSpPr>
            <a:spLocks noChangeArrowheads="1"/>
          </p:cNvSpPr>
          <p:nvPr/>
        </p:nvSpPr>
        <p:spPr bwMode="auto">
          <a:xfrm>
            <a:off x="3187820" y="5481893"/>
            <a:ext cx="363537" cy="349250"/>
          </a:xfrm>
          <a:prstGeom prst="cube">
            <a:avLst>
              <a:gd name="adj" fmla="val 25000"/>
            </a:avLst>
          </a:prstGeom>
          <a:solidFill>
            <a:schemeClr val="bg2"/>
          </a:solidFill>
          <a:ln w="22225">
            <a:solidFill>
              <a:schemeClr val="tx1"/>
            </a:solidFill>
            <a:miter lim="800000"/>
            <a:headEnd/>
            <a:tailEnd/>
          </a:ln>
        </p:spPr>
        <p:txBody>
          <a:bodyPr wrap="none" anchor="ctr">
            <a:spAutoFit/>
          </a:bodyPr>
          <a:lstStyle/>
          <a:p>
            <a:endParaRPr lang="en-US"/>
          </a:p>
        </p:txBody>
      </p:sp>
      <p:sp>
        <p:nvSpPr>
          <p:cNvPr id="220173" name="AutoShape 13"/>
          <p:cNvSpPr>
            <a:spLocks noChangeArrowheads="1"/>
          </p:cNvSpPr>
          <p:nvPr/>
        </p:nvSpPr>
        <p:spPr bwMode="auto">
          <a:xfrm>
            <a:off x="3644318" y="4026322"/>
            <a:ext cx="539750" cy="517525"/>
          </a:xfrm>
          <a:prstGeom prst="cube">
            <a:avLst>
              <a:gd name="adj" fmla="val 25000"/>
            </a:avLst>
          </a:prstGeom>
          <a:solidFill>
            <a:schemeClr val="bg2"/>
          </a:solidFill>
          <a:ln w="22225">
            <a:solidFill>
              <a:schemeClr val="tx1"/>
            </a:solidFill>
            <a:miter lim="800000"/>
            <a:headEnd/>
            <a:tailEnd/>
          </a:ln>
        </p:spPr>
        <p:txBody>
          <a:bodyPr anchor="ctr">
            <a:spAutoFit/>
          </a:bodyPr>
          <a:lstStyle/>
          <a:p>
            <a:endParaRPr lang="en-US"/>
          </a:p>
        </p:txBody>
      </p:sp>
      <p:sp>
        <p:nvSpPr>
          <p:cNvPr id="220174" name="AutoShape 14"/>
          <p:cNvSpPr>
            <a:spLocks noChangeArrowheads="1"/>
          </p:cNvSpPr>
          <p:nvPr/>
        </p:nvSpPr>
        <p:spPr bwMode="auto">
          <a:xfrm>
            <a:off x="5345637" y="3466858"/>
            <a:ext cx="742950" cy="711200"/>
          </a:xfrm>
          <a:prstGeom prst="cube">
            <a:avLst>
              <a:gd name="adj" fmla="val 25000"/>
            </a:avLst>
          </a:prstGeom>
          <a:solidFill>
            <a:schemeClr val="bg2"/>
          </a:solidFill>
          <a:ln w="22225">
            <a:solidFill>
              <a:schemeClr val="tx1"/>
            </a:solidFill>
            <a:miter lim="800000"/>
            <a:headEnd/>
            <a:tailEnd/>
          </a:ln>
        </p:spPr>
        <p:txBody>
          <a:bodyPr anchor="ctr">
            <a:spAutoFit/>
          </a:bodyPr>
          <a:lstStyle/>
          <a:p>
            <a:endParaRPr lang="en-US"/>
          </a:p>
        </p:txBody>
      </p:sp>
      <p:sp>
        <p:nvSpPr>
          <p:cNvPr id="220175" name="AutoShape 15"/>
          <p:cNvSpPr>
            <a:spLocks noChangeArrowheads="1"/>
          </p:cNvSpPr>
          <p:nvPr/>
        </p:nvSpPr>
        <p:spPr bwMode="auto">
          <a:xfrm>
            <a:off x="7257427" y="4140627"/>
            <a:ext cx="1120775" cy="1073150"/>
          </a:xfrm>
          <a:prstGeom prst="cube">
            <a:avLst>
              <a:gd name="adj" fmla="val 25000"/>
            </a:avLst>
          </a:prstGeom>
          <a:solidFill>
            <a:schemeClr val="bg2"/>
          </a:solidFill>
          <a:ln w="22225">
            <a:solidFill>
              <a:schemeClr val="tx1"/>
            </a:solidFill>
            <a:miter lim="800000"/>
            <a:headEnd/>
            <a:tailEnd/>
          </a:ln>
        </p:spPr>
        <p:txBody>
          <a:bodyPr anchor="ctr">
            <a:spAutoFit/>
          </a:bodyPr>
          <a:lstStyle/>
          <a:p>
            <a:endParaRPr lang="en-US"/>
          </a:p>
        </p:txBody>
      </p:sp>
      <p:sp>
        <p:nvSpPr>
          <p:cNvPr id="220176" name="Rectangle 16"/>
          <p:cNvSpPr>
            <a:spLocks noChangeArrowheads="1"/>
          </p:cNvSpPr>
          <p:nvPr/>
        </p:nvSpPr>
        <p:spPr bwMode="auto">
          <a:xfrm>
            <a:off x="2459932" y="5802305"/>
            <a:ext cx="2145139" cy="523220"/>
          </a:xfrm>
          <a:prstGeom prst="rect">
            <a:avLst/>
          </a:prstGeom>
          <a:noFill/>
          <a:ln w="9525">
            <a:noFill/>
            <a:miter lim="800000"/>
            <a:headEnd/>
            <a:tailEnd/>
          </a:ln>
        </p:spPr>
        <p:txBody>
          <a:bodyPr wrap="none">
            <a:spAutoFit/>
          </a:bodyPr>
          <a:lstStyle/>
          <a:p>
            <a:pPr algn="l"/>
            <a:r>
              <a:rPr lang="en-US" dirty="0" smtClean="0">
                <a:solidFill>
                  <a:srgbClr val="000000"/>
                </a:solidFill>
                <a:latin typeface="Arial"/>
              </a:rPr>
              <a:t>no chain </a:t>
            </a:r>
            <a:r>
              <a:rPr lang="en-US" dirty="0" err="1" smtClean="0">
                <a:solidFill>
                  <a:srgbClr val="000000"/>
                </a:solidFill>
                <a:latin typeface="Arial"/>
              </a:rPr>
              <a:t>rxn</a:t>
            </a:r>
            <a:endParaRPr lang="en-US" dirty="0">
              <a:solidFill>
                <a:srgbClr val="000000"/>
              </a:solidFill>
              <a:latin typeface="Arial"/>
            </a:endParaRPr>
          </a:p>
        </p:txBody>
      </p:sp>
      <p:sp>
        <p:nvSpPr>
          <p:cNvPr id="220177" name="Rectangle 17"/>
          <p:cNvSpPr>
            <a:spLocks noChangeArrowheads="1"/>
          </p:cNvSpPr>
          <p:nvPr/>
        </p:nvSpPr>
        <p:spPr bwMode="auto">
          <a:xfrm>
            <a:off x="2869181" y="4516596"/>
            <a:ext cx="2145139" cy="523220"/>
          </a:xfrm>
          <a:prstGeom prst="rect">
            <a:avLst/>
          </a:prstGeom>
          <a:noFill/>
          <a:ln w="9525">
            <a:noFill/>
            <a:miter lim="800000"/>
            <a:headEnd/>
            <a:tailEnd/>
          </a:ln>
        </p:spPr>
        <p:txBody>
          <a:bodyPr wrap="none">
            <a:spAutoFit/>
          </a:bodyPr>
          <a:lstStyle/>
          <a:p>
            <a:pPr algn="l"/>
            <a:r>
              <a:rPr lang="en-US" dirty="0" smtClean="0">
                <a:solidFill>
                  <a:srgbClr val="000000"/>
                </a:solidFill>
                <a:latin typeface="Arial"/>
              </a:rPr>
              <a:t>no chain </a:t>
            </a:r>
            <a:r>
              <a:rPr lang="en-US" dirty="0" err="1" smtClean="0">
                <a:solidFill>
                  <a:srgbClr val="000000"/>
                </a:solidFill>
                <a:latin typeface="Arial"/>
              </a:rPr>
              <a:t>rxn</a:t>
            </a:r>
            <a:endParaRPr lang="en-US" dirty="0">
              <a:solidFill>
                <a:srgbClr val="000000"/>
              </a:solidFill>
              <a:latin typeface="Arial"/>
            </a:endParaRPr>
          </a:p>
        </p:txBody>
      </p:sp>
      <p:sp>
        <p:nvSpPr>
          <p:cNvPr id="220178" name="Rectangle 18"/>
          <p:cNvSpPr>
            <a:spLocks noChangeArrowheads="1"/>
          </p:cNvSpPr>
          <p:nvPr/>
        </p:nvSpPr>
        <p:spPr bwMode="auto">
          <a:xfrm>
            <a:off x="5098913" y="4153982"/>
            <a:ext cx="1193800" cy="946150"/>
          </a:xfrm>
          <a:prstGeom prst="rect">
            <a:avLst/>
          </a:prstGeom>
          <a:noFill/>
          <a:ln w="9525">
            <a:noFill/>
            <a:miter lim="800000"/>
            <a:headEnd/>
            <a:tailEnd/>
          </a:ln>
        </p:spPr>
        <p:txBody>
          <a:bodyPr wrap="none">
            <a:spAutoFit/>
          </a:bodyPr>
          <a:lstStyle/>
          <a:p>
            <a:r>
              <a:rPr lang="en-US" dirty="0">
                <a:solidFill>
                  <a:srgbClr val="000000"/>
                </a:solidFill>
              </a:rPr>
              <a:t>critical</a:t>
            </a:r>
          </a:p>
          <a:p>
            <a:r>
              <a:rPr lang="en-US" dirty="0">
                <a:solidFill>
                  <a:srgbClr val="000000"/>
                </a:solidFill>
              </a:rPr>
              <a:t>mass</a:t>
            </a:r>
          </a:p>
        </p:txBody>
      </p:sp>
      <p:sp>
        <p:nvSpPr>
          <p:cNvPr id="220179" name="Rectangle 19"/>
          <p:cNvSpPr>
            <a:spLocks noChangeArrowheads="1"/>
          </p:cNvSpPr>
          <p:nvPr/>
        </p:nvSpPr>
        <p:spPr bwMode="auto">
          <a:xfrm>
            <a:off x="6450292" y="3282368"/>
            <a:ext cx="2735044" cy="461665"/>
          </a:xfrm>
          <a:prstGeom prst="rect">
            <a:avLst/>
          </a:prstGeom>
          <a:noFill/>
          <a:ln w="9525">
            <a:noFill/>
            <a:miter lim="800000"/>
            <a:headEnd/>
            <a:tailEnd/>
          </a:ln>
        </p:spPr>
        <p:txBody>
          <a:bodyPr wrap="none">
            <a:spAutoFit/>
          </a:bodyPr>
          <a:lstStyle/>
          <a:p>
            <a:pPr algn="l"/>
            <a:r>
              <a:rPr lang="en-US" sz="2400" b="1" dirty="0">
                <a:solidFill>
                  <a:srgbClr val="000000"/>
                </a:solidFill>
                <a:latin typeface="Arial Narrow" panose="020B0606020202030204" pitchFamily="34" charset="0"/>
              </a:rPr>
              <a:t>(“Run, Forrest, run!”)</a:t>
            </a:r>
          </a:p>
        </p:txBody>
      </p:sp>
      <p:sp>
        <p:nvSpPr>
          <p:cNvPr id="220180" name="Rectangle 20"/>
          <p:cNvSpPr>
            <a:spLocks noChangeArrowheads="1"/>
          </p:cNvSpPr>
          <p:nvPr/>
        </p:nvSpPr>
        <p:spPr bwMode="auto">
          <a:xfrm>
            <a:off x="6758952" y="5181764"/>
            <a:ext cx="2085975" cy="946150"/>
          </a:xfrm>
          <a:prstGeom prst="rect">
            <a:avLst/>
          </a:prstGeom>
          <a:noFill/>
          <a:ln w="9525">
            <a:noFill/>
            <a:miter lim="800000"/>
            <a:headEnd/>
            <a:tailEnd/>
          </a:ln>
        </p:spPr>
        <p:txBody>
          <a:bodyPr wrap="none">
            <a:spAutoFit/>
          </a:bodyPr>
          <a:lstStyle/>
          <a:p>
            <a:r>
              <a:rPr lang="en-US" dirty="0">
                <a:solidFill>
                  <a:srgbClr val="000000"/>
                </a:solidFill>
              </a:rPr>
              <a:t>supercritical</a:t>
            </a:r>
          </a:p>
          <a:p>
            <a:r>
              <a:rPr lang="en-US" dirty="0">
                <a:solidFill>
                  <a:srgbClr val="000000"/>
                </a:solidFill>
              </a:rPr>
              <a:t>mass</a:t>
            </a:r>
          </a:p>
        </p:txBody>
      </p:sp>
      <p:sp>
        <p:nvSpPr>
          <p:cNvPr id="25612" name="Rectangle 21"/>
          <p:cNvSpPr>
            <a:spLocks noChangeArrowheads="1"/>
          </p:cNvSpPr>
          <p:nvPr/>
        </p:nvSpPr>
        <p:spPr bwMode="auto">
          <a:xfrm>
            <a:off x="214313" y="1998683"/>
            <a:ext cx="6646371" cy="954107"/>
          </a:xfrm>
          <a:prstGeom prst="rect">
            <a:avLst/>
          </a:prstGeom>
          <a:noFill/>
          <a:ln w="22225" algn="ctr">
            <a:noFill/>
            <a:miter lim="800000"/>
            <a:headEnd/>
            <a:tailEnd/>
          </a:ln>
        </p:spPr>
        <p:txBody>
          <a:bodyPr wrap="none" anchor="ctr">
            <a:spAutoFit/>
          </a:bodyPr>
          <a:lstStyle/>
          <a:p>
            <a:pPr algn="l"/>
            <a:r>
              <a:rPr lang="en-US" u="sng" dirty="0"/>
              <a:t>supercritical mass</a:t>
            </a:r>
            <a:r>
              <a:rPr lang="en-US" dirty="0"/>
              <a:t>: the </a:t>
            </a:r>
            <a:r>
              <a:rPr lang="en-US" dirty="0" smtClean="0"/>
              <a:t>minimum mass</a:t>
            </a:r>
            <a:endParaRPr lang="en-US" dirty="0"/>
          </a:p>
          <a:p>
            <a:pPr algn="l"/>
            <a:r>
              <a:rPr lang="en-US" dirty="0"/>
              <a:t>	</a:t>
            </a:r>
            <a:r>
              <a:rPr lang="en-US" dirty="0" smtClean="0"/>
              <a:t>for which the chain </a:t>
            </a:r>
            <a:r>
              <a:rPr lang="en-US" dirty="0" err="1" smtClean="0"/>
              <a:t>rxn</a:t>
            </a:r>
            <a:r>
              <a:rPr lang="en-US" dirty="0" smtClean="0"/>
              <a:t> accelerates</a:t>
            </a:r>
            <a:endParaRPr lang="en-US" dirty="0"/>
          </a:p>
        </p:txBody>
      </p:sp>
      <p:sp>
        <p:nvSpPr>
          <p:cNvPr id="220183" name="Rectangle 23"/>
          <p:cNvSpPr>
            <a:spLocks noChangeArrowheads="1"/>
          </p:cNvSpPr>
          <p:nvPr/>
        </p:nvSpPr>
        <p:spPr bwMode="auto">
          <a:xfrm>
            <a:off x="4758217" y="5045871"/>
            <a:ext cx="1928813" cy="1800225"/>
          </a:xfrm>
          <a:prstGeom prst="rect">
            <a:avLst/>
          </a:prstGeom>
          <a:noFill/>
          <a:ln w="9525">
            <a:noFill/>
            <a:miter lim="800000"/>
            <a:headEnd/>
            <a:tailEnd/>
          </a:ln>
        </p:spPr>
        <p:txBody>
          <a:bodyPr wrap="none">
            <a:spAutoFit/>
          </a:bodyPr>
          <a:lstStyle/>
          <a:p>
            <a:r>
              <a:rPr lang="en-US" dirty="0">
                <a:solidFill>
                  <a:srgbClr val="000000"/>
                </a:solidFill>
              </a:rPr>
              <a:t>(reaction</a:t>
            </a:r>
          </a:p>
          <a:p>
            <a:r>
              <a:rPr lang="en-US" dirty="0">
                <a:solidFill>
                  <a:srgbClr val="000000"/>
                </a:solidFill>
              </a:rPr>
              <a:t>maintained</a:t>
            </a:r>
          </a:p>
          <a:p>
            <a:r>
              <a:rPr lang="en-US" dirty="0">
                <a:solidFill>
                  <a:srgbClr val="000000"/>
                </a:solidFill>
              </a:rPr>
              <a:t>at constant</a:t>
            </a:r>
          </a:p>
          <a:p>
            <a:r>
              <a:rPr lang="en-US" dirty="0">
                <a:solidFill>
                  <a:srgbClr val="000000"/>
                </a:solidFill>
              </a:rPr>
              <a:t>rate)</a:t>
            </a:r>
          </a:p>
        </p:txBody>
      </p:sp>
      <p:sp>
        <p:nvSpPr>
          <p:cNvPr id="220187" name="Rectangle 27"/>
          <p:cNvSpPr>
            <a:spLocks noChangeArrowheads="1"/>
          </p:cNvSpPr>
          <p:nvPr/>
        </p:nvSpPr>
        <p:spPr bwMode="auto">
          <a:xfrm>
            <a:off x="31532" y="5975013"/>
            <a:ext cx="2877711" cy="830997"/>
          </a:xfrm>
          <a:prstGeom prst="rect">
            <a:avLst/>
          </a:prstGeom>
          <a:noFill/>
          <a:ln w="9525">
            <a:noFill/>
            <a:miter lim="800000"/>
            <a:headEnd/>
            <a:tailEnd/>
          </a:ln>
        </p:spPr>
        <p:txBody>
          <a:bodyPr wrap="none">
            <a:spAutoFit/>
          </a:bodyPr>
          <a:lstStyle/>
          <a:p>
            <a:pPr algn="l"/>
            <a:r>
              <a:rPr lang="en-US" sz="2400" b="1" dirty="0">
                <a:solidFill>
                  <a:srgbClr val="000000"/>
                </a:solidFill>
                <a:latin typeface="Arial Narrow" panose="020B0606020202030204" pitchFamily="34" charset="0"/>
              </a:rPr>
              <a:t>Little Boy, </a:t>
            </a:r>
            <a:r>
              <a:rPr lang="en-US" sz="2400" b="1" dirty="0" smtClean="0">
                <a:solidFill>
                  <a:srgbClr val="000000"/>
                </a:solidFill>
                <a:latin typeface="Arial Narrow" panose="020B0606020202030204" pitchFamily="34" charset="0"/>
              </a:rPr>
              <a:t>later</a:t>
            </a:r>
          </a:p>
          <a:p>
            <a:pPr algn="l"/>
            <a:r>
              <a:rPr lang="en-US" sz="2400" b="1" dirty="0" smtClean="0">
                <a:solidFill>
                  <a:srgbClr val="000000"/>
                </a:solidFill>
                <a:latin typeface="Arial Narrow" panose="020B0606020202030204" pitchFamily="34" charset="0"/>
              </a:rPr>
              <a:t>dropped </a:t>
            </a:r>
            <a:r>
              <a:rPr lang="en-US" sz="2400" b="1" dirty="0">
                <a:solidFill>
                  <a:srgbClr val="000000"/>
                </a:solidFill>
                <a:latin typeface="Arial Narrow" panose="020B0606020202030204" pitchFamily="34" charset="0"/>
              </a:rPr>
              <a:t>on Hiroshima</a:t>
            </a:r>
          </a:p>
        </p:txBody>
      </p:sp>
      <p:pic>
        <p:nvPicPr>
          <p:cNvPr id="220194" name="Picture 34" descr="forrest3ws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874725" y="218268"/>
            <a:ext cx="2102565" cy="3068709"/>
          </a:xfrm>
          <a:prstGeom prst="rect">
            <a:avLst/>
          </a:prstGeom>
          <a:noFill/>
          <a:ln w="9525">
            <a:noFill/>
            <a:miter lim="800000"/>
            <a:headEnd/>
            <a:tailEnd/>
          </a:ln>
        </p:spPr>
      </p:pic>
      <p:sp>
        <p:nvSpPr>
          <p:cNvPr id="19" name="Rectangle 28"/>
          <p:cNvSpPr>
            <a:spLocks noChangeArrowheads="1"/>
          </p:cNvSpPr>
          <p:nvPr/>
        </p:nvSpPr>
        <p:spPr bwMode="auto">
          <a:xfrm>
            <a:off x="4194777" y="1613456"/>
            <a:ext cx="2011362" cy="88900"/>
          </a:xfrm>
          <a:prstGeom prst="rect">
            <a:avLst/>
          </a:prstGeom>
          <a:solidFill>
            <a:schemeClr val="tx1"/>
          </a:solidFill>
          <a:ln w="22225" algn="ctr">
            <a:solidFill>
              <a:schemeClr val="tx1"/>
            </a:solidFill>
            <a:miter lim="800000"/>
            <a:headEnd/>
            <a:tailEnd/>
          </a:ln>
        </p:spPr>
        <p:txBody>
          <a:bodyPr wrap="none" anchor="ctr">
            <a:spAutoFit/>
          </a:bodyPr>
          <a:lstStyle/>
          <a:p>
            <a:endParaRPr lang="en-US"/>
          </a:p>
        </p:txBody>
      </p:sp>
    </p:spTree>
    <p:extLst>
      <p:ext uri="{BB962C8B-B14F-4D97-AF65-F5344CB8AC3E}">
        <p14:creationId xmlns:p14="http://schemas.microsoft.com/office/powerpoint/2010/main" val="26750480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5612"/>
                                        </p:tgtEl>
                                        <p:attrNameLst>
                                          <p:attrName>style.visibility</p:attrName>
                                        </p:attrNameLst>
                                      </p:cBhvr>
                                      <p:to>
                                        <p:strVal val="visible"/>
                                      </p:to>
                                    </p:set>
                                    <p:animEffect transition="in" filter="circle(in)">
                                      <p:cBhvr>
                                        <p:cTn id="12" dur="2000"/>
                                        <p:tgtEl>
                                          <p:spTgt spid="25612"/>
                                        </p:tgtEl>
                                      </p:cBhvr>
                                    </p:animEffect>
                                  </p:childTnLst>
                                </p:cTn>
                              </p:par>
                            </p:childTnLst>
                          </p:cTn>
                        </p:par>
                      </p:childTnLst>
                    </p:cTn>
                  </p:par>
                  <p:par>
                    <p:cTn id="13" fill="hold">
                      <p:stCondLst>
                        <p:cond delay="indefinite"/>
                      </p:stCondLst>
                      <p:childTnLst>
                        <p:par>
                          <p:cTn id="14" fill="hold">
                            <p:stCondLst>
                              <p:cond delay="0"/>
                            </p:stCondLst>
                            <p:childTnLst>
                              <p:par>
                                <p:cTn id="15" presetID="39" presetClass="entr" presetSubtype="0" accel="100000" fill="hold" grpId="0" nodeType="clickEffect">
                                  <p:stCondLst>
                                    <p:cond delay="0"/>
                                  </p:stCondLst>
                                  <p:childTnLst>
                                    <p:set>
                                      <p:cBhvr>
                                        <p:cTn id="16" dur="1" fill="hold">
                                          <p:stCondLst>
                                            <p:cond delay="0"/>
                                          </p:stCondLst>
                                        </p:cTn>
                                        <p:tgtEl>
                                          <p:spTgt spid="220172"/>
                                        </p:tgtEl>
                                        <p:attrNameLst>
                                          <p:attrName>style.visibility</p:attrName>
                                        </p:attrNameLst>
                                      </p:cBhvr>
                                      <p:to>
                                        <p:strVal val="visible"/>
                                      </p:to>
                                    </p:set>
                                    <p:anim calcmode="lin" valueType="num">
                                      <p:cBhvr>
                                        <p:cTn id="17" dur="500" fill="hold"/>
                                        <p:tgtEl>
                                          <p:spTgt spid="220172"/>
                                        </p:tgtEl>
                                        <p:attrNameLst>
                                          <p:attrName>ppt_h</p:attrName>
                                        </p:attrNameLst>
                                      </p:cBhvr>
                                      <p:tavLst>
                                        <p:tav tm="0">
                                          <p:val>
                                            <p:strVal val="#ppt_h/20"/>
                                          </p:val>
                                        </p:tav>
                                        <p:tav tm="50000">
                                          <p:val>
                                            <p:strVal val="#ppt_h/20"/>
                                          </p:val>
                                        </p:tav>
                                        <p:tav tm="100000">
                                          <p:val>
                                            <p:strVal val="#ppt_h"/>
                                          </p:val>
                                        </p:tav>
                                      </p:tavLst>
                                    </p:anim>
                                    <p:anim calcmode="lin" valueType="num">
                                      <p:cBhvr>
                                        <p:cTn id="18" dur="500" fill="hold"/>
                                        <p:tgtEl>
                                          <p:spTgt spid="220172"/>
                                        </p:tgtEl>
                                        <p:attrNameLst>
                                          <p:attrName>ppt_w</p:attrName>
                                        </p:attrNameLst>
                                      </p:cBhvr>
                                      <p:tavLst>
                                        <p:tav tm="0">
                                          <p:val>
                                            <p:strVal val="#ppt_w+.3"/>
                                          </p:val>
                                        </p:tav>
                                        <p:tav tm="50000">
                                          <p:val>
                                            <p:strVal val="#ppt_w+.3"/>
                                          </p:val>
                                        </p:tav>
                                        <p:tav tm="100000">
                                          <p:val>
                                            <p:strVal val="#ppt_w"/>
                                          </p:val>
                                        </p:tav>
                                      </p:tavLst>
                                    </p:anim>
                                    <p:anim calcmode="lin" valueType="num">
                                      <p:cBhvr>
                                        <p:cTn id="19" dur="500" fill="hold"/>
                                        <p:tgtEl>
                                          <p:spTgt spid="220172"/>
                                        </p:tgtEl>
                                        <p:attrNameLst>
                                          <p:attrName>ppt_x</p:attrName>
                                        </p:attrNameLst>
                                      </p:cBhvr>
                                      <p:tavLst>
                                        <p:tav tm="0">
                                          <p:val>
                                            <p:strVal val="#ppt_x-.3"/>
                                          </p:val>
                                        </p:tav>
                                        <p:tav tm="50000">
                                          <p:val>
                                            <p:strVal val="#ppt_x"/>
                                          </p:val>
                                        </p:tav>
                                        <p:tav tm="100000">
                                          <p:val>
                                            <p:strVal val="#ppt_x"/>
                                          </p:val>
                                        </p:tav>
                                      </p:tavLst>
                                    </p:anim>
                                    <p:anim calcmode="lin" valueType="num">
                                      <p:cBhvr>
                                        <p:cTn id="20" dur="500" fill="hold"/>
                                        <p:tgtEl>
                                          <p:spTgt spid="220172"/>
                                        </p:tgtEl>
                                        <p:attrNameLst>
                                          <p:attrName>ppt_y</p:attrName>
                                        </p:attrNameLst>
                                      </p:cBhvr>
                                      <p:tavLst>
                                        <p:tav tm="0">
                                          <p:val>
                                            <p:strVal val="#ppt_y"/>
                                          </p:val>
                                        </p:tav>
                                        <p:tav tm="100000">
                                          <p:val>
                                            <p:strVal val="#ppt_y"/>
                                          </p:val>
                                        </p:tav>
                                      </p:tavLst>
                                    </p:anim>
                                  </p:childTnLst>
                                </p:cTn>
                              </p:par>
                              <p:par>
                                <p:cTn id="21" presetID="39" presetClass="entr" presetSubtype="0" accel="100000" fill="hold" grpId="0" nodeType="withEffect">
                                  <p:stCondLst>
                                    <p:cond delay="0"/>
                                  </p:stCondLst>
                                  <p:childTnLst>
                                    <p:set>
                                      <p:cBhvr>
                                        <p:cTn id="22" dur="1" fill="hold">
                                          <p:stCondLst>
                                            <p:cond delay="0"/>
                                          </p:stCondLst>
                                        </p:cTn>
                                        <p:tgtEl>
                                          <p:spTgt spid="220173"/>
                                        </p:tgtEl>
                                        <p:attrNameLst>
                                          <p:attrName>style.visibility</p:attrName>
                                        </p:attrNameLst>
                                      </p:cBhvr>
                                      <p:to>
                                        <p:strVal val="visible"/>
                                      </p:to>
                                    </p:set>
                                    <p:anim calcmode="lin" valueType="num">
                                      <p:cBhvr>
                                        <p:cTn id="23" dur="500" fill="hold"/>
                                        <p:tgtEl>
                                          <p:spTgt spid="220173"/>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220173"/>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220173"/>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220173"/>
                                        </p:tgtEl>
                                        <p:attrNameLst>
                                          <p:attrName>ppt_y</p:attrName>
                                        </p:attrNameLst>
                                      </p:cBhvr>
                                      <p:tavLst>
                                        <p:tav tm="0">
                                          <p:val>
                                            <p:strVal val="#ppt_y"/>
                                          </p:val>
                                        </p:tav>
                                        <p:tav tm="100000">
                                          <p:val>
                                            <p:strVal val="#ppt_y"/>
                                          </p:val>
                                        </p:tav>
                                      </p:tavLst>
                                    </p:anim>
                                  </p:childTnLst>
                                </p:cTn>
                              </p:par>
                              <p:par>
                                <p:cTn id="27" presetID="39" presetClass="entr" presetSubtype="0" accel="100000" fill="hold" grpId="0" nodeType="withEffect">
                                  <p:stCondLst>
                                    <p:cond delay="0"/>
                                  </p:stCondLst>
                                  <p:childTnLst>
                                    <p:set>
                                      <p:cBhvr>
                                        <p:cTn id="28" dur="1" fill="hold">
                                          <p:stCondLst>
                                            <p:cond delay="0"/>
                                          </p:stCondLst>
                                        </p:cTn>
                                        <p:tgtEl>
                                          <p:spTgt spid="220174"/>
                                        </p:tgtEl>
                                        <p:attrNameLst>
                                          <p:attrName>style.visibility</p:attrName>
                                        </p:attrNameLst>
                                      </p:cBhvr>
                                      <p:to>
                                        <p:strVal val="visible"/>
                                      </p:to>
                                    </p:set>
                                    <p:anim calcmode="lin" valueType="num">
                                      <p:cBhvr>
                                        <p:cTn id="29" dur="500" fill="hold"/>
                                        <p:tgtEl>
                                          <p:spTgt spid="220174"/>
                                        </p:tgtEl>
                                        <p:attrNameLst>
                                          <p:attrName>ppt_h</p:attrName>
                                        </p:attrNameLst>
                                      </p:cBhvr>
                                      <p:tavLst>
                                        <p:tav tm="0">
                                          <p:val>
                                            <p:strVal val="#ppt_h/20"/>
                                          </p:val>
                                        </p:tav>
                                        <p:tav tm="50000">
                                          <p:val>
                                            <p:strVal val="#ppt_h/20"/>
                                          </p:val>
                                        </p:tav>
                                        <p:tav tm="100000">
                                          <p:val>
                                            <p:strVal val="#ppt_h"/>
                                          </p:val>
                                        </p:tav>
                                      </p:tavLst>
                                    </p:anim>
                                    <p:anim calcmode="lin" valueType="num">
                                      <p:cBhvr>
                                        <p:cTn id="30" dur="500" fill="hold"/>
                                        <p:tgtEl>
                                          <p:spTgt spid="220174"/>
                                        </p:tgtEl>
                                        <p:attrNameLst>
                                          <p:attrName>ppt_w</p:attrName>
                                        </p:attrNameLst>
                                      </p:cBhvr>
                                      <p:tavLst>
                                        <p:tav tm="0">
                                          <p:val>
                                            <p:strVal val="#ppt_w+.3"/>
                                          </p:val>
                                        </p:tav>
                                        <p:tav tm="50000">
                                          <p:val>
                                            <p:strVal val="#ppt_w+.3"/>
                                          </p:val>
                                        </p:tav>
                                        <p:tav tm="100000">
                                          <p:val>
                                            <p:strVal val="#ppt_w"/>
                                          </p:val>
                                        </p:tav>
                                      </p:tavLst>
                                    </p:anim>
                                    <p:anim calcmode="lin" valueType="num">
                                      <p:cBhvr>
                                        <p:cTn id="31" dur="500" fill="hold"/>
                                        <p:tgtEl>
                                          <p:spTgt spid="220174"/>
                                        </p:tgtEl>
                                        <p:attrNameLst>
                                          <p:attrName>ppt_x</p:attrName>
                                        </p:attrNameLst>
                                      </p:cBhvr>
                                      <p:tavLst>
                                        <p:tav tm="0">
                                          <p:val>
                                            <p:strVal val="#ppt_x-.3"/>
                                          </p:val>
                                        </p:tav>
                                        <p:tav tm="50000">
                                          <p:val>
                                            <p:strVal val="#ppt_x"/>
                                          </p:val>
                                        </p:tav>
                                        <p:tav tm="100000">
                                          <p:val>
                                            <p:strVal val="#ppt_x"/>
                                          </p:val>
                                        </p:tav>
                                      </p:tavLst>
                                    </p:anim>
                                    <p:anim calcmode="lin" valueType="num">
                                      <p:cBhvr>
                                        <p:cTn id="32" dur="500" fill="hold"/>
                                        <p:tgtEl>
                                          <p:spTgt spid="220174"/>
                                        </p:tgtEl>
                                        <p:attrNameLst>
                                          <p:attrName>ppt_y</p:attrName>
                                        </p:attrNameLst>
                                      </p:cBhvr>
                                      <p:tavLst>
                                        <p:tav tm="0">
                                          <p:val>
                                            <p:strVal val="#ppt_y"/>
                                          </p:val>
                                        </p:tav>
                                        <p:tav tm="100000">
                                          <p:val>
                                            <p:strVal val="#ppt_y"/>
                                          </p:val>
                                        </p:tav>
                                      </p:tavLst>
                                    </p:anim>
                                  </p:childTnLst>
                                </p:cTn>
                              </p:par>
                              <p:par>
                                <p:cTn id="33" presetID="39" presetClass="entr" presetSubtype="0" accel="100000" fill="hold" grpId="0" nodeType="withEffect">
                                  <p:stCondLst>
                                    <p:cond delay="0"/>
                                  </p:stCondLst>
                                  <p:childTnLst>
                                    <p:set>
                                      <p:cBhvr>
                                        <p:cTn id="34" dur="1" fill="hold">
                                          <p:stCondLst>
                                            <p:cond delay="0"/>
                                          </p:stCondLst>
                                        </p:cTn>
                                        <p:tgtEl>
                                          <p:spTgt spid="220175"/>
                                        </p:tgtEl>
                                        <p:attrNameLst>
                                          <p:attrName>style.visibility</p:attrName>
                                        </p:attrNameLst>
                                      </p:cBhvr>
                                      <p:to>
                                        <p:strVal val="visible"/>
                                      </p:to>
                                    </p:set>
                                    <p:anim calcmode="lin" valueType="num">
                                      <p:cBhvr>
                                        <p:cTn id="35" dur="500" fill="hold"/>
                                        <p:tgtEl>
                                          <p:spTgt spid="220175"/>
                                        </p:tgtEl>
                                        <p:attrNameLst>
                                          <p:attrName>ppt_h</p:attrName>
                                        </p:attrNameLst>
                                      </p:cBhvr>
                                      <p:tavLst>
                                        <p:tav tm="0">
                                          <p:val>
                                            <p:strVal val="#ppt_h/20"/>
                                          </p:val>
                                        </p:tav>
                                        <p:tav tm="50000">
                                          <p:val>
                                            <p:strVal val="#ppt_h/20"/>
                                          </p:val>
                                        </p:tav>
                                        <p:tav tm="100000">
                                          <p:val>
                                            <p:strVal val="#ppt_h"/>
                                          </p:val>
                                        </p:tav>
                                      </p:tavLst>
                                    </p:anim>
                                    <p:anim calcmode="lin" valueType="num">
                                      <p:cBhvr>
                                        <p:cTn id="36" dur="500" fill="hold"/>
                                        <p:tgtEl>
                                          <p:spTgt spid="220175"/>
                                        </p:tgtEl>
                                        <p:attrNameLst>
                                          <p:attrName>ppt_w</p:attrName>
                                        </p:attrNameLst>
                                      </p:cBhvr>
                                      <p:tavLst>
                                        <p:tav tm="0">
                                          <p:val>
                                            <p:strVal val="#ppt_w+.3"/>
                                          </p:val>
                                        </p:tav>
                                        <p:tav tm="50000">
                                          <p:val>
                                            <p:strVal val="#ppt_w+.3"/>
                                          </p:val>
                                        </p:tav>
                                        <p:tav tm="100000">
                                          <p:val>
                                            <p:strVal val="#ppt_w"/>
                                          </p:val>
                                        </p:tav>
                                      </p:tavLst>
                                    </p:anim>
                                    <p:anim calcmode="lin" valueType="num">
                                      <p:cBhvr>
                                        <p:cTn id="37" dur="500" fill="hold"/>
                                        <p:tgtEl>
                                          <p:spTgt spid="220175"/>
                                        </p:tgtEl>
                                        <p:attrNameLst>
                                          <p:attrName>ppt_x</p:attrName>
                                        </p:attrNameLst>
                                      </p:cBhvr>
                                      <p:tavLst>
                                        <p:tav tm="0">
                                          <p:val>
                                            <p:strVal val="#ppt_x-.3"/>
                                          </p:val>
                                        </p:tav>
                                        <p:tav tm="50000">
                                          <p:val>
                                            <p:strVal val="#ppt_x"/>
                                          </p:val>
                                        </p:tav>
                                        <p:tav tm="100000">
                                          <p:val>
                                            <p:strVal val="#ppt_x"/>
                                          </p:val>
                                        </p:tav>
                                      </p:tavLst>
                                    </p:anim>
                                    <p:anim calcmode="lin" valueType="num">
                                      <p:cBhvr>
                                        <p:cTn id="38" dur="500" fill="hold"/>
                                        <p:tgtEl>
                                          <p:spTgt spid="220175"/>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7" presetClass="entr" presetSubtype="0" fill="hold" grpId="0" nodeType="clickEffect">
                                  <p:stCondLst>
                                    <p:cond delay="0"/>
                                  </p:stCondLst>
                                  <p:childTnLst>
                                    <p:set>
                                      <p:cBhvr>
                                        <p:cTn id="42" dur="1" fill="hold">
                                          <p:stCondLst>
                                            <p:cond delay="0"/>
                                          </p:stCondLst>
                                        </p:cTn>
                                        <p:tgtEl>
                                          <p:spTgt spid="220176"/>
                                        </p:tgtEl>
                                        <p:attrNameLst>
                                          <p:attrName>style.visibility</p:attrName>
                                        </p:attrNameLst>
                                      </p:cBhvr>
                                      <p:to>
                                        <p:strVal val="visible"/>
                                      </p:to>
                                    </p:set>
                                    <p:animEffect transition="in" filter="fade">
                                      <p:cBhvr>
                                        <p:cTn id="43" dur="1000"/>
                                        <p:tgtEl>
                                          <p:spTgt spid="220176"/>
                                        </p:tgtEl>
                                      </p:cBhvr>
                                    </p:animEffect>
                                    <p:anim calcmode="lin" valueType="num">
                                      <p:cBhvr>
                                        <p:cTn id="44" dur="1000" fill="hold"/>
                                        <p:tgtEl>
                                          <p:spTgt spid="220176"/>
                                        </p:tgtEl>
                                        <p:attrNameLst>
                                          <p:attrName>ppt_x</p:attrName>
                                        </p:attrNameLst>
                                      </p:cBhvr>
                                      <p:tavLst>
                                        <p:tav tm="0">
                                          <p:val>
                                            <p:strVal val="#ppt_x"/>
                                          </p:val>
                                        </p:tav>
                                        <p:tav tm="100000">
                                          <p:val>
                                            <p:strVal val="#ppt_x"/>
                                          </p:val>
                                        </p:tav>
                                      </p:tavLst>
                                    </p:anim>
                                    <p:anim calcmode="lin" valueType="num">
                                      <p:cBhvr>
                                        <p:cTn id="45" dur="1000" fill="hold"/>
                                        <p:tgtEl>
                                          <p:spTgt spid="220176"/>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7" presetClass="entr" presetSubtype="0" fill="hold" grpId="0" nodeType="clickEffect">
                                  <p:stCondLst>
                                    <p:cond delay="0"/>
                                  </p:stCondLst>
                                  <p:childTnLst>
                                    <p:set>
                                      <p:cBhvr>
                                        <p:cTn id="49" dur="1" fill="hold">
                                          <p:stCondLst>
                                            <p:cond delay="0"/>
                                          </p:stCondLst>
                                        </p:cTn>
                                        <p:tgtEl>
                                          <p:spTgt spid="220177"/>
                                        </p:tgtEl>
                                        <p:attrNameLst>
                                          <p:attrName>style.visibility</p:attrName>
                                        </p:attrNameLst>
                                      </p:cBhvr>
                                      <p:to>
                                        <p:strVal val="visible"/>
                                      </p:to>
                                    </p:set>
                                    <p:animEffect transition="in" filter="fade">
                                      <p:cBhvr>
                                        <p:cTn id="50" dur="1000"/>
                                        <p:tgtEl>
                                          <p:spTgt spid="220177"/>
                                        </p:tgtEl>
                                      </p:cBhvr>
                                    </p:animEffect>
                                    <p:anim calcmode="lin" valueType="num">
                                      <p:cBhvr>
                                        <p:cTn id="51" dur="1000" fill="hold"/>
                                        <p:tgtEl>
                                          <p:spTgt spid="220177"/>
                                        </p:tgtEl>
                                        <p:attrNameLst>
                                          <p:attrName>ppt_x</p:attrName>
                                        </p:attrNameLst>
                                      </p:cBhvr>
                                      <p:tavLst>
                                        <p:tav tm="0">
                                          <p:val>
                                            <p:strVal val="#ppt_x"/>
                                          </p:val>
                                        </p:tav>
                                        <p:tav tm="100000">
                                          <p:val>
                                            <p:strVal val="#ppt_x"/>
                                          </p:val>
                                        </p:tav>
                                      </p:tavLst>
                                    </p:anim>
                                    <p:anim calcmode="lin" valueType="num">
                                      <p:cBhvr>
                                        <p:cTn id="52" dur="1000" fill="hold"/>
                                        <p:tgtEl>
                                          <p:spTgt spid="220177"/>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7" presetClass="entr" presetSubtype="0" fill="hold" grpId="0" nodeType="clickEffect">
                                  <p:stCondLst>
                                    <p:cond delay="0"/>
                                  </p:stCondLst>
                                  <p:childTnLst>
                                    <p:set>
                                      <p:cBhvr>
                                        <p:cTn id="56" dur="1" fill="hold">
                                          <p:stCondLst>
                                            <p:cond delay="0"/>
                                          </p:stCondLst>
                                        </p:cTn>
                                        <p:tgtEl>
                                          <p:spTgt spid="220178"/>
                                        </p:tgtEl>
                                        <p:attrNameLst>
                                          <p:attrName>style.visibility</p:attrName>
                                        </p:attrNameLst>
                                      </p:cBhvr>
                                      <p:to>
                                        <p:strVal val="visible"/>
                                      </p:to>
                                    </p:set>
                                    <p:animEffect transition="in" filter="fade">
                                      <p:cBhvr>
                                        <p:cTn id="57" dur="1000"/>
                                        <p:tgtEl>
                                          <p:spTgt spid="220178"/>
                                        </p:tgtEl>
                                      </p:cBhvr>
                                    </p:animEffect>
                                    <p:anim calcmode="lin" valueType="num">
                                      <p:cBhvr>
                                        <p:cTn id="58" dur="1000" fill="hold"/>
                                        <p:tgtEl>
                                          <p:spTgt spid="220178"/>
                                        </p:tgtEl>
                                        <p:attrNameLst>
                                          <p:attrName>ppt_x</p:attrName>
                                        </p:attrNameLst>
                                      </p:cBhvr>
                                      <p:tavLst>
                                        <p:tav tm="0">
                                          <p:val>
                                            <p:strVal val="#ppt_x"/>
                                          </p:val>
                                        </p:tav>
                                        <p:tav tm="100000">
                                          <p:val>
                                            <p:strVal val="#ppt_x"/>
                                          </p:val>
                                        </p:tav>
                                      </p:tavLst>
                                    </p:anim>
                                    <p:anim calcmode="lin" valueType="num">
                                      <p:cBhvr>
                                        <p:cTn id="59" dur="1000" fill="hold"/>
                                        <p:tgtEl>
                                          <p:spTgt spid="220178"/>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7" presetClass="entr" presetSubtype="0" fill="hold" grpId="0" nodeType="clickEffect">
                                  <p:stCondLst>
                                    <p:cond delay="0"/>
                                  </p:stCondLst>
                                  <p:childTnLst>
                                    <p:set>
                                      <p:cBhvr>
                                        <p:cTn id="63" dur="1" fill="hold">
                                          <p:stCondLst>
                                            <p:cond delay="0"/>
                                          </p:stCondLst>
                                        </p:cTn>
                                        <p:tgtEl>
                                          <p:spTgt spid="220183"/>
                                        </p:tgtEl>
                                        <p:attrNameLst>
                                          <p:attrName>style.visibility</p:attrName>
                                        </p:attrNameLst>
                                      </p:cBhvr>
                                      <p:to>
                                        <p:strVal val="visible"/>
                                      </p:to>
                                    </p:set>
                                    <p:animEffect transition="in" filter="fade">
                                      <p:cBhvr>
                                        <p:cTn id="64" dur="1000"/>
                                        <p:tgtEl>
                                          <p:spTgt spid="220183"/>
                                        </p:tgtEl>
                                      </p:cBhvr>
                                    </p:animEffect>
                                    <p:anim calcmode="lin" valueType="num">
                                      <p:cBhvr>
                                        <p:cTn id="65" dur="1000" fill="hold"/>
                                        <p:tgtEl>
                                          <p:spTgt spid="220183"/>
                                        </p:tgtEl>
                                        <p:attrNameLst>
                                          <p:attrName>ppt_x</p:attrName>
                                        </p:attrNameLst>
                                      </p:cBhvr>
                                      <p:tavLst>
                                        <p:tav tm="0">
                                          <p:val>
                                            <p:strVal val="#ppt_x"/>
                                          </p:val>
                                        </p:tav>
                                        <p:tav tm="100000">
                                          <p:val>
                                            <p:strVal val="#ppt_x"/>
                                          </p:val>
                                        </p:tav>
                                      </p:tavLst>
                                    </p:anim>
                                    <p:anim calcmode="lin" valueType="num">
                                      <p:cBhvr>
                                        <p:cTn id="66" dur="1000" fill="hold"/>
                                        <p:tgtEl>
                                          <p:spTgt spid="220183"/>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7" presetClass="entr" presetSubtype="0" fill="hold" grpId="0" nodeType="clickEffect">
                                  <p:stCondLst>
                                    <p:cond delay="0"/>
                                  </p:stCondLst>
                                  <p:childTnLst>
                                    <p:set>
                                      <p:cBhvr>
                                        <p:cTn id="70" dur="1" fill="hold">
                                          <p:stCondLst>
                                            <p:cond delay="0"/>
                                          </p:stCondLst>
                                        </p:cTn>
                                        <p:tgtEl>
                                          <p:spTgt spid="220180"/>
                                        </p:tgtEl>
                                        <p:attrNameLst>
                                          <p:attrName>style.visibility</p:attrName>
                                        </p:attrNameLst>
                                      </p:cBhvr>
                                      <p:to>
                                        <p:strVal val="visible"/>
                                      </p:to>
                                    </p:set>
                                    <p:animEffect transition="in" filter="fade">
                                      <p:cBhvr>
                                        <p:cTn id="71" dur="1000"/>
                                        <p:tgtEl>
                                          <p:spTgt spid="220180"/>
                                        </p:tgtEl>
                                      </p:cBhvr>
                                    </p:animEffect>
                                    <p:anim calcmode="lin" valueType="num">
                                      <p:cBhvr>
                                        <p:cTn id="72" dur="1000" fill="hold"/>
                                        <p:tgtEl>
                                          <p:spTgt spid="220180"/>
                                        </p:tgtEl>
                                        <p:attrNameLst>
                                          <p:attrName>ppt_x</p:attrName>
                                        </p:attrNameLst>
                                      </p:cBhvr>
                                      <p:tavLst>
                                        <p:tav tm="0">
                                          <p:val>
                                            <p:strVal val="#ppt_x"/>
                                          </p:val>
                                        </p:tav>
                                        <p:tav tm="100000">
                                          <p:val>
                                            <p:strVal val="#ppt_x"/>
                                          </p:val>
                                        </p:tav>
                                      </p:tavLst>
                                    </p:anim>
                                    <p:anim calcmode="lin" valueType="num">
                                      <p:cBhvr>
                                        <p:cTn id="73" dur="1000" fill="hold"/>
                                        <p:tgtEl>
                                          <p:spTgt spid="220180"/>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220179"/>
                                        </p:tgtEl>
                                        <p:attrNameLst>
                                          <p:attrName>style.visibility</p:attrName>
                                        </p:attrNameLst>
                                      </p:cBhvr>
                                      <p:to>
                                        <p:strVal val="visible"/>
                                      </p:to>
                                    </p:set>
                                    <p:animEffect transition="in" filter="wipe(left)">
                                      <p:cBhvr>
                                        <p:cTn id="78" dur="5000"/>
                                        <p:tgtEl>
                                          <p:spTgt spid="220179"/>
                                        </p:tgtEl>
                                      </p:cBhvr>
                                    </p:animEffect>
                                  </p:childTnLst>
                                </p:cTn>
                              </p:par>
                              <p:par>
                                <p:cTn id="79" presetID="10" presetClass="entr" presetSubtype="0" fill="hold" nodeType="withEffect">
                                  <p:stCondLst>
                                    <p:cond delay="0"/>
                                  </p:stCondLst>
                                  <p:childTnLst>
                                    <p:set>
                                      <p:cBhvr>
                                        <p:cTn id="80" dur="1" fill="hold">
                                          <p:stCondLst>
                                            <p:cond delay="0"/>
                                          </p:stCondLst>
                                        </p:cTn>
                                        <p:tgtEl>
                                          <p:spTgt spid="220194"/>
                                        </p:tgtEl>
                                        <p:attrNameLst>
                                          <p:attrName>style.visibility</p:attrName>
                                        </p:attrNameLst>
                                      </p:cBhvr>
                                      <p:to>
                                        <p:strVal val="visible"/>
                                      </p:to>
                                    </p:set>
                                    <p:animEffect transition="in" filter="fade">
                                      <p:cBhvr>
                                        <p:cTn id="81" dur="2000"/>
                                        <p:tgtEl>
                                          <p:spTgt spid="220194"/>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220198"/>
                                        </p:tgtEl>
                                        <p:attrNameLst>
                                          <p:attrName>style.visibility</p:attrName>
                                        </p:attrNameLst>
                                      </p:cBhvr>
                                      <p:to>
                                        <p:strVal val="visible"/>
                                      </p:to>
                                    </p:set>
                                    <p:animEffect transition="in" filter="fade">
                                      <p:cBhvr>
                                        <p:cTn id="86" dur="2000"/>
                                        <p:tgtEl>
                                          <p:spTgt spid="220198"/>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220187"/>
                                        </p:tgtEl>
                                        <p:attrNameLst>
                                          <p:attrName>style.visibility</p:attrName>
                                        </p:attrNameLst>
                                      </p:cBhvr>
                                      <p:to>
                                        <p:strVal val="visible"/>
                                      </p:to>
                                    </p:set>
                                    <p:animEffect transition="in" filter="fade">
                                      <p:cBhvr>
                                        <p:cTn id="89" dur="2000"/>
                                        <p:tgtEl>
                                          <p:spTgt spid="220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72" grpId="0" animBg="1"/>
      <p:bldP spid="220173" grpId="0" animBg="1"/>
      <p:bldP spid="220174" grpId="0" animBg="1"/>
      <p:bldP spid="220175" grpId="0" animBg="1"/>
      <p:bldP spid="220176" grpId="0"/>
      <p:bldP spid="220177" grpId="0"/>
      <p:bldP spid="220178" grpId="0"/>
      <p:bldP spid="220179" grpId="0"/>
      <p:bldP spid="220180" grpId="0"/>
      <p:bldP spid="25612" grpId="0"/>
      <p:bldP spid="220183" grpId="0"/>
      <p:bldP spid="220187" grpId="0"/>
      <p:bldP spid="1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899" y="3420166"/>
            <a:ext cx="1944137" cy="2682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652" y="3396842"/>
            <a:ext cx="3994070" cy="2599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659" y="231157"/>
            <a:ext cx="4025905" cy="29791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6816568" y="3440954"/>
            <a:ext cx="2040831" cy="2662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7"/>
          <p:cNvSpPr>
            <a:spLocks noChangeArrowheads="1"/>
          </p:cNvSpPr>
          <p:nvPr/>
        </p:nvSpPr>
        <p:spPr bwMode="auto">
          <a:xfrm>
            <a:off x="6993323" y="6088222"/>
            <a:ext cx="1678665" cy="707886"/>
          </a:xfrm>
          <a:prstGeom prst="rect">
            <a:avLst/>
          </a:prstGeom>
          <a:noFill/>
          <a:ln w="22225" algn="ctr">
            <a:noFill/>
            <a:miter lim="800000"/>
            <a:headEnd/>
            <a:tailEnd/>
          </a:ln>
        </p:spPr>
        <p:txBody>
          <a:bodyPr wrap="none" anchor="ctr">
            <a:spAutoFit/>
          </a:bodyPr>
          <a:lstStyle/>
          <a:p>
            <a:r>
              <a:rPr lang="en-US" sz="2000" b="1" dirty="0" smtClean="0">
                <a:solidFill>
                  <a:srgbClr val="000000"/>
                </a:solidFill>
                <a:latin typeface="Arial Narrow" pitchFamily="34" charset="0"/>
              </a:rPr>
              <a:t>Harry </a:t>
            </a:r>
            <a:r>
              <a:rPr lang="en-US" sz="2000" b="1" dirty="0" err="1" smtClean="0">
                <a:solidFill>
                  <a:srgbClr val="000000"/>
                </a:solidFill>
                <a:latin typeface="Arial Narrow" pitchFamily="34" charset="0"/>
              </a:rPr>
              <a:t>Daghlian</a:t>
            </a:r>
            <a:endParaRPr lang="en-US" sz="2000" b="1" dirty="0">
              <a:solidFill>
                <a:srgbClr val="000000"/>
              </a:solidFill>
              <a:latin typeface="Arial Narrow" pitchFamily="34" charset="0"/>
            </a:endParaRPr>
          </a:p>
          <a:p>
            <a:r>
              <a:rPr lang="en-US" sz="2000" b="1" dirty="0" smtClean="0">
                <a:solidFill>
                  <a:srgbClr val="000000"/>
                </a:solidFill>
                <a:latin typeface="Arial Narrow" pitchFamily="34" charset="0"/>
              </a:rPr>
              <a:t>(1921-1945)</a:t>
            </a:r>
          </a:p>
        </p:txBody>
      </p:sp>
      <p:sp>
        <p:nvSpPr>
          <p:cNvPr id="10" name="Rectangle 7"/>
          <p:cNvSpPr>
            <a:spLocks noChangeArrowheads="1"/>
          </p:cNvSpPr>
          <p:nvPr/>
        </p:nvSpPr>
        <p:spPr bwMode="auto">
          <a:xfrm>
            <a:off x="4804309" y="6090019"/>
            <a:ext cx="1385316" cy="707886"/>
          </a:xfrm>
          <a:prstGeom prst="rect">
            <a:avLst/>
          </a:prstGeom>
          <a:noFill/>
          <a:ln w="22225" algn="ctr">
            <a:noFill/>
            <a:miter lim="800000"/>
            <a:headEnd/>
            <a:tailEnd/>
          </a:ln>
        </p:spPr>
        <p:txBody>
          <a:bodyPr wrap="none" anchor="ctr">
            <a:spAutoFit/>
          </a:bodyPr>
          <a:lstStyle/>
          <a:p>
            <a:r>
              <a:rPr lang="en-US" sz="2000" b="1" dirty="0" smtClean="0">
                <a:solidFill>
                  <a:srgbClr val="000000"/>
                </a:solidFill>
                <a:latin typeface="Arial Narrow" pitchFamily="34" charset="0"/>
              </a:rPr>
              <a:t>Louis </a:t>
            </a:r>
            <a:r>
              <a:rPr lang="en-US" sz="2000" b="1" dirty="0" err="1" smtClean="0">
                <a:solidFill>
                  <a:srgbClr val="000000"/>
                </a:solidFill>
                <a:latin typeface="Arial Narrow" pitchFamily="34" charset="0"/>
              </a:rPr>
              <a:t>Slotin</a:t>
            </a:r>
            <a:endParaRPr lang="en-US" sz="2000" b="1" dirty="0" smtClean="0">
              <a:solidFill>
                <a:srgbClr val="000000"/>
              </a:solidFill>
              <a:latin typeface="Arial Narrow" pitchFamily="34" charset="0"/>
            </a:endParaRPr>
          </a:p>
          <a:p>
            <a:r>
              <a:rPr lang="en-US" sz="2000" b="1" dirty="0" smtClean="0">
                <a:solidFill>
                  <a:srgbClr val="000000"/>
                </a:solidFill>
                <a:latin typeface="Arial Narrow" pitchFamily="34" charset="0"/>
              </a:rPr>
              <a:t>(1910-1946) </a:t>
            </a:r>
            <a:endParaRPr lang="en-US" sz="2000" b="1" dirty="0">
              <a:solidFill>
                <a:srgbClr val="000000"/>
              </a:solidFill>
              <a:latin typeface="Arial Narrow" pitchFamily="34" charset="0"/>
            </a:endParaRPr>
          </a:p>
        </p:txBody>
      </p:sp>
      <p:sp>
        <p:nvSpPr>
          <p:cNvPr id="11" name="Rectangle 7"/>
          <p:cNvSpPr>
            <a:spLocks noChangeArrowheads="1"/>
          </p:cNvSpPr>
          <p:nvPr/>
        </p:nvSpPr>
        <p:spPr bwMode="auto">
          <a:xfrm>
            <a:off x="4524902" y="169039"/>
            <a:ext cx="4381328" cy="3108543"/>
          </a:xfrm>
          <a:prstGeom prst="rect">
            <a:avLst/>
          </a:prstGeom>
          <a:noFill/>
          <a:ln w="22225" algn="ctr">
            <a:noFill/>
            <a:miter lim="800000"/>
            <a:headEnd/>
            <a:tailEnd/>
          </a:ln>
        </p:spPr>
        <p:txBody>
          <a:bodyPr wrap="none" anchor="t" anchorCtr="0">
            <a:spAutoFit/>
          </a:bodyPr>
          <a:lstStyle/>
          <a:p>
            <a:r>
              <a:rPr lang="en-US" b="1" dirty="0" smtClean="0">
                <a:solidFill>
                  <a:srgbClr val="000000"/>
                </a:solidFill>
                <a:latin typeface="Arial Narrow" pitchFamily="34" charset="0"/>
              </a:rPr>
              <a:t>The “Demon Core,” a 6.2 kg </a:t>
            </a:r>
          </a:p>
          <a:p>
            <a:r>
              <a:rPr lang="en-US" b="1" dirty="0" smtClean="0">
                <a:solidFill>
                  <a:srgbClr val="000000"/>
                </a:solidFill>
                <a:latin typeface="Arial Narrow" pitchFamily="34" charset="0"/>
              </a:rPr>
              <a:t>plutonium atomic bomb core, </a:t>
            </a:r>
          </a:p>
          <a:p>
            <a:r>
              <a:rPr lang="en-US" b="1" dirty="0" smtClean="0">
                <a:solidFill>
                  <a:srgbClr val="000000"/>
                </a:solidFill>
                <a:latin typeface="Arial Narrow" pitchFamily="34" charset="0"/>
              </a:rPr>
              <a:t>so-called because it claimed </a:t>
            </a:r>
          </a:p>
          <a:p>
            <a:r>
              <a:rPr lang="en-US" b="1" dirty="0" smtClean="0">
                <a:solidFill>
                  <a:srgbClr val="000000"/>
                </a:solidFill>
                <a:latin typeface="Arial Narrow" pitchFamily="34" charset="0"/>
              </a:rPr>
              <a:t>the lives of two Los Alamos </a:t>
            </a:r>
          </a:p>
          <a:p>
            <a:r>
              <a:rPr lang="en-US" b="1" dirty="0" smtClean="0">
                <a:solidFill>
                  <a:srgbClr val="000000"/>
                </a:solidFill>
                <a:latin typeface="Arial Narrow" pitchFamily="34" charset="0"/>
              </a:rPr>
              <a:t>scientists before it was used </a:t>
            </a:r>
          </a:p>
          <a:p>
            <a:r>
              <a:rPr lang="en-US" b="1" dirty="0" smtClean="0">
                <a:solidFill>
                  <a:srgbClr val="000000"/>
                </a:solidFill>
                <a:latin typeface="Arial Narrow" pitchFamily="34" charset="0"/>
              </a:rPr>
              <a:t>in the first post-war atomic </a:t>
            </a:r>
          </a:p>
          <a:p>
            <a:r>
              <a:rPr lang="en-US" b="1" dirty="0" smtClean="0">
                <a:solidFill>
                  <a:srgbClr val="000000"/>
                </a:solidFill>
                <a:latin typeface="Arial Narrow" pitchFamily="34" charset="0"/>
              </a:rPr>
              <a:t>bomb test.</a:t>
            </a:r>
            <a:endParaRPr lang="en-US" b="1" dirty="0">
              <a:solidFill>
                <a:srgbClr val="000000"/>
              </a:solidFill>
              <a:latin typeface="Arial Narrow" pitchFamily="34" charset="0"/>
            </a:endParaRPr>
          </a:p>
        </p:txBody>
      </p:sp>
    </p:spTree>
    <p:extLst>
      <p:ext uri="{BB962C8B-B14F-4D97-AF65-F5344CB8AC3E}">
        <p14:creationId xmlns:p14="http://schemas.microsoft.com/office/powerpoint/2010/main" val="7411847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28"/>
          <p:cNvSpPr>
            <a:spLocks noChangeArrowheads="1"/>
          </p:cNvSpPr>
          <p:nvPr/>
        </p:nvSpPr>
        <p:spPr bwMode="auto">
          <a:xfrm>
            <a:off x="668965" y="4896404"/>
            <a:ext cx="1645920" cy="54864"/>
          </a:xfrm>
          <a:prstGeom prst="rect">
            <a:avLst/>
          </a:prstGeom>
          <a:solidFill>
            <a:schemeClr val="tx1"/>
          </a:solidFill>
          <a:ln w="22225" algn="ctr">
            <a:solidFill>
              <a:schemeClr val="tx1"/>
            </a:solidFill>
            <a:miter lim="800000"/>
            <a:headEnd/>
            <a:tailEnd/>
          </a:ln>
        </p:spPr>
        <p:txBody>
          <a:bodyPr wrap="none" anchor="ctr">
            <a:spAutoFit/>
          </a:bodyPr>
          <a:lstStyle/>
          <a:p>
            <a:endParaRPr lang="en-US"/>
          </a:p>
        </p:txBody>
      </p:sp>
      <p:sp>
        <p:nvSpPr>
          <p:cNvPr id="30722" name="Rectangle 7"/>
          <p:cNvSpPr>
            <a:spLocks noChangeArrowheads="1"/>
          </p:cNvSpPr>
          <p:nvPr/>
        </p:nvSpPr>
        <p:spPr bwMode="auto">
          <a:xfrm>
            <a:off x="601309" y="202696"/>
            <a:ext cx="2755900" cy="519113"/>
          </a:xfrm>
          <a:prstGeom prst="rect">
            <a:avLst/>
          </a:prstGeom>
          <a:noFill/>
          <a:ln w="22225" algn="ctr">
            <a:noFill/>
            <a:miter lim="800000"/>
            <a:headEnd/>
            <a:tailEnd/>
          </a:ln>
        </p:spPr>
        <p:txBody>
          <a:bodyPr wrap="none" anchor="ctr">
            <a:spAutoFit/>
          </a:bodyPr>
          <a:lstStyle/>
          <a:p>
            <a:pPr algn="l"/>
            <a:r>
              <a:rPr lang="en-US" b="1" dirty="0"/>
              <a:t>Nuclear Fusion</a:t>
            </a:r>
          </a:p>
        </p:txBody>
      </p:sp>
      <p:sp>
        <p:nvSpPr>
          <p:cNvPr id="30723" name="Rectangle 8"/>
          <p:cNvSpPr>
            <a:spLocks noChangeArrowheads="1"/>
          </p:cNvSpPr>
          <p:nvPr/>
        </p:nvSpPr>
        <p:spPr bwMode="auto">
          <a:xfrm>
            <a:off x="3311117" y="209253"/>
            <a:ext cx="5463355" cy="523220"/>
          </a:xfrm>
          <a:prstGeom prst="rect">
            <a:avLst/>
          </a:prstGeom>
          <a:noFill/>
          <a:ln w="22225" algn="ctr">
            <a:noFill/>
            <a:miter lim="800000"/>
            <a:headEnd/>
            <a:tailEnd/>
          </a:ln>
        </p:spPr>
        <p:txBody>
          <a:bodyPr wrap="none" anchor="ctr">
            <a:spAutoFit/>
          </a:bodyPr>
          <a:lstStyle/>
          <a:p>
            <a:pPr algn="l"/>
            <a:r>
              <a:rPr lang="en-US" dirty="0" smtClean="0">
                <a:solidFill>
                  <a:schemeClr val="tx1"/>
                </a:solidFill>
              </a:rPr>
              <a:t>(a.k.a., </a:t>
            </a:r>
            <a:r>
              <a:rPr lang="en-US" u="sng" dirty="0" smtClean="0">
                <a:solidFill>
                  <a:schemeClr val="tx1"/>
                </a:solidFill>
              </a:rPr>
              <a:t>thermonuclear reactions</a:t>
            </a:r>
            <a:r>
              <a:rPr lang="en-US" dirty="0" smtClean="0">
                <a:solidFill>
                  <a:schemeClr val="tx1"/>
                </a:solidFill>
              </a:rPr>
              <a:t>)</a:t>
            </a:r>
            <a:endParaRPr lang="en-US" dirty="0">
              <a:solidFill>
                <a:schemeClr val="tx1"/>
              </a:solidFill>
            </a:endParaRPr>
          </a:p>
        </p:txBody>
      </p:sp>
      <p:sp>
        <p:nvSpPr>
          <p:cNvPr id="30724" name="Rectangle 9"/>
          <p:cNvSpPr>
            <a:spLocks noChangeArrowheads="1"/>
          </p:cNvSpPr>
          <p:nvPr/>
        </p:nvSpPr>
        <p:spPr bwMode="auto">
          <a:xfrm>
            <a:off x="312563" y="2437955"/>
            <a:ext cx="6818312" cy="519113"/>
          </a:xfrm>
          <a:prstGeom prst="rect">
            <a:avLst/>
          </a:prstGeom>
          <a:noFill/>
          <a:ln w="22225" algn="ctr">
            <a:noFill/>
            <a:miter lim="800000"/>
            <a:headEnd/>
            <a:tailEnd/>
          </a:ln>
        </p:spPr>
        <p:txBody>
          <a:bodyPr wrap="none" anchor="ctr">
            <a:spAutoFit/>
          </a:bodyPr>
          <a:lstStyle/>
          <a:p>
            <a:pPr algn="l"/>
            <a:r>
              <a:rPr lang="en-US" dirty="0"/>
              <a:t>-- products are generally NOT radioactive </a:t>
            </a:r>
          </a:p>
        </p:txBody>
      </p:sp>
      <p:sp>
        <p:nvSpPr>
          <p:cNvPr id="30725" name="Rectangle 10"/>
          <p:cNvSpPr>
            <a:spLocks noChangeArrowheads="1"/>
          </p:cNvSpPr>
          <p:nvPr/>
        </p:nvSpPr>
        <p:spPr bwMode="auto">
          <a:xfrm>
            <a:off x="312563" y="2961117"/>
            <a:ext cx="4879975" cy="519113"/>
          </a:xfrm>
          <a:prstGeom prst="rect">
            <a:avLst/>
          </a:prstGeom>
          <a:noFill/>
          <a:ln w="22225" algn="ctr">
            <a:noFill/>
            <a:miter lim="800000"/>
            <a:headEnd/>
            <a:tailEnd/>
          </a:ln>
        </p:spPr>
        <p:txBody>
          <a:bodyPr wrap="none" anchor="ctr">
            <a:spAutoFit/>
          </a:bodyPr>
          <a:lstStyle/>
          <a:p>
            <a:pPr algn="l"/>
            <a:r>
              <a:rPr lang="en-US" dirty="0"/>
              <a:t>-- requires high temperatures </a:t>
            </a:r>
          </a:p>
        </p:txBody>
      </p:sp>
      <p:sp>
        <p:nvSpPr>
          <p:cNvPr id="223243" name="Rectangle 11"/>
          <p:cNvSpPr>
            <a:spLocks noChangeArrowheads="1"/>
          </p:cNvSpPr>
          <p:nvPr/>
        </p:nvSpPr>
        <p:spPr bwMode="auto">
          <a:xfrm>
            <a:off x="5049358" y="2963527"/>
            <a:ext cx="2847975" cy="519112"/>
          </a:xfrm>
          <a:prstGeom prst="rect">
            <a:avLst/>
          </a:prstGeom>
          <a:noFill/>
          <a:ln w="22225" algn="ctr">
            <a:noFill/>
            <a:miter lim="800000"/>
            <a:headEnd/>
            <a:tailEnd/>
          </a:ln>
        </p:spPr>
        <p:txBody>
          <a:bodyPr wrap="none" anchor="ctr">
            <a:spAutoFit/>
          </a:bodyPr>
          <a:lstStyle/>
          <a:p>
            <a:pPr algn="l"/>
            <a:r>
              <a:rPr lang="en-US" dirty="0">
                <a:solidFill>
                  <a:srgbClr val="000000"/>
                </a:solidFill>
              </a:rPr>
              <a:t>(&gt; 40,000,000 K)</a:t>
            </a:r>
          </a:p>
        </p:txBody>
      </p:sp>
      <p:sp>
        <p:nvSpPr>
          <p:cNvPr id="223244" name="Rectangle 12"/>
          <p:cNvSpPr>
            <a:spLocks noChangeArrowheads="1"/>
          </p:cNvSpPr>
          <p:nvPr/>
        </p:nvSpPr>
        <p:spPr bwMode="auto">
          <a:xfrm>
            <a:off x="15766" y="5892229"/>
            <a:ext cx="4634602" cy="954107"/>
          </a:xfrm>
          <a:prstGeom prst="rect">
            <a:avLst/>
          </a:prstGeom>
          <a:noFill/>
          <a:ln w="22225" algn="ctr">
            <a:noFill/>
            <a:miter lim="800000"/>
            <a:headEnd/>
            <a:tailEnd/>
          </a:ln>
        </p:spPr>
        <p:txBody>
          <a:bodyPr wrap="none" anchor="ctr">
            <a:spAutoFit/>
          </a:bodyPr>
          <a:lstStyle/>
          <a:p>
            <a:pPr algn="r"/>
            <a:r>
              <a:rPr lang="en-US" dirty="0" smtClean="0">
                <a:solidFill>
                  <a:schemeClr val="tx1"/>
                </a:solidFill>
                <a:latin typeface="Arial Narrow" panose="020B0606020202030204" pitchFamily="34" charset="0"/>
              </a:rPr>
              <a:t>The </a:t>
            </a:r>
            <a:r>
              <a:rPr lang="en-US" dirty="0" err="1">
                <a:solidFill>
                  <a:schemeClr val="tx1"/>
                </a:solidFill>
                <a:latin typeface="Arial Narrow" panose="020B0606020202030204" pitchFamily="34" charset="0"/>
              </a:rPr>
              <a:t>tokamak</a:t>
            </a:r>
            <a:r>
              <a:rPr lang="en-US" dirty="0">
                <a:solidFill>
                  <a:schemeClr val="tx1"/>
                </a:solidFill>
                <a:latin typeface="Arial Narrow" panose="020B0606020202030204" pitchFamily="34" charset="0"/>
              </a:rPr>
              <a:t> </a:t>
            </a:r>
            <a:r>
              <a:rPr lang="en-US" dirty="0" smtClean="0">
                <a:solidFill>
                  <a:schemeClr val="tx1"/>
                </a:solidFill>
                <a:latin typeface="Arial Narrow" panose="020B0606020202030204" pitchFamily="34" charset="0"/>
              </a:rPr>
              <a:t>uses magnetic fields</a:t>
            </a:r>
          </a:p>
          <a:p>
            <a:pPr algn="r"/>
            <a:r>
              <a:rPr lang="en-US" dirty="0" smtClean="0">
                <a:solidFill>
                  <a:schemeClr val="tx1"/>
                </a:solidFill>
                <a:latin typeface="Arial Narrow" panose="020B0606020202030204" pitchFamily="34" charset="0"/>
              </a:rPr>
              <a:t>to contain </a:t>
            </a:r>
            <a:r>
              <a:rPr lang="en-US" dirty="0">
                <a:solidFill>
                  <a:schemeClr val="tx1"/>
                </a:solidFill>
                <a:latin typeface="Arial Narrow" panose="020B0606020202030204" pitchFamily="34" charset="0"/>
              </a:rPr>
              <a:t>and </a:t>
            </a:r>
            <a:r>
              <a:rPr lang="en-US" dirty="0" smtClean="0">
                <a:solidFill>
                  <a:schemeClr val="tx1"/>
                </a:solidFill>
                <a:latin typeface="Arial Narrow" panose="020B0606020202030204" pitchFamily="34" charset="0"/>
              </a:rPr>
              <a:t>heat the reaction.</a:t>
            </a:r>
            <a:endParaRPr lang="en-US" dirty="0">
              <a:solidFill>
                <a:schemeClr val="tx1"/>
              </a:solidFill>
              <a:latin typeface="Arial Narrow" panose="020B0606020202030204" pitchFamily="34" charset="0"/>
            </a:endParaRPr>
          </a:p>
        </p:txBody>
      </p:sp>
      <p:sp>
        <p:nvSpPr>
          <p:cNvPr id="223245" name="Rectangle 13"/>
          <p:cNvSpPr>
            <a:spLocks noChangeArrowheads="1"/>
          </p:cNvSpPr>
          <p:nvPr/>
        </p:nvSpPr>
        <p:spPr bwMode="auto">
          <a:xfrm>
            <a:off x="7776077" y="2963527"/>
            <a:ext cx="577850" cy="519112"/>
          </a:xfrm>
          <a:prstGeom prst="rect">
            <a:avLst/>
          </a:prstGeom>
          <a:noFill/>
          <a:ln w="22225" algn="ctr">
            <a:noFill/>
            <a:miter lim="800000"/>
            <a:headEnd/>
            <a:tailEnd/>
          </a:ln>
        </p:spPr>
        <p:txBody>
          <a:bodyPr wrap="none" anchor="ctr">
            <a:spAutoFit/>
          </a:bodyPr>
          <a:lstStyle/>
          <a:p>
            <a:pPr algn="l"/>
            <a:r>
              <a:rPr lang="en-US" dirty="0">
                <a:solidFill>
                  <a:srgbClr val="000000"/>
                </a:solidFill>
              </a:rPr>
              <a:t>!!!!</a:t>
            </a:r>
          </a:p>
        </p:txBody>
      </p:sp>
      <p:pic>
        <p:nvPicPr>
          <p:cNvPr id="223247" name="Picture 15" descr="tokama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91204" y="4231903"/>
            <a:ext cx="4349789" cy="2513596"/>
          </a:xfrm>
          <a:prstGeom prst="rect">
            <a:avLst/>
          </a:prstGeom>
          <a:noFill/>
          <a:ln w="9525">
            <a:noFill/>
            <a:miter lim="800000"/>
            <a:headEnd/>
            <a:tailEnd/>
          </a:ln>
        </p:spPr>
      </p:pic>
      <p:grpSp>
        <p:nvGrpSpPr>
          <p:cNvPr id="2" name="Group 17"/>
          <p:cNvGrpSpPr>
            <a:grpSpLocks/>
          </p:cNvGrpSpPr>
          <p:nvPr/>
        </p:nvGrpSpPr>
        <p:grpSpPr bwMode="auto">
          <a:xfrm flipH="1">
            <a:off x="7916167" y="1865126"/>
            <a:ext cx="1189800" cy="1942799"/>
            <a:chOff x="2340" y="11772"/>
            <a:chExt cx="1615" cy="2367"/>
          </a:xfrm>
        </p:grpSpPr>
        <p:sp>
          <p:nvSpPr>
            <p:cNvPr id="30732" name="Freeform 18"/>
            <p:cNvSpPr>
              <a:spLocks/>
            </p:cNvSpPr>
            <p:nvPr/>
          </p:nvSpPr>
          <p:spPr bwMode="auto">
            <a:xfrm>
              <a:off x="2946" y="13909"/>
              <a:ext cx="403" cy="230"/>
            </a:xfrm>
            <a:custGeom>
              <a:avLst/>
              <a:gdLst>
                <a:gd name="T0" fmla="*/ 0 w 403"/>
                <a:gd name="T1" fmla="*/ 0 h 230"/>
                <a:gd name="T2" fmla="*/ 0 w 403"/>
                <a:gd name="T3" fmla="*/ 223 h 230"/>
                <a:gd name="T4" fmla="*/ 202 w 403"/>
                <a:gd name="T5" fmla="*/ 133 h 230"/>
                <a:gd name="T6" fmla="*/ 403 w 403"/>
                <a:gd name="T7" fmla="*/ 230 h 230"/>
                <a:gd name="T8" fmla="*/ 403 w 403"/>
                <a:gd name="T9" fmla="*/ 14 h 230"/>
                <a:gd name="T10" fmla="*/ 208 w 403"/>
                <a:gd name="T11" fmla="*/ 90 h 230"/>
                <a:gd name="T12" fmla="*/ 0 w 403"/>
                <a:gd name="T13" fmla="*/ 0 h 230"/>
                <a:gd name="T14" fmla="*/ 0 60000 65536"/>
                <a:gd name="T15" fmla="*/ 0 60000 65536"/>
                <a:gd name="T16" fmla="*/ 0 60000 65536"/>
                <a:gd name="T17" fmla="*/ 0 60000 65536"/>
                <a:gd name="T18" fmla="*/ 0 60000 65536"/>
                <a:gd name="T19" fmla="*/ 0 60000 65536"/>
                <a:gd name="T20" fmla="*/ 0 60000 65536"/>
                <a:gd name="T21" fmla="*/ 0 w 403"/>
                <a:gd name="T22" fmla="*/ 0 h 230"/>
                <a:gd name="T23" fmla="*/ 403 w 403"/>
                <a:gd name="T24" fmla="*/ 230 h 2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3" h="230">
                  <a:moveTo>
                    <a:pt x="0" y="0"/>
                  </a:moveTo>
                  <a:lnTo>
                    <a:pt x="0" y="223"/>
                  </a:lnTo>
                  <a:lnTo>
                    <a:pt x="202" y="133"/>
                  </a:lnTo>
                  <a:lnTo>
                    <a:pt x="403" y="230"/>
                  </a:lnTo>
                  <a:lnTo>
                    <a:pt x="403" y="14"/>
                  </a:lnTo>
                  <a:lnTo>
                    <a:pt x="208" y="90"/>
                  </a:lnTo>
                  <a:lnTo>
                    <a:pt x="0" y="0"/>
                  </a:lnTo>
                  <a:close/>
                </a:path>
              </a:pathLst>
            </a:custGeom>
            <a:solidFill>
              <a:srgbClr val="000000"/>
            </a:solidFill>
            <a:ln w="9525">
              <a:noFill/>
              <a:round/>
              <a:headEnd/>
              <a:tailEnd/>
            </a:ln>
          </p:spPr>
          <p:txBody>
            <a:bodyPr/>
            <a:lstStyle/>
            <a:p>
              <a:endParaRPr lang="en-US"/>
            </a:p>
          </p:txBody>
        </p:sp>
        <p:sp>
          <p:nvSpPr>
            <p:cNvPr id="30733" name="Freeform 19"/>
            <p:cNvSpPr>
              <a:spLocks/>
            </p:cNvSpPr>
            <p:nvPr/>
          </p:nvSpPr>
          <p:spPr bwMode="auto">
            <a:xfrm>
              <a:off x="2826" y="11772"/>
              <a:ext cx="674" cy="197"/>
            </a:xfrm>
            <a:custGeom>
              <a:avLst/>
              <a:gdLst>
                <a:gd name="T0" fmla="*/ 643 w 674"/>
                <a:gd name="T1" fmla="*/ 152 h 197"/>
                <a:gd name="T2" fmla="*/ 529 w 674"/>
                <a:gd name="T3" fmla="*/ 152 h 197"/>
                <a:gd name="T4" fmla="*/ 529 w 674"/>
                <a:gd name="T5" fmla="*/ 152 h 197"/>
                <a:gd name="T6" fmla="*/ 529 w 674"/>
                <a:gd name="T7" fmla="*/ 149 h 197"/>
                <a:gd name="T8" fmla="*/ 529 w 674"/>
                <a:gd name="T9" fmla="*/ 149 h 197"/>
                <a:gd name="T10" fmla="*/ 529 w 674"/>
                <a:gd name="T11" fmla="*/ 147 h 197"/>
                <a:gd name="T12" fmla="*/ 526 w 674"/>
                <a:gd name="T13" fmla="*/ 118 h 197"/>
                <a:gd name="T14" fmla="*/ 513 w 674"/>
                <a:gd name="T15" fmla="*/ 90 h 197"/>
                <a:gd name="T16" fmla="*/ 495 w 674"/>
                <a:gd name="T17" fmla="*/ 64 h 197"/>
                <a:gd name="T18" fmla="*/ 473 w 674"/>
                <a:gd name="T19" fmla="*/ 43 h 197"/>
                <a:gd name="T20" fmla="*/ 445 w 674"/>
                <a:gd name="T21" fmla="*/ 26 h 197"/>
                <a:gd name="T22" fmla="*/ 411 w 674"/>
                <a:gd name="T23" fmla="*/ 12 h 197"/>
                <a:gd name="T24" fmla="*/ 374 w 674"/>
                <a:gd name="T25" fmla="*/ 2 h 197"/>
                <a:gd name="T26" fmla="*/ 337 w 674"/>
                <a:gd name="T27" fmla="*/ 0 h 197"/>
                <a:gd name="T28" fmla="*/ 297 w 674"/>
                <a:gd name="T29" fmla="*/ 2 h 197"/>
                <a:gd name="T30" fmla="*/ 260 w 674"/>
                <a:gd name="T31" fmla="*/ 12 h 197"/>
                <a:gd name="T32" fmla="*/ 229 w 674"/>
                <a:gd name="T33" fmla="*/ 26 h 197"/>
                <a:gd name="T34" fmla="*/ 198 w 674"/>
                <a:gd name="T35" fmla="*/ 43 h 197"/>
                <a:gd name="T36" fmla="*/ 176 w 674"/>
                <a:gd name="T37" fmla="*/ 64 h 197"/>
                <a:gd name="T38" fmla="*/ 158 w 674"/>
                <a:gd name="T39" fmla="*/ 90 h 197"/>
                <a:gd name="T40" fmla="*/ 145 w 674"/>
                <a:gd name="T41" fmla="*/ 118 h 197"/>
                <a:gd name="T42" fmla="*/ 142 w 674"/>
                <a:gd name="T43" fmla="*/ 147 h 197"/>
                <a:gd name="T44" fmla="*/ 142 w 674"/>
                <a:gd name="T45" fmla="*/ 149 h 197"/>
                <a:gd name="T46" fmla="*/ 145 w 674"/>
                <a:gd name="T47" fmla="*/ 149 h 197"/>
                <a:gd name="T48" fmla="*/ 145 w 674"/>
                <a:gd name="T49" fmla="*/ 152 h 197"/>
                <a:gd name="T50" fmla="*/ 145 w 674"/>
                <a:gd name="T51" fmla="*/ 152 h 197"/>
                <a:gd name="T52" fmla="*/ 28 w 674"/>
                <a:gd name="T53" fmla="*/ 152 h 197"/>
                <a:gd name="T54" fmla="*/ 15 w 674"/>
                <a:gd name="T55" fmla="*/ 154 h 197"/>
                <a:gd name="T56" fmla="*/ 9 w 674"/>
                <a:gd name="T57" fmla="*/ 159 h 197"/>
                <a:gd name="T58" fmla="*/ 3 w 674"/>
                <a:gd name="T59" fmla="*/ 166 h 197"/>
                <a:gd name="T60" fmla="*/ 0 w 674"/>
                <a:gd name="T61" fmla="*/ 175 h 197"/>
                <a:gd name="T62" fmla="*/ 3 w 674"/>
                <a:gd name="T63" fmla="*/ 185 h 197"/>
                <a:gd name="T64" fmla="*/ 9 w 674"/>
                <a:gd name="T65" fmla="*/ 190 h 197"/>
                <a:gd name="T66" fmla="*/ 15 w 674"/>
                <a:gd name="T67" fmla="*/ 194 h 197"/>
                <a:gd name="T68" fmla="*/ 28 w 674"/>
                <a:gd name="T69" fmla="*/ 197 h 197"/>
                <a:gd name="T70" fmla="*/ 643 w 674"/>
                <a:gd name="T71" fmla="*/ 197 h 197"/>
                <a:gd name="T72" fmla="*/ 656 w 674"/>
                <a:gd name="T73" fmla="*/ 194 h 197"/>
                <a:gd name="T74" fmla="*/ 665 w 674"/>
                <a:gd name="T75" fmla="*/ 190 h 197"/>
                <a:gd name="T76" fmla="*/ 671 w 674"/>
                <a:gd name="T77" fmla="*/ 185 h 197"/>
                <a:gd name="T78" fmla="*/ 674 w 674"/>
                <a:gd name="T79" fmla="*/ 175 h 197"/>
                <a:gd name="T80" fmla="*/ 671 w 674"/>
                <a:gd name="T81" fmla="*/ 166 h 197"/>
                <a:gd name="T82" fmla="*/ 665 w 674"/>
                <a:gd name="T83" fmla="*/ 159 h 197"/>
                <a:gd name="T84" fmla="*/ 656 w 674"/>
                <a:gd name="T85" fmla="*/ 154 h 197"/>
                <a:gd name="T86" fmla="*/ 643 w 674"/>
                <a:gd name="T87" fmla="*/ 152 h 19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74"/>
                <a:gd name="T133" fmla="*/ 0 h 197"/>
                <a:gd name="T134" fmla="*/ 674 w 674"/>
                <a:gd name="T135" fmla="*/ 197 h 19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74" h="197">
                  <a:moveTo>
                    <a:pt x="643" y="152"/>
                  </a:moveTo>
                  <a:lnTo>
                    <a:pt x="529" y="152"/>
                  </a:lnTo>
                  <a:lnTo>
                    <a:pt x="529" y="149"/>
                  </a:lnTo>
                  <a:lnTo>
                    <a:pt x="529" y="147"/>
                  </a:lnTo>
                  <a:lnTo>
                    <a:pt x="526" y="118"/>
                  </a:lnTo>
                  <a:lnTo>
                    <a:pt x="513" y="90"/>
                  </a:lnTo>
                  <a:lnTo>
                    <a:pt x="495" y="64"/>
                  </a:lnTo>
                  <a:lnTo>
                    <a:pt x="473" y="43"/>
                  </a:lnTo>
                  <a:lnTo>
                    <a:pt x="445" y="26"/>
                  </a:lnTo>
                  <a:lnTo>
                    <a:pt x="411" y="12"/>
                  </a:lnTo>
                  <a:lnTo>
                    <a:pt x="374" y="2"/>
                  </a:lnTo>
                  <a:lnTo>
                    <a:pt x="337" y="0"/>
                  </a:lnTo>
                  <a:lnTo>
                    <a:pt x="297" y="2"/>
                  </a:lnTo>
                  <a:lnTo>
                    <a:pt x="260" y="12"/>
                  </a:lnTo>
                  <a:lnTo>
                    <a:pt x="229" y="26"/>
                  </a:lnTo>
                  <a:lnTo>
                    <a:pt x="198" y="43"/>
                  </a:lnTo>
                  <a:lnTo>
                    <a:pt x="176" y="64"/>
                  </a:lnTo>
                  <a:lnTo>
                    <a:pt x="158" y="90"/>
                  </a:lnTo>
                  <a:lnTo>
                    <a:pt x="145" y="118"/>
                  </a:lnTo>
                  <a:lnTo>
                    <a:pt x="142" y="147"/>
                  </a:lnTo>
                  <a:lnTo>
                    <a:pt x="142" y="149"/>
                  </a:lnTo>
                  <a:lnTo>
                    <a:pt x="145" y="149"/>
                  </a:lnTo>
                  <a:lnTo>
                    <a:pt x="145" y="152"/>
                  </a:lnTo>
                  <a:lnTo>
                    <a:pt x="28" y="152"/>
                  </a:lnTo>
                  <a:lnTo>
                    <a:pt x="15" y="154"/>
                  </a:lnTo>
                  <a:lnTo>
                    <a:pt x="9" y="159"/>
                  </a:lnTo>
                  <a:lnTo>
                    <a:pt x="3" y="166"/>
                  </a:lnTo>
                  <a:lnTo>
                    <a:pt x="0" y="175"/>
                  </a:lnTo>
                  <a:lnTo>
                    <a:pt x="3" y="185"/>
                  </a:lnTo>
                  <a:lnTo>
                    <a:pt x="9" y="190"/>
                  </a:lnTo>
                  <a:lnTo>
                    <a:pt x="15" y="194"/>
                  </a:lnTo>
                  <a:lnTo>
                    <a:pt x="28" y="197"/>
                  </a:lnTo>
                  <a:lnTo>
                    <a:pt x="643" y="197"/>
                  </a:lnTo>
                  <a:lnTo>
                    <a:pt x="656" y="194"/>
                  </a:lnTo>
                  <a:lnTo>
                    <a:pt x="665" y="190"/>
                  </a:lnTo>
                  <a:lnTo>
                    <a:pt x="671" y="185"/>
                  </a:lnTo>
                  <a:lnTo>
                    <a:pt x="674" y="175"/>
                  </a:lnTo>
                  <a:lnTo>
                    <a:pt x="671" y="166"/>
                  </a:lnTo>
                  <a:lnTo>
                    <a:pt x="665" y="159"/>
                  </a:lnTo>
                  <a:lnTo>
                    <a:pt x="656" y="154"/>
                  </a:lnTo>
                  <a:lnTo>
                    <a:pt x="643" y="152"/>
                  </a:lnTo>
                  <a:close/>
                </a:path>
              </a:pathLst>
            </a:custGeom>
            <a:solidFill>
              <a:srgbClr val="000000"/>
            </a:solidFill>
            <a:ln w="9525">
              <a:noFill/>
              <a:round/>
              <a:headEnd/>
              <a:tailEnd/>
            </a:ln>
          </p:spPr>
          <p:txBody>
            <a:bodyPr/>
            <a:lstStyle/>
            <a:p>
              <a:endParaRPr lang="en-US"/>
            </a:p>
          </p:txBody>
        </p:sp>
        <p:sp>
          <p:nvSpPr>
            <p:cNvPr id="30734" name="Freeform 20"/>
            <p:cNvSpPr>
              <a:spLocks/>
            </p:cNvSpPr>
            <p:nvPr/>
          </p:nvSpPr>
          <p:spPr bwMode="auto">
            <a:xfrm>
              <a:off x="2340" y="12018"/>
              <a:ext cx="1615" cy="626"/>
            </a:xfrm>
            <a:custGeom>
              <a:avLst/>
              <a:gdLst>
                <a:gd name="T0" fmla="*/ 1615 w 1615"/>
                <a:gd name="T1" fmla="*/ 252 h 626"/>
                <a:gd name="T2" fmla="*/ 1538 w 1615"/>
                <a:gd name="T3" fmla="*/ 294 h 626"/>
                <a:gd name="T4" fmla="*/ 1470 w 1615"/>
                <a:gd name="T5" fmla="*/ 330 h 626"/>
                <a:gd name="T6" fmla="*/ 1411 w 1615"/>
                <a:gd name="T7" fmla="*/ 358 h 626"/>
                <a:gd name="T8" fmla="*/ 1358 w 1615"/>
                <a:gd name="T9" fmla="*/ 380 h 626"/>
                <a:gd name="T10" fmla="*/ 1312 w 1615"/>
                <a:gd name="T11" fmla="*/ 394 h 626"/>
                <a:gd name="T12" fmla="*/ 1275 w 1615"/>
                <a:gd name="T13" fmla="*/ 403 h 626"/>
                <a:gd name="T14" fmla="*/ 1244 w 1615"/>
                <a:gd name="T15" fmla="*/ 403 h 626"/>
                <a:gd name="T16" fmla="*/ 1219 w 1615"/>
                <a:gd name="T17" fmla="*/ 396 h 626"/>
                <a:gd name="T18" fmla="*/ 1200 w 1615"/>
                <a:gd name="T19" fmla="*/ 382 h 626"/>
                <a:gd name="T20" fmla="*/ 1188 w 1615"/>
                <a:gd name="T21" fmla="*/ 361 h 626"/>
                <a:gd name="T22" fmla="*/ 1182 w 1615"/>
                <a:gd name="T23" fmla="*/ 332 h 626"/>
                <a:gd name="T24" fmla="*/ 1182 w 1615"/>
                <a:gd name="T25" fmla="*/ 294 h 626"/>
                <a:gd name="T26" fmla="*/ 1188 w 1615"/>
                <a:gd name="T27" fmla="*/ 249 h 626"/>
                <a:gd name="T28" fmla="*/ 1197 w 1615"/>
                <a:gd name="T29" fmla="*/ 195 h 626"/>
                <a:gd name="T30" fmla="*/ 1213 w 1615"/>
                <a:gd name="T31" fmla="*/ 133 h 626"/>
                <a:gd name="T32" fmla="*/ 1234 w 1615"/>
                <a:gd name="T33" fmla="*/ 62 h 626"/>
                <a:gd name="T34" fmla="*/ 1142 w 1615"/>
                <a:gd name="T35" fmla="*/ 178 h 626"/>
                <a:gd name="T36" fmla="*/ 1064 w 1615"/>
                <a:gd name="T37" fmla="*/ 259 h 626"/>
                <a:gd name="T38" fmla="*/ 1002 w 1615"/>
                <a:gd name="T39" fmla="*/ 304 h 626"/>
                <a:gd name="T40" fmla="*/ 950 w 1615"/>
                <a:gd name="T41" fmla="*/ 316 h 626"/>
                <a:gd name="T42" fmla="*/ 907 w 1615"/>
                <a:gd name="T43" fmla="*/ 289 h 626"/>
                <a:gd name="T44" fmla="*/ 869 w 1615"/>
                <a:gd name="T45" fmla="*/ 230 h 626"/>
                <a:gd name="T46" fmla="*/ 835 w 1615"/>
                <a:gd name="T47" fmla="*/ 133 h 626"/>
                <a:gd name="T48" fmla="*/ 804 w 1615"/>
                <a:gd name="T49" fmla="*/ 0 h 626"/>
                <a:gd name="T50" fmla="*/ 777 w 1615"/>
                <a:gd name="T51" fmla="*/ 133 h 626"/>
                <a:gd name="T52" fmla="*/ 746 w 1615"/>
                <a:gd name="T53" fmla="*/ 230 h 626"/>
                <a:gd name="T54" fmla="*/ 708 w 1615"/>
                <a:gd name="T55" fmla="*/ 292 h 626"/>
                <a:gd name="T56" fmla="*/ 665 w 1615"/>
                <a:gd name="T57" fmla="*/ 318 h 626"/>
                <a:gd name="T58" fmla="*/ 613 w 1615"/>
                <a:gd name="T59" fmla="*/ 308 h 626"/>
                <a:gd name="T60" fmla="*/ 548 w 1615"/>
                <a:gd name="T61" fmla="*/ 263 h 626"/>
                <a:gd name="T62" fmla="*/ 470 w 1615"/>
                <a:gd name="T63" fmla="*/ 183 h 626"/>
                <a:gd name="T64" fmla="*/ 374 w 1615"/>
                <a:gd name="T65" fmla="*/ 69 h 626"/>
                <a:gd name="T66" fmla="*/ 396 w 1615"/>
                <a:gd name="T67" fmla="*/ 140 h 626"/>
                <a:gd name="T68" fmla="*/ 415 w 1615"/>
                <a:gd name="T69" fmla="*/ 202 h 626"/>
                <a:gd name="T70" fmla="*/ 427 w 1615"/>
                <a:gd name="T71" fmla="*/ 254 h 626"/>
                <a:gd name="T72" fmla="*/ 433 w 1615"/>
                <a:gd name="T73" fmla="*/ 299 h 626"/>
                <a:gd name="T74" fmla="*/ 433 w 1615"/>
                <a:gd name="T75" fmla="*/ 337 h 626"/>
                <a:gd name="T76" fmla="*/ 427 w 1615"/>
                <a:gd name="T77" fmla="*/ 368 h 626"/>
                <a:gd name="T78" fmla="*/ 418 w 1615"/>
                <a:gd name="T79" fmla="*/ 389 h 626"/>
                <a:gd name="T80" fmla="*/ 399 w 1615"/>
                <a:gd name="T81" fmla="*/ 403 h 626"/>
                <a:gd name="T82" fmla="*/ 374 w 1615"/>
                <a:gd name="T83" fmla="*/ 410 h 626"/>
                <a:gd name="T84" fmla="*/ 343 w 1615"/>
                <a:gd name="T85" fmla="*/ 410 h 626"/>
                <a:gd name="T86" fmla="*/ 306 w 1615"/>
                <a:gd name="T87" fmla="*/ 403 h 626"/>
                <a:gd name="T88" fmla="*/ 260 w 1615"/>
                <a:gd name="T89" fmla="*/ 389 h 626"/>
                <a:gd name="T90" fmla="*/ 207 w 1615"/>
                <a:gd name="T91" fmla="*/ 368 h 626"/>
                <a:gd name="T92" fmla="*/ 145 w 1615"/>
                <a:gd name="T93" fmla="*/ 339 h 626"/>
                <a:gd name="T94" fmla="*/ 77 w 1615"/>
                <a:gd name="T95" fmla="*/ 304 h 626"/>
                <a:gd name="T96" fmla="*/ 0 w 1615"/>
                <a:gd name="T97" fmla="*/ 263 h 626"/>
                <a:gd name="T98" fmla="*/ 3 w 1615"/>
                <a:gd name="T99" fmla="*/ 266 h 626"/>
                <a:gd name="T100" fmla="*/ 6 w 1615"/>
                <a:gd name="T101" fmla="*/ 268 h 626"/>
                <a:gd name="T102" fmla="*/ 6 w 1615"/>
                <a:gd name="T103" fmla="*/ 271 h 626"/>
                <a:gd name="T104" fmla="*/ 9 w 1615"/>
                <a:gd name="T105" fmla="*/ 273 h 626"/>
                <a:gd name="T106" fmla="*/ 480 w 1615"/>
                <a:gd name="T107" fmla="*/ 626 h 626"/>
                <a:gd name="T108" fmla="*/ 1135 w 1615"/>
                <a:gd name="T109" fmla="*/ 626 h 626"/>
                <a:gd name="T110" fmla="*/ 1609 w 1615"/>
                <a:gd name="T111" fmla="*/ 256 h 626"/>
                <a:gd name="T112" fmla="*/ 1612 w 1615"/>
                <a:gd name="T113" fmla="*/ 256 h 626"/>
                <a:gd name="T114" fmla="*/ 1612 w 1615"/>
                <a:gd name="T115" fmla="*/ 254 h 626"/>
                <a:gd name="T116" fmla="*/ 1612 w 1615"/>
                <a:gd name="T117" fmla="*/ 254 h 626"/>
                <a:gd name="T118" fmla="*/ 1615 w 1615"/>
                <a:gd name="T119" fmla="*/ 252 h 6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15"/>
                <a:gd name="T181" fmla="*/ 0 h 626"/>
                <a:gd name="T182" fmla="*/ 1615 w 1615"/>
                <a:gd name="T183" fmla="*/ 626 h 62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15" h="626">
                  <a:moveTo>
                    <a:pt x="1615" y="252"/>
                  </a:moveTo>
                  <a:lnTo>
                    <a:pt x="1538" y="294"/>
                  </a:lnTo>
                  <a:lnTo>
                    <a:pt x="1470" y="330"/>
                  </a:lnTo>
                  <a:lnTo>
                    <a:pt x="1411" y="358"/>
                  </a:lnTo>
                  <a:lnTo>
                    <a:pt x="1358" y="380"/>
                  </a:lnTo>
                  <a:lnTo>
                    <a:pt x="1312" y="394"/>
                  </a:lnTo>
                  <a:lnTo>
                    <a:pt x="1275" y="403"/>
                  </a:lnTo>
                  <a:lnTo>
                    <a:pt x="1244" y="403"/>
                  </a:lnTo>
                  <a:lnTo>
                    <a:pt x="1219" y="396"/>
                  </a:lnTo>
                  <a:lnTo>
                    <a:pt x="1200" y="382"/>
                  </a:lnTo>
                  <a:lnTo>
                    <a:pt x="1188" y="361"/>
                  </a:lnTo>
                  <a:lnTo>
                    <a:pt x="1182" y="332"/>
                  </a:lnTo>
                  <a:lnTo>
                    <a:pt x="1182" y="294"/>
                  </a:lnTo>
                  <a:lnTo>
                    <a:pt x="1188" y="249"/>
                  </a:lnTo>
                  <a:lnTo>
                    <a:pt x="1197" y="195"/>
                  </a:lnTo>
                  <a:lnTo>
                    <a:pt x="1213" y="133"/>
                  </a:lnTo>
                  <a:lnTo>
                    <a:pt x="1234" y="62"/>
                  </a:lnTo>
                  <a:lnTo>
                    <a:pt x="1142" y="178"/>
                  </a:lnTo>
                  <a:lnTo>
                    <a:pt x="1064" y="259"/>
                  </a:lnTo>
                  <a:lnTo>
                    <a:pt x="1002" y="304"/>
                  </a:lnTo>
                  <a:lnTo>
                    <a:pt x="950" y="316"/>
                  </a:lnTo>
                  <a:lnTo>
                    <a:pt x="907" y="289"/>
                  </a:lnTo>
                  <a:lnTo>
                    <a:pt x="869" y="230"/>
                  </a:lnTo>
                  <a:lnTo>
                    <a:pt x="835" y="133"/>
                  </a:lnTo>
                  <a:lnTo>
                    <a:pt x="804" y="0"/>
                  </a:lnTo>
                  <a:lnTo>
                    <a:pt x="777" y="133"/>
                  </a:lnTo>
                  <a:lnTo>
                    <a:pt x="746" y="230"/>
                  </a:lnTo>
                  <a:lnTo>
                    <a:pt x="708" y="292"/>
                  </a:lnTo>
                  <a:lnTo>
                    <a:pt x="665" y="318"/>
                  </a:lnTo>
                  <a:lnTo>
                    <a:pt x="613" y="308"/>
                  </a:lnTo>
                  <a:lnTo>
                    <a:pt x="548" y="263"/>
                  </a:lnTo>
                  <a:lnTo>
                    <a:pt x="470" y="183"/>
                  </a:lnTo>
                  <a:lnTo>
                    <a:pt x="374" y="69"/>
                  </a:lnTo>
                  <a:lnTo>
                    <a:pt x="396" y="140"/>
                  </a:lnTo>
                  <a:lnTo>
                    <a:pt x="415" y="202"/>
                  </a:lnTo>
                  <a:lnTo>
                    <a:pt x="427" y="254"/>
                  </a:lnTo>
                  <a:lnTo>
                    <a:pt x="433" y="299"/>
                  </a:lnTo>
                  <a:lnTo>
                    <a:pt x="433" y="337"/>
                  </a:lnTo>
                  <a:lnTo>
                    <a:pt x="427" y="368"/>
                  </a:lnTo>
                  <a:lnTo>
                    <a:pt x="418" y="389"/>
                  </a:lnTo>
                  <a:lnTo>
                    <a:pt x="399" y="403"/>
                  </a:lnTo>
                  <a:lnTo>
                    <a:pt x="374" y="410"/>
                  </a:lnTo>
                  <a:lnTo>
                    <a:pt x="343" y="410"/>
                  </a:lnTo>
                  <a:lnTo>
                    <a:pt x="306" y="403"/>
                  </a:lnTo>
                  <a:lnTo>
                    <a:pt x="260" y="389"/>
                  </a:lnTo>
                  <a:lnTo>
                    <a:pt x="207" y="368"/>
                  </a:lnTo>
                  <a:lnTo>
                    <a:pt x="145" y="339"/>
                  </a:lnTo>
                  <a:lnTo>
                    <a:pt x="77" y="304"/>
                  </a:lnTo>
                  <a:lnTo>
                    <a:pt x="0" y="263"/>
                  </a:lnTo>
                  <a:lnTo>
                    <a:pt x="3" y="266"/>
                  </a:lnTo>
                  <a:lnTo>
                    <a:pt x="6" y="268"/>
                  </a:lnTo>
                  <a:lnTo>
                    <a:pt x="6" y="271"/>
                  </a:lnTo>
                  <a:lnTo>
                    <a:pt x="9" y="273"/>
                  </a:lnTo>
                  <a:lnTo>
                    <a:pt x="480" y="626"/>
                  </a:lnTo>
                  <a:lnTo>
                    <a:pt x="1135" y="626"/>
                  </a:lnTo>
                  <a:lnTo>
                    <a:pt x="1609" y="256"/>
                  </a:lnTo>
                  <a:lnTo>
                    <a:pt x="1612" y="256"/>
                  </a:lnTo>
                  <a:lnTo>
                    <a:pt x="1612" y="254"/>
                  </a:lnTo>
                  <a:lnTo>
                    <a:pt x="1615" y="252"/>
                  </a:lnTo>
                  <a:close/>
                </a:path>
              </a:pathLst>
            </a:custGeom>
            <a:solidFill>
              <a:srgbClr val="000000"/>
            </a:solidFill>
            <a:ln w="9525">
              <a:noFill/>
              <a:round/>
              <a:headEnd/>
              <a:tailEnd/>
            </a:ln>
          </p:spPr>
          <p:txBody>
            <a:bodyPr/>
            <a:lstStyle/>
            <a:p>
              <a:endParaRPr lang="en-US"/>
            </a:p>
          </p:txBody>
        </p:sp>
        <p:sp>
          <p:nvSpPr>
            <p:cNvPr id="30735" name="Freeform 21"/>
            <p:cNvSpPr>
              <a:spLocks/>
            </p:cNvSpPr>
            <p:nvPr/>
          </p:nvSpPr>
          <p:spPr bwMode="auto">
            <a:xfrm>
              <a:off x="2792" y="12694"/>
              <a:ext cx="953" cy="1165"/>
            </a:xfrm>
            <a:custGeom>
              <a:avLst/>
              <a:gdLst>
                <a:gd name="T0" fmla="*/ 878 w 953"/>
                <a:gd name="T1" fmla="*/ 76 h 1165"/>
                <a:gd name="T2" fmla="*/ 816 w 953"/>
                <a:gd name="T3" fmla="*/ 68 h 1165"/>
                <a:gd name="T4" fmla="*/ 758 w 953"/>
                <a:gd name="T5" fmla="*/ 113 h 1165"/>
                <a:gd name="T6" fmla="*/ 727 w 953"/>
                <a:gd name="T7" fmla="*/ 199 h 1165"/>
                <a:gd name="T8" fmla="*/ 727 w 953"/>
                <a:gd name="T9" fmla="*/ 256 h 1165"/>
                <a:gd name="T10" fmla="*/ 724 w 953"/>
                <a:gd name="T11" fmla="*/ 308 h 1165"/>
                <a:gd name="T12" fmla="*/ 687 w 953"/>
                <a:gd name="T13" fmla="*/ 374 h 1165"/>
                <a:gd name="T14" fmla="*/ 631 w 953"/>
                <a:gd name="T15" fmla="*/ 410 h 1165"/>
                <a:gd name="T16" fmla="*/ 563 w 953"/>
                <a:gd name="T17" fmla="*/ 400 h 1165"/>
                <a:gd name="T18" fmla="*/ 510 w 953"/>
                <a:gd name="T19" fmla="*/ 343 h 1165"/>
                <a:gd name="T20" fmla="*/ 489 w 953"/>
                <a:gd name="T21" fmla="*/ 251 h 1165"/>
                <a:gd name="T22" fmla="*/ 216 w 953"/>
                <a:gd name="T23" fmla="*/ 256 h 1165"/>
                <a:gd name="T24" fmla="*/ 173 w 953"/>
                <a:gd name="T25" fmla="*/ 284 h 1165"/>
                <a:gd name="T26" fmla="*/ 157 w 953"/>
                <a:gd name="T27" fmla="*/ 324 h 1165"/>
                <a:gd name="T28" fmla="*/ 173 w 953"/>
                <a:gd name="T29" fmla="*/ 369 h 1165"/>
                <a:gd name="T30" fmla="*/ 226 w 953"/>
                <a:gd name="T31" fmla="*/ 402 h 1165"/>
                <a:gd name="T32" fmla="*/ 278 w 953"/>
                <a:gd name="T33" fmla="*/ 440 h 1165"/>
                <a:gd name="T34" fmla="*/ 182 w 953"/>
                <a:gd name="T35" fmla="*/ 419 h 1165"/>
                <a:gd name="T36" fmla="*/ 127 w 953"/>
                <a:gd name="T37" fmla="*/ 365 h 1165"/>
                <a:gd name="T38" fmla="*/ 120 w 953"/>
                <a:gd name="T39" fmla="*/ 303 h 1165"/>
                <a:gd name="T40" fmla="*/ 154 w 953"/>
                <a:gd name="T41" fmla="*/ 253 h 1165"/>
                <a:gd name="T42" fmla="*/ 188 w 953"/>
                <a:gd name="T43" fmla="*/ 234 h 1165"/>
                <a:gd name="T44" fmla="*/ 229 w 953"/>
                <a:gd name="T45" fmla="*/ 225 h 1165"/>
                <a:gd name="T46" fmla="*/ 489 w 953"/>
                <a:gd name="T47" fmla="*/ 222 h 1165"/>
                <a:gd name="T48" fmla="*/ 510 w 953"/>
                <a:gd name="T49" fmla="*/ 128 h 1165"/>
                <a:gd name="T50" fmla="*/ 563 w 953"/>
                <a:gd name="T51" fmla="*/ 68 h 1165"/>
                <a:gd name="T52" fmla="*/ 622 w 953"/>
                <a:gd name="T53" fmla="*/ 57 h 1165"/>
                <a:gd name="T54" fmla="*/ 662 w 953"/>
                <a:gd name="T55" fmla="*/ 73 h 1165"/>
                <a:gd name="T56" fmla="*/ 693 w 953"/>
                <a:gd name="T57" fmla="*/ 104 h 1165"/>
                <a:gd name="T58" fmla="*/ 0 w 953"/>
                <a:gd name="T59" fmla="*/ 0 h 1165"/>
                <a:gd name="T60" fmla="*/ 15 w 953"/>
                <a:gd name="T61" fmla="*/ 1154 h 1165"/>
                <a:gd name="T62" fmla="*/ 646 w 953"/>
                <a:gd name="T63" fmla="*/ 1165 h 1165"/>
                <a:gd name="T64" fmla="*/ 699 w 953"/>
                <a:gd name="T65" fmla="*/ 1139 h 1165"/>
                <a:gd name="T66" fmla="*/ 696 w 953"/>
                <a:gd name="T67" fmla="*/ 978 h 1165"/>
                <a:gd name="T68" fmla="*/ 674 w 953"/>
                <a:gd name="T69" fmla="*/ 981 h 1165"/>
                <a:gd name="T70" fmla="*/ 504 w 953"/>
                <a:gd name="T71" fmla="*/ 940 h 1165"/>
                <a:gd name="T72" fmla="*/ 396 w 953"/>
                <a:gd name="T73" fmla="*/ 838 h 1165"/>
                <a:gd name="T74" fmla="*/ 377 w 953"/>
                <a:gd name="T75" fmla="*/ 699 h 1165"/>
                <a:gd name="T76" fmla="*/ 461 w 953"/>
                <a:gd name="T77" fmla="*/ 583 h 1165"/>
                <a:gd name="T78" fmla="*/ 612 w 953"/>
                <a:gd name="T79" fmla="*/ 519 h 1165"/>
                <a:gd name="T80" fmla="*/ 696 w 953"/>
                <a:gd name="T81" fmla="*/ 514 h 1165"/>
                <a:gd name="T82" fmla="*/ 758 w 953"/>
                <a:gd name="T83" fmla="*/ 511 h 1165"/>
                <a:gd name="T84" fmla="*/ 792 w 953"/>
                <a:gd name="T85" fmla="*/ 509 h 1165"/>
                <a:gd name="T86" fmla="*/ 826 w 953"/>
                <a:gd name="T87" fmla="*/ 393 h 1165"/>
                <a:gd name="T88" fmla="*/ 838 w 953"/>
                <a:gd name="T89" fmla="*/ 395 h 1165"/>
                <a:gd name="T90" fmla="*/ 903 w 953"/>
                <a:gd name="T91" fmla="*/ 367 h 1165"/>
                <a:gd name="T92" fmla="*/ 943 w 953"/>
                <a:gd name="T93" fmla="*/ 296 h 1165"/>
                <a:gd name="T94" fmla="*/ 950 w 953"/>
                <a:gd name="T95" fmla="*/ 194 h 1165"/>
                <a:gd name="T96" fmla="*/ 912 w 953"/>
                <a:gd name="T97" fmla="*/ 102 h 1165"/>
                <a:gd name="T98" fmla="*/ 909 w 953"/>
                <a:gd name="T99" fmla="*/ 175 h 1165"/>
                <a:gd name="T100" fmla="*/ 909 w 953"/>
                <a:gd name="T101" fmla="*/ 286 h 1165"/>
                <a:gd name="T102" fmla="*/ 838 w 953"/>
                <a:gd name="T103" fmla="*/ 367 h 1165"/>
                <a:gd name="T104" fmla="*/ 767 w 953"/>
                <a:gd name="T105" fmla="*/ 286 h 1165"/>
                <a:gd name="T106" fmla="*/ 786 w 953"/>
                <a:gd name="T107" fmla="*/ 132 h 1165"/>
                <a:gd name="T108" fmla="*/ 851 w 953"/>
                <a:gd name="T109" fmla="*/ 97 h 1165"/>
                <a:gd name="T110" fmla="*/ 891 w 953"/>
                <a:gd name="T111" fmla="*/ 132 h 116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53"/>
                <a:gd name="T169" fmla="*/ 0 h 1165"/>
                <a:gd name="T170" fmla="*/ 953 w 953"/>
                <a:gd name="T171" fmla="*/ 1165 h 116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53" h="1165">
                  <a:moveTo>
                    <a:pt x="912" y="102"/>
                  </a:moveTo>
                  <a:lnTo>
                    <a:pt x="897" y="87"/>
                  </a:lnTo>
                  <a:lnTo>
                    <a:pt x="878" y="76"/>
                  </a:lnTo>
                  <a:lnTo>
                    <a:pt x="860" y="68"/>
                  </a:lnTo>
                  <a:lnTo>
                    <a:pt x="838" y="66"/>
                  </a:lnTo>
                  <a:lnTo>
                    <a:pt x="816" y="68"/>
                  </a:lnTo>
                  <a:lnTo>
                    <a:pt x="795" y="78"/>
                  </a:lnTo>
                  <a:lnTo>
                    <a:pt x="776" y="94"/>
                  </a:lnTo>
                  <a:lnTo>
                    <a:pt x="758" y="113"/>
                  </a:lnTo>
                  <a:lnTo>
                    <a:pt x="742" y="139"/>
                  </a:lnTo>
                  <a:lnTo>
                    <a:pt x="733" y="168"/>
                  </a:lnTo>
                  <a:lnTo>
                    <a:pt x="727" y="199"/>
                  </a:lnTo>
                  <a:lnTo>
                    <a:pt x="724" y="232"/>
                  </a:lnTo>
                  <a:lnTo>
                    <a:pt x="724" y="244"/>
                  </a:lnTo>
                  <a:lnTo>
                    <a:pt x="727" y="256"/>
                  </a:lnTo>
                  <a:lnTo>
                    <a:pt x="727" y="267"/>
                  </a:lnTo>
                  <a:lnTo>
                    <a:pt x="730" y="279"/>
                  </a:lnTo>
                  <a:lnTo>
                    <a:pt x="724" y="308"/>
                  </a:lnTo>
                  <a:lnTo>
                    <a:pt x="714" y="331"/>
                  </a:lnTo>
                  <a:lnTo>
                    <a:pt x="702" y="355"/>
                  </a:lnTo>
                  <a:lnTo>
                    <a:pt x="687" y="374"/>
                  </a:lnTo>
                  <a:lnTo>
                    <a:pt x="671" y="391"/>
                  </a:lnTo>
                  <a:lnTo>
                    <a:pt x="653" y="402"/>
                  </a:lnTo>
                  <a:lnTo>
                    <a:pt x="631" y="410"/>
                  </a:lnTo>
                  <a:lnTo>
                    <a:pt x="609" y="412"/>
                  </a:lnTo>
                  <a:lnTo>
                    <a:pt x="584" y="410"/>
                  </a:lnTo>
                  <a:lnTo>
                    <a:pt x="563" y="400"/>
                  </a:lnTo>
                  <a:lnTo>
                    <a:pt x="544" y="386"/>
                  </a:lnTo>
                  <a:lnTo>
                    <a:pt x="526" y="367"/>
                  </a:lnTo>
                  <a:lnTo>
                    <a:pt x="510" y="343"/>
                  </a:lnTo>
                  <a:lnTo>
                    <a:pt x="501" y="315"/>
                  </a:lnTo>
                  <a:lnTo>
                    <a:pt x="492" y="284"/>
                  </a:lnTo>
                  <a:lnTo>
                    <a:pt x="489" y="251"/>
                  </a:lnTo>
                  <a:lnTo>
                    <a:pt x="260" y="251"/>
                  </a:lnTo>
                  <a:lnTo>
                    <a:pt x="235" y="253"/>
                  </a:lnTo>
                  <a:lnTo>
                    <a:pt x="216" y="256"/>
                  </a:lnTo>
                  <a:lnTo>
                    <a:pt x="198" y="263"/>
                  </a:lnTo>
                  <a:lnTo>
                    <a:pt x="182" y="275"/>
                  </a:lnTo>
                  <a:lnTo>
                    <a:pt x="173" y="284"/>
                  </a:lnTo>
                  <a:lnTo>
                    <a:pt x="164" y="296"/>
                  </a:lnTo>
                  <a:lnTo>
                    <a:pt x="161" y="310"/>
                  </a:lnTo>
                  <a:lnTo>
                    <a:pt x="157" y="324"/>
                  </a:lnTo>
                  <a:lnTo>
                    <a:pt x="161" y="339"/>
                  </a:lnTo>
                  <a:lnTo>
                    <a:pt x="164" y="355"/>
                  </a:lnTo>
                  <a:lnTo>
                    <a:pt x="173" y="369"/>
                  </a:lnTo>
                  <a:lnTo>
                    <a:pt x="188" y="381"/>
                  </a:lnTo>
                  <a:lnTo>
                    <a:pt x="204" y="393"/>
                  </a:lnTo>
                  <a:lnTo>
                    <a:pt x="226" y="402"/>
                  </a:lnTo>
                  <a:lnTo>
                    <a:pt x="250" y="407"/>
                  </a:lnTo>
                  <a:lnTo>
                    <a:pt x="278" y="410"/>
                  </a:lnTo>
                  <a:lnTo>
                    <a:pt x="278" y="440"/>
                  </a:lnTo>
                  <a:lnTo>
                    <a:pt x="241" y="438"/>
                  </a:lnTo>
                  <a:lnTo>
                    <a:pt x="210" y="431"/>
                  </a:lnTo>
                  <a:lnTo>
                    <a:pt x="182" y="419"/>
                  </a:lnTo>
                  <a:lnTo>
                    <a:pt x="161" y="402"/>
                  </a:lnTo>
                  <a:lnTo>
                    <a:pt x="142" y="386"/>
                  </a:lnTo>
                  <a:lnTo>
                    <a:pt x="127" y="365"/>
                  </a:lnTo>
                  <a:lnTo>
                    <a:pt x="120" y="346"/>
                  </a:lnTo>
                  <a:lnTo>
                    <a:pt x="117" y="324"/>
                  </a:lnTo>
                  <a:lnTo>
                    <a:pt x="120" y="303"/>
                  </a:lnTo>
                  <a:lnTo>
                    <a:pt x="127" y="284"/>
                  </a:lnTo>
                  <a:lnTo>
                    <a:pt x="139" y="267"/>
                  </a:lnTo>
                  <a:lnTo>
                    <a:pt x="154" y="253"/>
                  </a:lnTo>
                  <a:lnTo>
                    <a:pt x="164" y="246"/>
                  </a:lnTo>
                  <a:lnTo>
                    <a:pt x="176" y="239"/>
                  </a:lnTo>
                  <a:lnTo>
                    <a:pt x="188" y="234"/>
                  </a:lnTo>
                  <a:lnTo>
                    <a:pt x="201" y="230"/>
                  </a:lnTo>
                  <a:lnTo>
                    <a:pt x="213" y="227"/>
                  </a:lnTo>
                  <a:lnTo>
                    <a:pt x="229" y="225"/>
                  </a:lnTo>
                  <a:lnTo>
                    <a:pt x="244" y="222"/>
                  </a:lnTo>
                  <a:lnTo>
                    <a:pt x="260" y="222"/>
                  </a:lnTo>
                  <a:lnTo>
                    <a:pt x="489" y="222"/>
                  </a:lnTo>
                  <a:lnTo>
                    <a:pt x="492" y="189"/>
                  </a:lnTo>
                  <a:lnTo>
                    <a:pt x="501" y="156"/>
                  </a:lnTo>
                  <a:lnTo>
                    <a:pt x="510" y="128"/>
                  </a:lnTo>
                  <a:lnTo>
                    <a:pt x="526" y="104"/>
                  </a:lnTo>
                  <a:lnTo>
                    <a:pt x="544" y="85"/>
                  </a:lnTo>
                  <a:lnTo>
                    <a:pt x="563" y="68"/>
                  </a:lnTo>
                  <a:lnTo>
                    <a:pt x="584" y="59"/>
                  </a:lnTo>
                  <a:lnTo>
                    <a:pt x="609" y="57"/>
                  </a:lnTo>
                  <a:lnTo>
                    <a:pt x="622" y="57"/>
                  </a:lnTo>
                  <a:lnTo>
                    <a:pt x="637" y="61"/>
                  </a:lnTo>
                  <a:lnTo>
                    <a:pt x="649" y="66"/>
                  </a:lnTo>
                  <a:lnTo>
                    <a:pt x="662" y="73"/>
                  </a:lnTo>
                  <a:lnTo>
                    <a:pt x="674" y="83"/>
                  </a:lnTo>
                  <a:lnTo>
                    <a:pt x="683" y="92"/>
                  </a:lnTo>
                  <a:lnTo>
                    <a:pt x="693" y="104"/>
                  </a:lnTo>
                  <a:lnTo>
                    <a:pt x="702" y="118"/>
                  </a:lnTo>
                  <a:lnTo>
                    <a:pt x="702" y="0"/>
                  </a:lnTo>
                  <a:lnTo>
                    <a:pt x="0" y="0"/>
                  </a:lnTo>
                  <a:lnTo>
                    <a:pt x="0" y="1123"/>
                  </a:lnTo>
                  <a:lnTo>
                    <a:pt x="3" y="1139"/>
                  </a:lnTo>
                  <a:lnTo>
                    <a:pt x="15" y="1154"/>
                  </a:lnTo>
                  <a:lnTo>
                    <a:pt x="34" y="1163"/>
                  </a:lnTo>
                  <a:lnTo>
                    <a:pt x="55" y="1165"/>
                  </a:lnTo>
                  <a:lnTo>
                    <a:pt x="646" y="1165"/>
                  </a:lnTo>
                  <a:lnTo>
                    <a:pt x="668" y="1163"/>
                  </a:lnTo>
                  <a:lnTo>
                    <a:pt x="687" y="1154"/>
                  </a:lnTo>
                  <a:lnTo>
                    <a:pt x="699" y="1139"/>
                  </a:lnTo>
                  <a:lnTo>
                    <a:pt x="702" y="1123"/>
                  </a:lnTo>
                  <a:lnTo>
                    <a:pt x="702" y="978"/>
                  </a:lnTo>
                  <a:lnTo>
                    <a:pt x="696" y="978"/>
                  </a:lnTo>
                  <a:lnTo>
                    <a:pt x="690" y="978"/>
                  </a:lnTo>
                  <a:lnTo>
                    <a:pt x="680" y="981"/>
                  </a:lnTo>
                  <a:lnTo>
                    <a:pt x="674" y="981"/>
                  </a:lnTo>
                  <a:lnTo>
                    <a:pt x="612" y="976"/>
                  </a:lnTo>
                  <a:lnTo>
                    <a:pt x="557" y="962"/>
                  </a:lnTo>
                  <a:lnTo>
                    <a:pt x="504" y="940"/>
                  </a:lnTo>
                  <a:lnTo>
                    <a:pt x="461" y="912"/>
                  </a:lnTo>
                  <a:lnTo>
                    <a:pt x="424" y="876"/>
                  </a:lnTo>
                  <a:lnTo>
                    <a:pt x="396" y="838"/>
                  </a:lnTo>
                  <a:lnTo>
                    <a:pt x="377" y="793"/>
                  </a:lnTo>
                  <a:lnTo>
                    <a:pt x="371" y="746"/>
                  </a:lnTo>
                  <a:lnTo>
                    <a:pt x="377" y="699"/>
                  </a:lnTo>
                  <a:lnTo>
                    <a:pt x="396" y="656"/>
                  </a:lnTo>
                  <a:lnTo>
                    <a:pt x="424" y="616"/>
                  </a:lnTo>
                  <a:lnTo>
                    <a:pt x="461" y="583"/>
                  </a:lnTo>
                  <a:lnTo>
                    <a:pt x="504" y="554"/>
                  </a:lnTo>
                  <a:lnTo>
                    <a:pt x="557" y="533"/>
                  </a:lnTo>
                  <a:lnTo>
                    <a:pt x="612" y="519"/>
                  </a:lnTo>
                  <a:lnTo>
                    <a:pt x="674" y="514"/>
                  </a:lnTo>
                  <a:lnTo>
                    <a:pt x="680" y="514"/>
                  </a:lnTo>
                  <a:lnTo>
                    <a:pt x="696" y="514"/>
                  </a:lnTo>
                  <a:lnTo>
                    <a:pt x="714" y="511"/>
                  </a:lnTo>
                  <a:lnTo>
                    <a:pt x="736" y="511"/>
                  </a:lnTo>
                  <a:lnTo>
                    <a:pt x="758" y="511"/>
                  </a:lnTo>
                  <a:lnTo>
                    <a:pt x="773" y="509"/>
                  </a:lnTo>
                  <a:lnTo>
                    <a:pt x="786" y="509"/>
                  </a:lnTo>
                  <a:lnTo>
                    <a:pt x="792" y="509"/>
                  </a:lnTo>
                  <a:lnTo>
                    <a:pt x="912" y="514"/>
                  </a:lnTo>
                  <a:lnTo>
                    <a:pt x="820" y="393"/>
                  </a:lnTo>
                  <a:lnTo>
                    <a:pt x="826" y="393"/>
                  </a:lnTo>
                  <a:lnTo>
                    <a:pt x="829" y="393"/>
                  </a:lnTo>
                  <a:lnTo>
                    <a:pt x="835" y="395"/>
                  </a:lnTo>
                  <a:lnTo>
                    <a:pt x="838" y="395"/>
                  </a:lnTo>
                  <a:lnTo>
                    <a:pt x="863" y="393"/>
                  </a:lnTo>
                  <a:lnTo>
                    <a:pt x="885" y="384"/>
                  </a:lnTo>
                  <a:lnTo>
                    <a:pt x="903" y="367"/>
                  </a:lnTo>
                  <a:lnTo>
                    <a:pt x="919" y="348"/>
                  </a:lnTo>
                  <a:lnTo>
                    <a:pt x="934" y="324"/>
                  </a:lnTo>
                  <a:lnTo>
                    <a:pt x="943" y="296"/>
                  </a:lnTo>
                  <a:lnTo>
                    <a:pt x="950" y="265"/>
                  </a:lnTo>
                  <a:lnTo>
                    <a:pt x="953" y="232"/>
                  </a:lnTo>
                  <a:lnTo>
                    <a:pt x="950" y="194"/>
                  </a:lnTo>
                  <a:lnTo>
                    <a:pt x="943" y="158"/>
                  </a:lnTo>
                  <a:lnTo>
                    <a:pt x="928" y="128"/>
                  </a:lnTo>
                  <a:lnTo>
                    <a:pt x="912" y="102"/>
                  </a:lnTo>
                  <a:lnTo>
                    <a:pt x="891" y="132"/>
                  </a:lnTo>
                  <a:lnTo>
                    <a:pt x="900" y="151"/>
                  </a:lnTo>
                  <a:lnTo>
                    <a:pt x="909" y="175"/>
                  </a:lnTo>
                  <a:lnTo>
                    <a:pt x="912" y="203"/>
                  </a:lnTo>
                  <a:lnTo>
                    <a:pt x="915" y="232"/>
                  </a:lnTo>
                  <a:lnTo>
                    <a:pt x="909" y="286"/>
                  </a:lnTo>
                  <a:lnTo>
                    <a:pt x="891" y="329"/>
                  </a:lnTo>
                  <a:lnTo>
                    <a:pt x="866" y="357"/>
                  </a:lnTo>
                  <a:lnTo>
                    <a:pt x="838" y="367"/>
                  </a:lnTo>
                  <a:lnTo>
                    <a:pt x="810" y="357"/>
                  </a:lnTo>
                  <a:lnTo>
                    <a:pt x="786" y="329"/>
                  </a:lnTo>
                  <a:lnTo>
                    <a:pt x="767" y="286"/>
                  </a:lnTo>
                  <a:lnTo>
                    <a:pt x="761" y="232"/>
                  </a:lnTo>
                  <a:lnTo>
                    <a:pt x="767" y="175"/>
                  </a:lnTo>
                  <a:lnTo>
                    <a:pt x="786" y="132"/>
                  </a:lnTo>
                  <a:lnTo>
                    <a:pt x="810" y="104"/>
                  </a:lnTo>
                  <a:lnTo>
                    <a:pt x="838" y="94"/>
                  </a:lnTo>
                  <a:lnTo>
                    <a:pt x="851" y="97"/>
                  </a:lnTo>
                  <a:lnTo>
                    <a:pt x="866" y="104"/>
                  </a:lnTo>
                  <a:lnTo>
                    <a:pt x="878" y="116"/>
                  </a:lnTo>
                  <a:lnTo>
                    <a:pt x="891" y="132"/>
                  </a:lnTo>
                  <a:lnTo>
                    <a:pt x="912" y="102"/>
                  </a:lnTo>
                  <a:close/>
                </a:path>
              </a:pathLst>
            </a:custGeom>
            <a:solidFill>
              <a:srgbClr val="000000"/>
            </a:solidFill>
            <a:ln w="9525">
              <a:noFill/>
              <a:round/>
              <a:headEnd/>
              <a:tailEnd/>
            </a:ln>
          </p:spPr>
          <p:txBody>
            <a:bodyPr/>
            <a:lstStyle/>
            <a:p>
              <a:endParaRPr lang="en-US"/>
            </a:p>
          </p:txBody>
        </p:sp>
      </p:grpSp>
      <p:sp>
        <p:nvSpPr>
          <p:cNvPr id="16" name="Rectangle 11"/>
          <p:cNvSpPr>
            <a:spLocks noChangeArrowheads="1"/>
          </p:cNvSpPr>
          <p:nvPr/>
        </p:nvSpPr>
        <p:spPr bwMode="auto">
          <a:xfrm>
            <a:off x="712873" y="3472624"/>
            <a:ext cx="5857694" cy="523220"/>
          </a:xfrm>
          <a:prstGeom prst="rect">
            <a:avLst/>
          </a:prstGeom>
          <a:noFill/>
          <a:ln w="22225" algn="ctr">
            <a:noFill/>
            <a:miter lim="800000"/>
            <a:headEnd/>
            <a:tailEnd/>
          </a:ln>
        </p:spPr>
        <p:txBody>
          <a:bodyPr wrap="none" anchor="ctr">
            <a:spAutoFit/>
          </a:bodyPr>
          <a:lstStyle/>
          <a:p>
            <a:pPr algn="l"/>
            <a:r>
              <a:rPr lang="en-US" dirty="0" smtClean="0">
                <a:solidFill>
                  <a:srgbClr val="000000"/>
                </a:solidFill>
              </a:rPr>
              <a:t>(because nuclei are all (+) charged)</a:t>
            </a:r>
            <a:endParaRPr lang="en-US" dirty="0">
              <a:solidFill>
                <a:srgbClr val="000000"/>
              </a:solidFill>
            </a:endParaRPr>
          </a:p>
        </p:txBody>
      </p:sp>
      <p:sp>
        <p:nvSpPr>
          <p:cNvPr id="18" name="Oval 19"/>
          <p:cNvSpPr>
            <a:spLocks noChangeArrowheads="1"/>
          </p:cNvSpPr>
          <p:nvPr/>
        </p:nvSpPr>
        <p:spPr bwMode="auto">
          <a:xfrm>
            <a:off x="2020095" y="1181023"/>
            <a:ext cx="231775" cy="231775"/>
          </a:xfrm>
          <a:prstGeom prst="ellipse">
            <a:avLst/>
          </a:prstGeom>
          <a:solidFill>
            <a:schemeClr val="bg2"/>
          </a:solidFill>
          <a:ln w="22225" algn="ctr">
            <a:solidFill>
              <a:schemeClr val="tx1"/>
            </a:solidFill>
            <a:round/>
            <a:headEnd/>
            <a:tailEnd/>
          </a:ln>
        </p:spPr>
        <p:txBody>
          <a:bodyPr wrap="none" anchor="ctr">
            <a:spAutoFit/>
          </a:bodyPr>
          <a:lstStyle/>
          <a:p>
            <a:endParaRPr lang="en-US"/>
          </a:p>
        </p:txBody>
      </p:sp>
      <p:sp>
        <p:nvSpPr>
          <p:cNvPr id="19" name="Oval 20"/>
          <p:cNvSpPr>
            <a:spLocks noChangeArrowheads="1"/>
          </p:cNvSpPr>
          <p:nvPr/>
        </p:nvSpPr>
        <p:spPr bwMode="auto">
          <a:xfrm>
            <a:off x="2731295" y="1181023"/>
            <a:ext cx="231775" cy="231775"/>
          </a:xfrm>
          <a:prstGeom prst="ellipse">
            <a:avLst/>
          </a:prstGeom>
          <a:solidFill>
            <a:schemeClr val="bg2"/>
          </a:solidFill>
          <a:ln w="22225" algn="ctr">
            <a:solidFill>
              <a:schemeClr val="tx1"/>
            </a:solidFill>
            <a:round/>
            <a:headEnd/>
            <a:tailEnd/>
          </a:ln>
        </p:spPr>
        <p:txBody>
          <a:bodyPr wrap="none" anchor="ctr">
            <a:spAutoFit/>
          </a:bodyPr>
          <a:lstStyle/>
          <a:p>
            <a:endParaRPr lang="en-US"/>
          </a:p>
        </p:txBody>
      </p:sp>
      <p:sp>
        <p:nvSpPr>
          <p:cNvPr id="20" name="Oval 21"/>
          <p:cNvSpPr>
            <a:spLocks noChangeArrowheads="1"/>
          </p:cNvSpPr>
          <p:nvPr/>
        </p:nvSpPr>
        <p:spPr bwMode="auto">
          <a:xfrm>
            <a:off x="2397920" y="1542973"/>
            <a:ext cx="231775" cy="231775"/>
          </a:xfrm>
          <a:prstGeom prst="ellipse">
            <a:avLst/>
          </a:prstGeom>
          <a:solidFill>
            <a:schemeClr val="bg2"/>
          </a:solidFill>
          <a:ln w="22225" algn="ctr">
            <a:solidFill>
              <a:schemeClr val="tx1"/>
            </a:solidFill>
            <a:round/>
            <a:headEnd/>
            <a:tailEnd/>
          </a:ln>
        </p:spPr>
        <p:txBody>
          <a:bodyPr wrap="none" anchor="ctr">
            <a:spAutoFit/>
          </a:bodyPr>
          <a:lstStyle/>
          <a:p>
            <a:endParaRPr lang="en-US"/>
          </a:p>
        </p:txBody>
      </p:sp>
      <p:sp>
        <p:nvSpPr>
          <p:cNvPr id="21" name="Oval 23"/>
          <p:cNvSpPr>
            <a:spLocks noChangeArrowheads="1"/>
          </p:cNvSpPr>
          <p:nvPr/>
        </p:nvSpPr>
        <p:spPr bwMode="auto">
          <a:xfrm>
            <a:off x="2936083" y="1644573"/>
            <a:ext cx="231775" cy="231775"/>
          </a:xfrm>
          <a:prstGeom prst="ellipse">
            <a:avLst/>
          </a:prstGeom>
          <a:solidFill>
            <a:schemeClr val="bg2"/>
          </a:solidFill>
          <a:ln w="22225" algn="ctr">
            <a:solidFill>
              <a:schemeClr val="tx1"/>
            </a:solidFill>
            <a:round/>
            <a:headEnd/>
            <a:tailEnd/>
          </a:ln>
        </p:spPr>
        <p:txBody>
          <a:bodyPr wrap="none" anchor="ctr">
            <a:spAutoFit/>
          </a:bodyPr>
          <a:lstStyle/>
          <a:p>
            <a:endParaRPr lang="en-US"/>
          </a:p>
        </p:txBody>
      </p:sp>
      <p:sp>
        <p:nvSpPr>
          <p:cNvPr id="22" name="Oval 24"/>
          <p:cNvSpPr>
            <a:spLocks noChangeArrowheads="1"/>
          </p:cNvSpPr>
          <p:nvPr/>
        </p:nvSpPr>
        <p:spPr bwMode="auto">
          <a:xfrm>
            <a:off x="4887120" y="1255635"/>
            <a:ext cx="593725" cy="593725"/>
          </a:xfrm>
          <a:prstGeom prst="ellipse">
            <a:avLst/>
          </a:prstGeom>
          <a:solidFill>
            <a:schemeClr val="bg2"/>
          </a:solidFill>
          <a:ln w="22225" algn="ctr">
            <a:solidFill>
              <a:schemeClr val="tx1"/>
            </a:solidFill>
            <a:round/>
            <a:headEnd/>
            <a:tailEnd/>
          </a:ln>
        </p:spPr>
        <p:txBody>
          <a:bodyPr anchor="ctr">
            <a:spAutoFit/>
          </a:bodyPr>
          <a:lstStyle/>
          <a:p>
            <a:endParaRPr lang="en-US"/>
          </a:p>
        </p:txBody>
      </p:sp>
      <p:sp>
        <p:nvSpPr>
          <p:cNvPr id="23" name="Line 25"/>
          <p:cNvSpPr>
            <a:spLocks noChangeShapeType="1"/>
          </p:cNvSpPr>
          <p:nvPr/>
        </p:nvSpPr>
        <p:spPr bwMode="auto">
          <a:xfrm>
            <a:off x="3391695" y="1544560"/>
            <a:ext cx="1204913" cy="0"/>
          </a:xfrm>
          <a:prstGeom prst="line">
            <a:avLst/>
          </a:prstGeom>
          <a:noFill/>
          <a:ln w="25400">
            <a:solidFill>
              <a:schemeClr val="tx1"/>
            </a:solidFill>
            <a:round/>
            <a:headEnd/>
            <a:tailEnd type="triangle" w="lg" len="lg"/>
          </a:ln>
        </p:spPr>
        <p:txBody>
          <a:bodyPr wrap="none" anchor="ctr">
            <a:spAutoFit/>
          </a:bodyPr>
          <a:lstStyle/>
          <a:p>
            <a:endParaRPr lang="en-US"/>
          </a:p>
        </p:txBody>
      </p:sp>
      <p:sp>
        <p:nvSpPr>
          <p:cNvPr id="24" name="Rectangle 26"/>
          <p:cNvSpPr>
            <a:spLocks noChangeArrowheads="1"/>
          </p:cNvSpPr>
          <p:nvPr/>
        </p:nvSpPr>
        <p:spPr bwMode="auto">
          <a:xfrm>
            <a:off x="5671345" y="1230235"/>
            <a:ext cx="422275" cy="579438"/>
          </a:xfrm>
          <a:prstGeom prst="rect">
            <a:avLst/>
          </a:prstGeom>
          <a:noFill/>
          <a:ln w="9525">
            <a:noFill/>
            <a:miter lim="800000"/>
            <a:headEnd/>
            <a:tailEnd/>
          </a:ln>
        </p:spPr>
        <p:txBody>
          <a:bodyPr wrap="none">
            <a:spAutoFit/>
          </a:bodyPr>
          <a:lstStyle/>
          <a:p>
            <a:pPr algn="l"/>
            <a:r>
              <a:rPr lang="en-US" sz="3200" dirty="0">
                <a:solidFill>
                  <a:schemeClr val="tx1"/>
                </a:solidFill>
              </a:rPr>
              <a:t>+</a:t>
            </a:r>
          </a:p>
        </p:txBody>
      </p:sp>
      <p:grpSp>
        <p:nvGrpSpPr>
          <p:cNvPr id="25" name="Group 32"/>
          <p:cNvGrpSpPr>
            <a:grpSpLocks/>
          </p:cNvGrpSpPr>
          <p:nvPr/>
        </p:nvGrpSpPr>
        <p:grpSpPr bwMode="auto">
          <a:xfrm>
            <a:off x="6066851" y="754421"/>
            <a:ext cx="2613025" cy="1422400"/>
            <a:chOff x="3401" y="3017"/>
            <a:chExt cx="1646" cy="896"/>
          </a:xfrm>
        </p:grpSpPr>
        <p:sp>
          <p:nvSpPr>
            <p:cNvPr id="26" name="AutoShape 30"/>
            <p:cNvSpPr>
              <a:spLocks noChangeArrowheads="1"/>
            </p:cNvSpPr>
            <p:nvPr/>
          </p:nvSpPr>
          <p:spPr bwMode="auto">
            <a:xfrm>
              <a:off x="3401" y="3017"/>
              <a:ext cx="1646" cy="896"/>
            </a:xfrm>
            <a:prstGeom prst="irregularSeal1">
              <a:avLst/>
            </a:prstGeom>
            <a:solidFill>
              <a:srgbClr val="FFFF00"/>
            </a:solidFill>
            <a:ln w="22225" algn="ctr">
              <a:solidFill>
                <a:schemeClr val="tx1"/>
              </a:solidFill>
              <a:miter lim="800000"/>
              <a:headEnd/>
              <a:tailEnd/>
            </a:ln>
          </p:spPr>
          <p:txBody>
            <a:bodyPr wrap="none" anchor="ctr">
              <a:spAutoFit/>
            </a:bodyPr>
            <a:lstStyle/>
            <a:p>
              <a:endParaRPr lang="en-US"/>
            </a:p>
          </p:txBody>
        </p:sp>
        <p:sp>
          <p:nvSpPr>
            <p:cNvPr id="27" name="Rectangle 27"/>
            <p:cNvSpPr>
              <a:spLocks noChangeArrowheads="1"/>
            </p:cNvSpPr>
            <p:nvPr/>
          </p:nvSpPr>
          <p:spPr bwMode="auto">
            <a:xfrm>
              <a:off x="3670" y="3295"/>
              <a:ext cx="1061" cy="327"/>
            </a:xfrm>
            <a:prstGeom prst="rect">
              <a:avLst/>
            </a:prstGeom>
            <a:noFill/>
            <a:ln w="9525">
              <a:noFill/>
              <a:miter lim="800000"/>
              <a:headEnd/>
              <a:tailEnd/>
            </a:ln>
          </p:spPr>
          <p:txBody>
            <a:bodyPr wrap="none">
              <a:spAutoFit/>
            </a:bodyPr>
            <a:lstStyle/>
            <a:p>
              <a:pPr algn="l"/>
              <a:r>
                <a:rPr lang="en-US" dirty="0">
                  <a:solidFill>
                    <a:schemeClr val="tx1"/>
                  </a:solidFill>
                </a:rPr>
                <a:t>ENERGY</a:t>
              </a:r>
            </a:p>
          </p:txBody>
        </p:sp>
      </p:grpSp>
      <p:sp>
        <p:nvSpPr>
          <p:cNvPr id="28" name="Rectangle 9"/>
          <p:cNvSpPr>
            <a:spLocks noChangeArrowheads="1"/>
          </p:cNvSpPr>
          <p:nvPr/>
        </p:nvSpPr>
        <p:spPr bwMode="auto">
          <a:xfrm>
            <a:off x="620611" y="1145756"/>
            <a:ext cx="1063112" cy="523220"/>
          </a:xfrm>
          <a:prstGeom prst="rect">
            <a:avLst/>
          </a:prstGeom>
          <a:noFill/>
          <a:ln w="22225" algn="ctr">
            <a:noFill/>
            <a:miter lim="800000"/>
            <a:headEnd/>
            <a:tailEnd/>
          </a:ln>
        </p:spPr>
        <p:txBody>
          <a:bodyPr wrap="none" anchor="ctr">
            <a:spAutoFit/>
          </a:bodyPr>
          <a:lstStyle/>
          <a:p>
            <a:pPr algn="l"/>
            <a:r>
              <a:rPr lang="en-US" dirty="0"/>
              <a:t>s</a:t>
            </a:r>
            <a:r>
              <a:rPr lang="en-US" dirty="0" smtClean="0"/>
              <a:t>tars:</a:t>
            </a:r>
            <a:endParaRPr lang="en-US" dirty="0"/>
          </a:p>
        </p:txBody>
      </p:sp>
      <p:sp>
        <p:nvSpPr>
          <p:cNvPr id="29" name="Rectangle 11"/>
          <p:cNvSpPr>
            <a:spLocks noChangeArrowheads="1"/>
          </p:cNvSpPr>
          <p:nvPr/>
        </p:nvSpPr>
        <p:spPr bwMode="auto">
          <a:xfrm>
            <a:off x="2198403" y="1909685"/>
            <a:ext cx="824265" cy="523220"/>
          </a:xfrm>
          <a:prstGeom prst="rect">
            <a:avLst/>
          </a:prstGeom>
          <a:noFill/>
          <a:ln w="22225" algn="ctr">
            <a:noFill/>
            <a:miter lim="800000"/>
            <a:headEnd/>
            <a:tailEnd/>
          </a:ln>
        </p:spPr>
        <p:txBody>
          <a:bodyPr wrap="none" anchor="ctr">
            <a:spAutoFit/>
          </a:bodyPr>
          <a:lstStyle/>
          <a:p>
            <a:pPr algn="l"/>
            <a:r>
              <a:rPr lang="en-US" dirty="0" smtClean="0">
                <a:solidFill>
                  <a:srgbClr val="000000"/>
                </a:solidFill>
              </a:rPr>
              <a:t>4 p</a:t>
            </a:r>
            <a:r>
              <a:rPr lang="en-US" baseline="30000" dirty="0" smtClean="0">
                <a:solidFill>
                  <a:srgbClr val="000000"/>
                </a:solidFill>
              </a:rPr>
              <a:t>+</a:t>
            </a:r>
            <a:endParaRPr lang="en-US" baseline="30000" dirty="0">
              <a:solidFill>
                <a:srgbClr val="000000"/>
              </a:solidFill>
            </a:endParaRPr>
          </a:p>
        </p:txBody>
      </p:sp>
      <p:sp>
        <p:nvSpPr>
          <p:cNvPr id="30" name="Rectangle 11"/>
          <p:cNvSpPr>
            <a:spLocks noChangeArrowheads="1"/>
          </p:cNvSpPr>
          <p:nvPr/>
        </p:nvSpPr>
        <p:spPr bwMode="auto">
          <a:xfrm>
            <a:off x="4878625" y="1909685"/>
            <a:ext cx="644728" cy="523220"/>
          </a:xfrm>
          <a:prstGeom prst="rect">
            <a:avLst/>
          </a:prstGeom>
          <a:noFill/>
          <a:ln w="22225" algn="ctr">
            <a:noFill/>
            <a:miter lim="800000"/>
            <a:headEnd/>
            <a:tailEnd/>
          </a:ln>
        </p:spPr>
        <p:txBody>
          <a:bodyPr wrap="none" anchor="ctr">
            <a:spAutoFit/>
          </a:bodyPr>
          <a:lstStyle/>
          <a:p>
            <a:pPr algn="l"/>
            <a:r>
              <a:rPr lang="en-US" dirty="0" smtClean="0">
                <a:solidFill>
                  <a:srgbClr val="000000"/>
                </a:solidFill>
              </a:rPr>
              <a:t>He</a:t>
            </a:r>
            <a:endParaRPr lang="en-US" dirty="0">
              <a:solidFill>
                <a:srgbClr val="000000"/>
              </a:solidFill>
            </a:endParaRPr>
          </a:p>
        </p:txBody>
      </p:sp>
      <p:sp>
        <p:nvSpPr>
          <p:cNvPr id="31" name="Rectangle 12"/>
          <p:cNvSpPr>
            <a:spLocks noChangeArrowheads="1"/>
          </p:cNvSpPr>
          <p:nvPr/>
        </p:nvSpPr>
        <p:spPr bwMode="auto">
          <a:xfrm>
            <a:off x="296797" y="4010217"/>
            <a:ext cx="4508110" cy="1384995"/>
          </a:xfrm>
          <a:prstGeom prst="rect">
            <a:avLst/>
          </a:prstGeom>
          <a:noFill/>
          <a:ln w="22225" algn="ctr">
            <a:noFill/>
            <a:miter lim="800000"/>
            <a:headEnd/>
            <a:tailEnd/>
          </a:ln>
        </p:spPr>
        <p:txBody>
          <a:bodyPr wrap="square" anchor="ctr">
            <a:spAutoFit/>
          </a:bodyPr>
          <a:lstStyle/>
          <a:p>
            <a:pPr algn="l"/>
            <a:r>
              <a:rPr lang="en-US" dirty="0"/>
              <a:t>-- </a:t>
            </a:r>
            <a:r>
              <a:rPr lang="en-US" dirty="0" smtClean="0"/>
              <a:t>Research into</a:t>
            </a:r>
          </a:p>
          <a:p>
            <a:pPr algn="l"/>
            <a:r>
              <a:rPr lang="en-US" dirty="0"/>
              <a:t> </a:t>
            </a:r>
            <a:r>
              <a:rPr lang="en-US" dirty="0" smtClean="0"/>
              <a:t>  controlling </a:t>
            </a:r>
          </a:p>
          <a:p>
            <a:pPr algn="l"/>
            <a:r>
              <a:rPr lang="en-US" dirty="0"/>
              <a:t> </a:t>
            </a:r>
            <a:r>
              <a:rPr lang="en-US" dirty="0" smtClean="0"/>
              <a:t>  fusion continues.</a:t>
            </a:r>
            <a:endParaRPr lang="en-US" dirty="0"/>
          </a:p>
        </p:txBody>
      </p:sp>
    </p:spTree>
    <p:extLst>
      <p:ext uri="{BB962C8B-B14F-4D97-AF65-F5344CB8AC3E}">
        <p14:creationId xmlns:p14="http://schemas.microsoft.com/office/powerpoint/2010/main" val="31667815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0723"/>
                                        </p:tgtEl>
                                        <p:attrNameLst>
                                          <p:attrName>style.visibility</p:attrName>
                                        </p:attrNameLst>
                                      </p:cBhvr>
                                      <p:to>
                                        <p:strVal val="visible"/>
                                      </p:to>
                                    </p:set>
                                    <p:anim calcmode="lin" valueType="num">
                                      <p:cBhvr>
                                        <p:cTn id="7" dur="1000" fill="hold"/>
                                        <p:tgtEl>
                                          <p:spTgt spid="30723"/>
                                        </p:tgtEl>
                                        <p:attrNameLst>
                                          <p:attrName>ppt_w</p:attrName>
                                        </p:attrNameLst>
                                      </p:cBhvr>
                                      <p:tavLst>
                                        <p:tav tm="0">
                                          <p:val>
                                            <p:fltVal val="0"/>
                                          </p:val>
                                        </p:tav>
                                        <p:tav tm="100000">
                                          <p:val>
                                            <p:strVal val="#ppt_w"/>
                                          </p:val>
                                        </p:tav>
                                      </p:tavLst>
                                    </p:anim>
                                    <p:anim calcmode="lin" valueType="num">
                                      <p:cBhvr>
                                        <p:cTn id="8" dur="1000" fill="hold"/>
                                        <p:tgtEl>
                                          <p:spTgt spid="30723"/>
                                        </p:tgtEl>
                                        <p:attrNameLst>
                                          <p:attrName>ppt_h</p:attrName>
                                        </p:attrNameLst>
                                      </p:cBhvr>
                                      <p:tavLst>
                                        <p:tav tm="0">
                                          <p:val>
                                            <p:fltVal val="0"/>
                                          </p:val>
                                        </p:tav>
                                        <p:tav tm="100000">
                                          <p:val>
                                            <p:strVal val="#ppt_h"/>
                                          </p:val>
                                        </p:tav>
                                      </p:tavLst>
                                    </p:anim>
                                    <p:anim calcmode="lin" valueType="num">
                                      <p:cBhvr>
                                        <p:cTn id="9" dur="1000" fill="hold"/>
                                        <p:tgtEl>
                                          <p:spTgt spid="30723"/>
                                        </p:tgtEl>
                                        <p:attrNameLst>
                                          <p:attrName>style.rotation</p:attrName>
                                        </p:attrNameLst>
                                      </p:cBhvr>
                                      <p:tavLst>
                                        <p:tav tm="0">
                                          <p:val>
                                            <p:fltVal val="90"/>
                                          </p:val>
                                        </p:tav>
                                        <p:tav tm="100000">
                                          <p:val>
                                            <p:fltVal val="0"/>
                                          </p:val>
                                        </p:tav>
                                      </p:tavLst>
                                    </p:anim>
                                    <p:animEffect transition="in" filter="fade">
                                      <p:cBhvr>
                                        <p:cTn id="10" dur="1000"/>
                                        <p:tgtEl>
                                          <p:spTgt spid="30723"/>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down)">
                                      <p:cBhvr>
                                        <p:cTn id="15" dur="580">
                                          <p:stCondLst>
                                            <p:cond delay="0"/>
                                          </p:stCondLst>
                                        </p:cTn>
                                        <p:tgtEl>
                                          <p:spTgt spid="28"/>
                                        </p:tgtEl>
                                      </p:cBhvr>
                                    </p:animEffect>
                                    <p:anim calcmode="lin" valueType="num">
                                      <p:cBhvr>
                                        <p:cTn id="16"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21" dur="26">
                                          <p:stCondLst>
                                            <p:cond delay="650"/>
                                          </p:stCondLst>
                                        </p:cTn>
                                        <p:tgtEl>
                                          <p:spTgt spid="28"/>
                                        </p:tgtEl>
                                      </p:cBhvr>
                                      <p:to x="100000" y="60000"/>
                                    </p:animScale>
                                    <p:animScale>
                                      <p:cBhvr>
                                        <p:cTn id="22" dur="166" decel="50000">
                                          <p:stCondLst>
                                            <p:cond delay="676"/>
                                          </p:stCondLst>
                                        </p:cTn>
                                        <p:tgtEl>
                                          <p:spTgt spid="28"/>
                                        </p:tgtEl>
                                      </p:cBhvr>
                                      <p:to x="100000" y="100000"/>
                                    </p:animScale>
                                    <p:animScale>
                                      <p:cBhvr>
                                        <p:cTn id="23" dur="26">
                                          <p:stCondLst>
                                            <p:cond delay="1312"/>
                                          </p:stCondLst>
                                        </p:cTn>
                                        <p:tgtEl>
                                          <p:spTgt spid="28"/>
                                        </p:tgtEl>
                                      </p:cBhvr>
                                      <p:to x="100000" y="80000"/>
                                    </p:animScale>
                                    <p:animScale>
                                      <p:cBhvr>
                                        <p:cTn id="24" dur="166" decel="50000">
                                          <p:stCondLst>
                                            <p:cond delay="1338"/>
                                          </p:stCondLst>
                                        </p:cTn>
                                        <p:tgtEl>
                                          <p:spTgt spid="28"/>
                                        </p:tgtEl>
                                      </p:cBhvr>
                                      <p:to x="100000" y="100000"/>
                                    </p:animScale>
                                    <p:animScale>
                                      <p:cBhvr>
                                        <p:cTn id="25" dur="26">
                                          <p:stCondLst>
                                            <p:cond delay="1642"/>
                                          </p:stCondLst>
                                        </p:cTn>
                                        <p:tgtEl>
                                          <p:spTgt spid="28"/>
                                        </p:tgtEl>
                                      </p:cBhvr>
                                      <p:to x="100000" y="90000"/>
                                    </p:animScale>
                                    <p:animScale>
                                      <p:cBhvr>
                                        <p:cTn id="26" dur="166" decel="50000">
                                          <p:stCondLst>
                                            <p:cond delay="1668"/>
                                          </p:stCondLst>
                                        </p:cTn>
                                        <p:tgtEl>
                                          <p:spTgt spid="28"/>
                                        </p:tgtEl>
                                      </p:cBhvr>
                                      <p:to x="100000" y="100000"/>
                                    </p:animScale>
                                    <p:animScale>
                                      <p:cBhvr>
                                        <p:cTn id="27" dur="26">
                                          <p:stCondLst>
                                            <p:cond delay="1808"/>
                                          </p:stCondLst>
                                        </p:cTn>
                                        <p:tgtEl>
                                          <p:spTgt spid="28"/>
                                        </p:tgtEl>
                                      </p:cBhvr>
                                      <p:to x="100000" y="95000"/>
                                    </p:animScale>
                                    <p:animScale>
                                      <p:cBhvr>
                                        <p:cTn id="28" dur="166" decel="50000">
                                          <p:stCondLst>
                                            <p:cond delay="1834"/>
                                          </p:stCondLst>
                                        </p:cTn>
                                        <p:tgtEl>
                                          <p:spTgt spid="28"/>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iterate type="lt">
                                    <p:tmPct val="5000"/>
                                  </p:iterate>
                                  <p:childTnLst>
                                    <p:set>
                                      <p:cBhvr>
                                        <p:cTn id="32" dur="1" fill="hold">
                                          <p:stCondLst>
                                            <p:cond delay="0"/>
                                          </p:stCondLst>
                                        </p:cTn>
                                        <p:tgtEl>
                                          <p:spTgt spid="18"/>
                                        </p:tgtEl>
                                        <p:attrNameLst>
                                          <p:attrName>style.visibility</p:attrName>
                                        </p:attrNameLst>
                                      </p:cBhvr>
                                      <p:to>
                                        <p:strVal val="visible"/>
                                      </p:to>
                                    </p:set>
                                    <p:anim calcmode="lin" valueType="num">
                                      <p:cBhvr>
                                        <p:cTn id="33" dur="1000" fill="hold"/>
                                        <p:tgtEl>
                                          <p:spTgt spid="18"/>
                                        </p:tgtEl>
                                        <p:attrNameLst>
                                          <p:attrName>ppt_w</p:attrName>
                                        </p:attrNameLst>
                                      </p:cBhvr>
                                      <p:tavLst>
                                        <p:tav tm="0">
                                          <p:val>
                                            <p:fltVal val="0"/>
                                          </p:val>
                                        </p:tav>
                                        <p:tav tm="100000">
                                          <p:val>
                                            <p:strVal val="#ppt_w"/>
                                          </p:val>
                                        </p:tav>
                                      </p:tavLst>
                                    </p:anim>
                                    <p:anim calcmode="lin" valueType="num">
                                      <p:cBhvr>
                                        <p:cTn id="34" dur="1000" fill="hold"/>
                                        <p:tgtEl>
                                          <p:spTgt spid="18"/>
                                        </p:tgtEl>
                                        <p:attrNameLst>
                                          <p:attrName>ppt_h</p:attrName>
                                        </p:attrNameLst>
                                      </p:cBhvr>
                                      <p:tavLst>
                                        <p:tav tm="0">
                                          <p:val>
                                            <p:fltVal val="0"/>
                                          </p:val>
                                        </p:tav>
                                        <p:tav tm="100000">
                                          <p:val>
                                            <p:strVal val="#ppt_h"/>
                                          </p:val>
                                        </p:tav>
                                      </p:tavLst>
                                    </p:anim>
                                    <p:anim calcmode="lin" valueType="num">
                                      <p:cBhvr>
                                        <p:cTn id="35" dur="1000" fill="hold"/>
                                        <p:tgtEl>
                                          <p:spTgt spid="18"/>
                                        </p:tgtEl>
                                        <p:attrNameLst>
                                          <p:attrName>style.rotation</p:attrName>
                                        </p:attrNameLst>
                                      </p:cBhvr>
                                      <p:tavLst>
                                        <p:tav tm="0">
                                          <p:val>
                                            <p:fltVal val="90"/>
                                          </p:val>
                                        </p:tav>
                                        <p:tav tm="100000">
                                          <p:val>
                                            <p:fltVal val="0"/>
                                          </p:val>
                                        </p:tav>
                                      </p:tavLst>
                                    </p:anim>
                                    <p:animEffect transition="in" filter="fade">
                                      <p:cBhvr>
                                        <p:cTn id="36" dur="1000"/>
                                        <p:tgtEl>
                                          <p:spTgt spid="18"/>
                                        </p:tgtEl>
                                      </p:cBhvr>
                                    </p:animEffect>
                                  </p:childTnLst>
                                </p:cTn>
                              </p:par>
                              <p:par>
                                <p:cTn id="37" presetID="31" presetClass="entr" presetSubtype="0" fill="hold" grpId="0" nodeType="withEffect">
                                  <p:stCondLst>
                                    <p:cond delay="0"/>
                                  </p:stCondLst>
                                  <p:iterate type="lt">
                                    <p:tmPct val="5000"/>
                                  </p:iterate>
                                  <p:childTnLst>
                                    <p:set>
                                      <p:cBhvr>
                                        <p:cTn id="38" dur="1" fill="hold">
                                          <p:stCondLst>
                                            <p:cond delay="0"/>
                                          </p:stCondLst>
                                        </p:cTn>
                                        <p:tgtEl>
                                          <p:spTgt spid="19"/>
                                        </p:tgtEl>
                                        <p:attrNameLst>
                                          <p:attrName>style.visibility</p:attrName>
                                        </p:attrNameLst>
                                      </p:cBhvr>
                                      <p:to>
                                        <p:strVal val="visible"/>
                                      </p:to>
                                    </p:set>
                                    <p:anim calcmode="lin" valueType="num">
                                      <p:cBhvr>
                                        <p:cTn id="39" dur="1000" fill="hold"/>
                                        <p:tgtEl>
                                          <p:spTgt spid="19"/>
                                        </p:tgtEl>
                                        <p:attrNameLst>
                                          <p:attrName>ppt_w</p:attrName>
                                        </p:attrNameLst>
                                      </p:cBhvr>
                                      <p:tavLst>
                                        <p:tav tm="0">
                                          <p:val>
                                            <p:fltVal val="0"/>
                                          </p:val>
                                        </p:tav>
                                        <p:tav tm="100000">
                                          <p:val>
                                            <p:strVal val="#ppt_w"/>
                                          </p:val>
                                        </p:tav>
                                      </p:tavLst>
                                    </p:anim>
                                    <p:anim calcmode="lin" valueType="num">
                                      <p:cBhvr>
                                        <p:cTn id="40" dur="1000" fill="hold"/>
                                        <p:tgtEl>
                                          <p:spTgt spid="19"/>
                                        </p:tgtEl>
                                        <p:attrNameLst>
                                          <p:attrName>ppt_h</p:attrName>
                                        </p:attrNameLst>
                                      </p:cBhvr>
                                      <p:tavLst>
                                        <p:tav tm="0">
                                          <p:val>
                                            <p:fltVal val="0"/>
                                          </p:val>
                                        </p:tav>
                                        <p:tav tm="100000">
                                          <p:val>
                                            <p:strVal val="#ppt_h"/>
                                          </p:val>
                                        </p:tav>
                                      </p:tavLst>
                                    </p:anim>
                                    <p:anim calcmode="lin" valueType="num">
                                      <p:cBhvr>
                                        <p:cTn id="41" dur="1000" fill="hold"/>
                                        <p:tgtEl>
                                          <p:spTgt spid="19"/>
                                        </p:tgtEl>
                                        <p:attrNameLst>
                                          <p:attrName>style.rotation</p:attrName>
                                        </p:attrNameLst>
                                      </p:cBhvr>
                                      <p:tavLst>
                                        <p:tav tm="0">
                                          <p:val>
                                            <p:fltVal val="90"/>
                                          </p:val>
                                        </p:tav>
                                        <p:tav tm="100000">
                                          <p:val>
                                            <p:fltVal val="0"/>
                                          </p:val>
                                        </p:tav>
                                      </p:tavLst>
                                    </p:anim>
                                    <p:animEffect transition="in" filter="fade">
                                      <p:cBhvr>
                                        <p:cTn id="42" dur="1000"/>
                                        <p:tgtEl>
                                          <p:spTgt spid="19"/>
                                        </p:tgtEl>
                                      </p:cBhvr>
                                    </p:animEffect>
                                  </p:childTnLst>
                                </p:cTn>
                              </p:par>
                              <p:par>
                                <p:cTn id="43" presetID="31" presetClass="entr" presetSubtype="0" fill="hold" grpId="0" nodeType="withEffect">
                                  <p:stCondLst>
                                    <p:cond delay="0"/>
                                  </p:stCondLst>
                                  <p:iterate type="lt">
                                    <p:tmPct val="5000"/>
                                  </p:iterate>
                                  <p:childTnLst>
                                    <p:set>
                                      <p:cBhvr>
                                        <p:cTn id="44" dur="1" fill="hold">
                                          <p:stCondLst>
                                            <p:cond delay="0"/>
                                          </p:stCondLst>
                                        </p:cTn>
                                        <p:tgtEl>
                                          <p:spTgt spid="20"/>
                                        </p:tgtEl>
                                        <p:attrNameLst>
                                          <p:attrName>style.visibility</p:attrName>
                                        </p:attrNameLst>
                                      </p:cBhvr>
                                      <p:to>
                                        <p:strVal val="visible"/>
                                      </p:to>
                                    </p:set>
                                    <p:anim calcmode="lin" valueType="num">
                                      <p:cBhvr>
                                        <p:cTn id="45" dur="1000" fill="hold"/>
                                        <p:tgtEl>
                                          <p:spTgt spid="20"/>
                                        </p:tgtEl>
                                        <p:attrNameLst>
                                          <p:attrName>ppt_w</p:attrName>
                                        </p:attrNameLst>
                                      </p:cBhvr>
                                      <p:tavLst>
                                        <p:tav tm="0">
                                          <p:val>
                                            <p:fltVal val="0"/>
                                          </p:val>
                                        </p:tav>
                                        <p:tav tm="100000">
                                          <p:val>
                                            <p:strVal val="#ppt_w"/>
                                          </p:val>
                                        </p:tav>
                                      </p:tavLst>
                                    </p:anim>
                                    <p:anim calcmode="lin" valueType="num">
                                      <p:cBhvr>
                                        <p:cTn id="46" dur="1000" fill="hold"/>
                                        <p:tgtEl>
                                          <p:spTgt spid="20"/>
                                        </p:tgtEl>
                                        <p:attrNameLst>
                                          <p:attrName>ppt_h</p:attrName>
                                        </p:attrNameLst>
                                      </p:cBhvr>
                                      <p:tavLst>
                                        <p:tav tm="0">
                                          <p:val>
                                            <p:fltVal val="0"/>
                                          </p:val>
                                        </p:tav>
                                        <p:tav tm="100000">
                                          <p:val>
                                            <p:strVal val="#ppt_h"/>
                                          </p:val>
                                        </p:tav>
                                      </p:tavLst>
                                    </p:anim>
                                    <p:anim calcmode="lin" valueType="num">
                                      <p:cBhvr>
                                        <p:cTn id="47" dur="1000" fill="hold"/>
                                        <p:tgtEl>
                                          <p:spTgt spid="20"/>
                                        </p:tgtEl>
                                        <p:attrNameLst>
                                          <p:attrName>style.rotation</p:attrName>
                                        </p:attrNameLst>
                                      </p:cBhvr>
                                      <p:tavLst>
                                        <p:tav tm="0">
                                          <p:val>
                                            <p:fltVal val="90"/>
                                          </p:val>
                                        </p:tav>
                                        <p:tav tm="100000">
                                          <p:val>
                                            <p:fltVal val="0"/>
                                          </p:val>
                                        </p:tav>
                                      </p:tavLst>
                                    </p:anim>
                                    <p:animEffect transition="in" filter="fade">
                                      <p:cBhvr>
                                        <p:cTn id="48" dur="1000"/>
                                        <p:tgtEl>
                                          <p:spTgt spid="20"/>
                                        </p:tgtEl>
                                      </p:cBhvr>
                                    </p:animEffect>
                                  </p:childTnLst>
                                </p:cTn>
                              </p:par>
                              <p:par>
                                <p:cTn id="49" presetID="31" presetClass="entr" presetSubtype="0" fill="hold" grpId="0" nodeType="withEffect">
                                  <p:stCondLst>
                                    <p:cond delay="0"/>
                                  </p:stCondLst>
                                  <p:iterate type="lt">
                                    <p:tmPct val="5000"/>
                                  </p:iterate>
                                  <p:childTnLst>
                                    <p:set>
                                      <p:cBhvr>
                                        <p:cTn id="50" dur="1" fill="hold">
                                          <p:stCondLst>
                                            <p:cond delay="0"/>
                                          </p:stCondLst>
                                        </p:cTn>
                                        <p:tgtEl>
                                          <p:spTgt spid="21"/>
                                        </p:tgtEl>
                                        <p:attrNameLst>
                                          <p:attrName>style.visibility</p:attrName>
                                        </p:attrNameLst>
                                      </p:cBhvr>
                                      <p:to>
                                        <p:strVal val="visible"/>
                                      </p:to>
                                    </p:set>
                                    <p:anim calcmode="lin" valueType="num">
                                      <p:cBhvr>
                                        <p:cTn id="51" dur="1000" fill="hold"/>
                                        <p:tgtEl>
                                          <p:spTgt spid="21"/>
                                        </p:tgtEl>
                                        <p:attrNameLst>
                                          <p:attrName>ppt_w</p:attrName>
                                        </p:attrNameLst>
                                      </p:cBhvr>
                                      <p:tavLst>
                                        <p:tav tm="0">
                                          <p:val>
                                            <p:fltVal val="0"/>
                                          </p:val>
                                        </p:tav>
                                        <p:tav tm="100000">
                                          <p:val>
                                            <p:strVal val="#ppt_w"/>
                                          </p:val>
                                        </p:tav>
                                      </p:tavLst>
                                    </p:anim>
                                    <p:anim calcmode="lin" valueType="num">
                                      <p:cBhvr>
                                        <p:cTn id="52" dur="1000" fill="hold"/>
                                        <p:tgtEl>
                                          <p:spTgt spid="21"/>
                                        </p:tgtEl>
                                        <p:attrNameLst>
                                          <p:attrName>ppt_h</p:attrName>
                                        </p:attrNameLst>
                                      </p:cBhvr>
                                      <p:tavLst>
                                        <p:tav tm="0">
                                          <p:val>
                                            <p:fltVal val="0"/>
                                          </p:val>
                                        </p:tav>
                                        <p:tav tm="100000">
                                          <p:val>
                                            <p:strVal val="#ppt_h"/>
                                          </p:val>
                                        </p:tav>
                                      </p:tavLst>
                                    </p:anim>
                                    <p:anim calcmode="lin" valueType="num">
                                      <p:cBhvr>
                                        <p:cTn id="53" dur="1000" fill="hold"/>
                                        <p:tgtEl>
                                          <p:spTgt spid="21"/>
                                        </p:tgtEl>
                                        <p:attrNameLst>
                                          <p:attrName>style.rotation</p:attrName>
                                        </p:attrNameLst>
                                      </p:cBhvr>
                                      <p:tavLst>
                                        <p:tav tm="0">
                                          <p:val>
                                            <p:fltVal val="90"/>
                                          </p:val>
                                        </p:tav>
                                        <p:tav tm="100000">
                                          <p:val>
                                            <p:fltVal val="0"/>
                                          </p:val>
                                        </p:tav>
                                      </p:tavLst>
                                    </p:anim>
                                    <p:animEffect transition="in" filter="fade">
                                      <p:cBhvr>
                                        <p:cTn id="54" dur="1000"/>
                                        <p:tgtEl>
                                          <p:spTgt spid="21"/>
                                        </p:tgtEl>
                                      </p:cBhvr>
                                    </p:animEffect>
                                  </p:childTnLst>
                                </p:cTn>
                              </p:par>
                            </p:childTnLst>
                          </p:cTn>
                        </p:par>
                      </p:childTnLst>
                    </p:cTn>
                  </p:par>
                  <p:par>
                    <p:cTn id="55" fill="hold">
                      <p:stCondLst>
                        <p:cond delay="indefinite"/>
                      </p:stCondLst>
                      <p:childTnLst>
                        <p:par>
                          <p:cTn id="56" fill="hold">
                            <p:stCondLst>
                              <p:cond delay="0"/>
                            </p:stCondLst>
                            <p:childTnLst>
                              <p:par>
                                <p:cTn id="57" presetID="47" presetClass="entr" presetSubtype="0" fill="hold" grpId="0" nodeType="click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wipe(left)">
                                      <p:cBhvr>
                                        <p:cTn id="66" dur="500"/>
                                        <p:tgtEl>
                                          <p:spTgt spid="23"/>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iterate type="lt">
                                    <p:tmPct val="5000"/>
                                  </p:iterate>
                                  <p:childTnLst>
                                    <p:set>
                                      <p:cBhvr>
                                        <p:cTn id="70" dur="1" fill="hold">
                                          <p:stCondLst>
                                            <p:cond delay="0"/>
                                          </p:stCondLst>
                                        </p:cTn>
                                        <p:tgtEl>
                                          <p:spTgt spid="22"/>
                                        </p:tgtEl>
                                        <p:attrNameLst>
                                          <p:attrName>style.visibility</p:attrName>
                                        </p:attrNameLst>
                                      </p:cBhvr>
                                      <p:to>
                                        <p:strVal val="visible"/>
                                      </p:to>
                                    </p:set>
                                    <p:anim calcmode="lin" valueType="num">
                                      <p:cBhvr>
                                        <p:cTn id="71" dur="1000" fill="hold"/>
                                        <p:tgtEl>
                                          <p:spTgt spid="22"/>
                                        </p:tgtEl>
                                        <p:attrNameLst>
                                          <p:attrName>ppt_w</p:attrName>
                                        </p:attrNameLst>
                                      </p:cBhvr>
                                      <p:tavLst>
                                        <p:tav tm="0">
                                          <p:val>
                                            <p:fltVal val="0"/>
                                          </p:val>
                                        </p:tav>
                                        <p:tav tm="100000">
                                          <p:val>
                                            <p:strVal val="#ppt_w"/>
                                          </p:val>
                                        </p:tav>
                                      </p:tavLst>
                                    </p:anim>
                                    <p:anim calcmode="lin" valueType="num">
                                      <p:cBhvr>
                                        <p:cTn id="72" dur="1000" fill="hold"/>
                                        <p:tgtEl>
                                          <p:spTgt spid="22"/>
                                        </p:tgtEl>
                                        <p:attrNameLst>
                                          <p:attrName>ppt_h</p:attrName>
                                        </p:attrNameLst>
                                      </p:cBhvr>
                                      <p:tavLst>
                                        <p:tav tm="0">
                                          <p:val>
                                            <p:fltVal val="0"/>
                                          </p:val>
                                        </p:tav>
                                        <p:tav tm="100000">
                                          <p:val>
                                            <p:strVal val="#ppt_h"/>
                                          </p:val>
                                        </p:tav>
                                      </p:tavLst>
                                    </p:anim>
                                    <p:anim calcmode="lin" valueType="num">
                                      <p:cBhvr>
                                        <p:cTn id="73" dur="1000" fill="hold"/>
                                        <p:tgtEl>
                                          <p:spTgt spid="22"/>
                                        </p:tgtEl>
                                        <p:attrNameLst>
                                          <p:attrName>style.rotation</p:attrName>
                                        </p:attrNameLst>
                                      </p:cBhvr>
                                      <p:tavLst>
                                        <p:tav tm="0">
                                          <p:val>
                                            <p:fltVal val="90"/>
                                          </p:val>
                                        </p:tav>
                                        <p:tav tm="100000">
                                          <p:val>
                                            <p:fltVal val="0"/>
                                          </p:val>
                                        </p:tav>
                                      </p:tavLst>
                                    </p:anim>
                                    <p:animEffect transition="in" filter="fade">
                                      <p:cBhvr>
                                        <p:cTn id="74" dur="1000"/>
                                        <p:tgtEl>
                                          <p:spTgt spid="22"/>
                                        </p:tgtEl>
                                      </p:cBhvr>
                                    </p:animEffect>
                                  </p:childTnLst>
                                </p:cTn>
                              </p:par>
                            </p:childTnLst>
                          </p:cTn>
                        </p:par>
                      </p:childTnLst>
                    </p:cTn>
                  </p:par>
                  <p:par>
                    <p:cTn id="75" fill="hold">
                      <p:stCondLst>
                        <p:cond delay="indefinite"/>
                      </p:stCondLst>
                      <p:childTnLst>
                        <p:par>
                          <p:cTn id="76" fill="hold">
                            <p:stCondLst>
                              <p:cond delay="0"/>
                            </p:stCondLst>
                            <p:childTnLst>
                              <p:par>
                                <p:cTn id="77" presetID="47" presetClass="entr" presetSubtype="0" fill="hold" grpId="0" nodeType="click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0"/>
                                        <p:tgtEl>
                                          <p:spTgt spid="30"/>
                                        </p:tgtEl>
                                      </p:cBhvr>
                                    </p:animEffect>
                                    <p:anim calcmode="lin" valueType="num">
                                      <p:cBhvr>
                                        <p:cTn id="80" dur="1000" fill="hold"/>
                                        <p:tgtEl>
                                          <p:spTgt spid="30"/>
                                        </p:tgtEl>
                                        <p:attrNameLst>
                                          <p:attrName>ppt_x</p:attrName>
                                        </p:attrNameLst>
                                      </p:cBhvr>
                                      <p:tavLst>
                                        <p:tav tm="0">
                                          <p:val>
                                            <p:strVal val="#ppt_x"/>
                                          </p:val>
                                        </p:tav>
                                        <p:tav tm="100000">
                                          <p:val>
                                            <p:strVal val="#ppt_x"/>
                                          </p:val>
                                        </p:tav>
                                      </p:tavLst>
                                    </p:anim>
                                    <p:anim calcmode="lin" valueType="num">
                                      <p:cBhvr>
                                        <p:cTn id="8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9" presetClass="entr" presetSubtype="0" fill="hold" grpId="0" nodeType="click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1000" fill="hold"/>
                                        <p:tgtEl>
                                          <p:spTgt spid="24"/>
                                        </p:tgtEl>
                                        <p:attrNameLst>
                                          <p:attrName>ppt_x</p:attrName>
                                        </p:attrNameLst>
                                      </p:cBhvr>
                                      <p:tavLst>
                                        <p:tav tm="0">
                                          <p:val>
                                            <p:strVal val="#ppt_x-.2"/>
                                          </p:val>
                                        </p:tav>
                                        <p:tav tm="100000">
                                          <p:val>
                                            <p:strVal val="#ppt_x"/>
                                          </p:val>
                                        </p:tav>
                                      </p:tavLst>
                                    </p:anim>
                                    <p:anim calcmode="lin" valueType="num">
                                      <p:cBhvr>
                                        <p:cTn id="87" dur="1000" fill="hold"/>
                                        <p:tgtEl>
                                          <p:spTgt spid="24"/>
                                        </p:tgtEl>
                                        <p:attrNameLst>
                                          <p:attrName>ppt_y</p:attrName>
                                        </p:attrNameLst>
                                      </p:cBhvr>
                                      <p:tavLst>
                                        <p:tav tm="0">
                                          <p:val>
                                            <p:strVal val="#ppt_y"/>
                                          </p:val>
                                        </p:tav>
                                        <p:tav tm="100000">
                                          <p:val>
                                            <p:strVal val="#ppt_y"/>
                                          </p:val>
                                        </p:tav>
                                      </p:tavLst>
                                    </p:anim>
                                    <p:animEffect transition="in" filter="wipe(right)" prLst="gradientSize: 0.1">
                                      <p:cBhvr>
                                        <p:cTn id="88" dur="1000"/>
                                        <p:tgtEl>
                                          <p:spTgt spid="24"/>
                                        </p:tgtEl>
                                      </p:cBhvr>
                                    </p:animEffect>
                                  </p:childTnLst>
                                </p:cTn>
                              </p:par>
                              <p:par>
                                <p:cTn id="89" presetID="29" presetClass="entr" presetSubtype="0" fill="hold" nodeType="withEffect">
                                  <p:stCondLst>
                                    <p:cond delay="0"/>
                                  </p:stCondLst>
                                  <p:childTnLst>
                                    <p:set>
                                      <p:cBhvr>
                                        <p:cTn id="90" dur="1" fill="hold">
                                          <p:stCondLst>
                                            <p:cond delay="0"/>
                                          </p:stCondLst>
                                        </p:cTn>
                                        <p:tgtEl>
                                          <p:spTgt spid="25"/>
                                        </p:tgtEl>
                                        <p:attrNameLst>
                                          <p:attrName>style.visibility</p:attrName>
                                        </p:attrNameLst>
                                      </p:cBhvr>
                                      <p:to>
                                        <p:strVal val="visible"/>
                                      </p:to>
                                    </p:set>
                                    <p:anim calcmode="lin" valueType="num">
                                      <p:cBhvr>
                                        <p:cTn id="91" dur="1000" fill="hold"/>
                                        <p:tgtEl>
                                          <p:spTgt spid="25"/>
                                        </p:tgtEl>
                                        <p:attrNameLst>
                                          <p:attrName>ppt_x</p:attrName>
                                        </p:attrNameLst>
                                      </p:cBhvr>
                                      <p:tavLst>
                                        <p:tav tm="0">
                                          <p:val>
                                            <p:strVal val="#ppt_x-.2"/>
                                          </p:val>
                                        </p:tav>
                                        <p:tav tm="100000">
                                          <p:val>
                                            <p:strVal val="#ppt_x"/>
                                          </p:val>
                                        </p:tav>
                                      </p:tavLst>
                                    </p:anim>
                                    <p:anim calcmode="lin" valueType="num">
                                      <p:cBhvr>
                                        <p:cTn id="92" dur="1000" fill="hold"/>
                                        <p:tgtEl>
                                          <p:spTgt spid="25"/>
                                        </p:tgtEl>
                                        <p:attrNameLst>
                                          <p:attrName>ppt_y</p:attrName>
                                        </p:attrNameLst>
                                      </p:cBhvr>
                                      <p:tavLst>
                                        <p:tav tm="0">
                                          <p:val>
                                            <p:strVal val="#ppt_y"/>
                                          </p:val>
                                        </p:tav>
                                        <p:tav tm="100000">
                                          <p:val>
                                            <p:strVal val="#ppt_y"/>
                                          </p:val>
                                        </p:tav>
                                      </p:tavLst>
                                    </p:anim>
                                    <p:animEffect transition="in" filter="wipe(right)" prLst="gradientSize: 0.1">
                                      <p:cBhvr>
                                        <p:cTn id="93" dur="1000"/>
                                        <p:tgtEl>
                                          <p:spTgt spid="25"/>
                                        </p:tgtEl>
                                      </p:cBhvr>
                                    </p:animEffect>
                                  </p:childTnLst>
                                </p:cTn>
                              </p:par>
                            </p:childTnLst>
                          </p:cTn>
                        </p:par>
                      </p:childTnLst>
                    </p:cTn>
                  </p:par>
                  <p:par>
                    <p:cTn id="94" fill="hold">
                      <p:stCondLst>
                        <p:cond delay="indefinite"/>
                      </p:stCondLst>
                      <p:childTnLst>
                        <p:par>
                          <p:cTn id="95" fill="hold">
                            <p:stCondLst>
                              <p:cond delay="0"/>
                            </p:stCondLst>
                            <p:childTnLst>
                              <p:par>
                                <p:cTn id="96" presetID="6" presetClass="entr" presetSubtype="16" fill="hold" grpId="0" nodeType="clickEffect">
                                  <p:stCondLst>
                                    <p:cond delay="0"/>
                                  </p:stCondLst>
                                  <p:childTnLst>
                                    <p:set>
                                      <p:cBhvr>
                                        <p:cTn id="97" dur="1" fill="hold">
                                          <p:stCondLst>
                                            <p:cond delay="0"/>
                                          </p:stCondLst>
                                        </p:cTn>
                                        <p:tgtEl>
                                          <p:spTgt spid="30724"/>
                                        </p:tgtEl>
                                        <p:attrNameLst>
                                          <p:attrName>style.visibility</p:attrName>
                                        </p:attrNameLst>
                                      </p:cBhvr>
                                      <p:to>
                                        <p:strVal val="visible"/>
                                      </p:to>
                                    </p:set>
                                    <p:animEffect transition="in" filter="circle(in)">
                                      <p:cBhvr>
                                        <p:cTn id="98" dur="2000"/>
                                        <p:tgtEl>
                                          <p:spTgt spid="30724"/>
                                        </p:tgtEl>
                                      </p:cBhvr>
                                    </p:animEffect>
                                  </p:childTnLst>
                                </p:cTn>
                              </p:par>
                            </p:childTnLst>
                          </p:cTn>
                        </p:par>
                      </p:childTnLst>
                    </p:cTn>
                  </p:par>
                  <p:par>
                    <p:cTn id="99" fill="hold">
                      <p:stCondLst>
                        <p:cond delay="indefinite"/>
                      </p:stCondLst>
                      <p:childTnLst>
                        <p:par>
                          <p:cTn id="100" fill="hold">
                            <p:stCondLst>
                              <p:cond delay="0"/>
                            </p:stCondLst>
                            <p:childTnLst>
                              <p:par>
                                <p:cTn id="101" presetID="16" presetClass="entr" presetSubtype="21" fill="hold" grpId="0" nodeType="clickEffect">
                                  <p:stCondLst>
                                    <p:cond delay="0"/>
                                  </p:stCondLst>
                                  <p:childTnLst>
                                    <p:set>
                                      <p:cBhvr>
                                        <p:cTn id="102" dur="1" fill="hold">
                                          <p:stCondLst>
                                            <p:cond delay="0"/>
                                          </p:stCondLst>
                                        </p:cTn>
                                        <p:tgtEl>
                                          <p:spTgt spid="30725"/>
                                        </p:tgtEl>
                                        <p:attrNameLst>
                                          <p:attrName>style.visibility</p:attrName>
                                        </p:attrNameLst>
                                      </p:cBhvr>
                                      <p:to>
                                        <p:strVal val="visible"/>
                                      </p:to>
                                    </p:set>
                                    <p:animEffect transition="in" filter="barn(inVertical)">
                                      <p:cBhvr>
                                        <p:cTn id="103" dur="500"/>
                                        <p:tgtEl>
                                          <p:spTgt spid="30725"/>
                                        </p:tgtEl>
                                      </p:cBhvr>
                                    </p:animEffect>
                                  </p:childTnLst>
                                </p:cTn>
                              </p:par>
                            </p:childTnLst>
                          </p:cTn>
                        </p:par>
                      </p:childTnLst>
                    </p:cTn>
                  </p:par>
                  <p:par>
                    <p:cTn id="104" fill="hold">
                      <p:stCondLst>
                        <p:cond delay="indefinite"/>
                      </p:stCondLst>
                      <p:childTnLst>
                        <p:par>
                          <p:cTn id="105" fill="hold">
                            <p:stCondLst>
                              <p:cond delay="0"/>
                            </p:stCondLst>
                            <p:childTnLst>
                              <p:par>
                                <p:cTn id="106" presetID="47" presetClass="entr" presetSubtype="0" fill="hold" grpId="0" nodeType="clickEffect">
                                  <p:stCondLst>
                                    <p:cond delay="0"/>
                                  </p:stCondLst>
                                  <p:childTnLst>
                                    <p:set>
                                      <p:cBhvr>
                                        <p:cTn id="107" dur="1" fill="hold">
                                          <p:stCondLst>
                                            <p:cond delay="0"/>
                                          </p:stCondLst>
                                        </p:cTn>
                                        <p:tgtEl>
                                          <p:spTgt spid="223243"/>
                                        </p:tgtEl>
                                        <p:attrNameLst>
                                          <p:attrName>style.visibility</p:attrName>
                                        </p:attrNameLst>
                                      </p:cBhvr>
                                      <p:to>
                                        <p:strVal val="visible"/>
                                      </p:to>
                                    </p:set>
                                    <p:animEffect transition="in" filter="fade">
                                      <p:cBhvr>
                                        <p:cTn id="108" dur="1000"/>
                                        <p:tgtEl>
                                          <p:spTgt spid="223243"/>
                                        </p:tgtEl>
                                      </p:cBhvr>
                                    </p:animEffect>
                                    <p:anim calcmode="lin" valueType="num">
                                      <p:cBhvr>
                                        <p:cTn id="109" dur="1000" fill="hold"/>
                                        <p:tgtEl>
                                          <p:spTgt spid="223243"/>
                                        </p:tgtEl>
                                        <p:attrNameLst>
                                          <p:attrName>ppt_x</p:attrName>
                                        </p:attrNameLst>
                                      </p:cBhvr>
                                      <p:tavLst>
                                        <p:tav tm="0">
                                          <p:val>
                                            <p:strVal val="#ppt_x"/>
                                          </p:val>
                                        </p:tav>
                                        <p:tav tm="100000">
                                          <p:val>
                                            <p:strVal val="#ppt_x"/>
                                          </p:val>
                                        </p:tav>
                                      </p:tavLst>
                                    </p:anim>
                                    <p:anim calcmode="lin" valueType="num">
                                      <p:cBhvr>
                                        <p:cTn id="110" dur="1000" fill="hold"/>
                                        <p:tgtEl>
                                          <p:spTgt spid="223243"/>
                                        </p:tgtEl>
                                        <p:attrNameLst>
                                          <p:attrName>ppt_y</p:attrName>
                                        </p:attrNameLst>
                                      </p:cBhvr>
                                      <p:tavLst>
                                        <p:tav tm="0">
                                          <p:val>
                                            <p:strVal val="#ppt_y-.1"/>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51" presetClass="entr" presetSubtype="0" fill="hold" grpId="0" nodeType="clickEffect">
                                  <p:stCondLst>
                                    <p:cond delay="0"/>
                                  </p:stCondLst>
                                  <p:childTnLst>
                                    <p:set>
                                      <p:cBhvr>
                                        <p:cTn id="114" dur="1" fill="hold">
                                          <p:stCondLst>
                                            <p:cond delay="0"/>
                                          </p:stCondLst>
                                        </p:cTn>
                                        <p:tgtEl>
                                          <p:spTgt spid="223245"/>
                                        </p:tgtEl>
                                        <p:attrNameLst>
                                          <p:attrName>style.visibility</p:attrName>
                                        </p:attrNameLst>
                                      </p:cBhvr>
                                      <p:to>
                                        <p:strVal val="visible"/>
                                      </p:to>
                                    </p:set>
                                    <p:animEffect transition="in" filter="fade">
                                      <p:cBhvr>
                                        <p:cTn id="115" dur="770" decel="100000"/>
                                        <p:tgtEl>
                                          <p:spTgt spid="223245"/>
                                        </p:tgtEl>
                                      </p:cBhvr>
                                    </p:animEffect>
                                    <p:animScale>
                                      <p:cBhvr>
                                        <p:cTn id="116" dur="770" decel="100000"/>
                                        <p:tgtEl>
                                          <p:spTgt spid="223245"/>
                                        </p:tgtEl>
                                      </p:cBhvr>
                                      <p:from x="10000" y="10000"/>
                                      <p:to x="200000" y="450000"/>
                                    </p:animScale>
                                    <p:animScale>
                                      <p:cBhvr>
                                        <p:cTn id="117" dur="1230" accel="100000" fill="hold">
                                          <p:stCondLst>
                                            <p:cond delay="770"/>
                                          </p:stCondLst>
                                        </p:cTn>
                                        <p:tgtEl>
                                          <p:spTgt spid="223245"/>
                                        </p:tgtEl>
                                      </p:cBhvr>
                                      <p:from x="200000" y="450000"/>
                                      <p:to x="100000" y="100000"/>
                                    </p:animScale>
                                    <p:set>
                                      <p:cBhvr>
                                        <p:cTn id="118" dur="770" fill="hold"/>
                                        <p:tgtEl>
                                          <p:spTgt spid="223245"/>
                                        </p:tgtEl>
                                        <p:attrNameLst>
                                          <p:attrName>ppt_x</p:attrName>
                                        </p:attrNameLst>
                                      </p:cBhvr>
                                      <p:to>
                                        <p:strVal val="(0.5)"/>
                                      </p:to>
                                    </p:set>
                                    <p:anim from="(0.5)" to="(#ppt_x)" calcmode="lin" valueType="num">
                                      <p:cBhvr>
                                        <p:cTn id="119" dur="1230" accel="100000" fill="hold">
                                          <p:stCondLst>
                                            <p:cond delay="770"/>
                                          </p:stCondLst>
                                        </p:cTn>
                                        <p:tgtEl>
                                          <p:spTgt spid="223245"/>
                                        </p:tgtEl>
                                        <p:attrNameLst>
                                          <p:attrName>ppt_x</p:attrName>
                                        </p:attrNameLst>
                                      </p:cBhvr>
                                    </p:anim>
                                    <p:set>
                                      <p:cBhvr>
                                        <p:cTn id="120" dur="770" fill="hold"/>
                                        <p:tgtEl>
                                          <p:spTgt spid="223245"/>
                                        </p:tgtEl>
                                        <p:attrNameLst>
                                          <p:attrName>ppt_y</p:attrName>
                                        </p:attrNameLst>
                                      </p:cBhvr>
                                      <p:to>
                                        <p:strVal val="(#ppt_y+0.4)"/>
                                      </p:to>
                                    </p:set>
                                    <p:anim from="(#ppt_y+0.4)" to="(#ppt_y)" calcmode="lin" valueType="num">
                                      <p:cBhvr>
                                        <p:cTn id="121" dur="1230" accel="100000" fill="hold">
                                          <p:stCondLst>
                                            <p:cond delay="770"/>
                                          </p:stCondLst>
                                        </p:cTn>
                                        <p:tgtEl>
                                          <p:spTgt spid="223245"/>
                                        </p:tgtEl>
                                        <p:attrNameLst>
                                          <p:attrName>ppt_y</p:attrName>
                                        </p:attrNameLst>
                                      </p:cBhvr>
                                    </p:anim>
                                  </p:childTnLst>
                                </p:cTn>
                              </p:par>
                            </p:childTnLst>
                          </p:cTn>
                        </p:par>
                      </p:childTnLst>
                    </p:cTn>
                  </p:par>
                  <p:par>
                    <p:cTn id="122" fill="hold">
                      <p:stCondLst>
                        <p:cond delay="indefinite"/>
                      </p:stCondLst>
                      <p:childTnLst>
                        <p:par>
                          <p:cTn id="123" fill="hold">
                            <p:stCondLst>
                              <p:cond delay="0"/>
                            </p:stCondLst>
                            <p:childTnLst>
                              <p:par>
                                <p:cTn id="124" presetID="51" presetClass="entr" presetSubtype="0" fill="hold" nodeType="clickEffect">
                                  <p:stCondLst>
                                    <p:cond delay="0"/>
                                  </p:stCondLst>
                                  <p:childTnLst>
                                    <p:set>
                                      <p:cBhvr>
                                        <p:cTn id="125" dur="1" fill="hold">
                                          <p:stCondLst>
                                            <p:cond delay="0"/>
                                          </p:stCondLst>
                                        </p:cTn>
                                        <p:tgtEl>
                                          <p:spTgt spid="2"/>
                                        </p:tgtEl>
                                        <p:attrNameLst>
                                          <p:attrName>style.visibility</p:attrName>
                                        </p:attrNameLst>
                                      </p:cBhvr>
                                      <p:to>
                                        <p:strVal val="visible"/>
                                      </p:to>
                                    </p:set>
                                    <p:animEffect transition="in" filter="fade">
                                      <p:cBhvr>
                                        <p:cTn id="126" dur="770" decel="100000"/>
                                        <p:tgtEl>
                                          <p:spTgt spid="2"/>
                                        </p:tgtEl>
                                      </p:cBhvr>
                                    </p:animEffect>
                                    <p:animScale>
                                      <p:cBhvr>
                                        <p:cTn id="127" dur="770" decel="100000"/>
                                        <p:tgtEl>
                                          <p:spTgt spid="2"/>
                                        </p:tgtEl>
                                      </p:cBhvr>
                                      <p:from x="10000" y="10000"/>
                                      <p:to x="200000" y="450000"/>
                                    </p:animScale>
                                    <p:animScale>
                                      <p:cBhvr>
                                        <p:cTn id="128" dur="1230" accel="100000" fill="hold">
                                          <p:stCondLst>
                                            <p:cond delay="770"/>
                                          </p:stCondLst>
                                        </p:cTn>
                                        <p:tgtEl>
                                          <p:spTgt spid="2"/>
                                        </p:tgtEl>
                                      </p:cBhvr>
                                      <p:from x="200000" y="450000"/>
                                      <p:to x="100000" y="100000"/>
                                    </p:animScale>
                                    <p:set>
                                      <p:cBhvr>
                                        <p:cTn id="129" dur="770" fill="hold"/>
                                        <p:tgtEl>
                                          <p:spTgt spid="2"/>
                                        </p:tgtEl>
                                        <p:attrNameLst>
                                          <p:attrName>ppt_x</p:attrName>
                                        </p:attrNameLst>
                                      </p:cBhvr>
                                      <p:to>
                                        <p:strVal val="(0.5)"/>
                                      </p:to>
                                    </p:set>
                                    <p:anim from="(0.5)" to="(#ppt_x)" calcmode="lin" valueType="num">
                                      <p:cBhvr>
                                        <p:cTn id="130" dur="1230" accel="100000" fill="hold">
                                          <p:stCondLst>
                                            <p:cond delay="770"/>
                                          </p:stCondLst>
                                        </p:cTn>
                                        <p:tgtEl>
                                          <p:spTgt spid="2"/>
                                        </p:tgtEl>
                                        <p:attrNameLst>
                                          <p:attrName>ppt_x</p:attrName>
                                        </p:attrNameLst>
                                      </p:cBhvr>
                                    </p:anim>
                                    <p:set>
                                      <p:cBhvr>
                                        <p:cTn id="131" dur="770" fill="hold"/>
                                        <p:tgtEl>
                                          <p:spTgt spid="2"/>
                                        </p:tgtEl>
                                        <p:attrNameLst>
                                          <p:attrName>ppt_y</p:attrName>
                                        </p:attrNameLst>
                                      </p:cBhvr>
                                      <p:to>
                                        <p:strVal val="(#ppt_y+0.4)"/>
                                      </p:to>
                                    </p:set>
                                    <p:anim from="(#ppt_y+0.4)" to="(#ppt_y)" calcmode="lin" valueType="num">
                                      <p:cBhvr>
                                        <p:cTn id="132" dur="1230" accel="100000" fill="hold">
                                          <p:stCondLst>
                                            <p:cond delay="770"/>
                                          </p:stCondLst>
                                        </p:cTn>
                                        <p:tgtEl>
                                          <p:spTgt spid="2"/>
                                        </p:tgtEl>
                                        <p:attrNameLst>
                                          <p:attrName>ppt_y</p:attrName>
                                        </p:attrNameLst>
                                      </p:cBhvr>
                                    </p:anim>
                                  </p:childTnLst>
                                </p:cTn>
                              </p:par>
                            </p:childTnLst>
                          </p:cTn>
                        </p:par>
                      </p:childTnLst>
                    </p:cTn>
                  </p:par>
                  <p:par>
                    <p:cTn id="133" fill="hold">
                      <p:stCondLst>
                        <p:cond delay="indefinite"/>
                      </p:stCondLst>
                      <p:childTnLst>
                        <p:par>
                          <p:cTn id="134" fill="hold">
                            <p:stCondLst>
                              <p:cond delay="0"/>
                            </p:stCondLst>
                            <p:childTnLst>
                              <p:par>
                                <p:cTn id="135" presetID="45" presetClass="entr" presetSubtype="0" fill="hold" grpId="0" nodeType="clickEffect">
                                  <p:stCondLst>
                                    <p:cond delay="0"/>
                                  </p:stCondLst>
                                  <p:childTnLst>
                                    <p:set>
                                      <p:cBhvr>
                                        <p:cTn id="136" dur="1" fill="hold">
                                          <p:stCondLst>
                                            <p:cond delay="0"/>
                                          </p:stCondLst>
                                        </p:cTn>
                                        <p:tgtEl>
                                          <p:spTgt spid="16"/>
                                        </p:tgtEl>
                                        <p:attrNameLst>
                                          <p:attrName>style.visibility</p:attrName>
                                        </p:attrNameLst>
                                      </p:cBhvr>
                                      <p:to>
                                        <p:strVal val="visible"/>
                                      </p:to>
                                    </p:set>
                                    <p:animEffect transition="in" filter="fade">
                                      <p:cBhvr>
                                        <p:cTn id="137" dur="2000"/>
                                        <p:tgtEl>
                                          <p:spTgt spid="16"/>
                                        </p:tgtEl>
                                      </p:cBhvr>
                                    </p:animEffect>
                                    <p:anim calcmode="lin" valueType="num">
                                      <p:cBhvr>
                                        <p:cTn id="138" dur="2000" fill="hold"/>
                                        <p:tgtEl>
                                          <p:spTgt spid="16"/>
                                        </p:tgtEl>
                                        <p:attrNameLst>
                                          <p:attrName>ppt_w</p:attrName>
                                        </p:attrNameLst>
                                      </p:cBhvr>
                                      <p:tavLst>
                                        <p:tav tm="0" fmla="#ppt_w*sin(2.5*pi*$)">
                                          <p:val>
                                            <p:fltVal val="0"/>
                                          </p:val>
                                        </p:tav>
                                        <p:tav tm="100000">
                                          <p:val>
                                            <p:fltVal val="1"/>
                                          </p:val>
                                        </p:tav>
                                      </p:tavLst>
                                    </p:anim>
                                    <p:anim calcmode="lin" valueType="num">
                                      <p:cBhvr>
                                        <p:cTn id="139" dur="20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140" fill="hold">
                      <p:stCondLst>
                        <p:cond delay="indefinite"/>
                      </p:stCondLst>
                      <p:childTnLst>
                        <p:par>
                          <p:cTn id="141" fill="hold">
                            <p:stCondLst>
                              <p:cond delay="0"/>
                            </p:stCondLst>
                            <p:childTnLst>
                              <p:par>
                                <p:cTn id="142" presetID="34" presetClass="entr" presetSubtype="0" fill="hold" grpId="0" nodeType="clickEffect">
                                  <p:stCondLst>
                                    <p:cond delay="0"/>
                                  </p:stCondLst>
                                  <p:childTnLst>
                                    <p:set>
                                      <p:cBhvr>
                                        <p:cTn id="143" dur="1" fill="hold">
                                          <p:stCondLst>
                                            <p:cond delay="0"/>
                                          </p:stCondLst>
                                        </p:cTn>
                                        <p:tgtEl>
                                          <p:spTgt spid="31"/>
                                        </p:tgtEl>
                                        <p:attrNameLst>
                                          <p:attrName>style.visibility</p:attrName>
                                        </p:attrNameLst>
                                      </p:cBhvr>
                                      <p:to>
                                        <p:strVal val="visible"/>
                                      </p:to>
                                    </p:set>
                                    <p:anim from="(-#ppt_w/2)" to="(#ppt_x)" calcmode="lin" valueType="num">
                                      <p:cBhvr>
                                        <p:cTn id="144" dur="600" fill="hold">
                                          <p:stCondLst>
                                            <p:cond delay="0"/>
                                          </p:stCondLst>
                                        </p:cTn>
                                        <p:tgtEl>
                                          <p:spTgt spid="31"/>
                                        </p:tgtEl>
                                        <p:attrNameLst>
                                          <p:attrName>ppt_x</p:attrName>
                                        </p:attrNameLst>
                                      </p:cBhvr>
                                    </p:anim>
                                    <p:anim from="0" to="-1.0" calcmode="lin" valueType="num">
                                      <p:cBhvr>
                                        <p:cTn id="145" dur="200" decel="50000" autoRev="1" fill="hold">
                                          <p:stCondLst>
                                            <p:cond delay="600"/>
                                          </p:stCondLst>
                                        </p:cTn>
                                        <p:tgtEl>
                                          <p:spTgt spid="31"/>
                                        </p:tgtEl>
                                        <p:attrNameLst>
                                          <p:attrName>xshear</p:attrName>
                                        </p:attrNameLst>
                                      </p:cBhvr>
                                    </p:anim>
                                    <p:animScale>
                                      <p:cBhvr>
                                        <p:cTn id="146" dur="200" decel="100000" autoRev="1" fill="hold">
                                          <p:stCondLst>
                                            <p:cond delay="600"/>
                                          </p:stCondLst>
                                        </p:cTn>
                                        <p:tgtEl>
                                          <p:spTgt spid="31"/>
                                        </p:tgtEl>
                                      </p:cBhvr>
                                      <p:from x="100000" y="100000"/>
                                      <p:to x="80000" y="100000"/>
                                    </p:animScale>
                                    <p:anim by="(#ppt_h/3+#ppt_w*0.1)" calcmode="lin" valueType="num">
                                      <p:cBhvr additive="sum">
                                        <p:cTn id="147" dur="200" decel="100000" autoRev="1" fill="hold">
                                          <p:stCondLst>
                                            <p:cond delay="600"/>
                                          </p:stCondLst>
                                        </p:cTn>
                                        <p:tgtEl>
                                          <p:spTgt spid="31"/>
                                        </p:tgtEl>
                                        <p:attrNameLst>
                                          <p:attrName>ppt_x</p:attrName>
                                        </p:attrNameLst>
                                      </p:cBhvr>
                                    </p:anim>
                                  </p:childTnLst>
                                </p:cTn>
                              </p:par>
                            </p:childTnLst>
                          </p:cTn>
                        </p:par>
                      </p:childTnLst>
                    </p:cTn>
                  </p:par>
                  <p:par>
                    <p:cTn id="148" fill="hold">
                      <p:stCondLst>
                        <p:cond delay="indefinite"/>
                      </p:stCondLst>
                      <p:childTnLst>
                        <p:par>
                          <p:cTn id="149" fill="hold">
                            <p:stCondLst>
                              <p:cond delay="0"/>
                            </p:stCondLst>
                            <p:childTnLst>
                              <p:par>
                                <p:cTn id="150" presetID="22" presetClass="entr" presetSubtype="8" fill="hold" grpId="0" nodeType="clickEffect">
                                  <p:stCondLst>
                                    <p:cond delay="0"/>
                                  </p:stCondLst>
                                  <p:childTnLst>
                                    <p:set>
                                      <p:cBhvr>
                                        <p:cTn id="151" dur="1" fill="hold">
                                          <p:stCondLst>
                                            <p:cond delay="0"/>
                                          </p:stCondLst>
                                        </p:cTn>
                                        <p:tgtEl>
                                          <p:spTgt spid="32"/>
                                        </p:tgtEl>
                                        <p:attrNameLst>
                                          <p:attrName>style.visibility</p:attrName>
                                        </p:attrNameLst>
                                      </p:cBhvr>
                                      <p:to>
                                        <p:strVal val="visible"/>
                                      </p:to>
                                    </p:set>
                                    <p:animEffect transition="in" filter="wipe(left)">
                                      <p:cBhvr>
                                        <p:cTn id="152" dur="5000"/>
                                        <p:tgtEl>
                                          <p:spTgt spid="32"/>
                                        </p:tgtEl>
                                      </p:cBhvr>
                                    </p:animEffect>
                                  </p:childTnLst>
                                </p:cTn>
                              </p:par>
                            </p:childTnLst>
                          </p:cTn>
                        </p:par>
                      </p:childTnLst>
                    </p:cTn>
                  </p:par>
                  <p:par>
                    <p:cTn id="153" fill="hold">
                      <p:stCondLst>
                        <p:cond delay="indefinite"/>
                      </p:stCondLst>
                      <p:childTnLst>
                        <p:par>
                          <p:cTn id="154" fill="hold">
                            <p:stCondLst>
                              <p:cond delay="0"/>
                            </p:stCondLst>
                            <p:childTnLst>
                              <p:par>
                                <p:cTn id="155" presetID="34" presetClass="entr" presetSubtype="0" fill="hold" grpId="0" nodeType="clickEffect">
                                  <p:stCondLst>
                                    <p:cond delay="0"/>
                                  </p:stCondLst>
                                  <p:childTnLst>
                                    <p:set>
                                      <p:cBhvr>
                                        <p:cTn id="156" dur="1" fill="hold">
                                          <p:stCondLst>
                                            <p:cond delay="0"/>
                                          </p:stCondLst>
                                        </p:cTn>
                                        <p:tgtEl>
                                          <p:spTgt spid="223244"/>
                                        </p:tgtEl>
                                        <p:attrNameLst>
                                          <p:attrName>style.visibility</p:attrName>
                                        </p:attrNameLst>
                                      </p:cBhvr>
                                      <p:to>
                                        <p:strVal val="visible"/>
                                      </p:to>
                                    </p:set>
                                    <p:anim from="(-#ppt_w/2)" to="(#ppt_x)" calcmode="lin" valueType="num">
                                      <p:cBhvr>
                                        <p:cTn id="157" dur="600" fill="hold">
                                          <p:stCondLst>
                                            <p:cond delay="0"/>
                                          </p:stCondLst>
                                        </p:cTn>
                                        <p:tgtEl>
                                          <p:spTgt spid="223244"/>
                                        </p:tgtEl>
                                        <p:attrNameLst>
                                          <p:attrName>ppt_x</p:attrName>
                                        </p:attrNameLst>
                                      </p:cBhvr>
                                    </p:anim>
                                    <p:anim from="0" to="-1.0" calcmode="lin" valueType="num">
                                      <p:cBhvr>
                                        <p:cTn id="158" dur="200" decel="50000" autoRev="1" fill="hold">
                                          <p:stCondLst>
                                            <p:cond delay="600"/>
                                          </p:stCondLst>
                                        </p:cTn>
                                        <p:tgtEl>
                                          <p:spTgt spid="223244"/>
                                        </p:tgtEl>
                                        <p:attrNameLst>
                                          <p:attrName>xshear</p:attrName>
                                        </p:attrNameLst>
                                      </p:cBhvr>
                                    </p:anim>
                                    <p:animScale>
                                      <p:cBhvr>
                                        <p:cTn id="159" dur="200" decel="100000" autoRev="1" fill="hold">
                                          <p:stCondLst>
                                            <p:cond delay="600"/>
                                          </p:stCondLst>
                                        </p:cTn>
                                        <p:tgtEl>
                                          <p:spTgt spid="223244"/>
                                        </p:tgtEl>
                                      </p:cBhvr>
                                      <p:from x="100000" y="100000"/>
                                      <p:to x="80000" y="100000"/>
                                    </p:animScale>
                                    <p:anim by="(#ppt_h/3+#ppt_w*0.1)" calcmode="lin" valueType="num">
                                      <p:cBhvr additive="sum">
                                        <p:cTn id="160" dur="200" decel="100000" autoRev="1" fill="hold">
                                          <p:stCondLst>
                                            <p:cond delay="600"/>
                                          </p:stCondLst>
                                        </p:cTn>
                                        <p:tgtEl>
                                          <p:spTgt spid="223244"/>
                                        </p:tgtEl>
                                        <p:attrNameLst>
                                          <p:attrName>ppt_x</p:attrName>
                                        </p:attrNameLst>
                                      </p:cBhvr>
                                    </p:anim>
                                  </p:childTnLst>
                                </p:cTn>
                              </p:par>
                              <p:par>
                                <p:cTn id="161" presetID="10" presetClass="entr" presetSubtype="0" fill="hold" nodeType="withEffect">
                                  <p:stCondLst>
                                    <p:cond delay="0"/>
                                  </p:stCondLst>
                                  <p:childTnLst>
                                    <p:set>
                                      <p:cBhvr>
                                        <p:cTn id="162" dur="1" fill="hold">
                                          <p:stCondLst>
                                            <p:cond delay="0"/>
                                          </p:stCondLst>
                                        </p:cTn>
                                        <p:tgtEl>
                                          <p:spTgt spid="223247"/>
                                        </p:tgtEl>
                                        <p:attrNameLst>
                                          <p:attrName>style.visibility</p:attrName>
                                        </p:attrNameLst>
                                      </p:cBhvr>
                                      <p:to>
                                        <p:strVal val="visible"/>
                                      </p:to>
                                    </p:set>
                                    <p:animEffect transition="in" filter="fade">
                                      <p:cBhvr>
                                        <p:cTn id="163" dur="2000"/>
                                        <p:tgtEl>
                                          <p:spTgt spid="223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0723" grpId="0"/>
      <p:bldP spid="30724" grpId="0"/>
      <p:bldP spid="30725" grpId="0"/>
      <p:bldP spid="223243" grpId="0"/>
      <p:bldP spid="223244" grpId="0"/>
      <p:bldP spid="223245" grpId="0"/>
      <p:bldP spid="16" grpId="0"/>
      <p:bldP spid="18" grpId="0" animBg="1"/>
      <p:bldP spid="19" grpId="0" animBg="1"/>
      <p:bldP spid="20" grpId="0" animBg="1"/>
      <p:bldP spid="21" grpId="0" animBg="1"/>
      <p:bldP spid="22" grpId="0" animBg="1"/>
      <p:bldP spid="23" grpId="0" animBg="1"/>
      <p:bldP spid="24" grpId="0"/>
      <p:bldP spid="28" grpId="0"/>
      <p:bldP spid="29" grpId="0"/>
      <p:bldP spid="30" grpId="0"/>
      <p:bldP spid="3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3" name="Rectangle 6"/>
          <p:cNvSpPr>
            <a:spLocks noChangeArrowheads="1"/>
          </p:cNvSpPr>
          <p:nvPr/>
        </p:nvSpPr>
        <p:spPr bwMode="auto">
          <a:xfrm>
            <a:off x="148788" y="941957"/>
            <a:ext cx="8754581" cy="5878532"/>
          </a:xfrm>
          <a:prstGeom prst="rect">
            <a:avLst/>
          </a:prstGeom>
          <a:noFill/>
          <a:ln w="9525">
            <a:noFill/>
            <a:miter lim="800000"/>
            <a:headEnd/>
            <a:tailEnd/>
          </a:ln>
        </p:spPr>
        <p:txBody>
          <a:bodyPr wrap="square">
            <a:spAutoFit/>
          </a:bodyPr>
          <a:lstStyle/>
          <a:p>
            <a:pPr marL="342900" indent="-342900" algn="l">
              <a:spcBef>
                <a:spcPct val="20000"/>
              </a:spcBef>
            </a:pPr>
            <a:r>
              <a:rPr lang="en-US" u="sng" dirty="0" smtClean="0">
                <a:solidFill>
                  <a:srgbClr val="000000"/>
                </a:solidFill>
                <a:latin typeface="Arial" pitchFamily="34" charset="0"/>
              </a:rPr>
              <a:t>Fission</a:t>
            </a:r>
            <a:r>
              <a:rPr lang="en-US" dirty="0" smtClean="0">
                <a:solidFill>
                  <a:srgbClr val="000000"/>
                </a:solidFill>
                <a:latin typeface="Arial" pitchFamily="34" charset="0"/>
              </a:rPr>
              <a:t> is the splitting of larger into smaller nuclei. Only certain radionuclides are </a:t>
            </a:r>
            <a:r>
              <a:rPr lang="en-US" u="sng" dirty="0" smtClean="0">
                <a:solidFill>
                  <a:srgbClr val="000000"/>
                </a:solidFill>
                <a:latin typeface="Arial" pitchFamily="34" charset="0"/>
              </a:rPr>
              <a:t>fissile</a:t>
            </a:r>
            <a:r>
              <a:rPr lang="en-US" dirty="0" smtClean="0">
                <a:solidFill>
                  <a:srgbClr val="000000"/>
                </a:solidFill>
                <a:latin typeface="Arial" pitchFamily="34" charset="0"/>
              </a:rPr>
              <a:t> and thus useful in practical applications of fission (which require chain reactions), such as nuclear power reactors. Fission is best initiated by slow-moving neutrons. </a:t>
            </a:r>
          </a:p>
          <a:p>
            <a:pPr marL="342900" indent="-342900" algn="l">
              <a:spcBef>
                <a:spcPct val="20000"/>
              </a:spcBef>
            </a:pPr>
            <a:endParaRPr lang="en-US" sz="1200" dirty="0">
              <a:solidFill>
                <a:srgbClr val="000000"/>
              </a:solidFill>
              <a:latin typeface="Arial" pitchFamily="34" charset="0"/>
            </a:endParaRPr>
          </a:p>
          <a:p>
            <a:pPr marL="342900" indent="-342900" algn="l">
              <a:spcBef>
                <a:spcPct val="20000"/>
              </a:spcBef>
            </a:pPr>
            <a:r>
              <a:rPr lang="en-US" dirty="0" smtClean="0">
                <a:solidFill>
                  <a:srgbClr val="000000"/>
                </a:solidFill>
                <a:latin typeface="Arial" pitchFamily="34" charset="0"/>
              </a:rPr>
              <a:t>A fission reaction will start spontaneously and continue reacting if a large enough amount (the </a:t>
            </a:r>
            <a:r>
              <a:rPr lang="en-US" u="sng" dirty="0" smtClean="0">
                <a:solidFill>
                  <a:srgbClr val="000000"/>
                </a:solidFill>
                <a:latin typeface="Arial" pitchFamily="34" charset="0"/>
              </a:rPr>
              <a:t>critical mass</a:t>
            </a:r>
            <a:r>
              <a:rPr lang="en-US" dirty="0" smtClean="0">
                <a:solidFill>
                  <a:srgbClr val="000000"/>
                </a:solidFill>
                <a:latin typeface="Arial" pitchFamily="34" charset="0"/>
              </a:rPr>
              <a:t> or </a:t>
            </a:r>
            <a:r>
              <a:rPr lang="en-US" u="sng" dirty="0" smtClean="0">
                <a:solidFill>
                  <a:srgbClr val="000000"/>
                </a:solidFill>
                <a:latin typeface="Arial" pitchFamily="34" charset="0"/>
              </a:rPr>
              <a:t>supercritical mass</a:t>
            </a:r>
            <a:r>
              <a:rPr lang="en-US" dirty="0" smtClean="0">
                <a:solidFill>
                  <a:srgbClr val="000000"/>
                </a:solidFill>
                <a:latin typeface="Arial" pitchFamily="34" charset="0"/>
              </a:rPr>
              <a:t>) of fissile material is accumulated.</a:t>
            </a:r>
          </a:p>
          <a:p>
            <a:pPr marL="342900" indent="-342900" algn="l">
              <a:spcBef>
                <a:spcPct val="20000"/>
              </a:spcBef>
            </a:pPr>
            <a:endParaRPr lang="en-US" sz="1200" dirty="0">
              <a:solidFill>
                <a:srgbClr val="000000"/>
              </a:solidFill>
              <a:latin typeface="Arial" pitchFamily="34" charset="0"/>
            </a:endParaRPr>
          </a:p>
          <a:p>
            <a:pPr marL="342900" indent="-342900" algn="l">
              <a:spcBef>
                <a:spcPct val="20000"/>
              </a:spcBef>
            </a:pPr>
            <a:r>
              <a:rPr lang="en-US" u="sng" dirty="0" smtClean="0">
                <a:solidFill>
                  <a:srgbClr val="000000"/>
                </a:solidFill>
                <a:latin typeface="Arial" pitchFamily="34" charset="0"/>
              </a:rPr>
              <a:t>Fusion</a:t>
            </a:r>
            <a:r>
              <a:rPr lang="en-US" dirty="0" smtClean="0">
                <a:solidFill>
                  <a:srgbClr val="000000"/>
                </a:solidFill>
                <a:latin typeface="Arial" pitchFamily="34" charset="0"/>
              </a:rPr>
              <a:t>, which powers the stars, requires extremely high temps in order to overcome the electrostatic repulsive forces between positively-charged nuclei.</a:t>
            </a:r>
          </a:p>
        </p:txBody>
      </p:sp>
      <p:sp>
        <p:nvSpPr>
          <p:cNvPr id="7" name="Rectangle 6"/>
          <p:cNvSpPr>
            <a:spLocks noChangeArrowheads="1"/>
          </p:cNvSpPr>
          <p:nvPr/>
        </p:nvSpPr>
        <p:spPr bwMode="auto">
          <a:xfrm>
            <a:off x="1433128" y="204270"/>
            <a:ext cx="6239978" cy="584775"/>
          </a:xfrm>
          <a:prstGeom prst="rect">
            <a:avLst/>
          </a:prstGeom>
          <a:solidFill>
            <a:schemeClr val="accent4"/>
          </a:solidFill>
          <a:ln w="9525">
            <a:noFill/>
            <a:miter lim="800000"/>
            <a:headEnd/>
            <a:tailEnd/>
          </a:ln>
        </p:spPr>
        <p:txBody>
          <a:bodyPr wrap="none">
            <a:spAutoFit/>
          </a:bodyPr>
          <a:lstStyle/>
          <a:p>
            <a:pPr marL="342900" indent="-342900">
              <a:spcBef>
                <a:spcPct val="20000"/>
              </a:spcBef>
            </a:pPr>
            <a:r>
              <a:rPr lang="en-US" sz="3200" b="1" dirty="0" smtClean="0">
                <a:latin typeface="Arial" pitchFamily="34" charset="0"/>
              </a:rPr>
              <a:t>SUMMARY: </a:t>
            </a:r>
            <a:r>
              <a:rPr lang="en-US" sz="3200" b="1" u="sng" dirty="0" smtClean="0">
                <a:latin typeface="Arial" pitchFamily="34" charset="0"/>
              </a:rPr>
              <a:t>Fission and Fusion</a:t>
            </a:r>
          </a:p>
        </p:txBody>
      </p:sp>
    </p:spTree>
    <p:extLst>
      <p:ext uri="{BB962C8B-B14F-4D97-AF65-F5344CB8AC3E}">
        <p14:creationId xmlns:p14="http://schemas.microsoft.com/office/powerpoint/2010/main" val="14999950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3" name="Rectangle 6"/>
          <p:cNvSpPr>
            <a:spLocks noChangeArrowheads="1"/>
          </p:cNvSpPr>
          <p:nvPr/>
        </p:nvSpPr>
        <p:spPr bwMode="auto">
          <a:xfrm>
            <a:off x="337869" y="1741296"/>
            <a:ext cx="8478603" cy="5016758"/>
          </a:xfrm>
          <a:prstGeom prst="rect">
            <a:avLst/>
          </a:prstGeom>
          <a:noFill/>
          <a:ln w="9525">
            <a:noFill/>
            <a:miter lim="800000"/>
            <a:headEnd/>
            <a:tailEnd/>
          </a:ln>
        </p:spPr>
        <p:txBody>
          <a:bodyPr wrap="square">
            <a:spAutoFit/>
          </a:bodyPr>
          <a:lstStyle/>
          <a:p>
            <a:pPr algn="l">
              <a:spcBef>
                <a:spcPts val="0"/>
              </a:spcBef>
            </a:pPr>
            <a:r>
              <a:rPr lang="en-US" sz="3200" dirty="0" smtClean="0">
                <a:solidFill>
                  <a:srgbClr val="000000"/>
                </a:solidFill>
                <a:latin typeface="Arial" pitchFamily="34" charset="0"/>
              </a:rPr>
              <a:t>In </a:t>
            </a:r>
            <a:r>
              <a:rPr lang="en-US" sz="3200" u="sng" dirty="0" smtClean="0">
                <a:solidFill>
                  <a:srgbClr val="000000"/>
                </a:solidFill>
                <a:latin typeface="Arial" pitchFamily="34" charset="0"/>
              </a:rPr>
              <a:t>nuclear chemistry</a:t>
            </a:r>
            <a:r>
              <a:rPr lang="en-US" sz="3200" dirty="0" smtClean="0">
                <a:solidFill>
                  <a:srgbClr val="000000"/>
                </a:solidFill>
                <a:latin typeface="Arial" pitchFamily="34" charset="0"/>
              </a:rPr>
              <a:t>, we focus NOT on the electrons, but instead on the </a:t>
            </a:r>
            <a:r>
              <a:rPr lang="en-US" sz="3200" b="1" dirty="0" smtClean="0">
                <a:solidFill>
                  <a:srgbClr val="000000"/>
                </a:solidFill>
                <a:latin typeface="Arial" pitchFamily="34" charset="0"/>
              </a:rPr>
              <a:t>nucleus</a:t>
            </a:r>
            <a:r>
              <a:rPr lang="en-US" sz="3200" dirty="0" smtClean="0">
                <a:solidFill>
                  <a:srgbClr val="000000"/>
                </a:solidFill>
                <a:latin typeface="Arial" pitchFamily="34" charset="0"/>
              </a:rPr>
              <a:t> and how </a:t>
            </a:r>
            <a:r>
              <a:rPr lang="en-US" sz="3200" i="1" dirty="0" smtClean="0">
                <a:solidFill>
                  <a:srgbClr val="000000"/>
                </a:solidFill>
                <a:latin typeface="Arial" pitchFamily="34" charset="0"/>
              </a:rPr>
              <a:t>it</a:t>
            </a:r>
            <a:r>
              <a:rPr lang="en-US" sz="3200" dirty="0" smtClean="0">
                <a:solidFill>
                  <a:srgbClr val="000000"/>
                </a:solidFill>
                <a:latin typeface="Arial" pitchFamily="34" charset="0"/>
              </a:rPr>
              <a:t> changes. </a:t>
            </a:r>
            <a:r>
              <a:rPr lang="en-US" sz="3200" u="sng" dirty="0" smtClean="0">
                <a:solidFill>
                  <a:srgbClr val="000000"/>
                </a:solidFill>
                <a:latin typeface="Arial" pitchFamily="34" charset="0"/>
              </a:rPr>
              <a:t>Radioisotopes</a:t>
            </a:r>
            <a:r>
              <a:rPr lang="en-US" sz="3200" dirty="0" smtClean="0">
                <a:solidFill>
                  <a:srgbClr val="000000"/>
                </a:solidFill>
                <a:latin typeface="Arial" pitchFamily="34" charset="0"/>
              </a:rPr>
              <a:t> are radioactive atoms; </a:t>
            </a:r>
            <a:r>
              <a:rPr lang="en-US" sz="3200" u="sng" dirty="0" smtClean="0">
                <a:solidFill>
                  <a:srgbClr val="000000"/>
                </a:solidFill>
                <a:latin typeface="Arial" pitchFamily="34" charset="0"/>
              </a:rPr>
              <a:t>radionuclides</a:t>
            </a:r>
            <a:r>
              <a:rPr lang="en-US" sz="3200" dirty="0" smtClean="0">
                <a:solidFill>
                  <a:srgbClr val="000000"/>
                </a:solidFill>
                <a:latin typeface="Arial" pitchFamily="34" charset="0"/>
              </a:rPr>
              <a:t> are radioactive nuclei. A nucleus is radioactive </a:t>
            </a:r>
          </a:p>
          <a:p>
            <a:pPr algn="l">
              <a:spcBef>
                <a:spcPts val="0"/>
              </a:spcBef>
            </a:pPr>
            <a:r>
              <a:rPr lang="en-US" sz="3200" dirty="0" smtClean="0">
                <a:solidFill>
                  <a:srgbClr val="000000"/>
                </a:solidFill>
                <a:latin typeface="Arial" pitchFamily="34" charset="0"/>
              </a:rPr>
              <a:t>(i.e., it emits </a:t>
            </a:r>
            <a:r>
              <a:rPr lang="en-US" sz="3200" u="sng" dirty="0" smtClean="0">
                <a:solidFill>
                  <a:srgbClr val="000000"/>
                </a:solidFill>
                <a:latin typeface="Arial" pitchFamily="34" charset="0"/>
              </a:rPr>
              <a:t>radiation</a:t>
            </a:r>
            <a:r>
              <a:rPr lang="en-US" sz="3200" dirty="0" smtClean="0">
                <a:solidFill>
                  <a:srgbClr val="000000"/>
                </a:solidFill>
                <a:latin typeface="Arial" pitchFamily="34" charset="0"/>
              </a:rPr>
              <a:t>, as </a:t>
            </a:r>
          </a:p>
          <a:p>
            <a:pPr algn="l">
              <a:spcBef>
                <a:spcPts val="0"/>
              </a:spcBef>
            </a:pPr>
            <a:r>
              <a:rPr lang="en-US" sz="3200" dirty="0" smtClean="0">
                <a:solidFill>
                  <a:srgbClr val="000000"/>
                </a:solidFill>
                <a:latin typeface="Arial" pitchFamily="34" charset="0"/>
              </a:rPr>
              <a:t>either energy or particles) </a:t>
            </a:r>
          </a:p>
          <a:p>
            <a:pPr algn="l">
              <a:spcBef>
                <a:spcPts val="0"/>
              </a:spcBef>
            </a:pPr>
            <a:r>
              <a:rPr lang="en-US" sz="3200" dirty="0" smtClean="0">
                <a:solidFill>
                  <a:srgbClr val="000000"/>
                </a:solidFill>
                <a:latin typeface="Arial" pitchFamily="34" charset="0"/>
              </a:rPr>
              <a:t>when the RATIO of its </a:t>
            </a:r>
          </a:p>
          <a:p>
            <a:pPr algn="l">
              <a:spcBef>
                <a:spcPts val="0"/>
              </a:spcBef>
            </a:pPr>
            <a:r>
              <a:rPr lang="en-US" sz="3200" dirty="0" smtClean="0">
                <a:solidFill>
                  <a:srgbClr val="000000"/>
                </a:solidFill>
                <a:latin typeface="Arial" pitchFamily="34" charset="0"/>
              </a:rPr>
              <a:t>number of protons to </a:t>
            </a:r>
          </a:p>
          <a:p>
            <a:pPr algn="l">
              <a:spcBef>
                <a:spcPts val="0"/>
              </a:spcBef>
            </a:pPr>
            <a:r>
              <a:rPr lang="en-US" sz="3200" dirty="0" smtClean="0">
                <a:solidFill>
                  <a:srgbClr val="000000"/>
                </a:solidFill>
                <a:latin typeface="Arial" pitchFamily="34" charset="0"/>
              </a:rPr>
              <a:t>neutrons ISN’T right.</a:t>
            </a:r>
            <a:endParaRPr lang="en-US" sz="1050" dirty="0">
              <a:solidFill>
                <a:srgbClr val="000000"/>
              </a:solidFill>
              <a:latin typeface="Arial" pitchFamily="34" charset="0"/>
            </a:endParaRPr>
          </a:p>
        </p:txBody>
      </p:sp>
      <p:sp>
        <p:nvSpPr>
          <p:cNvPr id="7" name="Rectangle 6"/>
          <p:cNvSpPr>
            <a:spLocks noChangeArrowheads="1"/>
          </p:cNvSpPr>
          <p:nvPr/>
        </p:nvSpPr>
        <p:spPr bwMode="auto">
          <a:xfrm>
            <a:off x="365579" y="196674"/>
            <a:ext cx="8478603" cy="1446550"/>
          </a:xfrm>
          <a:prstGeom prst="rect">
            <a:avLst/>
          </a:prstGeom>
          <a:solidFill>
            <a:schemeClr val="accent4"/>
          </a:solidFill>
          <a:ln w="9525">
            <a:noFill/>
            <a:miter lim="800000"/>
            <a:headEnd/>
            <a:tailEnd/>
          </a:ln>
        </p:spPr>
        <p:txBody>
          <a:bodyPr wrap="none">
            <a:spAutoFit/>
          </a:bodyPr>
          <a:lstStyle/>
          <a:p>
            <a:pPr marL="342900" indent="-342900">
              <a:spcBef>
                <a:spcPct val="20000"/>
              </a:spcBef>
            </a:pPr>
            <a:r>
              <a:rPr lang="en-US" sz="4000" b="1" dirty="0" smtClean="0">
                <a:latin typeface="Arial" pitchFamily="34" charset="0"/>
              </a:rPr>
              <a:t>SUMMARY:</a:t>
            </a:r>
          </a:p>
          <a:p>
            <a:pPr marL="342900" indent="-342900">
              <a:spcBef>
                <a:spcPct val="20000"/>
              </a:spcBef>
            </a:pPr>
            <a:r>
              <a:rPr lang="en-US" sz="4000" b="1" u="sng" dirty="0" smtClean="0">
                <a:latin typeface="Arial" pitchFamily="34" charset="0"/>
              </a:rPr>
              <a:t>Introduction to Nuclear Chemistry</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6371" y="3822257"/>
            <a:ext cx="3223758" cy="2765367"/>
          </a:xfrm>
          <a:prstGeom prst="rect">
            <a:avLst/>
          </a:prstGeom>
        </p:spPr>
      </p:pic>
    </p:spTree>
    <p:extLst>
      <p:ext uri="{BB962C8B-B14F-4D97-AF65-F5344CB8AC3E}">
        <p14:creationId xmlns:p14="http://schemas.microsoft.com/office/powerpoint/2010/main" val="19969512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8" name="Rectangle 4"/>
          <p:cNvSpPr>
            <a:spLocks noChangeArrowheads="1"/>
          </p:cNvSpPr>
          <p:nvPr/>
        </p:nvSpPr>
        <p:spPr bwMode="auto">
          <a:xfrm>
            <a:off x="4626065" y="737363"/>
            <a:ext cx="4289957" cy="954107"/>
          </a:xfrm>
          <a:prstGeom prst="rect">
            <a:avLst/>
          </a:prstGeom>
          <a:noFill/>
          <a:ln w="9525">
            <a:noFill/>
            <a:miter lim="800000"/>
            <a:headEnd/>
            <a:tailEnd/>
          </a:ln>
        </p:spPr>
        <p:txBody>
          <a:bodyPr wrap="none">
            <a:spAutoFit/>
          </a:bodyPr>
          <a:lstStyle/>
          <a:p>
            <a:pPr algn="l"/>
            <a:r>
              <a:rPr lang="en-US" dirty="0" smtClean="0">
                <a:solidFill>
                  <a:schemeClr val="tx1"/>
                </a:solidFill>
              </a:rPr>
              <a:t>ABSORB n</a:t>
            </a:r>
            <a:r>
              <a:rPr lang="en-US" baseline="30000" dirty="0" smtClean="0">
                <a:solidFill>
                  <a:schemeClr val="tx1"/>
                </a:solidFill>
              </a:rPr>
              <a:t>0</a:t>
            </a:r>
            <a:r>
              <a:rPr lang="en-US" dirty="0" smtClean="0">
                <a:solidFill>
                  <a:schemeClr val="tx1"/>
                </a:solidFill>
              </a:rPr>
              <a:t>, so fewer are</a:t>
            </a:r>
            <a:endParaRPr lang="en-US" dirty="0">
              <a:solidFill>
                <a:schemeClr val="tx1"/>
              </a:solidFill>
            </a:endParaRPr>
          </a:p>
          <a:p>
            <a:pPr algn="l"/>
            <a:r>
              <a:rPr lang="en-US" dirty="0" smtClean="0">
                <a:solidFill>
                  <a:schemeClr val="tx1"/>
                </a:solidFill>
              </a:rPr>
              <a:t>available to continue </a:t>
            </a:r>
            <a:r>
              <a:rPr lang="en-US" dirty="0" err="1" smtClean="0">
                <a:solidFill>
                  <a:schemeClr val="tx1"/>
                </a:solidFill>
              </a:rPr>
              <a:t>rxn</a:t>
            </a:r>
            <a:r>
              <a:rPr lang="en-US" dirty="0" smtClean="0">
                <a:solidFill>
                  <a:schemeClr val="tx1"/>
                </a:solidFill>
              </a:rPr>
              <a:t>.</a:t>
            </a:r>
            <a:endParaRPr lang="en-US" dirty="0">
              <a:solidFill>
                <a:schemeClr val="tx1"/>
              </a:solidFill>
            </a:endParaRPr>
          </a:p>
        </p:txBody>
      </p:sp>
      <p:sp>
        <p:nvSpPr>
          <p:cNvPr id="26628" name="Rectangle 8"/>
          <p:cNvSpPr>
            <a:spLocks noChangeArrowheads="1"/>
          </p:cNvSpPr>
          <p:nvPr/>
        </p:nvSpPr>
        <p:spPr bwMode="auto">
          <a:xfrm>
            <a:off x="312828" y="159513"/>
            <a:ext cx="1905000" cy="519112"/>
          </a:xfrm>
          <a:prstGeom prst="rect">
            <a:avLst/>
          </a:prstGeom>
          <a:noFill/>
          <a:ln w="22225" algn="ctr">
            <a:noFill/>
            <a:miter lim="800000"/>
            <a:headEnd/>
            <a:tailEnd/>
          </a:ln>
        </p:spPr>
        <p:txBody>
          <a:bodyPr wrap="none" anchor="ctr">
            <a:spAutoFit/>
          </a:bodyPr>
          <a:lstStyle/>
          <a:p>
            <a:pPr algn="l"/>
            <a:r>
              <a:rPr lang="en-US"/>
              <a:t>-- fuel is… </a:t>
            </a:r>
          </a:p>
        </p:txBody>
      </p:sp>
      <p:sp>
        <p:nvSpPr>
          <p:cNvPr id="221193" name="Rectangle 9"/>
          <p:cNvSpPr>
            <a:spLocks noChangeArrowheads="1"/>
          </p:cNvSpPr>
          <p:nvPr/>
        </p:nvSpPr>
        <p:spPr bwMode="auto">
          <a:xfrm>
            <a:off x="1960653" y="159513"/>
            <a:ext cx="6400800" cy="519112"/>
          </a:xfrm>
          <a:prstGeom prst="rect">
            <a:avLst/>
          </a:prstGeom>
          <a:noFill/>
          <a:ln w="22225" algn="ctr">
            <a:noFill/>
            <a:miter lim="800000"/>
            <a:headEnd/>
            <a:tailEnd/>
          </a:ln>
        </p:spPr>
        <p:txBody>
          <a:bodyPr wrap="none" anchor="ctr">
            <a:spAutoFit/>
          </a:bodyPr>
          <a:lstStyle/>
          <a:p>
            <a:pPr algn="l"/>
            <a:r>
              <a:rPr lang="en-US">
                <a:solidFill>
                  <a:schemeClr val="tx1"/>
                </a:solidFill>
              </a:rPr>
              <a:t>~3% U-235  (natural U is ~0.7% U-235)</a:t>
            </a:r>
          </a:p>
        </p:txBody>
      </p:sp>
      <p:sp>
        <p:nvSpPr>
          <p:cNvPr id="221194" name="Rectangle 10"/>
          <p:cNvSpPr>
            <a:spLocks noChangeArrowheads="1"/>
          </p:cNvSpPr>
          <p:nvPr/>
        </p:nvSpPr>
        <p:spPr bwMode="auto">
          <a:xfrm>
            <a:off x="330290" y="740538"/>
            <a:ext cx="4537075" cy="519112"/>
          </a:xfrm>
          <a:prstGeom prst="rect">
            <a:avLst/>
          </a:prstGeom>
          <a:noFill/>
          <a:ln w="22225" algn="ctr">
            <a:noFill/>
            <a:miter lim="800000"/>
            <a:headEnd/>
            <a:tailEnd/>
          </a:ln>
        </p:spPr>
        <p:txBody>
          <a:bodyPr wrap="none" anchor="ctr">
            <a:spAutoFit/>
          </a:bodyPr>
          <a:lstStyle/>
          <a:p>
            <a:pPr algn="l"/>
            <a:r>
              <a:rPr lang="en-US"/>
              <a:t>-- </a:t>
            </a:r>
            <a:r>
              <a:rPr lang="en-US" u="sng"/>
              <a:t>control rods</a:t>
            </a:r>
            <a:r>
              <a:rPr lang="en-US"/>
              <a:t> of B or Cd… </a:t>
            </a:r>
          </a:p>
        </p:txBody>
      </p:sp>
      <p:sp>
        <p:nvSpPr>
          <p:cNvPr id="221195" name="Rectangle 11"/>
          <p:cNvSpPr>
            <a:spLocks noChangeArrowheads="1"/>
          </p:cNvSpPr>
          <p:nvPr/>
        </p:nvSpPr>
        <p:spPr bwMode="auto">
          <a:xfrm>
            <a:off x="339815" y="1740663"/>
            <a:ext cx="2343150" cy="519112"/>
          </a:xfrm>
          <a:prstGeom prst="rect">
            <a:avLst/>
          </a:prstGeom>
          <a:noFill/>
          <a:ln w="22225" algn="ctr">
            <a:noFill/>
            <a:miter lim="800000"/>
            <a:headEnd/>
            <a:tailEnd/>
          </a:ln>
        </p:spPr>
        <p:txBody>
          <a:bodyPr wrap="none" anchor="ctr">
            <a:spAutoFit/>
          </a:bodyPr>
          <a:lstStyle/>
          <a:p>
            <a:pPr algn="l"/>
            <a:r>
              <a:rPr lang="en-US"/>
              <a:t>-- </a:t>
            </a:r>
            <a:r>
              <a:rPr lang="en-US" u="sng"/>
              <a:t>moderator</a:t>
            </a:r>
            <a:r>
              <a:rPr lang="en-US"/>
              <a:t>: </a:t>
            </a:r>
          </a:p>
        </p:txBody>
      </p:sp>
      <p:sp>
        <p:nvSpPr>
          <p:cNvPr id="221196" name="Rectangle 12"/>
          <p:cNvSpPr>
            <a:spLocks noChangeArrowheads="1"/>
          </p:cNvSpPr>
          <p:nvPr/>
        </p:nvSpPr>
        <p:spPr bwMode="auto">
          <a:xfrm>
            <a:off x="2549615" y="1738609"/>
            <a:ext cx="6066084" cy="523220"/>
          </a:xfrm>
          <a:prstGeom prst="rect">
            <a:avLst/>
          </a:prstGeom>
          <a:noFill/>
          <a:ln w="22225" algn="ctr">
            <a:noFill/>
            <a:miter lim="800000"/>
            <a:headEnd/>
            <a:tailEnd/>
          </a:ln>
        </p:spPr>
        <p:txBody>
          <a:bodyPr wrap="none" anchor="ctr">
            <a:spAutoFit/>
          </a:bodyPr>
          <a:lstStyle/>
          <a:p>
            <a:pPr algn="l"/>
            <a:r>
              <a:rPr lang="en-US" dirty="0" smtClean="0">
                <a:solidFill>
                  <a:schemeClr val="tx1"/>
                </a:solidFill>
              </a:rPr>
              <a:t>SLOWS DOWN n</a:t>
            </a:r>
            <a:r>
              <a:rPr lang="en-US" baseline="30000" dirty="0" smtClean="0">
                <a:solidFill>
                  <a:schemeClr val="tx1"/>
                </a:solidFill>
              </a:rPr>
              <a:t>0</a:t>
            </a:r>
            <a:r>
              <a:rPr lang="en-US" dirty="0" smtClean="0">
                <a:solidFill>
                  <a:schemeClr val="tx1"/>
                </a:solidFill>
              </a:rPr>
              <a:t> (to </a:t>
            </a:r>
            <a:r>
              <a:rPr lang="en-US" dirty="0">
                <a:solidFill>
                  <a:schemeClr val="tx1"/>
                </a:solidFill>
              </a:rPr>
              <a:t>cause </a:t>
            </a:r>
            <a:r>
              <a:rPr lang="en-US" dirty="0" smtClean="0">
                <a:solidFill>
                  <a:schemeClr val="tx1"/>
                </a:solidFill>
              </a:rPr>
              <a:t>fission) </a:t>
            </a:r>
            <a:endParaRPr lang="en-US" dirty="0">
              <a:solidFill>
                <a:schemeClr val="tx1"/>
              </a:solidFill>
            </a:endParaRPr>
          </a:p>
        </p:txBody>
      </p:sp>
      <p:sp>
        <p:nvSpPr>
          <p:cNvPr id="221197" name="Rectangle 13"/>
          <p:cNvSpPr>
            <a:spLocks noChangeArrowheads="1"/>
          </p:cNvSpPr>
          <p:nvPr/>
        </p:nvSpPr>
        <p:spPr bwMode="auto">
          <a:xfrm>
            <a:off x="1532098" y="2283092"/>
            <a:ext cx="4650632" cy="523220"/>
          </a:xfrm>
          <a:prstGeom prst="rect">
            <a:avLst/>
          </a:prstGeom>
          <a:noFill/>
          <a:ln w="22225" algn="ctr">
            <a:noFill/>
            <a:miter lim="800000"/>
            <a:headEnd/>
            <a:tailEnd/>
          </a:ln>
        </p:spPr>
        <p:txBody>
          <a:bodyPr wrap="none" anchor="ctr">
            <a:spAutoFit/>
          </a:bodyPr>
          <a:lstStyle/>
          <a:p>
            <a:pPr algn="l"/>
            <a:r>
              <a:rPr lang="en-US" dirty="0" smtClean="0">
                <a:sym typeface="Wingdings" panose="05000000000000000000" pitchFamily="2" charset="2"/>
              </a:rPr>
              <a:t> </a:t>
            </a:r>
            <a:r>
              <a:rPr lang="en-US" dirty="0" smtClean="0"/>
              <a:t>reactors </a:t>
            </a:r>
            <a:r>
              <a:rPr lang="en-US" dirty="0"/>
              <a:t>in former USSR</a:t>
            </a:r>
            <a:r>
              <a:rPr lang="en-US" dirty="0" smtClean="0"/>
              <a:t>:</a:t>
            </a:r>
            <a:endParaRPr lang="en-US" dirty="0">
              <a:solidFill>
                <a:schemeClr val="tx1"/>
              </a:solidFill>
            </a:endParaRPr>
          </a:p>
        </p:txBody>
      </p:sp>
      <p:sp>
        <p:nvSpPr>
          <p:cNvPr id="221198" name="Rectangle 14"/>
          <p:cNvSpPr>
            <a:spLocks noChangeArrowheads="1"/>
          </p:cNvSpPr>
          <p:nvPr/>
        </p:nvSpPr>
        <p:spPr bwMode="auto">
          <a:xfrm>
            <a:off x="1551844" y="2776744"/>
            <a:ext cx="4272323" cy="523220"/>
          </a:xfrm>
          <a:prstGeom prst="rect">
            <a:avLst/>
          </a:prstGeom>
          <a:noFill/>
          <a:ln w="22225" algn="ctr">
            <a:noFill/>
            <a:miter lim="800000"/>
            <a:headEnd/>
            <a:tailEnd/>
          </a:ln>
        </p:spPr>
        <p:txBody>
          <a:bodyPr wrap="none" anchor="ctr">
            <a:spAutoFit/>
          </a:bodyPr>
          <a:lstStyle/>
          <a:p>
            <a:pPr algn="l"/>
            <a:r>
              <a:rPr lang="en-US" dirty="0" smtClean="0">
                <a:sym typeface="Wingdings" panose="05000000000000000000" pitchFamily="2" charset="2"/>
              </a:rPr>
              <a:t> </a:t>
            </a:r>
            <a:r>
              <a:rPr lang="en-US" dirty="0" smtClean="0"/>
              <a:t>in </a:t>
            </a:r>
            <a:r>
              <a:rPr lang="en-US" dirty="0"/>
              <a:t>the rest of the world</a:t>
            </a:r>
            <a:r>
              <a:rPr lang="en-US" dirty="0" smtClean="0"/>
              <a:t>:</a:t>
            </a:r>
            <a:endParaRPr lang="en-US" dirty="0"/>
          </a:p>
        </p:txBody>
      </p:sp>
      <p:sp>
        <p:nvSpPr>
          <p:cNvPr id="221201" name="Rectangle 17"/>
          <p:cNvSpPr>
            <a:spLocks noChangeArrowheads="1"/>
          </p:cNvSpPr>
          <p:nvPr/>
        </p:nvSpPr>
        <p:spPr bwMode="auto">
          <a:xfrm>
            <a:off x="4159578" y="5334187"/>
            <a:ext cx="4771539" cy="1384995"/>
          </a:xfrm>
          <a:prstGeom prst="rect">
            <a:avLst/>
          </a:prstGeom>
          <a:noFill/>
          <a:ln w="22225" algn="ctr">
            <a:noFill/>
            <a:miter lim="800000"/>
            <a:headEnd/>
            <a:tailEnd/>
          </a:ln>
        </p:spPr>
        <p:txBody>
          <a:bodyPr wrap="square" anchor="ctr">
            <a:spAutoFit/>
          </a:bodyPr>
          <a:lstStyle/>
          <a:p>
            <a:pPr algn="l"/>
            <a:r>
              <a:rPr lang="en-US" dirty="0"/>
              <a:t>-- water is heated to steam</a:t>
            </a:r>
            <a:r>
              <a:rPr lang="en-US" dirty="0" smtClean="0"/>
              <a:t>,</a:t>
            </a:r>
          </a:p>
          <a:p>
            <a:pPr algn="l"/>
            <a:r>
              <a:rPr lang="en-US" dirty="0"/>
              <a:t> </a:t>
            </a:r>
            <a:r>
              <a:rPr lang="en-US" dirty="0" smtClean="0"/>
              <a:t>   which spins electrical-</a:t>
            </a:r>
          </a:p>
          <a:p>
            <a:pPr algn="l"/>
            <a:r>
              <a:rPr lang="en-US" dirty="0"/>
              <a:t> </a:t>
            </a:r>
            <a:r>
              <a:rPr lang="en-US" dirty="0" smtClean="0"/>
              <a:t>   generating </a:t>
            </a:r>
            <a:r>
              <a:rPr lang="en-US" dirty="0"/>
              <a:t>turbines </a:t>
            </a:r>
          </a:p>
        </p:txBody>
      </p:sp>
      <p:sp>
        <p:nvSpPr>
          <p:cNvPr id="3" name="Rectangle 2"/>
          <p:cNvSpPr/>
          <p:nvPr/>
        </p:nvSpPr>
        <p:spPr>
          <a:xfrm>
            <a:off x="6084799" y="2292865"/>
            <a:ext cx="1486304" cy="523220"/>
          </a:xfrm>
          <a:prstGeom prst="rect">
            <a:avLst/>
          </a:prstGeom>
        </p:spPr>
        <p:txBody>
          <a:bodyPr wrap="none">
            <a:spAutoFit/>
          </a:bodyPr>
          <a:lstStyle/>
          <a:p>
            <a:r>
              <a:rPr lang="en-US" dirty="0">
                <a:solidFill>
                  <a:schemeClr val="tx1"/>
                </a:solidFill>
              </a:rPr>
              <a:t>graphite</a:t>
            </a:r>
            <a:endParaRPr lang="en-US" dirty="0"/>
          </a:p>
        </p:txBody>
      </p:sp>
      <p:sp>
        <p:nvSpPr>
          <p:cNvPr id="22" name="Rectangle 21"/>
          <p:cNvSpPr/>
          <p:nvPr/>
        </p:nvSpPr>
        <p:spPr>
          <a:xfrm>
            <a:off x="6209936" y="2762517"/>
            <a:ext cx="1064715" cy="523220"/>
          </a:xfrm>
          <a:prstGeom prst="rect">
            <a:avLst/>
          </a:prstGeom>
        </p:spPr>
        <p:txBody>
          <a:bodyPr wrap="none">
            <a:spAutoFit/>
          </a:bodyPr>
          <a:lstStyle/>
          <a:p>
            <a:r>
              <a:rPr lang="en-US" dirty="0" smtClean="0">
                <a:solidFill>
                  <a:schemeClr val="tx1"/>
                </a:solidFill>
              </a:rPr>
              <a:t>water</a:t>
            </a:r>
            <a:endParaRPr lang="en-US" dirty="0"/>
          </a:p>
        </p:txBody>
      </p:sp>
      <p:sp>
        <p:nvSpPr>
          <p:cNvPr id="23" name="Rectangle 17"/>
          <p:cNvSpPr>
            <a:spLocks noChangeArrowheads="1"/>
          </p:cNvSpPr>
          <p:nvPr/>
        </p:nvSpPr>
        <p:spPr bwMode="auto">
          <a:xfrm>
            <a:off x="4540973" y="3964136"/>
            <a:ext cx="4224591" cy="954107"/>
          </a:xfrm>
          <a:prstGeom prst="rect">
            <a:avLst/>
          </a:prstGeom>
          <a:noFill/>
          <a:ln w="22225" algn="ctr">
            <a:noFill/>
            <a:miter lim="800000"/>
            <a:headEnd/>
            <a:tailEnd/>
          </a:ln>
        </p:spPr>
        <p:txBody>
          <a:bodyPr wrap="square" anchor="ctr">
            <a:spAutoFit/>
          </a:bodyPr>
          <a:lstStyle/>
          <a:p>
            <a:pPr algn="l"/>
            <a:r>
              <a:rPr lang="en-US" dirty="0" smtClean="0"/>
              <a:t>Use LOW molar-mass </a:t>
            </a:r>
            <a:r>
              <a:rPr lang="en-US" dirty="0" err="1" smtClean="0"/>
              <a:t>mat’ls</a:t>
            </a:r>
            <a:r>
              <a:rPr lang="en-US" dirty="0" smtClean="0"/>
              <a:t> because they will...</a:t>
            </a:r>
            <a:endParaRPr lang="en-US" dirty="0"/>
          </a:p>
        </p:txBody>
      </p:sp>
      <p:sp>
        <p:nvSpPr>
          <p:cNvPr id="24" name="Rectangle 17"/>
          <p:cNvSpPr>
            <a:spLocks noChangeArrowheads="1"/>
          </p:cNvSpPr>
          <p:nvPr/>
        </p:nvSpPr>
        <p:spPr bwMode="auto">
          <a:xfrm>
            <a:off x="4540973" y="4825325"/>
            <a:ext cx="4419197" cy="523220"/>
          </a:xfrm>
          <a:prstGeom prst="rect">
            <a:avLst/>
          </a:prstGeom>
          <a:noFill/>
          <a:ln w="22225" algn="ctr">
            <a:noFill/>
            <a:miter lim="800000"/>
            <a:headEnd/>
            <a:tailEnd/>
          </a:ln>
        </p:spPr>
        <p:txBody>
          <a:bodyPr wrap="square" anchor="ctr">
            <a:spAutoFit/>
          </a:bodyPr>
          <a:lstStyle/>
          <a:p>
            <a:pPr algn="l"/>
            <a:r>
              <a:rPr lang="en-US" dirty="0" smtClean="0">
                <a:solidFill>
                  <a:schemeClr val="tx1"/>
                </a:solidFill>
              </a:rPr>
              <a:t>slow down (NOT STOP) n</a:t>
            </a:r>
            <a:r>
              <a:rPr lang="en-US" baseline="30000" dirty="0" smtClean="0">
                <a:solidFill>
                  <a:schemeClr val="tx1"/>
                </a:solidFill>
              </a:rPr>
              <a:t>0</a:t>
            </a:r>
            <a:endParaRPr lang="en-US" baseline="30000" dirty="0">
              <a:solidFill>
                <a:schemeClr val="tx1"/>
              </a:solidFill>
            </a:endParaRPr>
          </a:p>
        </p:txBody>
      </p:sp>
      <p:grpSp>
        <p:nvGrpSpPr>
          <p:cNvPr id="10" name="Group 9"/>
          <p:cNvGrpSpPr/>
          <p:nvPr/>
        </p:nvGrpSpPr>
        <p:grpSpPr>
          <a:xfrm>
            <a:off x="5704698" y="3242360"/>
            <a:ext cx="1006064" cy="745523"/>
            <a:chOff x="5977658" y="3415786"/>
            <a:chExt cx="1006064" cy="745523"/>
          </a:xfrm>
        </p:grpSpPr>
        <p:cxnSp>
          <p:nvCxnSpPr>
            <p:cNvPr id="5" name="Straight Connector 4"/>
            <p:cNvCxnSpPr/>
            <p:nvPr/>
          </p:nvCxnSpPr>
          <p:spPr bwMode="auto">
            <a:xfrm>
              <a:off x="5977658" y="3786924"/>
              <a:ext cx="1005840" cy="0"/>
            </a:xfrm>
            <a:prstGeom prst="line">
              <a:avLst/>
            </a:prstGeom>
            <a:noFill/>
            <a:ln w="38100" cap="flat" cmpd="sng" algn="ctr">
              <a:solidFill>
                <a:schemeClr val="tx1"/>
              </a:solidFill>
              <a:prstDash val="solid"/>
              <a:round/>
              <a:headEnd type="none" w="med" len="med"/>
              <a:tailEnd type="none" w="med" len="med"/>
            </a:ln>
            <a:effectLst/>
          </p:spPr>
        </p:cxnSp>
        <p:cxnSp>
          <p:nvCxnSpPr>
            <p:cNvPr id="26" name="Straight Connector 25"/>
            <p:cNvCxnSpPr/>
            <p:nvPr/>
          </p:nvCxnSpPr>
          <p:spPr bwMode="auto">
            <a:xfrm flipV="1">
              <a:off x="6983722" y="3415786"/>
              <a:ext cx="0" cy="368085"/>
            </a:xfrm>
            <a:prstGeom prst="line">
              <a:avLst/>
            </a:prstGeom>
            <a:noFill/>
            <a:ln w="38100" cap="flat" cmpd="sng" algn="ctr">
              <a:solidFill>
                <a:schemeClr val="tx1"/>
              </a:solidFill>
              <a:prstDash val="solid"/>
              <a:round/>
              <a:headEnd type="none" w="med" len="med"/>
              <a:tailEnd type="triangle" w="lg" len="lg"/>
            </a:ln>
            <a:effectLst/>
          </p:spPr>
        </p:cxnSp>
        <p:cxnSp>
          <p:nvCxnSpPr>
            <p:cNvPr id="27" name="Straight Connector 26"/>
            <p:cNvCxnSpPr/>
            <p:nvPr/>
          </p:nvCxnSpPr>
          <p:spPr bwMode="auto">
            <a:xfrm flipV="1">
              <a:off x="5993424" y="3786924"/>
              <a:ext cx="0" cy="374385"/>
            </a:xfrm>
            <a:prstGeom prst="line">
              <a:avLst/>
            </a:prstGeom>
            <a:noFill/>
            <a:ln w="38100" cap="flat" cmpd="sng" algn="ctr">
              <a:solidFill>
                <a:schemeClr val="tx1"/>
              </a:solidFill>
              <a:prstDash val="solid"/>
              <a:round/>
              <a:headEnd type="none" w="med" len="med"/>
              <a:tailEnd type="none" w="med" len="med"/>
            </a:ln>
            <a:effectLst/>
          </p:spPr>
        </p:cxnSp>
      </p:gr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24801"/>
          <a:stretch/>
        </p:blipFill>
        <p:spPr>
          <a:xfrm>
            <a:off x="330289" y="3457934"/>
            <a:ext cx="3684991" cy="316154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21193"/>
                                        </p:tgtEl>
                                        <p:attrNameLst>
                                          <p:attrName>style.visibility</p:attrName>
                                        </p:attrNameLst>
                                      </p:cBhvr>
                                      <p:to>
                                        <p:strVal val="visible"/>
                                      </p:to>
                                    </p:set>
                                    <p:anim calcmode="lin" valueType="num">
                                      <p:cBhvr>
                                        <p:cTn id="7" dur="1000" fill="hold"/>
                                        <p:tgtEl>
                                          <p:spTgt spid="221193"/>
                                        </p:tgtEl>
                                        <p:attrNameLst>
                                          <p:attrName>ppt_x</p:attrName>
                                        </p:attrNameLst>
                                      </p:cBhvr>
                                      <p:tavLst>
                                        <p:tav tm="0">
                                          <p:val>
                                            <p:strVal val="#ppt_x-.2"/>
                                          </p:val>
                                        </p:tav>
                                        <p:tav tm="100000">
                                          <p:val>
                                            <p:strVal val="#ppt_x"/>
                                          </p:val>
                                        </p:tav>
                                      </p:tavLst>
                                    </p:anim>
                                    <p:anim calcmode="lin" valueType="num">
                                      <p:cBhvr>
                                        <p:cTn id="8" dur="1000" fill="hold"/>
                                        <p:tgtEl>
                                          <p:spTgt spid="221193"/>
                                        </p:tgtEl>
                                        <p:attrNameLst>
                                          <p:attrName>ppt_y</p:attrName>
                                        </p:attrNameLst>
                                      </p:cBhvr>
                                      <p:tavLst>
                                        <p:tav tm="0">
                                          <p:val>
                                            <p:strVal val="#ppt_y"/>
                                          </p:val>
                                        </p:tav>
                                        <p:tav tm="100000">
                                          <p:val>
                                            <p:strVal val="#ppt_y"/>
                                          </p:val>
                                        </p:tav>
                                      </p:tavLst>
                                    </p:anim>
                                    <p:animEffect transition="in" filter="wipe(right)" prLst="gradientSize: 0.1">
                                      <p:cBhvr>
                                        <p:cTn id="9" dur="1000"/>
                                        <p:tgtEl>
                                          <p:spTgt spid="221193"/>
                                        </p:tgtEl>
                                      </p:cBhvr>
                                    </p:animEffect>
                                  </p:childTnLst>
                                </p:cTn>
                              </p:par>
                            </p:childTnLst>
                          </p:cTn>
                        </p:par>
                      </p:childTnLst>
                    </p:cTn>
                  </p:par>
                  <p:par>
                    <p:cTn id="10" fill="hold">
                      <p:stCondLst>
                        <p:cond delay="indefinite"/>
                      </p:stCondLst>
                      <p:childTnLst>
                        <p:par>
                          <p:cTn id="11" fill="hold">
                            <p:stCondLst>
                              <p:cond delay="0"/>
                            </p:stCondLst>
                            <p:childTnLst>
                              <p:par>
                                <p:cTn id="12" presetID="34" presetClass="entr" presetSubtype="0" fill="hold" grpId="0" nodeType="clickEffect">
                                  <p:stCondLst>
                                    <p:cond delay="0"/>
                                  </p:stCondLst>
                                  <p:childTnLst>
                                    <p:set>
                                      <p:cBhvr>
                                        <p:cTn id="13" dur="1" fill="hold">
                                          <p:stCondLst>
                                            <p:cond delay="0"/>
                                          </p:stCondLst>
                                        </p:cTn>
                                        <p:tgtEl>
                                          <p:spTgt spid="221194"/>
                                        </p:tgtEl>
                                        <p:attrNameLst>
                                          <p:attrName>style.visibility</p:attrName>
                                        </p:attrNameLst>
                                      </p:cBhvr>
                                      <p:to>
                                        <p:strVal val="visible"/>
                                      </p:to>
                                    </p:set>
                                    <p:anim from="(-#ppt_w/2)" to="(#ppt_x)" calcmode="lin" valueType="num">
                                      <p:cBhvr>
                                        <p:cTn id="14" dur="600" fill="hold">
                                          <p:stCondLst>
                                            <p:cond delay="0"/>
                                          </p:stCondLst>
                                        </p:cTn>
                                        <p:tgtEl>
                                          <p:spTgt spid="221194"/>
                                        </p:tgtEl>
                                        <p:attrNameLst>
                                          <p:attrName>ppt_x</p:attrName>
                                        </p:attrNameLst>
                                      </p:cBhvr>
                                    </p:anim>
                                    <p:anim from="0" to="-1.0" calcmode="lin" valueType="num">
                                      <p:cBhvr>
                                        <p:cTn id="15" dur="200" decel="50000" autoRev="1" fill="hold">
                                          <p:stCondLst>
                                            <p:cond delay="600"/>
                                          </p:stCondLst>
                                        </p:cTn>
                                        <p:tgtEl>
                                          <p:spTgt spid="221194"/>
                                        </p:tgtEl>
                                        <p:attrNameLst>
                                          <p:attrName>xshear</p:attrName>
                                        </p:attrNameLst>
                                      </p:cBhvr>
                                    </p:anim>
                                    <p:animScale>
                                      <p:cBhvr>
                                        <p:cTn id="16" dur="200" decel="100000" autoRev="1" fill="hold">
                                          <p:stCondLst>
                                            <p:cond delay="600"/>
                                          </p:stCondLst>
                                        </p:cTn>
                                        <p:tgtEl>
                                          <p:spTgt spid="221194"/>
                                        </p:tgtEl>
                                      </p:cBhvr>
                                      <p:from x="100000" y="100000"/>
                                      <p:to x="80000" y="100000"/>
                                    </p:animScale>
                                    <p:anim by="(#ppt_h/3+#ppt_w*0.1)" calcmode="lin" valueType="num">
                                      <p:cBhvr additive="sum">
                                        <p:cTn id="17" dur="200" decel="100000" autoRev="1" fill="hold">
                                          <p:stCondLst>
                                            <p:cond delay="600"/>
                                          </p:stCondLst>
                                        </p:cTn>
                                        <p:tgtEl>
                                          <p:spTgt spid="221194"/>
                                        </p:tgtEl>
                                        <p:attrNameLst>
                                          <p:attrName>ppt_x</p:attrName>
                                        </p:attrNameLst>
                                      </p:cBhvr>
                                    </p:anim>
                                  </p:childTnLst>
                                </p:cTn>
                              </p:par>
                            </p:childTnLst>
                          </p:cTn>
                        </p:par>
                      </p:childTnLst>
                    </p:cTn>
                  </p:par>
                  <p:par>
                    <p:cTn id="18" fill="hold">
                      <p:stCondLst>
                        <p:cond delay="indefinite"/>
                      </p:stCondLst>
                      <p:childTnLst>
                        <p:par>
                          <p:cTn id="19" fill="hold">
                            <p:stCondLst>
                              <p:cond delay="0"/>
                            </p:stCondLst>
                            <p:childTnLst>
                              <p:par>
                                <p:cTn id="20" presetID="41" presetClass="entr" presetSubtype="0" fill="hold" grpId="0" nodeType="clickEffect">
                                  <p:stCondLst>
                                    <p:cond delay="0"/>
                                  </p:stCondLst>
                                  <p:iterate type="lt">
                                    <p:tmPct val="10000"/>
                                  </p:iterate>
                                  <p:childTnLst>
                                    <p:set>
                                      <p:cBhvr>
                                        <p:cTn id="21" dur="1" fill="hold">
                                          <p:stCondLst>
                                            <p:cond delay="0"/>
                                          </p:stCondLst>
                                        </p:cTn>
                                        <p:tgtEl>
                                          <p:spTgt spid="221188"/>
                                        </p:tgtEl>
                                        <p:attrNameLst>
                                          <p:attrName>style.visibility</p:attrName>
                                        </p:attrNameLst>
                                      </p:cBhvr>
                                      <p:to>
                                        <p:strVal val="visible"/>
                                      </p:to>
                                    </p:set>
                                    <p:anim calcmode="lin" valueType="num">
                                      <p:cBhvr>
                                        <p:cTn id="22" dur="500" fill="hold"/>
                                        <p:tgtEl>
                                          <p:spTgt spid="221188"/>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221188"/>
                                        </p:tgtEl>
                                        <p:attrNameLst>
                                          <p:attrName>ppt_y</p:attrName>
                                        </p:attrNameLst>
                                      </p:cBhvr>
                                      <p:tavLst>
                                        <p:tav tm="0">
                                          <p:val>
                                            <p:strVal val="#ppt_y"/>
                                          </p:val>
                                        </p:tav>
                                        <p:tav tm="100000">
                                          <p:val>
                                            <p:strVal val="#ppt_y"/>
                                          </p:val>
                                        </p:tav>
                                      </p:tavLst>
                                    </p:anim>
                                    <p:anim calcmode="lin" valueType="num">
                                      <p:cBhvr>
                                        <p:cTn id="24" dur="500" fill="hold"/>
                                        <p:tgtEl>
                                          <p:spTgt spid="221188"/>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221188"/>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221188"/>
                                        </p:tgtEl>
                                      </p:cBhvr>
                                    </p:animEffect>
                                  </p:childTnLst>
                                </p:cTn>
                              </p:par>
                            </p:childTnLst>
                          </p:cTn>
                        </p:par>
                        <p:par>
                          <p:cTn id="27" fill="hold">
                            <p:stCondLst>
                              <p:cond delay="2550"/>
                            </p:stCondLst>
                            <p:childTnLst>
                              <p:par>
                                <p:cTn id="28" presetID="6" presetClass="entr" presetSubtype="16" fill="hold"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circle(in)">
                                      <p:cBhvr>
                                        <p:cTn id="30" dur="20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34" presetClass="entr" presetSubtype="0" fill="hold" nodeType="clickEffect">
                                  <p:stCondLst>
                                    <p:cond delay="0"/>
                                  </p:stCondLst>
                                  <p:childTnLst>
                                    <p:set>
                                      <p:cBhvr>
                                        <p:cTn id="34" dur="1" fill="hold">
                                          <p:stCondLst>
                                            <p:cond delay="0"/>
                                          </p:stCondLst>
                                        </p:cTn>
                                        <p:tgtEl>
                                          <p:spTgt spid="221195">
                                            <p:txEl>
                                              <p:pRg st="0" end="0"/>
                                            </p:txEl>
                                          </p:spTgt>
                                        </p:tgtEl>
                                        <p:attrNameLst>
                                          <p:attrName>style.visibility</p:attrName>
                                        </p:attrNameLst>
                                      </p:cBhvr>
                                      <p:to>
                                        <p:strVal val="visible"/>
                                      </p:to>
                                    </p:set>
                                    <p:anim from="(-#ppt_w/2)" to="(#ppt_x)" calcmode="lin" valueType="num">
                                      <p:cBhvr>
                                        <p:cTn id="35" dur="600" fill="hold">
                                          <p:stCondLst>
                                            <p:cond delay="0"/>
                                          </p:stCondLst>
                                        </p:cTn>
                                        <p:tgtEl>
                                          <p:spTgt spid="221195">
                                            <p:txEl>
                                              <p:pRg st="0" end="0"/>
                                            </p:txEl>
                                          </p:spTgt>
                                        </p:tgtEl>
                                        <p:attrNameLst>
                                          <p:attrName>ppt_x</p:attrName>
                                        </p:attrNameLst>
                                      </p:cBhvr>
                                    </p:anim>
                                    <p:anim from="0" to="-1.0" calcmode="lin" valueType="num">
                                      <p:cBhvr>
                                        <p:cTn id="36" dur="200" decel="50000" autoRev="1" fill="hold">
                                          <p:stCondLst>
                                            <p:cond delay="600"/>
                                          </p:stCondLst>
                                        </p:cTn>
                                        <p:tgtEl>
                                          <p:spTgt spid="221195">
                                            <p:txEl>
                                              <p:pRg st="0" end="0"/>
                                            </p:txEl>
                                          </p:spTgt>
                                        </p:tgtEl>
                                        <p:attrNameLst>
                                          <p:attrName>xshear</p:attrName>
                                        </p:attrNameLst>
                                      </p:cBhvr>
                                    </p:anim>
                                    <p:animScale>
                                      <p:cBhvr>
                                        <p:cTn id="37" dur="200" decel="100000" autoRev="1" fill="hold">
                                          <p:stCondLst>
                                            <p:cond delay="600"/>
                                          </p:stCondLst>
                                        </p:cTn>
                                        <p:tgtEl>
                                          <p:spTgt spid="221195">
                                            <p:txEl>
                                              <p:pRg st="0" end="0"/>
                                            </p:txEl>
                                          </p:spTgt>
                                        </p:tgtEl>
                                      </p:cBhvr>
                                      <p:from x="100000" y="100000"/>
                                      <p:to x="80000" y="100000"/>
                                    </p:animScale>
                                    <p:anim by="(#ppt_h/3+#ppt_w*0.1)" calcmode="lin" valueType="num">
                                      <p:cBhvr additive="sum">
                                        <p:cTn id="38" dur="200" decel="100000" autoRev="1" fill="hold">
                                          <p:stCondLst>
                                            <p:cond delay="600"/>
                                          </p:stCondLst>
                                        </p:cTn>
                                        <p:tgtEl>
                                          <p:spTgt spid="221195">
                                            <p:txEl>
                                              <p:pRg st="0" end="0"/>
                                            </p:txEl>
                                          </p:spTgt>
                                        </p:tgtEl>
                                        <p:attrNameLst>
                                          <p:attrName>ppt_x</p:attrName>
                                        </p:attrNameLst>
                                      </p:cBhvr>
                                    </p:anim>
                                  </p:childTnLst>
                                </p:cTn>
                              </p:par>
                            </p:childTnLst>
                          </p:cTn>
                        </p:par>
                      </p:childTnLst>
                    </p:cTn>
                  </p:par>
                  <p:par>
                    <p:cTn id="39" fill="hold">
                      <p:stCondLst>
                        <p:cond delay="indefinite"/>
                      </p:stCondLst>
                      <p:childTnLst>
                        <p:par>
                          <p:cTn id="40" fill="hold">
                            <p:stCondLst>
                              <p:cond delay="0"/>
                            </p:stCondLst>
                            <p:childTnLst>
                              <p:par>
                                <p:cTn id="41" presetID="41" presetClass="entr" presetSubtype="0" fill="hold" grpId="0" nodeType="clickEffect">
                                  <p:stCondLst>
                                    <p:cond delay="0"/>
                                  </p:stCondLst>
                                  <p:iterate type="lt">
                                    <p:tmPct val="10000"/>
                                  </p:iterate>
                                  <p:childTnLst>
                                    <p:set>
                                      <p:cBhvr>
                                        <p:cTn id="42" dur="1" fill="hold">
                                          <p:stCondLst>
                                            <p:cond delay="0"/>
                                          </p:stCondLst>
                                        </p:cTn>
                                        <p:tgtEl>
                                          <p:spTgt spid="221196"/>
                                        </p:tgtEl>
                                        <p:attrNameLst>
                                          <p:attrName>style.visibility</p:attrName>
                                        </p:attrNameLst>
                                      </p:cBhvr>
                                      <p:to>
                                        <p:strVal val="visible"/>
                                      </p:to>
                                    </p:set>
                                    <p:anim calcmode="lin" valueType="num">
                                      <p:cBhvr>
                                        <p:cTn id="43" dur="500" fill="hold"/>
                                        <p:tgtEl>
                                          <p:spTgt spid="221196"/>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221196"/>
                                        </p:tgtEl>
                                        <p:attrNameLst>
                                          <p:attrName>ppt_y</p:attrName>
                                        </p:attrNameLst>
                                      </p:cBhvr>
                                      <p:tavLst>
                                        <p:tav tm="0">
                                          <p:val>
                                            <p:strVal val="#ppt_y"/>
                                          </p:val>
                                        </p:tav>
                                        <p:tav tm="100000">
                                          <p:val>
                                            <p:strVal val="#ppt_y"/>
                                          </p:val>
                                        </p:tav>
                                      </p:tavLst>
                                    </p:anim>
                                    <p:anim calcmode="lin" valueType="num">
                                      <p:cBhvr>
                                        <p:cTn id="45" dur="500" fill="hold"/>
                                        <p:tgtEl>
                                          <p:spTgt spid="221196"/>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221196"/>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221196"/>
                                        </p:tgtEl>
                                      </p:cBhvr>
                                    </p:animEffect>
                                  </p:childTnLst>
                                </p:cTn>
                              </p:par>
                            </p:childTnLst>
                          </p:cTn>
                        </p:par>
                      </p:childTnLst>
                    </p:cTn>
                  </p:par>
                  <p:par>
                    <p:cTn id="48" fill="hold">
                      <p:stCondLst>
                        <p:cond delay="indefinite"/>
                      </p:stCondLst>
                      <p:childTnLst>
                        <p:par>
                          <p:cTn id="49" fill="hold">
                            <p:stCondLst>
                              <p:cond delay="0"/>
                            </p:stCondLst>
                            <p:childTnLst>
                              <p:par>
                                <p:cTn id="50" presetID="47" presetClass="entr" presetSubtype="0" fill="hold" grpId="0" nodeType="clickEffect">
                                  <p:stCondLst>
                                    <p:cond delay="0"/>
                                  </p:stCondLst>
                                  <p:childTnLst>
                                    <p:set>
                                      <p:cBhvr>
                                        <p:cTn id="51" dur="1" fill="hold">
                                          <p:stCondLst>
                                            <p:cond delay="0"/>
                                          </p:stCondLst>
                                        </p:cTn>
                                        <p:tgtEl>
                                          <p:spTgt spid="221197"/>
                                        </p:tgtEl>
                                        <p:attrNameLst>
                                          <p:attrName>style.visibility</p:attrName>
                                        </p:attrNameLst>
                                      </p:cBhvr>
                                      <p:to>
                                        <p:strVal val="visible"/>
                                      </p:to>
                                    </p:set>
                                    <p:animEffect transition="in" filter="fade">
                                      <p:cBhvr>
                                        <p:cTn id="52" dur="1000"/>
                                        <p:tgtEl>
                                          <p:spTgt spid="221197"/>
                                        </p:tgtEl>
                                      </p:cBhvr>
                                    </p:animEffect>
                                    <p:anim calcmode="lin" valueType="num">
                                      <p:cBhvr>
                                        <p:cTn id="53" dur="1000" fill="hold"/>
                                        <p:tgtEl>
                                          <p:spTgt spid="221197"/>
                                        </p:tgtEl>
                                        <p:attrNameLst>
                                          <p:attrName>ppt_x</p:attrName>
                                        </p:attrNameLst>
                                      </p:cBhvr>
                                      <p:tavLst>
                                        <p:tav tm="0">
                                          <p:val>
                                            <p:strVal val="#ppt_x"/>
                                          </p:val>
                                        </p:tav>
                                        <p:tav tm="100000">
                                          <p:val>
                                            <p:strVal val="#ppt_x"/>
                                          </p:val>
                                        </p:tav>
                                      </p:tavLst>
                                    </p:anim>
                                    <p:anim calcmode="lin" valueType="num">
                                      <p:cBhvr>
                                        <p:cTn id="54" dur="1000" fill="hold"/>
                                        <p:tgtEl>
                                          <p:spTgt spid="221197"/>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221198"/>
                                        </p:tgtEl>
                                        <p:attrNameLst>
                                          <p:attrName>style.visibility</p:attrName>
                                        </p:attrNameLst>
                                      </p:cBhvr>
                                      <p:to>
                                        <p:strVal val="visible"/>
                                      </p:to>
                                    </p:set>
                                    <p:animEffect transition="in" filter="fade">
                                      <p:cBhvr>
                                        <p:cTn id="57" dur="1000"/>
                                        <p:tgtEl>
                                          <p:spTgt spid="221198"/>
                                        </p:tgtEl>
                                      </p:cBhvr>
                                    </p:animEffect>
                                    <p:anim calcmode="lin" valueType="num">
                                      <p:cBhvr>
                                        <p:cTn id="58" dur="1000" fill="hold"/>
                                        <p:tgtEl>
                                          <p:spTgt spid="221198"/>
                                        </p:tgtEl>
                                        <p:attrNameLst>
                                          <p:attrName>ppt_x</p:attrName>
                                        </p:attrNameLst>
                                      </p:cBhvr>
                                      <p:tavLst>
                                        <p:tav tm="0">
                                          <p:val>
                                            <p:strVal val="#ppt_x"/>
                                          </p:val>
                                        </p:tav>
                                        <p:tav tm="100000">
                                          <p:val>
                                            <p:strVal val="#ppt_x"/>
                                          </p:val>
                                        </p:tav>
                                      </p:tavLst>
                                    </p:anim>
                                    <p:anim calcmode="lin" valueType="num">
                                      <p:cBhvr>
                                        <p:cTn id="59" dur="1000" fill="hold"/>
                                        <p:tgtEl>
                                          <p:spTgt spid="221198"/>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6" presetClass="entr" presetSubtype="0" fill="hold" grpId="0" nodeType="clickEffect">
                                  <p:stCondLst>
                                    <p:cond delay="0"/>
                                  </p:stCondLst>
                                  <p:childTnLst>
                                    <p:set>
                                      <p:cBhvr>
                                        <p:cTn id="63" dur="1" fill="hold">
                                          <p:stCondLst>
                                            <p:cond delay="0"/>
                                          </p:stCondLst>
                                        </p:cTn>
                                        <p:tgtEl>
                                          <p:spTgt spid="3"/>
                                        </p:tgtEl>
                                        <p:attrNameLst>
                                          <p:attrName>style.visibility</p:attrName>
                                        </p:attrNameLst>
                                      </p:cBhvr>
                                      <p:to>
                                        <p:strVal val="visible"/>
                                      </p:to>
                                    </p:set>
                                    <p:animEffect transition="in" filter="wipe(down)">
                                      <p:cBhvr>
                                        <p:cTn id="64" dur="580">
                                          <p:stCondLst>
                                            <p:cond delay="0"/>
                                          </p:stCondLst>
                                        </p:cTn>
                                        <p:tgtEl>
                                          <p:spTgt spid="3"/>
                                        </p:tgtEl>
                                      </p:cBhvr>
                                    </p:animEffect>
                                    <p:anim calcmode="lin" valueType="num">
                                      <p:cBhvr>
                                        <p:cTn id="65"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6"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7"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8"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9"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0" dur="26">
                                          <p:stCondLst>
                                            <p:cond delay="650"/>
                                          </p:stCondLst>
                                        </p:cTn>
                                        <p:tgtEl>
                                          <p:spTgt spid="3"/>
                                        </p:tgtEl>
                                      </p:cBhvr>
                                      <p:to x="100000" y="60000"/>
                                    </p:animScale>
                                    <p:animScale>
                                      <p:cBhvr>
                                        <p:cTn id="71" dur="166" decel="50000">
                                          <p:stCondLst>
                                            <p:cond delay="676"/>
                                          </p:stCondLst>
                                        </p:cTn>
                                        <p:tgtEl>
                                          <p:spTgt spid="3"/>
                                        </p:tgtEl>
                                      </p:cBhvr>
                                      <p:to x="100000" y="100000"/>
                                    </p:animScale>
                                    <p:animScale>
                                      <p:cBhvr>
                                        <p:cTn id="72" dur="26">
                                          <p:stCondLst>
                                            <p:cond delay="1312"/>
                                          </p:stCondLst>
                                        </p:cTn>
                                        <p:tgtEl>
                                          <p:spTgt spid="3"/>
                                        </p:tgtEl>
                                      </p:cBhvr>
                                      <p:to x="100000" y="80000"/>
                                    </p:animScale>
                                    <p:animScale>
                                      <p:cBhvr>
                                        <p:cTn id="73" dur="166" decel="50000">
                                          <p:stCondLst>
                                            <p:cond delay="1338"/>
                                          </p:stCondLst>
                                        </p:cTn>
                                        <p:tgtEl>
                                          <p:spTgt spid="3"/>
                                        </p:tgtEl>
                                      </p:cBhvr>
                                      <p:to x="100000" y="100000"/>
                                    </p:animScale>
                                    <p:animScale>
                                      <p:cBhvr>
                                        <p:cTn id="74" dur="26">
                                          <p:stCondLst>
                                            <p:cond delay="1642"/>
                                          </p:stCondLst>
                                        </p:cTn>
                                        <p:tgtEl>
                                          <p:spTgt spid="3"/>
                                        </p:tgtEl>
                                      </p:cBhvr>
                                      <p:to x="100000" y="90000"/>
                                    </p:animScale>
                                    <p:animScale>
                                      <p:cBhvr>
                                        <p:cTn id="75" dur="166" decel="50000">
                                          <p:stCondLst>
                                            <p:cond delay="1668"/>
                                          </p:stCondLst>
                                        </p:cTn>
                                        <p:tgtEl>
                                          <p:spTgt spid="3"/>
                                        </p:tgtEl>
                                      </p:cBhvr>
                                      <p:to x="100000" y="100000"/>
                                    </p:animScale>
                                    <p:animScale>
                                      <p:cBhvr>
                                        <p:cTn id="76" dur="26">
                                          <p:stCondLst>
                                            <p:cond delay="1808"/>
                                          </p:stCondLst>
                                        </p:cTn>
                                        <p:tgtEl>
                                          <p:spTgt spid="3"/>
                                        </p:tgtEl>
                                      </p:cBhvr>
                                      <p:to x="100000" y="95000"/>
                                    </p:animScale>
                                    <p:animScale>
                                      <p:cBhvr>
                                        <p:cTn id="77" dur="166" decel="50000">
                                          <p:stCondLst>
                                            <p:cond delay="1834"/>
                                          </p:stCondLst>
                                        </p:cTn>
                                        <p:tgtEl>
                                          <p:spTgt spid="3"/>
                                        </p:tgtEl>
                                      </p:cBhvr>
                                      <p:to x="100000" y="100000"/>
                                    </p:animScale>
                                  </p:childTnLst>
                                </p:cTn>
                              </p:par>
                            </p:childTnLst>
                          </p:cTn>
                        </p:par>
                      </p:childTnLst>
                    </p:cTn>
                  </p:par>
                  <p:par>
                    <p:cTn id="78" fill="hold">
                      <p:stCondLst>
                        <p:cond delay="indefinite"/>
                      </p:stCondLst>
                      <p:childTnLst>
                        <p:par>
                          <p:cTn id="79" fill="hold">
                            <p:stCondLst>
                              <p:cond delay="0"/>
                            </p:stCondLst>
                            <p:childTnLst>
                              <p:par>
                                <p:cTn id="80" presetID="26" presetClass="entr" presetSubtype="0" fill="hold" grpId="0" nodeType="click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wipe(down)">
                                      <p:cBhvr>
                                        <p:cTn id="82" dur="580">
                                          <p:stCondLst>
                                            <p:cond delay="0"/>
                                          </p:stCondLst>
                                        </p:cTn>
                                        <p:tgtEl>
                                          <p:spTgt spid="22"/>
                                        </p:tgtEl>
                                      </p:cBhvr>
                                    </p:animEffect>
                                    <p:anim calcmode="lin" valueType="num">
                                      <p:cBhvr>
                                        <p:cTn id="83"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84"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85"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86"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87"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88" dur="26">
                                          <p:stCondLst>
                                            <p:cond delay="650"/>
                                          </p:stCondLst>
                                        </p:cTn>
                                        <p:tgtEl>
                                          <p:spTgt spid="22"/>
                                        </p:tgtEl>
                                      </p:cBhvr>
                                      <p:to x="100000" y="60000"/>
                                    </p:animScale>
                                    <p:animScale>
                                      <p:cBhvr>
                                        <p:cTn id="89" dur="166" decel="50000">
                                          <p:stCondLst>
                                            <p:cond delay="676"/>
                                          </p:stCondLst>
                                        </p:cTn>
                                        <p:tgtEl>
                                          <p:spTgt spid="22"/>
                                        </p:tgtEl>
                                      </p:cBhvr>
                                      <p:to x="100000" y="100000"/>
                                    </p:animScale>
                                    <p:animScale>
                                      <p:cBhvr>
                                        <p:cTn id="90" dur="26">
                                          <p:stCondLst>
                                            <p:cond delay="1312"/>
                                          </p:stCondLst>
                                        </p:cTn>
                                        <p:tgtEl>
                                          <p:spTgt spid="22"/>
                                        </p:tgtEl>
                                      </p:cBhvr>
                                      <p:to x="100000" y="80000"/>
                                    </p:animScale>
                                    <p:animScale>
                                      <p:cBhvr>
                                        <p:cTn id="91" dur="166" decel="50000">
                                          <p:stCondLst>
                                            <p:cond delay="1338"/>
                                          </p:stCondLst>
                                        </p:cTn>
                                        <p:tgtEl>
                                          <p:spTgt spid="22"/>
                                        </p:tgtEl>
                                      </p:cBhvr>
                                      <p:to x="100000" y="100000"/>
                                    </p:animScale>
                                    <p:animScale>
                                      <p:cBhvr>
                                        <p:cTn id="92" dur="26">
                                          <p:stCondLst>
                                            <p:cond delay="1642"/>
                                          </p:stCondLst>
                                        </p:cTn>
                                        <p:tgtEl>
                                          <p:spTgt spid="22"/>
                                        </p:tgtEl>
                                      </p:cBhvr>
                                      <p:to x="100000" y="90000"/>
                                    </p:animScale>
                                    <p:animScale>
                                      <p:cBhvr>
                                        <p:cTn id="93" dur="166" decel="50000">
                                          <p:stCondLst>
                                            <p:cond delay="1668"/>
                                          </p:stCondLst>
                                        </p:cTn>
                                        <p:tgtEl>
                                          <p:spTgt spid="22"/>
                                        </p:tgtEl>
                                      </p:cBhvr>
                                      <p:to x="100000" y="100000"/>
                                    </p:animScale>
                                    <p:animScale>
                                      <p:cBhvr>
                                        <p:cTn id="94" dur="26">
                                          <p:stCondLst>
                                            <p:cond delay="1808"/>
                                          </p:stCondLst>
                                        </p:cTn>
                                        <p:tgtEl>
                                          <p:spTgt spid="22"/>
                                        </p:tgtEl>
                                      </p:cBhvr>
                                      <p:to x="100000" y="95000"/>
                                    </p:animScale>
                                    <p:animScale>
                                      <p:cBhvr>
                                        <p:cTn id="95" dur="166" decel="50000">
                                          <p:stCondLst>
                                            <p:cond delay="1834"/>
                                          </p:stCondLst>
                                        </p:cTn>
                                        <p:tgtEl>
                                          <p:spTgt spid="22"/>
                                        </p:tgtEl>
                                      </p:cBhvr>
                                      <p:to x="100000" y="100000"/>
                                    </p:animScale>
                                  </p:childTnLst>
                                </p:cTn>
                              </p:par>
                            </p:childTnLst>
                          </p:cTn>
                        </p:par>
                      </p:childTnLst>
                    </p:cTn>
                  </p:par>
                  <p:par>
                    <p:cTn id="96" fill="hold">
                      <p:stCondLst>
                        <p:cond delay="indefinite"/>
                      </p:stCondLst>
                      <p:childTnLst>
                        <p:par>
                          <p:cTn id="97" fill="hold">
                            <p:stCondLst>
                              <p:cond delay="0"/>
                            </p:stCondLst>
                            <p:childTnLst>
                              <p:par>
                                <p:cTn id="98" presetID="34" presetClass="entr" presetSubtype="0" fill="hold" grpId="0" nodeType="clickEffect">
                                  <p:stCondLst>
                                    <p:cond delay="0"/>
                                  </p:stCondLst>
                                  <p:childTnLst>
                                    <p:set>
                                      <p:cBhvr>
                                        <p:cTn id="99" dur="1" fill="hold">
                                          <p:stCondLst>
                                            <p:cond delay="0"/>
                                          </p:stCondLst>
                                        </p:cTn>
                                        <p:tgtEl>
                                          <p:spTgt spid="23"/>
                                        </p:tgtEl>
                                        <p:attrNameLst>
                                          <p:attrName>style.visibility</p:attrName>
                                        </p:attrNameLst>
                                      </p:cBhvr>
                                      <p:to>
                                        <p:strVal val="visible"/>
                                      </p:to>
                                    </p:set>
                                    <p:anim from="(-#ppt_w/2)" to="(#ppt_x)" calcmode="lin" valueType="num">
                                      <p:cBhvr>
                                        <p:cTn id="100" dur="600" fill="hold">
                                          <p:stCondLst>
                                            <p:cond delay="0"/>
                                          </p:stCondLst>
                                        </p:cTn>
                                        <p:tgtEl>
                                          <p:spTgt spid="23"/>
                                        </p:tgtEl>
                                        <p:attrNameLst>
                                          <p:attrName>ppt_x</p:attrName>
                                        </p:attrNameLst>
                                      </p:cBhvr>
                                    </p:anim>
                                    <p:anim from="0" to="-1.0" calcmode="lin" valueType="num">
                                      <p:cBhvr>
                                        <p:cTn id="101" dur="200" decel="50000" autoRev="1" fill="hold">
                                          <p:stCondLst>
                                            <p:cond delay="600"/>
                                          </p:stCondLst>
                                        </p:cTn>
                                        <p:tgtEl>
                                          <p:spTgt spid="23"/>
                                        </p:tgtEl>
                                        <p:attrNameLst>
                                          <p:attrName>xshear</p:attrName>
                                        </p:attrNameLst>
                                      </p:cBhvr>
                                    </p:anim>
                                    <p:animScale>
                                      <p:cBhvr>
                                        <p:cTn id="102" dur="200" decel="100000" autoRev="1" fill="hold">
                                          <p:stCondLst>
                                            <p:cond delay="600"/>
                                          </p:stCondLst>
                                        </p:cTn>
                                        <p:tgtEl>
                                          <p:spTgt spid="23"/>
                                        </p:tgtEl>
                                      </p:cBhvr>
                                      <p:from x="100000" y="100000"/>
                                      <p:to x="80000" y="100000"/>
                                    </p:animScale>
                                    <p:anim by="(#ppt_h/3+#ppt_w*0.1)" calcmode="lin" valueType="num">
                                      <p:cBhvr additive="sum">
                                        <p:cTn id="103" dur="200" decel="100000" autoRev="1" fill="hold">
                                          <p:stCondLst>
                                            <p:cond delay="600"/>
                                          </p:stCondLst>
                                        </p:cTn>
                                        <p:tgtEl>
                                          <p:spTgt spid="23"/>
                                        </p:tgtEl>
                                        <p:attrNameLst>
                                          <p:attrName>ppt_x</p:attrName>
                                        </p:attrNameLst>
                                      </p:cBhvr>
                                    </p:anim>
                                  </p:childTnLst>
                                </p:cTn>
                              </p:par>
                              <p:par>
                                <p:cTn id="104" presetID="45" presetClass="entr" presetSubtype="0" fill="hold" nodeType="withEffect">
                                  <p:stCondLst>
                                    <p:cond delay="0"/>
                                  </p:stCondLst>
                                  <p:childTnLst>
                                    <p:set>
                                      <p:cBhvr>
                                        <p:cTn id="105" dur="1" fill="hold">
                                          <p:stCondLst>
                                            <p:cond delay="0"/>
                                          </p:stCondLst>
                                        </p:cTn>
                                        <p:tgtEl>
                                          <p:spTgt spid="10"/>
                                        </p:tgtEl>
                                        <p:attrNameLst>
                                          <p:attrName>style.visibility</p:attrName>
                                        </p:attrNameLst>
                                      </p:cBhvr>
                                      <p:to>
                                        <p:strVal val="visible"/>
                                      </p:to>
                                    </p:set>
                                    <p:animEffect transition="in" filter="fade">
                                      <p:cBhvr>
                                        <p:cTn id="106" dur="2000"/>
                                        <p:tgtEl>
                                          <p:spTgt spid="10"/>
                                        </p:tgtEl>
                                      </p:cBhvr>
                                    </p:animEffect>
                                    <p:anim calcmode="lin" valueType="num">
                                      <p:cBhvr>
                                        <p:cTn id="107" dur="2000" fill="hold"/>
                                        <p:tgtEl>
                                          <p:spTgt spid="10"/>
                                        </p:tgtEl>
                                        <p:attrNameLst>
                                          <p:attrName>ppt_w</p:attrName>
                                        </p:attrNameLst>
                                      </p:cBhvr>
                                      <p:tavLst>
                                        <p:tav tm="0" fmla="#ppt_w*sin(2.5*pi*$)">
                                          <p:val>
                                            <p:fltVal val="0"/>
                                          </p:val>
                                        </p:tav>
                                        <p:tav tm="100000">
                                          <p:val>
                                            <p:fltVal val="1"/>
                                          </p:val>
                                        </p:tav>
                                      </p:tavLst>
                                    </p:anim>
                                    <p:anim calcmode="lin" valueType="num">
                                      <p:cBhvr>
                                        <p:cTn id="108"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109" fill="hold">
                      <p:stCondLst>
                        <p:cond delay="indefinite"/>
                      </p:stCondLst>
                      <p:childTnLst>
                        <p:par>
                          <p:cTn id="110" fill="hold">
                            <p:stCondLst>
                              <p:cond delay="0"/>
                            </p:stCondLst>
                            <p:childTnLst>
                              <p:par>
                                <p:cTn id="111" presetID="34" presetClass="entr" presetSubtype="0" fill="hold" grpId="0" nodeType="clickEffect">
                                  <p:stCondLst>
                                    <p:cond delay="0"/>
                                  </p:stCondLst>
                                  <p:childTnLst>
                                    <p:set>
                                      <p:cBhvr>
                                        <p:cTn id="112" dur="1" fill="hold">
                                          <p:stCondLst>
                                            <p:cond delay="0"/>
                                          </p:stCondLst>
                                        </p:cTn>
                                        <p:tgtEl>
                                          <p:spTgt spid="24"/>
                                        </p:tgtEl>
                                        <p:attrNameLst>
                                          <p:attrName>style.visibility</p:attrName>
                                        </p:attrNameLst>
                                      </p:cBhvr>
                                      <p:to>
                                        <p:strVal val="visible"/>
                                      </p:to>
                                    </p:set>
                                    <p:anim from="(-#ppt_w/2)" to="(#ppt_x)" calcmode="lin" valueType="num">
                                      <p:cBhvr>
                                        <p:cTn id="113" dur="600" fill="hold">
                                          <p:stCondLst>
                                            <p:cond delay="0"/>
                                          </p:stCondLst>
                                        </p:cTn>
                                        <p:tgtEl>
                                          <p:spTgt spid="24"/>
                                        </p:tgtEl>
                                        <p:attrNameLst>
                                          <p:attrName>ppt_x</p:attrName>
                                        </p:attrNameLst>
                                      </p:cBhvr>
                                    </p:anim>
                                    <p:anim from="0" to="-1.0" calcmode="lin" valueType="num">
                                      <p:cBhvr>
                                        <p:cTn id="114" dur="200" decel="50000" autoRev="1" fill="hold">
                                          <p:stCondLst>
                                            <p:cond delay="600"/>
                                          </p:stCondLst>
                                        </p:cTn>
                                        <p:tgtEl>
                                          <p:spTgt spid="24"/>
                                        </p:tgtEl>
                                        <p:attrNameLst>
                                          <p:attrName>xshear</p:attrName>
                                        </p:attrNameLst>
                                      </p:cBhvr>
                                    </p:anim>
                                    <p:animScale>
                                      <p:cBhvr>
                                        <p:cTn id="115" dur="200" decel="100000" autoRev="1" fill="hold">
                                          <p:stCondLst>
                                            <p:cond delay="600"/>
                                          </p:stCondLst>
                                        </p:cTn>
                                        <p:tgtEl>
                                          <p:spTgt spid="24"/>
                                        </p:tgtEl>
                                      </p:cBhvr>
                                      <p:from x="100000" y="100000"/>
                                      <p:to x="80000" y="100000"/>
                                    </p:animScale>
                                    <p:anim by="(#ppt_h/3+#ppt_w*0.1)" calcmode="lin" valueType="num">
                                      <p:cBhvr additive="sum">
                                        <p:cTn id="116" dur="200" decel="100000" autoRev="1" fill="hold">
                                          <p:stCondLst>
                                            <p:cond delay="600"/>
                                          </p:stCondLst>
                                        </p:cTn>
                                        <p:tgtEl>
                                          <p:spTgt spid="24"/>
                                        </p:tgtEl>
                                        <p:attrNameLst>
                                          <p:attrName>ppt_x</p:attrName>
                                        </p:attrNameLst>
                                      </p:cBhvr>
                                    </p:anim>
                                  </p:childTnLst>
                                </p:cTn>
                              </p:par>
                            </p:childTnLst>
                          </p:cTn>
                        </p:par>
                      </p:childTnLst>
                    </p:cTn>
                  </p:par>
                  <p:par>
                    <p:cTn id="117" fill="hold">
                      <p:stCondLst>
                        <p:cond delay="indefinite"/>
                      </p:stCondLst>
                      <p:childTnLst>
                        <p:par>
                          <p:cTn id="118" fill="hold">
                            <p:stCondLst>
                              <p:cond delay="0"/>
                            </p:stCondLst>
                            <p:childTnLst>
                              <p:par>
                                <p:cTn id="119" presetID="34" presetClass="entr" presetSubtype="0" fill="hold" grpId="0" nodeType="clickEffect">
                                  <p:stCondLst>
                                    <p:cond delay="0"/>
                                  </p:stCondLst>
                                  <p:childTnLst>
                                    <p:set>
                                      <p:cBhvr>
                                        <p:cTn id="120" dur="1" fill="hold">
                                          <p:stCondLst>
                                            <p:cond delay="0"/>
                                          </p:stCondLst>
                                        </p:cTn>
                                        <p:tgtEl>
                                          <p:spTgt spid="221201"/>
                                        </p:tgtEl>
                                        <p:attrNameLst>
                                          <p:attrName>style.visibility</p:attrName>
                                        </p:attrNameLst>
                                      </p:cBhvr>
                                      <p:to>
                                        <p:strVal val="visible"/>
                                      </p:to>
                                    </p:set>
                                    <p:anim from="(-#ppt_w/2)" to="(#ppt_x)" calcmode="lin" valueType="num">
                                      <p:cBhvr>
                                        <p:cTn id="121" dur="600" fill="hold">
                                          <p:stCondLst>
                                            <p:cond delay="0"/>
                                          </p:stCondLst>
                                        </p:cTn>
                                        <p:tgtEl>
                                          <p:spTgt spid="221201"/>
                                        </p:tgtEl>
                                        <p:attrNameLst>
                                          <p:attrName>ppt_x</p:attrName>
                                        </p:attrNameLst>
                                      </p:cBhvr>
                                    </p:anim>
                                    <p:anim from="0" to="-1.0" calcmode="lin" valueType="num">
                                      <p:cBhvr>
                                        <p:cTn id="122" dur="200" decel="50000" autoRev="1" fill="hold">
                                          <p:stCondLst>
                                            <p:cond delay="600"/>
                                          </p:stCondLst>
                                        </p:cTn>
                                        <p:tgtEl>
                                          <p:spTgt spid="221201"/>
                                        </p:tgtEl>
                                        <p:attrNameLst>
                                          <p:attrName>xshear</p:attrName>
                                        </p:attrNameLst>
                                      </p:cBhvr>
                                    </p:anim>
                                    <p:animScale>
                                      <p:cBhvr>
                                        <p:cTn id="123" dur="200" decel="100000" autoRev="1" fill="hold">
                                          <p:stCondLst>
                                            <p:cond delay="600"/>
                                          </p:stCondLst>
                                        </p:cTn>
                                        <p:tgtEl>
                                          <p:spTgt spid="221201"/>
                                        </p:tgtEl>
                                      </p:cBhvr>
                                      <p:from x="100000" y="100000"/>
                                      <p:to x="80000" y="100000"/>
                                    </p:animScale>
                                    <p:anim by="(#ppt_h/3+#ppt_w*0.1)" calcmode="lin" valueType="num">
                                      <p:cBhvr additive="sum">
                                        <p:cTn id="124" dur="200" decel="100000" autoRev="1" fill="hold">
                                          <p:stCondLst>
                                            <p:cond delay="600"/>
                                          </p:stCondLst>
                                        </p:cTn>
                                        <p:tgtEl>
                                          <p:spTgt spid="221201"/>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88" grpId="0"/>
      <p:bldP spid="221193" grpId="0"/>
      <p:bldP spid="221194" grpId="0"/>
      <p:bldP spid="221196" grpId="0"/>
      <p:bldP spid="221197" grpId="0"/>
      <p:bldP spid="221198" grpId="0"/>
      <p:bldP spid="221201" grpId="0"/>
      <p:bldP spid="3" grpId="0"/>
      <p:bldP spid="22" grpId="0"/>
      <p:bldP spid="23" grpId="0"/>
      <p:bldP spid="2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16000" y="243543"/>
            <a:ext cx="7851775" cy="6351587"/>
            <a:chOff x="1016000" y="243543"/>
            <a:chExt cx="7851775" cy="6351587"/>
          </a:xfrm>
        </p:grpSpPr>
        <p:pic>
          <p:nvPicPr>
            <p:cNvPr id="27650" name="Picture 7" descr="whatswha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6000" y="1105555"/>
              <a:ext cx="6829425" cy="4559300"/>
            </a:xfrm>
            <a:prstGeom prst="rect">
              <a:avLst/>
            </a:prstGeom>
            <a:noFill/>
            <a:ln w="9525">
              <a:noFill/>
              <a:miter lim="800000"/>
              <a:headEnd/>
              <a:tailEnd/>
            </a:ln>
          </p:spPr>
        </p:pic>
        <p:sp>
          <p:nvSpPr>
            <p:cNvPr id="27651" name="Rectangle 8"/>
            <p:cNvSpPr>
              <a:spLocks noChangeArrowheads="1"/>
            </p:cNvSpPr>
            <p:nvPr/>
          </p:nvSpPr>
          <p:spPr bwMode="auto">
            <a:xfrm>
              <a:off x="1484313" y="243543"/>
              <a:ext cx="6235700" cy="519112"/>
            </a:xfrm>
            <a:prstGeom prst="rect">
              <a:avLst/>
            </a:prstGeom>
            <a:noFill/>
            <a:ln w="22225" algn="ctr">
              <a:noFill/>
              <a:miter lim="800000"/>
              <a:headEnd/>
              <a:tailEnd/>
            </a:ln>
          </p:spPr>
          <p:txBody>
            <a:bodyPr wrap="none" anchor="ctr">
              <a:spAutoFit/>
            </a:bodyPr>
            <a:lstStyle/>
            <a:p>
              <a:pPr algn="l"/>
              <a:r>
                <a:rPr lang="en-US" b="1">
                  <a:solidFill>
                    <a:schemeClr val="accent2"/>
                  </a:solidFill>
                </a:rPr>
                <a:t>Schematic of a Nuclear Power Plant</a:t>
              </a:r>
            </a:p>
          </p:txBody>
        </p:sp>
        <p:sp>
          <p:nvSpPr>
            <p:cNvPr id="27652" name="Rectangle 9"/>
            <p:cNvSpPr>
              <a:spLocks noChangeArrowheads="1"/>
            </p:cNvSpPr>
            <p:nvPr/>
          </p:nvSpPr>
          <p:spPr bwMode="auto">
            <a:xfrm>
              <a:off x="4659313" y="5763280"/>
              <a:ext cx="4208462" cy="396875"/>
            </a:xfrm>
            <a:prstGeom prst="rect">
              <a:avLst/>
            </a:prstGeom>
            <a:noFill/>
            <a:ln w="22225" algn="ctr">
              <a:noFill/>
              <a:miter lim="800000"/>
              <a:headEnd/>
              <a:tailEnd/>
            </a:ln>
          </p:spPr>
          <p:txBody>
            <a:bodyPr wrap="none" anchor="ctr">
              <a:spAutoFit/>
            </a:bodyPr>
            <a:lstStyle/>
            <a:p>
              <a:pPr algn="l"/>
              <a:r>
                <a:rPr lang="en-US" sz="2000" b="1">
                  <a:solidFill>
                    <a:schemeClr val="accent2"/>
                  </a:solidFill>
                </a:rPr>
                <a:t>EIW = Emergency Injection Water</a:t>
              </a:r>
            </a:p>
          </p:txBody>
        </p:sp>
        <p:sp>
          <p:nvSpPr>
            <p:cNvPr id="27653" name="Rectangle 10"/>
            <p:cNvSpPr>
              <a:spLocks noChangeArrowheads="1"/>
            </p:cNvSpPr>
            <p:nvPr/>
          </p:nvSpPr>
          <p:spPr bwMode="auto">
            <a:xfrm>
              <a:off x="4649788" y="6198255"/>
              <a:ext cx="4043362" cy="396875"/>
            </a:xfrm>
            <a:prstGeom prst="rect">
              <a:avLst/>
            </a:prstGeom>
            <a:noFill/>
            <a:ln w="22225" algn="ctr">
              <a:noFill/>
              <a:miter lim="800000"/>
              <a:headEnd/>
              <a:tailEnd/>
            </a:ln>
          </p:spPr>
          <p:txBody>
            <a:bodyPr wrap="none" anchor="ctr">
              <a:spAutoFit/>
            </a:bodyPr>
            <a:lstStyle/>
            <a:p>
              <a:pPr algn="l"/>
              <a:r>
                <a:rPr lang="en-US" sz="2000" b="1">
                  <a:solidFill>
                    <a:schemeClr val="accent2"/>
                  </a:solidFill>
                </a:rPr>
                <a:t>PORV = Pressure Release Valve</a:t>
              </a: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ChangeArrowheads="1"/>
          </p:cNvSpPr>
          <p:nvPr/>
        </p:nvSpPr>
        <p:spPr bwMode="auto">
          <a:xfrm>
            <a:off x="394775" y="180884"/>
            <a:ext cx="5341527" cy="523220"/>
          </a:xfrm>
          <a:prstGeom prst="rect">
            <a:avLst/>
          </a:prstGeom>
          <a:noFill/>
          <a:ln w="22225" algn="ctr">
            <a:noFill/>
            <a:miter lim="800000"/>
            <a:headEnd/>
            <a:tailEnd/>
          </a:ln>
        </p:spPr>
        <p:txBody>
          <a:bodyPr wrap="none" anchor="ctr">
            <a:spAutoFit/>
          </a:bodyPr>
          <a:lstStyle/>
          <a:p>
            <a:pPr algn="l"/>
            <a:r>
              <a:rPr lang="en-US" dirty="0"/>
              <a:t>Main </a:t>
            </a:r>
            <a:r>
              <a:rPr lang="en-US" dirty="0" smtClean="0"/>
              <a:t>benefits of fission reactors:</a:t>
            </a:r>
            <a:endParaRPr lang="en-US" dirty="0"/>
          </a:p>
        </p:txBody>
      </p:sp>
      <p:sp>
        <p:nvSpPr>
          <p:cNvPr id="222216" name="Rectangle 8"/>
          <p:cNvSpPr>
            <a:spLocks noChangeArrowheads="1"/>
          </p:cNvSpPr>
          <p:nvPr/>
        </p:nvSpPr>
        <p:spPr bwMode="auto">
          <a:xfrm>
            <a:off x="3808433" y="737980"/>
            <a:ext cx="4684296" cy="954107"/>
          </a:xfrm>
          <a:prstGeom prst="rect">
            <a:avLst/>
          </a:prstGeom>
          <a:noFill/>
          <a:ln w="22225" algn="ctr">
            <a:noFill/>
            <a:miter lim="800000"/>
            <a:headEnd/>
            <a:tailEnd/>
          </a:ln>
        </p:spPr>
        <p:txBody>
          <a:bodyPr wrap="none" anchor="ctr">
            <a:spAutoFit/>
          </a:bodyPr>
          <a:lstStyle/>
          <a:p>
            <a:pPr algn="l"/>
            <a:r>
              <a:rPr lang="en-US" dirty="0">
                <a:solidFill>
                  <a:schemeClr val="tx1"/>
                </a:solidFill>
              </a:rPr>
              <a:t>no air pollution; does NOT</a:t>
            </a:r>
          </a:p>
          <a:p>
            <a:pPr algn="l"/>
            <a:r>
              <a:rPr lang="en-US" dirty="0">
                <a:solidFill>
                  <a:schemeClr val="tx1"/>
                </a:solidFill>
              </a:rPr>
              <a:t>contribute to </a:t>
            </a:r>
            <a:r>
              <a:rPr lang="en-US" dirty="0" smtClean="0">
                <a:solidFill>
                  <a:schemeClr val="tx1"/>
                </a:solidFill>
              </a:rPr>
              <a:t>climate change</a:t>
            </a:r>
            <a:endParaRPr lang="en-US" dirty="0">
              <a:solidFill>
                <a:schemeClr val="tx1"/>
              </a:solidFill>
            </a:endParaRPr>
          </a:p>
        </p:txBody>
      </p:sp>
      <p:sp>
        <p:nvSpPr>
          <p:cNvPr id="28676" name="Rectangle 9"/>
          <p:cNvSpPr>
            <a:spLocks noChangeArrowheads="1"/>
          </p:cNvSpPr>
          <p:nvPr/>
        </p:nvSpPr>
        <p:spPr bwMode="auto">
          <a:xfrm>
            <a:off x="3245682" y="1648975"/>
            <a:ext cx="719138" cy="519113"/>
          </a:xfrm>
          <a:prstGeom prst="rect">
            <a:avLst/>
          </a:prstGeom>
          <a:noFill/>
          <a:ln w="22225" algn="ctr">
            <a:noFill/>
            <a:miter lim="800000"/>
            <a:headEnd/>
            <a:tailEnd/>
          </a:ln>
        </p:spPr>
        <p:txBody>
          <a:bodyPr wrap="none" anchor="ctr">
            <a:spAutoFit/>
          </a:bodyPr>
          <a:lstStyle/>
          <a:p>
            <a:pPr algn="l"/>
            <a:r>
              <a:rPr lang="en-US" dirty="0"/>
              <a:t>(2) </a:t>
            </a:r>
          </a:p>
        </p:txBody>
      </p:sp>
      <p:sp>
        <p:nvSpPr>
          <p:cNvPr id="222218" name="Rectangle 10"/>
          <p:cNvSpPr>
            <a:spLocks noChangeArrowheads="1"/>
          </p:cNvSpPr>
          <p:nvPr/>
        </p:nvSpPr>
        <p:spPr bwMode="auto">
          <a:xfrm>
            <a:off x="3825120" y="1647388"/>
            <a:ext cx="4025900" cy="946150"/>
          </a:xfrm>
          <a:prstGeom prst="rect">
            <a:avLst/>
          </a:prstGeom>
          <a:noFill/>
          <a:ln w="22225" algn="ctr">
            <a:noFill/>
            <a:miter lim="800000"/>
            <a:headEnd/>
            <a:tailEnd/>
          </a:ln>
        </p:spPr>
        <p:txBody>
          <a:bodyPr wrap="none" anchor="ctr">
            <a:spAutoFit/>
          </a:bodyPr>
          <a:lstStyle/>
          <a:p>
            <a:pPr algn="l"/>
            <a:r>
              <a:rPr lang="en-US">
                <a:solidFill>
                  <a:schemeClr val="tx1"/>
                </a:solidFill>
              </a:rPr>
              <a:t>small volume of material</a:t>
            </a:r>
          </a:p>
          <a:p>
            <a:pPr algn="l"/>
            <a:r>
              <a:rPr lang="en-US">
                <a:solidFill>
                  <a:schemeClr val="tx1"/>
                </a:solidFill>
              </a:rPr>
              <a:t>consumed</a:t>
            </a:r>
          </a:p>
        </p:txBody>
      </p:sp>
      <p:sp>
        <p:nvSpPr>
          <p:cNvPr id="222219" name="Rectangle 11"/>
          <p:cNvSpPr>
            <a:spLocks noChangeArrowheads="1"/>
          </p:cNvSpPr>
          <p:nvPr/>
        </p:nvSpPr>
        <p:spPr bwMode="auto">
          <a:xfrm>
            <a:off x="3259138" y="2496061"/>
            <a:ext cx="5568950" cy="1800225"/>
          </a:xfrm>
          <a:prstGeom prst="rect">
            <a:avLst/>
          </a:prstGeom>
          <a:noFill/>
          <a:ln w="22225" algn="ctr">
            <a:noFill/>
            <a:miter lim="800000"/>
            <a:headEnd/>
            <a:tailEnd/>
          </a:ln>
        </p:spPr>
        <p:txBody>
          <a:bodyPr wrap="none" anchor="ctr">
            <a:spAutoFit/>
          </a:bodyPr>
          <a:lstStyle/>
          <a:p>
            <a:pPr algn="l"/>
            <a:r>
              <a:rPr lang="en-US" dirty="0"/>
              <a:t>(3) </a:t>
            </a:r>
            <a:r>
              <a:rPr lang="en-US" u="sng" dirty="0"/>
              <a:t>breeder reactors</a:t>
            </a:r>
            <a:r>
              <a:rPr lang="en-US" dirty="0"/>
              <a:t>: reactors that</a:t>
            </a:r>
          </a:p>
          <a:p>
            <a:pPr algn="l"/>
            <a:r>
              <a:rPr lang="en-US" dirty="0"/>
              <a:t>      generate new </a:t>
            </a:r>
            <a:r>
              <a:rPr lang="en-US" dirty="0" smtClean="0"/>
              <a:t>fissile material</a:t>
            </a:r>
            <a:endParaRPr lang="en-US" dirty="0"/>
          </a:p>
          <a:p>
            <a:pPr algn="l"/>
            <a:r>
              <a:rPr lang="en-US" dirty="0"/>
              <a:t>      at a greater rate than the</a:t>
            </a:r>
          </a:p>
          <a:p>
            <a:pPr algn="l"/>
            <a:r>
              <a:rPr lang="en-US" dirty="0"/>
              <a:t>      original fuel is consumed </a:t>
            </a:r>
          </a:p>
        </p:txBody>
      </p:sp>
      <p:sp>
        <p:nvSpPr>
          <p:cNvPr id="222220" name="Rectangle 12"/>
          <p:cNvSpPr>
            <a:spLocks noChangeArrowheads="1"/>
          </p:cNvSpPr>
          <p:nvPr/>
        </p:nvSpPr>
        <p:spPr bwMode="auto">
          <a:xfrm>
            <a:off x="3906755" y="4275118"/>
            <a:ext cx="4721164" cy="954107"/>
          </a:xfrm>
          <a:prstGeom prst="rect">
            <a:avLst/>
          </a:prstGeom>
          <a:noFill/>
          <a:ln w="22225" algn="ctr">
            <a:noFill/>
            <a:miter lim="800000"/>
            <a:headEnd/>
            <a:tailEnd/>
          </a:ln>
        </p:spPr>
        <p:txBody>
          <a:bodyPr wrap="none" anchor="ctr">
            <a:spAutoFit/>
          </a:bodyPr>
          <a:lstStyle/>
          <a:p>
            <a:pPr algn="l"/>
            <a:r>
              <a:rPr lang="en-US" dirty="0"/>
              <a:t>-- </a:t>
            </a:r>
            <a:r>
              <a:rPr lang="en-US" dirty="0" smtClean="0"/>
              <a:t>non-fissile U-238 is trans-</a:t>
            </a:r>
            <a:endParaRPr lang="en-US" dirty="0"/>
          </a:p>
          <a:p>
            <a:pPr algn="l"/>
            <a:r>
              <a:rPr lang="en-US" dirty="0"/>
              <a:t>   </a:t>
            </a:r>
            <a:r>
              <a:rPr lang="en-US" dirty="0" smtClean="0"/>
              <a:t>muted into fissile </a:t>
            </a:r>
            <a:r>
              <a:rPr lang="en-US" dirty="0"/>
              <a:t>Pu-239 </a:t>
            </a:r>
          </a:p>
        </p:txBody>
      </p:sp>
      <p:sp>
        <p:nvSpPr>
          <p:cNvPr id="222221" name="Rectangle 13"/>
          <p:cNvSpPr>
            <a:spLocks noChangeArrowheads="1"/>
          </p:cNvSpPr>
          <p:nvPr/>
        </p:nvSpPr>
        <p:spPr bwMode="auto">
          <a:xfrm>
            <a:off x="1417638" y="6143625"/>
            <a:ext cx="2541587" cy="519113"/>
          </a:xfrm>
          <a:prstGeom prst="rect">
            <a:avLst/>
          </a:prstGeom>
          <a:noFill/>
          <a:ln w="22225" algn="ctr">
            <a:noFill/>
            <a:miter lim="800000"/>
            <a:headEnd/>
            <a:tailEnd/>
          </a:ln>
        </p:spPr>
        <p:txBody>
          <a:bodyPr wrap="none" anchor="ctr">
            <a:spAutoFit/>
          </a:bodyPr>
          <a:lstStyle/>
          <a:p>
            <a:pPr algn="l"/>
            <a:r>
              <a:rPr lang="en-US"/>
              <a:t>Main problem: </a:t>
            </a:r>
          </a:p>
        </p:txBody>
      </p:sp>
      <p:sp>
        <p:nvSpPr>
          <p:cNvPr id="222222" name="Rectangle 14"/>
          <p:cNvSpPr>
            <a:spLocks noChangeArrowheads="1"/>
          </p:cNvSpPr>
          <p:nvPr/>
        </p:nvSpPr>
        <p:spPr bwMode="auto">
          <a:xfrm>
            <a:off x="3790950" y="6143625"/>
            <a:ext cx="3863975" cy="519113"/>
          </a:xfrm>
          <a:prstGeom prst="rect">
            <a:avLst/>
          </a:prstGeom>
          <a:noFill/>
          <a:ln w="22225" algn="ctr">
            <a:noFill/>
            <a:miter lim="800000"/>
            <a:headEnd/>
            <a:tailEnd/>
          </a:ln>
        </p:spPr>
        <p:txBody>
          <a:bodyPr wrap="none" anchor="ctr">
            <a:spAutoFit/>
          </a:bodyPr>
          <a:lstStyle/>
          <a:p>
            <a:pPr algn="l"/>
            <a:r>
              <a:rPr lang="en-US">
                <a:solidFill>
                  <a:schemeClr val="tx1"/>
                </a:solidFill>
              </a:rPr>
              <a:t>What to do with waste?</a:t>
            </a:r>
          </a:p>
        </p:txBody>
      </p:sp>
      <p:sp>
        <p:nvSpPr>
          <p:cNvPr id="222223" name="Rectangle 15"/>
          <p:cNvSpPr>
            <a:spLocks noChangeArrowheads="1"/>
          </p:cNvSpPr>
          <p:nvPr/>
        </p:nvSpPr>
        <p:spPr bwMode="auto">
          <a:xfrm>
            <a:off x="1381125" y="5445125"/>
            <a:ext cx="1254125" cy="519113"/>
          </a:xfrm>
          <a:prstGeom prst="rect">
            <a:avLst/>
          </a:prstGeom>
          <a:noFill/>
          <a:ln w="22225" algn="ctr">
            <a:noFill/>
            <a:miter lim="800000"/>
            <a:headEnd/>
            <a:tailEnd/>
          </a:ln>
        </p:spPr>
        <p:txBody>
          <a:bodyPr wrap="none" anchor="ctr">
            <a:spAutoFit/>
          </a:bodyPr>
          <a:lstStyle/>
          <a:p>
            <a:pPr algn="l"/>
            <a:r>
              <a:rPr lang="en-US">
                <a:solidFill>
                  <a:schemeClr val="tx1"/>
                </a:solidFill>
              </a:rPr>
              <a:t>U-238 </a:t>
            </a:r>
          </a:p>
        </p:txBody>
      </p:sp>
      <p:sp>
        <p:nvSpPr>
          <p:cNvPr id="222224" name="Rectangle 16"/>
          <p:cNvSpPr>
            <a:spLocks noChangeArrowheads="1"/>
          </p:cNvSpPr>
          <p:nvPr/>
        </p:nvSpPr>
        <p:spPr bwMode="auto">
          <a:xfrm>
            <a:off x="3182938" y="5445125"/>
            <a:ext cx="1254125" cy="519113"/>
          </a:xfrm>
          <a:prstGeom prst="rect">
            <a:avLst/>
          </a:prstGeom>
          <a:noFill/>
          <a:ln w="22225" algn="ctr">
            <a:noFill/>
            <a:miter lim="800000"/>
            <a:headEnd/>
            <a:tailEnd/>
          </a:ln>
        </p:spPr>
        <p:txBody>
          <a:bodyPr wrap="none" anchor="ctr">
            <a:spAutoFit/>
          </a:bodyPr>
          <a:lstStyle/>
          <a:p>
            <a:pPr algn="l"/>
            <a:r>
              <a:rPr lang="en-US">
                <a:solidFill>
                  <a:schemeClr val="tx1"/>
                </a:solidFill>
              </a:rPr>
              <a:t>U-239 </a:t>
            </a:r>
          </a:p>
        </p:txBody>
      </p:sp>
      <p:sp>
        <p:nvSpPr>
          <p:cNvPr id="222225" name="Rectangle 17"/>
          <p:cNvSpPr>
            <a:spLocks noChangeArrowheads="1"/>
          </p:cNvSpPr>
          <p:nvPr/>
        </p:nvSpPr>
        <p:spPr bwMode="auto">
          <a:xfrm>
            <a:off x="7119938" y="5445125"/>
            <a:ext cx="1431925" cy="519113"/>
          </a:xfrm>
          <a:prstGeom prst="rect">
            <a:avLst/>
          </a:prstGeom>
          <a:noFill/>
          <a:ln w="22225" algn="ctr">
            <a:noFill/>
            <a:miter lim="800000"/>
            <a:headEnd/>
            <a:tailEnd/>
          </a:ln>
        </p:spPr>
        <p:txBody>
          <a:bodyPr wrap="none" anchor="ctr">
            <a:spAutoFit/>
          </a:bodyPr>
          <a:lstStyle/>
          <a:p>
            <a:pPr algn="l"/>
            <a:r>
              <a:rPr lang="en-US">
                <a:solidFill>
                  <a:schemeClr val="tx1"/>
                </a:solidFill>
              </a:rPr>
              <a:t>Pu-239 </a:t>
            </a:r>
          </a:p>
        </p:txBody>
      </p:sp>
      <p:sp>
        <p:nvSpPr>
          <p:cNvPr id="222227" name="Line 19"/>
          <p:cNvSpPr>
            <a:spLocks noChangeShapeType="1"/>
          </p:cNvSpPr>
          <p:nvPr/>
        </p:nvSpPr>
        <p:spPr bwMode="auto">
          <a:xfrm>
            <a:off x="2597150" y="5703888"/>
            <a:ext cx="536575" cy="0"/>
          </a:xfrm>
          <a:prstGeom prst="line">
            <a:avLst/>
          </a:prstGeom>
          <a:noFill/>
          <a:ln w="22225">
            <a:solidFill>
              <a:schemeClr val="tx1"/>
            </a:solidFill>
            <a:round/>
            <a:headEnd/>
            <a:tailEnd type="triangle" w="lg" len="lg"/>
          </a:ln>
        </p:spPr>
        <p:txBody>
          <a:bodyPr anchor="ctr">
            <a:spAutoFit/>
          </a:bodyPr>
          <a:lstStyle/>
          <a:p>
            <a:endParaRPr lang="en-US"/>
          </a:p>
        </p:txBody>
      </p:sp>
      <p:sp>
        <p:nvSpPr>
          <p:cNvPr id="222231" name="Rectangle 23"/>
          <p:cNvSpPr>
            <a:spLocks noChangeArrowheads="1"/>
          </p:cNvSpPr>
          <p:nvPr/>
        </p:nvSpPr>
        <p:spPr bwMode="auto">
          <a:xfrm>
            <a:off x="576263" y="5445125"/>
            <a:ext cx="823912" cy="519113"/>
          </a:xfrm>
          <a:prstGeom prst="rect">
            <a:avLst/>
          </a:prstGeom>
          <a:noFill/>
          <a:ln w="22225" algn="ctr">
            <a:noFill/>
            <a:miter lim="800000"/>
            <a:headEnd/>
            <a:tailEnd/>
          </a:ln>
        </p:spPr>
        <p:txBody>
          <a:bodyPr wrap="none" anchor="ctr">
            <a:spAutoFit/>
          </a:bodyPr>
          <a:lstStyle/>
          <a:p>
            <a:pPr algn="l"/>
            <a:r>
              <a:rPr lang="en-US">
                <a:solidFill>
                  <a:schemeClr val="tx1"/>
                </a:solidFill>
              </a:rPr>
              <a:t>n</a:t>
            </a:r>
            <a:r>
              <a:rPr lang="en-US" baseline="30000">
                <a:solidFill>
                  <a:schemeClr val="tx1"/>
                </a:solidFill>
              </a:rPr>
              <a:t>0</a:t>
            </a:r>
            <a:r>
              <a:rPr lang="en-US">
                <a:solidFill>
                  <a:schemeClr val="tx1"/>
                </a:solidFill>
              </a:rPr>
              <a:t> +</a:t>
            </a:r>
            <a:endParaRPr lang="en-US" baseline="30000">
              <a:solidFill>
                <a:schemeClr val="tx1"/>
              </a:solidFill>
            </a:endParaRPr>
          </a:p>
        </p:txBody>
      </p:sp>
      <p:grpSp>
        <p:nvGrpSpPr>
          <p:cNvPr id="2" name="Group 34"/>
          <p:cNvGrpSpPr>
            <a:grpSpLocks/>
          </p:cNvGrpSpPr>
          <p:nvPr/>
        </p:nvGrpSpPr>
        <p:grpSpPr bwMode="auto">
          <a:xfrm>
            <a:off x="4411663" y="5229225"/>
            <a:ext cx="536575" cy="519113"/>
            <a:chOff x="2779" y="3294"/>
            <a:chExt cx="338" cy="327"/>
          </a:xfrm>
        </p:grpSpPr>
        <p:sp>
          <p:nvSpPr>
            <p:cNvPr id="28694" name="Rectangle 22"/>
            <p:cNvSpPr>
              <a:spLocks noChangeArrowheads="1"/>
            </p:cNvSpPr>
            <p:nvPr/>
          </p:nvSpPr>
          <p:spPr bwMode="auto">
            <a:xfrm>
              <a:off x="2812" y="3294"/>
              <a:ext cx="239" cy="327"/>
            </a:xfrm>
            <a:prstGeom prst="rect">
              <a:avLst/>
            </a:prstGeom>
            <a:noFill/>
            <a:ln w="9525">
              <a:noFill/>
              <a:miter lim="800000"/>
              <a:headEnd/>
              <a:tailEnd/>
            </a:ln>
          </p:spPr>
          <p:txBody>
            <a:bodyPr wrap="none">
              <a:spAutoFit/>
            </a:bodyPr>
            <a:lstStyle/>
            <a:p>
              <a:pPr algn="l"/>
              <a:r>
                <a:rPr lang="en-US">
                  <a:solidFill>
                    <a:schemeClr val="tx1"/>
                  </a:solidFill>
                  <a:latin typeface="Symbol" pitchFamily="18" charset="2"/>
                </a:rPr>
                <a:t>b</a:t>
              </a:r>
            </a:p>
          </p:txBody>
        </p:sp>
        <p:sp>
          <p:nvSpPr>
            <p:cNvPr id="28695" name="Line 24"/>
            <p:cNvSpPr>
              <a:spLocks noChangeShapeType="1"/>
            </p:cNvSpPr>
            <p:nvPr/>
          </p:nvSpPr>
          <p:spPr bwMode="auto">
            <a:xfrm>
              <a:off x="2779" y="3593"/>
              <a:ext cx="338" cy="0"/>
            </a:xfrm>
            <a:prstGeom prst="line">
              <a:avLst/>
            </a:prstGeom>
            <a:noFill/>
            <a:ln w="22225">
              <a:solidFill>
                <a:schemeClr val="tx1"/>
              </a:solidFill>
              <a:round/>
              <a:headEnd/>
              <a:tailEnd type="triangle" w="lg" len="lg"/>
            </a:ln>
          </p:spPr>
          <p:txBody>
            <a:bodyPr anchor="ctr">
              <a:spAutoFit/>
            </a:bodyPr>
            <a:lstStyle/>
            <a:p>
              <a:endParaRPr lang="en-US"/>
            </a:p>
          </p:txBody>
        </p:sp>
      </p:grpSp>
      <p:sp>
        <p:nvSpPr>
          <p:cNvPr id="222233" name="Rectangle 25"/>
          <p:cNvSpPr>
            <a:spLocks noChangeArrowheads="1"/>
          </p:cNvSpPr>
          <p:nvPr/>
        </p:nvSpPr>
        <p:spPr bwMode="auto">
          <a:xfrm>
            <a:off x="5041900" y="5445125"/>
            <a:ext cx="1452563" cy="519113"/>
          </a:xfrm>
          <a:prstGeom prst="rect">
            <a:avLst/>
          </a:prstGeom>
          <a:noFill/>
          <a:ln w="22225" algn="ctr">
            <a:noFill/>
            <a:miter lim="800000"/>
            <a:headEnd/>
            <a:tailEnd/>
          </a:ln>
        </p:spPr>
        <p:txBody>
          <a:bodyPr wrap="none" anchor="ctr">
            <a:spAutoFit/>
          </a:bodyPr>
          <a:lstStyle/>
          <a:p>
            <a:pPr algn="l"/>
            <a:r>
              <a:rPr lang="en-US">
                <a:solidFill>
                  <a:schemeClr val="tx1"/>
                </a:solidFill>
              </a:rPr>
              <a:t>Np-239 </a:t>
            </a:r>
          </a:p>
        </p:txBody>
      </p:sp>
      <p:grpSp>
        <p:nvGrpSpPr>
          <p:cNvPr id="3" name="Group 35"/>
          <p:cNvGrpSpPr>
            <a:grpSpLocks/>
          </p:cNvGrpSpPr>
          <p:nvPr/>
        </p:nvGrpSpPr>
        <p:grpSpPr bwMode="auto">
          <a:xfrm>
            <a:off x="6484938" y="5229225"/>
            <a:ext cx="536575" cy="519113"/>
            <a:chOff x="4085" y="3294"/>
            <a:chExt cx="338" cy="327"/>
          </a:xfrm>
        </p:grpSpPr>
        <p:sp>
          <p:nvSpPr>
            <p:cNvPr id="28692" name="Rectangle 26"/>
            <p:cNvSpPr>
              <a:spLocks noChangeArrowheads="1"/>
            </p:cNvSpPr>
            <p:nvPr/>
          </p:nvSpPr>
          <p:spPr bwMode="auto">
            <a:xfrm>
              <a:off x="4118" y="3294"/>
              <a:ext cx="239" cy="327"/>
            </a:xfrm>
            <a:prstGeom prst="rect">
              <a:avLst/>
            </a:prstGeom>
            <a:noFill/>
            <a:ln w="9525">
              <a:noFill/>
              <a:miter lim="800000"/>
              <a:headEnd/>
              <a:tailEnd/>
            </a:ln>
          </p:spPr>
          <p:txBody>
            <a:bodyPr wrap="none">
              <a:spAutoFit/>
            </a:bodyPr>
            <a:lstStyle/>
            <a:p>
              <a:pPr algn="l"/>
              <a:r>
                <a:rPr lang="en-US">
                  <a:solidFill>
                    <a:schemeClr val="tx1"/>
                  </a:solidFill>
                  <a:latin typeface="Symbol" pitchFamily="18" charset="2"/>
                </a:rPr>
                <a:t>b</a:t>
              </a:r>
            </a:p>
          </p:txBody>
        </p:sp>
        <p:sp>
          <p:nvSpPr>
            <p:cNvPr id="28693" name="Line 27"/>
            <p:cNvSpPr>
              <a:spLocks noChangeShapeType="1"/>
            </p:cNvSpPr>
            <p:nvPr/>
          </p:nvSpPr>
          <p:spPr bwMode="auto">
            <a:xfrm>
              <a:off x="4085" y="3593"/>
              <a:ext cx="338" cy="0"/>
            </a:xfrm>
            <a:prstGeom prst="line">
              <a:avLst/>
            </a:prstGeom>
            <a:noFill/>
            <a:ln w="22225">
              <a:solidFill>
                <a:schemeClr val="tx1"/>
              </a:solidFill>
              <a:round/>
              <a:headEnd/>
              <a:tailEnd type="triangle" w="lg" len="lg"/>
            </a:ln>
          </p:spPr>
          <p:txBody>
            <a:bodyPr anchor="ctr">
              <a:spAutoFit/>
            </a:bodyPr>
            <a:lstStyle/>
            <a:p>
              <a:endParaRPr lang="en-US"/>
            </a:p>
          </p:txBody>
        </p:sp>
      </p:grpSp>
      <p:pic>
        <p:nvPicPr>
          <p:cNvPr id="28690" name="Picture 31" descr="image?binaryId=95901&amp;rendTypeId=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750" y="3482975"/>
            <a:ext cx="3121025" cy="1841500"/>
          </a:xfrm>
          <a:prstGeom prst="rect">
            <a:avLst/>
          </a:prstGeom>
          <a:noFill/>
          <a:ln w="9525">
            <a:noFill/>
            <a:miter lim="800000"/>
            <a:headEnd/>
            <a:tailEnd/>
          </a:ln>
        </p:spPr>
      </p:pic>
      <p:pic>
        <p:nvPicPr>
          <p:cNvPr id="28691" name="Picture 33" descr="43D0C499-E7F2-99DF-30F52701AD131FD0_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713" y="944563"/>
            <a:ext cx="2438400" cy="2438400"/>
          </a:xfrm>
          <a:prstGeom prst="rect">
            <a:avLst/>
          </a:prstGeom>
          <a:noFill/>
          <a:ln w="9525">
            <a:noFill/>
            <a:miter lim="800000"/>
            <a:headEnd/>
            <a:tailEnd/>
          </a:ln>
        </p:spPr>
      </p:pic>
      <p:sp>
        <p:nvSpPr>
          <p:cNvPr id="24" name="Rectangle 7"/>
          <p:cNvSpPr>
            <a:spLocks noChangeArrowheads="1"/>
          </p:cNvSpPr>
          <p:nvPr/>
        </p:nvSpPr>
        <p:spPr bwMode="auto">
          <a:xfrm>
            <a:off x="3240325" y="724048"/>
            <a:ext cx="724878" cy="523220"/>
          </a:xfrm>
          <a:prstGeom prst="rect">
            <a:avLst/>
          </a:prstGeom>
          <a:noFill/>
          <a:ln w="22225" algn="ctr">
            <a:noFill/>
            <a:miter lim="800000"/>
            <a:headEnd/>
            <a:tailEnd/>
          </a:ln>
        </p:spPr>
        <p:txBody>
          <a:bodyPr wrap="none" anchor="ctr">
            <a:spAutoFit/>
          </a:bodyPr>
          <a:lstStyle/>
          <a:p>
            <a:pPr algn="l"/>
            <a:r>
              <a:rPr lang="en-US" dirty="0" smtClean="0"/>
              <a:t>(</a:t>
            </a:r>
            <a:r>
              <a:rPr lang="en-US" dirty="0"/>
              <a:t>1) </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222216"/>
                                        </p:tgtEl>
                                        <p:attrNameLst>
                                          <p:attrName>style.visibility</p:attrName>
                                        </p:attrNameLst>
                                      </p:cBhvr>
                                      <p:to>
                                        <p:strVal val="visible"/>
                                      </p:to>
                                    </p:set>
                                    <p:anim calcmode="lin" valueType="num">
                                      <p:cBhvr>
                                        <p:cTn id="7" dur="500" fill="hold"/>
                                        <p:tgtEl>
                                          <p:spTgt spid="222216"/>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22216"/>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22216"/>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22216"/>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28676"/>
                                        </p:tgtEl>
                                        <p:attrNameLst>
                                          <p:attrName>style.visibility</p:attrName>
                                        </p:attrNameLst>
                                      </p:cBhvr>
                                      <p:to>
                                        <p:strVal val="visible"/>
                                      </p:to>
                                    </p:set>
                                    <p:animEffect transition="in" filter="wipe(down)">
                                      <p:cBhvr>
                                        <p:cTn id="15" dur="580">
                                          <p:stCondLst>
                                            <p:cond delay="0"/>
                                          </p:stCondLst>
                                        </p:cTn>
                                        <p:tgtEl>
                                          <p:spTgt spid="28676"/>
                                        </p:tgtEl>
                                      </p:cBhvr>
                                    </p:animEffect>
                                    <p:anim calcmode="lin" valueType="num">
                                      <p:cBhvr>
                                        <p:cTn id="16" dur="1822" tmFilter="0,0; 0.14,0.36; 0.43,0.73; 0.71,0.91; 1.0,1.0">
                                          <p:stCondLst>
                                            <p:cond delay="0"/>
                                          </p:stCondLst>
                                        </p:cTn>
                                        <p:tgtEl>
                                          <p:spTgt spid="28676"/>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28676"/>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28676"/>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28676"/>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28676"/>
                                        </p:tgtEl>
                                        <p:attrNameLst>
                                          <p:attrName>ppt_y</p:attrName>
                                        </p:attrNameLst>
                                      </p:cBhvr>
                                      <p:tavLst>
                                        <p:tav tm="0" fmla="#ppt_y-sin(pi*$)/81">
                                          <p:val>
                                            <p:fltVal val="0"/>
                                          </p:val>
                                        </p:tav>
                                        <p:tav tm="100000">
                                          <p:val>
                                            <p:fltVal val="1"/>
                                          </p:val>
                                        </p:tav>
                                      </p:tavLst>
                                    </p:anim>
                                    <p:animScale>
                                      <p:cBhvr>
                                        <p:cTn id="21" dur="26">
                                          <p:stCondLst>
                                            <p:cond delay="650"/>
                                          </p:stCondLst>
                                        </p:cTn>
                                        <p:tgtEl>
                                          <p:spTgt spid="28676"/>
                                        </p:tgtEl>
                                      </p:cBhvr>
                                      <p:to x="100000" y="60000"/>
                                    </p:animScale>
                                    <p:animScale>
                                      <p:cBhvr>
                                        <p:cTn id="22" dur="166" decel="50000">
                                          <p:stCondLst>
                                            <p:cond delay="676"/>
                                          </p:stCondLst>
                                        </p:cTn>
                                        <p:tgtEl>
                                          <p:spTgt spid="28676"/>
                                        </p:tgtEl>
                                      </p:cBhvr>
                                      <p:to x="100000" y="100000"/>
                                    </p:animScale>
                                    <p:animScale>
                                      <p:cBhvr>
                                        <p:cTn id="23" dur="26">
                                          <p:stCondLst>
                                            <p:cond delay="1312"/>
                                          </p:stCondLst>
                                        </p:cTn>
                                        <p:tgtEl>
                                          <p:spTgt spid="28676"/>
                                        </p:tgtEl>
                                      </p:cBhvr>
                                      <p:to x="100000" y="80000"/>
                                    </p:animScale>
                                    <p:animScale>
                                      <p:cBhvr>
                                        <p:cTn id="24" dur="166" decel="50000">
                                          <p:stCondLst>
                                            <p:cond delay="1338"/>
                                          </p:stCondLst>
                                        </p:cTn>
                                        <p:tgtEl>
                                          <p:spTgt spid="28676"/>
                                        </p:tgtEl>
                                      </p:cBhvr>
                                      <p:to x="100000" y="100000"/>
                                    </p:animScale>
                                    <p:animScale>
                                      <p:cBhvr>
                                        <p:cTn id="25" dur="26">
                                          <p:stCondLst>
                                            <p:cond delay="1642"/>
                                          </p:stCondLst>
                                        </p:cTn>
                                        <p:tgtEl>
                                          <p:spTgt spid="28676"/>
                                        </p:tgtEl>
                                      </p:cBhvr>
                                      <p:to x="100000" y="90000"/>
                                    </p:animScale>
                                    <p:animScale>
                                      <p:cBhvr>
                                        <p:cTn id="26" dur="166" decel="50000">
                                          <p:stCondLst>
                                            <p:cond delay="1668"/>
                                          </p:stCondLst>
                                        </p:cTn>
                                        <p:tgtEl>
                                          <p:spTgt spid="28676"/>
                                        </p:tgtEl>
                                      </p:cBhvr>
                                      <p:to x="100000" y="100000"/>
                                    </p:animScale>
                                    <p:animScale>
                                      <p:cBhvr>
                                        <p:cTn id="27" dur="26">
                                          <p:stCondLst>
                                            <p:cond delay="1808"/>
                                          </p:stCondLst>
                                        </p:cTn>
                                        <p:tgtEl>
                                          <p:spTgt spid="28676"/>
                                        </p:tgtEl>
                                      </p:cBhvr>
                                      <p:to x="100000" y="95000"/>
                                    </p:animScale>
                                    <p:animScale>
                                      <p:cBhvr>
                                        <p:cTn id="28" dur="166" decel="50000">
                                          <p:stCondLst>
                                            <p:cond delay="1834"/>
                                          </p:stCondLst>
                                        </p:cTn>
                                        <p:tgtEl>
                                          <p:spTgt spid="28676"/>
                                        </p:tgtEl>
                                      </p:cBhvr>
                                      <p:to x="100000" y="100000"/>
                                    </p:animScale>
                                  </p:childTnLst>
                                </p:cTn>
                              </p:par>
                            </p:childTnLst>
                          </p:cTn>
                        </p:par>
                        <p:par>
                          <p:cTn id="29" fill="hold">
                            <p:stCondLst>
                              <p:cond delay="2000"/>
                            </p:stCondLst>
                            <p:childTnLst>
                              <p:par>
                                <p:cTn id="30" presetID="39" presetClass="entr" presetSubtype="0" accel="100000" fill="hold" grpId="0" nodeType="afterEffect">
                                  <p:stCondLst>
                                    <p:cond delay="0"/>
                                  </p:stCondLst>
                                  <p:childTnLst>
                                    <p:set>
                                      <p:cBhvr>
                                        <p:cTn id="31" dur="1" fill="hold">
                                          <p:stCondLst>
                                            <p:cond delay="0"/>
                                          </p:stCondLst>
                                        </p:cTn>
                                        <p:tgtEl>
                                          <p:spTgt spid="222218"/>
                                        </p:tgtEl>
                                        <p:attrNameLst>
                                          <p:attrName>style.visibility</p:attrName>
                                        </p:attrNameLst>
                                      </p:cBhvr>
                                      <p:to>
                                        <p:strVal val="visible"/>
                                      </p:to>
                                    </p:set>
                                    <p:anim calcmode="lin" valueType="num">
                                      <p:cBhvr>
                                        <p:cTn id="32" dur="500" fill="hold"/>
                                        <p:tgtEl>
                                          <p:spTgt spid="222218"/>
                                        </p:tgtEl>
                                        <p:attrNameLst>
                                          <p:attrName>ppt_h</p:attrName>
                                        </p:attrNameLst>
                                      </p:cBhvr>
                                      <p:tavLst>
                                        <p:tav tm="0">
                                          <p:val>
                                            <p:strVal val="#ppt_h/20"/>
                                          </p:val>
                                        </p:tav>
                                        <p:tav tm="50000">
                                          <p:val>
                                            <p:strVal val="#ppt_h/20"/>
                                          </p:val>
                                        </p:tav>
                                        <p:tav tm="100000">
                                          <p:val>
                                            <p:strVal val="#ppt_h"/>
                                          </p:val>
                                        </p:tav>
                                      </p:tavLst>
                                    </p:anim>
                                    <p:anim calcmode="lin" valueType="num">
                                      <p:cBhvr>
                                        <p:cTn id="33" dur="500" fill="hold"/>
                                        <p:tgtEl>
                                          <p:spTgt spid="222218"/>
                                        </p:tgtEl>
                                        <p:attrNameLst>
                                          <p:attrName>ppt_w</p:attrName>
                                        </p:attrNameLst>
                                      </p:cBhvr>
                                      <p:tavLst>
                                        <p:tav tm="0">
                                          <p:val>
                                            <p:strVal val="#ppt_w+.3"/>
                                          </p:val>
                                        </p:tav>
                                        <p:tav tm="50000">
                                          <p:val>
                                            <p:strVal val="#ppt_w+.3"/>
                                          </p:val>
                                        </p:tav>
                                        <p:tav tm="100000">
                                          <p:val>
                                            <p:strVal val="#ppt_w"/>
                                          </p:val>
                                        </p:tav>
                                      </p:tavLst>
                                    </p:anim>
                                    <p:anim calcmode="lin" valueType="num">
                                      <p:cBhvr>
                                        <p:cTn id="34" dur="500" fill="hold"/>
                                        <p:tgtEl>
                                          <p:spTgt spid="222218"/>
                                        </p:tgtEl>
                                        <p:attrNameLst>
                                          <p:attrName>ppt_x</p:attrName>
                                        </p:attrNameLst>
                                      </p:cBhvr>
                                      <p:tavLst>
                                        <p:tav tm="0">
                                          <p:val>
                                            <p:strVal val="#ppt_x-.3"/>
                                          </p:val>
                                        </p:tav>
                                        <p:tav tm="50000">
                                          <p:val>
                                            <p:strVal val="#ppt_x"/>
                                          </p:val>
                                        </p:tav>
                                        <p:tav tm="100000">
                                          <p:val>
                                            <p:strVal val="#ppt_x"/>
                                          </p:val>
                                        </p:tav>
                                      </p:tavLst>
                                    </p:anim>
                                    <p:anim calcmode="lin" valueType="num">
                                      <p:cBhvr>
                                        <p:cTn id="35" dur="500" fill="hold"/>
                                        <p:tgtEl>
                                          <p:spTgt spid="222218"/>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4" presetClass="entr" presetSubtype="0" fill="hold" grpId="0" nodeType="clickEffect">
                                  <p:stCondLst>
                                    <p:cond delay="0"/>
                                  </p:stCondLst>
                                  <p:childTnLst>
                                    <p:set>
                                      <p:cBhvr>
                                        <p:cTn id="39" dur="1" fill="hold">
                                          <p:stCondLst>
                                            <p:cond delay="0"/>
                                          </p:stCondLst>
                                        </p:cTn>
                                        <p:tgtEl>
                                          <p:spTgt spid="222219"/>
                                        </p:tgtEl>
                                        <p:attrNameLst>
                                          <p:attrName>style.visibility</p:attrName>
                                        </p:attrNameLst>
                                      </p:cBhvr>
                                      <p:to>
                                        <p:strVal val="visible"/>
                                      </p:to>
                                    </p:set>
                                    <p:anim from="(-#ppt_w/2)" to="(#ppt_x)" calcmode="lin" valueType="num">
                                      <p:cBhvr>
                                        <p:cTn id="40" dur="600" fill="hold">
                                          <p:stCondLst>
                                            <p:cond delay="0"/>
                                          </p:stCondLst>
                                        </p:cTn>
                                        <p:tgtEl>
                                          <p:spTgt spid="222219"/>
                                        </p:tgtEl>
                                        <p:attrNameLst>
                                          <p:attrName>ppt_x</p:attrName>
                                        </p:attrNameLst>
                                      </p:cBhvr>
                                    </p:anim>
                                    <p:anim from="0" to="-1.0" calcmode="lin" valueType="num">
                                      <p:cBhvr>
                                        <p:cTn id="41" dur="200" decel="50000" autoRev="1" fill="hold">
                                          <p:stCondLst>
                                            <p:cond delay="600"/>
                                          </p:stCondLst>
                                        </p:cTn>
                                        <p:tgtEl>
                                          <p:spTgt spid="222219"/>
                                        </p:tgtEl>
                                        <p:attrNameLst>
                                          <p:attrName>xshear</p:attrName>
                                        </p:attrNameLst>
                                      </p:cBhvr>
                                    </p:anim>
                                    <p:animScale>
                                      <p:cBhvr>
                                        <p:cTn id="42" dur="200" decel="100000" autoRev="1" fill="hold">
                                          <p:stCondLst>
                                            <p:cond delay="600"/>
                                          </p:stCondLst>
                                        </p:cTn>
                                        <p:tgtEl>
                                          <p:spTgt spid="222219"/>
                                        </p:tgtEl>
                                      </p:cBhvr>
                                      <p:from x="100000" y="100000"/>
                                      <p:to x="80000" y="100000"/>
                                    </p:animScale>
                                    <p:anim by="(#ppt_h/3+#ppt_w*0.1)" calcmode="lin" valueType="num">
                                      <p:cBhvr additive="sum">
                                        <p:cTn id="43" dur="200" decel="100000" autoRev="1" fill="hold">
                                          <p:stCondLst>
                                            <p:cond delay="600"/>
                                          </p:stCondLst>
                                        </p:cTn>
                                        <p:tgtEl>
                                          <p:spTgt spid="222219"/>
                                        </p:tgtEl>
                                        <p:attrNameLst>
                                          <p:attrName>ppt_x</p:attrName>
                                        </p:attrNameLst>
                                      </p:cBhvr>
                                    </p:anim>
                                  </p:childTnLst>
                                </p:cTn>
                              </p:par>
                            </p:childTnLst>
                          </p:cTn>
                        </p:par>
                      </p:childTnLst>
                    </p:cTn>
                  </p:par>
                  <p:par>
                    <p:cTn id="44" fill="hold">
                      <p:stCondLst>
                        <p:cond delay="indefinite"/>
                      </p:stCondLst>
                      <p:childTnLst>
                        <p:par>
                          <p:cTn id="45" fill="hold">
                            <p:stCondLst>
                              <p:cond delay="0"/>
                            </p:stCondLst>
                            <p:childTnLst>
                              <p:par>
                                <p:cTn id="46" presetID="34" presetClass="entr" presetSubtype="0" fill="hold" grpId="0" nodeType="clickEffect">
                                  <p:stCondLst>
                                    <p:cond delay="0"/>
                                  </p:stCondLst>
                                  <p:childTnLst>
                                    <p:set>
                                      <p:cBhvr>
                                        <p:cTn id="47" dur="1" fill="hold">
                                          <p:stCondLst>
                                            <p:cond delay="0"/>
                                          </p:stCondLst>
                                        </p:cTn>
                                        <p:tgtEl>
                                          <p:spTgt spid="222220"/>
                                        </p:tgtEl>
                                        <p:attrNameLst>
                                          <p:attrName>style.visibility</p:attrName>
                                        </p:attrNameLst>
                                      </p:cBhvr>
                                      <p:to>
                                        <p:strVal val="visible"/>
                                      </p:to>
                                    </p:set>
                                    <p:anim from="(-#ppt_w/2)" to="(#ppt_x)" calcmode="lin" valueType="num">
                                      <p:cBhvr>
                                        <p:cTn id="48" dur="600" fill="hold">
                                          <p:stCondLst>
                                            <p:cond delay="0"/>
                                          </p:stCondLst>
                                        </p:cTn>
                                        <p:tgtEl>
                                          <p:spTgt spid="222220"/>
                                        </p:tgtEl>
                                        <p:attrNameLst>
                                          <p:attrName>ppt_x</p:attrName>
                                        </p:attrNameLst>
                                      </p:cBhvr>
                                    </p:anim>
                                    <p:anim from="0" to="-1.0" calcmode="lin" valueType="num">
                                      <p:cBhvr>
                                        <p:cTn id="49" dur="200" decel="50000" autoRev="1" fill="hold">
                                          <p:stCondLst>
                                            <p:cond delay="600"/>
                                          </p:stCondLst>
                                        </p:cTn>
                                        <p:tgtEl>
                                          <p:spTgt spid="222220"/>
                                        </p:tgtEl>
                                        <p:attrNameLst>
                                          <p:attrName>xshear</p:attrName>
                                        </p:attrNameLst>
                                      </p:cBhvr>
                                    </p:anim>
                                    <p:animScale>
                                      <p:cBhvr>
                                        <p:cTn id="50" dur="200" decel="100000" autoRev="1" fill="hold">
                                          <p:stCondLst>
                                            <p:cond delay="600"/>
                                          </p:stCondLst>
                                        </p:cTn>
                                        <p:tgtEl>
                                          <p:spTgt spid="222220"/>
                                        </p:tgtEl>
                                      </p:cBhvr>
                                      <p:from x="100000" y="100000"/>
                                      <p:to x="80000" y="100000"/>
                                    </p:animScale>
                                    <p:anim by="(#ppt_h/3+#ppt_w*0.1)" calcmode="lin" valueType="num">
                                      <p:cBhvr additive="sum">
                                        <p:cTn id="51" dur="200" decel="100000" autoRev="1" fill="hold">
                                          <p:stCondLst>
                                            <p:cond delay="600"/>
                                          </p:stCondLst>
                                        </p:cTn>
                                        <p:tgtEl>
                                          <p:spTgt spid="222220"/>
                                        </p:tgtEl>
                                        <p:attrNameLst>
                                          <p:attrName>ppt_x</p:attrName>
                                        </p:attrNameLst>
                                      </p:cBhvr>
                                    </p:anim>
                                  </p:childTnLst>
                                </p:cTn>
                              </p:par>
                            </p:childTnLst>
                          </p:cTn>
                        </p:par>
                      </p:childTnLst>
                    </p:cTn>
                  </p:par>
                  <p:par>
                    <p:cTn id="52" fill="hold">
                      <p:stCondLst>
                        <p:cond delay="indefinite"/>
                      </p:stCondLst>
                      <p:childTnLst>
                        <p:par>
                          <p:cTn id="53" fill="hold">
                            <p:stCondLst>
                              <p:cond delay="0"/>
                            </p:stCondLst>
                            <p:childTnLst>
                              <p:par>
                                <p:cTn id="54" presetID="39" presetClass="entr" presetSubtype="0" accel="100000" fill="hold" grpId="0" nodeType="clickEffect">
                                  <p:stCondLst>
                                    <p:cond delay="0"/>
                                  </p:stCondLst>
                                  <p:childTnLst>
                                    <p:set>
                                      <p:cBhvr>
                                        <p:cTn id="55" dur="1" fill="hold">
                                          <p:stCondLst>
                                            <p:cond delay="0"/>
                                          </p:stCondLst>
                                        </p:cTn>
                                        <p:tgtEl>
                                          <p:spTgt spid="222223"/>
                                        </p:tgtEl>
                                        <p:attrNameLst>
                                          <p:attrName>style.visibility</p:attrName>
                                        </p:attrNameLst>
                                      </p:cBhvr>
                                      <p:to>
                                        <p:strVal val="visible"/>
                                      </p:to>
                                    </p:set>
                                    <p:anim calcmode="lin" valueType="num">
                                      <p:cBhvr>
                                        <p:cTn id="56" dur="500" fill="hold"/>
                                        <p:tgtEl>
                                          <p:spTgt spid="222223"/>
                                        </p:tgtEl>
                                        <p:attrNameLst>
                                          <p:attrName>ppt_h</p:attrName>
                                        </p:attrNameLst>
                                      </p:cBhvr>
                                      <p:tavLst>
                                        <p:tav tm="0">
                                          <p:val>
                                            <p:strVal val="#ppt_h/20"/>
                                          </p:val>
                                        </p:tav>
                                        <p:tav tm="50000">
                                          <p:val>
                                            <p:strVal val="#ppt_h/20"/>
                                          </p:val>
                                        </p:tav>
                                        <p:tav tm="100000">
                                          <p:val>
                                            <p:strVal val="#ppt_h"/>
                                          </p:val>
                                        </p:tav>
                                      </p:tavLst>
                                    </p:anim>
                                    <p:anim calcmode="lin" valueType="num">
                                      <p:cBhvr>
                                        <p:cTn id="57" dur="500" fill="hold"/>
                                        <p:tgtEl>
                                          <p:spTgt spid="222223"/>
                                        </p:tgtEl>
                                        <p:attrNameLst>
                                          <p:attrName>ppt_w</p:attrName>
                                        </p:attrNameLst>
                                      </p:cBhvr>
                                      <p:tavLst>
                                        <p:tav tm="0">
                                          <p:val>
                                            <p:strVal val="#ppt_w+.3"/>
                                          </p:val>
                                        </p:tav>
                                        <p:tav tm="50000">
                                          <p:val>
                                            <p:strVal val="#ppt_w+.3"/>
                                          </p:val>
                                        </p:tav>
                                        <p:tav tm="100000">
                                          <p:val>
                                            <p:strVal val="#ppt_w"/>
                                          </p:val>
                                        </p:tav>
                                      </p:tavLst>
                                    </p:anim>
                                    <p:anim calcmode="lin" valueType="num">
                                      <p:cBhvr>
                                        <p:cTn id="58" dur="500" fill="hold"/>
                                        <p:tgtEl>
                                          <p:spTgt spid="222223"/>
                                        </p:tgtEl>
                                        <p:attrNameLst>
                                          <p:attrName>ppt_x</p:attrName>
                                        </p:attrNameLst>
                                      </p:cBhvr>
                                      <p:tavLst>
                                        <p:tav tm="0">
                                          <p:val>
                                            <p:strVal val="#ppt_x-.3"/>
                                          </p:val>
                                        </p:tav>
                                        <p:tav tm="50000">
                                          <p:val>
                                            <p:strVal val="#ppt_x"/>
                                          </p:val>
                                        </p:tav>
                                        <p:tav tm="100000">
                                          <p:val>
                                            <p:strVal val="#ppt_x"/>
                                          </p:val>
                                        </p:tav>
                                      </p:tavLst>
                                    </p:anim>
                                    <p:anim calcmode="lin" valueType="num">
                                      <p:cBhvr>
                                        <p:cTn id="59" dur="500" fill="hold"/>
                                        <p:tgtEl>
                                          <p:spTgt spid="222223"/>
                                        </p:tgtEl>
                                        <p:attrNameLst>
                                          <p:attrName>ppt_y</p:attrName>
                                        </p:attrNameLst>
                                      </p:cBhvr>
                                      <p:tavLst>
                                        <p:tav tm="0">
                                          <p:val>
                                            <p:strVal val="#ppt_y"/>
                                          </p:val>
                                        </p:tav>
                                        <p:tav tm="100000">
                                          <p:val>
                                            <p:strVal val="#ppt_y"/>
                                          </p:val>
                                        </p:tav>
                                      </p:tavLst>
                                    </p:anim>
                                  </p:childTnLst>
                                </p:cTn>
                              </p:par>
                              <p:par>
                                <p:cTn id="60" presetID="39" presetClass="entr" presetSubtype="0" accel="100000" fill="hold" grpId="0" nodeType="withEffect">
                                  <p:stCondLst>
                                    <p:cond delay="0"/>
                                  </p:stCondLst>
                                  <p:childTnLst>
                                    <p:set>
                                      <p:cBhvr>
                                        <p:cTn id="61" dur="1" fill="hold">
                                          <p:stCondLst>
                                            <p:cond delay="0"/>
                                          </p:stCondLst>
                                        </p:cTn>
                                        <p:tgtEl>
                                          <p:spTgt spid="222227"/>
                                        </p:tgtEl>
                                        <p:attrNameLst>
                                          <p:attrName>style.visibility</p:attrName>
                                        </p:attrNameLst>
                                      </p:cBhvr>
                                      <p:to>
                                        <p:strVal val="visible"/>
                                      </p:to>
                                    </p:set>
                                    <p:anim calcmode="lin" valueType="num">
                                      <p:cBhvr>
                                        <p:cTn id="62" dur="500" fill="hold"/>
                                        <p:tgtEl>
                                          <p:spTgt spid="222227"/>
                                        </p:tgtEl>
                                        <p:attrNameLst>
                                          <p:attrName>ppt_h</p:attrName>
                                        </p:attrNameLst>
                                      </p:cBhvr>
                                      <p:tavLst>
                                        <p:tav tm="0">
                                          <p:val>
                                            <p:strVal val="#ppt_h/20"/>
                                          </p:val>
                                        </p:tav>
                                        <p:tav tm="50000">
                                          <p:val>
                                            <p:strVal val="#ppt_h/20"/>
                                          </p:val>
                                        </p:tav>
                                        <p:tav tm="100000">
                                          <p:val>
                                            <p:strVal val="#ppt_h"/>
                                          </p:val>
                                        </p:tav>
                                      </p:tavLst>
                                    </p:anim>
                                    <p:anim calcmode="lin" valueType="num">
                                      <p:cBhvr>
                                        <p:cTn id="63" dur="500" fill="hold"/>
                                        <p:tgtEl>
                                          <p:spTgt spid="222227"/>
                                        </p:tgtEl>
                                        <p:attrNameLst>
                                          <p:attrName>ppt_w</p:attrName>
                                        </p:attrNameLst>
                                      </p:cBhvr>
                                      <p:tavLst>
                                        <p:tav tm="0">
                                          <p:val>
                                            <p:strVal val="#ppt_w+.3"/>
                                          </p:val>
                                        </p:tav>
                                        <p:tav tm="50000">
                                          <p:val>
                                            <p:strVal val="#ppt_w+.3"/>
                                          </p:val>
                                        </p:tav>
                                        <p:tav tm="100000">
                                          <p:val>
                                            <p:strVal val="#ppt_w"/>
                                          </p:val>
                                        </p:tav>
                                      </p:tavLst>
                                    </p:anim>
                                    <p:anim calcmode="lin" valueType="num">
                                      <p:cBhvr>
                                        <p:cTn id="64" dur="500" fill="hold"/>
                                        <p:tgtEl>
                                          <p:spTgt spid="222227"/>
                                        </p:tgtEl>
                                        <p:attrNameLst>
                                          <p:attrName>ppt_x</p:attrName>
                                        </p:attrNameLst>
                                      </p:cBhvr>
                                      <p:tavLst>
                                        <p:tav tm="0">
                                          <p:val>
                                            <p:strVal val="#ppt_x-.3"/>
                                          </p:val>
                                        </p:tav>
                                        <p:tav tm="50000">
                                          <p:val>
                                            <p:strVal val="#ppt_x"/>
                                          </p:val>
                                        </p:tav>
                                        <p:tav tm="100000">
                                          <p:val>
                                            <p:strVal val="#ppt_x"/>
                                          </p:val>
                                        </p:tav>
                                      </p:tavLst>
                                    </p:anim>
                                    <p:anim calcmode="lin" valueType="num">
                                      <p:cBhvr>
                                        <p:cTn id="65" dur="500" fill="hold"/>
                                        <p:tgtEl>
                                          <p:spTgt spid="222227"/>
                                        </p:tgtEl>
                                        <p:attrNameLst>
                                          <p:attrName>ppt_y</p:attrName>
                                        </p:attrNameLst>
                                      </p:cBhvr>
                                      <p:tavLst>
                                        <p:tav tm="0">
                                          <p:val>
                                            <p:strVal val="#ppt_y"/>
                                          </p:val>
                                        </p:tav>
                                        <p:tav tm="100000">
                                          <p:val>
                                            <p:strVal val="#ppt_y"/>
                                          </p:val>
                                        </p:tav>
                                      </p:tavLst>
                                    </p:anim>
                                  </p:childTnLst>
                                </p:cTn>
                              </p:par>
                              <p:par>
                                <p:cTn id="66" presetID="39" presetClass="entr" presetSubtype="0" accel="100000" fill="hold" grpId="0" nodeType="withEffect">
                                  <p:stCondLst>
                                    <p:cond delay="0"/>
                                  </p:stCondLst>
                                  <p:childTnLst>
                                    <p:set>
                                      <p:cBhvr>
                                        <p:cTn id="67" dur="1" fill="hold">
                                          <p:stCondLst>
                                            <p:cond delay="0"/>
                                          </p:stCondLst>
                                        </p:cTn>
                                        <p:tgtEl>
                                          <p:spTgt spid="222231"/>
                                        </p:tgtEl>
                                        <p:attrNameLst>
                                          <p:attrName>style.visibility</p:attrName>
                                        </p:attrNameLst>
                                      </p:cBhvr>
                                      <p:to>
                                        <p:strVal val="visible"/>
                                      </p:to>
                                    </p:set>
                                    <p:anim calcmode="lin" valueType="num">
                                      <p:cBhvr>
                                        <p:cTn id="68" dur="500" fill="hold"/>
                                        <p:tgtEl>
                                          <p:spTgt spid="222231"/>
                                        </p:tgtEl>
                                        <p:attrNameLst>
                                          <p:attrName>ppt_h</p:attrName>
                                        </p:attrNameLst>
                                      </p:cBhvr>
                                      <p:tavLst>
                                        <p:tav tm="0">
                                          <p:val>
                                            <p:strVal val="#ppt_h/20"/>
                                          </p:val>
                                        </p:tav>
                                        <p:tav tm="50000">
                                          <p:val>
                                            <p:strVal val="#ppt_h/20"/>
                                          </p:val>
                                        </p:tav>
                                        <p:tav tm="100000">
                                          <p:val>
                                            <p:strVal val="#ppt_h"/>
                                          </p:val>
                                        </p:tav>
                                      </p:tavLst>
                                    </p:anim>
                                    <p:anim calcmode="lin" valueType="num">
                                      <p:cBhvr>
                                        <p:cTn id="69" dur="500" fill="hold"/>
                                        <p:tgtEl>
                                          <p:spTgt spid="222231"/>
                                        </p:tgtEl>
                                        <p:attrNameLst>
                                          <p:attrName>ppt_w</p:attrName>
                                        </p:attrNameLst>
                                      </p:cBhvr>
                                      <p:tavLst>
                                        <p:tav tm="0">
                                          <p:val>
                                            <p:strVal val="#ppt_w+.3"/>
                                          </p:val>
                                        </p:tav>
                                        <p:tav tm="50000">
                                          <p:val>
                                            <p:strVal val="#ppt_w+.3"/>
                                          </p:val>
                                        </p:tav>
                                        <p:tav tm="100000">
                                          <p:val>
                                            <p:strVal val="#ppt_w"/>
                                          </p:val>
                                        </p:tav>
                                      </p:tavLst>
                                    </p:anim>
                                    <p:anim calcmode="lin" valueType="num">
                                      <p:cBhvr>
                                        <p:cTn id="70" dur="500" fill="hold"/>
                                        <p:tgtEl>
                                          <p:spTgt spid="222231"/>
                                        </p:tgtEl>
                                        <p:attrNameLst>
                                          <p:attrName>ppt_x</p:attrName>
                                        </p:attrNameLst>
                                      </p:cBhvr>
                                      <p:tavLst>
                                        <p:tav tm="0">
                                          <p:val>
                                            <p:strVal val="#ppt_x-.3"/>
                                          </p:val>
                                        </p:tav>
                                        <p:tav tm="50000">
                                          <p:val>
                                            <p:strVal val="#ppt_x"/>
                                          </p:val>
                                        </p:tav>
                                        <p:tav tm="100000">
                                          <p:val>
                                            <p:strVal val="#ppt_x"/>
                                          </p:val>
                                        </p:tav>
                                      </p:tavLst>
                                    </p:anim>
                                    <p:anim calcmode="lin" valueType="num">
                                      <p:cBhvr>
                                        <p:cTn id="71" dur="500" fill="hold"/>
                                        <p:tgtEl>
                                          <p:spTgt spid="222231"/>
                                        </p:tgtEl>
                                        <p:attrNameLst>
                                          <p:attrName>ppt_y</p:attrName>
                                        </p:attrNameLst>
                                      </p:cBhvr>
                                      <p:tavLst>
                                        <p:tav tm="0">
                                          <p:val>
                                            <p:strVal val="#ppt_y"/>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9" presetClass="entr" presetSubtype="0" fill="hold" grpId="0" nodeType="clickEffect">
                                  <p:stCondLst>
                                    <p:cond delay="0"/>
                                  </p:stCondLst>
                                  <p:childTnLst>
                                    <p:set>
                                      <p:cBhvr>
                                        <p:cTn id="75" dur="1" fill="hold">
                                          <p:stCondLst>
                                            <p:cond delay="0"/>
                                          </p:stCondLst>
                                        </p:cTn>
                                        <p:tgtEl>
                                          <p:spTgt spid="222224"/>
                                        </p:tgtEl>
                                        <p:attrNameLst>
                                          <p:attrName>style.visibility</p:attrName>
                                        </p:attrNameLst>
                                      </p:cBhvr>
                                      <p:to>
                                        <p:strVal val="visible"/>
                                      </p:to>
                                    </p:set>
                                    <p:anim calcmode="lin" valueType="num">
                                      <p:cBhvr>
                                        <p:cTn id="76" dur="1000" fill="hold"/>
                                        <p:tgtEl>
                                          <p:spTgt spid="222224"/>
                                        </p:tgtEl>
                                        <p:attrNameLst>
                                          <p:attrName>ppt_x</p:attrName>
                                        </p:attrNameLst>
                                      </p:cBhvr>
                                      <p:tavLst>
                                        <p:tav tm="0">
                                          <p:val>
                                            <p:strVal val="#ppt_x-.2"/>
                                          </p:val>
                                        </p:tav>
                                        <p:tav tm="100000">
                                          <p:val>
                                            <p:strVal val="#ppt_x"/>
                                          </p:val>
                                        </p:tav>
                                      </p:tavLst>
                                    </p:anim>
                                    <p:anim calcmode="lin" valueType="num">
                                      <p:cBhvr>
                                        <p:cTn id="77" dur="1000" fill="hold"/>
                                        <p:tgtEl>
                                          <p:spTgt spid="222224"/>
                                        </p:tgtEl>
                                        <p:attrNameLst>
                                          <p:attrName>ppt_y</p:attrName>
                                        </p:attrNameLst>
                                      </p:cBhvr>
                                      <p:tavLst>
                                        <p:tav tm="0">
                                          <p:val>
                                            <p:strVal val="#ppt_y"/>
                                          </p:val>
                                        </p:tav>
                                        <p:tav tm="100000">
                                          <p:val>
                                            <p:strVal val="#ppt_y"/>
                                          </p:val>
                                        </p:tav>
                                      </p:tavLst>
                                    </p:anim>
                                    <p:animEffect transition="in" filter="wipe(right)" prLst="gradientSize: 0.1">
                                      <p:cBhvr>
                                        <p:cTn id="78" dur="1000"/>
                                        <p:tgtEl>
                                          <p:spTgt spid="222224"/>
                                        </p:tgtEl>
                                      </p:cBhvr>
                                    </p:animEffect>
                                  </p:childTnLst>
                                </p:cTn>
                              </p:par>
                            </p:childTnLst>
                          </p:cTn>
                        </p:par>
                      </p:childTnLst>
                    </p:cTn>
                  </p:par>
                  <p:par>
                    <p:cTn id="79" fill="hold">
                      <p:stCondLst>
                        <p:cond delay="indefinite"/>
                      </p:stCondLst>
                      <p:childTnLst>
                        <p:par>
                          <p:cTn id="80" fill="hold">
                            <p:stCondLst>
                              <p:cond delay="0"/>
                            </p:stCondLst>
                            <p:childTnLst>
                              <p:par>
                                <p:cTn id="81" presetID="29" presetClass="entr" presetSubtype="0" fill="hold" nodeType="clickEffect">
                                  <p:stCondLst>
                                    <p:cond delay="0"/>
                                  </p:stCondLst>
                                  <p:childTnLst>
                                    <p:set>
                                      <p:cBhvr>
                                        <p:cTn id="82" dur="1" fill="hold">
                                          <p:stCondLst>
                                            <p:cond delay="0"/>
                                          </p:stCondLst>
                                        </p:cTn>
                                        <p:tgtEl>
                                          <p:spTgt spid="2"/>
                                        </p:tgtEl>
                                        <p:attrNameLst>
                                          <p:attrName>style.visibility</p:attrName>
                                        </p:attrNameLst>
                                      </p:cBhvr>
                                      <p:to>
                                        <p:strVal val="visible"/>
                                      </p:to>
                                    </p:set>
                                    <p:anim calcmode="lin" valueType="num">
                                      <p:cBhvr>
                                        <p:cTn id="83" dur="1000" fill="hold"/>
                                        <p:tgtEl>
                                          <p:spTgt spid="2"/>
                                        </p:tgtEl>
                                        <p:attrNameLst>
                                          <p:attrName>ppt_x</p:attrName>
                                        </p:attrNameLst>
                                      </p:cBhvr>
                                      <p:tavLst>
                                        <p:tav tm="0">
                                          <p:val>
                                            <p:strVal val="#ppt_x-.2"/>
                                          </p:val>
                                        </p:tav>
                                        <p:tav tm="100000">
                                          <p:val>
                                            <p:strVal val="#ppt_x"/>
                                          </p:val>
                                        </p:tav>
                                      </p:tavLst>
                                    </p:anim>
                                    <p:anim calcmode="lin" valueType="num">
                                      <p:cBhvr>
                                        <p:cTn id="84"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85" dur="1000"/>
                                        <p:tgtEl>
                                          <p:spTgt spid="2"/>
                                        </p:tgtEl>
                                      </p:cBhvr>
                                    </p:animEffect>
                                  </p:childTnLst>
                                </p:cTn>
                              </p:par>
                            </p:childTnLst>
                          </p:cTn>
                        </p:par>
                      </p:childTnLst>
                    </p:cTn>
                  </p:par>
                  <p:par>
                    <p:cTn id="86" fill="hold">
                      <p:stCondLst>
                        <p:cond delay="indefinite"/>
                      </p:stCondLst>
                      <p:childTnLst>
                        <p:par>
                          <p:cTn id="87" fill="hold">
                            <p:stCondLst>
                              <p:cond delay="0"/>
                            </p:stCondLst>
                            <p:childTnLst>
                              <p:par>
                                <p:cTn id="88" presetID="29" presetClass="entr" presetSubtype="0" fill="hold" grpId="0" nodeType="clickEffect">
                                  <p:stCondLst>
                                    <p:cond delay="0"/>
                                  </p:stCondLst>
                                  <p:childTnLst>
                                    <p:set>
                                      <p:cBhvr>
                                        <p:cTn id="89" dur="1" fill="hold">
                                          <p:stCondLst>
                                            <p:cond delay="0"/>
                                          </p:stCondLst>
                                        </p:cTn>
                                        <p:tgtEl>
                                          <p:spTgt spid="222233"/>
                                        </p:tgtEl>
                                        <p:attrNameLst>
                                          <p:attrName>style.visibility</p:attrName>
                                        </p:attrNameLst>
                                      </p:cBhvr>
                                      <p:to>
                                        <p:strVal val="visible"/>
                                      </p:to>
                                    </p:set>
                                    <p:anim calcmode="lin" valueType="num">
                                      <p:cBhvr>
                                        <p:cTn id="90" dur="1000" fill="hold"/>
                                        <p:tgtEl>
                                          <p:spTgt spid="222233"/>
                                        </p:tgtEl>
                                        <p:attrNameLst>
                                          <p:attrName>ppt_x</p:attrName>
                                        </p:attrNameLst>
                                      </p:cBhvr>
                                      <p:tavLst>
                                        <p:tav tm="0">
                                          <p:val>
                                            <p:strVal val="#ppt_x-.2"/>
                                          </p:val>
                                        </p:tav>
                                        <p:tav tm="100000">
                                          <p:val>
                                            <p:strVal val="#ppt_x"/>
                                          </p:val>
                                        </p:tav>
                                      </p:tavLst>
                                    </p:anim>
                                    <p:anim calcmode="lin" valueType="num">
                                      <p:cBhvr>
                                        <p:cTn id="91" dur="1000" fill="hold"/>
                                        <p:tgtEl>
                                          <p:spTgt spid="222233"/>
                                        </p:tgtEl>
                                        <p:attrNameLst>
                                          <p:attrName>ppt_y</p:attrName>
                                        </p:attrNameLst>
                                      </p:cBhvr>
                                      <p:tavLst>
                                        <p:tav tm="0">
                                          <p:val>
                                            <p:strVal val="#ppt_y"/>
                                          </p:val>
                                        </p:tav>
                                        <p:tav tm="100000">
                                          <p:val>
                                            <p:strVal val="#ppt_y"/>
                                          </p:val>
                                        </p:tav>
                                      </p:tavLst>
                                    </p:anim>
                                    <p:animEffect transition="in" filter="wipe(right)" prLst="gradientSize: 0.1">
                                      <p:cBhvr>
                                        <p:cTn id="92" dur="1000"/>
                                        <p:tgtEl>
                                          <p:spTgt spid="222233"/>
                                        </p:tgtEl>
                                      </p:cBhvr>
                                    </p:animEffect>
                                  </p:childTnLst>
                                </p:cTn>
                              </p:par>
                            </p:childTnLst>
                          </p:cTn>
                        </p:par>
                      </p:childTnLst>
                    </p:cTn>
                  </p:par>
                  <p:par>
                    <p:cTn id="93" fill="hold">
                      <p:stCondLst>
                        <p:cond delay="indefinite"/>
                      </p:stCondLst>
                      <p:childTnLst>
                        <p:par>
                          <p:cTn id="94" fill="hold">
                            <p:stCondLst>
                              <p:cond delay="0"/>
                            </p:stCondLst>
                            <p:childTnLst>
                              <p:par>
                                <p:cTn id="95" presetID="29" presetClass="entr" presetSubtype="0" fill="hold" nodeType="clickEffect">
                                  <p:stCondLst>
                                    <p:cond delay="0"/>
                                  </p:stCondLst>
                                  <p:childTnLst>
                                    <p:set>
                                      <p:cBhvr>
                                        <p:cTn id="96" dur="1" fill="hold">
                                          <p:stCondLst>
                                            <p:cond delay="0"/>
                                          </p:stCondLst>
                                        </p:cTn>
                                        <p:tgtEl>
                                          <p:spTgt spid="3"/>
                                        </p:tgtEl>
                                        <p:attrNameLst>
                                          <p:attrName>style.visibility</p:attrName>
                                        </p:attrNameLst>
                                      </p:cBhvr>
                                      <p:to>
                                        <p:strVal val="visible"/>
                                      </p:to>
                                    </p:set>
                                    <p:anim calcmode="lin" valueType="num">
                                      <p:cBhvr>
                                        <p:cTn id="97" dur="1000" fill="hold"/>
                                        <p:tgtEl>
                                          <p:spTgt spid="3"/>
                                        </p:tgtEl>
                                        <p:attrNameLst>
                                          <p:attrName>ppt_x</p:attrName>
                                        </p:attrNameLst>
                                      </p:cBhvr>
                                      <p:tavLst>
                                        <p:tav tm="0">
                                          <p:val>
                                            <p:strVal val="#ppt_x-.2"/>
                                          </p:val>
                                        </p:tav>
                                        <p:tav tm="100000">
                                          <p:val>
                                            <p:strVal val="#ppt_x"/>
                                          </p:val>
                                        </p:tav>
                                      </p:tavLst>
                                    </p:anim>
                                    <p:anim calcmode="lin" valueType="num">
                                      <p:cBhvr>
                                        <p:cTn id="9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9" dur="1000"/>
                                        <p:tgtEl>
                                          <p:spTgt spid="3"/>
                                        </p:tgtEl>
                                      </p:cBhvr>
                                    </p:animEffect>
                                  </p:childTnLst>
                                </p:cTn>
                              </p:par>
                            </p:childTnLst>
                          </p:cTn>
                        </p:par>
                      </p:childTnLst>
                    </p:cTn>
                  </p:par>
                  <p:par>
                    <p:cTn id="100" fill="hold">
                      <p:stCondLst>
                        <p:cond delay="indefinite"/>
                      </p:stCondLst>
                      <p:childTnLst>
                        <p:par>
                          <p:cTn id="101" fill="hold">
                            <p:stCondLst>
                              <p:cond delay="0"/>
                            </p:stCondLst>
                            <p:childTnLst>
                              <p:par>
                                <p:cTn id="102" presetID="29" presetClass="entr" presetSubtype="0" fill="hold" grpId="0" nodeType="clickEffect">
                                  <p:stCondLst>
                                    <p:cond delay="0"/>
                                  </p:stCondLst>
                                  <p:childTnLst>
                                    <p:set>
                                      <p:cBhvr>
                                        <p:cTn id="103" dur="1" fill="hold">
                                          <p:stCondLst>
                                            <p:cond delay="0"/>
                                          </p:stCondLst>
                                        </p:cTn>
                                        <p:tgtEl>
                                          <p:spTgt spid="222225"/>
                                        </p:tgtEl>
                                        <p:attrNameLst>
                                          <p:attrName>style.visibility</p:attrName>
                                        </p:attrNameLst>
                                      </p:cBhvr>
                                      <p:to>
                                        <p:strVal val="visible"/>
                                      </p:to>
                                    </p:set>
                                    <p:anim calcmode="lin" valueType="num">
                                      <p:cBhvr>
                                        <p:cTn id="104" dur="1000" fill="hold"/>
                                        <p:tgtEl>
                                          <p:spTgt spid="222225"/>
                                        </p:tgtEl>
                                        <p:attrNameLst>
                                          <p:attrName>ppt_x</p:attrName>
                                        </p:attrNameLst>
                                      </p:cBhvr>
                                      <p:tavLst>
                                        <p:tav tm="0">
                                          <p:val>
                                            <p:strVal val="#ppt_x-.2"/>
                                          </p:val>
                                        </p:tav>
                                        <p:tav tm="100000">
                                          <p:val>
                                            <p:strVal val="#ppt_x"/>
                                          </p:val>
                                        </p:tav>
                                      </p:tavLst>
                                    </p:anim>
                                    <p:anim calcmode="lin" valueType="num">
                                      <p:cBhvr>
                                        <p:cTn id="105" dur="1000" fill="hold"/>
                                        <p:tgtEl>
                                          <p:spTgt spid="222225"/>
                                        </p:tgtEl>
                                        <p:attrNameLst>
                                          <p:attrName>ppt_y</p:attrName>
                                        </p:attrNameLst>
                                      </p:cBhvr>
                                      <p:tavLst>
                                        <p:tav tm="0">
                                          <p:val>
                                            <p:strVal val="#ppt_y"/>
                                          </p:val>
                                        </p:tav>
                                        <p:tav tm="100000">
                                          <p:val>
                                            <p:strVal val="#ppt_y"/>
                                          </p:val>
                                        </p:tav>
                                      </p:tavLst>
                                    </p:anim>
                                    <p:animEffect transition="in" filter="wipe(right)" prLst="gradientSize: 0.1">
                                      <p:cBhvr>
                                        <p:cTn id="106" dur="1000"/>
                                        <p:tgtEl>
                                          <p:spTgt spid="222225"/>
                                        </p:tgtEl>
                                      </p:cBhvr>
                                    </p:animEffect>
                                  </p:childTnLst>
                                </p:cTn>
                              </p:par>
                            </p:childTnLst>
                          </p:cTn>
                        </p:par>
                      </p:childTnLst>
                    </p:cTn>
                  </p:par>
                  <p:par>
                    <p:cTn id="107" fill="hold">
                      <p:stCondLst>
                        <p:cond delay="indefinite"/>
                      </p:stCondLst>
                      <p:childTnLst>
                        <p:par>
                          <p:cTn id="108" fill="hold">
                            <p:stCondLst>
                              <p:cond delay="0"/>
                            </p:stCondLst>
                            <p:childTnLst>
                              <p:par>
                                <p:cTn id="109" presetID="47" presetClass="entr" presetSubtype="0" fill="hold" nodeType="clickEffect">
                                  <p:stCondLst>
                                    <p:cond delay="0"/>
                                  </p:stCondLst>
                                  <p:childTnLst>
                                    <p:set>
                                      <p:cBhvr>
                                        <p:cTn id="110" dur="1" fill="hold">
                                          <p:stCondLst>
                                            <p:cond delay="0"/>
                                          </p:stCondLst>
                                        </p:cTn>
                                        <p:tgtEl>
                                          <p:spTgt spid="222221">
                                            <p:txEl>
                                              <p:pRg st="0" end="0"/>
                                            </p:txEl>
                                          </p:spTgt>
                                        </p:tgtEl>
                                        <p:attrNameLst>
                                          <p:attrName>style.visibility</p:attrName>
                                        </p:attrNameLst>
                                      </p:cBhvr>
                                      <p:to>
                                        <p:strVal val="visible"/>
                                      </p:to>
                                    </p:set>
                                    <p:animEffect transition="in" filter="fade">
                                      <p:cBhvr>
                                        <p:cTn id="111" dur="1000"/>
                                        <p:tgtEl>
                                          <p:spTgt spid="222221">
                                            <p:txEl>
                                              <p:pRg st="0" end="0"/>
                                            </p:txEl>
                                          </p:spTgt>
                                        </p:tgtEl>
                                      </p:cBhvr>
                                    </p:animEffect>
                                    <p:anim calcmode="lin" valueType="num">
                                      <p:cBhvr>
                                        <p:cTn id="112" dur="1000" fill="hold"/>
                                        <p:tgtEl>
                                          <p:spTgt spid="222221">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22222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19" presetClass="entr" presetSubtype="10" fill="hold" grpId="0" nodeType="clickEffect">
                                  <p:stCondLst>
                                    <p:cond delay="0"/>
                                  </p:stCondLst>
                                  <p:childTnLst>
                                    <p:set>
                                      <p:cBhvr>
                                        <p:cTn id="117" dur="1" fill="hold">
                                          <p:stCondLst>
                                            <p:cond delay="0"/>
                                          </p:stCondLst>
                                        </p:cTn>
                                        <p:tgtEl>
                                          <p:spTgt spid="222222"/>
                                        </p:tgtEl>
                                        <p:attrNameLst>
                                          <p:attrName>style.visibility</p:attrName>
                                        </p:attrNameLst>
                                      </p:cBhvr>
                                      <p:to>
                                        <p:strVal val="visible"/>
                                      </p:to>
                                    </p:set>
                                    <p:anim calcmode="lin" valueType="num">
                                      <p:cBhvr>
                                        <p:cTn id="118" dur="5000" fill="hold"/>
                                        <p:tgtEl>
                                          <p:spTgt spid="222222"/>
                                        </p:tgtEl>
                                        <p:attrNameLst>
                                          <p:attrName>ppt_w</p:attrName>
                                        </p:attrNameLst>
                                      </p:cBhvr>
                                      <p:tavLst>
                                        <p:tav tm="0" fmla="#ppt_w*sin(2.5*pi*$)">
                                          <p:val>
                                            <p:fltVal val="0"/>
                                          </p:val>
                                        </p:tav>
                                        <p:tav tm="100000">
                                          <p:val>
                                            <p:fltVal val="1"/>
                                          </p:val>
                                        </p:tav>
                                      </p:tavLst>
                                    </p:anim>
                                    <p:anim calcmode="lin" valueType="num">
                                      <p:cBhvr>
                                        <p:cTn id="119" dur="5000" fill="hold"/>
                                        <p:tgtEl>
                                          <p:spTgt spid="22222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6" grpId="0"/>
      <p:bldP spid="28676" grpId="0"/>
      <p:bldP spid="222218" grpId="0"/>
      <p:bldP spid="222219" grpId="0"/>
      <p:bldP spid="222220" grpId="0"/>
      <p:bldP spid="222222" grpId="0"/>
      <p:bldP spid="222223" grpId="0"/>
      <p:bldP spid="222224" grpId="0"/>
      <p:bldP spid="222225" grpId="0"/>
      <p:bldP spid="222227" grpId="0" animBg="1"/>
      <p:bldP spid="222231" grpId="0"/>
      <p:bldP spid="22223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8" descr="62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77788" y="47291"/>
            <a:ext cx="8874125" cy="6668819"/>
          </a:xfrm>
          <a:prstGeom prst="rect">
            <a:avLst/>
          </a:prstGeom>
          <a:noFill/>
          <a:ln w="9525">
            <a:noFill/>
            <a:miter lim="800000"/>
            <a:headEnd/>
            <a:tailEnd/>
          </a:ln>
        </p:spPr>
      </p:pic>
      <p:sp>
        <p:nvSpPr>
          <p:cNvPr id="29699" name="Rectangle 9"/>
          <p:cNvSpPr>
            <a:spLocks noChangeArrowheads="1"/>
          </p:cNvSpPr>
          <p:nvPr/>
        </p:nvSpPr>
        <p:spPr bwMode="auto">
          <a:xfrm>
            <a:off x="5808445" y="84247"/>
            <a:ext cx="2559050" cy="822325"/>
          </a:xfrm>
          <a:prstGeom prst="rect">
            <a:avLst/>
          </a:prstGeom>
          <a:noFill/>
          <a:ln w="9525">
            <a:noFill/>
            <a:miter lim="800000"/>
            <a:headEnd/>
            <a:tailEnd/>
          </a:ln>
        </p:spPr>
        <p:txBody>
          <a:bodyPr wrap="none">
            <a:spAutoFit/>
          </a:bodyPr>
          <a:lstStyle/>
          <a:p>
            <a:r>
              <a:rPr lang="en-US" sz="2400" b="1" dirty="0">
                <a:solidFill>
                  <a:schemeClr val="tx1"/>
                </a:solidFill>
              </a:rPr>
              <a:t>Schematic of</a:t>
            </a:r>
          </a:p>
          <a:p>
            <a:r>
              <a:rPr lang="en-US" sz="2400" b="1" dirty="0">
                <a:solidFill>
                  <a:schemeClr val="tx1"/>
                </a:solidFill>
              </a:rPr>
              <a:t>Breeder Reactor</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3" name="Rectangle 6"/>
          <p:cNvSpPr>
            <a:spLocks noChangeArrowheads="1"/>
          </p:cNvSpPr>
          <p:nvPr/>
        </p:nvSpPr>
        <p:spPr bwMode="auto">
          <a:xfrm>
            <a:off x="-95483" y="1000536"/>
            <a:ext cx="9116653" cy="5780044"/>
          </a:xfrm>
          <a:prstGeom prst="rect">
            <a:avLst/>
          </a:prstGeom>
          <a:noFill/>
          <a:ln w="9525">
            <a:noFill/>
            <a:miter lim="800000"/>
            <a:headEnd/>
            <a:tailEnd/>
          </a:ln>
        </p:spPr>
        <p:txBody>
          <a:bodyPr wrap="square">
            <a:spAutoFit/>
          </a:bodyPr>
          <a:lstStyle/>
          <a:p>
            <a:pPr marL="342900" indent="-342900" algn="l">
              <a:spcBef>
                <a:spcPct val="20000"/>
              </a:spcBef>
            </a:pPr>
            <a:r>
              <a:rPr lang="en-US" dirty="0" smtClean="0">
                <a:solidFill>
                  <a:srgbClr val="000000"/>
                </a:solidFill>
                <a:latin typeface="Arial" pitchFamily="34" charset="0"/>
              </a:rPr>
              <a:t>   The fuel in nuclear power reactors is some fissile material; typically U-235. </a:t>
            </a:r>
            <a:r>
              <a:rPr lang="en-US" u="sng" dirty="0" smtClean="0">
                <a:solidFill>
                  <a:srgbClr val="000000"/>
                </a:solidFill>
                <a:latin typeface="Arial" pitchFamily="34" charset="0"/>
              </a:rPr>
              <a:t>Control rods</a:t>
            </a:r>
            <a:r>
              <a:rPr lang="en-US" dirty="0" smtClean="0">
                <a:solidFill>
                  <a:srgbClr val="000000"/>
                </a:solidFill>
                <a:latin typeface="Arial" pitchFamily="34" charset="0"/>
              </a:rPr>
              <a:t> in the reactor core ABSORB the neutrons that sustain the reaction; rods are lowered into the core to slow the reaction down and raised out of the core to speed it up. The </a:t>
            </a:r>
            <a:r>
              <a:rPr lang="en-US" u="sng" dirty="0" smtClean="0">
                <a:solidFill>
                  <a:srgbClr val="000000"/>
                </a:solidFill>
                <a:latin typeface="Arial" pitchFamily="34" charset="0"/>
              </a:rPr>
              <a:t>moderator</a:t>
            </a:r>
            <a:r>
              <a:rPr lang="en-US" dirty="0" smtClean="0">
                <a:solidFill>
                  <a:srgbClr val="000000"/>
                </a:solidFill>
                <a:latin typeface="Arial" pitchFamily="34" charset="0"/>
              </a:rPr>
              <a:t> is the material that SLOWS DOWN neutrons so that they will cause fission in other atoms. </a:t>
            </a:r>
          </a:p>
          <a:p>
            <a:pPr marL="342900" indent="-342900" algn="l">
              <a:spcBef>
                <a:spcPct val="20000"/>
              </a:spcBef>
            </a:pPr>
            <a:r>
              <a:rPr lang="en-US" dirty="0" smtClean="0">
                <a:solidFill>
                  <a:srgbClr val="000000"/>
                </a:solidFill>
                <a:latin typeface="Arial" pitchFamily="34" charset="0"/>
              </a:rPr>
              <a:t>   There are several key benefits of nuclear power: no air pollution, small volume of fuel consumed, and – in </a:t>
            </a:r>
            <a:r>
              <a:rPr lang="en-US" u="sng" dirty="0" smtClean="0">
                <a:solidFill>
                  <a:srgbClr val="000000"/>
                </a:solidFill>
                <a:latin typeface="Arial" pitchFamily="34" charset="0"/>
              </a:rPr>
              <a:t>breeder reactors</a:t>
            </a:r>
            <a:r>
              <a:rPr lang="en-US" dirty="0" smtClean="0">
                <a:solidFill>
                  <a:srgbClr val="000000"/>
                </a:solidFill>
                <a:latin typeface="Arial" pitchFamily="34" charset="0"/>
              </a:rPr>
              <a:t> – the ability to actually </a:t>
            </a:r>
            <a:r>
              <a:rPr lang="en-US" b="1" dirty="0" smtClean="0">
                <a:solidFill>
                  <a:srgbClr val="000000"/>
                </a:solidFill>
                <a:latin typeface="Arial" pitchFamily="34" charset="0"/>
              </a:rPr>
              <a:t>produce</a:t>
            </a:r>
            <a:r>
              <a:rPr lang="en-US" dirty="0" smtClean="0">
                <a:solidFill>
                  <a:srgbClr val="000000"/>
                </a:solidFill>
                <a:latin typeface="Arial" pitchFamily="34" charset="0"/>
              </a:rPr>
              <a:t> new fuel while running the reactor. The huge drawback to nuclear power is the high-level radioactive waste produced. </a:t>
            </a:r>
          </a:p>
        </p:txBody>
      </p:sp>
      <p:sp>
        <p:nvSpPr>
          <p:cNvPr id="7" name="Rectangle 6"/>
          <p:cNvSpPr>
            <a:spLocks noChangeArrowheads="1"/>
          </p:cNvSpPr>
          <p:nvPr/>
        </p:nvSpPr>
        <p:spPr bwMode="auto">
          <a:xfrm>
            <a:off x="425386" y="204270"/>
            <a:ext cx="8255466" cy="646331"/>
          </a:xfrm>
          <a:prstGeom prst="rect">
            <a:avLst/>
          </a:prstGeom>
          <a:solidFill>
            <a:schemeClr val="accent4"/>
          </a:solidFill>
          <a:ln w="9525">
            <a:noFill/>
            <a:miter lim="800000"/>
            <a:headEnd/>
            <a:tailEnd/>
          </a:ln>
        </p:spPr>
        <p:txBody>
          <a:bodyPr wrap="none">
            <a:spAutoFit/>
          </a:bodyPr>
          <a:lstStyle/>
          <a:p>
            <a:pPr marL="342900" indent="-342900">
              <a:spcBef>
                <a:spcPct val="20000"/>
              </a:spcBef>
            </a:pPr>
            <a:r>
              <a:rPr lang="en-US" sz="3600" b="1" dirty="0" smtClean="0">
                <a:latin typeface="Arial" pitchFamily="34" charset="0"/>
              </a:rPr>
              <a:t>FINAL THOUGHTS: </a:t>
            </a:r>
            <a:r>
              <a:rPr lang="en-US" sz="3600" b="1" u="sng" dirty="0" smtClean="0">
                <a:latin typeface="Arial" pitchFamily="34" charset="0"/>
              </a:rPr>
              <a:t>Fission Reactors</a:t>
            </a:r>
          </a:p>
        </p:txBody>
      </p:sp>
    </p:spTree>
    <p:extLst>
      <p:ext uri="{BB962C8B-B14F-4D97-AF65-F5344CB8AC3E}">
        <p14:creationId xmlns:p14="http://schemas.microsoft.com/office/powerpoint/2010/main" val="7617080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8"/>
          <p:cNvSpPr>
            <a:spLocks noChangeArrowheads="1"/>
          </p:cNvSpPr>
          <p:nvPr/>
        </p:nvSpPr>
        <p:spPr bwMode="auto">
          <a:xfrm>
            <a:off x="481013" y="120785"/>
            <a:ext cx="8206093" cy="954107"/>
          </a:xfrm>
          <a:prstGeom prst="rect">
            <a:avLst/>
          </a:prstGeom>
          <a:noFill/>
          <a:ln w="22225" algn="ctr">
            <a:noFill/>
            <a:miter lim="800000"/>
            <a:headEnd/>
            <a:tailEnd/>
          </a:ln>
        </p:spPr>
        <p:txBody>
          <a:bodyPr wrap="none" anchor="ctr">
            <a:spAutoFit/>
          </a:bodyPr>
          <a:lstStyle/>
          <a:p>
            <a:pPr algn="l"/>
            <a:r>
              <a:rPr lang="en-US" u="sng" dirty="0" smtClean="0"/>
              <a:t>non-ionizing </a:t>
            </a:r>
            <a:r>
              <a:rPr lang="en-US" u="sng" dirty="0"/>
              <a:t>radiation</a:t>
            </a:r>
            <a:r>
              <a:rPr lang="en-US" dirty="0"/>
              <a:t>: bumps e</a:t>
            </a:r>
            <a:r>
              <a:rPr lang="en-US" baseline="30000" dirty="0"/>
              <a:t>–</a:t>
            </a:r>
            <a:r>
              <a:rPr lang="en-US" dirty="0"/>
              <a:t> to higher </a:t>
            </a:r>
            <a:r>
              <a:rPr lang="en-US" dirty="0" smtClean="0"/>
              <a:t>energy</a:t>
            </a:r>
          </a:p>
          <a:p>
            <a:pPr algn="l"/>
            <a:r>
              <a:rPr lang="en-US" dirty="0"/>
              <a:t>	</a:t>
            </a:r>
            <a:r>
              <a:rPr lang="en-US" dirty="0" smtClean="0"/>
              <a:t>		         levels OR heats molecules </a:t>
            </a:r>
            <a:endParaRPr lang="en-US" dirty="0"/>
          </a:p>
        </p:txBody>
      </p:sp>
      <p:sp>
        <p:nvSpPr>
          <p:cNvPr id="31749" name="Rectangle 9"/>
          <p:cNvSpPr>
            <a:spLocks noChangeArrowheads="1"/>
          </p:cNvSpPr>
          <p:nvPr/>
        </p:nvSpPr>
        <p:spPr bwMode="auto">
          <a:xfrm>
            <a:off x="477838" y="1076981"/>
            <a:ext cx="8005653" cy="523220"/>
          </a:xfrm>
          <a:prstGeom prst="rect">
            <a:avLst/>
          </a:prstGeom>
          <a:noFill/>
          <a:ln w="22225" algn="ctr">
            <a:noFill/>
            <a:miter lim="800000"/>
            <a:headEnd/>
            <a:tailEnd/>
          </a:ln>
        </p:spPr>
        <p:txBody>
          <a:bodyPr wrap="none" anchor="ctr">
            <a:spAutoFit/>
          </a:bodyPr>
          <a:lstStyle/>
          <a:p>
            <a:pPr algn="l"/>
            <a:r>
              <a:rPr lang="en-US" u="sng" dirty="0"/>
              <a:t>ionizing radiation</a:t>
            </a:r>
            <a:r>
              <a:rPr lang="en-US" dirty="0"/>
              <a:t>: knocks e</a:t>
            </a:r>
            <a:r>
              <a:rPr lang="en-US" baseline="30000" dirty="0"/>
              <a:t>–</a:t>
            </a:r>
            <a:r>
              <a:rPr lang="en-US" dirty="0"/>
              <a:t> </a:t>
            </a:r>
            <a:r>
              <a:rPr lang="en-US" dirty="0" smtClean="0"/>
              <a:t>OUT OF molecules</a:t>
            </a:r>
            <a:r>
              <a:rPr lang="en-US" dirty="0"/>
              <a:t>; </a:t>
            </a:r>
          </a:p>
        </p:txBody>
      </p:sp>
      <p:sp>
        <p:nvSpPr>
          <p:cNvPr id="224266" name="Rectangle 10"/>
          <p:cNvSpPr>
            <a:spLocks noChangeArrowheads="1"/>
          </p:cNvSpPr>
          <p:nvPr/>
        </p:nvSpPr>
        <p:spPr bwMode="auto">
          <a:xfrm>
            <a:off x="5839890" y="2577806"/>
            <a:ext cx="3304110" cy="523220"/>
          </a:xfrm>
          <a:prstGeom prst="rect">
            <a:avLst/>
          </a:prstGeom>
          <a:noFill/>
          <a:ln w="9525">
            <a:noFill/>
            <a:miter lim="800000"/>
            <a:headEnd/>
            <a:tailEnd/>
          </a:ln>
        </p:spPr>
        <p:txBody>
          <a:bodyPr wrap="none">
            <a:spAutoFit/>
          </a:bodyPr>
          <a:lstStyle/>
          <a:p>
            <a:pPr algn="l"/>
            <a:r>
              <a:rPr lang="en-US" dirty="0" smtClean="0">
                <a:solidFill>
                  <a:schemeClr val="tx1"/>
                </a:solidFill>
              </a:rPr>
              <a:t>(MORE dangerous)</a:t>
            </a:r>
            <a:endParaRPr lang="en-US" dirty="0">
              <a:solidFill>
                <a:schemeClr val="tx1"/>
              </a:solidFill>
            </a:endParaRPr>
          </a:p>
        </p:txBody>
      </p:sp>
      <p:grpSp>
        <p:nvGrpSpPr>
          <p:cNvPr id="7" name="Group 6"/>
          <p:cNvGrpSpPr/>
          <p:nvPr/>
        </p:nvGrpSpPr>
        <p:grpSpPr>
          <a:xfrm>
            <a:off x="301019" y="3062297"/>
            <a:ext cx="8572500" cy="3526108"/>
            <a:chOff x="301019" y="3062297"/>
            <a:chExt cx="8572500" cy="3526108"/>
          </a:xfrm>
        </p:grpSpPr>
        <p:grpSp>
          <p:nvGrpSpPr>
            <p:cNvPr id="12" name="Group 18"/>
            <p:cNvGrpSpPr>
              <a:grpSpLocks/>
            </p:cNvGrpSpPr>
            <p:nvPr/>
          </p:nvGrpSpPr>
          <p:grpSpPr bwMode="auto">
            <a:xfrm>
              <a:off x="301019" y="3062297"/>
              <a:ext cx="8572500" cy="2625725"/>
              <a:chOff x="180" y="1583"/>
              <a:chExt cx="5400" cy="1654"/>
            </a:xfrm>
          </p:grpSpPr>
          <p:pic>
            <p:nvPicPr>
              <p:cNvPr id="13" name="Picture 19" descr="DI159G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80" y="1583"/>
                <a:ext cx="5400" cy="627"/>
              </a:xfrm>
              <a:prstGeom prst="rect">
                <a:avLst/>
              </a:prstGeom>
              <a:noFill/>
              <a:ln w="9525">
                <a:noFill/>
                <a:miter lim="800000"/>
                <a:headEnd/>
                <a:tailEnd/>
              </a:ln>
            </p:spPr>
          </p:pic>
          <p:sp>
            <p:nvSpPr>
              <p:cNvPr id="14" name="Rectangle 20"/>
              <p:cNvSpPr>
                <a:spLocks noChangeArrowheads="1"/>
              </p:cNvSpPr>
              <p:nvPr/>
            </p:nvSpPr>
            <p:spPr bwMode="auto">
              <a:xfrm>
                <a:off x="375" y="2203"/>
                <a:ext cx="5056" cy="1034"/>
              </a:xfrm>
              <a:prstGeom prst="rect">
                <a:avLst/>
              </a:prstGeom>
              <a:solidFill>
                <a:schemeClr val="bg1"/>
              </a:solidFill>
              <a:ln w="15875" algn="ctr">
                <a:solidFill>
                  <a:schemeClr val="bg1"/>
                </a:solidFill>
                <a:miter lim="800000"/>
                <a:headEnd/>
                <a:tailEnd/>
              </a:ln>
            </p:spPr>
            <p:txBody>
              <a:bodyPr anchor="ctr">
                <a:spAutoFit/>
              </a:bodyPr>
              <a:lstStyle/>
              <a:p>
                <a:endParaRPr lang="en-US"/>
              </a:p>
            </p:txBody>
          </p:sp>
          <p:sp>
            <p:nvSpPr>
              <p:cNvPr id="15" name="Rectangle 22"/>
              <p:cNvSpPr>
                <a:spLocks noChangeArrowheads="1"/>
              </p:cNvSpPr>
              <p:nvPr/>
            </p:nvSpPr>
            <p:spPr bwMode="auto">
              <a:xfrm>
                <a:off x="1810" y="2026"/>
                <a:ext cx="357" cy="403"/>
              </a:xfrm>
              <a:prstGeom prst="rect">
                <a:avLst/>
              </a:prstGeom>
              <a:solidFill>
                <a:schemeClr val="bg1"/>
              </a:solidFill>
              <a:ln w="15875" algn="ctr">
                <a:solidFill>
                  <a:schemeClr val="bg1"/>
                </a:solidFill>
                <a:miter lim="800000"/>
                <a:headEnd/>
                <a:tailEnd/>
              </a:ln>
            </p:spPr>
            <p:txBody>
              <a:bodyPr anchor="ctr">
                <a:spAutoFit/>
              </a:bodyPr>
              <a:lstStyle/>
              <a:p>
                <a:endParaRPr lang="en-US"/>
              </a:p>
            </p:txBody>
          </p:sp>
          <p:sp>
            <p:nvSpPr>
              <p:cNvPr id="16" name="Rectangle 23"/>
              <p:cNvSpPr>
                <a:spLocks noChangeArrowheads="1"/>
              </p:cNvSpPr>
              <p:nvPr/>
            </p:nvSpPr>
            <p:spPr bwMode="auto">
              <a:xfrm>
                <a:off x="900" y="2003"/>
                <a:ext cx="357" cy="403"/>
              </a:xfrm>
              <a:prstGeom prst="rect">
                <a:avLst/>
              </a:prstGeom>
              <a:solidFill>
                <a:schemeClr val="bg1"/>
              </a:solidFill>
              <a:ln w="15875" algn="ctr">
                <a:solidFill>
                  <a:schemeClr val="bg1"/>
                </a:solidFill>
                <a:miter lim="800000"/>
                <a:headEnd/>
                <a:tailEnd/>
              </a:ln>
            </p:spPr>
            <p:txBody>
              <a:bodyPr anchor="ctr">
                <a:spAutoFit/>
              </a:bodyPr>
              <a:lstStyle/>
              <a:p>
                <a:endParaRPr lang="en-US"/>
              </a:p>
            </p:txBody>
          </p:sp>
        </p:grpSp>
        <p:sp>
          <p:nvSpPr>
            <p:cNvPr id="17" name="Rectangle 8"/>
            <p:cNvSpPr>
              <a:spLocks noChangeArrowheads="1"/>
            </p:cNvSpPr>
            <p:nvPr/>
          </p:nvSpPr>
          <p:spPr bwMode="auto">
            <a:xfrm rot="5400000">
              <a:off x="157350" y="4822128"/>
              <a:ext cx="2184400" cy="519112"/>
            </a:xfrm>
            <a:prstGeom prst="rect">
              <a:avLst/>
            </a:prstGeom>
            <a:noFill/>
            <a:ln w="15875" algn="ctr">
              <a:noFill/>
              <a:miter lim="800000"/>
              <a:headEnd/>
              <a:tailEnd/>
            </a:ln>
          </p:spPr>
          <p:txBody>
            <a:bodyPr wrap="none" anchor="ctr">
              <a:spAutoFit/>
            </a:bodyPr>
            <a:lstStyle/>
            <a:p>
              <a:pPr algn="l"/>
              <a:r>
                <a:rPr lang="en-US">
                  <a:solidFill>
                    <a:srgbClr val="FF0000"/>
                  </a:solidFill>
                </a:rPr>
                <a:t>radio waves </a:t>
              </a:r>
            </a:p>
          </p:txBody>
        </p:sp>
        <p:sp>
          <p:nvSpPr>
            <p:cNvPr id="18" name="Rectangle 17"/>
            <p:cNvSpPr>
              <a:spLocks noChangeArrowheads="1"/>
            </p:cNvSpPr>
            <p:nvPr/>
          </p:nvSpPr>
          <p:spPr bwMode="auto">
            <a:xfrm rot="5400000">
              <a:off x="2889437" y="4052191"/>
              <a:ext cx="638175" cy="519112"/>
            </a:xfrm>
            <a:prstGeom prst="rect">
              <a:avLst/>
            </a:prstGeom>
            <a:noFill/>
            <a:ln w="15875" algn="ctr">
              <a:noFill/>
              <a:miter lim="800000"/>
              <a:headEnd/>
              <a:tailEnd/>
            </a:ln>
          </p:spPr>
          <p:txBody>
            <a:bodyPr wrap="none" anchor="ctr">
              <a:spAutoFit/>
            </a:bodyPr>
            <a:lstStyle/>
            <a:p>
              <a:pPr algn="l"/>
              <a:r>
                <a:rPr lang="en-US">
                  <a:solidFill>
                    <a:srgbClr val="FF0000"/>
                  </a:solidFill>
                </a:rPr>
                <a:t>IR </a:t>
              </a:r>
            </a:p>
          </p:txBody>
        </p:sp>
        <p:sp>
          <p:nvSpPr>
            <p:cNvPr id="19" name="Rectangle 18"/>
            <p:cNvSpPr>
              <a:spLocks noChangeArrowheads="1"/>
            </p:cNvSpPr>
            <p:nvPr/>
          </p:nvSpPr>
          <p:spPr bwMode="auto">
            <a:xfrm rot="5400000">
              <a:off x="3618100" y="4399853"/>
              <a:ext cx="1273175" cy="519113"/>
            </a:xfrm>
            <a:prstGeom prst="rect">
              <a:avLst/>
            </a:prstGeom>
            <a:noFill/>
            <a:ln w="15875" algn="ctr">
              <a:noFill/>
              <a:miter lim="800000"/>
              <a:headEnd/>
              <a:tailEnd/>
            </a:ln>
          </p:spPr>
          <p:txBody>
            <a:bodyPr wrap="none" anchor="ctr">
              <a:spAutoFit/>
            </a:bodyPr>
            <a:lstStyle/>
            <a:p>
              <a:pPr algn="l"/>
              <a:r>
                <a:rPr lang="en-US" dirty="0">
                  <a:solidFill>
                    <a:srgbClr val="FF0000"/>
                  </a:solidFill>
                </a:rPr>
                <a:t>visible </a:t>
              </a:r>
            </a:p>
          </p:txBody>
        </p:sp>
        <p:sp>
          <p:nvSpPr>
            <p:cNvPr id="20" name="Rectangle 19"/>
            <p:cNvSpPr>
              <a:spLocks noChangeArrowheads="1"/>
            </p:cNvSpPr>
            <p:nvPr/>
          </p:nvSpPr>
          <p:spPr bwMode="auto">
            <a:xfrm rot="5400000">
              <a:off x="4761894" y="4124421"/>
              <a:ext cx="776288" cy="519113"/>
            </a:xfrm>
            <a:prstGeom prst="rect">
              <a:avLst/>
            </a:prstGeom>
            <a:noFill/>
            <a:ln w="15875" algn="ctr">
              <a:noFill/>
              <a:miter lim="800000"/>
              <a:headEnd/>
              <a:tailEnd/>
            </a:ln>
          </p:spPr>
          <p:txBody>
            <a:bodyPr wrap="none" anchor="ctr">
              <a:spAutoFit/>
            </a:bodyPr>
            <a:lstStyle/>
            <a:p>
              <a:pPr algn="l"/>
              <a:r>
                <a:rPr lang="en-US">
                  <a:solidFill>
                    <a:srgbClr val="FF0000"/>
                  </a:solidFill>
                </a:rPr>
                <a:t>UV </a:t>
              </a:r>
            </a:p>
          </p:txBody>
        </p:sp>
        <p:sp>
          <p:nvSpPr>
            <p:cNvPr id="21" name="Rectangle 20"/>
            <p:cNvSpPr>
              <a:spLocks noChangeArrowheads="1"/>
            </p:cNvSpPr>
            <p:nvPr/>
          </p:nvSpPr>
          <p:spPr bwMode="auto">
            <a:xfrm rot="5400000">
              <a:off x="5443725" y="4414140"/>
              <a:ext cx="1311275" cy="519113"/>
            </a:xfrm>
            <a:prstGeom prst="rect">
              <a:avLst/>
            </a:prstGeom>
            <a:noFill/>
            <a:ln w="15875" algn="ctr">
              <a:noFill/>
              <a:miter lim="800000"/>
              <a:headEnd/>
              <a:tailEnd/>
            </a:ln>
          </p:spPr>
          <p:txBody>
            <a:bodyPr wrap="none" anchor="ctr">
              <a:spAutoFit/>
            </a:bodyPr>
            <a:lstStyle/>
            <a:p>
              <a:pPr algn="l"/>
              <a:r>
                <a:rPr lang="en-US">
                  <a:solidFill>
                    <a:srgbClr val="FF0000"/>
                  </a:solidFill>
                </a:rPr>
                <a:t>X-rays </a:t>
              </a:r>
            </a:p>
          </p:txBody>
        </p:sp>
        <p:sp>
          <p:nvSpPr>
            <p:cNvPr id="22" name="Rectangle 21"/>
            <p:cNvSpPr>
              <a:spLocks noChangeArrowheads="1"/>
            </p:cNvSpPr>
            <p:nvPr/>
          </p:nvSpPr>
          <p:spPr bwMode="auto">
            <a:xfrm rot="5400000">
              <a:off x="5934729" y="4862610"/>
              <a:ext cx="2243137" cy="519112"/>
            </a:xfrm>
            <a:prstGeom prst="rect">
              <a:avLst/>
            </a:prstGeom>
            <a:noFill/>
            <a:ln w="15875" algn="ctr">
              <a:noFill/>
              <a:miter lim="800000"/>
              <a:headEnd/>
              <a:tailEnd/>
            </a:ln>
          </p:spPr>
          <p:txBody>
            <a:bodyPr wrap="none" anchor="ctr">
              <a:spAutoFit/>
            </a:bodyPr>
            <a:lstStyle/>
            <a:p>
              <a:pPr algn="l"/>
              <a:r>
                <a:rPr lang="en-US">
                  <a:solidFill>
                    <a:srgbClr val="FF0000"/>
                  </a:solidFill>
                </a:rPr>
                <a:t>gamma rays </a:t>
              </a:r>
            </a:p>
          </p:txBody>
        </p:sp>
        <p:sp>
          <p:nvSpPr>
            <p:cNvPr id="23" name="Rectangle 22"/>
            <p:cNvSpPr>
              <a:spLocks noChangeArrowheads="1"/>
            </p:cNvSpPr>
            <p:nvPr/>
          </p:nvSpPr>
          <p:spPr bwMode="auto">
            <a:xfrm rot="5400000">
              <a:off x="6840725" y="4849115"/>
              <a:ext cx="2162175" cy="519113"/>
            </a:xfrm>
            <a:prstGeom prst="rect">
              <a:avLst/>
            </a:prstGeom>
            <a:noFill/>
            <a:ln w="15875" algn="ctr">
              <a:noFill/>
              <a:miter lim="800000"/>
              <a:headEnd/>
              <a:tailEnd/>
            </a:ln>
          </p:spPr>
          <p:txBody>
            <a:bodyPr wrap="none" anchor="ctr">
              <a:spAutoFit/>
            </a:bodyPr>
            <a:lstStyle/>
            <a:p>
              <a:pPr algn="l"/>
              <a:r>
                <a:rPr lang="en-US">
                  <a:solidFill>
                    <a:srgbClr val="FF0000"/>
                  </a:solidFill>
                </a:rPr>
                <a:t>cosmic rays </a:t>
              </a:r>
            </a:p>
          </p:txBody>
        </p:sp>
        <p:sp>
          <p:nvSpPr>
            <p:cNvPr id="24" name="Rectangle 23"/>
            <p:cNvSpPr>
              <a:spLocks noChangeArrowheads="1"/>
            </p:cNvSpPr>
            <p:nvPr/>
          </p:nvSpPr>
          <p:spPr bwMode="auto">
            <a:xfrm>
              <a:off x="2036810" y="6069292"/>
              <a:ext cx="4618037" cy="519113"/>
            </a:xfrm>
            <a:prstGeom prst="rect">
              <a:avLst/>
            </a:prstGeom>
            <a:noFill/>
            <a:ln w="15875" algn="ctr">
              <a:noFill/>
              <a:miter lim="800000"/>
              <a:headEnd/>
              <a:tailEnd/>
            </a:ln>
          </p:spPr>
          <p:txBody>
            <a:bodyPr wrap="none" anchor="ctr">
              <a:spAutoFit/>
            </a:bodyPr>
            <a:lstStyle/>
            <a:p>
              <a:pPr algn="l"/>
              <a:r>
                <a:rPr lang="en-US" b="1" u="sng" dirty="0">
                  <a:solidFill>
                    <a:srgbClr val="FF0000"/>
                  </a:solidFill>
                </a:rPr>
                <a:t>electromagnetic spectrum</a:t>
              </a:r>
            </a:p>
          </p:txBody>
        </p:sp>
        <p:grpSp>
          <p:nvGrpSpPr>
            <p:cNvPr id="25" name="Group 39"/>
            <p:cNvGrpSpPr>
              <a:grpSpLocks/>
            </p:cNvGrpSpPr>
            <p:nvPr/>
          </p:nvGrpSpPr>
          <p:grpSpPr bwMode="auto">
            <a:xfrm>
              <a:off x="3366481" y="5205509"/>
              <a:ext cx="1704975" cy="800100"/>
              <a:chOff x="2210" y="2322"/>
              <a:chExt cx="1074" cy="504"/>
            </a:xfrm>
          </p:grpSpPr>
          <p:sp>
            <p:nvSpPr>
              <p:cNvPr id="26" name="Rectangle 17"/>
              <p:cNvSpPr>
                <a:spLocks noChangeArrowheads="1"/>
              </p:cNvSpPr>
              <p:nvPr/>
            </p:nvSpPr>
            <p:spPr bwMode="auto">
              <a:xfrm>
                <a:off x="2211" y="2499"/>
                <a:ext cx="1073" cy="327"/>
              </a:xfrm>
              <a:prstGeom prst="rect">
                <a:avLst/>
              </a:prstGeom>
              <a:solidFill>
                <a:schemeClr val="tx1"/>
              </a:solidFill>
              <a:ln w="15875" algn="ctr">
                <a:noFill/>
                <a:miter lim="800000"/>
                <a:headEnd/>
                <a:tailEnd/>
              </a:ln>
            </p:spPr>
            <p:txBody>
              <a:bodyPr wrap="none" anchor="ctr">
                <a:spAutoFit/>
              </a:bodyPr>
              <a:lstStyle/>
              <a:p>
                <a:pPr algn="l"/>
                <a:r>
                  <a:rPr lang="en-US" dirty="0">
                    <a:solidFill>
                      <a:srgbClr val="FF0000"/>
                    </a:solidFill>
                  </a:rPr>
                  <a:t>R</a:t>
                </a:r>
                <a:r>
                  <a:rPr lang="en-US" dirty="0">
                    <a:solidFill>
                      <a:srgbClr val="FF9933"/>
                    </a:solidFill>
                  </a:rPr>
                  <a:t>O</a:t>
                </a:r>
                <a:r>
                  <a:rPr lang="en-US" dirty="0">
                    <a:solidFill>
                      <a:srgbClr val="FFFF00"/>
                    </a:solidFill>
                  </a:rPr>
                  <a:t>Y</a:t>
                </a:r>
                <a:r>
                  <a:rPr lang="en-US" dirty="0">
                    <a:solidFill>
                      <a:srgbClr val="009900"/>
                    </a:solidFill>
                  </a:rPr>
                  <a:t>G</a:t>
                </a:r>
                <a:r>
                  <a:rPr lang="en-US" dirty="0">
                    <a:solidFill>
                      <a:srgbClr val="3333FF"/>
                    </a:solidFill>
                  </a:rPr>
                  <a:t>B</a:t>
                </a:r>
                <a:r>
                  <a:rPr lang="en-US" dirty="0">
                    <a:solidFill>
                      <a:srgbClr val="9933FF"/>
                    </a:solidFill>
                  </a:rPr>
                  <a:t>V</a:t>
                </a:r>
              </a:p>
            </p:txBody>
          </p:sp>
          <p:sp>
            <p:nvSpPr>
              <p:cNvPr id="27" name="AutoShape 26"/>
              <p:cNvSpPr>
                <a:spLocks/>
              </p:cNvSpPr>
              <p:nvPr/>
            </p:nvSpPr>
            <p:spPr bwMode="auto">
              <a:xfrm rot="5385889">
                <a:off x="2683" y="1849"/>
                <a:ext cx="126" cy="1072"/>
              </a:xfrm>
              <a:prstGeom prst="leftBrace">
                <a:avLst>
                  <a:gd name="adj1" fmla="val 70899"/>
                  <a:gd name="adj2" fmla="val 50000"/>
                </a:avLst>
              </a:prstGeom>
              <a:noFill/>
              <a:ln w="22225">
                <a:solidFill>
                  <a:srgbClr val="000000"/>
                </a:solidFill>
                <a:round/>
                <a:headEnd/>
                <a:tailEnd/>
              </a:ln>
            </p:spPr>
            <p:txBody>
              <a:bodyPr/>
              <a:lstStyle/>
              <a:p>
                <a:endParaRPr lang="en-US"/>
              </a:p>
            </p:txBody>
          </p:sp>
        </p:grpSp>
        <p:sp>
          <p:nvSpPr>
            <p:cNvPr id="28" name="Rectangle 37"/>
            <p:cNvSpPr>
              <a:spLocks noChangeArrowheads="1"/>
            </p:cNvSpPr>
            <p:nvPr/>
          </p:nvSpPr>
          <p:spPr bwMode="auto">
            <a:xfrm rot="5400000">
              <a:off x="1180493" y="4802285"/>
              <a:ext cx="2163763" cy="519112"/>
            </a:xfrm>
            <a:prstGeom prst="rect">
              <a:avLst/>
            </a:prstGeom>
            <a:noFill/>
            <a:ln w="15875" algn="ctr">
              <a:noFill/>
              <a:miter lim="800000"/>
              <a:headEnd/>
              <a:tailEnd/>
            </a:ln>
          </p:spPr>
          <p:txBody>
            <a:bodyPr wrap="none" anchor="ctr">
              <a:spAutoFit/>
            </a:bodyPr>
            <a:lstStyle/>
            <a:p>
              <a:pPr algn="l"/>
              <a:r>
                <a:rPr lang="en-US">
                  <a:solidFill>
                    <a:srgbClr val="FF0000"/>
                  </a:solidFill>
                </a:rPr>
                <a:t>microwaves </a:t>
              </a:r>
            </a:p>
          </p:txBody>
        </p:sp>
      </p:grpSp>
      <p:sp>
        <p:nvSpPr>
          <p:cNvPr id="32" name="Rectangle 10"/>
          <p:cNvSpPr>
            <a:spLocks noChangeArrowheads="1"/>
          </p:cNvSpPr>
          <p:nvPr/>
        </p:nvSpPr>
        <p:spPr bwMode="auto">
          <a:xfrm>
            <a:off x="816568" y="2227456"/>
            <a:ext cx="3608680" cy="523220"/>
          </a:xfrm>
          <a:prstGeom prst="rect">
            <a:avLst/>
          </a:prstGeom>
          <a:noFill/>
          <a:ln w="9525">
            <a:noFill/>
            <a:miter lim="800000"/>
            <a:headEnd/>
            <a:tailEnd/>
          </a:ln>
        </p:spPr>
        <p:txBody>
          <a:bodyPr wrap="none">
            <a:spAutoFit/>
          </a:bodyPr>
          <a:lstStyle/>
          <a:p>
            <a:pPr algn="l"/>
            <a:r>
              <a:rPr lang="en-US" dirty="0" smtClean="0">
                <a:solidFill>
                  <a:schemeClr val="tx1"/>
                </a:solidFill>
              </a:rPr>
              <a:t>non-ionizing radiation</a:t>
            </a:r>
            <a:endParaRPr lang="en-US" dirty="0">
              <a:solidFill>
                <a:schemeClr val="tx1"/>
              </a:solidFill>
            </a:endParaRPr>
          </a:p>
        </p:txBody>
      </p:sp>
      <p:sp>
        <p:nvSpPr>
          <p:cNvPr id="33" name="Rectangle 10"/>
          <p:cNvSpPr>
            <a:spLocks noChangeArrowheads="1"/>
          </p:cNvSpPr>
          <p:nvPr/>
        </p:nvSpPr>
        <p:spPr bwMode="auto">
          <a:xfrm>
            <a:off x="6050183" y="2180158"/>
            <a:ext cx="2887329" cy="523220"/>
          </a:xfrm>
          <a:prstGeom prst="rect">
            <a:avLst/>
          </a:prstGeom>
          <a:noFill/>
          <a:ln w="9525">
            <a:noFill/>
            <a:miter lim="800000"/>
            <a:headEnd/>
            <a:tailEnd/>
          </a:ln>
        </p:spPr>
        <p:txBody>
          <a:bodyPr wrap="none">
            <a:spAutoFit/>
          </a:bodyPr>
          <a:lstStyle/>
          <a:p>
            <a:pPr algn="l"/>
            <a:r>
              <a:rPr lang="en-US" dirty="0" smtClean="0">
                <a:solidFill>
                  <a:schemeClr val="tx1"/>
                </a:solidFill>
              </a:rPr>
              <a:t>ionizing radiation</a:t>
            </a:r>
            <a:endParaRPr lang="en-US" dirty="0">
              <a:solidFill>
                <a:schemeClr val="tx1"/>
              </a:solidFill>
            </a:endParaRPr>
          </a:p>
        </p:txBody>
      </p:sp>
      <p:sp>
        <p:nvSpPr>
          <p:cNvPr id="37" name="Rectangle 9"/>
          <p:cNvSpPr>
            <a:spLocks noChangeArrowheads="1"/>
          </p:cNvSpPr>
          <p:nvPr/>
        </p:nvSpPr>
        <p:spPr bwMode="auto">
          <a:xfrm>
            <a:off x="1444019" y="1518568"/>
            <a:ext cx="1322798" cy="523220"/>
          </a:xfrm>
          <a:prstGeom prst="rect">
            <a:avLst/>
          </a:prstGeom>
          <a:noFill/>
          <a:ln w="22225" algn="ctr">
            <a:noFill/>
            <a:miter lim="800000"/>
            <a:headEnd/>
            <a:tailEnd/>
          </a:ln>
        </p:spPr>
        <p:txBody>
          <a:bodyPr wrap="none" anchor="ctr">
            <a:spAutoFit/>
          </a:bodyPr>
          <a:lstStyle/>
          <a:p>
            <a:pPr algn="l"/>
            <a:r>
              <a:rPr lang="en-US" dirty="0" smtClean="0"/>
              <a:t>-- e.g., </a:t>
            </a:r>
            <a:endParaRPr lang="en-US" dirty="0"/>
          </a:p>
        </p:txBody>
      </p:sp>
      <p:sp>
        <p:nvSpPr>
          <p:cNvPr id="38" name="Rectangle 10"/>
          <p:cNvSpPr>
            <a:spLocks noChangeArrowheads="1"/>
          </p:cNvSpPr>
          <p:nvPr/>
        </p:nvSpPr>
        <p:spPr bwMode="auto">
          <a:xfrm>
            <a:off x="2587626" y="1509116"/>
            <a:ext cx="5145961" cy="523220"/>
          </a:xfrm>
          <a:prstGeom prst="rect">
            <a:avLst/>
          </a:prstGeom>
          <a:noFill/>
          <a:ln w="9525">
            <a:noFill/>
            <a:miter lim="800000"/>
            <a:headEnd/>
            <a:tailEnd/>
          </a:ln>
        </p:spPr>
        <p:txBody>
          <a:bodyPr wrap="none">
            <a:spAutoFit/>
          </a:bodyPr>
          <a:lstStyle/>
          <a:p>
            <a:pPr algn="l"/>
            <a:r>
              <a:rPr lang="en-US" dirty="0" smtClean="0">
                <a:solidFill>
                  <a:schemeClr val="tx1"/>
                </a:solidFill>
              </a:rPr>
              <a:t>all ‘particle’ radiation (</a:t>
            </a:r>
            <a:r>
              <a:rPr lang="en-US" dirty="0" smtClean="0">
                <a:solidFill>
                  <a:schemeClr val="tx1"/>
                </a:solidFill>
                <a:latin typeface="Symbol" panose="05050102010706020507" pitchFamily="18" charset="2"/>
              </a:rPr>
              <a:t>a</a:t>
            </a:r>
            <a:r>
              <a:rPr lang="en-US" dirty="0" smtClean="0">
                <a:solidFill>
                  <a:schemeClr val="tx1"/>
                </a:solidFill>
              </a:rPr>
              <a:t>, </a:t>
            </a:r>
            <a:r>
              <a:rPr lang="en-US" dirty="0" smtClean="0">
                <a:solidFill>
                  <a:schemeClr val="tx1"/>
                </a:solidFill>
                <a:latin typeface="Symbol" panose="05050102010706020507" pitchFamily="18" charset="2"/>
              </a:rPr>
              <a:t>b</a:t>
            </a:r>
            <a:r>
              <a:rPr lang="en-US" dirty="0" smtClean="0">
                <a:solidFill>
                  <a:schemeClr val="tx1"/>
                </a:solidFill>
              </a:rPr>
              <a:t>, etc.)</a:t>
            </a:r>
            <a:endParaRPr lang="en-US" dirty="0">
              <a:solidFill>
                <a:schemeClr val="tx1"/>
              </a:solidFill>
            </a:endParaRPr>
          </a:p>
        </p:txBody>
      </p:sp>
      <p:grpSp>
        <p:nvGrpSpPr>
          <p:cNvPr id="8" name="Group 7"/>
          <p:cNvGrpSpPr/>
          <p:nvPr/>
        </p:nvGrpSpPr>
        <p:grpSpPr>
          <a:xfrm>
            <a:off x="4393552" y="2053726"/>
            <a:ext cx="1463040" cy="1437499"/>
            <a:chOff x="4393552" y="2542460"/>
            <a:chExt cx="1463040" cy="1437499"/>
          </a:xfrm>
        </p:grpSpPr>
        <p:cxnSp>
          <p:nvCxnSpPr>
            <p:cNvPr id="3" name="Straight Connector 2"/>
            <p:cNvCxnSpPr/>
            <p:nvPr/>
          </p:nvCxnSpPr>
          <p:spPr bwMode="auto">
            <a:xfrm>
              <a:off x="5052915" y="2542460"/>
              <a:ext cx="0" cy="1437499"/>
            </a:xfrm>
            <a:prstGeom prst="line">
              <a:avLst/>
            </a:prstGeom>
            <a:noFill/>
            <a:ln w="76200" cap="flat" cmpd="sng" algn="ctr">
              <a:solidFill>
                <a:schemeClr val="tx1"/>
              </a:solidFill>
              <a:prstDash val="solid"/>
              <a:round/>
              <a:headEnd type="none" w="med" len="med"/>
              <a:tailEnd type="none" w="med" len="med"/>
            </a:ln>
            <a:effectLst/>
          </p:spPr>
        </p:cxnSp>
        <p:cxnSp>
          <p:nvCxnSpPr>
            <p:cNvPr id="34" name="Straight Connector 33"/>
            <p:cNvCxnSpPr/>
            <p:nvPr/>
          </p:nvCxnSpPr>
          <p:spPr bwMode="auto">
            <a:xfrm rot="16200000">
              <a:off x="5125072" y="2516693"/>
              <a:ext cx="0" cy="1463040"/>
            </a:xfrm>
            <a:prstGeom prst="line">
              <a:avLst/>
            </a:prstGeom>
            <a:noFill/>
            <a:ln w="76200" cap="flat" cmpd="sng" algn="ctr">
              <a:solidFill>
                <a:schemeClr val="tx1"/>
              </a:solidFill>
              <a:prstDash val="solid"/>
              <a:round/>
              <a:headEnd type="triangle" w="med" len="med"/>
              <a:tailEnd type="triangle" w="med" len="med"/>
            </a:ln>
            <a:effectLst/>
          </p:spPr>
        </p:cxnSp>
        <p:cxnSp>
          <p:nvCxnSpPr>
            <p:cNvPr id="39" name="Straight Connector 38"/>
            <p:cNvCxnSpPr/>
            <p:nvPr/>
          </p:nvCxnSpPr>
          <p:spPr bwMode="auto">
            <a:xfrm>
              <a:off x="5211562" y="2542460"/>
              <a:ext cx="0" cy="1437499"/>
            </a:xfrm>
            <a:prstGeom prst="line">
              <a:avLst/>
            </a:prstGeom>
            <a:noFill/>
            <a:ln w="76200" cap="flat" cmpd="sng" algn="ctr">
              <a:solidFill>
                <a:schemeClr val="tx1"/>
              </a:solidFill>
              <a:prstDash val="solid"/>
              <a:round/>
              <a:headEnd type="none" w="med" len="med"/>
              <a:tailEnd type="none" w="med" len="med"/>
            </a:ln>
            <a:effectLst/>
          </p:spPr>
        </p:cxnSp>
      </p:grpSp>
      <p:sp>
        <p:nvSpPr>
          <p:cNvPr id="224260" name="Rectangle 4"/>
          <p:cNvSpPr>
            <a:spLocks noChangeArrowheads="1"/>
          </p:cNvSpPr>
          <p:nvPr/>
        </p:nvSpPr>
        <p:spPr bwMode="auto">
          <a:xfrm>
            <a:off x="1021122" y="2631345"/>
            <a:ext cx="3143809" cy="523220"/>
          </a:xfrm>
          <a:prstGeom prst="rect">
            <a:avLst/>
          </a:prstGeom>
          <a:noFill/>
          <a:ln w="9525">
            <a:noFill/>
            <a:miter lim="800000"/>
            <a:headEnd/>
            <a:tailEnd/>
          </a:ln>
        </p:spPr>
        <p:txBody>
          <a:bodyPr wrap="none">
            <a:spAutoFit/>
          </a:bodyPr>
          <a:lstStyle/>
          <a:p>
            <a:pPr algn="l"/>
            <a:r>
              <a:rPr lang="en-US" dirty="0" smtClean="0">
                <a:solidFill>
                  <a:schemeClr val="tx1"/>
                </a:solidFill>
              </a:rPr>
              <a:t>(LESS dangerous)</a:t>
            </a:r>
            <a:endParaRPr lang="en-US" dirty="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1749"/>
                                        </p:tgtEl>
                                        <p:attrNameLst>
                                          <p:attrName>style.visibility</p:attrName>
                                        </p:attrNameLst>
                                      </p:cBhvr>
                                      <p:to>
                                        <p:strVal val="visible"/>
                                      </p:to>
                                    </p:set>
                                    <p:animEffect transition="in" filter="circle(in)">
                                      <p:cBhvr>
                                        <p:cTn id="7" dur="2000"/>
                                        <p:tgtEl>
                                          <p:spTgt spid="3174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circle(in)">
                                      <p:cBhvr>
                                        <p:cTn id="12" dur="20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circle(in)">
                                      <p:cBhvr>
                                        <p:cTn id="24" dur="2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7" presetClass="entr" presetSubtype="0" fill="hold" grpId="0" nodeType="click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9" presetClass="entr" presetSubtype="0" fill="hold" grpId="0" nodeType="clickEffect">
                                  <p:stCondLst>
                                    <p:cond delay="0"/>
                                  </p:stCondLst>
                                  <p:childTnLst>
                                    <p:set>
                                      <p:cBhvr>
                                        <p:cTn id="42" dur="1" fill="hold">
                                          <p:stCondLst>
                                            <p:cond delay="0"/>
                                          </p:stCondLst>
                                        </p:cTn>
                                        <p:tgtEl>
                                          <p:spTgt spid="224260"/>
                                        </p:tgtEl>
                                        <p:attrNameLst>
                                          <p:attrName>style.visibility</p:attrName>
                                        </p:attrNameLst>
                                      </p:cBhvr>
                                      <p:to>
                                        <p:strVal val="visible"/>
                                      </p:to>
                                    </p:set>
                                    <p:anim calcmode="lin" valueType="num">
                                      <p:cBhvr>
                                        <p:cTn id="43" dur="1000" fill="hold"/>
                                        <p:tgtEl>
                                          <p:spTgt spid="224260"/>
                                        </p:tgtEl>
                                        <p:attrNameLst>
                                          <p:attrName>ppt_x</p:attrName>
                                        </p:attrNameLst>
                                      </p:cBhvr>
                                      <p:tavLst>
                                        <p:tav tm="0">
                                          <p:val>
                                            <p:strVal val="#ppt_x-.2"/>
                                          </p:val>
                                        </p:tav>
                                        <p:tav tm="100000">
                                          <p:val>
                                            <p:strVal val="#ppt_x"/>
                                          </p:val>
                                        </p:tav>
                                      </p:tavLst>
                                    </p:anim>
                                    <p:anim calcmode="lin" valueType="num">
                                      <p:cBhvr>
                                        <p:cTn id="44" dur="1000" fill="hold"/>
                                        <p:tgtEl>
                                          <p:spTgt spid="224260"/>
                                        </p:tgtEl>
                                        <p:attrNameLst>
                                          <p:attrName>ppt_y</p:attrName>
                                        </p:attrNameLst>
                                      </p:cBhvr>
                                      <p:tavLst>
                                        <p:tav tm="0">
                                          <p:val>
                                            <p:strVal val="#ppt_y"/>
                                          </p:val>
                                        </p:tav>
                                        <p:tav tm="100000">
                                          <p:val>
                                            <p:strVal val="#ppt_y"/>
                                          </p:val>
                                        </p:tav>
                                      </p:tavLst>
                                    </p:anim>
                                    <p:animEffect transition="in" filter="wipe(right)" prLst="gradientSize: 0.1">
                                      <p:cBhvr>
                                        <p:cTn id="45" dur="1000"/>
                                        <p:tgtEl>
                                          <p:spTgt spid="224260"/>
                                        </p:tgtEl>
                                      </p:cBhvr>
                                    </p:animEffect>
                                  </p:childTnLst>
                                </p:cTn>
                              </p:par>
                              <p:par>
                                <p:cTn id="46" presetID="47" presetClass="entr" presetSubtype="0" fill="hold" grpId="0" nodeType="withEffect">
                                  <p:stCondLst>
                                    <p:cond delay="0"/>
                                  </p:stCondLst>
                                  <p:childTnLst>
                                    <p:set>
                                      <p:cBhvr>
                                        <p:cTn id="47" dur="1" fill="hold">
                                          <p:stCondLst>
                                            <p:cond delay="0"/>
                                          </p:stCondLst>
                                        </p:cTn>
                                        <p:tgtEl>
                                          <p:spTgt spid="224266"/>
                                        </p:tgtEl>
                                        <p:attrNameLst>
                                          <p:attrName>style.visibility</p:attrName>
                                        </p:attrNameLst>
                                      </p:cBhvr>
                                      <p:to>
                                        <p:strVal val="visible"/>
                                      </p:to>
                                    </p:set>
                                    <p:animEffect transition="in" filter="fade">
                                      <p:cBhvr>
                                        <p:cTn id="48" dur="1000"/>
                                        <p:tgtEl>
                                          <p:spTgt spid="224266"/>
                                        </p:tgtEl>
                                      </p:cBhvr>
                                    </p:animEffect>
                                    <p:anim calcmode="lin" valueType="num">
                                      <p:cBhvr>
                                        <p:cTn id="49" dur="1000" fill="hold"/>
                                        <p:tgtEl>
                                          <p:spTgt spid="224266"/>
                                        </p:tgtEl>
                                        <p:attrNameLst>
                                          <p:attrName>ppt_x</p:attrName>
                                        </p:attrNameLst>
                                      </p:cBhvr>
                                      <p:tavLst>
                                        <p:tav tm="0">
                                          <p:val>
                                            <p:strVal val="#ppt_x"/>
                                          </p:val>
                                        </p:tav>
                                        <p:tav tm="100000">
                                          <p:val>
                                            <p:strVal val="#ppt_x"/>
                                          </p:val>
                                        </p:tav>
                                      </p:tavLst>
                                    </p:anim>
                                    <p:anim calcmode="lin" valueType="num">
                                      <p:cBhvr>
                                        <p:cTn id="50" dur="1000" fill="hold"/>
                                        <p:tgtEl>
                                          <p:spTgt spid="224266"/>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5" presetClass="entr" presetSubtype="0" fill="hold"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2000"/>
                                        <p:tgtEl>
                                          <p:spTgt spid="8"/>
                                        </p:tgtEl>
                                      </p:cBhvr>
                                    </p:animEffect>
                                    <p:anim calcmode="lin" valueType="num">
                                      <p:cBhvr>
                                        <p:cTn id="56" dur="2000" fill="hold"/>
                                        <p:tgtEl>
                                          <p:spTgt spid="8"/>
                                        </p:tgtEl>
                                        <p:attrNameLst>
                                          <p:attrName>ppt_w</p:attrName>
                                        </p:attrNameLst>
                                      </p:cBhvr>
                                      <p:tavLst>
                                        <p:tav tm="0" fmla="#ppt_w*sin(2.5*pi*$)">
                                          <p:val>
                                            <p:fltVal val="0"/>
                                          </p:val>
                                        </p:tav>
                                        <p:tav tm="100000">
                                          <p:val>
                                            <p:fltVal val="1"/>
                                          </p:val>
                                        </p:tav>
                                      </p:tavLst>
                                    </p:anim>
                                    <p:anim calcmode="lin" valueType="num">
                                      <p:cBhvr>
                                        <p:cTn id="57"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9" grpId="0"/>
      <p:bldP spid="224266" grpId="0"/>
      <p:bldP spid="32" grpId="0"/>
      <p:bldP spid="33" grpId="0"/>
      <p:bldP spid="37" grpId="0"/>
      <p:bldP spid="38" grpId="0"/>
      <p:bldP spid="22426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7" name="Picture 27" descr="bone_marro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05425" y="2898775"/>
            <a:ext cx="3638550" cy="2686050"/>
          </a:xfrm>
          <a:prstGeom prst="rect">
            <a:avLst/>
          </a:prstGeom>
          <a:noFill/>
          <a:ln w="9525">
            <a:noFill/>
            <a:miter lim="800000"/>
            <a:headEnd/>
            <a:tailEnd/>
          </a:ln>
        </p:spPr>
      </p:pic>
      <p:sp>
        <p:nvSpPr>
          <p:cNvPr id="225284" name="Rectangle 4"/>
          <p:cNvSpPr>
            <a:spLocks noChangeArrowheads="1"/>
          </p:cNvSpPr>
          <p:nvPr/>
        </p:nvSpPr>
        <p:spPr bwMode="auto">
          <a:xfrm>
            <a:off x="574675" y="4883150"/>
            <a:ext cx="4483100" cy="519113"/>
          </a:xfrm>
          <a:prstGeom prst="rect">
            <a:avLst/>
          </a:prstGeom>
          <a:noFill/>
          <a:ln w="9525">
            <a:noFill/>
            <a:miter lim="800000"/>
            <a:headEnd/>
            <a:tailEnd/>
          </a:ln>
        </p:spPr>
        <p:txBody>
          <a:bodyPr wrap="none">
            <a:spAutoFit/>
          </a:bodyPr>
          <a:lstStyle/>
          <a:p>
            <a:pPr algn="l"/>
            <a:r>
              <a:rPr lang="en-US">
                <a:solidFill>
                  <a:schemeClr val="tx1"/>
                </a:solidFill>
              </a:rPr>
              <a:t>bone marrow, lymph nodes</a:t>
            </a:r>
          </a:p>
        </p:txBody>
      </p:sp>
      <p:sp>
        <p:nvSpPr>
          <p:cNvPr id="32772" name="Rectangle 7"/>
          <p:cNvSpPr>
            <a:spLocks noChangeArrowheads="1"/>
          </p:cNvSpPr>
          <p:nvPr/>
        </p:nvSpPr>
        <p:spPr bwMode="auto">
          <a:xfrm>
            <a:off x="512497" y="236072"/>
            <a:ext cx="7093545" cy="523220"/>
          </a:xfrm>
          <a:prstGeom prst="rect">
            <a:avLst/>
          </a:prstGeom>
          <a:noFill/>
          <a:ln w="22225" algn="ctr">
            <a:noFill/>
            <a:miter lim="800000"/>
            <a:headEnd/>
            <a:tailEnd/>
          </a:ln>
        </p:spPr>
        <p:txBody>
          <a:bodyPr wrap="none" anchor="ctr">
            <a:spAutoFit/>
          </a:bodyPr>
          <a:lstStyle/>
          <a:p>
            <a:pPr algn="l"/>
            <a:r>
              <a:rPr lang="en-US" dirty="0" smtClean="0"/>
              <a:t>Ionizing radiation affects living tissue, thus: </a:t>
            </a:r>
            <a:endParaRPr lang="en-US" dirty="0"/>
          </a:p>
        </p:txBody>
      </p:sp>
      <p:sp>
        <p:nvSpPr>
          <p:cNvPr id="32773" name="Rectangle 8"/>
          <p:cNvSpPr>
            <a:spLocks noChangeArrowheads="1"/>
          </p:cNvSpPr>
          <p:nvPr/>
        </p:nvSpPr>
        <p:spPr bwMode="auto">
          <a:xfrm>
            <a:off x="439738" y="820738"/>
            <a:ext cx="719137" cy="519112"/>
          </a:xfrm>
          <a:prstGeom prst="rect">
            <a:avLst/>
          </a:prstGeom>
          <a:noFill/>
          <a:ln w="22225" algn="ctr">
            <a:noFill/>
            <a:miter lim="800000"/>
            <a:headEnd/>
            <a:tailEnd/>
          </a:ln>
        </p:spPr>
        <p:txBody>
          <a:bodyPr wrap="none" anchor="ctr">
            <a:spAutoFit/>
          </a:bodyPr>
          <a:lstStyle/>
          <a:p>
            <a:pPr algn="l"/>
            <a:r>
              <a:rPr lang="en-US"/>
              <a:t>(1) </a:t>
            </a:r>
          </a:p>
        </p:txBody>
      </p:sp>
      <p:sp>
        <p:nvSpPr>
          <p:cNvPr id="225289" name="Rectangle 9"/>
          <p:cNvSpPr>
            <a:spLocks noChangeArrowheads="1"/>
          </p:cNvSpPr>
          <p:nvPr/>
        </p:nvSpPr>
        <p:spPr bwMode="auto">
          <a:xfrm>
            <a:off x="1081088" y="820738"/>
            <a:ext cx="2260600" cy="519112"/>
          </a:xfrm>
          <a:prstGeom prst="rect">
            <a:avLst/>
          </a:prstGeom>
          <a:noFill/>
          <a:ln w="22225" algn="ctr">
            <a:noFill/>
            <a:miter lim="800000"/>
            <a:headEnd/>
            <a:tailEnd/>
          </a:ln>
        </p:spPr>
        <p:txBody>
          <a:bodyPr wrap="none" anchor="ctr">
            <a:spAutoFit/>
          </a:bodyPr>
          <a:lstStyle/>
          <a:p>
            <a:pPr algn="l"/>
            <a:r>
              <a:rPr lang="en-US" dirty="0">
                <a:solidFill>
                  <a:schemeClr val="tx1"/>
                </a:solidFill>
              </a:rPr>
              <a:t>creates H</a:t>
            </a:r>
            <a:r>
              <a:rPr lang="en-US" baseline="-25000" dirty="0">
                <a:solidFill>
                  <a:schemeClr val="tx1"/>
                </a:solidFill>
              </a:rPr>
              <a:t>2</a:t>
            </a:r>
            <a:r>
              <a:rPr lang="en-US" dirty="0">
                <a:solidFill>
                  <a:schemeClr val="tx1"/>
                </a:solidFill>
              </a:rPr>
              <a:t>O</a:t>
            </a:r>
            <a:r>
              <a:rPr lang="en-US" baseline="30000" dirty="0">
                <a:solidFill>
                  <a:schemeClr val="tx1"/>
                </a:solidFill>
              </a:rPr>
              <a:t>+</a:t>
            </a:r>
          </a:p>
        </p:txBody>
      </p:sp>
      <p:sp>
        <p:nvSpPr>
          <p:cNvPr id="32775" name="Rectangle 10"/>
          <p:cNvSpPr>
            <a:spLocks noChangeArrowheads="1"/>
          </p:cNvSpPr>
          <p:nvPr/>
        </p:nvSpPr>
        <p:spPr bwMode="auto">
          <a:xfrm>
            <a:off x="439738" y="1343025"/>
            <a:ext cx="719137" cy="519113"/>
          </a:xfrm>
          <a:prstGeom prst="rect">
            <a:avLst/>
          </a:prstGeom>
          <a:noFill/>
          <a:ln w="22225" algn="ctr">
            <a:noFill/>
            <a:miter lim="800000"/>
            <a:headEnd/>
            <a:tailEnd/>
          </a:ln>
        </p:spPr>
        <p:txBody>
          <a:bodyPr wrap="none" anchor="ctr">
            <a:spAutoFit/>
          </a:bodyPr>
          <a:lstStyle/>
          <a:p>
            <a:pPr algn="l"/>
            <a:r>
              <a:rPr lang="en-US"/>
              <a:t>(2) </a:t>
            </a:r>
          </a:p>
        </p:txBody>
      </p:sp>
      <p:grpSp>
        <p:nvGrpSpPr>
          <p:cNvPr id="2" name="Group 28"/>
          <p:cNvGrpSpPr>
            <a:grpSpLocks/>
          </p:cNvGrpSpPr>
          <p:nvPr/>
        </p:nvGrpSpPr>
        <p:grpSpPr bwMode="auto">
          <a:xfrm>
            <a:off x="2139947" y="1343025"/>
            <a:ext cx="5487987" cy="519113"/>
            <a:chOff x="681" y="846"/>
            <a:chExt cx="3457" cy="327"/>
          </a:xfrm>
        </p:grpSpPr>
        <p:sp>
          <p:nvSpPr>
            <p:cNvPr id="32788" name="Rectangle 11"/>
            <p:cNvSpPr>
              <a:spLocks noChangeArrowheads="1"/>
            </p:cNvSpPr>
            <p:nvPr/>
          </p:nvSpPr>
          <p:spPr bwMode="auto">
            <a:xfrm>
              <a:off x="681" y="846"/>
              <a:ext cx="3457" cy="327"/>
            </a:xfrm>
            <a:prstGeom prst="rect">
              <a:avLst/>
            </a:prstGeom>
            <a:noFill/>
            <a:ln w="22225" algn="ctr">
              <a:noFill/>
              <a:miter lim="800000"/>
              <a:headEnd/>
              <a:tailEnd/>
            </a:ln>
          </p:spPr>
          <p:txBody>
            <a:bodyPr wrap="none" anchor="ctr">
              <a:spAutoFit/>
            </a:bodyPr>
            <a:lstStyle/>
            <a:p>
              <a:pPr algn="l"/>
              <a:r>
                <a:rPr lang="en-US" dirty="0">
                  <a:solidFill>
                    <a:schemeClr val="tx1"/>
                  </a:solidFill>
                </a:rPr>
                <a:t>H</a:t>
              </a:r>
              <a:r>
                <a:rPr lang="en-US" baseline="-25000" dirty="0">
                  <a:solidFill>
                    <a:schemeClr val="tx1"/>
                  </a:solidFill>
                </a:rPr>
                <a:t>2</a:t>
              </a:r>
              <a:r>
                <a:rPr lang="en-US" dirty="0">
                  <a:solidFill>
                    <a:schemeClr val="tx1"/>
                  </a:solidFill>
                </a:rPr>
                <a:t>O</a:t>
              </a:r>
              <a:r>
                <a:rPr lang="en-US" baseline="30000" dirty="0">
                  <a:solidFill>
                    <a:schemeClr val="tx1"/>
                  </a:solidFill>
                </a:rPr>
                <a:t>+</a:t>
              </a:r>
              <a:r>
                <a:rPr lang="en-US" dirty="0">
                  <a:solidFill>
                    <a:schemeClr val="tx1"/>
                  </a:solidFill>
                </a:rPr>
                <a:t>  +  H</a:t>
              </a:r>
              <a:r>
                <a:rPr lang="en-US" baseline="-25000" dirty="0">
                  <a:solidFill>
                    <a:schemeClr val="tx1"/>
                  </a:solidFill>
                </a:rPr>
                <a:t>2</a:t>
              </a:r>
              <a:r>
                <a:rPr lang="en-US" dirty="0">
                  <a:solidFill>
                    <a:schemeClr val="tx1"/>
                  </a:solidFill>
                </a:rPr>
                <a:t>O             H</a:t>
              </a:r>
              <a:r>
                <a:rPr lang="en-US" baseline="-25000" dirty="0">
                  <a:solidFill>
                    <a:schemeClr val="tx1"/>
                  </a:solidFill>
                </a:rPr>
                <a:t>3</a:t>
              </a:r>
              <a:r>
                <a:rPr lang="en-US" dirty="0">
                  <a:solidFill>
                    <a:schemeClr val="tx1"/>
                  </a:solidFill>
                </a:rPr>
                <a:t>O</a:t>
              </a:r>
              <a:r>
                <a:rPr lang="en-US" baseline="30000" dirty="0">
                  <a:solidFill>
                    <a:schemeClr val="tx1"/>
                  </a:solidFill>
                </a:rPr>
                <a:t>+</a:t>
              </a:r>
              <a:r>
                <a:rPr lang="en-US" dirty="0">
                  <a:solidFill>
                    <a:schemeClr val="tx1"/>
                  </a:solidFill>
                </a:rPr>
                <a:t>  +  OH</a:t>
              </a:r>
              <a:endParaRPr lang="en-US" baseline="30000" dirty="0">
                <a:solidFill>
                  <a:schemeClr val="tx1"/>
                </a:solidFill>
              </a:endParaRPr>
            </a:p>
          </p:txBody>
        </p:sp>
        <p:sp>
          <p:nvSpPr>
            <p:cNvPr id="32789" name="Line 12"/>
            <p:cNvSpPr>
              <a:spLocks noChangeShapeType="1"/>
            </p:cNvSpPr>
            <p:nvPr/>
          </p:nvSpPr>
          <p:spPr bwMode="auto">
            <a:xfrm>
              <a:off x="2185" y="1015"/>
              <a:ext cx="558" cy="0"/>
            </a:xfrm>
            <a:prstGeom prst="line">
              <a:avLst/>
            </a:prstGeom>
            <a:noFill/>
            <a:ln w="22225">
              <a:solidFill>
                <a:schemeClr val="tx1"/>
              </a:solidFill>
              <a:round/>
              <a:headEnd/>
              <a:tailEnd type="triangle" w="lg" len="lg"/>
            </a:ln>
          </p:spPr>
          <p:txBody>
            <a:bodyPr wrap="none" anchor="ctr">
              <a:spAutoFit/>
            </a:bodyPr>
            <a:lstStyle/>
            <a:p>
              <a:endParaRPr lang="en-US"/>
            </a:p>
          </p:txBody>
        </p:sp>
      </p:grpSp>
      <p:sp>
        <p:nvSpPr>
          <p:cNvPr id="225293" name="Rectangle 13"/>
          <p:cNvSpPr>
            <a:spLocks noChangeArrowheads="1"/>
          </p:cNvSpPr>
          <p:nvPr/>
        </p:nvSpPr>
        <p:spPr bwMode="auto">
          <a:xfrm>
            <a:off x="5630863" y="2023845"/>
            <a:ext cx="3157537" cy="946150"/>
          </a:xfrm>
          <a:prstGeom prst="rect">
            <a:avLst/>
          </a:prstGeom>
          <a:noFill/>
          <a:ln w="9525">
            <a:noFill/>
            <a:miter lim="800000"/>
            <a:headEnd/>
            <a:tailEnd/>
          </a:ln>
        </p:spPr>
        <p:txBody>
          <a:bodyPr wrap="none">
            <a:spAutoFit/>
          </a:bodyPr>
          <a:lstStyle/>
          <a:p>
            <a:r>
              <a:rPr lang="en-US" dirty="0">
                <a:solidFill>
                  <a:schemeClr val="tx1"/>
                </a:solidFill>
              </a:rPr>
              <a:t>neutral </a:t>
            </a:r>
            <a:r>
              <a:rPr lang="en-US" u="sng" dirty="0">
                <a:solidFill>
                  <a:schemeClr val="tx1"/>
                </a:solidFill>
              </a:rPr>
              <a:t>free-radical</a:t>
            </a:r>
          </a:p>
          <a:p>
            <a:r>
              <a:rPr lang="en-US" baseline="30000" dirty="0">
                <a:solidFill>
                  <a:schemeClr val="tx1"/>
                </a:solidFill>
              </a:rPr>
              <a:t>w</a:t>
            </a:r>
            <a:r>
              <a:rPr lang="en-US" dirty="0">
                <a:solidFill>
                  <a:schemeClr val="tx1"/>
                </a:solidFill>
              </a:rPr>
              <a:t>/unpaired e</a:t>
            </a:r>
            <a:r>
              <a:rPr lang="en-US" baseline="30000" dirty="0">
                <a:solidFill>
                  <a:schemeClr val="tx1"/>
                </a:solidFill>
              </a:rPr>
              <a:t>–</a:t>
            </a:r>
          </a:p>
        </p:txBody>
      </p:sp>
      <p:sp>
        <p:nvSpPr>
          <p:cNvPr id="225294" name="Line 14"/>
          <p:cNvSpPr>
            <a:spLocks noChangeShapeType="1"/>
          </p:cNvSpPr>
          <p:nvPr/>
        </p:nvSpPr>
        <p:spPr bwMode="auto">
          <a:xfrm flipV="1">
            <a:off x="7209631" y="1797050"/>
            <a:ext cx="0" cy="349250"/>
          </a:xfrm>
          <a:prstGeom prst="line">
            <a:avLst/>
          </a:prstGeom>
          <a:noFill/>
          <a:ln w="22225">
            <a:solidFill>
              <a:schemeClr val="tx1"/>
            </a:solidFill>
            <a:round/>
            <a:headEnd/>
            <a:tailEnd type="triangle" w="lg" len="lg"/>
          </a:ln>
        </p:spPr>
        <p:txBody>
          <a:bodyPr anchor="ctr">
            <a:spAutoFit/>
          </a:bodyPr>
          <a:lstStyle/>
          <a:p>
            <a:endParaRPr lang="en-US"/>
          </a:p>
        </p:txBody>
      </p:sp>
      <p:grpSp>
        <p:nvGrpSpPr>
          <p:cNvPr id="3" name="Group 20"/>
          <p:cNvGrpSpPr>
            <a:grpSpLocks/>
          </p:cNvGrpSpPr>
          <p:nvPr/>
        </p:nvGrpSpPr>
        <p:grpSpPr bwMode="auto">
          <a:xfrm>
            <a:off x="6583253" y="697845"/>
            <a:ext cx="1284287" cy="723900"/>
            <a:chOff x="3944" y="2042"/>
            <a:chExt cx="809" cy="456"/>
          </a:xfrm>
        </p:grpSpPr>
        <p:sp>
          <p:nvSpPr>
            <p:cNvPr id="32784" name="Rectangle 15"/>
            <p:cNvSpPr>
              <a:spLocks noChangeArrowheads="1"/>
            </p:cNvSpPr>
            <p:nvPr/>
          </p:nvSpPr>
          <p:spPr bwMode="auto">
            <a:xfrm>
              <a:off x="3964" y="2106"/>
              <a:ext cx="789" cy="327"/>
            </a:xfrm>
            <a:prstGeom prst="rect">
              <a:avLst/>
            </a:prstGeom>
            <a:noFill/>
            <a:ln w="9525">
              <a:noFill/>
              <a:miter lim="800000"/>
              <a:headEnd/>
              <a:tailEnd/>
            </a:ln>
          </p:spPr>
          <p:txBody>
            <a:bodyPr wrap="none">
              <a:spAutoFit/>
            </a:bodyPr>
            <a:lstStyle/>
            <a:p>
              <a:pPr algn="l"/>
              <a:r>
                <a:rPr lang="en-US">
                  <a:solidFill>
                    <a:schemeClr val="tx1"/>
                  </a:solidFill>
                </a:rPr>
                <a:t>( O–H)</a:t>
              </a:r>
            </a:p>
          </p:txBody>
        </p:sp>
        <p:sp>
          <p:nvSpPr>
            <p:cNvPr id="32785" name="Rectangle 16"/>
            <p:cNvSpPr>
              <a:spLocks noChangeArrowheads="1"/>
            </p:cNvSpPr>
            <p:nvPr/>
          </p:nvSpPr>
          <p:spPr bwMode="auto">
            <a:xfrm>
              <a:off x="4008" y="2060"/>
              <a:ext cx="201" cy="365"/>
            </a:xfrm>
            <a:prstGeom prst="rect">
              <a:avLst/>
            </a:prstGeom>
            <a:noFill/>
            <a:ln w="9525">
              <a:noFill/>
              <a:miter lim="800000"/>
              <a:headEnd/>
              <a:tailEnd/>
            </a:ln>
          </p:spPr>
          <p:txBody>
            <a:bodyPr wrap="none">
              <a:spAutoFit/>
            </a:bodyPr>
            <a:lstStyle/>
            <a:p>
              <a:pPr algn="l"/>
              <a:r>
                <a:rPr lang="en-US" sz="3200" b="1">
                  <a:solidFill>
                    <a:schemeClr val="tx1"/>
                  </a:solidFill>
                </a:rPr>
                <a:t>:</a:t>
              </a:r>
            </a:p>
          </p:txBody>
        </p:sp>
        <p:sp>
          <p:nvSpPr>
            <p:cNvPr id="32786" name="Rectangle 17"/>
            <p:cNvSpPr>
              <a:spLocks noChangeArrowheads="1"/>
            </p:cNvSpPr>
            <p:nvPr/>
          </p:nvSpPr>
          <p:spPr bwMode="auto">
            <a:xfrm rot="-5400000">
              <a:off x="4127" y="1960"/>
              <a:ext cx="201" cy="365"/>
            </a:xfrm>
            <a:prstGeom prst="rect">
              <a:avLst/>
            </a:prstGeom>
            <a:noFill/>
            <a:ln w="9525">
              <a:noFill/>
              <a:miter lim="800000"/>
              <a:headEnd/>
              <a:tailEnd/>
            </a:ln>
          </p:spPr>
          <p:txBody>
            <a:bodyPr wrap="none">
              <a:spAutoFit/>
            </a:bodyPr>
            <a:lstStyle/>
            <a:p>
              <a:pPr algn="l"/>
              <a:r>
                <a:rPr lang="en-US" sz="3200" b="1">
                  <a:solidFill>
                    <a:schemeClr val="tx1"/>
                  </a:solidFill>
                </a:rPr>
                <a:t>:</a:t>
              </a:r>
            </a:p>
          </p:txBody>
        </p:sp>
        <p:sp>
          <p:nvSpPr>
            <p:cNvPr id="32787" name="Rectangle 18"/>
            <p:cNvSpPr>
              <a:spLocks noChangeArrowheads="1"/>
            </p:cNvSpPr>
            <p:nvPr/>
          </p:nvSpPr>
          <p:spPr bwMode="auto">
            <a:xfrm rot="-5400000">
              <a:off x="4033" y="2222"/>
              <a:ext cx="187" cy="365"/>
            </a:xfrm>
            <a:prstGeom prst="rect">
              <a:avLst/>
            </a:prstGeom>
            <a:noFill/>
            <a:ln w="9525">
              <a:noFill/>
              <a:miter lim="800000"/>
              <a:headEnd/>
              <a:tailEnd/>
            </a:ln>
          </p:spPr>
          <p:txBody>
            <a:bodyPr wrap="none">
              <a:spAutoFit/>
            </a:bodyPr>
            <a:lstStyle/>
            <a:p>
              <a:pPr algn="l"/>
              <a:r>
                <a:rPr lang="en-US" sz="3200" b="1">
                  <a:solidFill>
                    <a:schemeClr val="tx1"/>
                  </a:solidFill>
                </a:rPr>
                <a:t>.</a:t>
              </a:r>
            </a:p>
          </p:txBody>
        </p:sp>
      </p:grpSp>
      <p:sp>
        <p:nvSpPr>
          <p:cNvPr id="225301" name="Rectangle 21"/>
          <p:cNvSpPr>
            <a:spLocks noChangeArrowheads="1"/>
          </p:cNvSpPr>
          <p:nvPr/>
        </p:nvSpPr>
        <p:spPr bwMode="auto">
          <a:xfrm>
            <a:off x="852925" y="2147888"/>
            <a:ext cx="3980577" cy="1200329"/>
          </a:xfrm>
          <a:prstGeom prst="rect">
            <a:avLst/>
          </a:prstGeom>
          <a:solidFill>
            <a:schemeClr val="tx2"/>
          </a:solidFill>
          <a:ln w="9525">
            <a:noFill/>
            <a:miter lim="800000"/>
            <a:headEnd/>
            <a:tailEnd/>
          </a:ln>
        </p:spPr>
        <p:txBody>
          <a:bodyPr wrap="none">
            <a:spAutoFit/>
          </a:bodyPr>
          <a:lstStyle/>
          <a:p>
            <a:r>
              <a:rPr lang="en-US" sz="2400" b="1">
                <a:solidFill>
                  <a:schemeClr val="bg1"/>
                </a:solidFill>
              </a:rPr>
              <a:t>The free-radical initiates a</a:t>
            </a:r>
          </a:p>
          <a:p>
            <a:r>
              <a:rPr lang="en-US" sz="2400" b="1">
                <a:solidFill>
                  <a:schemeClr val="bg1"/>
                </a:solidFill>
              </a:rPr>
              <a:t>number of chemical rxns.</a:t>
            </a:r>
          </a:p>
          <a:p>
            <a:r>
              <a:rPr lang="en-US" sz="2400" b="1">
                <a:solidFill>
                  <a:schemeClr val="bg1"/>
                </a:solidFill>
              </a:rPr>
              <a:t>that disrupt cell function.</a:t>
            </a:r>
            <a:endParaRPr lang="en-US" sz="2400" b="1" baseline="30000">
              <a:solidFill>
                <a:schemeClr val="bg1"/>
              </a:solidFill>
            </a:endParaRPr>
          </a:p>
        </p:txBody>
      </p:sp>
      <p:sp>
        <p:nvSpPr>
          <p:cNvPr id="225302" name="Rectangle 22"/>
          <p:cNvSpPr>
            <a:spLocks noChangeArrowheads="1"/>
          </p:cNvSpPr>
          <p:nvPr/>
        </p:nvSpPr>
        <p:spPr bwMode="auto">
          <a:xfrm>
            <a:off x="284163" y="3578225"/>
            <a:ext cx="5133975" cy="1373188"/>
          </a:xfrm>
          <a:prstGeom prst="rect">
            <a:avLst/>
          </a:prstGeom>
          <a:noFill/>
          <a:ln w="22225" algn="ctr">
            <a:noFill/>
            <a:miter lim="800000"/>
            <a:headEnd/>
            <a:tailEnd/>
          </a:ln>
        </p:spPr>
        <p:txBody>
          <a:bodyPr wrap="none" anchor="ctr">
            <a:spAutoFit/>
          </a:bodyPr>
          <a:lstStyle/>
          <a:p>
            <a:pPr algn="l"/>
            <a:r>
              <a:rPr lang="en-US"/>
              <a:t>-- the tissues most damaged</a:t>
            </a:r>
          </a:p>
          <a:p>
            <a:pPr algn="l"/>
            <a:r>
              <a:rPr lang="en-US"/>
              <a:t>   by radiation are the ones with</a:t>
            </a:r>
          </a:p>
          <a:p>
            <a:pPr algn="l"/>
            <a:r>
              <a:rPr lang="en-US"/>
              <a:t>   cells that rapidly reproduce:</a:t>
            </a:r>
          </a:p>
        </p:txBody>
      </p:sp>
      <p:sp>
        <p:nvSpPr>
          <p:cNvPr id="225303" name="Rectangle 23"/>
          <p:cNvSpPr>
            <a:spLocks noChangeArrowheads="1"/>
          </p:cNvSpPr>
          <p:nvPr/>
        </p:nvSpPr>
        <p:spPr bwMode="auto">
          <a:xfrm>
            <a:off x="257175" y="5597525"/>
            <a:ext cx="7827963" cy="946150"/>
          </a:xfrm>
          <a:prstGeom prst="rect">
            <a:avLst/>
          </a:prstGeom>
          <a:noFill/>
          <a:ln w="22225" algn="ctr">
            <a:noFill/>
            <a:miter lim="800000"/>
            <a:headEnd/>
            <a:tailEnd/>
          </a:ln>
        </p:spPr>
        <p:txBody>
          <a:bodyPr wrap="none" anchor="ctr">
            <a:spAutoFit/>
          </a:bodyPr>
          <a:lstStyle/>
          <a:p>
            <a:pPr algn="l"/>
            <a:r>
              <a:rPr lang="en-US"/>
              <a:t>-- low doses over a long time can induce cancer,</a:t>
            </a:r>
          </a:p>
          <a:p>
            <a:pPr algn="l"/>
            <a:r>
              <a:rPr lang="en-US"/>
              <a:t>   which is… </a:t>
            </a:r>
          </a:p>
        </p:txBody>
      </p:sp>
      <p:sp>
        <p:nvSpPr>
          <p:cNvPr id="225304" name="Rectangle 24"/>
          <p:cNvSpPr>
            <a:spLocks noChangeArrowheads="1"/>
          </p:cNvSpPr>
          <p:nvPr/>
        </p:nvSpPr>
        <p:spPr bwMode="auto">
          <a:xfrm>
            <a:off x="2247900" y="6027738"/>
            <a:ext cx="6107113" cy="519112"/>
          </a:xfrm>
          <a:prstGeom prst="rect">
            <a:avLst/>
          </a:prstGeom>
          <a:noFill/>
          <a:ln w="9525">
            <a:noFill/>
            <a:miter lim="800000"/>
            <a:headEnd/>
            <a:tailEnd/>
          </a:ln>
        </p:spPr>
        <p:txBody>
          <a:bodyPr wrap="none">
            <a:spAutoFit/>
          </a:bodyPr>
          <a:lstStyle/>
          <a:p>
            <a:pPr algn="l"/>
            <a:r>
              <a:rPr lang="en-US">
                <a:solidFill>
                  <a:schemeClr val="tx1"/>
                </a:solidFill>
              </a:rPr>
              <a:t>the uncontrolled reproduction of cells.</a:t>
            </a:r>
          </a:p>
        </p:txBody>
      </p:sp>
      <p:sp>
        <p:nvSpPr>
          <p:cNvPr id="22" name="Rectangle 9"/>
          <p:cNvSpPr>
            <a:spLocks noChangeArrowheads="1"/>
          </p:cNvSpPr>
          <p:nvPr/>
        </p:nvSpPr>
        <p:spPr bwMode="auto">
          <a:xfrm>
            <a:off x="1116158" y="1338918"/>
            <a:ext cx="1183337" cy="523220"/>
          </a:xfrm>
          <a:prstGeom prst="rect">
            <a:avLst/>
          </a:prstGeom>
          <a:noFill/>
          <a:ln w="22225" algn="ctr">
            <a:noFill/>
            <a:miter lim="800000"/>
            <a:headEnd/>
            <a:tailEnd/>
          </a:ln>
        </p:spPr>
        <p:txBody>
          <a:bodyPr wrap="none" anchor="ctr">
            <a:spAutoFit/>
          </a:bodyPr>
          <a:lstStyle/>
          <a:p>
            <a:pPr algn="l"/>
            <a:r>
              <a:rPr lang="en-US" dirty="0" smtClean="0">
                <a:solidFill>
                  <a:schemeClr val="tx1"/>
                </a:solidFill>
              </a:rPr>
              <a:t>then...</a:t>
            </a:r>
            <a:endParaRPr lang="en-US" baseline="30000" dirty="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25289"/>
                                        </p:tgtEl>
                                        <p:attrNameLst>
                                          <p:attrName>style.visibility</p:attrName>
                                        </p:attrNameLst>
                                      </p:cBhvr>
                                      <p:to>
                                        <p:strVal val="visible"/>
                                      </p:to>
                                    </p:set>
                                    <p:anim calcmode="lin" valueType="num">
                                      <p:cBhvr>
                                        <p:cTn id="7" dur="1000" fill="hold"/>
                                        <p:tgtEl>
                                          <p:spTgt spid="225289"/>
                                        </p:tgtEl>
                                        <p:attrNameLst>
                                          <p:attrName>ppt_x</p:attrName>
                                        </p:attrNameLst>
                                      </p:cBhvr>
                                      <p:tavLst>
                                        <p:tav tm="0">
                                          <p:val>
                                            <p:strVal val="#ppt_x-.2"/>
                                          </p:val>
                                        </p:tav>
                                        <p:tav tm="100000">
                                          <p:val>
                                            <p:strVal val="#ppt_x"/>
                                          </p:val>
                                        </p:tav>
                                      </p:tavLst>
                                    </p:anim>
                                    <p:anim calcmode="lin" valueType="num">
                                      <p:cBhvr>
                                        <p:cTn id="8" dur="1000" fill="hold"/>
                                        <p:tgtEl>
                                          <p:spTgt spid="225289"/>
                                        </p:tgtEl>
                                        <p:attrNameLst>
                                          <p:attrName>ppt_y</p:attrName>
                                        </p:attrNameLst>
                                      </p:cBhvr>
                                      <p:tavLst>
                                        <p:tav tm="0">
                                          <p:val>
                                            <p:strVal val="#ppt_y"/>
                                          </p:val>
                                        </p:tav>
                                        <p:tav tm="100000">
                                          <p:val>
                                            <p:strVal val="#ppt_y"/>
                                          </p:val>
                                        </p:tav>
                                      </p:tavLst>
                                    </p:anim>
                                    <p:animEffect transition="in" filter="wipe(right)" prLst="gradientSize: 0.1">
                                      <p:cBhvr>
                                        <p:cTn id="9" dur="1000"/>
                                        <p:tgtEl>
                                          <p:spTgt spid="225289"/>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 calcmode="lin" valueType="num">
                                      <p:cBhvr>
                                        <p:cTn id="14" dur="1000" fill="hold"/>
                                        <p:tgtEl>
                                          <p:spTgt spid="22"/>
                                        </p:tgtEl>
                                        <p:attrNameLst>
                                          <p:attrName>ppt_x</p:attrName>
                                        </p:attrNameLst>
                                      </p:cBhvr>
                                      <p:tavLst>
                                        <p:tav tm="0">
                                          <p:val>
                                            <p:strVal val="#ppt_x-.2"/>
                                          </p:val>
                                        </p:tav>
                                        <p:tav tm="100000">
                                          <p:val>
                                            <p:strVal val="#ppt_x"/>
                                          </p:val>
                                        </p:tav>
                                      </p:tavLst>
                                    </p:anim>
                                    <p:anim calcmode="lin" valueType="num">
                                      <p:cBhvr>
                                        <p:cTn id="15" dur="1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2"/>
                                        </p:tgtEl>
                                      </p:cBhvr>
                                    </p:animEffect>
                                  </p:childTnLst>
                                </p:cTn>
                              </p:par>
                            </p:childTnLst>
                          </p:cTn>
                        </p:par>
                        <p:par>
                          <p:cTn id="17" fill="hold">
                            <p:stCondLst>
                              <p:cond delay="1000"/>
                            </p:stCondLst>
                            <p:childTnLst>
                              <p:par>
                                <p:cTn id="18" presetID="39" presetClass="entr" presetSubtype="0" accel="100000"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21"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22"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23"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25293"/>
                                        </p:tgtEl>
                                        <p:attrNameLst>
                                          <p:attrName>style.visibility</p:attrName>
                                        </p:attrNameLst>
                                      </p:cBhvr>
                                      <p:to>
                                        <p:strVal val="visible"/>
                                      </p:to>
                                    </p:set>
                                    <p:animEffect transition="in" filter="fade">
                                      <p:cBhvr>
                                        <p:cTn id="35" dur="1000"/>
                                        <p:tgtEl>
                                          <p:spTgt spid="225293"/>
                                        </p:tgtEl>
                                      </p:cBhvr>
                                    </p:animEffect>
                                    <p:anim calcmode="lin" valueType="num">
                                      <p:cBhvr>
                                        <p:cTn id="36" dur="1000" fill="hold"/>
                                        <p:tgtEl>
                                          <p:spTgt spid="225293"/>
                                        </p:tgtEl>
                                        <p:attrNameLst>
                                          <p:attrName>ppt_x</p:attrName>
                                        </p:attrNameLst>
                                      </p:cBhvr>
                                      <p:tavLst>
                                        <p:tav tm="0">
                                          <p:val>
                                            <p:strVal val="#ppt_x"/>
                                          </p:val>
                                        </p:tav>
                                        <p:tav tm="100000">
                                          <p:val>
                                            <p:strVal val="#ppt_x"/>
                                          </p:val>
                                        </p:tav>
                                      </p:tavLst>
                                    </p:anim>
                                    <p:anim calcmode="lin" valueType="num">
                                      <p:cBhvr>
                                        <p:cTn id="37" dur="1000" fill="hold"/>
                                        <p:tgtEl>
                                          <p:spTgt spid="225293"/>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225294"/>
                                        </p:tgtEl>
                                        <p:attrNameLst>
                                          <p:attrName>style.visibility</p:attrName>
                                        </p:attrNameLst>
                                      </p:cBhvr>
                                      <p:to>
                                        <p:strVal val="visible"/>
                                      </p:to>
                                    </p:set>
                                    <p:animEffect transition="in" filter="fade">
                                      <p:cBhvr>
                                        <p:cTn id="40" dur="1000"/>
                                        <p:tgtEl>
                                          <p:spTgt spid="225294"/>
                                        </p:tgtEl>
                                      </p:cBhvr>
                                    </p:animEffect>
                                    <p:anim calcmode="lin" valueType="num">
                                      <p:cBhvr>
                                        <p:cTn id="41" dur="1000" fill="hold"/>
                                        <p:tgtEl>
                                          <p:spTgt spid="225294"/>
                                        </p:tgtEl>
                                        <p:attrNameLst>
                                          <p:attrName>ppt_x</p:attrName>
                                        </p:attrNameLst>
                                      </p:cBhvr>
                                      <p:tavLst>
                                        <p:tav tm="0">
                                          <p:val>
                                            <p:strVal val="#ppt_x"/>
                                          </p:val>
                                        </p:tav>
                                        <p:tav tm="100000">
                                          <p:val>
                                            <p:strVal val="#ppt_x"/>
                                          </p:val>
                                        </p:tav>
                                      </p:tavLst>
                                    </p:anim>
                                    <p:anim calcmode="lin" valueType="num">
                                      <p:cBhvr>
                                        <p:cTn id="42" dur="1000" fill="hold"/>
                                        <p:tgtEl>
                                          <p:spTgt spid="225294"/>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1" presetClass="entr" presetSubtype="0" fill="hold" grpId="0" nodeType="clickEffect">
                                  <p:stCondLst>
                                    <p:cond delay="0"/>
                                  </p:stCondLst>
                                  <p:iterate type="lt">
                                    <p:tmPct val="10000"/>
                                  </p:iterate>
                                  <p:childTnLst>
                                    <p:set>
                                      <p:cBhvr>
                                        <p:cTn id="46" dur="1" fill="hold">
                                          <p:stCondLst>
                                            <p:cond delay="0"/>
                                          </p:stCondLst>
                                        </p:cTn>
                                        <p:tgtEl>
                                          <p:spTgt spid="225301"/>
                                        </p:tgtEl>
                                        <p:attrNameLst>
                                          <p:attrName>style.visibility</p:attrName>
                                        </p:attrNameLst>
                                      </p:cBhvr>
                                      <p:to>
                                        <p:strVal val="visible"/>
                                      </p:to>
                                    </p:set>
                                    <p:anim calcmode="lin" valueType="num">
                                      <p:cBhvr>
                                        <p:cTn id="47" dur="500" fill="hold"/>
                                        <p:tgtEl>
                                          <p:spTgt spid="225301"/>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225301"/>
                                        </p:tgtEl>
                                        <p:attrNameLst>
                                          <p:attrName>ppt_y</p:attrName>
                                        </p:attrNameLst>
                                      </p:cBhvr>
                                      <p:tavLst>
                                        <p:tav tm="0">
                                          <p:val>
                                            <p:strVal val="#ppt_y"/>
                                          </p:val>
                                        </p:tav>
                                        <p:tav tm="100000">
                                          <p:val>
                                            <p:strVal val="#ppt_y"/>
                                          </p:val>
                                        </p:tav>
                                      </p:tavLst>
                                    </p:anim>
                                    <p:anim calcmode="lin" valueType="num">
                                      <p:cBhvr>
                                        <p:cTn id="49" dur="500" fill="hold"/>
                                        <p:tgtEl>
                                          <p:spTgt spid="225301"/>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225301"/>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tmFilter="0,0; .5, 1; 1, 1"/>
                                        <p:tgtEl>
                                          <p:spTgt spid="225301"/>
                                        </p:tgtEl>
                                      </p:cBhvr>
                                    </p:animEffect>
                                  </p:childTnLst>
                                </p:cTn>
                              </p:par>
                            </p:childTnLst>
                          </p:cTn>
                        </p:par>
                      </p:childTnLst>
                    </p:cTn>
                  </p:par>
                  <p:par>
                    <p:cTn id="52" fill="hold">
                      <p:stCondLst>
                        <p:cond delay="indefinite"/>
                      </p:stCondLst>
                      <p:childTnLst>
                        <p:par>
                          <p:cTn id="53" fill="hold">
                            <p:stCondLst>
                              <p:cond delay="0"/>
                            </p:stCondLst>
                            <p:childTnLst>
                              <p:par>
                                <p:cTn id="54" presetID="34" presetClass="entr" presetSubtype="0" fill="hold" grpId="0" nodeType="clickEffect">
                                  <p:stCondLst>
                                    <p:cond delay="0"/>
                                  </p:stCondLst>
                                  <p:childTnLst>
                                    <p:set>
                                      <p:cBhvr>
                                        <p:cTn id="55" dur="1" fill="hold">
                                          <p:stCondLst>
                                            <p:cond delay="0"/>
                                          </p:stCondLst>
                                        </p:cTn>
                                        <p:tgtEl>
                                          <p:spTgt spid="225302"/>
                                        </p:tgtEl>
                                        <p:attrNameLst>
                                          <p:attrName>style.visibility</p:attrName>
                                        </p:attrNameLst>
                                      </p:cBhvr>
                                      <p:to>
                                        <p:strVal val="visible"/>
                                      </p:to>
                                    </p:set>
                                    <p:anim from="(-#ppt_w/2)" to="(#ppt_x)" calcmode="lin" valueType="num">
                                      <p:cBhvr>
                                        <p:cTn id="56" dur="600" fill="hold">
                                          <p:stCondLst>
                                            <p:cond delay="0"/>
                                          </p:stCondLst>
                                        </p:cTn>
                                        <p:tgtEl>
                                          <p:spTgt spid="225302"/>
                                        </p:tgtEl>
                                        <p:attrNameLst>
                                          <p:attrName>ppt_x</p:attrName>
                                        </p:attrNameLst>
                                      </p:cBhvr>
                                    </p:anim>
                                    <p:anim from="0" to="-1.0" calcmode="lin" valueType="num">
                                      <p:cBhvr>
                                        <p:cTn id="57" dur="200" decel="50000" autoRev="1" fill="hold">
                                          <p:stCondLst>
                                            <p:cond delay="600"/>
                                          </p:stCondLst>
                                        </p:cTn>
                                        <p:tgtEl>
                                          <p:spTgt spid="225302"/>
                                        </p:tgtEl>
                                        <p:attrNameLst>
                                          <p:attrName>xshear</p:attrName>
                                        </p:attrNameLst>
                                      </p:cBhvr>
                                    </p:anim>
                                    <p:animScale>
                                      <p:cBhvr>
                                        <p:cTn id="58" dur="200" decel="100000" autoRev="1" fill="hold">
                                          <p:stCondLst>
                                            <p:cond delay="600"/>
                                          </p:stCondLst>
                                        </p:cTn>
                                        <p:tgtEl>
                                          <p:spTgt spid="225302"/>
                                        </p:tgtEl>
                                      </p:cBhvr>
                                      <p:from x="100000" y="100000"/>
                                      <p:to x="80000" y="100000"/>
                                    </p:animScale>
                                    <p:anim by="(#ppt_h/3+#ppt_w*0.1)" calcmode="lin" valueType="num">
                                      <p:cBhvr additive="sum">
                                        <p:cTn id="59" dur="200" decel="100000" autoRev="1" fill="hold">
                                          <p:stCondLst>
                                            <p:cond delay="600"/>
                                          </p:stCondLst>
                                        </p:cTn>
                                        <p:tgtEl>
                                          <p:spTgt spid="225302"/>
                                        </p:tgtEl>
                                        <p:attrNameLst>
                                          <p:attrName>ppt_x</p:attrName>
                                        </p:attrNameLst>
                                      </p:cBhvr>
                                    </p:anim>
                                  </p:childTnLst>
                                </p:cTn>
                              </p:par>
                            </p:childTnLst>
                          </p:cTn>
                        </p:par>
                      </p:childTnLst>
                    </p:cTn>
                  </p:par>
                  <p:par>
                    <p:cTn id="60" fill="hold">
                      <p:stCondLst>
                        <p:cond delay="indefinite"/>
                      </p:stCondLst>
                      <p:childTnLst>
                        <p:par>
                          <p:cTn id="61" fill="hold">
                            <p:stCondLst>
                              <p:cond delay="0"/>
                            </p:stCondLst>
                            <p:childTnLst>
                              <p:par>
                                <p:cTn id="62" presetID="47" presetClass="entr" presetSubtype="0" fill="hold" grpId="0" nodeType="clickEffect">
                                  <p:stCondLst>
                                    <p:cond delay="0"/>
                                  </p:stCondLst>
                                  <p:childTnLst>
                                    <p:set>
                                      <p:cBhvr>
                                        <p:cTn id="63" dur="1" fill="hold">
                                          <p:stCondLst>
                                            <p:cond delay="0"/>
                                          </p:stCondLst>
                                        </p:cTn>
                                        <p:tgtEl>
                                          <p:spTgt spid="225284"/>
                                        </p:tgtEl>
                                        <p:attrNameLst>
                                          <p:attrName>style.visibility</p:attrName>
                                        </p:attrNameLst>
                                      </p:cBhvr>
                                      <p:to>
                                        <p:strVal val="visible"/>
                                      </p:to>
                                    </p:set>
                                    <p:animEffect transition="in" filter="fade">
                                      <p:cBhvr>
                                        <p:cTn id="64" dur="1000"/>
                                        <p:tgtEl>
                                          <p:spTgt spid="225284"/>
                                        </p:tgtEl>
                                      </p:cBhvr>
                                    </p:animEffect>
                                    <p:anim calcmode="lin" valueType="num">
                                      <p:cBhvr>
                                        <p:cTn id="65" dur="1000" fill="hold"/>
                                        <p:tgtEl>
                                          <p:spTgt spid="225284"/>
                                        </p:tgtEl>
                                        <p:attrNameLst>
                                          <p:attrName>ppt_x</p:attrName>
                                        </p:attrNameLst>
                                      </p:cBhvr>
                                      <p:tavLst>
                                        <p:tav tm="0">
                                          <p:val>
                                            <p:strVal val="#ppt_x"/>
                                          </p:val>
                                        </p:tav>
                                        <p:tav tm="100000">
                                          <p:val>
                                            <p:strVal val="#ppt_x"/>
                                          </p:val>
                                        </p:tav>
                                      </p:tavLst>
                                    </p:anim>
                                    <p:anim calcmode="lin" valueType="num">
                                      <p:cBhvr>
                                        <p:cTn id="66" dur="1000" fill="hold"/>
                                        <p:tgtEl>
                                          <p:spTgt spid="225284"/>
                                        </p:tgtEl>
                                        <p:attrNameLst>
                                          <p:attrName>ppt_y</p:attrName>
                                        </p:attrNameLst>
                                      </p:cBhvr>
                                      <p:tavLst>
                                        <p:tav tm="0">
                                          <p:val>
                                            <p:strVal val="#ppt_y-.1"/>
                                          </p:val>
                                        </p:tav>
                                        <p:tav tm="100000">
                                          <p:val>
                                            <p:strVal val="#ppt_y"/>
                                          </p:val>
                                        </p:tav>
                                      </p:tavLst>
                                    </p:anim>
                                  </p:childTnLst>
                                </p:cTn>
                              </p:par>
                            </p:childTnLst>
                          </p:cTn>
                        </p:par>
                        <p:par>
                          <p:cTn id="67" fill="hold">
                            <p:stCondLst>
                              <p:cond delay="1000"/>
                            </p:stCondLst>
                            <p:childTnLst>
                              <p:par>
                                <p:cTn id="68" presetID="10" presetClass="entr" presetSubtype="0" fill="hold" nodeType="afterEffect">
                                  <p:stCondLst>
                                    <p:cond delay="0"/>
                                  </p:stCondLst>
                                  <p:childTnLst>
                                    <p:set>
                                      <p:cBhvr>
                                        <p:cTn id="69" dur="1" fill="hold">
                                          <p:stCondLst>
                                            <p:cond delay="0"/>
                                          </p:stCondLst>
                                        </p:cTn>
                                        <p:tgtEl>
                                          <p:spTgt spid="225307"/>
                                        </p:tgtEl>
                                        <p:attrNameLst>
                                          <p:attrName>style.visibility</p:attrName>
                                        </p:attrNameLst>
                                      </p:cBhvr>
                                      <p:to>
                                        <p:strVal val="visible"/>
                                      </p:to>
                                    </p:set>
                                    <p:animEffect transition="in" filter="fade">
                                      <p:cBhvr>
                                        <p:cTn id="70" dur="2000"/>
                                        <p:tgtEl>
                                          <p:spTgt spid="225307"/>
                                        </p:tgtEl>
                                      </p:cBhvr>
                                    </p:animEffect>
                                  </p:childTnLst>
                                </p:cTn>
                              </p:par>
                            </p:childTnLst>
                          </p:cTn>
                        </p:par>
                      </p:childTnLst>
                    </p:cTn>
                  </p:par>
                  <p:par>
                    <p:cTn id="71" fill="hold">
                      <p:stCondLst>
                        <p:cond delay="indefinite"/>
                      </p:stCondLst>
                      <p:childTnLst>
                        <p:par>
                          <p:cTn id="72" fill="hold">
                            <p:stCondLst>
                              <p:cond delay="0"/>
                            </p:stCondLst>
                            <p:childTnLst>
                              <p:par>
                                <p:cTn id="73" presetID="34" presetClass="entr" presetSubtype="0" fill="hold" grpId="0" nodeType="clickEffect">
                                  <p:stCondLst>
                                    <p:cond delay="0"/>
                                  </p:stCondLst>
                                  <p:childTnLst>
                                    <p:set>
                                      <p:cBhvr>
                                        <p:cTn id="74" dur="1" fill="hold">
                                          <p:stCondLst>
                                            <p:cond delay="0"/>
                                          </p:stCondLst>
                                        </p:cTn>
                                        <p:tgtEl>
                                          <p:spTgt spid="225303"/>
                                        </p:tgtEl>
                                        <p:attrNameLst>
                                          <p:attrName>style.visibility</p:attrName>
                                        </p:attrNameLst>
                                      </p:cBhvr>
                                      <p:to>
                                        <p:strVal val="visible"/>
                                      </p:to>
                                    </p:set>
                                    <p:anim from="(-#ppt_w/2)" to="(#ppt_x)" calcmode="lin" valueType="num">
                                      <p:cBhvr>
                                        <p:cTn id="75" dur="600" fill="hold">
                                          <p:stCondLst>
                                            <p:cond delay="0"/>
                                          </p:stCondLst>
                                        </p:cTn>
                                        <p:tgtEl>
                                          <p:spTgt spid="225303"/>
                                        </p:tgtEl>
                                        <p:attrNameLst>
                                          <p:attrName>ppt_x</p:attrName>
                                        </p:attrNameLst>
                                      </p:cBhvr>
                                    </p:anim>
                                    <p:anim from="0" to="-1.0" calcmode="lin" valueType="num">
                                      <p:cBhvr>
                                        <p:cTn id="76" dur="200" decel="50000" autoRev="1" fill="hold">
                                          <p:stCondLst>
                                            <p:cond delay="600"/>
                                          </p:stCondLst>
                                        </p:cTn>
                                        <p:tgtEl>
                                          <p:spTgt spid="225303"/>
                                        </p:tgtEl>
                                        <p:attrNameLst>
                                          <p:attrName>xshear</p:attrName>
                                        </p:attrNameLst>
                                      </p:cBhvr>
                                    </p:anim>
                                    <p:animScale>
                                      <p:cBhvr>
                                        <p:cTn id="77" dur="200" decel="100000" autoRev="1" fill="hold">
                                          <p:stCondLst>
                                            <p:cond delay="600"/>
                                          </p:stCondLst>
                                        </p:cTn>
                                        <p:tgtEl>
                                          <p:spTgt spid="225303"/>
                                        </p:tgtEl>
                                      </p:cBhvr>
                                      <p:from x="100000" y="100000"/>
                                      <p:to x="80000" y="100000"/>
                                    </p:animScale>
                                    <p:anim by="(#ppt_h/3+#ppt_w*0.1)" calcmode="lin" valueType="num">
                                      <p:cBhvr additive="sum">
                                        <p:cTn id="78" dur="200" decel="100000" autoRev="1" fill="hold">
                                          <p:stCondLst>
                                            <p:cond delay="600"/>
                                          </p:stCondLst>
                                        </p:cTn>
                                        <p:tgtEl>
                                          <p:spTgt spid="225303"/>
                                        </p:tgtEl>
                                        <p:attrNameLst>
                                          <p:attrName>ppt_x</p:attrName>
                                        </p:attrNameLst>
                                      </p:cBhvr>
                                    </p:anim>
                                  </p:childTnLst>
                                </p:cTn>
                              </p:par>
                            </p:childTnLst>
                          </p:cTn>
                        </p:par>
                      </p:childTnLst>
                    </p:cTn>
                  </p:par>
                  <p:par>
                    <p:cTn id="79" fill="hold">
                      <p:stCondLst>
                        <p:cond delay="indefinite"/>
                      </p:stCondLst>
                      <p:childTnLst>
                        <p:par>
                          <p:cTn id="80" fill="hold">
                            <p:stCondLst>
                              <p:cond delay="0"/>
                            </p:stCondLst>
                            <p:childTnLst>
                              <p:par>
                                <p:cTn id="81" presetID="29" presetClass="entr" presetSubtype="0" fill="hold" grpId="0" nodeType="clickEffect">
                                  <p:stCondLst>
                                    <p:cond delay="0"/>
                                  </p:stCondLst>
                                  <p:childTnLst>
                                    <p:set>
                                      <p:cBhvr>
                                        <p:cTn id="82" dur="1" fill="hold">
                                          <p:stCondLst>
                                            <p:cond delay="0"/>
                                          </p:stCondLst>
                                        </p:cTn>
                                        <p:tgtEl>
                                          <p:spTgt spid="225304"/>
                                        </p:tgtEl>
                                        <p:attrNameLst>
                                          <p:attrName>style.visibility</p:attrName>
                                        </p:attrNameLst>
                                      </p:cBhvr>
                                      <p:to>
                                        <p:strVal val="visible"/>
                                      </p:to>
                                    </p:set>
                                    <p:anim calcmode="lin" valueType="num">
                                      <p:cBhvr>
                                        <p:cTn id="83" dur="1000" fill="hold"/>
                                        <p:tgtEl>
                                          <p:spTgt spid="225304"/>
                                        </p:tgtEl>
                                        <p:attrNameLst>
                                          <p:attrName>ppt_x</p:attrName>
                                        </p:attrNameLst>
                                      </p:cBhvr>
                                      <p:tavLst>
                                        <p:tav tm="0">
                                          <p:val>
                                            <p:strVal val="#ppt_x-.2"/>
                                          </p:val>
                                        </p:tav>
                                        <p:tav tm="100000">
                                          <p:val>
                                            <p:strVal val="#ppt_x"/>
                                          </p:val>
                                        </p:tav>
                                      </p:tavLst>
                                    </p:anim>
                                    <p:anim calcmode="lin" valueType="num">
                                      <p:cBhvr>
                                        <p:cTn id="84" dur="1000" fill="hold"/>
                                        <p:tgtEl>
                                          <p:spTgt spid="225304"/>
                                        </p:tgtEl>
                                        <p:attrNameLst>
                                          <p:attrName>ppt_y</p:attrName>
                                        </p:attrNameLst>
                                      </p:cBhvr>
                                      <p:tavLst>
                                        <p:tav tm="0">
                                          <p:val>
                                            <p:strVal val="#ppt_y"/>
                                          </p:val>
                                        </p:tav>
                                        <p:tav tm="100000">
                                          <p:val>
                                            <p:strVal val="#ppt_y"/>
                                          </p:val>
                                        </p:tav>
                                      </p:tavLst>
                                    </p:anim>
                                    <p:animEffect transition="in" filter="wipe(right)" prLst="gradientSize: 0.1">
                                      <p:cBhvr>
                                        <p:cTn id="85" dur="1000"/>
                                        <p:tgtEl>
                                          <p:spTgt spid="2253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4" grpId="0"/>
      <p:bldP spid="225289" grpId="0"/>
      <p:bldP spid="225293" grpId="0"/>
      <p:bldP spid="225294" grpId="0" animBg="1"/>
      <p:bldP spid="225301" grpId="0" animBg="1"/>
      <p:bldP spid="225302" grpId="0"/>
      <p:bldP spid="225303" grpId="0"/>
      <p:bldP spid="225304" grpId="0"/>
      <p:bldP spid="2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
          <p:cNvSpPr>
            <a:spLocks noChangeArrowheads="1"/>
          </p:cNvSpPr>
          <p:nvPr/>
        </p:nvSpPr>
        <p:spPr bwMode="auto">
          <a:xfrm>
            <a:off x="1148151" y="5149523"/>
            <a:ext cx="3138488" cy="827088"/>
          </a:xfrm>
          <a:prstGeom prst="rect">
            <a:avLst/>
          </a:prstGeom>
          <a:solidFill>
            <a:srgbClr val="FFFF00"/>
          </a:solidFill>
          <a:ln w="9525">
            <a:solidFill>
              <a:schemeClr val="tx1"/>
            </a:solidFill>
            <a:miter lim="800000"/>
            <a:headEnd/>
            <a:tailEnd/>
          </a:ln>
        </p:spPr>
        <p:txBody>
          <a:bodyPr anchor="ctr">
            <a:spAutoFit/>
          </a:bodyPr>
          <a:lstStyle/>
          <a:p>
            <a:endParaRPr lang="en-US"/>
          </a:p>
        </p:txBody>
      </p:sp>
      <p:sp>
        <p:nvSpPr>
          <p:cNvPr id="226322" name="Rectangle 18"/>
          <p:cNvSpPr>
            <a:spLocks noChangeArrowheads="1"/>
          </p:cNvSpPr>
          <p:nvPr/>
        </p:nvSpPr>
        <p:spPr bwMode="auto">
          <a:xfrm>
            <a:off x="1218001" y="5240011"/>
            <a:ext cx="2989263" cy="660400"/>
          </a:xfrm>
          <a:prstGeom prst="rect">
            <a:avLst/>
          </a:prstGeom>
          <a:solidFill>
            <a:srgbClr val="FFFF00"/>
          </a:solidFill>
          <a:ln w="9525">
            <a:solidFill>
              <a:schemeClr val="tx1"/>
            </a:solidFill>
            <a:miter lim="800000"/>
            <a:headEnd/>
            <a:tailEnd/>
          </a:ln>
        </p:spPr>
        <p:txBody>
          <a:bodyPr anchor="ctr">
            <a:spAutoFit/>
          </a:bodyPr>
          <a:lstStyle/>
          <a:p>
            <a:endParaRPr lang="en-US"/>
          </a:p>
        </p:txBody>
      </p:sp>
      <p:sp>
        <p:nvSpPr>
          <p:cNvPr id="33796" name="Rectangle 7"/>
          <p:cNvSpPr>
            <a:spLocks noChangeArrowheads="1"/>
          </p:cNvSpPr>
          <p:nvPr/>
        </p:nvSpPr>
        <p:spPr bwMode="auto">
          <a:xfrm>
            <a:off x="2317750" y="157817"/>
            <a:ext cx="4537075" cy="519112"/>
          </a:xfrm>
          <a:prstGeom prst="rect">
            <a:avLst/>
          </a:prstGeom>
          <a:noFill/>
          <a:ln w="22225" algn="ctr">
            <a:noFill/>
            <a:miter lim="800000"/>
            <a:headEnd/>
            <a:tailEnd/>
          </a:ln>
        </p:spPr>
        <p:txBody>
          <a:bodyPr wrap="none" anchor="ctr">
            <a:spAutoFit/>
          </a:bodyPr>
          <a:lstStyle/>
          <a:p>
            <a:pPr algn="l"/>
            <a:r>
              <a:rPr lang="en-US" b="1" dirty="0"/>
              <a:t>Units for Radiation Doses</a:t>
            </a:r>
          </a:p>
        </p:txBody>
      </p:sp>
      <p:sp>
        <p:nvSpPr>
          <p:cNvPr id="33797" name="Rectangle 8"/>
          <p:cNvSpPr>
            <a:spLocks noChangeArrowheads="1"/>
          </p:cNvSpPr>
          <p:nvPr/>
        </p:nvSpPr>
        <p:spPr bwMode="auto">
          <a:xfrm>
            <a:off x="1114814" y="809407"/>
            <a:ext cx="6215062" cy="519113"/>
          </a:xfrm>
          <a:prstGeom prst="rect">
            <a:avLst/>
          </a:prstGeom>
          <a:noFill/>
          <a:ln w="22225" algn="ctr">
            <a:noFill/>
            <a:miter lim="800000"/>
            <a:headEnd/>
            <a:tailEnd/>
          </a:ln>
        </p:spPr>
        <p:txBody>
          <a:bodyPr wrap="none" anchor="ctr">
            <a:spAutoFit/>
          </a:bodyPr>
          <a:lstStyle/>
          <a:p>
            <a:pPr algn="l"/>
            <a:r>
              <a:rPr lang="en-US"/>
              <a:t>1 bequerel (Bq) = 1 disintegration/sec </a:t>
            </a:r>
          </a:p>
        </p:txBody>
      </p:sp>
      <p:sp>
        <p:nvSpPr>
          <p:cNvPr id="33798" name="Rectangle 9"/>
          <p:cNvSpPr>
            <a:spLocks noChangeArrowheads="1"/>
          </p:cNvSpPr>
          <p:nvPr/>
        </p:nvSpPr>
        <p:spPr bwMode="auto">
          <a:xfrm>
            <a:off x="1119576" y="1388845"/>
            <a:ext cx="7096125" cy="519112"/>
          </a:xfrm>
          <a:prstGeom prst="rect">
            <a:avLst/>
          </a:prstGeom>
          <a:noFill/>
          <a:ln w="22225" algn="ctr">
            <a:noFill/>
            <a:miter lim="800000"/>
            <a:headEnd/>
            <a:tailEnd/>
          </a:ln>
        </p:spPr>
        <p:txBody>
          <a:bodyPr wrap="none" anchor="ctr">
            <a:spAutoFit/>
          </a:bodyPr>
          <a:lstStyle/>
          <a:p>
            <a:pPr algn="l"/>
            <a:r>
              <a:rPr lang="en-US"/>
              <a:t>1 Curie (Ci) = 3.7 x 10</a:t>
            </a:r>
            <a:r>
              <a:rPr lang="en-US" baseline="30000"/>
              <a:t>10</a:t>
            </a:r>
            <a:r>
              <a:rPr lang="en-US"/>
              <a:t> disintegrations/sec </a:t>
            </a:r>
          </a:p>
        </p:txBody>
      </p:sp>
      <p:sp>
        <p:nvSpPr>
          <p:cNvPr id="33799" name="Rectangle 10"/>
          <p:cNvSpPr>
            <a:spLocks noChangeArrowheads="1"/>
          </p:cNvSpPr>
          <p:nvPr/>
        </p:nvSpPr>
        <p:spPr bwMode="auto">
          <a:xfrm>
            <a:off x="1129101" y="1996391"/>
            <a:ext cx="6668813" cy="523220"/>
          </a:xfrm>
          <a:prstGeom prst="rect">
            <a:avLst/>
          </a:prstGeom>
          <a:noFill/>
          <a:ln w="22225" algn="ctr">
            <a:noFill/>
            <a:miter lim="800000"/>
            <a:headEnd/>
            <a:tailEnd/>
          </a:ln>
        </p:spPr>
        <p:txBody>
          <a:bodyPr wrap="none" anchor="ctr">
            <a:spAutoFit/>
          </a:bodyPr>
          <a:lstStyle/>
          <a:p>
            <a:pPr algn="l"/>
            <a:r>
              <a:rPr lang="en-US" dirty="0"/>
              <a:t>1 gray (</a:t>
            </a:r>
            <a:r>
              <a:rPr lang="en-US" dirty="0" err="1"/>
              <a:t>Gy</a:t>
            </a:r>
            <a:r>
              <a:rPr lang="en-US" dirty="0"/>
              <a:t>) = absorbing 1 </a:t>
            </a:r>
            <a:r>
              <a:rPr lang="en-US" dirty="0" smtClean="0"/>
              <a:t> J/kg </a:t>
            </a:r>
            <a:r>
              <a:rPr lang="en-US" dirty="0"/>
              <a:t>of tissue </a:t>
            </a:r>
          </a:p>
        </p:txBody>
      </p:sp>
      <p:sp>
        <p:nvSpPr>
          <p:cNvPr id="33800" name="Rectangle 11"/>
          <p:cNvSpPr>
            <a:spLocks noChangeArrowheads="1"/>
          </p:cNvSpPr>
          <p:nvPr/>
        </p:nvSpPr>
        <p:spPr bwMode="auto">
          <a:xfrm>
            <a:off x="1117989" y="2591704"/>
            <a:ext cx="6736139" cy="523220"/>
          </a:xfrm>
          <a:prstGeom prst="rect">
            <a:avLst/>
          </a:prstGeom>
          <a:noFill/>
          <a:ln w="22225" algn="ctr">
            <a:noFill/>
            <a:miter lim="800000"/>
            <a:headEnd/>
            <a:tailEnd/>
          </a:ln>
        </p:spPr>
        <p:txBody>
          <a:bodyPr wrap="none" anchor="ctr">
            <a:spAutoFit/>
          </a:bodyPr>
          <a:lstStyle/>
          <a:p>
            <a:pPr algn="l"/>
            <a:r>
              <a:rPr lang="en-US" dirty="0"/>
              <a:t>1 rad = absorbing 1 x 10</a:t>
            </a:r>
            <a:r>
              <a:rPr lang="en-US" baseline="30000" dirty="0"/>
              <a:t>–2</a:t>
            </a:r>
            <a:r>
              <a:rPr lang="en-US" dirty="0"/>
              <a:t> </a:t>
            </a:r>
            <a:r>
              <a:rPr lang="en-US" dirty="0" smtClean="0"/>
              <a:t> J/kg </a:t>
            </a:r>
            <a:r>
              <a:rPr lang="en-US" dirty="0"/>
              <a:t>of tissue </a:t>
            </a:r>
          </a:p>
        </p:txBody>
      </p:sp>
      <p:sp>
        <p:nvSpPr>
          <p:cNvPr id="226316" name="Rectangle 12"/>
          <p:cNvSpPr>
            <a:spLocks noChangeArrowheads="1"/>
          </p:cNvSpPr>
          <p:nvPr/>
        </p:nvSpPr>
        <p:spPr bwMode="auto">
          <a:xfrm>
            <a:off x="441325" y="3632636"/>
            <a:ext cx="8143875" cy="1373188"/>
          </a:xfrm>
          <a:prstGeom prst="rect">
            <a:avLst/>
          </a:prstGeom>
          <a:noFill/>
          <a:ln w="22225" algn="ctr">
            <a:noFill/>
            <a:miter lim="800000"/>
            <a:headEnd/>
            <a:tailEnd/>
          </a:ln>
        </p:spPr>
        <p:txBody>
          <a:bodyPr wrap="none" anchor="ctr">
            <a:spAutoFit/>
          </a:bodyPr>
          <a:lstStyle/>
          <a:p>
            <a:r>
              <a:rPr lang="en-US" dirty="0"/>
              <a:t>Since the various types of radiation damage tissue</a:t>
            </a:r>
          </a:p>
          <a:p>
            <a:r>
              <a:rPr lang="en-US" dirty="0"/>
              <a:t>with various degrees of efficiency, each type has</a:t>
            </a:r>
          </a:p>
          <a:p>
            <a:r>
              <a:rPr lang="en-US" dirty="0"/>
              <a:t>its own </a:t>
            </a:r>
            <a:r>
              <a:rPr lang="en-US" u="sng" dirty="0"/>
              <a:t>relative biological effectiveness</a:t>
            </a:r>
            <a:r>
              <a:rPr lang="en-US" dirty="0"/>
              <a:t> (RBE).</a:t>
            </a:r>
          </a:p>
        </p:txBody>
      </p:sp>
      <p:sp>
        <p:nvSpPr>
          <p:cNvPr id="226317" name="Rectangle 13"/>
          <p:cNvSpPr>
            <a:spLocks noChangeArrowheads="1"/>
          </p:cNvSpPr>
          <p:nvPr/>
        </p:nvSpPr>
        <p:spPr bwMode="auto">
          <a:xfrm>
            <a:off x="1306901" y="5301923"/>
            <a:ext cx="2824163" cy="519113"/>
          </a:xfrm>
          <a:prstGeom prst="rect">
            <a:avLst/>
          </a:prstGeom>
          <a:noFill/>
          <a:ln w="9525">
            <a:noFill/>
            <a:miter lim="800000"/>
            <a:headEnd/>
            <a:tailEnd/>
          </a:ln>
        </p:spPr>
        <p:txBody>
          <a:bodyPr wrap="none">
            <a:spAutoFit/>
          </a:bodyPr>
          <a:lstStyle/>
          <a:p>
            <a:pPr algn="l"/>
            <a:r>
              <a:rPr lang="en-US" dirty="0">
                <a:solidFill>
                  <a:schemeClr val="tx1"/>
                </a:solidFill>
              </a:rPr>
              <a:t>rem = RBE x rad</a:t>
            </a:r>
          </a:p>
        </p:txBody>
      </p:sp>
      <p:sp>
        <p:nvSpPr>
          <p:cNvPr id="226318" name="Rectangle 14"/>
          <p:cNvSpPr>
            <a:spLocks noChangeArrowheads="1"/>
          </p:cNvSpPr>
          <p:nvPr/>
        </p:nvSpPr>
        <p:spPr bwMode="auto">
          <a:xfrm>
            <a:off x="4627951" y="5213023"/>
            <a:ext cx="3416300" cy="519113"/>
          </a:xfrm>
          <a:prstGeom prst="rect">
            <a:avLst/>
          </a:prstGeom>
          <a:noFill/>
          <a:ln w="9525">
            <a:noFill/>
            <a:miter lim="800000"/>
            <a:headEnd/>
            <a:tailEnd/>
          </a:ln>
        </p:spPr>
        <p:txBody>
          <a:bodyPr wrap="none">
            <a:spAutoFit/>
          </a:bodyPr>
          <a:lstStyle/>
          <a:p>
            <a:pPr algn="l"/>
            <a:r>
              <a:rPr lang="en-US" dirty="0">
                <a:solidFill>
                  <a:schemeClr val="tx1"/>
                </a:solidFill>
              </a:rPr>
              <a:t>photon or </a:t>
            </a:r>
            <a:r>
              <a:rPr lang="en-US" dirty="0">
                <a:solidFill>
                  <a:schemeClr val="tx1"/>
                </a:solidFill>
                <a:latin typeface="Symbol" pitchFamily="18" charset="2"/>
              </a:rPr>
              <a:t>b</a:t>
            </a:r>
            <a:r>
              <a:rPr lang="en-US" dirty="0">
                <a:solidFill>
                  <a:schemeClr val="tx1"/>
                </a:solidFill>
              </a:rPr>
              <a:t> RBE = 1</a:t>
            </a:r>
          </a:p>
        </p:txBody>
      </p:sp>
      <p:sp>
        <p:nvSpPr>
          <p:cNvPr id="226319" name="Rectangle 15"/>
          <p:cNvSpPr>
            <a:spLocks noChangeArrowheads="1"/>
          </p:cNvSpPr>
          <p:nvPr/>
        </p:nvSpPr>
        <p:spPr bwMode="auto">
          <a:xfrm>
            <a:off x="6099564" y="5706736"/>
            <a:ext cx="2147887" cy="519112"/>
          </a:xfrm>
          <a:prstGeom prst="rect">
            <a:avLst/>
          </a:prstGeom>
          <a:noFill/>
          <a:ln w="9525">
            <a:noFill/>
            <a:miter lim="800000"/>
            <a:headEnd/>
            <a:tailEnd/>
          </a:ln>
        </p:spPr>
        <p:txBody>
          <a:bodyPr wrap="none">
            <a:spAutoFit/>
          </a:bodyPr>
          <a:lstStyle/>
          <a:p>
            <a:pPr algn="l"/>
            <a:r>
              <a:rPr lang="en-US">
                <a:solidFill>
                  <a:schemeClr val="tx1"/>
                </a:solidFill>
              </a:rPr>
              <a:t>n</a:t>
            </a:r>
            <a:r>
              <a:rPr lang="en-US" baseline="30000">
                <a:solidFill>
                  <a:schemeClr val="tx1"/>
                </a:solidFill>
              </a:rPr>
              <a:t>0</a:t>
            </a:r>
            <a:r>
              <a:rPr lang="en-US">
                <a:solidFill>
                  <a:schemeClr val="tx1"/>
                </a:solidFill>
              </a:rPr>
              <a:t> RBE = 10</a:t>
            </a:r>
          </a:p>
        </p:txBody>
      </p:sp>
      <p:sp>
        <p:nvSpPr>
          <p:cNvPr id="226320" name="Rectangle 16"/>
          <p:cNvSpPr>
            <a:spLocks noChangeArrowheads="1"/>
          </p:cNvSpPr>
          <p:nvPr/>
        </p:nvSpPr>
        <p:spPr bwMode="auto">
          <a:xfrm>
            <a:off x="6213864" y="6198861"/>
            <a:ext cx="2038350" cy="519112"/>
          </a:xfrm>
          <a:prstGeom prst="rect">
            <a:avLst/>
          </a:prstGeom>
          <a:noFill/>
          <a:ln w="9525">
            <a:noFill/>
            <a:miter lim="800000"/>
            <a:headEnd/>
            <a:tailEnd/>
          </a:ln>
        </p:spPr>
        <p:txBody>
          <a:bodyPr wrap="none">
            <a:spAutoFit/>
          </a:bodyPr>
          <a:lstStyle/>
          <a:p>
            <a:pPr algn="l"/>
            <a:r>
              <a:rPr lang="en-US">
                <a:solidFill>
                  <a:schemeClr val="tx1"/>
                </a:solidFill>
                <a:latin typeface="Symbol" pitchFamily="18" charset="2"/>
              </a:rPr>
              <a:t>a</a:t>
            </a:r>
            <a:r>
              <a:rPr lang="en-US">
                <a:solidFill>
                  <a:schemeClr val="tx1"/>
                </a:solidFill>
              </a:rPr>
              <a:t> RBE = 20</a:t>
            </a:r>
          </a:p>
        </p:txBody>
      </p:sp>
      <p:grpSp>
        <p:nvGrpSpPr>
          <p:cNvPr id="2" name="Group 22"/>
          <p:cNvGrpSpPr>
            <a:grpSpLocks/>
          </p:cNvGrpSpPr>
          <p:nvPr/>
        </p:nvGrpSpPr>
        <p:grpSpPr bwMode="auto">
          <a:xfrm>
            <a:off x="565539" y="5601961"/>
            <a:ext cx="4948237" cy="1122362"/>
            <a:chOff x="238" y="3337"/>
            <a:chExt cx="3117" cy="707"/>
          </a:xfrm>
        </p:grpSpPr>
        <p:sp>
          <p:nvSpPr>
            <p:cNvPr id="33811" name="Rectangle 17"/>
            <p:cNvSpPr>
              <a:spLocks noChangeArrowheads="1"/>
            </p:cNvSpPr>
            <p:nvPr/>
          </p:nvSpPr>
          <p:spPr bwMode="auto">
            <a:xfrm>
              <a:off x="430" y="3717"/>
              <a:ext cx="2925" cy="327"/>
            </a:xfrm>
            <a:prstGeom prst="rect">
              <a:avLst/>
            </a:prstGeom>
            <a:noFill/>
            <a:ln w="9525">
              <a:noFill/>
              <a:miter lim="800000"/>
              <a:headEnd/>
              <a:tailEnd/>
            </a:ln>
          </p:spPr>
          <p:txBody>
            <a:bodyPr wrap="none">
              <a:spAutoFit/>
            </a:bodyPr>
            <a:lstStyle/>
            <a:p>
              <a:pPr algn="l"/>
              <a:r>
                <a:rPr lang="en-US">
                  <a:solidFill>
                    <a:schemeClr val="tx1"/>
                  </a:solidFill>
                </a:rPr>
                <a:t>“roentgen equivalent – man”</a:t>
              </a:r>
            </a:p>
          </p:txBody>
        </p:sp>
        <p:sp>
          <p:nvSpPr>
            <p:cNvPr id="33812" name="Line 19"/>
            <p:cNvSpPr>
              <a:spLocks noChangeShapeType="1"/>
            </p:cNvSpPr>
            <p:nvPr/>
          </p:nvSpPr>
          <p:spPr bwMode="auto">
            <a:xfrm flipH="1">
              <a:off x="238" y="3877"/>
              <a:ext cx="192" cy="0"/>
            </a:xfrm>
            <a:prstGeom prst="line">
              <a:avLst/>
            </a:prstGeom>
            <a:noFill/>
            <a:ln w="22225">
              <a:solidFill>
                <a:schemeClr val="tx1"/>
              </a:solidFill>
              <a:round/>
              <a:headEnd/>
              <a:tailEnd/>
            </a:ln>
          </p:spPr>
          <p:txBody>
            <a:bodyPr wrap="none" anchor="ctr">
              <a:spAutoFit/>
            </a:bodyPr>
            <a:lstStyle/>
            <a:p>
              <a:endParaRPr lang="en-US"/>
            </a:p>
          </p:txBody>
        </p:sp>
        <p:sp>
          <p:nvSpPr>
            <p:cNvPr id="33813" name="Line 20"/>
            <p:cNvSpPr>
              <a:spLocks noChangeShapeType="1"/>
            </p:cNvSpPr>
            <p:nvPr/>
          </p:nvSpPr>
          <p:spPr bwMode="auto">
            <a:xfrm flipV="1">
              <a:off x="238" y="3337"/>
              <a:ext cx="0" cy="540"/>
            </a:xfrm>
            <a:prstGeom prst="line">
              <a:avLst/>
            </a:prstGeom>
            <a:noFill/>
            <a:ln w="22225">
              <a:solidFill>
                <a:schemeClr val="tx1"/>
              </a:solidFill>
              <a:round/>
              <a:headEnd/>
              <a:tailEnd/>
            </a:ln>
          </p:spPr>
          <p:txBody>
            <a:bodyPr wrap="none" anchor="ctr">
              <a:spAutoFit/>
            </a:bodyPr>
            <a:lstStyle/>
            <a:p>
              <a:endParaRPr lang="en-US"/>
            </a:p>
          </p:txBody>
        </p:sp>
        <p:sp>
          <p:nvSpPr>
            <p:cNvPr id="33814" name="Line 21"/>
            <p:cNvSpPr>
              <a:spLocks noChangeShapeType="1"/>
            </p:cNvSpPr>
            <p:nvPr/>
          </p:nvSpPr>
          <p:spPr bwMode="auto">
            <a:xfrm>
              <a:off x="238" y="3337"/>
              <a:ext cx="356" cy="0"/>
            </a:xfrm>
            <a:prstGeom prst="line">
              <a:avLst/>
            </a:prstGeom>
            <a:noFill/>
            <a:ln w="22225">
              <a:solidFill>
                <a:schemeClr val="tx1"/>
              </a:solidFill>
              <a:round/>
              <a:headEnd/>
              <a:tailEnd type="triangle" w="lg" len="lg"/>
            </a:ln>
          </p:spPr>
          <p:txBody>
            <a:bodyPr wrap="none" anchor="ctr">
              <a:spAutoFit/>
            </a:bodyPr>
            <a:lstStyle/>
            <a:p>
              <a:endParaRPr lang="en-US"/>
            </a:p>
          </p:txBody>
        </p:sp>
      </p:grpSp>
      <p:grpSp>
        <p:nvGrpSpPr>
          <p:cNvPr id="3" name="Group 26"/>
          <p:cNvGrpSpPr>
            <a:grpSpLocks/>
          </p:cNvGrpSpPr>
          <p:nvPr/>
        </p:nvGrpSpPr>
        <p:grpSpPr bwMode="auto">
          <a:xfrm>
            <a:off x="1765689" y="3050957"/>
            <a:ext cx="4448175" cy="566738"/>
            <a:chOff x="1079" y="1902"/>
            <a:chExt cx="2802" cy="357"/>
          </a:xfrm>
        </p:grpSpPr>
        <p:sp>
          <p:nvSpPr>
            <p:cNvPr id="33808" name="Line 23"/>
            <p:cNvSpPr>
              <a:spLocks noChangeShapeType="1"/>
            </p:cNvSpPr>
            <p:nvPr/>
          </p:nvSpPr>
          <p:spPr bwMode="auto">
            <a:xfrm flipV="1">
              <a:off x="1079" y="1902"/>
              <a:ext cx="0" cy="219"/>
            </a:xfrm>
            <a:prstGeom prst="line">
              <a:avLst/>
            </a:prstGeom>
            <a:noFill/>
            <a:ln w="22225">
              <a:solidFill>
                <a:schemeClr val="tx1"/>
              </a:solidFill>
              <a:round/>
              <a:headEnd/>
              <a:tailEnd type="triangle" w="lg" len="lg"/>
            </a:ln>
          </p:spPr>
          <p:txBody>
            <a:bodyPr wrap="none" anchor="ctr">
              <a:spAutoFit/>
            </a:bodyPr>
            <a:lstStyle/>
            <a:p>
              <a:endParaRPr lang="en-US"/>
            </a:p>
          </p:txBody>
        </p:sp>
        <p:sp>
          <p:nvSpPr>
            <p:cNvPr id="33809" name="Line 24"/>
            <p:cNvSpPr>
              <a:spLocks noChangeShapeType="1"/>
            </p:cNvSpPr>
            <p:nvPr/>
          </p:nvSpPr>
          <p:spPr bwMode="auto">
            <a:xfrm>
              <a:off x="1079" y="2121"/>
              <a:ext cx="192" cy="0"/>
            </a:xfrm>
            <a:prstGeom prst="line">
              <a:avLst/>
            </a:prstGeom>
            <a:noFill/>
            <a:ln w="22225">
              <a:solidFill>
                <a:schemeClr val="tx1"/>
              </a:solidFill>
              <a:round/>
              <a:headEnd/>
              <a:tailEnd/>
            </a:ln>
          </p:spPr>
          <p:txBody>
            <a:bodyPr wrap="none" anchor="ctr">
              <a:spAutoFit/>
            </a:bodyPr>
            <a:lstStyle/>
            <a:p>
              <a:endParaRPr lang="en-US"/>
            </a:p>
          </p:txBody>
        </p:sp>
        <p:sp>
          <p:nvSpPr>
            <p:cNvPr id="33810" name="Rectangle 25"/>
            <p:cNvSpPr>
              <a:spLocks noChangeArrowheads="1"/>
            </p:cNvSpPr>
            <p:nvPr/>
          </p:nvSpPr>
          <p:spPr bwMode="auto">
            <a:xfrm>
              <a:off x="1205" y="1932"/>
              <a:ext cx="2676" cy="327"/>
            </a:xfrm>
            <a:prstGeom prst="rect">
              <a:avLst/>
            </a:prstGeom>
            <a:noFill/>
            <a:ln w="9525">
              <a:noFill/>
              <a:miter lim="800000"/>
              <a:headEnd/>
              <a:tailEnd/>
            </a:ln>
          </p:spPr>
          <p:txBody>
            <a:bodyPr wrap="none">
              <a:spAutoFit/>
            </a:bodyPr>
            <a:lstStyle/>
            <a:p>
              <a:pPr algn="l"/>
              <a:r>
                <a:rPr lang="en-US">
                  <a:solidFill>
                    <a:schemeClr val="tx1"/>
                  </a:solidFill>
                </a:rPr>
                <a:t>“radiation absorbed dose”</a:t>
              </a:r>
            </a:p>
          </p:txBody>
        </p:sp>
      </p:grpSp>
      <p:cxnSp>
        <p:nvCxnSpPr>
          <p:cNvPr id="6" name="Straight Connector 5"/>
          <p:cNvCxnSpPr/>
          <p:nvPr/>
        </p:nvCxnSpPr>
        <p:spPr bwMode="auto">
          <a:xfrm>
            <a:off x="4406359" y="1328520"/>
            <a:ext cx="2743200" cy="0"/>
          </a:xfrm>
          <a:prstGeom prst="line">
            <a:avLst/>
          </a:prstGeom>
          <a:noFill/>
          <a:ln w="57150" cap="flat" cmpd="sng" algn="ctr">
            <a:solidFill>
              <a:schemeClr val="tx1"/>
            </a:solidFill>
            <a:prstDash val="solid"/>
            <a:round/>
            <a:headEnd type="none" w="med" len="med"/>
            <a:tailEnd type="none" w="med" len="med"/>
          </a:ln>
          <a:effectLst/>
        </p:spPr>
      </p:cxnSp>
      <p:cxnSp>
        <p:nvCxnSpPr>
          <p:cNvPr id="28" name="Straight Connector 27"/>
          <p:cNvCxnSpPr/>
          <p:nvPr/>
        </p:nvCxnSpPr>
        <p:spPr bwMode="auto">
          <a:xfrm>
            <a:off x="5094512" y="1907957"/>
            <a:ext cx="2926080" cy="0"/>
          </a:xfrm>
          <a:prstGeom prst="line">
            <a:avLst/>
          </a:prstGeom>
          <a:noFill/>
          <a:ln w="57150" cap="flat" cmpd="sng" algn="ctr">
            <a:solidFill>
              <a:schemeClr val="tx1"/>
            </a:solidFill>
            <a:prstDash val="solid"/>
            <a:round/>
            <a:headEnd type="none" w="med" len="med"/>
            <a:tailEnd type="none" w="med" len="med"/>
          </a:ln>
          <a:effectLst/>
        </p:spPr>
      </p:cxnSp>
      <p:sp>
        <p:nvSpPr>
          <p:cNvPr id="7" name="Rectangle 6"/>
          <p:cNvSpPr/>
          <p:nvPr/>
        </p:nvSpPr>
        <p:spPr bwMode="auto">
          <a:xfrm>
            <a:off x="5388145" y="2012787"/>
            <a:ext cx="2286000" cy="523220"/>
          </a:xfrm>
          <a:prstGeom prst="rect">
            <a:avLst/>
          </a:prstGeom>
          <a:noFill/>
          <a:ln w="571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rgbClr val="FF0000"/>
              </a:solidFill>
              <a:effectLst/>
              <a:latin typeface="Arial" charset="0"/>
            </a:endParaRPr>
          </a:p>
        </p:txBody>
      </p:sp>
      <p:sp>
        <p:nvSpPr>
          <p:cNvPr id="30" name="Rectangle 29"/>
          <p:cNvSpPr/>
          <p:nvPr/>
        </p:nvSpPr>
        <p:spPr bwMode="auto">
          <a:xfrm>
            <a:off x="5434839" y="2580870"/>
            <a:ext cx="2286000" cy="523220"/>
          </a:xfrm>
          <a:prstGeom prst="rect">
            <a:avLst/>
          </a:prstGeom>
          <a:noFill/>
          <a:ln w="571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rgbClr val="FF0000"/>
              </a:solidFill>
              <a:effectLst/>
              <a:latin typeface="Arial"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anim calcmode="lin" valueType="num">
                                      <p:cBhvr>
                                        <p:cTn id="15" dur="2000" fill="hold"/>
                                        <p:tgtEl>
                                          <p:spTgt spid="6"/>
                                        </p:tgtEl>
                                        <p:attrNameLst>
                                          <p:attrName>ppt_w</p:attrName>
                                        </p:attrNameLst>
                                      </p:cBhvr>
                                      <p:tavLst>
                                        <p:tav tm="0" fmla="#ppt_w*sin(2.5*pi*$)">
                                          <p:val>
                                            <p:fltVal val="0"/>
                                          </p:val>
                                        </p:tav>
                                        <p:tav tm="100000">
                                          <p:val>
                                            <p:fltVal val="1"/>
                                          </p:val>
                                        </p:tav>
                                      </p:tavLst>
                                    </p:anim>
                                    <p:anim calcmode="lin" valueType="num">
                                      <p:cBhvr>
                                        <p:cTn id="16" dur="2000" fill="hold"/>
                                        <p:tgtEl>
                                          <p:spTgt spid="6"/>
                                        </p:tgtEl>
                                        <p:attrNameLst>
                                          <p:attrName>ppt_h</p:attrName>
                                        </p:attrNameLst>
                                      </p:cBhvr>
                                      <p:tavLst>
                                        <p:tav tm="0">
                                          <p:val>
                                            <p:strVal val="#ppt_h"/>
                                          </p:val>
                                        </p:tav>
                                        <p:tav tm="100000">
                                          <p:val>
                                            <p:strVal val="#ppt_h"/>
                                          </p:val>
                                        </p:tav>
                                      </p:tavLst>
                                    </p:anim>
                                  </p:childTnLst>
                                </p:cTn>
                              </p:par>
                              <p:par>
                                <p:cTn id="17" presetID="45" presetClass="entr" presetSubtype="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2000"/>
                                        <p:tgtEl>
                                          <p:spTgt spid="28"/>
                                        </p:tgtEl>
                                      </p:cBhvr>
                                    </p:animEffect>
                                    <p:anim calcmode="lin" valueType="num">
                                      <p:cBhvr>
                                        <p:cTn id="20" dur="2000" fill="hold"/>
                                        <p:tgtEl>
                                          <p:spTgt spid="28"/>
                                        </p:tgtEl>
                                        <p:attrNameLst>
                                          <p:attrName>ppt_w</p:attrName>
                                        </p:attrNameLst>
                                      </p:cBhvr>
                                      <p:tavLst>
                                        <p:tav tm="0" fmla="#ppt_w*sin(2.5*pi*$)">
                                          <p:val>
                                            <p:fltVal val="0"/>
                                          </p:val>
                                        </p:tav>
                                        <p:tav tm="100000">
                                          <p:val>
                                            <p:fltVal val="1"/>
                                          </p:val>
                                        </p:tav>
                                      </p:tavLst>
                                    </p:anim>
                                    <p:anim calcmode="lin" valueType="num">
                                      <p:cBhvr>
                                        <p:cTn id="21" dur="2000" fill="hold"/>
                                        <p:tgtEl>
                                          <p:spTgt spid="28"/>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2000"/>
                                        <p:tgtEl>
                                          <p:spTgt spid="7"/>
                                        </p:tgtEl>
                                      </p:cBhvr>
                                    </p:animEffect>
                                    <p:anim calcmode="lin" valueType="num">
                                      <p:cBhvr>
                                        <p:cTn id="27" dur="2000" fill="hold"/>
                                        <p:tgtEl>
                                          <p:spTgt spid="7"/>
                                        </p:tgtEl>
                                        <p:attrNameLst>
                                          <p:attrName>ppt_w</p:attrName>
                                        </p:attrNameLst>
                                      </p:cBhvr>
                                      <p:tavLst>
                                        <p:tav tm="0" fmla="#ppt_w*sin(2.5*pi*$)">
                                          <p:val>
                                            <p:fltVal val="0"/>
                                          </p:val>
                                        </p:tav>
                                        <p:tav tm="100000">
                                          <p:val>
                                            <p:fltVal val="1"/>
                                          </p:val>
                                        </p:tav>
                                      </p:tavLst>
                                    </p:anim>
                                    <p:anim calcmode="lin" valueType="num">
                                      <p:cBhvr>
                                        <p:cTn id="28" dur="2000" fill="hold"/>
                                        <p:tgtEl>
                                          <p:spTgt spid="7"/>
                                        </p:tgtEl>
                                        <p:attrNameLst>
                                          <p:attrName>ppt_h</p:attrName>
                                        </p:attrNameLst>
                                      </p:cBhvr>
                                      <p:tavLst>
                                        <p:tav tm="0">
                                          <p:val>
                                            <p:strVal val="#ppt_h"/>
                                          </p:val>
                                        </p:tav>
                                        <p:tav tm="100000">
                                          <p:val>
                                            <p:strVal val="#ppt_h"/>
                                          </p:val>
                                        </p:tav>
                                      </p:tavLst>
                                    </p:anim>
                                  </p:childTnLst>
                                </p:cTn>
                              </p:par>
                              <p:par>
                                <p:cTn id="29" presetID="45"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2000"/>
                                        <p:tgtEl>
                                          <p:spTgt spid="30"/>
                                        </p:tgtEl>
                                      </p:cBhvr>
                                    </p:animEffect>
                                    <p:anim calcmode="lin" valueType="num">
                                      <p:cBhvr>
                                        <p:cTn id="32" dur="2000" fill="hold"/>
                                        <p:tgtEl>
                                          <p:spTgt spid="30"/>
                                        </p:tgtEl>
                                        <p:attrNameLst>
                                          <p:attrName>ppt_w</p:attrName>
                                        </p:attrNameLst>
                                      </p:cBhvr>
                                      <p:tavLst>
                                        <p:tav tm="0" fmla="#ppt_w*sin(2.5*pi*$)">
                                          <p:val>
                                            <p:fltVal val="0"/>
                                          </p:val>
                                        </p:tav>
                                        <p:tav tm="100000">
                                          <p:val>
                                            <p:fltVal val="1"/>
                                          </p:val>
                                        </p:tav>
                                      </p:tavLst>
                                    </p:anim>
                                    <p:anim calcmode="lin" valueType="num">
                                      <p:cBhvr>
                                        <p:cTn id="33" dur="2000" fill="hold"/>
                                        <p:tgtEl>
                                          <p:spTgt spid="30"/>
                                        </p:tgtEl>
                                        <p:attrNameLst>
                                          <p:attrName>ppt_h</p:attrName>
                                        </p:attrNameLst>
                                      </p:cBhvr>
                                      <p:tavLst>
                                        <p:tav tm="0">
                                          <p:val>
                                            <p:strVal val="#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45" presetClass="exit" presetSubtype="0" fill="hold" nodeType="clickEffect">
                                  <p:stCondLst>
                                    <p:cond delay="0"/>
                                  </p:stCondLst>
                                  <p:childTnLst>
                                    <p:animEffect transition="out" filter="fade">
                                      <p:cBhvr>
                                        <p:cTn id="37" dur="2000"/>
                                        <p:tgtEl>
                                          <p:spTgt spid="6"/>
                                        </p:tgtEl>
                                      </p:cBhvr>
                                    </p:animEffect>
                                    <p:anim calcmode="lin" valueType="num">
                                      <p:cBhvr>
                                        <p:cTn id="38" dur="2000"/>
                                        <p:tgtEl>
                                          <p:spTgt spid="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39" dur="2000"/>
                                        <p:tgtEl>
                                          <p:spTgt spid="6"/>
                                        </p:tgtEl>
                                        <p:attrNameLst>
                                          <p:attrName>ppt_h</p:attrName>
                                        </p:attrNameLst>
                                      </p:cBhvr>
                                      <p:tavLst>
                                        <p:tav tm="0">
                                          <p:val>
                                            <p:strVal val="ppt_h"/>
                                          </p:val>
                                        </p:tav>
                                        <p:tav tm="100000">
                                          <p:val>
                                            <p:strVal val="ppt_h"/>
                                          </p:val>
                                        </p:tav>
                                      </p:tavLst>
                                    </p:anim>
                                    <p:set>
                                      <p:cBhvr>
                                        <p:cTn id="40" dur="1" fill="hold">
                                          <p:stCondLst>
                                            <p:cond delay="1999"/>
                                          </p:stCondLst>
                                        </p:cTn>
                                        <p:tgtEl>
                                          <p:spTgt spid="6"/>
                                        </p:tgtEl>
                                        <p:attrNameLst>
                                          <p:attrName>style.visibility</p:attrName>
                                        </p:attrNameLst>
                                      </p:cBhvr>
                                      <p:to>
                                        <p:strVal val="hidden"/>
                                      </p:to>
                                    </p:set>
                                  </p:childTnLst>
                                </p:cTn>
                              </p:par>
                              <p:par>
                                <p:cTn id="41" presetID="45" presetClass="exit" presetSubtype="0" fill="hold" nodeType="withEffect">
                                  <p:stCondLst>
                                    <p:cond delay="0"/>
                                  </p:stCondLst>
                                  <p:childTnLst>
                                    <p:animEffect transition="out" filter="fade">
                                      <p:cBhvr>
                                        <p:cTn id="42" dur="2000"/>
                                        <p:tgtEl>
                                          <p:spTgt spid="28"/>
                                        </p:tgtEl>
                                      </p:cBhvr>
                                    </p:animEffect>
                                    <p:anim calcmode="lin" valueType="num">
                                      <p:cBhvr>
                                        <p:cTn id="43" dur="2000"/>
                                        <p:tgtEl>
                                          <p:spTgt spid="28"/>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44" dur="2000"/>
                                        <p:tgtEl>
                                          <p:spTgt spid="28"/>
                                        </p:tgtEl>
                                        <p:attrNameLst>
                                          <p:attrName>ppt_h</p:attrName>
                                        </p:attrNameLst>
                                      </p:cBhvr>
                                      <p:tavLst>
                                        <p:tav tm="0">
                                          <p:val>
                                            <p:strVal val="ppt_h"/>
                                          </p:val>
                                        </p:tav>
                                        <p:tav tm="100000">
                                          <p:val>
                                            <p:strVal val="ppt_h"/>
                                          </p:val>
                                        </p:tav>
                                      </p:tavLst>
                                    </p:anim>
                                    <p:set>
                                      <p:cBhvr>
                                        <p:cTn id="45" dur="1" fill="hold">
                                          <p:stCondLst>
                                            <p:cond delay="1999"/>
                                          </p:stCondLst>
                                        </p:cTn>
                                        <p:tgtEl>
                                          <p:spTgt spid="28"/>
                                        </p:tgtEl>
                                        <p:attrNameLst>
                                          <p:attrName>style.visibility</p:attrName>
                                        </p:attrNameLst>
                                      </p:cBhvr>
                                      <p:to>
                                        <p:strVal val="hidden"/>
                                      </p:to>
                                    </p:set>
                                  </p:childTnLst>
                                </p:cTn>
                              </p:par>
                              <p:par>
                                <p:cTn id="46" presetID="45" presetClass="exit" presetSubtype="0" fill="hold" grpId="1" nodeType="withEffect">
                                  <p:stCondLst>
                                    <p:cond delay="0"/>
                                  </p:stCondLst>
                                  <p:childTnLst>
                                    <p:animEffect transition="out" filter="fade">
                                      <p:cBhvr>
                                        <p:cTn id="47" dur="2000"/>
                                        <p:tgtEl>
                                          <p:spTgt spid="7"/>
                                        </p:tgtEl>
                                      </p:cBhvr>
                                    </p:animEffect>
                                    <p:anim calcmode="lin" valueType="num">
                                      <p:cBhvr>
                                        <p:cTn id="48" dur="2000"/>
                                        <p:tgtEl>
                                          <p:spTgt spid="7"/>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49" dur="2000"/>
                                        <p:tgtEl>
                                          <p:spTgt spid="7"/>
                                        </p:tgtEl>
                                        <p:attrNameLst>
                                          <p:attrName>ppt_h</p:attrName>
                                        </p:attrNameLst>
                                      </p:cBhvr>
                                      <p:tavLst>
                                        <p:tav tm="0">
                                          <p:val>
                                            <p:strVal val="ppt_h"/>
                                          </p:val>
                                        </p:tav>
                                        <p:tav tm="100000">
                                          <p:val>
                                            <p:strVal val="ppt_h"/>
                                          </p:val>
                                        </p:tav>
                                      </p:tavLst>
                                    </p:anim>
                                    <p:set>
                                      <p:cBhvr>
                                        <p:cTn id="50" dur="1" fill="hold">
                                          <p:stCondLst>
                                            <p:cond delay="1999"/>
                                          </p:stCondLst>
                                        </p:cTn>
                                        <p:tgtEl>
                                          <p:spTgt spid="7"/>
                                        </p:tgtEl>
                                        <p:attrNameLst>
                                          <p:attrName>style.visibility</p:attrName>
                                        </p:attrNameLst>
                                      </p:cBhvr>
                                      <p:to>
                                        <p:strVal val="hidden"/>
                                      </p:to>
                                    </p:set>
                                  </p:childTnLst>
                                </p:cTn>
                              </p:par>
                              <p:par>
                                <p:cTn id="51" presetID="45" presetClass="exit" presetSubtype="0" fill="hold" grpId="1" nodeType="withEffect">
                                  <p:stCondLst>
                                    <p:cond delay="0"/>
                                  </p:stCondLst>
                                  <p:childTnLst>
                                    <p:animEffect transition="out" filter="fade">
                                      <p:cBhvr>
                                        <p:cTn id="52" dur="2000"/>
                                        <p:tgtEl>
                                          <p:spTgt spid="30"/>
                                        </p:tgtEl>
                                      </p:cBhvr>
                                    </p:animEffect>
                                    <p:anim calcmode="lin" valueType="num">
                                      <p:cBhvr>
                                        <p:cTn id="53" dur="2000"/>
                                        <p:tgtEl>
                                          <p:spTgt spid="30"/>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54" dur="2000"/>
                                        <p:tgtEl>
                                          <p:spTgt spid="30"/>
                                        </p:tgtEl>
                                        <p:attrNameLst>
                                          <p:attrName>ppt_h</p:attrName>
                                        </p:attrNameLst>
                                      </p:cBhvr>
                                      <p:tavLst>
                                        <p:tav tm="0">
                                          <p:val>
                                            <p:strVal val="ppt_h"/>
                                          </p:val>
                                        </p:tav>
                                        <p:tav tm="100000">
                                          <p:val>
                                            <p:strVal val="ppt_h"/>
                                          </p:val>
                                        </p:tav>
                                      </p:tavLst>
                                    </p:anim>
                                    <p:set>
                                      <p:cBhvr>
                                        <p:cTn id="55" dur="1" fill="hold">
                                          <p:stCondLst>
                                            <p:cond delay="1999"/>
                                          </p:stCondLst>
                                        </p:cTn>
                                        <p:tgtEl>
                                          <p:spTgt spid="30"/>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27" presetClass="entr" presetSubtype="0" fill="hold" grpId="0" nodeType="clickEffect">
                                  <p:stCondLst>
                                    <p:cond delay="0"/>
                                  </p:stCondLst>
                                  <p:iterate type="lt">
                                    <p:tmPct val="50000"/>
                                  </p:iterate>
                                  <p:childTnLst>
                                    <p:set>
                                      <p:cBhvr>
                                        <p:cTn id="59" dur="1" fill="hold">
                                          <p:stCondLst>
                                            <p:cond delay="0"/>
                                          </p:stCondLst>
                                        </p:cTn>
                                        <p:tgtEl>
                                          <p:spTgt spid="226316"/>
                                        </p:tgtEl>
                                        <p:attrNameLst>
                                          <p:attrName>style.visibility</p:attrName>
                                        </p:attrNameLst>
                                      </p:cBhvr>
                                      <p:to>
                                        <p:strVal val="visible"/>
                                      </p:to>
                                    </p:set>
                                    <p:anim calcmode="discrete" valueType="clr">
                                      <p:cBhvr override="childStyle">
                                        <p:cTn id="60" dur="80"/>
                                        <p:tgtEl>
                                          <p:spTgt spid="226316"/>
                                        </p:tgtEl>
                                        <p:attrNameLst>
                                          <p:attrName>style.color</p:attrName>
                                        </p:attrNameLst>
                                      </p:cBhvr>
                                      <p:tavLst>
                                        <p:tav tm="0">
                                          <p:val>
                                            <p:clrVal>
                                              <a:schemeClr val="accent2"/>
                                            </p:clrVal>
                                          </p:val>
                                        </p:tav>
                                        <p:tav tm="50000">
                                          <p:val>
                                            <p:clrVal>
                                              <a:schemeClr val="hlink"/>
                                            </p:clrVal>
                                          </p:val>
                                        </p:tav>
                                      </p:tavLst>
                                    </p:anim>
                                    <p:anim calcmode="discrete" valueType="clr">
                                      <p:cBhvr>
                                        <p:cTn id="61" dur="80"/>
                                        <p:tgtEl>
                                          <p:spTgt spid="226316"/>
                                        </p:tgtEl>
                                        <p:attrNameLst>
                                          <p:attrName>fillcolor</p:attrName>
                                        </p:attrNameLst>
                                      </p:cBhvr>
                                      <p:tavLst>
                                        <p:tav tm="0">
                                          <p:val>
                                            <p:clrVal>
                                              <a:schemeClr val="accent2"/>
                                            </p:clrVal>
                                          </p:val>
                                        </p:tav>
                                        <p:tav tm="50000">
                                          <p:val>
                                            <p:clrVal>
                                              <a:schemeClr val="hlink"/>
                                            </p:clrVal>
                                          </p:val>
                                        </p:tav>
                                      </p:tavLst>
                                    </p:anim>
                                    <p:set>
                                      <p:cBhvr>
                                        <p:cTn id="62" dur="80"/>
                                        <p:tgtEl>
                                          <p:spTgt spid="226316"/>
                                        </p:tgtEl>
                                        <p:attrNameLst>
                                          <p:attrName>fill.type</p:attrName>
                                        </p:attrNameLst>
                                      </p:cBhvr>
                                      <p:to>
                                        <p:strVal val="solid"/>
                                      </p:to>
                                    </p:set>
                                  </p:childTnLst>
                                </p:cTn>
                              </p:par>
                            </p:childTnLst>
                          </p:cTn>
                        </p:par>
                      </p:childTnLst>
                    </p:cTn>
                  </p:par>
                  <p:par>
                    <p:cTn id="63" fill="hold">
                      <p:stCondLst>
                        <p:cond delay="indefinite"/>
                      </p:stCondLst>
                      <p:childTnLst>
                        <p:par>
                          <p:cTn id="64" fill="hold">
                            <p:stCondLst>
                              <p:cond delay="0"/>
                            </p:stCondLst>
                            <p:childTnLst>
                              <p:par>
                                <p:cTn id="65" presetID="41" presetClass="entr" presetSubtype="0" fill="hold" grpId="0" nodeType="clickEffect">
                                  <p:stCondLst>
                                    <p:cond delay="0"/>
                                  </p:stCondLst>
                                  <p:iterate type="lt">
                                    <p:tmPct val="10000"/>
                                  </p:iterate>
                                  <p:childTnLst>
                                    <p:set>
                                      <p:cBhvr>
                                        <p:cTn id="66" dur="1" fill="hold">
                                          <p:stCondLst>
                                            <p:cond delay="0"/>
                                          </p:stCondLst>
                                        </p:cTn>
                                        <p:tgtEl>
                                          <p:spTgt spid="226318"/>
                                        </p:tgtEl>
                                        <p:attrNameLst>
                                          <p:attrName>style.visibility</p:attrName>
                                        </p:attrNameLst>
                                      </p:cBhvr>
                                      <p:to>
                                        <p:strVal val="visible"/>
                                      </p:to>
                                    </p:set>
                                    <p:anim calcmode="lin" valueType="num">
                                      <p:cBhvr>
                                        <p:cTn id="67" dur="500" fill="hold"/>
                                        <p:tgtEl>
                                          <p:spTgt spid="226318"/>
                                        </p:tgtEl>
                                        <p:attrNameLst>
                                          <p:attrName>ppt_x</p:attrName>
                                        </p:attrNameLst>
                                      </p:cBhvr>
                                      <p:tavLst>
                                        <p:tav tm="0">
                                          <p:val>
                                            <p:strVal val="#ppt_x"/>
                                          </p:val>
                                        </p:tav>
                                        <p:tav tm="50000">
                                          <p:val>
                                            <p:strVal val="#ppt_x+.1"/>
                                          </p:val>
                                        </p:tav>
                                        <p:tav tm="100000">
                                          <p:val>
                                            <p:strVal val="#ppt_x"/>
                                          </p:val>
                                        </p:tav>
                                      </p:tavLst>
                                    </p:anim>
                                    <p:anim calcmode="lin" valueType="num">
                                      <p:cBhvr>
                                        <p:cTn id="68" dur="500" fill="hold"/>
                                        <p:tgtEl>
                                          <p:spTgt spid="226318"/>
                                        </p:tgtEl>
                                        <p:attrNameLst>
                                          <p:attrName>ppt_y</p:attrName>
                                        </p:attrNameLst>
                                      </p:cBhvr>
                                      <p:tavLst>
                                        <p:tav tm="0">
                                          <p:val>
                                            <p:strVal val="#ppt_y"/>
                                          </p:val>
                                        </p:tav>
                                        <p:tav tm="100000">
                                          <p:val>
                                            <p:strVal val="#ppt_y"/>
                                          </p:val>
                                        </p:tav>
                                      </p:tavLst>
                                    </p:anim>
                                    <p:anim calcmode="lin" valueType="num">
                                      <p:cBhvr>
                                        <p:cTn id="69" dur="500" fill="hold"/>
                                        <p:tgtEl>
                                          <p:spTgt spid="226318"/>
                                        </p:tgtEl>
                                        <p:attrNameLst>
                                          <p:attrName>ppt_h</p:attrName>
                                        </p:attrNameLst>
                                      </p:cBhvr>
                                      <p:tavLst>
                                        <p:tav tm="0">
                                          <p:val>
                                            <p:strVal val="#ppt_h/10"/>
                                          </p:val>
                                        </p:tav>
                                        <p:tav tm="50000">
                                          <p:val>
                                            <p:strVal val="#ppt_h+.01"/>
                                          </p:val>
                                        </p:tav>
                                        <p:tav tm="100000">
                                          <p:val>
                                            <p:strVal val="#ppt_h"/>
                                          </p:val>
                                        </p:tav>
                                      </p:tavLst>
                                    </p:anim>
                                    <p:anim calcmode="lin" valueType="num">
                                      <p:cBhvr>
                                        <p:cTn id="70" dur="500" fill="hold"/>
                                        <p:tgtEl>
                                          <p:spTgt spid="226318"/>
                                        </p:tgtEl>
                                        <p:attrNameLst>
                                          <p:attrName>ppt_w</p:attrName>
                                        </p:attrNameLst>
                                      </p:cBhvr>
                                      <p:tavLst>
                                        <p:tav tm="0">
                                          <p:val>
                                            <p:strVal val="#ppt_w/10"/>
                                          </p:val>
                                        </p:tav>
                                        <p:tav tm="50000">
                                          <p:val>
                                            <p:strVal val="#ppt_w+.01"/>
                                          </p:val>
                                        </p:tav>
                                        <p:tav tm="100000">
                                          <p:val>
                                            <p:strVal val="#ppt_w"/>
                                          </p:val>
                                        </p:tav>
                                      </p:tavLst>
                                    </p:anim>
                                    <p:animEffect transition="in" filter="fade">
                                      <p:cBhvr>
                                        <p:cTn id="71" dur="500" tmFilter="0,0; .5, 1; 1, 1"/>
                                        <p:tgtEl>
                                          <p:spTgt spid="226318"/>
                                        </p:tgtEl>
                                      </p:cBhvr>
                                    </p:animEffect>
                                  </p:childTnLst>
                                </p:cTn>
                              </p:par>
                              <p:par>
                                <p:cTn id="72" presetID="41" presetClass="entr" presetSubtype="0" fill="hold" grpId="0" nodeType="withEffect">
                                  <p:stCondLst>
                                    <p:cond delay="0"/>
                                  </p:stCondLst>
                                  <p:iterate type="lt">
                                    <p:tmPct val="10000"/>
                                  </p:iterate>
                                  <p:childTnLst>
                                    <p:set>
                                      <p:cBhvr>
                                        <p:cTn id="73" dur="1" fill="hold">
                                          <p:stCondLst>
                                            <p:cond delay="0"/>
                                          </p:stCondLst>
                                        </p:cTn>
                                        <p:tgtEl>
                                          <p:spTgt spid="226319"/>
                                        </p:tgtEl>
                                        <p:attrNameLst>
                                          <p:attrName>style.visibility</p:attrName>
                                        </p:attrNameLst>
                                      </p:cBhvr>
                                      <p:to>
                                        <p:strVal val="visible"/>
                                      </p:to>
                                    </p:set>
                                    <p:anim calcmode="lin" valueType="num">
                                      <p:cBhvr>
                                        <p:cTn id="74" dur="500" fill="hold"/>
                                        <p:tgtEl>
                                          <p:spTgt spid="226319"/>
                                        </p:tgtEl>
                                        <p:attrNameLst>
                                          <p:attrName>ppt_x</p:attrName>
                                        </p:attrNameLst>
                                      </p:cBhvr>
                                      <p:tavLst>
                                        <p:tav tm="0">
                                          <p:val>
                                            <p:strVal val="#ppt_x"/>
                                          </p:val>
                                        </p:tav>
                                        <p:tav tm="50000">
                                          <p:val>
                                            <p:strVal val="#ppt_x+.1"/>
                                          </p:val>
                                        </p:tav>
                                        <p:tav tm="100000">
                                          <p:val>
                                            <p:strVal val="#ppt_x"/>
                                          </p:val>
                                        </p:tav>
                                      </p:tavLst>
                                    </p:anim>
                                    <p:anim calcmode="lin" valueType="num">
                                      <p:cBhvr>
                                        <p:cTn id="75" dur="500" fill="hold"/>
                                        <p:tgtEl>
                                          <p:spTgt spid="226319"/>
                                        </p:tgtEl>
                                        <p:attrNameLst>
                                          <p:attrName>ppt_y</p:attrName>
                                        </p:attrNameLst>
                                      </p:cBhvr>
                                      <p:tavLst>
                                        <p:tav tm="0">
                                          <p:val>
                                            <p:strVal val="#ppt_y"/>
                                          </p:val>
                                        </p:tav>
                                        <p:tav tm="100000">
                                          <p:val>
                                            <p:strVal val="#ppt_y"/>
                                          </p:val>
                                        </p:tav>
                                      </p:tavLst>
                                    </p:anim>
                                    <p:anim calcmode="lin" valueType="num">
                                      <p:cBhvr>
                                        <p:cTn id="76" dur="500" fill="hold"/>
                                        <p:tgtEl>
                                          <p:spTgt spid="226319"/>
                                        </p:tgtEl>
                                        <p:attrNameLst>
                                          <p:attrName>ppt_h</p:attrName>
                                        </p:attrNameLst>
                                      </p:cBhvr>
                                      <p:tavLst>
                                        <p:tav tm="0">
                                          <p:val>
                                            <p:strVal val="#ppt_h/10"/>
                                          </p:val>
                                        </p:tav>
                                        <p:tav tm="50000">
                                          <p:val>
                                            <p:strVal val="#ppt_h+.01"/>
                                          </p:val>
                                        </p:tav>
                                        <p:tav tm="100000">
                                          <p:val>
                                            <p:strVal val="#ppt_h"/>
                                          </p:val>
                                        </p:tav>
                                      </p:tavLst>
                                    </p:anim>
                                    <p:anim calcmode="lin" valueType="num">
                                      <p:cBhvr>
                                        <p:cTn id="77" dur="500" fill="hold"/>
                                        <p:tgtEl>
                                          <p:spTgt spid="226319"/>
                                        </p:tgtEl>
                                        <p:attrNameLst>
                                          <p:attrName>ppt_w</p:attrName>
                                        </p:attrNameLst>
                                      </p:cBhvr>
                                      <p:tavLst>
                                        <p:tav tm="0">
                                          <p:val>
                                            <p:strVal val="#ppt_w/10"/>
                                          </p:val>
                                        </p:tav>
                                        <p:tav tm="50000">
                                          <p:val>
                                            <p:strVal val="#ppt_w+.01"/>
                                          </p:val>
                                        </p:tav>
                                        <p:tav tm="100000">
                                          <p:val>
                                            <p:strVal val="#ppt_w"/>
                                          </p:val>
                                        </p:tav>
                                      </p:tavLst>
                                    </p:anim>
                                    <p:animEffect transition="in" filter="fade">
                                      <p:cBhvr>
                                        <p:cTn id="78" dur="500" tmFilter="0,0; .5, 1; 1, 1"/>
                                        <p:tgtEl>
                                          <p:spTgt spid="226319"/>
                                        </p:tgtEl>
                                      </p:cBhvr>
                                    </p:animEffect>
                                  </p:childTnLst>
                                </p:cTn>
                              </p:par>
                              <p:par>
                                <p:cTn id="79" presetID="41" presetClass="entr" presetSubtype="0" fill="hold" grpId="0" nodeType="withEffect">
                                  <p:stCondLst>
                                    <p:cond delay="0"/>
                                  </p:stCondLst>
                                  <p:iterate type="lt">
                                    <p:tmPct val="10000"/>
                                  </p:iterate>
                                  <p:childTnLst>
                                    <p:set>
                                      <p:cBhvr>
                                        <p:cTn id="80" dur="1" fill="hold">
                                          <p:stCondLst>
                                            <p:cond delay="0"/>
                                          </p:stCondLst>
                                        </p:cTn>
                                        <p:tgtEl>
                                          <p:spTgt spid="226320"/>
                                        </p:tgtEl>
                                        <p:attrNameLst>
                                          <p:attrName>style.visibility</p:attrName>
                                        </p:attrNameLst>
                                      </p:cBhvr>
                                      <p:to>
                                        <p:strVal val="visible"/>
                                      </p:to>
                                    </p:set>
                                    <p:anim calcmode="lin" valueType="num">
                                      <p:cBhvr>
                                        <p:cTn id="81" dur="500" fill="hold"/>
                                        <p:tgtEl>
                                          <p:spTgt spid="226320"/>
                                        </p:tgtEl>
                                        <p:attrNameLst>
                                          <p:attrName>ppt_x</p:attrName>
                                        </p:attrNameLst>
                                      </p:cBhvr>
                                      <p:tavLst>
                                        <p:tav tm="0">
                                          <p:val>
                                            <p:strVal val="#ppt_x"/>
                                          </p:val>
                                        </p:tav>
                                        <p:tav tm="50000">
                                          <p:val>
                                            <p:strVal val="#ppt_x+.1"/>
                                          </p:val>
                                        </p:tav>
                                        <p:tav tm="100000">
                                          <p:val>
                                            <p:strVal val="#ppt_x"/>
                                          </p:val>
                                        </p:tav>
                                      </p:tavLst>
                                    </p:anim>
                                    <p:anim calcmode="lin" valueType="num">
                                      <p:cBhvr>
                                        <p:cTn id="82" dur="500" fill="hold"/>
                                        <p:tgtEl>
                                          <p:spTgt spid="226320"/>
                                        </p:tgtEl>
                                        <p:attrNameLst>
                                          <p:attrName>ppt_y</p:attrName>
                                        </p:attrNameLst>
                                      </p:cBhvr>
                                      <p:tavLst>
                                        <p:tav tm="0">
                                          <p:val>
                                            <p:strVal val="#ppt_y"/>
                                          </p:val>
                                        </p:tav>
                                        <p:tav tm="100000">
                                          <p:val>
                                            <p:strVal val="#ppt_y"/>
                                          </p:val>
                                        </p:tav>
                                      </p:tavLst>
                                    </p:anim>
                                    <p:anim calcmode="lin" valueType="num">
                                      <p:cBhvr>
                                        <p:cTn id="83" dur="500" fill="hold"/>
                                        <p:tgtEl>
                                          <p:spTgt spid="226320"/>
                                        </p:tgtEl>
                                        <p:attrNameLst>
                                          <p:attrName>ppt_h</p:attrName>
                                        </p:attrNameLst>
                                      </p:cBhvr>
                                      <p:tavLst>
                                        <p:tav tm="0">
                                          <p:val>
                                            <p:strVal val="#ppt_h/10"/>
                                          </p:val>
                                        </p:tav>
                                        <p:tav tm="50000">
                                          <p:val>
                                            <p:strVal val="#ppt_h+.01"/>
                                          </p:val>
                                        </p:tav>
                                        <p:tav tm="100000">
                                          <p:val>
                                            <p:strVal val="#ppt_h"/>
                                          </p:val>
                                        </p:tav>
                                      </p:tavLst>
                                    </p:anim>
                                    <p:anim calcmode="lin" valueType="num">
                                      <p:cBhvr>
                                        <p:cTn id="84" dur="500" fill="hold"/>
                                        <p:tgtEl>
                                          <p:spTgt spid="226320"/>
                                        </p:tgtEl>
                                        <p:attrNameLst>
                                          <p:attrName>ppt_w</p:attrName>
                                        </p:attrNameLst>
                                      </p:cBhvr>
                                      <p:tavLst>
                                        <p:tav tm="0">
                                          <p:val>
                                            <p:strVal val="#ppt_w/10"/>
                                          </p:val>
                                        </p:tav>
                                        <p:tav tm="50000">
                                          <p:val>
                                            <p:strVal val="#ppt_w+.01"/>
                                          </p:val>
                                        </p:tav>
                                        <p:tav tm="100000">
                                          <p:val>
                                            <p:strVal val="#ppt_w"/>
                                          </p:val>
                                        </p:tav>
                                      </p:tavLst>
                                    </p:anim>
                                    <p:animEffect transition="in" filter="fade">
                                      <p:cBhvr>
                                        <p:cTn id="85" dur="500" tmFilter="0,0; .5, 1; 1, 1"/>
                                        <p:tgtEl>
                                          <p:spTgt spid="226320"/>
                                        </p:tgtEl>
                                      </p:cBhvr>
                                    </p:animEffect>
                                  </p:childTnLst>
                                </p:cTn>
                              </p:par>
                            </p:childTnLst>
                          </p:cTn>
                        </p:par>
                      </p:childTnLst>
                    </p:cTn>
                  </p:par>
                  <p:par>
                    <p:cTn id="86" fill="hold">
                      <p:stCondLst>
                        <p:cond delay="indefinite"/>
                      </p:stCondLst>
                      <p:childTnLst>
                        <p:par>
                          <p:cTn id="87" fill="hold">
                            <p:stCondLst>
                              <p:cond delay="0"/>
                            </p:stCondLst>
                            <p:childTnLst>
                              <p:par>
                                <p:cTn id="88" presetID="35" presetClass="entr" presetSubtype="0" fill="hold" grpId="0" nodeType="clickEffect">
                                  <p:stCondLst>
                                    <p:cond delay="0"/>
                                  </p:stCondLst>
                                  <p:childTnLst>
                                    <p:set>
                                      <p:cBhvr>
                                        <p:cTn id="89" dur="1" fill="hold">
                                          <p:stCondLst>
                                            <p:cond delay="0"/>
                                          </p:stCondLst>
                                        </p:cTn>
                                        <p:tgtEl>
                                          <p:spTgt spid="226317"/>
                                        </p:tgtEl>
                                        <p:attrNameLst>
                                          <p:attrName>style.visibility</p:attrName>
                                        </p:attrNameLst>
                                      </p:cBhvr>
                                      <p:to>
                                        <p:strVal val="visible"/>
                                      </p:to>
                                    </p:set>
                                    <p:animEffect transition="in" filter="fade">
                                      <p:cBhvr>
                                        <p:cTn id="90" dur="2000"/>
                                        <p:tgtEl>
                                          <p:spTgt spid="226317"/>
                                        </p:tgtEl>
                                      </p:cBhvr>
                                    </p:animEffect>
                                    <p:anim calcmode="lin" valueType="num">
                                      <p:cBhvr>
                                        <p:cTn id="91" dur="2000" fill="hold"/>
                                        <p:tgtEl>
                                          <p:spTgt spid="226317"/>
                                        </p:tgtEl>
                                        <p:attrNameLst>
                                          <p:attrName>style.rotation</p:attrName>
                                        </p:attrNameLst>
                                      </p:cBhvr>
                                      <p:tavLst>
                                        <p:tav tm="0">
                                          <p:val>
                                            <p:fltVal val="720"/>
                                          </p:val>
                                        </p:tav>
                                        <p:tav tm="100000">
                                          <p:val>
                                            <p:fltVal val="0"/>
                                          </p:val>
                                        </p:tav>
                                      </p:tavLst>
                                    </p:anim>
                                    <p:anim calcmode="lin" valueType="num">
                                      <p:cBhvr>
                                        <p:cTn id="92" dur="2000" fill="hold"/>
                                        <p:tgtEl>
                                          <p:spTgt spid="226317"/>
                                        </p:tgtEl>
                                        <p:attrNameLst>
                                          <p:attrName>ppt_h</p:attrName>
                                        </p:attrNameLst>
                                      </p:cBhvr>
                                      <p:tavLst>
                                        <p:tav tm="0">
                                          <p:val>
                                            <p:fltVal val="0"/>
                                          </p:val>
                                        </p:tav>
                                        <p:tav tm="100000">
                                          <p:val>
                                            <p:strVal val="#ppt_h"/>
                                          </p:val>
                                        </p:tav>
                                      </p:tavLst>
                                    </p:anim>
                                    <p:anim calcmode="lin" valueType="num">
                                      <p:cBhvr>
                                        <p:cTn id="93" dur="2000" fill="hold"/>
                                        <p:tgtEl>
                                          <p:spTgt spid="226317"/>
                                        </p:tgtEl>
                                        <p:attrNameLst>
                                          <p:attrName>ppt_w</p:attrName>
                                        </p:attrNameLst>
                                      </p:cBhvr>
                                      <p:tavLst>
                                        <p:tav tm="0">
                                          <p:val>
                                            <p:fltVal val="0"/>
                                          </p:val>
                                        </p:tav>
                                        <p:tav tm="100000">
                                          <p:val>
                                            <p:strVal val="#ppt_w"/>
                                          </p:val>
                                        </p:tav>
                                      </p:tavLst>
                                    </p:anim>
                                  </p:childTnLst>
                                </p:cTn>
                              </p:par>
                            </p:childTnLst>
                          </p:cTn>
                        </p:par>
                        <p:par>
                          <p:cTn id="94" fill="hold">
                            <p:stCondLst>
                              <p:cond delay="2000"/>
                            </p:stCondLst>
                            <p:childTnLst>
                              <p:par>
                                <p:cTn id="95" presetID="9" presetClass="entr" presetSubtype="0" fill="hold" grpId="0" nodeType="afterEffect">
                                  <p:stCondLst>
                                    <p:cond delay="0"/>
                                  </p:stCondLst>
                                  <p:childTnLst>
                                    <p:set>
                                      <p:cBhvr>
                                        <p:cTn id="96" dur="1" fill="hold">
                                          <p:stCondLst>
                                            <p:cond delay="0"/>
                                          </p:stCondLst>
                                        </p:cTn>
                                        <p:tgtEl>
                                          <p:spTgt spid="226322"/>
                                        </p:tgtEl>
                                        <p:attrNameLst>
                                          <p:attrName>style.visibility</p:attrName>
                                        </p:attrNameLst>
                                      </p:cBhvr>
                                      <p:to>
                                        <p:strVal val="visible"/>
                                      </p:to>
                                    </p:set>
                                    <p:animEffect transition="in" filter="dissolve">
                                      <p:cBhvr>
                                        <p:cTn id="97" dur="500"/>
                                        <p:tgtEl>
                                          <p:spTgt spid="226322"/>
                                        </p:tgtEl>
                                      </p:cBhvr>
                                    </p:animEffect>
                                  </p:childTnLst>
                                </p:cTn>
                              </p:par>
                              <p:par>
                                <p:cTn id="98" presetID="9" presetClass="entr" presetSubtype="0" fill="hold" grpId="0" nodeType="withEffect">
                                  <p:stCondLst>
                                    <p:cond delay="0"/>
                                  </p:stCondLst>
                                  <p:childTnLst>
                                    <p:set>
                                      <p:cBhvr>
                                        <p:cTn id="99" dur="1" fill="hold">
                                          <p:stCondLst>
                                            <p:cond delay="0"/>
                                          </p:stCondLst>
                                        </p:cTn>
                                        <p:tgtEl>
                                          <p:spTgt spid="22"/>
                                        </p:tgtEl>
                                        <p:attrNameLst>
                                          <p:attrName>style.visibility</p:attrName>
                                        </p:attrNameLst>
                                      </p:cBhvr>
                                      <p:to>
                                        <p:strVal val="visible"/>
                                      </p:to>
                                    </p:set>
                                    <p:animEffect transition="in" filter="dissolve">
                                      <p:cBhvr>
                                        <p:cTn id="100" dur="500"/>
                                        <p:tgtEl>
                                          <p:spTgt spid="22"/>
                                        </p:tgtEl>
                                      </p:cBhvr>
                                    </p:animEffect>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nodeType="clickEffect">
                                  <p:stCondLst>
                                    <p:cond delay="0"/>
                                  </p:stCondLst>
                                  <p:childTnLst>
                                    <p:set>
                                      <p:cBhvr>
                                        <p:cTn id="104" dur="1" fill="hold">
                                          <p:stCondLst>
                                            <p:cond delay="0"/>
                                          </p:stCondLst>
                                        </p:cTn>
                                        <p:tgtEl>
                                          <p:spTgt spid="2"/>
                                        </p:tgtEl>
                                        <p:attrNameLst>
                                          <p:attrName>style.visibility</p:attrName>
                                        </p:attrNameLst>
                                      </p:cBhvr>
                                      <p:to>
                                        <p:strVal val="visible"/>
                                      </p:to>
                                    </p:set>
                                    <p:animEffect transition="in" filter="fade">
                                      <p:cBhvr>
                                        <p:cTn id="105" dur="1000"/>
                                        <p:tgtEl>
                                          <p:spTgt spid="2"/>
                                        </p:tgtEl>
                                      </p:cBhvr>
                                    </p:animEffect>
                                    <p:anim calcmode="lin" valueType="num">
                                      <p:cBhvr>
                                        <p:cTn id="106" dur="1000" fill="hold"/>
                                        <p:tgtEl>
                                          <p:spTgt spid="2"/>
                                        </p:tgtEl>
                                        <p:attrNameLst>
                                          <p:attrName>ppt_x</p:attrName>
                                        </p:attrNameLst>
                                      </p:cBhvr>
                                      <p:tavLst>
                                        <p:tav tm="0">
                                          <p:val>
                                            <p:strVal val="#ppt_x"/>
                                          </p:val>
                                        </p:tav>
                                        <p:tav tm="100000">
                                          <p:val>
                                            <p:strVal val="#ppt_x"/>
                                          </p:val>
                                        </p:tav>
                                      </p:tavLst>
                                    </p:anim>
                                    <p:anim calcmode="lin" valueType="num">
                                      <p:cBhvr>
                                        <p:cTn id="10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6322" grpId="0" animBg="1"/>
      <p:bldP spid="226316" grpId="0"/>
      <p:bldP spid="226317" grpId="0"/>
      <p:bldP spid="226318" grpId="0"/>
      <p:bldP spid="226319" grpId="0"/>
      <p:bldP spid="226320" grpId="0"/>
      <p:bldP spid="7" grpId="0" animBg="1"/>
      <p:bldP spid="7" grpId="1" animBg="1"/>
      <p:bldP spid="30" grpId="0" animBg="1"/>
      <p:bldP spid="30" grpId="1"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ChangeArrowheads="1"/>
          </p:cNvSpPr>
          <p:nvPr/>
        </p:nvSpPr>
        <p:spPr bwMode="auto">
          <a:xfrm>
            <a:off x="3789363" y="295275"/>
            <a:ext cx="1390650" cy="519113"/>
          </a:xfrm>
          <a:prstGeom prst="rect">
            <a:avLst/>
          </a:prstGeom>
          <a:noFill/>
          <a:ln w="22225" algn="ctr">
            <a:noFill/>
            <a:miter lim="800000"/>
            <a:headEnd/>
            <a:tailEnd/>
          </a:ln>
        </p:spPr>
        <p:txBody>
          <a:bodyPr wrap="none" anchor="ctr">
            <a:spAutoFit/>
          </a:bodyPr>
          <a:lstStyle/>
          <a:p>
            <a:pPr algn="l"/>
            <a:r>
              <a:rPr lang="en-US" b="1"/>
              <a:t>Radon</a:t>
            </a:r>
            <a:r>
              <a:rPr lang="en-US"/>
              <a:t> </a:t>
            </a:r>
          </a:p>
        </p:txBody>
      </p:sp>
      <p:sp>
        <p:nvSpPr>
          <p:cNvPr id="34819" name="Rectangle 8"/>
          <p:cNvSpPr>
            <a:spLocks noChangeArrowheads="1"/>
          </p:cNvSpPr>
          <p:nvPr/>
        </p:nvSpPr>
        <p:spPr bwMode="auto">
          <a:xfrm>
            <a:off x="215900" y="954088"/>
            <a:ext cx="5297488" cy="946150"/>
          </a:xfrm>
          <a:prstGeom prst="rect">
            <a:avLst/>
          </a:prstGeom>
          <a:noFill/>
          <a:ln w="22225" algn="ctr">
            <a:noFill/>
            <a:miter lim="800000"/>
            <a:headEnd/>
            <a:tailEnd/>
          </a:ln>
        </p:spPr>
        <p:txBody>
          <a:bodyPr wrap="none" anchor="ctr">
            <a:spAutoFit/>
          </a:bodyPr>
          <a:lstStyle/>
          <a:p>
            <a:pPr algn="l"/>
            <a:r>
              <a:rPr lang="en-US"/>
              <a:t>-- an </a:t>
            </a:r>
            <a:r>
              <a:rPr lang="en-US">
                <a:latin typeface="Symbol" pitchFamily="18" charset="2"/>
              </a:rPr>
              <a:t>a</a:t>
            </a:r>
            <a:r>
              <a:rPr lang="en-US"/>
              <a:t>-emitter from the decay of</a:t>
            </a:r>
          </a:p>
          <a:p>
            <a:pPr algn="l"/>
            <a:r>
              <a:rPr lang="en-US"/>
              <a:t>   radium in rocks and soil </a:t>
            </a:r>
          </a:p>
        </p:txBody>
      </p:sp>
      <p:sp>
        <p:nvSpPr>
          <p:cNvPr id="227337" name="Rectangle 9"/>
          <p:cNvSpPr>
            <a:spLocks noChangeArrowheads="1"/>
          </p:cNvSpPr>
          <p:nvPr/>
        </p:nvSpPr>
        <p:spPr bwMode="auto">
          <a:xfrm>
            <a:off x="1004888" y="3270250"/>
            <a:ext cx="1452562" cy="519113"/>
          </a:xfrm>
          <a:prstGeom prst="rect">
            <a:avLst/>
          </a:prstGeom>
          <a:noFill/>
          <a:ln w="22225" algn="ctr">
            <a:noFill/>
            <a:miter lim="800000"/>
            <a:headEnd/>
            <a:tailEnd/>
          </a:ln>
        </p:spPr>
        <p:txBody>
          <a:bodyPr wrap="none" anchor="ctr">
            <a:spAutoFit/>
          </a:bodyPr>
          <a:lstStyle/>
          <a:p>
            <a:pPr algn="l"/>
            <a:r>
              <a:rPr lang="en-US">
                <a:solidFill>
                  <a:schemeClr val="tx1"/>
                </a:solidFill>
              </a:rPr>
              <a:t>Ra-226 </a:t>
            </a:r>
          </a:p>
        </p:txBody>
      </p:sp>
      <p:sp>
        <p:nvSpPr>
          <p:cNvPr id="227338" name="Rectangle 10"/>
          <p:cNvSpPr>
            <a:spLocks noChangeArrowheads="1"/>
          </p:cNvSpPr>
          <p:nvPr/>
        </p:nvSpPr>
        <p:spPr bwMode="auto">
          <a:xfrm>
            <a:off x="2878138" y="3054350"/>
            <a:ext cx="407987" cy="519113"/>
          </a:xfrm>
          <a:prstGeom prst="rect">
            <a:avLst/>
          </a:prstGeom>
          <a:noFill/>
          <a:ln w="9525">
            <a:noFill/>
            <a:miter lim="800000"/>
            <a:headEnd/>
            <a:tailEnd/>
          </a:ln>
        </p:spPr>
        <p:txBody>
          <a:bodyPr wrap="none">
            <a:spAutoFit/>
          </a:bodyPr>
          <a:lstStyle/>
          <a:p>
            <a:pPr algn="l"/>
            <a:r>
              <a:rPr lang="en-US">
                <a:solidFill>
                  <a:schemeClr val="tx1"/>
                </a:solidFill>
                <a:latin typeface="Symbol" pitchFamily="18" charset="2"/>
              </a:rPr>
              <a:t>a</a:t>
            </a:r>
          </a:p>
        </p:txBody>
      </p:sp>
      <p:sp>
        <p:nvSpPr>
          <p:cNvPr id="227339" name="Line 11"/>
          <p:cNvSpPr>
            <a:spLocks noChangeShapeType="1"/>
          </p:cNvSpPr>
          <p:nvPr/>
        </p:nvSpPr>
        <p:spPr bwMode="auto">
          <a:xfrm>
            <a:off x="2462213" y="3529013"/>
            <a:ext cx="1277937" cy="0"/>
          </a:xfrm>
          <a:prstGeom prst="line">
            <a:avLst/>
          </a:prstGeom>
          <a:noFill/>
          <a:ln w="22225">
            <a:solidFill>
              <a:schemeClr val="tx1"/>
            </a:solidFill>
            <a:round/>
            <a:headEnd/>
            <a:tailEnd type="triangle" w="lg" len="lg"/>
          </a:ln>
        </p:spPr>
        <p:txBody>
          <a:bodyPr anchor="ctr">
            <a:spAutoFit/>
          </a:bodyPr>
          <a:lstStyle/>
          <a:p>
            <a:endParaRPr lang="en-US"/>
          </a:p>
        </p:txBody>
      </p:sp>
      <p:sp>
        <p:nvSpPr>
          <p:cNvPr id="227340" name="Rectangle 12"/>
          <p:cNvSpPr>
            <a:spLocks noChangeArrowheads="1"/>
          </p:cNvSpPr>
          <p:nvPr/>
        </p:nvSpPr>
        <p:spPr bwMode="auto">
          <a:xfrm>
            <a:off x="3833813" y="3270250"/>
            <a:ext cx="1452562" cy="519113"/>
          </a:xfrm>
          <a:prstGeom prst="rect">
            <a:avLst/>
          </a:prstGeom>
          <a:noFill/>
          <a:ln w="22225" algn="ctr">
            <a:noFill/>
            <a:miter lim="800000"/>
            <a:headEnd/>
            <a:tailEnd/>
          </a:ln>
        </p:spPr>
        <p:txBody>
          <a:bodyPr wrap="none" anchor="ctr">
            <a:spAutoFit/>
          </a:bodyPr>
          <a:lstStyle/>
          <a:p>
            <a:pPr algn="l"/>
            <a:r>
              <a:rPr lang="en-US">
                <a:solidFill>
                  <a:schemeClr val="tx1"/>
                </a:solidFill>
              </a:rPr>
              <a:t>Rn-222 </a:t>
            </a:r>
          </a:p>
        </p:txBody>
      </p:sp>
      <p:sp>
        <p:nvSpPr>
          <p:cNvPr id="227341" name="Rectangle 13"/>
          <p:cNvSpPr>
            <a:spLocks noChangeArrowheads="1"/>
          </p:cNvSpPr>
          <p:nvPr/>
        </p:nvSpPr>
        <p:spPr bwMode="auto">
          <a:xfrm>
            <a:off x="228600" y="1897063"/>
            <a:ext cx="5926138" cy="946150"/>
          </a:xfrm>
          <a:prstGeom prst="rect">
            <a:avLst/>
          </a:prstGeom>
          <a:noFill/>
          <a:ln w="22225" algn="ctr">
            <a:noFill/>
            <a:miter lim="800000"/>
            <a:headEnd/>
            <a:tailEnd/>
          </a:ln>
        </p:spPr>
        <p:txBody>
          <a:bodyPr wrap="none" anchor="ctr">
            <a:spAutoFit/>
          </a:bodyPr>
          <a:lstStyle/>
          <a:p>
            <a:pPr algn="l"/>
            <a:r>
              <a:rPr lang="en-US"/>
              <a:t>-- very dense; seeps into basements</a:t>
            </a:r>
          </a:p>
          <a:p>
            <a:pPr algn="l"/>
            <a:r>
              <a:rPr lang="en-US"/>
              <a:t>   and is readily inhaled</a:t>
            </a:r>
          </a:p>
        </p:txBody>
      </p:sp>
      <p:grpSp>
        <p:nvGrpSpPr>
          <p:cNvPr id="2" name="Group 15"/>
          <p:cNvGrpSpPr>
            <a:grpSpLocks/>
          </p:cNvGrpSpPr>
          <p:nvPr/>
        </p:nvGrpSpPr>
        <p:grpSpPr bwMode="auto">
          <a:xfrm>
            <a:off x="254000" y="5775328"/>
            <a:ext cx="7740650" cy="954088"/>
            <a:chOff x="150" y="2862"/>
            <a:chExt cx="4876" cy="601"/>
          </a:xfrm>
        </p:grpSpPr>
        <p:sp>
          <p:nvSpPr>
            <p:cNvPr id="34839" name="Rectangle 4"/>
            <p:cNvSpPr>
              <a:spLocks noChangeArrowheads="1"/>
            </p:cNvSpPr>
            <p:nvPr/>
          </p:nvSpPr>
          <p:spPr bwMode="auto">
            <a:xfrm>
              <a:off x="3512" y="2866"/>
              <a:ext cx="565" cy="327"/>
            </a:xfrm>
            <a:prstGeom prst="rect">
              <a:avLst/>
            </a:prstGeom>
            <a:noFill/>
            <a:ln w="9525">
              <a:noFill/>
              <a:miter lim="800000"/>
              <a:headEnd/>
              <a:tailEnd/>
            </a:ln>
          </p:spPr>
          <p:txBody>
            <a:bodyPr wrap="none">
              <a:spAutoFit/>
            </a:bodyPr>
            <a:lstStyle/>
            <a:p>
              <a:pPr algn="l"/>
              <a:r>
                <a:rPr lang="en-US">
                  <a:solidFill>
                    <a:schemeClr val="tx1"/>
                  </a:solidFill>
                </a:rPr>
                <a:t>10%</a:t>
              </a:r>
            </a:p>
          </p:txBody>
        </p:sp>
        <p:sp>
          <p:nvSpPr>
            <p:cNvPr id="34840" name="Rectangle 14"/>
            <p:cNvSpPr>
              <a:spLocks noChangeArrowheads="1"/>
            </p:cNvSpPr>
            <p:nvPr/>
          </p:nvSpPr>
          <p:spPr bwMode="auto">
            <a:xfrm>
              <a:off x="150" y="2862"/>
              <a:ext cx="4876" cy="601"/>
            </a:xfrm>
            <a:prstGeom prst="rect">
              <a:avLst/>
            </a:prstGeom>
            <a:noFill/>
            <a:ln w="22225" algn="ctr">
              <a:noFill/>
              <a:miter lim="800000"/>
              <a:headEnd/>
              <a:tailEnd/>
            </a:ln>
          </p:spPr>
          <p:txBody>
            <a:bodyPr wrap="none" anchor="ctr">
              <a:spAutoFit/>
            </a:bodyPr>
            <a:lstStyle/>
            <a:p>
              <a:pPr algn="l"/>
              <a:r>
                <a:rPr lang="en-US" dirty="0"/>
                <a:t>-- estimated to be responsible for ____ of </a:t>
              </a:r>
              <a:r>
                <a:rPr lang="en-US" dirty="0" smtClean="0"/>
                <a:t>U.S.</a:t>
              </a:r>
              <a:endParaRPr lang="en-US" dirty="0"/>
            </a:p>
            <a:p>
              <a:pPr algn="l"/>
              <a:r>
                <a:rPr lang="en-US" dirty="0"/>
                <a:t>   </a:t>
              </a:r>
              <a:r>
                <a:rPr lang="en-US" dirty="0" smtClean="0"/>
                <a:t>lung cancer </a:t>
              </a:r>
              <a:r>
                <a:rPr lang="en-US" dirty="0"/>
                <a:t>deaths </a:t>
              </a:r>
            </a:p>
          </p:txBody>
        </p:sp>
      </p:grpSp>
      <p:sp>
        <p:nvSpPr>
          <p:cNvPr id="227344" name="Rectangle 16"/>
          <p:cNvSpPr>
            <a:spLocks noChangeArrowheads="1"/>
          </p:cNvSpPr>
          <p:nvPr/>
        </p:nvSpPr>
        <p:spPr bwMode="auto">
          <a:xfrm>
            <a:off x="5727700" y="3054350"/>
            <a:ext cx="407988" cy="519113"/>
          </a:xfrm>
          <a:prstGeom prst="rect">
            <a:avLst/>
          </a:prstGeom>
          <a:noFill/>
          <a:ln w="9525">
            <a:noFill/>
            <a:miter lim="800000"/>
            <a:headEnd/>
            <a:tailEnd/>
          </a:ln>
        </p:spPr>
        <p:txBody>
          <a:bodyPr wrap="none">
            <a:spAutoFit/>
          </a:bodyPr>
          <a:lstStyle/>
          <a:p>
            <a:pPr algn="l"/>
            <a:r>
              <a:rPr lang="en-US">
                <a:solidFill>
                  <a:schemeClr val="tx1"/>
                </a:solidFill>
                <a:latin typeface="Symbol" pitchFamily="18" charset="2"/>
              </a:rPr>
              <a:t>a</a:t>
            </a:r>
          </a:p>
        </p:txBody>
      </p:sp>
      <p:sp>
        <p:nvSpPr>
          <p:cNvPr id="227346" name="Rectangle 18"/>
          <p:cNvSpPr>
            <a:spLocks noChangeArrowheads="1"/>
          </p:cNvSpPr>
          <p:nvPr/>
        </p:nvSpPr>
        <p:spPr bwMode="auto">
          <a:xfrm>
            <a:off x="6616700" y="3270250"/>
            <a:ext cx="1431925" cy="519113"/>
          </a:xfrm>
          <a:prstGeom prst="rect">
            <a:avLst/>
          </a:prstGeom>
          <a:noFill/>
          <a:ln w="22225" algn="ctr">
            <a:noFill/>
            <a:miter lim="800000"/>
            <a:headEnd/>
            <a:tailEnd/>
          </a:ln>
        </p:spPr>
        <p:txBody>
          <a:bodyPr wrap="none" anchor="ctr">
            <a:spAutoFit/>
          </a:bodyPr>
          <a:lstStyle/>
          <a:p>
            <a:pPr algn="l"/>
            <a:r>
              <a:rPr lang="en-US">
                <a:solidFill>
                  <a:schemeClr val="tx1"/>
                </a:solidFill>
              </a:rPr>
              <a:t>Po-218 </a:t>
            </a:r>
          </a:p>
        </p:txBody>
      </p:sp>
      <p:sp>
        <p:nvSpPr>
          <p:cNvPr id="227350" name="Line 22"/>
          <p:cNvSpPr>
            <a:spLocks noChangeShapeType="1"/>
          </p:cNvSpPr>
          <p:nvPr/>
        </p:nvSpPr>
        <p:spPr bwMode="auto">
          <a:xfrm>
            <a:off x="5321300" y="3529013"/>
            <a:ext cx="1277938" cy="0"/>
          </a:xfrm>
          <a:prstGeom prst="line">
            <a:avLst/>
          </a:prstGeom>
          <a:noFill/>
          <a:ln w="22225">
            <a:solidFill>
              <a:schemeClr val="tx1"/>
            </a:solidFill>
            <a:round/>
            <a:headEnd/>
            <a:tailEnd type="triangle" w="lg" len="lg"/>
          </a:ln>
        </p:spPr>
        <p:txBody>
          <a:bodyPr anchor="ctr">
            <a:spAutoFit/>
          </a:bodyPr>
          <a:lstStyle/>
          <a:p>
            <a:endParaRPr lang="en-US"/>
          </a:p>
        </p:txBody>
      </p:sp>
      <p:grpSp>
        <p:nvGrpSpPr>
          <p:cNvPr id="3" name="Group 26"/>
          <p:cNvGrpSpPr>
            <a:grpSpLocks/>
          </p:cNvGrpSpPr>
          <p:nvPr/>
        </p:nvGrpSpPr>
        <p:grpSpPr bwMode="auto">
          <a:xfrm>
            <a:off x="985838" y="3702050"/>
            <a:ext cx="4179887" cy="1298575"/>
            <a:chOff x="621" y="2332"/>
            <a:chExt cx="2633" cy="818"/>
          </a:xfrm>
        </p:grpSpPr>
        <p:sp>
          <p:nvSpPr>
            <p:cNvPr id="34837" name="Rectangle 19"/>
            <p:cNvSpPr>
              <a:spLocks noChangeArrowheads="1"/>
            </p:cNvSpPr>
            <p:nvPr/>
          </p:nvSpPr>
          <p:spPr bwMode="auto">
            <a:xfrm>
              <a:off x="1549" y="2554"/>
              <a:ext cx="815" cy="596"/>
            </a:xfrm>
            <a:prstGeom prst="rect">
              <a:avLst/>
            </a:prstGeom>
            <a:noFill/>
            <a:ln w="9525">
              <a:noFill/>
              <a:miter lim="800000"/>
              <a:headEnd/>
              <a:tailEnd/>
            </a:ln>
          </p:spPr>
          <p:txBody>
            <a:bodyPr wrap="none">
              <a:spAutoFit/>
            </a:bodyPr>
            <a:lstStyle/>
            <a:p>
              <a:r>
                <a:rPr lang="en-US">
                  <a:solidFill>
                    <a:schemeClr val="tx1"/>
                  </a:solidFill>
                </a:rPr>
                <a:t>radon</a:t>
              </a:r>
            </a:p>
            <a:p>
              <a:r>
                <a:rPr lang="en-US">
                  <a:solidFill>
                    <a:schemeClr val="tx1"/>
                  </a:solidFill>
                </a:rPr>
                <a:t>formed</a:t>
              </a:r>
            </a:p>
          </p:txBody>
        </p:sp>
        <p:sp>
          <p:nvSpPr>
            <p:cNvPr id="34838" name="AutoShape 23"/>
            <p:cNvSpPr>
              <a:spLocks/>
            </p:cNvSpPr>
            <p:nvPr/>
          </p:nvSpPr>
          <p:spPr bwMode="auto">
            <a:xfrm rot="-5400000">
              <a:off x="1810" y="1143"/>
              <a:ext cx="256" cy="2633"/>
            </a:xfrm>
            <a:prstGeom prst="leftBrace">
              <a:avLst>
                <a:gd name="adj1" fmla="val 85710"/>
                <a:gd name="adj2" fmla="val 50000"/>
              </a:avLst>
            </a:prstGeom>
            <a:noFill/>
            <a:ln w="22225">
              <a:solidFill>
                <a:schemeClr val="tx1"/>
              </a:solidFill>
              <a:round/>
              <a:headEnd/>
              <a:tailEnd/>
            </a:ln>
          </p:spPr>
          <p:txBody>
            <a:bodyPr anchor="ctr">
              <a:spAutoFit/>
            </a:bodyPr>
            <a:lstStyle/>
            <a:p>
              <a:endParaRPr lang="en-US"/>
            </a:p>
          </p:txBody>
        </p:sp>
      </p:grpSp>
      <p:grpSp>
        <p:nvGrpSpPr>
          <p:cNvPr id="4" name="Group 27"/>
          <p:cNvGrpSpPr>
            <a:grpSpLocks/>
          </p:cNvGrpSpPr>
          <p:nvPr/>
        </p:nvGrpSpPr>
        <p:grpSpPr bwMode="auto">
          <a:xfrm>
            <a:off x="4962525" y="3686175"/>
            <a:ext cx="1552575" cy="1957388"/>
            <a:chOff x="3126" y="2322"/>
            <a:chExt cx="978" cy="1233"/>
          </a:xfrm>
        </p:grpSpPr>
        <p:sp>
          <p:nvSpPr>
            <p:cNvPr id="34835" name="Rectangle 20"/>
            <p:cNvSpPr>
              <a:spLocks noChangeArrowheads="1"/>
            </p:cNvSpPr>
            <p:nvPr/>
          </p:nvSpPr>
          <p:spPr bwMode="auto">
            <a:xfrm>
              <a:off x="3126" y="2690"/>
              <a:ext cx="978" cy="865"/>
            </a:xfrm>
            <a:prstGeom prst="rect">
              <a:avLst/>
            </a:prstGeom>
            <a:noFill/>
            <a:ln w="9525">
              <a:noFill/>
              <a:miter lim="800000"/>
              <a:headEnd/>
              <a:tailEnd/>
            </a:ln>
          </p:spPr>
          <p:txBody>
            <a:bodyPr wrap="none">
              <a:spAutoFit/>
            </a:bodyPr>
            <a:lstStyle/>
            <a:p>
              <a:r>
                <a:rPr lang="en-US">
                  <a:solidFill>
                    <a:schemeClr val="tx1"/>
                  </a:solidFill>
                </a:rPr>
                <a:t>radon</a:t>
              </a:r>
            </a:p>
            <a:p>
              <a:r>
                <a:rPr lang="en-US">
                  <a:solidFill>
                    <a:schemeClr val="tx1"/>
                  </a:solidFill>
                </a:rPr>
                <a:t>emits </a:t>
              </a:r>
              <a:r>
                <a:rPr lang="en-US">
                  <a:solidFill>
                    <a:schemeClr val="tx1"/>
                  </a:solidFill>
                  <a:latin typeface="Symbol" pitchFamily="18" charset="2"/>
                </a:rPr>
                <a:t>a</a:t>
              </a:r>
            </a:p>
            <a:p>
              <a:r>
                <a:rPr lang="en-US">
                  <a:solidFill>
                    <a:schemeClr val="tx1"/>
                  </a:solidFill>
                </a:rPr>
                <a:t>radiation</a:t>
              </a:r>
            </a:p>
          </p:txBody>
        </p:sp>
        <p:sp>
          <p:nvSpPr>
            <p:cNvPr id="34836" name="AutoShape 24"/>
            <p:cNvSpPr>
              <a:spLocks noChangeArrowheads="1"/>
            </p:cNvSpPr>
            <p:nvPr/>
          </p:nvSpPr>
          <p:spPr bwMode="auto">
            <a:xfrm>
              <a:off x="3648" y="2322"/>
              <a:ext cx="119" cy="384"/>
            </a:xfrm>
            <a:prstGeom prst="upArrow">
              <a:avLst>
                <a:gd name="adj1" fmla="val 50000"/>
                <a:gd name="adj2" fmla="val 80672"/>
              </a:avLst>
            </a:prstGeom>
            <a:noFill/>
            <a:ln w="22225" algn="ctr">
              <a:solidFill>
                <a:schemeClr val="tx1"/>
              </a:solidFill>
              <a:miter lim="800000"/>
              <a:headEnd/>
              <a:tailEnd/>
            </a:ln>
          </p:spPr>
          <p:txBody>
            <a:bodyPr wrap="none" anchor="ctr">
              <a:spAutoFit/>
            </a:bodyPr>
            <a:lstStyle/>
            <a:p>
              <a:endParaRPr lang="en-US"/>
            </a:p>
          </p:txBody>
        </p:sp>
      </p:grpSp>
      <p:grpSp>
        <p:nvGrpSpPr>
          <p:cNvPr id="5" name="Group 28"/>
          <p:cNvGrpSpPr>
            <a:grpSpLocks/>
          </p:cNvGrpSpPr>
          <p:nvPr/>
        </p:nvGrpSpPr>
        <p:grpSpPr bwMode="auto">
          <a:xfrm>
            <a:off x="6540500" y="3729038"/>
            <a:ext cx="1616075" cy="1911350"/>
            <a:chOff x="4120" y="2349"/>
            <a:chExt cx="1018" cy="1204"/>
          </a:xfrm>
        </p:grpSpPr>
        <p:sp>
          <p:nvSpPr>
            <p:cNvPr id="34833" name="Rectangle 21"/>
            <p:cNvSpPr>
              <a:spLocks noChangeArrowheads="1"/>
            </p:cNvSpPr>
            <p:nvPr/>
          </p:nvSpPr>
          <p:spPr bwMode="auto">
            <a:xfrm>
              <a:off x="4120" y="2688"/>
              <a:ext cx="1018" cy="865"/>
            </a:xfrm>
            <a:prstGeom prst="rect">
              <a:avLst/>
            </a:prstGeom>
            <a:noFill/>
            <a:ln w="9525">
              <a:noFill/>
              <a:miter lim="800000"/>
              <a:headEnd/>
              <a:tailEnd/>
            </a:ln>
          </p:spPr>
          <p:txBody>
            <a:bodyPr wrap="none">
              <a:spAutoFit/>
            </a:bodyPr>
            <a:lstStyle/>
            <a:p>
              <a:r>
                <a:rPr lang="en-US">
                  <a:solidFill>
                    <a:schemeClr val="tx1"/>
                  </a:solidFill>
                </a:rPr>
                <a:t>this, too,</a:t>
              </a:r>
            </a:p>
            <a:p>
              <a:r>
                <a:rPr lang="en-US">
                  <a:solidFill>
                    <a:schemeClr val="tx1"/>
                  </a:solidFill>
                </a:rPr>
                <a:t>is an</a:t>
              </a:r>
            </a:p>
            <a:p>
              <a:r>
                <a:rPr lang="en-US">
                  <a:solidFill>
                    <a:schemeClr val="tx1"/>
                  </a:solidFill>
                  <a:latin typeface="Symbol" pitchFamily="18" charset="2"/>
                </a:rPr>
                <a:t>a</a:t>
              </a:r>
              <a:r>
                <a:rPr lang="en-US">
                  <a:solidFill>
                    <a:schemeClr val="tx1"/>
                  </a:solidFill>
                </a:rPr>
                <a:t>-emitter</a:t>
              </a:r>
            </a:p>
          </p:txBody>
        </p:sp>
        <p:sp>
          <p:nvSpPr>
            <p:cNvPr id="34834" name="AutoShape 25"/>
            <p:cNvSpPr>
              <a:spLocks noChangeArrowheads="1"/>
            </p:cNvSpPr>
            <p:nvPr/>
          </p:nvSpPr>
          <p:spPr bwMode="auto">
            <a:xfrm>
              <a:off x="4553" y="2349"/>
              <a:ext cx="119" cy="384"/>
            </a:xfrm>
            <a:prstGeom prst="upArrow">
              <a:avLst>
                <a:gd name="adj1" fmla="val 50000"/>
                <a:gd name="adj2" fmla="val 80672"/>
              </a:avLst>
            </a:prstGeom>
            <a:noFill/>
            <a:ln w="22225" algn="ctr">
              <a:solidFill>
                <a:schemeClr val="tx1"/>
              </a:solidFill>
              <a:miter lim="800000"/>
              <a:headEnd/>
              <a:tailEnd/>
            </a:ln>
          </p:spPr>
          <p:txBody>
            <a:bodyPr wrap="none" anchor="ctr">
              <a:spAutoFit/>
            </a:bodyPr>
            <a:lstStyle/>
            <a:p>
              <a:endParaRPr lang="en-US"/>
            </a:p>
          </p:txBody>
        </p:sp>
      </p:grpSp>
      <p:pic>
        <p:nvPicPr>
          <p:cNvPr id="34832" name="Picture 31" descr="rad72"/>
          <p:cNvPicPr>
            <a:picLocks noChangeAspect="1" noChangeArrowheads="1"/>
          </p:cNvPicPr>
          <p:nvPr/>
        </p:nvPicPr>
        <p:blipFill>
          <a:blip r:embed="rId2" cstate="print">
            <a:lum bright="20000"/>
            <a:extLst>
              <a:ext uri="{28A0092B-C50C-407E-A947-70E740481C1C}">
                <a14:useLocalDpi xmlns:a14="http://schemas.microsoft.com/office/drawing/2010/main" val="0"/>
              </a:ext>
            </a:extLst>
          </a:blip>
          <a:srcRect/>
          <a:stretch>
            <a:fillRect/>
          </a:stretch>
        </p:blipFill>
        <p:spPr bwMode="auto">
          <a:xfrm>
            <a:off x="6530975" y="295275"/>
            <a:ext cx="2295525" cy="272415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227341"/>
                                        </p:tgtEl>
                                        <p:attrNameLst>
                                          <p:attrName>style.visibility</p:attrName>
                                        </p:attrNameLst>
                                      </p:cBhvr>
                                      <p:to>
                                        <p:strVal val="visible"/>
                                      </p:to>
                                    </p:set>
                                    <p:anim from="(-#ppt_w/2)" to="(#ppt_x)" calcmode="lin" valueType="num">
                                      <p:cBhvr>
                                        <p:cTn id="7" dur="600" fill="hold">
                                          <p:stCondLst>
                                            <p:cond delay="0"/>
                                          </p:stCondLst>
                                        </p:cTn>
                                        <p:tgtEl>
                                          <p:spTgt spid="227341"/>
                                        </p:tgtEl>
                                        <p:attrNameLst>
                                          <p:attrName>ppt_x</p:attrName>
                                        </p:attrNameLst>
                                      </p:cBhvr>
                                    </p:anim>
                                    <p:anim from="0" to="-1.0" calcmode="lin" valueType="num">
                                      <p:cBhvr>
                                        <p:cTn id="8" dur="200" decel="50000" autoRev="1" fill="hold">
                                          <p:stCondLst>
                                            <p:cond delay="600"/>
                                          </p:stCondLst>
                                        </p:cTn>
                                        <p:tgtEl>
                                          <p:spTgt spid="227341"/>
                                        </p:tgtEl>
                                        <p:attrNameLst>
                                          <p:attrName>xshear</p:attrName>
                                        </p:attrNameLst>
                                      </p:cBhvr>
                                    </p:anim>
                                    <p:animScale>
                                      <p:cBhvr>
                                        <p:cTn id="9" dur="200" decel="100000" autoRev="1" fill="hold">
                                          <p:stCondLst>
                                            <p:cond delay="600"/>
                                          </p:stCondLst>
                                        </p:cTn>
                                        <p:tgtEl>
                                          <p:spTgt spid="227341"/>
                                        </p:tgtEl>
                                      </p:cBhvr>
                                      <p:from x="100000" y="100000"/>
                                      <p:to x="80000" y="100000"/>
                                    </p:animScale>
                                    <p:anim by="(#ppt_h/3+#ppt_w*0.1)" calcmode="lin" valueType="num">
                                      <p:cBhvr additive="sum">
                                        <p:cTn id="10" dur="200" decel="100000" autoRev="1" fill="hold">
                                          <p:stCondLst>
                                            <p:cond delay="600"/>
                                          </p:stCondLst>
                                        </p:cTn>
                                        <p:tgtEl>
                                          <p:spTgt spid="227341"/>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227337"/>
                                        </p:tgtEl>
                                        <p:attrNameLst>
                                          <p:attrName>style.visibility</p:attrName>
                                        </p:attrNameLst>
                                      </p:cBhvr>
                                      <p:to>
                                        <p:strVal val="visible"/>
                                      </p:to>
                                    </p:set>
                                    <p:anim calcmode="lin" valueType="num">
                                      <p:cBhvr>
                                        <p:cTn id="15" dur="500" fill="hold"/>
                                        <p:tgtEl>
                                          <p:spTgt spid="227337"/>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227337"/>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227337"/>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227337"/>
                                        </p:tgtEl>
                                        <p:attrNameLst>
                                          <p:attrName>ppt_y</p:attrName>
                                        </p:attrNameLst>
                                      </p:cBhvr>
                                      <p:tavLst>
                                        <p:tav tm="0">
                                          <p:val>
                                            <p:strVal val="#ppt_y"/>
                                          </p:val>
                                        </p:tav>
                                        <p:tav tm="100000">
                                          <p:val>
                                            <p:strVal val="#ppt_y"/>
                                          </p:val>
                                        </p:tav>
                                      </p:tavLst>
                                    </p:anim>
                                  </p:childTnLst>
                                </p:cTn>
                              </p:par>
                              <p:par>
                                <p:cTn id="19" presetID="39" presetClass="entr" presetSubtype="0" accel="100000" fill="hold" grpId="0" nodeType="withEffect">
                                  <p:stCondLst>
                                    <p:cond delay="0"/>
                                  </p:stCondLst>
                                  <p:childTnLst>
                                    <p:set>
                                      <p:cBhvr>
                                        <p:cTn id="20" dur="1" fill="hold">
                                          <p:stCondLst>
                                            <p:cond delay="0"/>
                                          </p:stCondLst>
                                        </p:cTn>
                                        <p:tgtEl>
                                          <p:spTgt spid="227339"/>
                                        </p:tgtEl>
                                        <p:attrNameLst>
                                          <p:attrName>style.visibility</p:attrName>
                                        </p:attrNameLst>
                                      </p:cBhvr>
                                      <p:to>
                                        <p:strVal val="visible"/>
                                      </p:to>
                                    </p:set>
                                    <p:anim calcmode="lin" valueType="num">
                                      <p:cBhvr>
                                        <p:cTn id="21" dur="500" fill="hold"/>
                                        <p:tgtEl>
                                          <p:spTgt spid="227339"/>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227339"/>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227339"/>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227339"/>
                                        </p:tgtEl>
                                        <p:attrNameLst>
                                          <p:attrName>ppt_y</p:attrName>
                                        </p:attrNameLst>
                                      </p:cBhvr>
                                      <p:tavLst>
                                        <p:tav tm="0">
                                          <p:val>
                                            <p:strVal val="#ppt_y"/>
                                          </p:val>
                                        </p:tav>
                                        <p:tav tm="100000">
                                          <p:val>
                                            <p:strVal val="#ppt_y"/>
                                          </p:val>
                                        </p:tav>
                                      </p:tavLst>
                                    </p:anim>
                                  </p:childTnLst>
                                </p:cTn>
                              </p:par>
                              <p:par>
                                <p:cTn id="25" presetID="39" presetClass="entr" presetSubtype="0" accel="100000" fill="hold" grpId="0" nodeType="withEffect">
                                  <p:stCondLst>
                                    <p:cond delay="0"/>
                                  </p:stCondLst>
                                  <p:childTnLst>
                                    <p:set>
                                      <p:cBhvr>
                                        <p:cTn id="26" dur="1" fill="hold">
                                          <p:stCondLst>
                                            <p:cond delay="0"/>
                                          </p:stCondLst>
                                        </p:cTn>
                                        <p:tgtEl>
                                          <p:spTgt spid="227338"/>
                                        </p:tgtEl>
                                        <p:attrNameLst>
                                          <p:attrName>style.visibility</p:attrName>
                                        </p:attrNameLst>
                                      </p:cBhvr>
                                      <p:to>
                                        <p:strVal val="visible"/>
                                      </p:to>
                                    </p:set>
                                    <p:anim calcmode="lin" valueType="num">
                                      <p:cBhvr>
                                        <p:cTn id="27" dur="500" fill="hold"/>
                                        <p:tgtEl>
                                          <p:spTgt spid="227338"/>
                                        </p:tgtEl>
                                        <p:attrNameLst>
                                          <p:attrName>ppt_h</p:attrName>
                                        </p:attrNameLst>
                                      </p:cBhvr>
                                      <p:tavLst>
                                        <p:tav tm="0">
                                          <p:val>
                                            <p:strVal val="#ppt_h/20"/>
                                          </p:val>
                                        </p:tav>
                                        <p:tav tm="50000">
                                          <p:val>
                                            <p:strVal val="#ppt_h/20"/>
                                          </p:val>
                                        </p:tav>
                                        <p:tav tm="100000">
                                          <p:val>
                                            <p:strVal val="#ppt_h"/>
                                          </p:val>
                                        </p:tav>
                                      </p:tavLst>
                                    </p:anim>
                                    <p:anim calcmode="lin" valueType="num">
                                      <p:cBhvr>
                                        <p:cTn id="28" dur="500" fill="hold"/>
                                        <p:tgtEl>
                                          <p:spTgt spid="227338"/>
                                        </p:tgtEl>
                                        <p:attrNameLst>
                                          <p:attrName>ppt_w</p:attrName>
                                        </p:attrNameLst>
                                      </p:cBhvr>
                                      <p:tavLst>
                                        <p:tav tm="0">
                                          <p:val>
                                            <p:strVal val="#ppt_w+.3"/>
                                          </p:val>
                                        </p:tav>
                                        <p:tav tm="50000">
                                          <p:val>
                                            <p:strVal val="#ppt_w+.3"/>
                                          </p:val>
                                        </p:tav>
                                        <p:tav tm="100000">
                                          <p:val>
                                            <p:strVal val="#ppt_w"/>
                                          </p:val>
                                        </p:tav>
                                      </p:tavLst>
                                    </p:anim>
                                    <p:anim calcmode="lin" valueType="num">
                                      <p:cBhvr>
                                        <p:cTn id="29" dur="500" fill="hold"/>
                                        <p:tgtEl>
                                          <p:spTgt spid="227338"/>
                                        </p:tgtEl>
                                        <p:attrNameLst>
                                          <p:attrName>ppt_x</p:attrName>
                                        </p:attrNameLst>
                                      </p:cBhvr>
                                      <p:tavLst>
                                        <p:tav tm="0">
                                          <p:val>
                                            <p:strVal val="#ppt_x-.3"/>
                                          </p:val>
                                        </p:tav>
                                        <p:tav tm="50000">
                                          <p:val>
                                            <p:strVal val="#ppt_x"/>
                                          </p:val>
                                        </p:tav>
                                        <p:tav tm="100000">
                                          <p:val>
                                            <p:strVal val="#ppt_x"/>
                                          </p:val>
                                        </p:tav>
                                      </p:tavLst>
                                    </p:anim>
                                    <p:anim calcmode="lin" valueType="num">
                                      <p:cBhvr>
                                        <p:cTn id="30" dur="500" fill="hold"/>
                                        <p:tgtEl>
                                          <p:spTgt spid="227338"/>
                                        </p:tgtEl>
                                        <p:attrNameLst>
                                          <p:attrName>ppt_y</p:attrName>
                                        </p:attrNameLst>
                                      </p:cBhvr>
                                      <p:tavLst>
                                        <p:tav tm="0">
                                          <p:val>
                                            <p:strVal val="#ppt_y"/>
                                          </p:val>
                                        </p:tav>
                                        <p:tav tm="100000">
                                          <p:val>
                                            <p:strVal val="#ppt_y"/>
                                          </p:val>
                                        </p:tav>
                                      </p:tavLst>
                                    </p:anim>
                                  </p:childTnLst>
                                </p:cTn>
                              </p:par>
                              <p:par>
                                <p:cTn id="31" presetID="39" presetClass="entr" presetSubtype="0" accel="100000" fill="hold" grpId="0" nodeType="withEffect">
                                  <p:stCondLst>
                                    <p:cond delay="0"/>
                                  </p:stCondLst>
                                  <p:childTnLst>
                                    <p:set>
                                      <p:cBhvr>
                                        <p:cTn id="32" dur="1" fill="hold">
                                          <p:stCondLst>
                                            <p:cond delay="0"/>
                                          </p:stCondLst>
                                        </p:cTn>
                                        <p:tgtEl>
                                          <p:spTgt spid="227340"/>
                                        </p:tgtEl>
                                        <p:attrNameLst>
                                          <p:attrName>style.visibility</p:attrName>
                                        </p:attrNameLst>
                                      </p:cBhvr>
                                      <p:to>
                                        <p:strVal val="visible"/>
                                      </p:to>
                                    </p:set>
                                    <p:anim calcmode="lin" valueType="num">
                                      <p:cBhvr>
                                        <p:cTn id="33" dur="500" fill="hold"/>
                                        <p:tgtEl>
                                          <p:spTgt spid="227340"/>
                                        </p:tgtEl>
                                        <p:attrNameLst>
                                          <p:attrName>ppt_h</p:attrName>
                                        </p:attrNameLst>
                                      </p:cBhvr>
                                      <p:tavLst>
                                        <p:tav tm="0">
                                          <p:val>
                                            <p:strVal val="#ppt_h/20"/>
                                          </p:val>
                                        </p:tav>
                                        <p:tav tm="50000">
                                          <p:val>
                                            <p:strVal val="#ppt_h/20"/>
                                          </p:val>
                                        </p:tav>
                                        <p:tav tm="100000">
                                          <p:val>
                                            <p:strVal val="#ppt_h"/>
                                          </p:val>
                                        </p:tav>
                                      </p:tavLst>
                                    </p:anim>
                                    <p:anim calcmode="lin" valueType="num">
                                      <p:cBhvr>
                                        <p:cTn id="34" dur="500" fill="hold"/>
                                        <p:tgtEl>
                                          <p:spTgt spid="227340"/>
                                        </p:tgtEl>
                                        <p:attrNameLst>
                                          <p:attrName>ppt_w</p:attrName>
                                        </p:attrNameLst>
                                      </p:cBhvr>
                                      <p:tavLst>
                                        <p:tav tm="0">
                                          <p:val>
                                            <p:strVal val="#ppt_w+.3"/>
                                          </p:val>
                                        </p:tav>
                                        <p:tav tm="50000">
                                          <p:val>
                                            <p:strVal val="#ppt_w+.3"/>
                                          </p:val>
                                        </p:tav>
                                        <p:tav tm="100000">
                                          <p:val>
                                            <p:strVal val="#ppt_w"/>
                                          </p:val>
                                        </p:tav>
                                      </p:tavLst>
                                    </p:anim>
                                    <p:anim calcmode="lin" valueType="num">
                                      <p:cBhvr>
                                        <p:cTn id="35" dur="500" fill="hold"/>
                                        <p:tgtEl>
                                          <p:spTgt spid="227340"/>
                                        </p:tgtEl>
                                        <p:attrNameLst>
                                          <p:attrName>ppt_x</p:attrName>
                                        </p:attrNameLst>
                                      </p:cBhvr>
                                      <p:tavLst>
                                        <p:tav tm="0">
                                          <p:val>
                                            <p:strVal val="#ppt_x-.3"/>
                                          </p:val>
                                        </p:tav>
                                        <p:tav tm="50000">
                                          <p:val>
                                            <p:strVal val="#ppt_x"/>
                                          </p:val>
                                        </p:tav>
                                        <p:tav tm="100000">
                                          <p:val>
                                            <p:strVal val="#ppt_x"/>
                                          </p:val>
                                        </p:tav>
                                      </p:tavLst>
                                    </p:anim>
                                    <p:anim calcmode="lin" valueType="num">
                                      <p:cBhvr>
                                        <p:cTn id="36" dur="500" fill="hold"/>
                                        <p:tgtEl>
                                          <p:spTgt spid="227340"/>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1000"/>
                                        <p:tgtEl>
                                          <p:spTgt spid="3"/>
                                        </p:tgtEl>
                                      </p:cBhvr>
                                    </p:animEffect>
                                    <p:anim calcmode="lin" valueType="num">
                                      <p:cBhvr>
                                        <p:cTn id="42" dur="1000" fill="hold"/>
                                        <p:tgtEl>
                                          <p:spTgt spid="3"/>
                                        </p:tgtEl>
                                        <p:attrNameLst>
                                          <p:attrName>ppt_x</p:attrName>
                                        </p:attrNameLst>
                                      </p:cBhvr>
                                      <p:tavLst>
                                        <p:tav tm="0">
                                          <p:val>
                                            <p:strVal val="#ppt_x"/>
                                          </p:val>
                                        </p:tav>
                                        <p:tav tm="100000">
                                          <p:val>
                                            <p:strVal val="#ppt_x"/>
                                          </p:val>
                                        </p:tav>
                                      </p:tavLst>
                                    </p:anim>
                                    <p:anim calcmode="lin" valueType="num">
                                      <p:cBhvr>
                                        <p:cTn id="4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39" presetClass="entr" presetSubtype="0" accel="100000" fill="hold" grpId="0" nodeType="clickEffect">
                                  <p:stCondLst>
                                    <p:cond delay="0"/>
                                  </p:stCondLst>
                                  <p:childTnLst>
                                    <p:set>
                                      <p:cBhvr>
                                        <p:cTn id="47" dur="1" fill="hold">
                                          <p:stCondLst>
                                            <p:cond delay="0"/>
                                          </p:stCondLst>
                                        </p:cTn>
                                        <p:tgtEl>
                                          <p:spTgt spid="227350"/>
                                        </p:tgtEl>
                                        <p:attrNameLst>
                                          <p:attrName>style.visibility</p:attrName>
                                        </p:attrNameLst>
                                      </p:cBhvr>
                                      <p:to>
                                        <p:strVal val="visible"/>
                                      </p:to>
                                    </p:set>
                                    <p:anim calcmode="lin" valueType="num">
                                      <p:cBhvr>
                                        <p:cTn id="48" dur="500" fill="hold"/>
                                        <p:tgtEl>
                                          <p:spTgt spid="227350"/>
                                        </p:tgtEl>
                                        <p:attrNameLst>
                                          <p:attrName>ppt_h</p:attrName>
                                        </p:attrNameLst>
                                      </p:cBhvr>
                                      <p:tavLst>
                                        <p:tav tm="0">
                                          <p:val>
                                            <p:strVal val="#ppt_h/20"/>
                                          </p:val>
                                        </p:tav>
                                        <p:tav tm="50000">
                                          <p:val>
                                            <p:strVal val="#ppt_h/20"/>
                                          </p:val>
                                        </p:tav>
                                        <p:tav tm="100000">
                                          <p:val>
                                            <p:strVal val="#ppt_h"/>
                                          </p:val>
                                        </p:tav>
                                      </p:tavLst>
                                    </p:anim>
                                    <p:anim calcmode="lin" valueType="num">
                                      <p:cBhvr>
                                        <p:cTn id="49" dur="500" fill="hold"/>
                                        <p:tgtEl>
                                          <p:spTgt spid="227350"/>
                                        </p:tgtEl>
                                        <p:attrNameLst>
                                          <p:attrName>ppt_w</p:attrName>
                                        </p:attrNameLst>
                                      </p:cBhvr>
                                      <p:tavLst>
                                        <p:tav tm="0">
                                          <p:val>
                                            <p:strVal val="#ppt_w+.3"/>
                                          </p:val>
                                        </p:tav>
                                        <p:tav tm="50000">
                                          <p:val>
                                            <p:strVal val="#ppt_w+.3"/>
                                          </p:val>
                                        </p:tav>
                                        <p:tav tm="100000">
                                          <p:val>
                                            <p:strVal val="#ppt_w"/>
                                          </p:val>
                                        </p:tav>
                                      </p:tavLst>
                                    </p:anim>
                                    <p:anim calcmode="lin" valueType="num">
                                      <p:cBhvr>
                                        <p:cTn id="50" dur="500" fill="hold"/>
                                        <p:tgtEl>
                                          <p:spTgt spid="227350"/>
                                        </p:tgtEl>
                                        <p:attrNameLst>
                                          <p:attrName>ppt_x</p:attrName>
                                        </p:attrNameLst>
                                      </p:cBhvr>
                                      <p:tavLst>
                                        <p:tav tm="0">
                                          <p:val>
                                            <p:strVal val="#ppt_x-.3"/>
                                          </p:val>
                                        </p:tav>
                                        <p:tav tm="50000">
                                          <p:val>
                                            <p:strVal val="#ppt_x"/>
                                          </p:val>
                                        </p:tav>
                                        <p:tav tm="100000">
                                          <p:val>
                                            <p:strVal val="#ppt_x"/>
                                          </p:val>
                                        </p:tav>
                                      </p:tavLst>
                                    </p:anim>
                                    <p:anim calcmode="lin" valueType="num">
                                      <p:cBhvr>
                                        <p:cTn id="51" dur="500" fill="hold"/>
                                        <p:tgtEl>
                                          <p:spTgt spid="227350"/>
                                        </p:tgtEl>
                                        <p:attrNameLst>
                                          <p:attrName>ppt_y</p:attrName>
                                        </p:attrNameLst>
                                      </p:cBhvr>
                                      <p:tavLst>
                                        <p:tav tm="0">
                                          <p:val>
                                            <p:strVal val="#ppt_y"/>
                                          </p:val>
                                        </p:tav>
                                        <p:tav tm="100000">
                                          <p:val>
                                            <p:strVal val="#ppt_y"/>
                                          </p:val>
                                        </p:tav>
                                      </p:tavLst>
                                    </p:anim>
                                  </p:childTnLst>
                                </p:cTn>
                              </p:par>
                              <p:par>
                                <p:cTn id="52" presetID="39" presetClass="entr" presetSubtype="0" accel="100000" fill="hold" grpId="0" nodeType="withEffect">
                                  <p:stCondLst>
                                    <p:cond delay="0"/>
                                  </p:stCondLst>
                                  <p:childTnLst>
                                    <p:set>
                                      <p:cBhvr>
                                        <p:cTn id="53" dur="1" fill="hold">
                                          <p:stCondLst>
                                            <p:cond delay="0"/>
                                          </p:stCondLst>
                                        </p:cTn>
                                        <p:tgtEl>
                                          <p:spTgt spid="227344"/>
                                        </p:tgtEl>
                                        <p:attrNameLst>
                                          <p:attrName>style.visibility</p:attrName>
                                        </p:attrNameLst>
                                      </p:cBhvr>
                                      <p:to>
                                        <p:strVal val="visible"/>
                                      </p:to>
                                    </p:set>
                                    <p:anim calcmode="lin" valueType="num">
                                      <p:cBhvr>
                                        <p:cTn id="54" dur="500" fill="hold"/>
                                        <p:tgtEl>
                                          <p:spTgt spid="227344"/>
                                        </p:tgtEl>
                                        <p:attrNameLst>
                                          <p:attrName>ppt_h</p:attrName>
                                        </p:attrNameLst>
                                      </p:cBhvr>
                                      <p:tavLst>
                                        <p:tav tm="0">
                                          <p:val>
                                            <p:strVal val="#ppt_h/20"/>
                                          </p:val>
                                        </p:tav>
                                        <p:tav tm="50000">
                                          <p:val>
                                            <p:strVal val="#ppt_h/20"/>
                                          </p:val>
                                        </p:tav>
                                        <p:tav tm="100000">
                                          <p:val>
                                            <p:strVal val="#ppt_h"/>
                                          </p:val>
                                        </p:tav>
                                      </p:tavLst>
                                    </p:anim>
                                    <p:anim calcmode="lin" valueType="num">
                                      <p:cBhvr>
                                        <p:cTn id="55" dur="500" fill="hold"/>
                                        <p:tgtEl>
                                          <p:spTgt spid="227344"/>
                                        </p:tgtEl>
                                        <p:attrNameLst>
                                          <p:attrName>ppt_w</p:attrName>
                                        </p:attrNameLst>
                                      </p:cBhvr>
                                      <p:tavLst>
                                        <p:tav tm="0">
                                          <p:val>
                                            <p:strVal val="#ppt_w+.3"/>
                                          </p:val>
                                        </p:tav>
                                        <p:tav tm="50000">
                                          <p:val>
                                            <p:strVal val="#ppt_w+.3"/>
                                          </p:val>
                                        </p:tav>
                                        <p:tav tm="100000">
                                          <p:val>
                                            <p:strVal val="#ppt_w"/>
                                          </p:val>
                                        </p:tav>
                                      </p:tavLst>
                                    </p:anim>
                                    <p:anim calcmode="lin" valueType="num">
                                      <p:cBhvr>
                                        <p:cTn id="56" dur="500" fill="hold"/>
                                        <p:tgtEl>
                                          <p:spTgt spid="227344"/>
                                        </p:tgtEl>
                                        <p:attrNameLst>
                                          <p:attrName>ppt_x</p:attrName>
                                        </p:attrNameLst>
                                      </p:cBhvr>
                                      <p:tavLst>
                                        <p:tav tm="0">
                                          <p:val>
                                            <p:strVal val="#ppt_x-.3"/>
                                          </p:val>
                                        </p:tav>
                                        <p:tav tm="50000">
                                          <p:val>
                                            <p:strVal val="#ppt_x"/>
                                          </p:val>
                                        </p:tav>
                                        <p:tav tm="100000">
                                          <p:val>
                                            <p:strVal val="#ppt_x"/>
                                          </p:val>
                                        </p:tav>
                                      </p:tavLst>
                                    </p:anim>
                                    <p:anim calcmode="lin" valueType="num">
                                      <p:cBhvr>
                                        <p:cTn id="57" dur="500" fill="hold"/>
                                        <p:tgtEl>
                                          <p:spTgt spid="227344"/>
                                        </p:tgtEl>
                                        <p:attrNameLst>
                                          <p:attrName>ppt_y</p:attrName>
                                        </p:attrNameLst>
                                      </p:cBhvr>
                                      <p:tavLst>
                                        <p:tav tm="0">
                                          <p:val>
                                            <p:strVal val="#ppt_y"/>
                                          </p:val>
                                        </p:tav>
                                        <p:tav tm="100000">
                                          <p:val>
                                            <p:strVal val="#ppt_y"/>
                                          </p:val>
                                        </p:tav>
                                      </p:tavLst>
                                    </p:anim>
                                  </p:childTnLst>
                                </p:cTn>
                              </p:par>
                              <p:par>
                                <p:cTn id="58" presetID="39" presetClass="entr" presetSubtype="0" accel="100000" fill="hold" grpId="0" nodeType="withEffect">
                                  <p:stCondLst>
                                    <p:cond delay="0"/>
                                  </p:stCondLst>
                                  <p:childTnLst>
                                    <p:set>
                                      <p:cBhvr>
                                        <p:cTn id="59" dur="1" fill="hold">
                                          <p:stCondLst>
                                            <p:cond delay="0"/>
                                          </p:stCondLst>
                                        </p:cTn>
                                        <p:tgtEl>
                                          <p:spTgt spid="227346"/>
                                        </p:tgtEl>
                                        <p:attrNameLst>
                                          <p:attrName>style.visibility</p:attrName>
                                        </p:attrNameLst>
                                      </p:cBhvr>
                                      <p:to>
                                        <p:strVal val="visible"/>
                                      </p:to>
                                    </p:set>
                                    <p:anim calcmode="lin" valueType="num">
                                      <p:cBhvr>
                                        <p:cTn id="60" dur="500" fill="hold"/>
                                        <p:tgtEl>
                                          <p:spTgt spid="227346"/>
                                        </p:tgtEl>
                                        <p:attrNameLst>
                                          <p:attrName>ppt_h</p:attrName>
                                        </p:attrNameLst>
                                      </p:cBhvr>
                                      <p:tavLst>
                                        <p:tav tm="0">
                                          <p:val>
                                            <p:strVal val="#ppt_h/20"/>
                                          </p:val>
                                        </p:tav>
                                        <p:tav tm="50000">
                                          <p:val>
                                            <p:strVal val="#ppt_h/20"/>
                                          </p:val>
                                        </p:tav>
                                        <p:tav tm="100000">
                                          <p:val>
                                            <p:strVal val="#ppt_h"/>
                                          </p:val>
                                        </p:tav>
                                      </p:tavLst>
                                    </p:anim>
                                    <p:anim calcmode="lin" valueType="num">
                                      <p:cBhvr>
                                        <p:cTn id="61" dur="500" fill="hold"/>
                                        <p:tgtEl>
                                          <p:spTgt spid="227346"/>
                                        </p:tgtEl>
                                        <p:attrNameLst>
                                          <p:attrName>ppt_w</p:attrName>
                                        </p:attrNameLst>
                                      </p:cBhvr>
                                      <p:tavLst>
                                        <p:tav tm="0">
                                          <p:val>
                                            <p:strVal val="#ppt_w+.3"/>
                                          </p:val>
                                        </p:tav>
                                        <p:tav tm="50000">
                                          <p:val>
                                            <p:strVal val="#ppt_w+.3"/>
                                          </p:val>
                                        </p:tav>
                                        <p:tav tm="100000">
                                          <p:val>
                                            <p:strVal val="#ppt_w"/>
                                          </p:val>
                                        </p:tav>
                                      </p:tavLst>
                                    </p:anim>
                                    <p:anim calcmode="lin" valueType="num">
                                      <p:cBhvr>
                                        <p:cTn id="62" dur="500" fill="hold"/>
                                        <p:tgtEl>
                                          <p:spTgt spid="227346"/>
                                        </p:tgtEl>
                                        <p:attrNameLst>
                                          <p:attrName>ppt_x</p:attrName>
                                        </p:attrNameLst>
                                      </p:cBhvr>
                                      <p:tavLst>
                                        <p:tav tm="0">
                                          <p:val>
                                            <p:strVal val="#ppt_x-.3"/>
                                          </p:val>
                                        </p:tav>
                                        <p:tav tm="50000">
                                          <p:val>
                                            <p:strVal val="#ppt_x"/>
                                          </p:val>
                                        </p:tav>
                                        <p:tav tm="100000">
                                          <p:val>
                                            <p:strVal val="#ppt_x"/>
                                          </p:val>
                                        </p:tav>
                                      </p:tavLst>
                                    </p:anim>
                                    <p:anim calcmode="lin" valueType="num">
                                      <p:cBhvr>
                                        <p:cTn id="63" dur="500" fill="hold"/>
                                        <p:tgtEl>
                                          <p:spTgt spid="227346"/>
                                        </p:tgtEl>
                                        <p:attrNameLst>
                                          <p:attrName>ppt_y</p:attrName>
                                        </p:attrNameLst>
                                      </p:cBhvr>
                                      <p:tavLst>
                                        <p:tav tm="0">
                                          <p:val>
                                            <p:strVal val="#ppt_y"/>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4"/>
                                        </p:tgtEl>
                                        <p:attrNameLst>
                                          <p:attrName>style.visibility</p:attrName>
                                        </p:attrNameLst>
                                      </p:cBhvr>
                                      <p:to>
                                        <p:strVal val="visible"/>
                                      </p:to>
                                    </p:set>
                                    <p:animEffect transition="in" filter="fade">
                                      <p:cBhvr>
                                        <p:cTn id="68" dur="1000"/>
                                        <p:tgtEl>
                                          <p:spTgt spid="4"/>
                                        </p:tgtEl>
                                      </p:cBhvr>
                                    </p:animEffect>
                                    <p:anim calcmode="lin" valueType="num">
                                      <p:cBhvr>
                                        <p:cTn id="69" dur="1000" fill="hold"/>
                                        <p:tgtEl>
                                          <p:spTgt spid="4"/>
                                        </p:tgtEl>
                                        <p:attrNameLst>
                                          <p:attrName>ppt_x</p:attrName>
                                        </p:attrNameLst>
                                      </p:cBhvr>
                                      <p:tavLst>
                                        <p:tav tm="0">
                                          <p:val>
                                            <p:strVal val="#ppt_x"/>
                                          </p:val>
                                        </p:tav>
                                        <p:tav tm="100000">
                                          <p:val>
                                            <p:strVal val="#ppt_x"/>
                                          </p:val>
                                        </p:tav>
                                      </p:tavLst>
                                    </p:anim>
                                    <p:anim calcmode="lin" valueType="num">
                                      <p:cBhvr>
                                        <p:cTn id="7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34" presetClass="entr" presetSubtype="0" fill="hold" nodeType="clickEffect">
                                  <p:stCondLst>
                                    <p:cond delay="0"/>
                                  </p:stCondLst>
                                  <p:childTnLst>
                                    <p:set>
                                      <p:cBhvr>
                                        <p:cTn id="81" dur="1" fill="hold">
                                          <p:stCondLst>
                                            <p:cond delay="0"/>
                                          </p:stCondLst>
                                        </p:cTn>
                                        <p:tgtEl>
                                          <p:spTgt spid="2"/>
                                        </p:tgtEl>
                                        <p:attrNameLst>
                                          <p:attrName>style.visibility</p:attrName>
                                        </p:attrNameLst>
                                      </p:cBhvr>
                                      <p:to>
                                        <p:strVal val="visible"/>
                                      </p:to>
                                    </p:set>
                                    <p:anim from="(-#ppt_w/2)" to="(#ppt_x)" calcmode="lin" valueType="num">
                                      <p:cBhvr>
                                        <p:cTn id="82" dur="600" fill="hold">
                                          <p:stCondLst>
                                            <p:cond delay="0"/>
                                          </p:stCondLst>
                                        </p:cTn>
                                        <p:tgtEl>
                                          <p:spTgt spid="2"/>
                                        </p:tgtEl>
                                        <p:attrNameLst>
                                          <p:attrName>ppt_x</p:attrName>
                                        </p:attrNameLst>
                                      </p:cBhvr>
                                    </p:anim>
                                    <p:anim from="0" to="-1.0" calcmode="lin" valueType="num">
                                      <p:cBhvr>
                                        <p:cTn id="83" dur="200" decel="50000" autoRev="1" fill="hold">
                                          <p:stCondLst>
                                            <p:cond delay="600"/>
                                          </p:stCondLst>
                                        </p:cTn>
                                        <p:tgtEl>
                                          <p:spTgt spid="2"/>
                                        </p:tgtEl>
                                        <p:attrNameLst>
                                          <p:attrName>xshear</p:attrName>
                                        </p:attrNameLst>
                                      </p:cBhvr>
                                    </p:anim>
                                    <p:animScale>
                                      <p:cBhvr>
                                        <p:cTn id="84" dur="200" decel="100000" autoRev="1" fill="hold">
                                          <p:stCondLst>
                                            <p:cond delay="600"/>
                                          </p:stCondLst>
                                        </p:cTn>
                                        <p:tgtEl>
                                          <p:spTgt spid="2"/>
                                        </p:tgtEl>
                                      </p:cBhvr>
                                      <p:from x="100000" y="100000"/>
                                      <p:to x="80000" y="100000"/>
                                    </p:animScale>
                                    <p:anim by="(#ppt_h/3+#ppt_w*0.1)" calcmode="lin" valueType="num">
                                      <p:cBhvr additive="sum">
                                        <p:cTn id="85" dur="200" decel="100000" autoRev="1" fill="hold">
                                          <p:stCondLst>
                                            <p:cond delay="600"/>
                                          </p:stCondLst>
                                        </p:cTn>
                                        <p:tgtEl>
                                          <p:spTgt spid="2"/>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7" grpId="0"/>
      <p:bldP spid="227338" grpId="0"/>
      <p:bldP spid="227339" grpId="0" animBg="1"/>
      <p:bldP spid="227340" grpId="0"/>
      <p:bldP spid="227341" grpId="0"/>
      <p:bldP spid="227344" grpId="0"/>
      <p:bldP spid="227346" grpId="0"/>
      <p:bldP spid="227350"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3" name="Rectangle 6"/>
          <p:cNvSpPr>
            <a:spLocks noChangeArrowheads="1"/>
          </p:cNvSpPr>
          <p:nvPr/>
        </p:nvSpPr>
        <p:spPr bwMode="auto">
          <a:xfrm>
            <a:off x="-133078" y="774336"/>
            <a:ext cx="9261312" cy="6309420"/>
          </a:xfrm>
          <a:prstGeom prst="rect">
            <a:avLst/>
          </a:prstGeom>
          <a:noFill/>
          <a:ln w="9525">
            <a:noFill/>
            <a:miter lim="800000"/>
            <a:headEnd/>
            <a:tailEnd/>
          </a:ln>
        </p:spPr>
        <p:txBody>
          <a:bodyPr wrap="square">
            <a:spAutoFit/>
          </a:bodyPr>
          <a:lstStyle/>
          <a:p>
            <a:pPr marL="342900" indent="-342900" algn="l">
              <a:spcBef>
                <a:spcPct val="20000"/>
              </a:spcBef>
            </a:pPr>
            <a:r>
              <a:rPr lang="en-US" dirty="0" smtClean="0">
                <a:solidFill>
                  <a:srgbClr val="000000"/>
                </a:solidFill>
                <a:latin typeface="Arial" pitchFamily="34" charset="0"/>
              </a:rPr>
              <a:t>   </a:t>
            </a:r>
            <a:r>
              <a:rPr lang="en-US" u="sng" dirty="0" smtClean="0">
                <a:solidFill>
                  <a:srgbClr val="000000"/>
                </a:solidFill>
                <a:latin typeface="Arial" pitchFamily="34" charset="0"/>
              </a:rPr>
              <a:t>Non-ionizing radiation</a:t>
            </a:r>
            <a:r>
              <a:rPr lang="en-US" dirty="0" smtClean="0">
                <a:solidFill>
                  <a:srgbClr val="000000"/>
                </a:solidFill>
                <a:latin typeface="Arial" pitchFamily="34" charset="0"/>
              </a:rPr>
              <a:t> includes all wavelengths from low-freq. UV through radio waves. Non-ionizing radiation is safe and results in the heating of molecules. </a:t>
            </a:r>
            <a:r>
              <a:rPr lang="en-US" u="sng" dirty="0" smtClean="0">
                <a:solidFill>
                  <a:srgbClr val="000000"/>
                </a:solidFill>
                <a:latin typeface="Arial" pitchFamily="34" charset="0"/>
              </a:rPr>
              <a:t>Ionizing radiation</a:t>
            </a:r>
            <a:r>
              <a:rPr lang="en-US" dirty="0" smtClean="0">
                <a:solidFill>
                  <a:srgbClr val="000000"/>
                </a:solidFill>
                <a:latin typeface="Arial" pitchFamily="34" charset="0"/>
              </a:rPr>
              <a:t> is more dangerous; it includes all ‘particle’ radiation (e.g., </a:t>
            </a:r>
            <a:r>
              <a:rPr lang="en-US" dirty="0" smtClean="0">
                <a:solidFill>
                  <a:srgbClr val="000000"/>
                </a:solidFill>
                <a:latin typeface="Symbol" panose="05050102010706020507" pitchFamily="18" charset="2"/>
              </a:rPr>
              <a:t>a</a:t>
            </a:r>
            <a:r>
              <a:rPr lang="en-US" dirty="0" smtClean="0">
                <a:solidFill>
                  <a:srgbClr val="000000"/>
                </a:solidFill>
                <a:latin typeface="Arial" pitchFamily="34" charset="0"/>
              </a:rPr>
              <a:t>, </a:t>
            </a:r>
            <a:r>
              <a:rPr lang="en-US" dirty="0" smtClean="0">
                <a:solidFill>
                  <a:srgbClr val="000000"/>
                </a:solidFill>
                <a:latin typeface="Symbol" panose="05050102010706020507" pitchFamily="18" charset="2"/>
              </a:rPr>
              <a:t>b</a:t>
            </a:r>
            <a:r>
              <a:rPr lang="en-US" dirty="0" smtClean="0">
                <a:solidFill>
                  <a:srgbClr val="000000"/>
                </a:solidFill>
                <a:latin typeface="Arial" pitchFamily="34" charset="0"/>
              </a:rPr>
              <a:t>) and the light from high-freq. UV through cosmic rays. Ionizing radiation produces </a:t>
            </a:r>
            <a:r>
              <a:rPr lang="en-US" u="sng" dirty="0" smtClean="0">
                <a:solidFill>
                  <a:srgbClr val="000000"/>
                </a:solidFill>
                <a:latin typeface="Arial" pitchFamily="34" charset="0"/>
              </a:rPr>
              <a:t>free radicals</a:t>
            </a:r>
            <a:r>
              <a:rPr lang="en-US" dirty="0" smtClean="0">
                <a:solidFill>
                  <a:srgbClr val="000000"/>
                </a:solidFill>
                <a:latin typeface="Arial" pitchFamily="34" charset="0"/>
              </a:rPr>
              <a:t> in living tissue and is related to incidents of cancer.</a:t>
            </a:r>
          </a:p>
          <a:p>
            <a:pPr marL="342900" indent="-342900" algn="l">
              <a:spcBef>
                <a:spcPct val="20000"/>
              </a:spcBef>
            </a:pPr>
            <a:endParaRPr lang="en-US" sz="800" dirty="0" smtClean="0">
              <a:solidFill>
                <a:srgbClr val="000000"/>
              </a:solidFill>
              <a:latin typeface="Arial" pitchFamily="34" charset="0"/>
            </a:endParaRPr>
          </a:p>
          <a:p>
            <a:pPr marL="342900" indent="-342900" algn="l">
              <a:spcBef>
                <a:spcPct val="20000"/>
              </a:spcBef>
            </a:pPr>
            <a:r>
              <a:rPr lang="en-US" dirty="0" smtClean="0">
                <a:solidFill>
                  <a:srgbClr val="000000"/>
                </a:solidFill>
                <a:latin typeface="Arial" pitchFamily="34" charset="0"/>
              </a:rPr>
              <a:t>   There are several units for quantifying radiation dose. NOT all types of radiation have an equally-negative effect on living tissue. </a:t>
            </a:r>
          </a:p>
          <a:p>
            <a:pPr marL="342900" indent="-342900" algn="l">
              <a:spcBef>
                <a:spcPct val="20000"/>
              </a:spcBef>
            </a:pPr>
            <a:endParaRPr lang="en-US" sz="800" dirty="0">
              <a:solidFill>
                <a:srgbClr val="000000"/>
              </a:solidFill>
              <a:latin typeface="Arial" pitchFamily="34" charset="0"/>
            </a:endParaRPr>
          </a:p>
          <a:p>
            <a:pPr marL="342900" indent="-342900" algn="l">
              <a:spcBef>
                <a:spcPct val="20000"/>
              </a:spcBef>
            </a:pPr>
            <a:r>
              <a:rPr lang="en-US" dirty="0" smtClean="0">
                <a:solidFill>
                  <a:srgbClr val="000000"/>
                </a:solidFill>
                <a:latin typeface="Arial" pitchFamily="34" charset="0"/>
              </a:rPr>
              <a:t>   Radon gas is an </a:t>
            </a:r>
            <a:r>
              <a:rPr lang="en-US" dirty="0" smtClean="0">
                <a:solidFill>
                  <a:srgbClr val="000000"/>
                </a:solidFill>
                <a:latin typeface="Symbol" panose="05050102010706020507" pitchFamily="18" charset="2"/>
              </a:rPr>
              <a:t>a</a:t>
            </a:r>
            <a:r>
              <a:rPr lang="en-US" dirty="0" smtClean="0">
                <a:solidFill>
                  <a:srgbClr val="000000"/>
                </a:solidFill>
                <a:latin typeface="Arial" pitchFamily="34" charset="0"/>
              </a:rPr>
              <a:t>-emitter. If you have a basement, have it checked for the presence of radon.</a:t>
            </a:r>
          </a:p>
        </p:txBody>
      </p:sp>
      <p:sp>
        <p:nvSpPr>
          <p:cNvPr id="7" name="Rectangle 6"/>
          <p:cNvSpPr>
            <a:spLocks noChangeArrowheads="1"/>
          </p:cNvSpPr>
          <p:nvPr/>
        </p:nvSpPr>
        <p:spPr bwMode="auto">
          <a:xfrm>
            <a:off x="339888" y="141207"/>
            <a:ext cx="8426474" cy="584775"/>
          </a:xfrm>
          <a:prstGeom prst="rect">
            <a:avLst/>
          </a:prstGeom>
          <a:solidFill>
            <a:schemeClr val="accent4"/>
          </a:solidFill>
          <a:ln w="9525">
            <a:noFill/>
            <a:miter lim="800000"/>
            <a:headEnd/>
            <a:tailEnd/>
          </a:ln>
        </p:spPr>
        <p:txBody>
          <a:bodyPr wrap="none">
            <a:spAutoFit/>
          </a:bodyPr>
          <a:lstStyle/>
          <a:p>
            <a:pPr marL="342900" indent="-342900">
              <a:spcBef>
                <a:spcPct val="20000"/>
              </a:spcBef>
            </a:pPr>
            <a:r>
              <a:rPr lang="en-US" sz="3200" b="1" dirty="0" smtClean="0">
                <a:latin typeface="Arial" pitchFamily="34" charset="0"/>
              </a:rPr>
              <a:t>SUMMARY: </a:t>
            </a:r>
            <a:r>
              <a:rPr lang="en-US" sz="3200" b="1" u="sng" dirty="0" smtClean="0">
                <a:latin typeface="Arial" pitchFamily="34" charset="0"/>
              </a:rPr>
              <a:t>Biological Effects of Radiation</a:t>
            </a:r>
          </a:p>
        </p:txBody>
      </p:sp>
    </p:spTree>
    <p:extLst>
      <p:ext uri="{BB962C8B-B14F-4D97-AF65-F5344CB8AC3E}">
        <p14:creationId xmlns:p14="http://schemas.microsoft.com/office/powerpoint/2010/main" val="38585286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708" name="Rectangle 28"/>
          <p:cNvSpPr>
            <a:spLocks noChangeArrowheads="1"/>
          </p:cNvSpPr>
          <p:nvPr/>
        </p:nvSpPr>
        <p:spPr bwMode="auto">
          <a:xfrm>
            <a:off x="7631907" y="3644663"/>
            <a:ext cx="434975" cy="319088"/>
          </a:xfrm>
          <a:prstGeom prst="rect">
            <a:avLst/>
          </a:prstGeom>
          <a:solidFill>
            <a:srgbClr val="00FF00"/>
          </a:solidFill>
          <a:ln w="22225" algn="ctr">
            <a:noFill/>
            <a:miter lim="800000"/>
            <a:headEnd/>
            <a:tailEnd/>
          </a:ln>
        </p:spPr>
        <p:txBody>
          <a:bodyPr wrap="none" anchor="ctr">
            <a:spAutoFit/>
          </a:bodyPr>
          <a:lstStyle/>
          <a:p>
            <a:endParaRPr lang="en-US"/>
          </a:p>
        </p:txBody>
      </p:sp>
      <p:sp>
        <p:nvSpPr>
          <p:cNvPr id="199707" name="Rectangle 27"/>
          <p:cNvSpPr>
            <a:spLocks noChangeArrowheads="1"/>
          </p:cNvSpPr>
          <p:nvPr/>
        </p:nvSpPr>
        <p:spPr bwMode="auto">
          <a:xfrm>
            <a:off x="4124325" y="3644663"/>
            <a:ext cx="434975" cy="319088"/>
          </a:xfrm>
          <a:prstGeom prst="rect">
            <a:avLst/>
          </a:prstGeom>
          <a:solidFill>
            <a:srgbClr val="00FF00"/>
          </a:solidFill>
          <a:ln w="22225" algn="ctr">
            <a:noFill/>
            <a:miter lim="800000"/>
            <a:headEnd/>
            <a:tailEnd/>
          </a:ln>
        </p:spPr>
        <p:txBody>
          <a:bodyPr wrap="none" anchor="ctr">
            <a:spAutoFit/>
          </a:bodyPr>
          <a:lstStyle/>
          <a:p>
            <a:endParaRPr lang="en-US"/>
          </a:p>
        </p:txBody>
      </p:sp>
      <p:sp>
        <p:nvSpPr>
          <p:cNvPr id="7172" name="Rectangle 7"/>
          <p:cNvSpPr>
            <a:spLocks noChangeArrowheads="1"/>
          </p:cNvSpPr>
          <p:nvPr/>
        </p:nvSpPr>
        <p:spPr bwMode="auto">
          <a:xfrm>
            <a:off x="3070647" y="522559"/>
            <a:ext cx="3365024" cy="1231106"/>
          </a:xfrm>
          <a:prstGeom prst="rect">
            <a:avLst/>
          </a:prstGeom>
          <a:noFill/>
          <a:ln w="22225" algn="ctr">
            <a:noFill/>
            <a:miter lim="800000"/>
            <a:headEnd/>
            <a:tailEnd/>
          </a:ln>
        </p:spPr>
        <p:txBody>
          <a:bodyPr wrap="none" anchor="ctr">
            <a:spAutoFit/>
          </a:bodyPr>
          <a:lstStyle/>
          <a:p>
            <a:pPr algn="l"/>
            <a:r>
              <a:rPr lang="en-US" b="1" dirty="0" smtClean="0"/>
              <a:t>Transmutation  via</a:t>
            </a:r>
          </a:p>
          <a:p>
            <a:pPr algn="l"/>
            <a:endParaRPr lang="en-US" sz="1800" b="1" dirty="0" smtClean="0"/>
          </a:p>
          <a:p>
            <a:pPr algn="l"/>
            <a:r>
              <a:rPr lang="en-US" b="1" dirty="0" smtClean="0"/>
              <a:t>Radioactive </a:t>
            </a:r>
            <a:r>
              <a:rPr lang="en-US" b="1" dirty="0"/>
              <a:t>Decay</a:t>
            </a:r>
          </a:p>
        </p:txBody>
      </p:sp>
      <p:sp>
        <p:nvSpPr>
          <p:cNvPr id="7173" name="Rectangle 8"/>
          <p:cNvSpPr>
            <a:spLocks noChangeArrowheads="1"/>
          </p:cNvSpPr>
          <p:nvPr/>
        </p:nvSpPr>
        <p:spPr bwMode="auto">
          <a:xfrm>
            <a:off x="1728998" y="2058149"/>
            <a:ext cx="5881687" cy="954107"/>
          </a:xfrm>
          <a:prstGeom prst="rect">
            <a:avLst/>
          </a:prstGeom>
          <a:noFill/>
          <a:ln w="22225" algn="ctr">
            <a:noFill/>
            <a:miter lim="800000"/>
            <a:headEnd/>
            <a:tailEnd/>
          </a:ln>
        </p:spPr>
        <p:txBody>
          <a:bodyPr wrap="square" anchor="ctr">
            <a:spAutoFit/>
          </a:bodyPr>
          <a:lstStyle/>
          <a:p>
            <a:r>
              <a:rPr lang="en-US" dirty="0"/>
              <a:t>For nuclear equations, mass (top) and charge (bottom</a:t>
            </a:r>
            <a:r>
              <a:rPr lang="en-US" dirty="0" smtClean="0"/>
              <a:t>) must </a:t>
            </a:r>
            <a:r>
              <a:rPr lang="en-US" dirty="0"/>
              <a:t>balance. </a:t>
            </a:r>
          </a:p>
        </p:txBody>
      </p:sp>
      <p:sp>
        <p:nvSpPr>
          <p:cNvPr id="199689" name="Rectangle 9"/>
          <p:cNvSpPr>
            <a:spLocks noChangeArrowheads="1"/>
          </p:cNvSpPr>
          <p:nvPr/>
        </p:nvSpPr>
        <p:spPr bwMode="auto">
          <a:xfrm>
            <a:off x="581025" y="3290651"/>
            <a:ext cx="2863850" cy="519112"/>
          </a:xfrm>
          <a:prstGeom prst="rect">
            <a:avLst/>
          </a:prstGeom>
          <a:noFill/>
          <a:ln w="22225" algn="ctr">
            <a:noFill/>
            <a:miter lim="800000"/>
            <a:headEnd/>
            <a:tailEnd/>
          </a:ln>
        </p:spPr>
        <p:txBody>
          <a:bodyPr wrap="none" anchor="ctr">
            <a:spAutoFit/>
          </a:bodyPr>
          <a:lstStyle/>
          <a:p>
            <a:pPr algn="l"/>
            <a:r>
              <a:rPr lang="en-US" u="sng" dirty="0"/>
              <a:t>alpha (</a:t>
            </a:r>
            <a:r>
              <a:rPr lang="en-US" u="sng" dirty="0">
                <a:latin typeface="Symbol" pitchFamily="18" charset="2"/>
              </a:rPr>
              <a:t>a</a:t>
            </a:r>
            <a:r>
              <a:rPr lang="en-US" u="sng" dirty="0"/>
              <a:t>) decay</a:t>
            </a:r>
            <a:r>
              <a:rPr lang="en-US" dirty="0"/>
              <a:t>: </a:t>
            </a:r>
          </a:p>
        </p:txBody>
      </p:sp>
      <p:sp>
        <p:nvSpPr>
          <p:cNvPr id="199690" name="Rectangle 10"/>
          <p:cNvSpPr>
            <a:spLocks noChangeArrowheads="1"/>
          </p:cNvSpPr>
          <p:nvPr/>
        </p:nvSpPr>
        <p:spPr bwMode="auto">
          <a:xfrm>
            <a:off x="4142161" y="5252938"/>
            <a:ext cx="4960938" cy="519113"/>
          </a:xfrm>
          <a:prstGeom prst="rect">
            <a:avLst/>
          </a:prstGeom>
          <a:noFill/>
          <a:ln w="22225" algn="ctr">
            <a:noFill/>
            <a:miter lim="800000"/>
            <a:headEnd/>
            <a:tailEnd/>
          </a:ln>
        </p:spPr>
        <p:txBody>
          <a:bodyPr wrap="none" anchor="ctr">
            <a:spAutoFit/>
          </a:bodyPr>
          <a:lstStyle/>
          <a:p>
            <a:pPr algn="l"/>
            <a:r>
              <a:rPr lang="en-US" dirty="0">
                <a:latin typeface="Symbol" pitchFamily="18" charset="2"/>
              </a:rPr>
              <a:t>a</a:t>
            </a:r>
            <a:r>
              <a:rPr lang="en-US" dirty="0"/>
              <a:t>-particle (i.e., a He nucleus): </a:t>
            </a:r>
          </a:p>
        </p:txBody>
      </p:sp>
      <p:sp>
        <p:nvSpPr>
          <p:cNvPr id="199691" name="Rectangle 11"/>
          <p:cNvSpPr>
            <a:spLocks noChangeArrowheads="1"/>
          </p:cNvSpPr>
          <p:nvPr/>
        </p:nvSpPr>
        <p:spPr bwMode="auto">
          <a:xfrm>
            <a:off x="4662861" y="5664101"/>
            <a:ext cx="3767138" cy="946150"/>
          </a:xfrm>
          <a:prstGeom prst="rect">
            <a:avLst/>
          </a:prstGeom>
          <a:noFill/>
          <a:ln w="22225" algn="ctr">
            <a:noFill/>
            <a:miter lim="800000"/>
            <a:headEnd/>
            <a:tailEnd/>
          </a:ln>
        </p:spPr>
        <p:txBody>
          <a:bodyPr wrap="none" anchor="ctr">
            <a:spAutoFit/>
          </a:bodyPr>
          <a:lstStyle/>
          <a:p>
            <a:r>
              <a:rPr lang="en-US" dirty="0">
                <a:solidFill>
                  <a:srgbClr val="000000"/>
                </a:solidFill>
              </a:rPr>
              <a:t>massive, slow-moving;</a:t>
            </a:r>
          </a:p>
          <a:p>
            <a:r>
              <a:rPr lang="en-US" dirty="0">
                <a:solidFill>
                  <a:srgbClr val="000000"/>
                </a:solidFill>
              </a:rPr>
              <a:t>stopped by skin</a:t>
            </a:r>
          </a:p>
        </p:txBody>
      </p:sp>
      <p:sp>
        <p:nvSpPr>
          <p:cNvPr id="199692" name="Rectangle 12"/>
          <p:cNvSpPr>
            <a:spLocks noChangeArrowheads="1"/>
          </p:cNvSpPr>
          <p:nvPr/>
        </p:nvSpPr>
        <p:spPr bwMode="auto">
          <a:xfrm>
            <a:off x="3929063" y="3246201"/>
            <a:ext cx="693737" cy="457200"/>
          </a:xfrm>
          <a:prstGeom prst="rect">
            <a:avLst/>
          </a:prstGeom>
          <a:noFill/>
          <a:ln w="9525">
            <a:noFill/>
            <a:miter lim="800000"/>
            <a:headEnd/>
            <a:tailEnd/>
          </a:ln>
        </p:spPr>
        <p:txBody>
          <a:bodyPr wrap="none">
            <a:spAutoFit/>
          </a:bodyPr>
          <a:lstStyle/>
          <a:p>
            <a:pPr algn="r"/>
            <a:r>
              <a:rPr lang="en-US" sz="2400" dirty="0">
                <a:solidFill>
                  <a:srgbClr val="000000"/>
                </a:solidFill>
              </a:rPr>
              <a:t>234</a:t>
            </a:r>
          </a:p>
        </p:txBody>
      </p:sp>
      <p:sp>
        <p:nvSpPr>
          <p:cNvPr id="199693" name="Rectangle 13"/>
          <p:cNvSpPr>
            <a:spLocks noChangeArrowheads="1"/>
          </p:cNvSpPr>
          <p:nvPr/>
        </p:nvSpPr>
        <p:spPr bwMode="auto">
          <a:xfrm>
            <a:off x="4086225" y="3568463"/>
            <a:ext cx="523875" cy="457200"/>
          </a:xfrm>
          <a:prstGeom prst="rect">
            <a:avLst/>
          </a:prstGeom>
          <a:noFill/>
          <a:ln w="9525">
            <a:noFill/>
            <a:miter lim="800000"/>
            <a:headEnd/>
            <a:tailEnd/>
          </a:ln>
        </p:spPr>
        <p:txBody>
          <a:bodyPr wrap="none">
            <a:spAutoFit/>
          </a:bodyPr>
          <a:lstStyle/>
          <a:p>
            <a:pPr algn="r"/>
            <a:r>
              <a:rPr lang="en-US" sz="2400">
                <a:solidFill>
                  <a:srgbClr val="000000"/>
                </a:solidFill>
              </a:rPr>
              <a:t>92</a:t>
            </a:r>
          </a:p>
        </p:txBody>
      </p:sp>
      <p:sp>
        <p:nvSpPr>
          <p:cNvPr id="199694" name="Rectangle 14"/>
          <p:cNvSpPr>
            <a:spLocks noChangeArrowheads="1"/>
          </p:cNvSpPr>
          <p:nvPr/>
        </p:nvSpPr>
        <p:spPr bwMode="auto">
          <a:xfrm>
            <a:off x="4497388" y="3392251"/>
            <a:ext cx="441325" cy="519112"/>
          </a:xfrm>
          <a:prstGeom prst="rect">
            <a:avLst/>
          </a:prstGeom>
          <a:noFill/>
          <a:ln w="9525">
            <a:noFill/>
            <a:miter lim="800000"/>
            <a:headEnd/>
            <a:tailEnd/>
          </a:ln>
        </p:spPr>
        <p:txBody>
          <a:bodyPr wrap="none">
            <a:spAutoFit/>
          </a:bodyPr>
          <a:lstStyle/>
          <a:p>
            <a:pPr algn="l"/>
            <a:r>
              <a:rPr lang="en-US">
                <a:solidFill>
                  <a:srgbClr val="000000"/>
                </a:solidFill>
              </a:rPr>
              <a:t>U</a:t>
            </a:r>
          </a:p>
        </p:txBody>
      </p:sp>
      <p:sp>
        <p:nvSpPr>
          <p:cNvPr id="199695" name="Line 15"/>
          <p:cNvSpPr>
            <a:spLocks noChangeShapeType="1"/>
          </p:cNvSpPr>
          <p:nvPr/>
        </p:nvSpPr>
        <p:spPr bwMode="auto">
          <a:xfrm>
            <a:off x="5070761" y="3620851"/>
            <a:ext cx="741363" cy="0"/>
          </a:xfrm>
          <a:prstGeom prst="line">
            <a:avLst/>
          </a:prstGeom>
          <a:noFill/>
          <a:ln w="22225">
            <a:solidFill>
              <a:schemeClr val="tx1"/>
            </a:solidFill>
            <a:round/>
            <a:headEnd/>
            <a:tailEnd type="triangle" w="lg" len="lg"/>
          </a:ln>
        </p:spPr>
        <p:txBody>
          <a:bodyPr wrap="none" anchor="ctr">
            <a:spAutoFit/>
          </a:bodyPr>
          <a:lstStyle/>
          <a:p>
            <a:endParaRPr lang="en-US"/>
          </a:p>
        </p:txBody>
      </p:sp>
      <p:sp>
        <p:nvSpPr>
          <p:cNvPr id="199696" name="Rectangle 16"/>
          <p:cNvSpPr>
            <a:spLocks noChangeArrowheads="1"/>
          </p:cNvSpPr>
          <p:nvPr/>
        </p:nvSpPr>
        <p:spPr bwMode="auto">
          <a:xfrm>
            <a:off x="7431882" y="3246201"/>
            <a:ext cx="693738" cy="457200"/>
          </a:xfrm>
          <a:prstGeom prst="rect">
            <a:avLst/>
          </a:prstGeom>
          <a:noFill/>
          <a:ln w="9525">
            <a:noFill/>
            <a:miter lim="800000"/>
            <a:headEnd/>
            <a:tailEnd/>
          </a:ln>
        </p:spPr>
        <p:txBody>
          <a:bodyPr wrap="none">
            <a:spAutoFit/>
          </a:bodyPr>
          <a:lstStyle/>
          <a:p>
            <a:pPr algn="r"/>
            <a:r>
              <a:rPr lang="en-US" sz="2400" dirty="0">
                <a:solidFill>
                  <a:srgbClr val="000000"/>
                </a:solidFill>
              </a:rPr>
              <a:t>230</a:t>
            </a:r>
          </a:p>
        </p:txBody>
      </p:sp>
      <p:sp>
        <p:nvSpPr>
          <p:cNvPr id="199697" name="Rectangle 17"/>
          <p:cNvSpPr>
            <a:spLocks noChangeArrowheads="1"/>
          </p:cNvSpPr>
          <p:nvPr/>
        </p:nvSpPr>
        <p:spPr bwMode="auto">
          <a:xfrm>
            <a:off x="7589045" y="3568463"/>
            <a:ext cx="523875" cy="457200"/>
          </a:xfrm>
          <a:prstGeom prst="rect">
            <a:avLst/>
          </a:prstGeom>
          <a:noFill/>
          <a:ln w="9525">
            <a:noFill/>
            <a:miter lim="800000"/>
            <a:headEnd/>
            <a:tailEnd/>
          </a:ln>
        </p:spPr>
        <p:txBody>
          <a:bodyPr wrap="none">
            <a:spAutoFit/>
          </a:bodyPr>
          <a:lstStyle/>
          <a:p>
            <a:pPr algn="r"/>
            <a:r>
              <a:rPr lang="en-US" sz="2400" dirty="0">
                <a:solidFill>
                  <a:srgbClr val="000000"/>
                </a:solidFill>
              </a:rPr>
              <a:t>90</a:t>
            </a:r>
          </a:p>
        </p:txBody>
      </p:sp>
      <p:sp>
        <p:nvSpPr>
          <p:cNvPr id="199698" name="Rectangle 18"/>
          <p:cNvSpPr>
            <a:spLocks noChangeArrowheads="1"/>
          </p:cNvSpPr>
          <p:nvPr/>
        </p:nvSpPr>
        <p:spPr bwMode="auto">
          <a:xfrm>
            <a:off x="8014495" y="3392251"/>
            <a:ext cx="600075" cy="519112"/>
          </a:xfrm>
          <a:prstGeom prst="rect">
            <a:avLst/>
          </a:prstGeom>
          <a:noFill/>
          <a:ln w="9525">
            <a:noFill/>
            <a:miter lim="800000"/>
            <a:headEnd/>
            <a:tailEnd/>
          </a:ln>
        </p:spPr>
        <p:txBody>
          <a:bodyPr wrap="none">
            <a:spAutoFit/>
          </a:bodyPr>
          <a:lstStyle/>
          <a:p>
            <a:pPr algn="l"/>
            <a:r>
              <a:rPr lang="en-US" dirty="0" err="1">
                <a:solidFill>
                  <a:srgbClr val="000000"/>
                </a:solidFill>
              </a:rPr>
              <a:t>Th</a:t>
            </a:r>
            <a:endParaRPr lang="en-US" dirty="0">
              <a:solidFill>
                <a:srgbClr val="000000"/>
              </a:solidFill>
            </a:endParaRPr>
          </a:p>
        </p:txBody>
      </p:sp>
      <p:sp>
        <p:nvSpPr>
          <p:cNvPr id="199699" name="Rectangle 19"/>
          <p:cNvSpPr>
            <a:spLocks noChangeArrowheads="1"/>
          </p:cNvSpPr>
          <p:nvPr/>
        </p:nvSpPr>
        <p:spPr bwMode="auto">
          <a:xfrm>
            <a:off x="6934200" y="3392251"/>
            <a:ext cx="392113" cy="519112"/>
          </a:xfrm>
          <a:prstGeom prst="rect">
            <a:avLst/>
          </a:prstGeom>
          <a:noFill/>
          <a:ln w="9525">
            <a:noFill/>
            <a:miter lim="800000"/>
            <a:headEnd/>
            <a:tailEnd/>
          </a:ln>
        </p:spPr>
        <p:txBody>
          <a:bodyPr wrap="none">
            <a:spAutoFit/>
          </a:bodyPr>
          <a:lstStyle/>
          <a:p>
            <a:pPr algn="l"/>
            <a:r>
              <a:rPr lang="en-US" dirty="0">
                <a:solidFill>
                  <a:srgbClr val="000000"/>
                </a:solidFill>
              </a:rPr>
              <a:t>+</a:t>
            </a:r>
          </a:p>
        </p:txBody>
      </p:sp>
      <p:sp>
        <p:nvSpPr>
          <p:cNvPr id="199700" name="Rectangle 20"/>
          <p:cNvSpPr>
            <a:spLocks noChangeArrowheads="1"/>
          </p:cNvSpPr>
          <p:nvPr/>
        </p:nvSpPr>
        <p:spPr bwMode="auto">
          <a:xfrm>
            <a:off x="5974556" y="3246201"/>
            <a:ext cx="354012" cy="457200"/>
          </a:xfrm>
          <a:prstGeom prst="rect">
            <a:avLst/>
          </a:prstGeom>
          <a:noFill/>
          <a:ln w="9525">
            <a:noFill/>
            <a:miter lim="800000"/>
            <a:headEnd/>
            <a:tailEnd/>
          </a:ln>
        </p:spPr>
        <p:txBody>
          <a:bodyPr wrap="none">
            <a:spAutoFit/>
          </a:bodyPr>
          <a:lstStyle/>
          <a:p>
            <a:pPr algn="r"/>
            <a:r>
              <a:rPr lang="en-US" sz="2400" dirty="0">
                <a:solidFill>
                  <a:srgbClr val="000000"/>
                </a:solidFill>
              </a:rPr>
              <a:t>4</a:t>
            </a:r>
          </a:p>
        </p:txBody>
      </p:sp>
      <p:sp>
        <p:nvSpPr>
          <p:cNvPr id="199701" name="Rectangle 21"/>
          <p:cNvSpPr>
            <a:spLocks noChangeArrowheads="1"/>
          </p:cNvSpPr>
          <p:nvPr/>
        </p:nvSpPr>
        <p:spPr bwMode="auto">
          <a:xfrm>
            <a:off x="5961856" y="3568463"/>
            <a:ext cx="354012" cy="457200"/>
          </a:xfrm>
          <a:prstGeom prst="rect">
            <a:avLst/>
          </a:prstGeom>
          <a:noFill/>
          <a:ln w="9525">
            <a:noFill/>
            <a:miter lim="800000"/>
            <a:headEnd/>
            <a:tailEnd/>
          </a:ln>
        </p:spPr>
        <p:txBody>
          <a:bodyPr wrap="none">
            <a:spAutoFit/>
          </a:bodyPr>
          <a:lstStyle/>
          <a:p>
            <a:pPr algn="r"/>
            <a:r>
              <a:rPr lang="en-US" sz="2400" dirty="0">
                <a:solidFill>
                  <a:srgbClr val="000000"/>
                </a:solidFill>
              </a:rPr>
              <a:t>2</a:t>
            </a:r>
          </a:p>
        </p:txBody>
      </p:sp>
      <p:sp>
        <p:nvSpPr>
          <p:cNvPr id="199702" name="Rectangle 22"/>
          <p:cNvSpPr>
            <a:spLocks noChangeArrowheads="1"/>
          </p:cNvSpPr>
          <p:nvPr/>
        </p:nvSpPr>
        <p:spPr bwMode="auto">
          <a:xfrm>
            <a:off x="6188868" y="3392251"/>
            <a:ext cx="639763" cy="519112"/>
          </a:xfrm>
          <a:prstGeom prst="rect">
            <a:avLst/>
          </a:prstGeom>
          <a:noFill/>
          <a:ln w="9525">
            <a:noFill/>
            <a:miter lim="800000"/>
            <a:headEnd/>
            <a:tailEnd/>
          </a:ln>
        </p:spPr>
        <p:txBody>
          <a:bodyPr wrap="none">
            <a:spAutoFit/>
          </a:bodyPr>
          <a:lstStyle/>
          <a:p>
            <a:pPr algn="l"/>
            <a:r>
              <a:rPr lang="en-US" dirty="0">
                <a:solidFill>
                  <a:srgbClr val="000000"/>
                </a:solidFill>
              </a:rPr>
              <a:t>He</a:t>
            </a:r>
          </a:p>
        </p:txBody>
      </p:sp>
      <p:sp>
        <p:nvSpPr>
          <p:cNvPr id="199703" name="Rectangle 23"/>
          <p:cNvSpPr>
            <a:spLocks noChangeArrowheads="1"/>
          </p:cNvSpPr>
          <p:nvPr/>
        </p:nvSpPr>
        <p:spPr bwMode="auto">
          <a:xfrm>
            <a:off x="463550" y="3885963"/>
            <a:ext cx="2817813" cy="946150"/>
          </a:xfrm>
          <a:prstGeom prst="rect">
            <a:avLst/>
          </a:prstGeom>
          <a:noFill/>
          <a:ln w="9525">
            <a:noFill/>
            <a:miter lim="800000"/>
            <a:headEnd/>
            <a:tailEnd/>
          </a:ln>
        </p:spPr>
        <p:txBody>
          <a:bodyPr wrap="none">
            <a:spAutoFit/>
          </a:bodyPr>
          <a:lstStyle/>
          <a:p>
            <a:r>
              <a:rPr lang="en-US">
                <a:solidFill>
                  <a:srgbClr val="000000"/>
                </a:solidFill>
              </a:rPr>
              <a:t>(go DOWN</a:t>
            </a:r>
          </a:p>
          <a:p>
            <a:r>
              <a:rPr lang="en-US">
                <a:solidFill>
                  <a:srgbClr val="000000"/>
                </a:solidFill>
              </a:rPr>
              <a:t>two #s on Table)</a:t>
            </a:r>
          </a:p>
        </p:txBody>
      </p:sp>
      <p:sp>
        <p:nvSpPr>
          <p:cNvPr id="199706" name="Line 26"/>
          <p:cNvSpPr>
            <a:spLocks noChangeShapeType="1"/>
          </p:cNvSpPr>
          <p:nvPr/>
        </p:nvSpPr>
        <p:spPr bwMode="auto">
          <a:xfrm flipV="1">
            <a:off x="5251450" y="4077940"/>
            <a:ext cx="934183" cy="1150933"/>
          </a:xfrm>
          <a:prstGeom prst="line">
            <a:avLst/>
          </a:prstGeom>
          <a:noFill/>
          <a:ln w="22225">
            <a:solidFill>
              <a:schemeClr val="tx1"/>
            </a:solidFill>
            <a:round/>
            <a:headEnd/>
            <a:tailEnd type="triangle" w="lg" len="lg"/>
          </a:ln>
        </p:spPr>
        <p:txBody>
          <a:bodyPr wrap="square" anchor="ctr">
            <a:spAutoFit/>
          </a:bodyPr>
          <a:lstStyle/>
          <a:p>
            <a:endParaRPr lang="en-US"/>
          </a:p>
        </p:txBody>
      </p:sp>
      <p:grpSp>
        <p:nvGrpSpPr>
          <p:cNvPr id="3" name="Group 31"/>
          <p:cNvGrpSpPr>
            <a:grpSpLocks/>
          </p:cNvGrpSpPr>
          <p:nvPr/>
        </p:nvGrpSpPr>
        <p:grpSpPr bwMode="auto">
          <a:xfrm>
            <a:off x="6487321" y="4077940"/>
            <a:ext cx="1211262" cy="1085819"/>
            <a:chOff x="7450139" y="3543330"/>
            <a:chExt cx="1210792" cy="1085812"/>
          </a:xfrm>
        </p:grpSpPr>
        <p:sp>
          <p:nvSpPr>
            <p:cNvPr id="7192" name="Rectangle 20"/>
            <p:cNvSpPr>
              <a:spLocks noChangeArrowheads="1"/>
            </p:cNvSpPr>
            <p:nvPr/>
          </p:nvSpPr>
          <p:spPr bwMode="auto">
            <a:xfrm>
              <a:off x="7978777" y="3849680"/>
              <a:ext cx="354012" cy="457200"/>
            </a:xfrm>
            <a:prstGeom prst="rect">
              <a:avLst/>
            </a:prstGeom>
            <a:noFill/>
            <a:ln w="9525">
              <a:noFill/>
              <a:miter lim="800000"/>
              <a:headEnd/>
              <a:tailEnd/>
            </a:ln>
          </p:spPr>
          <p:txBody>
            <a:bodyPr wrap="none">
              <a:spAutoFit/>
            </a:bodyPr>
            <a:lstStyle/>
            <a:p>
              <a:pPr algn="r"/>
              <a:r>
                <a:rPr lang="en-US" sz="2400">
                  <a:solidFill>
                    <a:srgbClr val="000000"/>
                  </a:solidFill>
                </a:rPr>
                <a:t>4</a:t>
              </a:r>
            </a:p>
          </p:txBody>
        </p:sp>
        <p:sp>
          <p:nvSpPr>
            <p:cNvPr id="7193" name="Rectangle 21"/>
            <p:cNvSpPr>
              <a:spLocks noChangeArrowheads="1"/>
            </p:cNvSpPr>
            <p:nvPr/>
          </p:nvSpPr>
          <p:spPr bwMode="auto">
            <a:xfrm>
              <a:off x="7966077" y="4171942"/>
              <a:ext cx="354012" cy="457200"/>
            </a:xfrm>
            <a:prstGeom prst="rect">
              <a:avLst/>
            </a:prstGeom>
            <a:noFill/>
            <a:ln w="9525">
              <a:noFill/>
              <a:miter lim="800000"/>
              <a:headEnd/>
              <a:tailEnd/>
            </a:ln>
          </p:spPr>
          <p:txBody>
            <a:bodyPr wrap="none">
              <a:spAutoFit/>
            </a:bodyPr>
            <a:lstStyle/>
            <a:p>
              <a:pPr algn="r"/>
              <a:r>
                <a:rPr lang="en-US" sz="2400">
                  <a:solidFill>
                    <a:srgbClr val="000000"/>
                  </a:solidFill>
                </a:rPr>
                <a:t>2</a:t>
              </a:r>
            </a:p>
          </p:txBody>
        </p:sp>
        <p:sp>
          <p:nvSpPr>
            <p:cNvPr id="7194" name="Rectangle 22"/>
            <p:cNvSpPr>
              <a:spLocks noChangeArrowheads="1"/>
            </p:cNvSpPr>
            <p:nvPr/>
          </p:nvSpPr>
          <p:spPr bwMode="auto">
            <a:xfrm>
              <a:off x="8250241" y="3952866"/>
              <a:ext cx="410690" cy="523220"/>
            </a:xfrm>
            <a:prstGeom prst="rect">
              <a:avLst/>
            </a:prstGeom>
            <a:noFill/>
            <a:ln w="9525">
              <a:noFill/>
              <a:miter lim="800000"/>
              <a:headEnd/>
              <a:tailEnd/>
            </a:ln>
          </p:spPr>
          <p:txBody>
            <a:bodyPr wrap="none">
              <a:spAutoFit/>
            </a:bodyPr>
            <a:lstStyle/>
            <a:p>
              <a:pPr algn="l"/>
              <a:r>
                <a:rPr lang="en-US">
                  <a:solidFill>
                    <a:srgbClr val="000000"/>
                  </a:solidFill>
                  <a:latin typeface="Symbol" pitchFamily="18" charset="2"/>
                </a:rPr>
                <a:t>a</a:t>
              </a:r>
            </a:p>
          </p:txBody>
        </p:sp>
        <p:sp>
          <p:nvSpPr>
            <p:cNvPr id="7195" name="Rectangle 22"/>
            <p:cNvSpPr>
              <a:spLocks noChangeArrowheads="1"/>
            </p:cNvSpPr>
            <p:nvPr/>
          </p:nvSpPr>
          <p:spPr bwMode="auto">
            <a:xfrm>
              <a:off x="7450139" y="3995728"/>
              <a:ext cx="505267" cy="523220"/>
            </a:xfrm>
            <a:prstGeom prst="rect">
              <a:avLst/>
            </a:prstGeom>
            <a:noFill/>
            <a:ln w="9525">
              <a:noFill/>
              <a:miter lim="800000"/>
              <a:headEnd/>
              <a:tailEnd/>
            </a:ln>
          </p:spPr>
          <p:txBody>
            <a:bodyPr wrap="none">
              <a:spAutoFit/>
            </a:bodyPr>
            <a:lstStyle/>
            <a:p>
              <a:pPr algn="l"/>
              <a:r>
                <a:rPr lang="en-US" dirty="0">
                  <a:solidFill>
                    <a:srgbClr val="000000"/>
                  </a:solidFill>
                </a:rPr>
                <a:t>or</a:t>
              </a:r>
            </a:p>
          </p:txBody>
        </p:sp>
        <p:sp>
          <p:nvSpPr>
            <p:cNvPr id="7196" name="Line 26"/>
            <p:cNvSpPr>
              <a:spLocks noChangeShapeType="1"/>
            </p:cNvSpPr>
            <p:nvPr/>
          </p:nvSpPr>
          <p:spPr bwMode="auto">
            <a:xfrm flipH="1" flipV="1">
              <a:off x="7450139" y="3543330"/>
              <a:ext cx="236536" cy="557183"/>
            </a:xfrm>
            <a:prstGeom prst="line">
              <a:avLst/>
            </a:prstGeom>
            <a:noFill/>
            <a:ln w="22225">
              <a:solidFill>
                <a:schemeClr val="tx1"/>
              </a:solidFill>
              <a:round/>
              <a:headEnd/>
              <a:tailEnd type="triangle" w="lg" len="lg"/>
            </a:ln>
          </p:spPr>
          <p:txBody>
            <a:bodyPr wrap="square" anchor="ctr">
              <a:spAutoFit/>
            </a:bodyPr>
            <a:lstStyle/>
            <a:p>
              <a:endParaRPr lang="en-US"/>
            </a:p>
          </p:txBody>
        </p:sp>
      </p:grpSp>
      <p:grpSp>
        <p:nvGrpSpPr>
          <p:cNvPr id="5" name="Group 4"/>
          <p:cNvGrpSpPr/>
          <p:nvPr/>
        </p:nvGrpSpPr>
        <p:grpSpPr>
          <a:xfrm>
            <a:off x="48545" y="168764"/>
            <a:ext cx="3022102" cy="1815882"/>
            <a:chOff x="48545" y="168764"/>
            <a:chExt cx="3022102" cy="1815882"/>
          </a:xfrm>
        </p:grpSpPr>
        <p:sp>
          <p:nvSpPr>
            <p:cNvPr id="36" name="Line 26"/>
            <p:cNvSpPr>
              <a:spLocks noChangeShapeType="1"/>
            </p:cNvSpPr>
            <p:nvPr/>
          </p:nvSpPr>
          <p:spPr bwMode="auto">
            <a:xfrm>
              <a:off x="1856095" y="496328"/>
              <a:ext cx="1214552" cy="205120"/>
            </a:xfrm>
            <a:prstGeom prst="line">
              <a:avLst/>
            </a:prstGeom>
            <a:noFill/>
            <a:ln w="22225">
              <a:solidFill>
                <a:schemeClr val="tx1"/>
              </a:solidFill>
              <a:round/>
              <a:headEnd/>
              <a:tailEnd type="none" w="lg" len="lg"/>
            </a:ln>
          </p:spPr>
          <p:txBody>
            <a:bodyPr wrap="square" anchor="ctr">
              <a:spAutoFit/>
            </a:bodyPr>
            <a:lstStyle/>
            <a:p>
              <a:endParaRPr lang="en-US"/>
            </a:p>
          </p:txBody>
        </p:sp>
        <p:sp>
          <p:nvSpPr>
            <p:cNvPr id="37" name="Rectangle 8"/>
            <p:cNvSpPr>
              <a:spLocks noChangeArrowheads="1"/>
            </p:cNvSpPr>
            <p:nvPr/>
          </p:nvSpPr>
          <p:spPr bwMode="auto">
            <a:xfrm>
              <a:off x="48545" y="168764"/>
              <a:ext cx="2471393" cy="1815882"/>
            </a:xfrm>
            <a:prstGeom prst="rect">
              <a:avLst/>
            </a:prstGeom>
            <a:noFill/>
            <a:ln w="22225" algn="ctr">
              <a:noFill/>
              <a:miter lim="800000"/>
              <a:headEnd/>
              <a:tailEnd/>
            </a:ln>
          </p:spPr>
          <p:txBody>
            <a:bodyPr wrap="square" anchor="ctr">
              <a:spAutoFit/>
            </a:bodyPr>
            <a:lstStyle/>
            <a:p>
              <a:r>
                <a:rPr lang="en-US" dirty="0" smtClean="0">
                  <a:solidFill>
                    <a:srgbClr val="000000"/>
                  </a:solidFill>
                </a:rPr>
                <a:t>atoms changing into diff. types of atoms</a:t>
              </a:r>
              <a:endParaRPr lang="en-US" dirty="0">
                <a:solidFill>
                  <a:srgbClr val="000000"/>
                </a:solidFill>
              </a:endParaRPr>
            </a:p>
          </p:txBody>
        </p:sp>
      </p:grpSp>
      <p:sp>
        <p:nvSpPr>
          <p:cNvPr id="6" name="Rectangle 5"/>
          <p:cNvSpPr/>
          <p:nvPr/>
        </p:nvSpPr>
        <p:spPr>
          <a:xfrm>
            <a:off x="3039402" y="1241946"/>
            <a:ext cx="3396269" cy="5117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rgbClr val="FFFFFF"/>
              </a:solidFill>
            </a:endParaRPr>
          </a:p>
        </p:txBody>
      </p:sp>
      <p:grpSp>
        <p:nvGrpSpPr>
          <p:cNvPr id="7" name="Group 6"/>
          <p:cNvGrpSpPr/>
          <p:nvPr/>
        </p:nvGrpSpPr>
        <p:grpSpPr>
          <a:xfrm>
            <a:off x="6457922" y="255176"/>
            <a:ext cx="2729693" cy="1815882"/>
            <a:chOff x="6457922" y="255176"/>
            <a:chExt cx="2729693" cy="1815882"/>
          </a:xfrm>
        </p:grpSpPr>
        <p:sp>
          <p:nvSpPr>
            <p:cNvPr id="33" name="Rectangle 8"/>
            <p:cNvSpPr>
              <a:spLocks noChangeArrowheads="1"/>
            </p:cNvSpPr>
            <p:nvPr/>
          </p:nvSpPr>
          <p:spPr bwMode="auto">
            <a:xfrm>
              <a:off x="6716222" y="255176"/>
              <a:ext cx="2471393" cy="1815882"/>
            </a:xfrm>
            <a:prstGeom prst="rect">
              <a:avLst/>
            </a:prstGeom>
            <a:noFill/>
            <a:ln w="22225" algn="ctr">
              <a:noFill/>
              <a:miter lim="800000"/>
              <a:headEnd/>
              <a:tailEnd/>
            </a:ln>
          </p:spPr>
          <p:txBody>
            <a:bodyPr wrap="square" anchor="ctr">
              <a:spAutoFit/>
            </a:bodyPr>
            <a:lstStyle/>
            <a:p>
              <a:r>
                <a:rPr lang="en-US" dirty="0" smtClean="0">
                  <a:solidFill>
                    <a:srgbClr val="000000"/>
                  </a:solidFill>
                </a:rPr>
                <a:t>NO outside, ‘bombarding’ particle is involved </a:t>
              </a:r>
              <a:endParaRPr lang="en-US" dirty="0">
                <a:solidFill>
                  <a:srgbClr val="000000"/>
                </a:solidFill>
              </a:endParaRPr>
            </a:p>
          </p:txBody>
        </p:sp>
        <p:sp>
          <p:nvSpPr>
            <p:cNvPr id="41" name="Line 26"/>
            <p:cNvSpPr>
              <a:spLocks noChangeShapeType="1"/>
            </p:cNvSpPr>
            <p:nvPr/>
          </p:nvSpPr>
          <p:spPr bwMode="auto">
            <a:xfrm flipV="1">
              <a:off x="6457922" y="598260"/>
              <a:ext cx="476278" cy="636138"/>
            </a:xfrm>
            <a:prstGeom prst="line">
              <a:avLst/>
            </a:prstGeom>
            <a:noFill/>
            <a:ln w="22225">
              <a:solidFill>
                <a:schemeClr val="tx1"/>
              </a:solidFill>
              <a:round/>
              <a:headEnd/>
              <a:tailEnd type="none" w="lg" len="lg"/>
            </a:ln>
          </p:spPr>
          <p:txBody>
            <a:bodyPr wrap="square" anchor="ctr">
              <a:spAutoFit/>
            </a:bodyPr>
            <a:lstStyle/>
            <a:p>
              <a:endParaRPr lang="en-US"/>
            </a:p>
          </p:txBody>
        </p:sp>
      </p:grpSp>
      <p:sp>
        <p:nvSpPr>
          <p:cNvPr id="43" name="Rectangle 42"/>
          <p:cNvSpPr/>
          <p:nvPr/>
        </p:nvSpPr>
        <p:spPr>
          <a:xfrm>
            <a:off x="3061653" y="545647"/>
            <a:ext cx="2654935" cy="5117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rgbClr val="FFFFFF"/>
              </a:solidFill>
            </a:endParaRPr>
          </a:p>
        </p:txBody>
      </p:sp>
      <p:grpSp>
        <p:nvGrpSpPr>
          <p:cNvPr id="44" name="Group 43"/>
          <p:cNvGrpSpPr/>
          <p:nvPr/>
        </p:nvGrpSpPr>
        <p:grpSpPr>
          <a:xfrm>
            <a:off x="2731467" y="5337275"/>
            <a:ext cx="1125798" cy="659208"/>
            <a:chOff x="3042584" y="2108035"/>
            <a:chExt cx="1125798" cy="659208"/>
          </a:xfrm>
        </p:grpSpPr>
        <p:grpSp>
          <p:nvGrpSpPr>
            <p:cNvPr id="45" name="Group 39"/>
            <p:cNvGrpSpPr>
              <a:grpSpLocks/>
            </p:cNvGrpSpPr>
            <p:nvPr/>
          </p:nvGrpSpPr>
          <p:grpSpPr bwMode="auto">
            <a:xfrm rot="17546282">
              <a:off x="3457335" y="2056196"/>
              <a:ext cx="659208" cy="762886"/>
              <a:chOff x="783" y="2899"/>
              <a:chExt cx="852" cy="986"/>
            </a:xfrm>
          </p:grpSpPr>
          <p:sp>
            <p:nvSpPr>
              <p:cNvPr id="50" name="Oval 37"/>
              <p:cNvSpPr>
                <a:spLocks noChangeArrowheads="1"/>
              </p:cNvSpPr>
              <p:nvPr/>
            </p:nvSpPr>
            <p:spPr bwMode="auto">
              <a:xfrm>
                <a:off x="1138" y="3073"/>
                <a:ext cx="497" cy="495"/>
              </a:xfrm>
              <a:prstGeom prst="ellipse">
                <a:avLst/>
              </a:prstGeom>
              <a:solidFill>
                <a:srgbClr val="FF0000"/>
              </a:solidFill>
              <a:ln w="22225" algn="ctr">
                <a:solidFill>
                  <a:schemeClr val="tx1"/>
                </a:solidFill>
                <a:round/>
                <a:headEnd/>
                <a:tailEnd/>
              </a:ln>
            </p:spPr>
            <p:txBody>
              <a:bodyPr wrap="none" anchor="ctr">
                <a:spAutoFit/>
              </a:bodyPr>
              <a:lstStyle/>
              <a:p>
                <a:endParaRPr lang="en-US"/>
              </a:p>
            </p:txBody>
          </p:sp>
          <p:sp>
            <p:nvSpPr>
              <p:cNvPr id="51" name="Oval 30"/>
              <p:cNvSpPr>
                <a:spLocks noChangeArrowheads="1"/>
              </p:cNvSpPr>
              <p:nvPr/>
            </p:nvSpPr>
            <p:spPr bwMode="auto">
              <a:xfrm>
                <a:off x="1006" y="3390"/>
                <a:ext cx="497" cy="495"/>
              </a:xfrm>
              <a:prstGeom prst="ellipse">
                <a:avLst/>
              </a:prstGeom>
              <a:solidFill>
                <a:srgbClr val="0000FF"/>
              </a:solidFill>
              <a:ln w="22225" algn="ctr">
                <a:solidFill>
                  <a:schemeClr val="tx1"/>
                </a:solidFill>
                <a:round/>
                <a:headEnd/>
                <a:tailEnd/>
              </a:ln>
            </p:spPr>
            <p:txBody>
              <a:bodyPr wrap="none" anchor="ctr">
                <a:spAutoFit/>
              </a:bodyPr>
              <a:lstStyle/>
              <a:p>
                <a:endParaRPr lang="en-US"/>
              </a:p>
            </p:txBody>
          </p:sp>
          <p:sp>
            <p:nvSpPr>
              <p:cNvPr id="52" name="Oval 32"/>
              <p:cNvSpPr>
                <a:spLocks noChangeArrowheads="1"/>
              </p:cNvSpPr>
              <p:nvPr/>
            </p:nvSpPr>
            <p:spPr bwMode="auto">
              <a:xfrm>
                <a:off x="862" y="2899"/>
                <a:ext cx="497" cy="495"/>
              </a:xfrm>
              <a:prstGeom prst="ellipse">
                <a:avLst/>
              </a:prstGeom>
              <a:solidFill>
                <a:srgbClr val="0000FF"/>
              </a:solidFill>
              <a:ln w="22225" algn="ctr">
                <a:solidFill>
                  <a:schemeClr val="tx1"/>
                </a:solidFill>
                <a:round/>
                <a:headEnd/>
                <a:tailEnd/>
              </a:ln>
            </p:spPr>
            <p:txBody>
              <a:bodyPr wrap="none" anchor="ctr">
                <a:spAutoFit/>
              </a:bodyPr>
              <a:lstStyle/>
              <a:p>
                <a:endParaRPr lang="en-US"/>
              </a:p>
            </p:txBody>
          </p:sp>
          <p:sp>
            <p:nvSpPr>
              <p:cNvPr id="53" name="Oval 36"/>
              <p:cNvSpPr>
                <a:spLocks noChangeArrowheads="1"/>
              </p:cNvSpPr>
              <p:nvPr/>
            </p:nvSpPr>
            <p:spPr bwMode="auto">
              <a:xfrm>
                <a:off x="783" y="3185"/>
                <a:ext cx="497" cy="495"/>
              </a:xfrm>
              <a:prstGeom prst="ellipse">
                <a:avLst/>
              </a:prstGeom>
              <a:solidFill>
                <a:srgbClr val="FF0000"/>
              </a:solidFill>
              <a:ln w="22225" algn="ctr">
                <a:solidFill>
                  <a:schemeClr val="tx1"/>
                </a:solidFill>
                <a:round/>
                <a:headEnd/>
                <a:tailEnd/>
              </a:ln>
            </p:spPr>
            <p:txBody>
              <a:bodyPr wrap="none" anchor="ctr">
                <a:spAutoFit/>
              </a:bodyPr>
              <a:lstStyle/>
              <a:p>
                <a:endParaRPr lang="en-US"/>
              </a:p>
            </p:txBody>
          </p:sp>
        </p:grpSp>
        <p:grpSp>
          <p:nvGrpSpPr>
            <p:cNvPr id="46" name="Group 45"/>
            <p:cNvGrpSpPr/>
            <p:nvPr/>
          </p:nvGrpSpPr>
          <p:grpSpPr>
            <a:xfrm>
              <a:off x="3042584" y="2373343"/>
              <a:ext cx="289752" cy="198330"/>
              <a:chOff x="3042584" y="2373343"/>
              <a:chExt cx="289752" cy="198330"/>
            </a:xfrm>
          </p:grpSpPr>
          <p:cxnSp>
            <p:nvCxnSpPr>
              <p:cNvPr id="47" name="Straight Connector 46"/>
              <p:cNvCxnSpPr/>
              <p:nvPr/>
            </p:nvCxnSpPr>
            <p:spPr bwMode="auto">
              <a:xfrm flipH="1">
                <a:off x="3102872" y="2373343"/>
                <a:ext cx="197770" cy="0"/>
              </a:xfrm>
              <a:prstGeom prst="line">
                <a:avLst/>
              </a:prstGeom>
              <a:noFill/>
              <a:ln w="22225" cap="flat" cmpd="sng" algn="ctr">
                <a:solidFill>
                  <a:schemeClr val="tx1"/>
                </a:solidFill>
                <a:prstDash val="solid"/>
                <a:round/>
                <a:headEnd type="none" w="med" len="med"/>
                <a:tailEnd type="none" w="med" len="med"/>
              </a:ln>
              <a:effectLst/>
            </p:spPr>
          </p:cxnSp>
          <p:cxnSp>
            <p:nvCxnSpPr>
              <p:cNvPr id="48" name="Straight Connector 47"/>
              <p:cNvCxnSpPr/>
              <p:nvPr/>
            </p:nvCxnSpPr>
            <p:spPr bwMode="auto">
              <a:xfrm flipH="1">
                <a:off x="3042584" y="2476423"/>
                <a:ext cx="209817" cy="0"/>
              </a:xfrm>
              <a:prstGeom prst="line">
                <a:avLst/>
              </a:prstGeom>
              <a:noFill/>
              <a:ln w="22225" cap="flat" cmpd="sng" algn="ctr">
                <a:solidFill>
                  <a:schemeClr val="tx1"/>
                </a:solidFill>
                <a:prstDash val="solid"/>
                <a:round/>
                <a:headEnd type="none" w="med" len="med"/>
                <a:tailEnd type="none" w="med" len="med"/>
              </a:ln>
              <a:effectLst/>
            </p:spPr>
          </p:cxnSp>
          <p:cxnSp>
            <p:nvCxnSpPr>
              <p:cNvPr id="49" name="Straight Connector 48"/>
              <p:cNvCxnSpPr/>
              <p:nvPr/>
            </p:nvCxnSpPr>
            <p:spPr bwMode="auto">
              <a:xfrm flipH="1">
                <a:off x="3147492" y="2571673"/>
                <a:ext cx="184844" cy="0"/>
              </a:xfrm>
              <a:prstGeom prst="line">
                <a:avLst/>
              </a:prstGeom>
              <a:noFill/>
              <a:ln w="22225" cap="flat" cmpd="sng" algn="ctr">
                <a:solidFill>
                  <a:schemeClr val="tx1"/>
                </a:solidFill>
                <a:prstDash val="solid"/>
                <a:round/>
                <a:headEnd type="none" w="med" len="med"/>
                <a:tailEnd type="none" w="med" len="med"/>
              </a:ln>
              <a:effectLst/>
            </p:spPr>
          </p:cxnSp>
        </p:grpSp>
      </p:grpSp>
      <p:sp>
        <p:nvSpPr>
          <p:cNvPr id="54" name="Rectangle 53"/>
          <p:cNvSpPr/>
          <p:nvPr/>
        </p:nvSpPr>
        <p:spPr bwMode="auto">
          <a:xfrm>
            <a:off x="-221357" y="4925458"/>
            <a:ext cx="2148293" cy="1636667"/>
          </a:xfrm>
          <a:prstGeom prst="rect">
            <a:avLst/>
          </a:prstGeom>
          <a:solidFill>
            <a:schemeClr val="bg1"/>
          </a:solidFill>
          <a:ln w="222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endParaRPr lang="en-US" smtClean="0"/>
          </a:p>
        </p:txBody>
      </p:sp>
      <p:grpSp>
        <p:nvGrpSpPr>
          <p:cNvPr id="55" name="Group 54"/>
          <p:cNvGrpSpPr/>
          <p:nvPr/>
        </p:nvGrpSpPr>
        <p:grpSpPr>
          <a:xfrm>
            <a:off x="289292" y="4983993"/>
            <a:ext cx="1619514" cy="1552719"/>
            <a:chOff x="-2135294" y="2923291"/>
            <a:chExt cx="1619514" cy="1552719"/>
          </a:xfrm>
        </p:grpSpPr>
        <p:sp>
          <p:nvSpPr>
            <p:cNvPr id="56" name="Oval 37"/>
            <p:cNvSpPr>
              <a:spLocks noChangeArrowheads="1"/>
            </p:cNvSpPr>
            <p:nvPr/>
          </p:nvSpPr>
          <p:spPr bwMode="auto">
            <a:xfrm rot="17546282">
              <a:off x="-1430302" y="2924065"/>
              <a:ext cx="384538" cy="382990"/>
            </a:xfrm>
            <a:prstGeom prst="ellipse">
              <a:avLst/>
            </a:prstGeom>
            <a:solidFill>
              <a:srgbClr val="FF0000"/>
            </a:solidFill>
            <a:ln w="22225" algn="ctr">
              <a:solidFill>
                <a:schemeClr val="tx1"/>
              </a:solidFill>
              <a:round/>
              <a:headEnd/>
              <a:tailEnd/>
            </a:ln>
          </p:spPr>
          <p:txBody>
            <a:bodyPr wrap="none" anchor="ctr">
              <a:spAutoFit/>
            </a:bodyPr>
            <a:lstStyle/>
            <a:p>
              <a:endParaRPr lang="en-US"/>
            </a:p>
          </p:txBody>
        </p:sp>
        <p:sp>
          <p:nvSpPr>
            <p:cNvPr id="57" name="Oval 30"/>
            <p:cNvSpPr>
              <a:spLocks noChangeArrowheads="1"/>
            </p:cNvSpPr>
            <p:nvPr/>
          </p:nvSpPr>
          <p:spPr bwMode="auto">
            <a:xfrm rot="17546282">
              <a:off x="-1242584" y="3031695"/>
              <a:ext cx="384538" cy="382990"/>
            </a:xfrm>
            <a:prstGeom prst="ellipse">
              <a:avLst/>
            </a:prstGeom>
            <a:solidFill>
              <a:srgbClr val="0000FF"/>
            </a:solidFill>
            <a:ln w="22225" algn="ctr">
              <a:solidFill>
                <a:schemeClr val="tx1"/>
              </a:solidFill>
              <a:round/>
              <a:headEnd/>
              <a:tailEnd/>
            </a:ln>
          </p:spPr>
          <p:txBody>
            <a:bodyPr wrap="none" anchor="ctr">
              <a:spAutoFit/>
            </a:bodyPr>
            <a:lstStyle/>
            <a:p>
              <a:endParaRPr lang="en-US"/>
            </a:p>
          </p:txBody>
        </p:sp>
        <p:sp>
          <p:nvSpPr>
            <p:cNvPr id="58" name="Oval 32"/>
            <p:cNvSpPr>
              <a:spLocks noChangeArrowheads="1"/>
            </p:cNvSpPr>
            <p:nvPr/>
          </p:nvSpPr>
          <p:spPr bwMode="auto">
            <a:xfrm rot="17546282">
              <a:off x="-1636244" y="2989675"/>
              <a:ext cx="384538" cy="382990"/>
            </a:xfrm>
            <a:prstGeom prst="ellipse">
              <a:avLst/>
            </a:prstGeom>
            <a:solidFill>
              <a:srgbClr val="0000FF"/>
            </a:solidFill>
            <a:ln w="22225" algn="ctr">
              <a:solidFill>
                <a:schemeClr val="tx1"/>
              </a:solidFill>
              <a:round/>
              <a:headEnd/>
              <a:tailEnd/>
            </a:ln>
          </p:spPr>
          <p:txBody>
            <a:bodyPr wrap="none" anchor="ctr">
              <a:spAutoFit/>
            </a:bodyPr>
            <a:lstStyle/>
            <a:p>
              <a:endParaRPr lang="en-US"/>
            </a:p>
          </p:txBody>
        </p:sp>
        <p:sp>
          <p:nvSpPr>
            <p:cNvPr id="59" name="Oval 36"/>
            <p:cNvSpPr>
              <a:spLocks noChangeArrowheads="1"/>
            </p:cNvSpPr>
            <p:nvPr/>
          </p:nvSpPr>
          <p:spPr bwMode="auto">
            <a:xfrm rot="17546282">
              <a:off x="-1455043" y="3130632"/>
              <a:ext cx="384538" cy="382990"/>
            </a:xfrm>
            <a:prstGeom prst="ellipse">
              <a:avLst/>
            </a:prstGeom>
            <a:solidFill>
              <a:srgbClr val="FF0000"/>
            </a:solidFill>
            <a:ln w="22225" algn="ctr">
              <a:solidFill>
                <a:schemeClr val="tx1"/>
              </a:solidFill>
              <a:round/>
              <a:headEnd/>
              <a:tailEnd/>
            </a:ln>
          </p:spPr>
          <p:txBody>
            <a:bodyPr wrap="none" anchor="ctr">
              <a:spAutoFit/>
            </a:bodyPr>
            <a:lstStyle/>
            <a:p>
              <a:endParaRPr lang="en-US"/>
            </a:p>
          </p:txBody>
        </p:sp>
        <p:sp>
          <p:nvSpPr>
            <p:cNvPr id="60" name="Oval 30"/>
            <p:cNvSpPr>
              <a:spLocks noChangeArrowheads="1"/>
            </p:cNvSpPr>
            <p:nvPr/>
          </p:nvSpPr>
          <p:spPr bwMode="auto">
            <a:xfrm rot="17546282">
              <a:off x="-1316143" y="3299848"/>
              <a:ext cx="384538" cy="382990"/>
            </a:xfrm>
            <a:prstGeom prst="ellipse">
              <a:avLst/>
            </a:prstGeom>
            <a:solidFill>
              <a:srgbClr val="0000FF"/>
            </a:solidFill>
            <a:ln w="22225" algn="ctr">
              <a:solidFill>
                <a:schemeClr val="tx1"/>
              </a:solidFill>
              <a:round/>
              <a:headEnd/>
              <a:tailEnd/>
            </a:ln>
          </p:spPr>
          <p:txBody>
            <a:bodyPr wrap="none" anchor="ctr">
              <a:spAutoFit/>
            </a:bodyPr>
            <a:lstStyle/>
            <a:p>
              <a:endParaRPr lang="en-US"/>
            </a:p>
          </p:txBody>
        </p:sp>
        <p:sp>
          <p:nvSpPr>
            <p:cNvPr id="61" name="Oval 37"/>
            <p:cNvSpPr>
              <a:spLocks noChangeArrowheads="1"/>
            </p:cNvSpPr>
            <p:nvPr/>
          </p:nvSpPr>
          <p:spPr bwMode="auto">
            <a:xfrm rot="17546282">
              <a:off x="-1070073" y="3240478"/>
              <a:ext cx="384538" cy="382990"/>
            </a:xfrm>
            <a:prstGeom prst="ellipse">
              <a:avLst/>
            </a:prstGeom>
            <a:solidFill>
              <a:srgbClr val="FF0000"/>
            </a:solidFill>
            <a:ln w="22225" algn="ctr">
              <a:solidFill>
                <a:schemeClr val="tx1"/>
              </a:solidFill>
              <a:round/>
              <a:headEnd/>
              <a:tailEnd/>
            </a:ln>
          </p:spPr>
          <p:txBody>
            <a:bodyPr wrap="none" anchor="ctr">
              <a:spAutoFit/>
            </a:bodyPr>
            <a:lstStyle/>
            <a:p>
              <a:endParaRPr lang="en-US"/>
            </a:p>
          </p:txBody>
        </p:sp>
        <p:sp>
          <p:nvSpPr>
            <p:cNvPr id="62" name="Oval 37"/>
            <p:cNvSpPr>
              <a:spLocks noChangeArrowheads="1"/>
            </p:cNvSpPr>
            <p:nvPr/>
          </p:nvSpPr>
          <p:spPr bwMode="auto">
            <a:xfrm rot="17546282">
              <a:off x="-1566526" y="4092246"/>
              <a:ext cx="384538" cy="382990"/>
            </a:xfrm>
            <a:prstGeom prst="ellipse">
              <a:avLst/>
            </a:prstGeom>
            <a:solidFill>
              <a:srgbClr val="FF0000"/>
            </a:solidFill>
            <a:ln w="22225" algn="ctr">
              <a:solidFill>
                <a:schemeClr val="tx1"/>
              </a:solidFill>
              <a:round/>
              <a:headEnd/>
              <a:tailEnd/>
            </a:ln>
          </p:spPr>
          <p:txBody>
            <a:bodyPr wrap="none" anchor="ctr">
              <a:spAutoFit/>
            </a:bodyPr>
            <a:lstStyle/>
            <a:p>
              <a:endParaRPr lang="en-US"/>
            </a:p>
          </p:txBody>
        </p:sp>
        <p:sp>
          <p:nvSpPr>
            <p:cNvPr id="63" name="Oval 30"/>
            <p:cNvSpPr>
              <a:spLocks noChangeArrowheads="1"/>
            </p:cNvSpPr>
            <p:nvPr/>
          </p:nvSpPr>
          <p:spPr bwMode="auto">
            <a:xfrm rot="17546282">
              <a:off x="-1333800" y="4059124"/>
              <a:ext cx="384538" cy="382990"/>
            </a:xfrm>
            <a:prstGeom prst="ellipse">
              <a:avLst/>
            </a:prstGeom>
            <a:solidFill>
              <a:srgbClr val="0000FF"/>
            </a:solidFill>
            <a:ln w="22225" algn="ctr">
              <a:solidFill>
                <a:schemeClr val="tx1"/>
              </a:solidFill>
              <a:round/>
              <a:headEnd/>
              <a:tailEnd/>
            </a:ln>
          </p:spPr>
          <p:txBody>
            <a:bodyPr wrap="none" anchor="ctr">
              <a:spAutoFit/>
            </a:bodyPr>
            <a:lstStyle/>
            <a:p>
              <a:endParaRPr lang="en-US"/>
            </a:p>
          </p:txBody>
        </p:sp>
        <p:sp>
          <p:nvSpPr>
            <p:cNvPr id="64" name="Oval 37"/>
            <p:cNvSpPr>
              <a:spLocks noChangeArrowheads="1"/>
            </p:cNvSpPr>
            <p:nvPr/>
          </p:nvSpPr>
          <p:spPr bwMode="auto">
            <a:xfrm rot="17546282">
              <a:off x="-1147462" y="3925931"/>
              <a:ext cx="384538" cy="382990"/>
            </a:xfrm>
            <a:prstGeom prst="ellipse">
              <a:avLst/>
            </a:prstGeom>
            <a:solidFill>
              <a:srgbClr val="FF0000"/>
            </a:solidFill>
            <a:ln w="22225" algn="ctr">
              <a:solidFill>
                <a:schemeClr val="tx1"/>
              </a:solidFill>
              <a:round/>
              <a:headEnd/>
              <a:tailEnd/>
            </a:ln>
          </p:spPr>
          <p:txBody>
            <a:bodyPr wrap="none" anchor="ctr">
              <a:spAutoFit/>
            </a:bodyPr>
            <a:lstStyle/>
            <a:p>
              <a:endParaRPr lang="en-US"/>
            </a:p>
          </p:txBody>
        </p:sp>
        <p:sp>
          <p:nvSpPr>
            <p:cNvPr id="65" name="Oval 30"/>
            <p:cNvSpPr>
              <a:spLocks noChangeArrowheads="1"/>
            </p:cNvSpPr>
            <p:nvPr/>
          </p:nvSpPr>
          <p:spPr bwMode="auto">
            <a:xfrm rot="17546282">
              <a:off x="-940303" y="3808320"/>
              <a:ext cx="384538" cy="382990"/>
            </a:xfrm>
            <a:prstGeom prst="ellipse">
              <a:avLst/>
            </a:prstGeom>
            <a:solidFill>
              <a:srgbClr val="0000FF"/>
            </a:solidFill>
            <a:ln w="22225" algn="ctr">
              <a:solidFill>
                <a:schemeClr val="tx1"/>
              </a:solidFill>
              <a:round/>
              <a:headEnd/>
              <a:tailEnd/>
            </a:ln>
          </p:spPr>
          <p:txBody>
            <a:bodyPr wrap="none" anchor="ctr">
              <a:spAutoFit/>
            </a:bodyPr>
            <a:lstStyle/>
            <a:p>
              <a:endParaRPr lang="en-US"/>
            </a:p>
          </p:txBody>
        </p:sp>
        <p:sp>
          <p:nvSpPr>
            <p:cNvPr id="66" name="Oval 37"/>
            <p:cNvSpPr>
              <a:spLocks noChangeArrowheads="1"/>
            </p:cNvSpPr>
            <p:nvPr/>
          </p:nvSpPr>
          <p:spPr bwMode="auto">
            <a:xfrm rot="17546282">
              <a:off x="-901113" y="3599537"/>
              <a:ext cx="384538" cy="382990"/>
            </a:xfrm>
            <a:prstGeom prst="ellipse">
              <a:avLst/>
            </a:prstGeom>
            <a:solidFill>
              <a:srgbClr val="FF0000"/>
            </a:solidFill>
            <a:ln w="22225" algn="ctr">
              <a:solidFill>
                <a:schemeClr val="tx1"/>
              </a:solidFill>
              <a:round/>
              <a:headEnd/>
              <a:tailEnd/>
            </a:ln>
          </p:spPr>
          <p:txBody>
            <a:bodyPr wrap="none" anchor="ctr">
              <a:spAutoFit/>
            </a:bodyPr>
            <a:lstStyle/>
            <a:p>
              <a:endParaRPr lang="en-US"/>
            </a:p>
          </p:txBody>
        </p:sp>
        <p:sp>
          <p:nvSpPr>
            <p:cNvPr id="67" name="Oval 30"/>
            <p:cNvSpPr>
              <a:spLocks noChangeArrowheads="1"/>
            </p:cNvSpPr>
            <p:nvPr/>
          </p:nvSpPr>
          <p:spPr bwMode="auto">
            <a:xfrm rot="17546282">
              <a:off x="-899544" y="3400120"/>
              <a:ext cx="384538" cy="382990"/>
            </a:xfrm>
            <a:prstGeom prst="ellipse">
              <a:avLst/>
            </a:prstGeom>
            <a:solidFill>
              <a:srgbClr val="0000FF"/>
            </a:solidFill>
            <a:ln w="22225" algn="ctr">
              <a:solidFill>
                <a:schemeClr val="tx1"/>
              </a:solidFill>
              <a:round/>
              <a:headEnd/>
              <a:tailEnd/>
            </a:ln>
          </p:spPr>
          <p:txBody>
            <a:bodyPr wrap="none" anchor="ctr">
              <a:spAutoFit/>
            </a:bodyPr>
            <a:lstStyle/>
            <a:p>
              <a:endParaRPr lang="en-US"/>
            </a:p>
          </p:txBody>
        </p:sp>
        <p:sp>
          <p:nvSpPr>
            <p:cNvPr id="68" name="Oval 37"/>
            <p:cNvSpPr>
              <a:spLocks noChangeArrowheads="1"/>
            </p:cNvSpPr>
            <p:nvPr/>
          </p:nvSpPr>
          <p:spPr bwMode="auto">
            <a:xfrm rot="17546282">
              <a:off x="-1499385" y="3897004"/>
              <a:ext cx="384538" cy="382990"/>
            </a:xfrm>
            <a:prstGeom prst="ellipse">
              <a:avLst/>
            </a:prstGeom>
            <a:solidFill>
              <a:srgbClr val="FF0000"/>
            </a:solidFill>
            <a:ln w="22225" algn="ctr">
              <a:solidFill>
                <a:schemeClr val="tx1"/>
              </a:solidFill>
              <a:round/>
              <a:headEnd/>
              <a:tailEnd/>
            </a:ln>
          </p:spPr>
          <p:txBody>
            <a:bodyPr wrap="none" anchor="ctr">
              <a:spAutoFit/>
            </a:bodyPr>
            <a:lstStyle/>
            <a:p>
              <a:endParaRPr lang="en-US"/>
            </a:p>
          </p:txBody>
        </p:sp>
        <p:sp>
          <p:nvSpPr>
            <p:cNvPr id="69" name="Oval 30"/>
            <p:cNvSpPr>
              <a:spLocks noChangeArrowheads="1"/>
            </p:cNvSpPr>
            <p:nvPr/>
          </p:nvSpPr>
          <p:spPr bwMode="auto">
            <a:xfrm rot="17546282">
              <a:off x="-1332329" y="3816913"/>
              <a:ext cx="384538" cy="382990"/>
            </a:xfrm>
            <a:prstGeom prst="ellipse">
              <a:avLst/>
            </a:prstGeom>
            <a:solidFill>
              <a:srgbClr val="0000FF"/>
            </a:solidFill>
            <a:ln w="22225" algn="ctr">
              <a:solidFill>
                <a:schemeClr val="tx1"/>
              </a:solidFill>
              <a:round/>
              <a:headEnd/>
              <a:tailEnd/>
            </a:ln>
          </p:spPr>
          <p:txBody>
            <a:bodyPr wrap="none" anchor="ctr">
              <a:spAutoFit/>
            </a:bodyPr>
            <a:lstStyle/>
            <a:p>
              <a:endParaRPr lang="en-US"/>
            </a:p>
          </p:txBody>
        </p:sp>
        <p:sp>
          <p:nvSpPr>
            <p:cNvPr id="70" name="Oval 37"/>
            <p:cNvSpPr>
              <a:spLocks noChangeArrowheads="1"/>
            </p:cNvSpPr>
            <p:nvPr/>
          </p:nvSpPr>
          <p:spPr bwMode="auto">
            <a:xfrm rot="17546282">
              <a:off x="-1146845" y="3580573"/>
              <a:ext cx="384538" cy="382990"/>
            </a:xfrm>
            <a:prstGeom prst="ellipse">
              <a:avLst/>
            </a:prstGeom>
            <a:solidFill>
              <a:srgbClr val="FF0000"/>
            </a:solidFill>
            <a:ln w="22225" algn="ctr">
              <a:solidFill>
                <a:schemeClr val="tx1"/>
              </a:solidFill>
              <a:round/>
              <a:headEnd/>
              <a:tailEnd/>
            </a:ln>
          </p:spPr>
          <p:txBody>
            <a:bodyPr wrap="none" anchor="ctr">
              <a:spAutoFit/>
            </a:bodyPr>
            <a:lstStyle/>
            <a:p>
              <a:endParaRPr lang="en-US"/>
            </a:p>
          </p:txBody>
        </p:sp>
        <p:sp>
          <p:nvSpPr>
            <p:cNvPr id="71" name="Oval 30"/>
            <p:cNvSpPr>
              <a:spLocks noChangeArrowheads="1"/>
            </p:cNvSpPr>
            <p:nvPr/>
          </p:nvSpPr>
          <p:spPr bwMode="auto">
            <a:xfrm rot="17546282">
              <a:off x="-1386956" y="3587437"/>
              <a:ext cx="384538" cy="382990"/>
            </a:xfrm>
            <a:prstGeom prst="ellipse">
              <a:avLst/>
            </a:prstGeom>
            <a:solidFill>
              <a:srgbClr val="0000FF"/>
            </a:solidFill>
            <a:ln w="22225" algn="ctr">
              <a:solidFill>
                <a:schemeClr val="tx1"/>
              </a:solidFill>
              <a:round/>
              <a:headEnd/>
              <a:tailEnd/>
            </a:ln>
          </p:spPr>
          <p:txBody>
            <a:bodyPr wrap="none" anchor="ctr">
              <a:spAutoFit/>
            </a:bodyPr>
            <a:lstStyle/>
            <a:p>
              <a:endParaRPr lang="en-US"/>
            </a:p>
          </p:txBody>
        </p:sp>
        <p:sp>
          <p:nvSpPr>
            <p:cNvPr id="72" name="Oval 37"/>
            <p:cNvSpPr>
              <a:spLocks noChangeArrowheads="1"/>
            </p:cNvSpPr>
            <p:nvPr/>
          </p:nvSpPr>
          <p:spPr bwMode="auto">
            <a:xfrm rot="17546282">
              <a:off x="-1645100" y="3720506"/>
              <a:ext cx="384538" cy="382990"/>
            </a:xfrm>
            <a:prstGeom prst="ellipse">
              <a:avLst/>
            </a:prstGeom>
            <a:solidFill>
              <a:srgbClr val="FF0000"/>
            </a:solidFill>
            <a:ln w="22225" algn="ctr">
              <a:solidFill>
                <a:schemeClr val="tx1"/>
              </a:solidFill>
              <a:round/>
              <a:headEnd/>
              <a:tailEnd/>
            </a:ln>
          </p:spPr>
          <p:txBody>
            <a:bodyPr wrap="none" anchor="ctr">
              <a:spAutoFit/>
            </a:bodyPr>
            <a:lstStyle/>
            <a:p>
              <a:endParaRPr lang="en-US"/>
            </a:p>
          </p:txBody>
        </p:sp>
        <p:sp>
          <p:nvSpPr>
            <p:cNvPr id="73" name="Oval 30"/>
            <p:cNvSpPr>
              <a:spLocks noChangeArrowheads="1"/>
            </p:cNvSpPr>
            <p:nvPr/>
          </p:nvSpPr>
          <p:spPr bwMode="auto">
            <a:xfrm rot="17546282">
              <a:off x="-1799216" y="3601304"/>
              <a:ext cx="384538" cy="382990"/>
            </a:xfrm>
            <a:prstGeom prst="ellipse">
              <a:avLst/>
            </a:prstGeom>
            <a:solidFill>
              <a:srgbClr val="0000FF"/>
            </a:solidFill>
            <a:ln w="22225" algn="ctr">
              <a:solidFill>
                <a:schemeClr val="tx1"/>
              </a:solidFill>
              <a:round/>
              <a:headEnd/>
              <a:tailEnd/>
            </a:ln>
          </p:spPr>
          <p:txBody>
            <a:bodyPr wrap="none" anchor="ctr">
              <a:spAutoFit/>
            </a:bodyPr>
            <a:lstStyle/>
            <a:p>
              <a:endParaRPr lang="en-US"/>
            </a:p>
          </p:txBody>
        </p:sp>
        <p:sp>
          <p:nvSpPr>
            <p:cNvPr id="74" name="Oval 37"/>
            <p:cNvSpPr>
              <a:spLocks noChangeArrowheads="1"/>
            </p:cNvSpPr>
            <p:nvPr/>
          </p:nvSpPr>
          <p:spPr bwMode="auto">
            <a:xfrm rot="17546282">
              <a:off x="-1556130" y="3430706"/>
              <a:ext cx="384538" cy="382990"/>
            </a:xfrm>
            <a:prstGeom prst="ellipse">
              <a:avLst/>
            </a:prstGeom>
            <a:solidFill>
              <a:srgbClr val="FF0000"/>
            </a:solidFill>
            <a:ln w="22225" algn="ctr">
              <a:solidFill>
                <a:schemeClr val="tx1"/>
              </a:solidFill>
              <a:round/>
              <a:headEnd/>
              <a:tailEnd/>
            </a:ln>
          </p:spPr>
          <p:txBody>
            <a:bodyPr wrap="none" anchor="ctr">
              <a:spAutoFit/>
            </a:bodyPr>
            <a:lstStyle/>
            <a:p>
              <a:endParaRPr lang="en-US"/>
            </a:p>
          </p:txBody>
        </p:sp>
        <p:sp>
          <p:nvSpPr>
            <p:cNvPr id="75" name="Oval 30"/>
            <p:cNvSpPr>
              <a:spLocks noChangeArrowheads="1"/>
            </p:cNvSpPr>
            <p:nvPr/>
          </p:nvSpPr>
          <p:spPr bwMode="auto">
            <a:xfrm rot="17546282">
              <a:off x="-1698593" y="3204443"/>
              <a:ext cx="384538" cy="382990"/>
            </a:xfrm>
            <a:prstGeom prst="ellipse">
              <a:avLst/>
            </a:prstGeom>
            <a:solidFill>
              <a:srgbClr val="0000FF"/>
            </a:solidFill>
            <a:ln w="22225" algn="ctr">
              <a:solidFill>
                <a:schemeClr val="tx1"/>
              </a:solidFill>
              <a:round/>
              <a:headEnd/>
              <a:tailEnd/>
            </a:ln>
          </p:spPr>
          <p:txBody>
            <a:bodyPr wrap="none" anchor="ctr">
              <a:spAutoFit/>
            </a:bodyPr>
            <a:lstStyle/>
            <a:p>
              <a:endParaRPr lang="en-US"/>
            </a:p>
          </p:txBody>
        </p:sp>
        <p:sp>
          <p:nvSpPr>
            <p:cNvPr id="76" name="Oval 37"/>
            <p:cNvSpPr>
              <a:spLocks noChangeArrowheads="1"/>
            </p:cNvSpPr>
            <p:nvPr/>
          </p:nvSpPr>
          <p:spPr bwMode="auto">
            <a:xfrm rot="17546282">
              <a:off x="-1871335" y="3030330"/>
              <a:ext cx="384538" cy="382990"/>
            </a:xfrm>
            <a:prstGeom prst="ellipse">
              <a:avLst/>
            </a:prstGeom>
            <a:solidFill>
              <a:srgbClr val="FF0000"/>
            </a:solidFill>
            <a:ln w="22225" algn="ctr">
              <a:solidFill>
                <a:schemeClr val="tx1"/>
              </a:solidFill>
              <a:round/>
              <a:headEnd/>
              <a:tailEnd/>
            </a:ln>
          </p:spPr>
          <p:txBody>
            <a:bodyPr wrap="none" anchor="ctr">
              <a:spAutoFit/>
            </a:bodyPr>
            <a:lstStyle/>
            <a:p>
              <a:endParaRPr lang="en-US"/>
            </a:p>
          </p:txBody>
        </p:sp>
        <p:sp>
          <p:nvSpPr>
            <p:cNvPr id="77" name="Oval 37"/>
            <p:cNvSpPr>
              <a:spLocks noChangeArrowheads="1"/>
            </p:cNvSpPr>
            <p:nvPr/>
          </p:nvSpPr>
          <p:spPr bwMode="auto">
            <a:xfrm rot="17546282">
              <a:off x="-1890312" y="3393976"/>
              <a:ext cx="384538" cy="382990"/>
            </a:xfrm>
            <a:prstGeom prst="ellipse">
              <a:avLst/>
            </a:prstGeom>
            <a:solidFill>
              <a:srgbClr val="FF0000"/>
            </a:solidFill>
            <a:ln w="22225" algn="ctr">
              <a:solidFill>
                <a:schemeClr val="tx1"/>
              </a:solidFill>
              <a:round/>
              <a:headEnd/>
              <a:tailEnd/>
            </a:ln>
          </p:spPr>
          <p:txBody>
            <a:bodyPr wrap="none" anchor="ctr">
              <a:spAutoFit/>
            </a:bodyPr>
            <a:lstStyle/>
            <a:p>
              <a:endParaRPr lang="en-US"/>
            </a:p>
          </p:txBody>
        </p:sp>
        <p:sp>
          <p:nvSpPr>
            <p:cNvPr id="78" name="Oval 30"/>
            <p:cNvSpPr>
              <a:spLocks noChangeArrowheads="1"/>
            </p:cNvSpPr>
            <p:nvPr/>
          </p:nvSpPr>
          <p:spPr bwMode="auto">
            <a:xfrm rot="17546282">
              <a:off x="-2038220" y="3265203"/>
              <a:ext cx="384538" cy="382990"/>
            </a:xfrm>
            <a:prstGeom prst="ellipse">
              <a:avLst/>
            </a:prstGeom>
            <a:solidFill>
              <a:srgbClr val="0000FF"/>
            </a:solidFill>
            <a:ln w="22225" algn="ctr">
              <a:solidFill>
                <a:schemeClr val="tx1"/>
              </a:solidFill>
              <a:round/>
              <a:headEnd/>
              <a:tailEnd/>
            </a:ln>
          </p:spPr>
          <p:txBody>
            <a:bodyPr wrap="none" anchor="ctr">
              <a:spAutoFit/>
            </a:bodyPr>
            <a:lstStyle/>
            <a:p>
              <a:endParaRPr lang="en-US"/>
            </a:p>
          </p:txBody>
        </p:sp>
        <p:sp>
          <p:nvSpPr>
            <p:cNvPr id="79" name="Oval 37"/>
            <p:cNvSpPr>
              <a:spLocks noChangeArrowheads="1"/>
            </p:cNvSpPr>
            <p:nvPr/>
          </p:nvSpPr>
          <p:spPr bwMode="auto">
            <a:xfrm rot="17546282">
              <a:off x="-2136068" y="3483147"/>
              <a:ext cx="384538" cy="382990"/>
            </a:xfrm>
            <a:prstGeom prst="ellipse">
              <a:avLst/>
            </a:prstGeom>
            <a:solidFill>
              <a:srgbClr val="FF0000"/>
            </a:solidFill>
            <a:ln w="22225" algn="ctr">
              <a:solidFill>
                <a:schemeClr val="tx1"/>
              </a:solidFill>
              <a:round/>
              <a:headEnd/>
              <a:tailEnd/>
            </a:ln>
          </p:spPr>
          <p:txBody>
            <a:bodyPr wrap="none" anchor="ctr">
              <a:spAutoFit/>
            </a:bodyPr>
            <a:lstStyle/>
            <a:p>
              <a:endParaRPr lang="en-US"/>
            </a:p>
          </p:txBody>
        </p:sp>
        <p:sp>
          <p:nvSpPr>
            <p:cNvPr id="80" name="Oval 30"/>
            <p:cNvSpPr>
              <a:spLocks noChangeArrowheads="1"/>
            </p:cNvSpPr>
            <p:nvPr/>
          </p:nvSpPr>
          <p:spPr bwMode="auto">
            <a:xfrm rot="17546282">
              <a:off x="-2087985" y="3747817"/>
              <a:ext cx="384538" cy="382990"/>
            </a:xfrm>
            <a:prstGeom prst="ellipse">
              <a:avLst/>
            </a:prstGeom>
            <a:solidFill>
              <a:srgbClr val="0000FF"/>
            </a:solidFill>
            <a:ln w="22225" algn="ctr">
              <a:solidFill>
                <a:schemeClr val="tx1"/>
              </a:solidFill>
              <a:round/>
              <a:headEnd/>
              <a:tailEnd/>
            </a:ln>
          </p:spPr>
          <p:txBody>
            <a:bodyPr wrap="none" anchor="ctr">
              <a:spAutoFit/>
            </a:bodyPr>
            <a:lstStyle/>
            <a:p>
              <a:endParaRPr lang="en-US"/>
            </a:p>
          </p:txBody>
        </p:sp>
        <p:sp>
          <p:nvSpPr>
            <p:cNvPr id="81" name="Oval 37"/>
            <p:cNvSpPr>
              <a:spLocks noChangeArrowheads="1"/>
            </p:cNvSpPr>
            <p:nvPr/>
          </p:nvSpPr>
          <p:spPr bwMode="auto">
            <a:xfrm rot="17546282">
              <a:off x="-1915031" y="3850340"/>
              <a:ext cx="384538" cy="382990"/>
            </a:xfrm>
            <a:prstGeom prst="ellipse">
              <a:avLst/>
            </a:prstGeom>
            <a:solidFill>
              <a:srgbClr val="FF0000"/>
            </a:solidFill>
            <a:ln w="22225" algn="ctr">
              <a:solidFill>
                <a:schemeClr val="tx1"/>
              </a:solidFill>
              <a:round/>
              <a:headEnd/>
              <a:tailEnd/>
            </a:ln>
          </p:spPr>
          <p:txBody>
            <a:bodyPr wrap="none" anchor="ctr">
              <a:spAutoFit/>
            </a:bodyPr>
            <a:lstStyle/>
            <a:p>
              <a:endParaRPr lang="en-US"/>
            </a:p>
          </p:txBody>
        </p:sp>
        <p:sp>
          <p:nvSpPr>
            <p:cNvPr id="82" name="Oval 30"/>
            <p:cNvSpPr>
              <a:spLocks noChangeArrowheads="1"/>
            </p:cNvSpPr>
            <p:nvPr/>
          </p:nvSpPr>
          <p:spPr bwMode="auto">
            <a:xfrm rot="17546282">
              <a:off x="-1768626" y="4030198"/>
              <a:ext cx="384538" cy="382990"/>
            </a:xfrm>
            <a:prstGeom prst="ellipse">
              <a:avLst/>
            </a:prstGeom>
            <a:solidFill>
              <a:srgbClr val="0000FF"/>
            </a:solidFill>
            <a:ln w="22225" algn="ctr">
              <a:solidFill>
                <a:schemeClr val="tx1"/>
              </a:solidFill>
              <a:round/>
              <a:headEnd/>
              <a:tailEnd/>
            </a:ln>
          </p:spPr>
          <p:txBody>
            <a:bodyPr wrap="none" anchor="ctr">
              <a:spAutoFit/>
            </a:bodyPr>
            <a:lstStyle/>
            <a:p>
              <a:endParaRPr lang="en-US"/>
            </a:p>
          </p:txBody>
        </p:sp>
      </p:grpSp>
    </p:spTree>
    <p:extLst>
      <p:ext uri="{BB962C8B-B14F-4D97-AF65-F5344CB8AC3E}">
        <p14:creationId xmlns:p14="http://schemas.microsoft.com/office/powerpoint/2010/main" val="620692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2000"/>
                                        <p:tgtEl>
                                          <p:spTgt spid="43"/>
                                        </p:tgtEl>
                                      </p:cBhvr>
                                    </p:animEffect>
                                    <p:anim calcmode="lin" valueType="num">
                                      <p:cBhvr>
                                        <p:cTn id="8" dur="2000" fill="hold"/>
                                        <p:tgtEl>
                                          <p:spTgt spid="43"/>
                                        </p:tgtEl>
                                        <p:attrNameLst>
                                          <p:attrName>ppt_w</p:attrName>
                                        </p:attrNameLst>
                                      </p:cBhvr>
                                      <p:tavLst>
                                        <p:tav tm="0" fmla="#ppt_w*sin(2.5*pi*$)">
                                          <p:val>
                                            <p:fltVal val="0"/>
                                          </p:val>
                                        </p:tav>
                                        <p:tav tm="100000">
                                          <p:val>
                                            <p:fltVal val="1"/>
                                          </p:val>
                                        </p:tav>
                                      </p:tavLst>
                                    </p:anim>
                                    <p:anim calcmode="lin" valueType="num">
                                      <p:cBhvr>
                                        <p:cTn id="9" dur="2000" fill="hold"/>
                                        <p:tgtEl>
                                          <p:spTgt spid="4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2000"/>
                                        <p:tgtEl>
                                          <p:spTgt spid="6"/>
                                        </p:tgtEl>
                                      </p:cBhvr>
                                    </p:animEffect>
                                    <p:anim calcmode="lin" valueType="num">
                                      <p:cBhvr>
                                        <p:cTn id="22" dur="2000" fill="hold"/>
                                        <p:tgtEl>
                                          <p:spTgt spid="6"/>
                                        </p:tgtEl>
                                        <p:attrNameLst>
                                          <p:attrName>ppt_w</p:attrName>
                                        </p:attrNameLst>
                                      </p:cBhvr>
                                      <p:tavLst>
                                        <p:tav tm="0" fmla="#ppt_w*sin(2.5*pi*$)">
                                          <p:val>
                                            <p:fltVal val="0"/>
                                          </p:val>
                                        </p:tav>
                                        <p:tav tm="100000">
                                          <p:val>
                                            <p:fltVal val="1"/>
                                          </p:val>
                                        </p:tav>
                                      </p:tavLst>
                                    </p:anim>
                                    <p:anim calcmode="lin" valueType="num">
                                      <p:cBhvr>
                                        <p:cTn id="23"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7173"/>
                                        </p:tgtEl>
                                        <p:attrNameLst>
                                          <p:attrName>style.visibility</p:attrName>
                                        </p:attrNameLst>
                                      </p:cBhvr>
                                      <p:to>
                                        <p:strVal val="visible"/>
                                      </p:to>
                                    </p:set>
                                    <p:animEffect transition="in" filter="circle(in)">
                                      <p:cBhvr>
                                        <p:cTn id="35" dur="2000"/>
                                        <p:tgtEl>
                                          <p:spTgt spid="7173"/>
                                        </p:tgtEl>
                                      </p:cBhvr>
                                    </p:animEffect>
                                  </p:childTnLst>
                                </p:cTn>
                              </p:par>
                            </p:childTnLst>
                          </p:cTn>
                        </p:par>
                      </p:childTnLst>
                    </p:cTn>
                  </p:par>
                  <p:par>
                    <p:cTn id="36" fill="hold">
                      <p:stCondLst>
                        <p:cond delay="indefinite"/>
                      </p:stCondLst>
                      <p:childTnLst>
                        <p:par>
                          <p:cTn id="37" fill="hold">
                            <p:stCondLst>
                              <p:cond delay="0"/>
                            </p:stCondLst>
                            <p:childTnLst>
                              <p:par>
                                <p:cTn id="38" presetID="34" presetClass="entr" presetSubtype="0" fill="hold" grpId="0" nodeType="clickEffect">
                                  <p:stCondLst>
                                    <p:cond delay="0"/>
                                  </p:stCondLst>
                                  <p:childTnLst>
                                    <p:set>
                                      <p:cBhvr>
                                        <p:cTn id="39" dur="1" fill="hold">
                                          <p:stCondLst>
                                            <p:cond delay="0"/>
                                          </p:stCondLst>
                                        </p:cTn>
                                        <p:tgtEl>
                                          <p:spTgt spid="199689"/>
                                        </p:tgtEl>
                                        <p:attrNameLst>
                                          <p:attrName>style.visibility</p:attrName>
                                        </p:attrNameLst>
                                      </p:cBhvr>
                                      <p:to>
                                        <p:strVal val="visible"/>
                                      </p:to>
                                    </p:set>
                                    <p:anim from="(-#ppt_w/2)" to="(#ppt_x)" calcmode="lin" valueType="num">
                                      <p:cBhvr>
                                        <p:cTn id="40" dur="600" fill="hold">
                                          <p:stCondLst>
                                            <p:cond delay="0"/>
                                          </p:stCondLst>
                                        </p:cTn>
                                        <p:tgtEl>
                                          <p:spTgt spid="199689"/>
                                        </p:tgtEl>
                                        <p:attrNameLst>
                                          <p:attrName>ppt_x</p:attrName>
                                        </p:attrNameLst>
                                      </p:cBhvr>
                                    </p:anim>
                                    <p:anim from="0" to="-1.0" calcmode="lin" valueType="num">
                                      <p:cBhvr>
                                        <p:cTn id="41" dur="200" decel="50000" autoRev="1" fill="hold">
                                          <p:stCondLst>
                                            <p:cond delay="600"/>
                                          </p:stCondLst>
                                        </p:cTn>
                                        <p:tgtEl>
                                          <p:spTgt spid="199689"/>
                                        </p:tgtEl>
                                        <p:attrNameLst>
                                          <p:attrName>xshear</p:attrName>
                                        </p:attrNameLst>
                                      </p:cBhvr>
                                    </p:anim>
                                    <p:animScale>
                                      <p:cBhvr>
                                        <p:cTn id="42" dur="200" decel="100000" autoRev="1" fill="hold">
                                          <p:stCondLst>
                                            <p:cond delay="600"/>
                                          </p:stCondLst>
                                        </p:cTn>
                                        <p:tgtEl>
                                          <p:spTgt spid="199689"/>
                                        </p:tgtEl>
                                      </p:cBhvr>
                                      <p:from x="100000" y="100000"/>
                                      <p:to x="80000" y="100000"/>
                                    </p:animScale>
                                    <p:anim by="(#ppt_h/3+#ppt_w*0.1)" calcmode="lin" valueType="num">
                                      <p:cBhvr additive="sum">
                                        <p:cTn id="43" dur="200" decel="100000" autoRev="1" fill="hold">
                                          <p:stCondLst>
                                            <p:cond delay="600"/>
                                          </p:stCondLst>
                                        </p:cTn>
                                        <p:tgtEl>
                                          <p:spTgt spid="199689"/>
                                        </p:tgtEl>
                                        <p:attrNameLst>
                                          <p:attrName>ppt_x</p:attrName>
                                        </p:attrNameLst>
                                      </p:cBhvr>
                                    </p:anim>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nodeType="click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circle(in)">
                                      <p:cBhvr>
                                        <p:cTn id="48" dur="2000"/>
                                        <p:tgtEl>
                                          <p:spTgt spid="55"/>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nodeType="clickEffect">
                                  <p:stCondLst>
                                    <p:cond delay="0"/>
                                  </p:stCondLst>
                                  <p:childTnLst>
                                    <p:set>
                                      <p:cBhvr>
                                        <p:cTn id="52" dur="1" fill="hold">
                                          <p:stCondLst>
                                            <p:cond delay="0"/>
                                          </p:stCondLst>
                                        </p:cTn>
                                        <p:tgtEl>
                                          <p:spTgt spid="44"/>
                                        </p:tgtEl>
                                        <p:attrNameLst>
                                          <p:attrName>style.visibility</p:attrName>
                                        </p:attrNameLst>
                                      </p:cBhvr>
                                      <p:to>
                                        <p:strVal val="visible"/>
                                      </p:to>
                                    </p:set>
                                    <p:anim calcmode="lin" valueType="num">
                                      <p:cBhvr additive="base">
                                        <p:cTn id="53" dur="5000" fill="hold"/>
                                        <p:tgtEl>
                                          <p:spTgt spid="44"/>
                                        </p:tgtEl>
                                        <p:attrNameLst>
                                          <p:attrName>ppt_x</p:attrName>
                                        </p:attrNameLst>
                                      </p:cBhvr>
                                      <p:tavLst>
                                        <p:tav tm="0">
                                          <p:val>
                                            <p:strVal val="0-#ppt_w/2"/>
                                          </p:val>
                                        </p:tav>
                                        <p:tav tm="100000">
                                          <p:val>
                                            <p:strVal val="#ppt_x"/>
                                          </p:val>
                                        </p:tav>
                                      </p:tavLst>
                                    </p:anim>
                                    <p:anim calcmode="lin" valueType="num">
                                      <p:cBhvr additive="base">
                                        <p:cTn id="54" dur="50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7" presetClass="entr" presetSubtype="0" fill="hold" grpId="0" nodeType="clickEffect">
                                  <p:stCondLst>
                                    <p:cond delay="0"/>
                                  </p:stCondLst>
                                  <p:iterate type="lt">
                                    <p:tmPct val="50000"/>
                                  </p:iterate>
                                  <p:childTnLst>
                                    <p:set>
                                      <p:cBhvr>
                                        <p:cTn id="58" dur="1" fill="hold">
                                          <p:stCondLst>
                                            <p:cond delay="0"/>
                                          </p:stCondLst>
                                        </p:cTn>
                                        <p:tgtEl>
                                          <p:spTgt spid="199690"/>
                                        </p:tgtEl>
                                        <p:attrNameLst>
                                          <p:attrName>style.visibility</p:attrName>
                                        </p:attrNameLst>
                                      </p:cBhvr>
                                      <p:to>
                                        <p:strVal val="visible"/>
                                      </p:to>
                                    </p:set>
                                    <p:anim calcmode="discrete" valueType="clr">
                                      <p:cBhvr override="childStyle">
                                        <p:cTn id="59" dur="80"/>
                                        <p:tgtEl>
                                          <p:spTgt spid="199690"/>
                                        </p:tgtEl>
                                        <p:attrNameLst>
                                          <p:attrName>style.color</p:attrName>
                                        </p:attrNameLst>
                                      </p:cBhvr>
                                      <p:tavLst>
                                        <p:tav tm="0">
                                          <p:val>
                                            <p:clrVal>
                                              <a:schemeClr val="accent2"/>
                                            </p:clrVal>
                                          </p:val>
                                        </p:tav>
                                        <p:tav tm="50000">
                                          <p:val>
                                            <p:clrVal>
                                              <a:schemeClr val="hlink"/>
                                            </p:clrVal>
                                          </p:val>
                                        </p:tav>
                                      </p:tavLst>
                                    </p:anim>
                                    <p:anim calcmode="discrete" valueType="clr">
                                      <p:cBhvr>
                                        <p:cTn id="60" dur="80"/>
                                        <p:tgtEl>
                                          <p:spTgt spid="199690"/>
                                        </p:tgtEl>
                                        <p:attrNameLst>
                                          <p:attrName>fillcolor</p:attrName>
                                        </p:attrNameLst>
                                      </p:cBhvr>
                                      <p:tavLst>
                                        <p:tav tm="0">
                                          <p:val>
                                            <p:clrVal>
                                              <a:schemeClr val="accent2"/>
                                            </p:clrVal>
                                          </p:val>
                                        </p:tav>
                                        <p:tav tm="50000">
                                          <p:val>
                                            <p:clrVal>
                                              <a:schemeClr val="hlink"/>
                                            </p:clrVal>
                                          </p:val>
                                        </p:tav>
                                      </p:tavLst>
                                    </p:anim>
                                    <p:set>
                                      <p:cBhvr>
                                        <p:cTn id="61" dur="80"/>
                                        <p:tgtEl>
                                          <p:spTgt spid="199690"/>
                                        </p:tgtEl>
                                        <p:attrNameLst>
                                          <p:attrName>fill.type</p:attrName>
                                        </p:attrNameLst>
                                      </p:cBhvr>
                                      <p:to>
                                        <p:strVal val="solid"/>
                                      </p:to>
                                    </p:set>
                                  </p:childTnLst>
                                </p:cTn>
                              </p:par>
                            </p:childTnLst>
                          </p:cTn>
                        </p:par>
                      </p:childTnLst>
                    </p:cTn>
                  </p:par>
                  <p:par>
                    <p:cTn id="62" fill="hold">
                      <p:stCondLst>
                        <p:cond delay="indefinite"/>
                      </p:stCondLst>
                      <p:childTnLst>
                        <p:par>
                          <p:cTn id="63" fill="hold">
                            <p:stCondLst>
                              <p:cond delay="0"/>
                            </p:stCondLst>
                            <p:childTnLst>
                              <p:par>
                                <p:cTn id="64" presetID="27" presetClass="entr" presetSubtype="0" fill="hold" grpId="0" nodeType="clickEffect">
                                  <p:stCondLst>
                                    <p:cond delay="0"/>
                                  </p:stCondLst>
                                  <p:iterate type="lt">
                                    <p:tmPct val="50000"/>
                                  </p:iterate>
                                  <p:childTnLst>
                                    <p:set>
                                      <p:cBhvr>
                                        <p:cTn id="65" dur="1" fill="hold">
                                          <p:stCondLst>
                                            <p:cond delay="0"/>
                                          </p:stCondLst>
                                        </p:cTn>
                                        <p:tgtEl>
                                          <p:spTgt spid="199691"/>
                                        </p:tgtEl>
                                        <p:attrNameLst>
                                          <p:attrName>style.visibility</p:attrName>
                                        </p:attrNameLst>
                                      </p:cBhvr>
                                      <p:to>
                                        <p:strVal val="visible"/>
                                      </p:to>
                                    </p:set>
                                    <p:anim calcmode="discrete" valueType="clr">
                                      <p:cBhvr override="childStyle">
                                        <p:cTn id="66" dur="80"/>
                                        <p:tgtEl>
                                          <p:spTgt spid="199691"/>
                                        </p:tgtEl>
                                        <p:attrNameLst>
                                          <p:attrName>style.color</p:attrName>
                                        </p:attrNameLst>
                                      </p:cBhvr>
                                      <p:tavLst>
                                        <p:tav tm="0">
                                          <p:val>
                                            <p:clrVal>
                                              <a:schemeClr val="accent2"/>
                                            </p:clrVal>
                                          </p:val>
                                        </p:tav>
                                        <p:tav tm="50000">
                                          <p:val>
                                            <p:clrVal>
                                              <a:schemeClr val="hlink"/>
                                            </p:clrVal>
                                          </p:val>
                                        </p:tav>
                                      </p:tavLst>
                                    </p:anim>
                                    <p:anim calcmode="discrete" valueType="clr">
                                      <p:cBhvr>
                                        <p:cTn id="67" dur="80"/>
                                        <p:tgtEl>
                                          <p:spTgt spid="199691"/>
                                        </p:tgtEl>
                                        <p:attrNameLst>
                                          <p:attrName>fillcolor</p:attrName>
                                        </p:attrNameLst>
                                      </p:cBhvr>
                                      <p:tavLst>
                                        <p:tav tm="0">
                                          <p:val>
                                            <p:clrVal>
                                              <a:schemeClr val="accent2"/>
                                            </p:clrVal>
                                          </p:val>
                                        </p:tav>
                                        <p:tav tm="50000">
                                          <p:val>
                                            <p:clrVal>
                                              <a:schemeClr val="hlink"/>
                                            </p:clrVal>
                                          </p:val>
                                        </p:tav>
                                      </p:tavLst>
                                    </p:anim>
                                    <p:set>
                                      <p:cBhvr>
                                        <p:cTn id="68" dur="80"/>
                                        <p:tgtEl>
                                          <p:spTgt spid="199691"/>
                                        </p:tgtEl>
                                        <p:attrNameLst>
                                          <p:attrName>fill.type</p:attrName>
                                        </p:attrNameLst>
                                      </p:cBhvr>
                                      <p:to>
                                        <p:strVal val="solid"/>
                                      </p:to>
                                    </p:set>
                                  </p:childTnLst>
                                </p:cTn>
                              </p:par>
                            </p:childTnLst>
                          </p:cTn>
                        </p:par>
                      </p:childTnLst>
                    </p:cTn>
                  </p:par>
                  <p:par>
                    <p:cTn id="69" fill="hold">
                      <p:stCondLst>
                        <p:cond delay="indefinite"/>
                      </p:stCondLst>
                      <p:childTnLst>
                        <p:par>
                          <p:cTn id="70" fill="hold">
                            <p:stCondLst>
                              <p:cond delay="0"/>
                            </p:stCondLst>
                            <p:childTnLst>
                              <p:par>
                                <p:cTn id="71" presetID="52" presetClass="entr" presetSubtype="0" fill="hold" grpId="0" nodeType="clickEffect">
                                  <p:stCondLst>
                                    <p:cond delay="0"/>
                                  </p:stCondLst>
                                  <p:childTnLst>
                                    <p:set>
                                      <p:cBhvr>
                                        <p:cTn id="72" dur="1" fill="hold">
                                          <p:stCondLst>
                                            <p:cond delay="0"/>
                                          </p:stCondLst>
                                        </p:cTn>
                                        <p:tgtEl>
                                          <p:spTgt spid="199692"/>
                                        </p:tgtEl>
                                        <p:attrNameLst>
                                          <p:attrName>style.visibility</p:attrName>
                                        </p:attrNameLst>
                                      </p:cBhvr>
                                      <p:to>
                                        <p:strVal val="visible"/>
                                      </p:to>
                                    </p:set>
                                    <p:animScale>
                                      <p:cBhvr>
                                        <p:cTn id="73" dur="1000" decel="50000" fill="hold">
                                          <p:stCondLst>
                                            <p:cond delay="0"/>
                                          </p:stCondLst>
                                        </p:cTn>
                                        <p:tgtEl>
                                          <p:spTgt spid="19969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4" dur="1000" decel="50000" fill="hold">
                                          <p:stCondLst>
                                            <p:cond delay="0"/>
                                          </p:stCondLst>
                                        </p:cTn>
                                        <p:tgtEl>
                                          <p:spTgt spid="199692"/>
                                        </p:tgtEl>
                                        <p:attrNameLst>
                                          <p:attrName>ppt_x</p:attrName>
                                          <p:attrName>ppt_y</p:attrName>
                                        </p:attrNameLst>
                                      </p:cBhvr>
                                    </p:animMotion>
                                    <p:animEffect transition="in" filter="fade">
                                      <p:cBhvr>
                                        <p:cTn id="75" dur="1000"/>
                                        <p:tgtEl>
                                          <p:spTgt spid="199692"/>
                                        </p:tgtEl>
                                      </p:cBhvr>
                                    </p:animEffect>
                                  </p:childTnLst>
                                </p:cTn>
                              </p:par>
                              <p:par>
                                <p:cTn id="76" presetID="52" presetClass="entr" presetSubtype="0" fill="hold" grpId="0" nodeType="withEffect">
                                  <p:stCondLst>
                                    <p:cond delay="0"/>
                                  </p:stCondLst>
                                  <p:childTnLst>
                                    <p:set>
                                      <p:cBhvr>
                                        <p:cTn id="77" dur="1" fill="hold">
                                          <p:stCondLst>
                                            <p:cond delay="0"/>
                                          </p:stCondLst>
                                        </p:cTn>
                                        <p:tgtEl>
                                          <p:spTgt spid="199693"/>
                                        </p:tgtEl>
                                        <p:attrNameLst>
                                          <p:attrName>style.visibility</p:attrName>
                                        </p:attrNameLst>
                                      </p:cBhvr>
                                      <p:to>
                                        <p:strVal val="visible"/>
                                      </p:to>
                                    </p:set>
                                    <p:animScale>
                                      <p:cBhvr>
                                        <p:cTn id="78" dur="1000" decel="50000" fill="hold">
                                          <p:stCondLst>
                                            <p:cond delay="0"/>
                                          </p:stCondLst>
                                        </p:cTn>
                                        <p:tgtEl>
                                          <p:spTgt spid="19969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9" dur="1000" decel="50000" fill="hold">
                                          <p:stCondLst>
                                            <p:cond delay="0"/>
                                          </p:stCondLst>
                                        </p:cTn>
                                        <p:tgtEl>
                                          <p:spTgt spid="199693"/>
                                        </p:tgtEl>
                                        <p:attrNameLst>
                                          <p:attrName>ppt_x</p:attrName>
                                          <p:attrName>ppt_y</p:attrName>
                                        </p:attrNameLst>
                                      </p:cBhvr>
                                    </p:animMotion>
                                    <p:animEffect transition="in" filter="fade">
                                      <p:cBhvr>
                                        <p:cTn id="80" dur="1000"/>
                                        <p:tgtEl>
                                          <p:spTgt spid="199693"/>
                                        </p:tgtEl>
                                      </p:cBhvr>
                                    </p:animEffect>
                                  </p:childTnLst>
                                </p:cTn>
                              </p:par>
                              <p:par>
                                <p:cTn id="81" presetID="52" presetClass="entr" presetSubtype="0" fill="hold" grpId="0" nodeType="withEffect">
                                  <p:stCondLst>
                                    <p:cond delay="0"/>
                                  </p:stCondLst>
                                  <p:childTnLst>
                                    <p:set>
                                      <p:cBhvr>
                                        <p:cTn id="82" dur="1" fill="hold">
                                          <p:stCondLst>
                                            <p:cond delay="0"/>
                                          </p:stCondLst>
                                        </p:cTn>
                                        <p:tgtEl>
                                          <p:spTgt spid="199694"/>
                                        </p:tgtEl>
                                        <p:attrNameLst>
                                          <p:attrName>style.visibility</p:attrName>
                                        </p:attrNameLst>
                                      </p:cBhvr>
                                      <p:to>
                                        <p:strVal val="visible"/>
                                      </p:to>
                                    </p:set>
                                    <p:animScale>
                                      <p:cBhvr>
                                        <p:cTn id="83" dur="1000" decel="50000" fill="hold">
                                          <p:stCondLst>
                                            <p:cond delay="0"/>
                                          </p:stCondLst>
                                        </p:cTn>
                                        <p:tgtEl>
                                          <p:spTgt spid="19969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4" dur="1000" decel="50000" fill="hold">
                                          <p:stCondLst>
                                            <p:cond delay="0"/>
                                          </p:stCondLst>
                                        </p:cTn>
                                        <p:tgtEl>
                                          <p:spTgt spid="199694"/>
                                        </p:tgtEl>
                                        <p:attrNameLst>
                                          <p:attrName>ppt_x</p:attrName>
                                          <p:attrName>ppt_y</p:attrName>
                                        </p:attrNameLst>
                                      </p:cBhvr>
                                    </p:animMotion>
                                    <p:animEffect transition="in" filter="fade">
                                      <p:cBhvr>
                                        <p:cTn id="85" dur="1000"/>
                                        <p:tgtEl>
                                          <p:spTgt spid="199694"/>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199695"/>
                                        </p:tgtEl>
                                        <p:attrNameLst>
                                          <p:attrName>style.visibility</p:attrName>
                                        </p:attrNameLst>
                                      </p:cBhvr>
                                      <p:to>
                                        <p:strVal val="visible"/>
                                      </p:to>
                                    </p:set>
                                    <p:animEffect transition="in" filter="wipe(left)">
                                      <p:cBhvr>
                                        <p:cTn id="90" dur="500"/>
                                        <p:tgtEl>
                                          <p:spTgt spid="199695"/>
                                        </p:tgtEl>
                                      </p:cBhvr>
                                    </p:animEffect>
                                  </p:childTnLst>
                                </p:cTn>
                              </p:par>
                            </p:childTnLst>
                          </p:cTn>
                        </p:par>
                      </p:childTnLst>
                    </p:cTn>
                  </p:par>
                  <p:par>
                    <p:cTn id="91" fill="hold">
                      <p:stCondLst>
                        <p:cond delay="indefinite"/>
                      </p:stCondLst>
                      <p:childTnLst>
                        <p:par>
                          <p:cTn id="92" fill="hold">
                            <p:stCondLst>
                              <p:cond delay="0"/>
                            </p:stCondLst>
                            <p:childTnLst>
                              <p:par>
                                <p:cTn id="93" presetID="56" presetClass="entr" presetSubtype="0" fill="hold" grpId="0" nodeType="clickEffect">
                                  <p:stCondLst>
                                    <p:cond delay="0"/>
                                  </p:stCondLst>
                                  <p:iterate type="lt">
                                    <p:tmPct val="10000"/>
                                  </p:iterate>
                                  <p:childTnLst>
                                    <p:set>
                                      <p:cBhvr>
                                        <p:cTn id="94" dur="1" fill="hold">
                                          <p:stCondLst>
                                            <p:cond delay="0"/>
                                          </p:stCondLst>
                                        </p:cTn>
                                        <p:tgtEl>
                                          <p:spTgt spid="199700"/>
                                        </p:tgtEl>
                                        <p:attrNameLst>
                                          <p:attrName>style.visibility</p:attrName>
                                        </p:attrNameLst>
                                      </p:cBhvr>
                                      <p:to>
                                        <p:strVal val="visible"/>
                                      </p:to>
                                    </p:set>
                                    <p:anim by="(-#ppt_w*2)" calcmode="lin" valueType="num">
                                      <p:cBhvr rctx="PPT">
                                        <p:cTn id="95" dur="500" autoRev="1" fill="hold">
                                          <p:stCondLst>
                                            <p:cond delay="0"/>
                                          </p:stCondLst>
                                        </p:cTn>
                                        <p:tgtEl>
                                          <p:spTgt spid="199700"/>
                                        </p:tgtEl>
                                        <p:attrNameLst>
                                          <p:attrName>ppt_w</p:attrName>
                                        </p:attrNameLst>
                                      </p:cBhvr>
                                    </p:anim>
                                    <p:anim by="(#ppt_w*0.50)" calcmode="lin" valueType="num">
                                      <p:cBhvr>
                                        <p:cTn id="96" dur="500" decel="50000" autoRev="1" fill="hold">
                                          <p:stCondLst>
                                            <p:cond delay="0"/>
                                          </p:stCondLst>
                                        </p:cTn>
                                        <p:tgtEl>
                                          <p:spTgt spid="199700"/>
                                        </p:tgtEl>
                                        <p:attrNameLst>
                                          <p:attrName>ppt_x</p:attrName>
                                        </p:attrNameLst>
                                      </p:cBhvr>
                                    </p:anim>
                                    <p:anim from="(-#ppt_h/2)" to="(#ppt_y)" calcmode="lin" valueType="num">
                                      <p:cBhvr>
                                        <p:cTn id="97" dur="1000" fill="hold">
                                          <p:stCondLst>
                                            <p:cond delay="0"/>
                                          </p:stCondLst>
                                        </p:cTn>
                                        <p:tgtEl>
                                          <p:spTgt spid="199700"/>
                                        </p:tgtEl>
                                        <p:attrNameLst>
                                          <p:attrName>ppt_y</p:attrName>
                                        </p:attrNameLst>
                                      </p:cBhvr>
                                    </p:anim>
                                    <p:animRot by="21600000">
                                      <p:cBhvr>
                                        <p:cTn id="98" dur="1000" fill="hold">
                                          <p:stCondLst>
                                            <p:cond delay="0"/>
                                          </p:stCondLst>
                                        </p:cTn>
                                        <p:tgtEl>
                                          <p:spTgt spid="199700"/>
                                        </p:tgtEl>
                                        <p:attrNameLst>
                                          <p:attrName>r</p:attrName>
                                        </p:attrNameLst>
                                      </p:cBhvr>
                                    </p:animRot>
                                  </p:childTnLst>
                                </p:cTn>
                              </p:par>
                            </p:childTnLst>
                          </p:cTn>
                        </p:par>
                      </p:childTnLst>
                    </p:cTn>
                  </p:par>
                  <p:par>
                    <p:cTn id="99" fill="hold">
                      <p:stCondLst>
                        <p:cond delay="indefinite"/>
                      </p:stCondLst>
                      <p:childTnLst>
                        <p:par>
                          <p:cTn id="100" fill="hold">
                            <p:stCondLst>
                              <p:cond delay="0"/>
                            </p:stCondLst>
                            <p:childTnLst>
                              <p:par>
                                <p:cTn id="101" presetID="56" presetClass="entr" presetSubtype="0" fill="hold" grpId="0" nodeType="clickEffect">
                                  <p:stCondLst>
                                    <p:cond delay="0"/>
                                  </p:stCondLst>
                                  <p:iterate type="lt">
                                    <p:tmPct val="10000"/>
                                  </p:iterate>
                                  <p:childTnLst>
                                    <p:set>
                                      <p:cBhvr>
                                        <p:cTn id="102" dur="1" fill="hold">
                                          <p:stCondLst>
                                            <p:cond delay="0"/>
                                          </p:stCondLst>
                                        </p:cTn>
                                        <p:tgtEl>
                                          <p:spTgt spid="199701"/>
                                        </p:tgtEl>
                                        <p:attrNameLst>
                                          <p:attrName>style.visibility</p:attrName>
                                        </p:attrNameLst>
                                      </p:cBhvr>
                                      <p:to>
                                        <p:strVal val="visible"/>
                                      </p:to>
                                    </p:set>
                                    <p:anim by="(-#ppt_w*2)" calcmode="lin" valueType="num">
                                      <p:cBhvr rctx="PPT">
                                        <p:cTn id="103" dur="500" autoRev="1" fill="hold">
                                          <p:stCondLst>
                                            <p:cond delay="0"/>
                                          </p:stCondLst>
                                        </p:cTn>
                                        <p:tgtEl>
                                          <p:spTgt spid="199701"/>
                                        </p:tgtEl>
                                        <p:attrNameLst>
                                          <p:attrName>ppt_w</p:attrName>
                                        </p:attrNameLst>
                                      </p:cBhvr>
                                    </p:anim>
                                    <p:anim by="(#ppt_w*0.50)" calcmode="lin" valueType="num">
                                      <p:cBhvr>
                                        <p:cTn id="104" dur="500" decel="50000" autoRev="1" fill="hold">
                                          <p:stCondLst>
                                            <p:cond delay="0"/>
                                          </p:stCondLst>
                                        </p:cTn>
                                        <p:tgtEl>
                                          <p:spTgt spid="199701"/>
                                        </p:tgtEl>
                                        <p:attrNameLst>
                                          <p:attrName>ppt_x</p:attrName>
                                        </p:attrNameLst>
                                      </p:cBhvr>
                                    </p:anim>
                                    <p:anim from="(-#ppt_h/2)" to="(#ppt_y)" calcmode="lin" valueType="num">
                                      <p:cBhvr>
                                        <p:cTn id="105" dur="1000" fill="hold">
                                          <p:stCondLst>
                                            <p:cond delay="0"/>
                                          </p:stCondLst>
                                        </p:cTn>
                                        <p:tgtEl>
                                          <p:spTgt spid="199701"/>
                                        </p:tgtEl>
                                        <p:attrNameLst>
                                          <p:attrName>ppt_y</p:attrName>
                                        </p:attrNameLst>
                                      </p:cBhvr>
                                    </p:anim>
                                    <p:animRot by="21600000">
                                      <p:cBhvr>
                                        <p:cTn id="106" dur="1000" fill="hold">
                                          <p:stCondLst>
                                            <p:cond delay="0"/>
                                          </p:stCondLst>
                                        </p:cTn>
                                        <p:tgtEl>
                                          <p:spTgt spid="199701"/>
                                        </p:tgtEl>
                                        <p:attrNameLst>
                                          <p:attrName>r</p:attrName>
                                        </p:attrNameLst>
                                      </p:cBhvr>
                                    </p:animRot>
                                  </p:childTnLst>
                                </p:cTn>
                              </p:par>
                            </p:childTnLst>
                          </p:cTn>
                        </p:par>
                      </p:childTnLst>
                    </p:cTn>
                  </p:par>
                  <p:par>
                    <p:cTn id="107" fill="hold">
                      <p:stCondLst>
                        <p:cond delay="indefinite"/>
                      </p:stCondLst>
                      <p:childTnLst>
                        <p:par>
                          <p:cTn id="108" fill="hold">
                            <p:stCondLst>
                              <p:cond delay="0"/>
                            </p:stCondLst>
                            <p:childTnLst>
                              <p:par>
                                <p:cTn id="109" presetID="29" presetClass="entr" presetSubtype="0" fill="hold" grpId="0" nodeType="clickEffect">
                                  <p:stCondLst>
                                    <p:cond delay="0"/>
                                  </p:stCondLst>
                                  <p:childTnLst>
                                    <p:set>
                                      <p:cBhvr>
                                        <p:cTn id="110" dur="1" fill="hold">
                                          <p:stCondLst>
                                            <p:cond delay="0"/>
                                          </p:stCondLst>
                                        </p:cTn>
                                        <p:tgtEl>
                                          <p:spTgt spid="199702"/>
                                        </p:tgtEl>
                                        <p:attrNameLst>
                                          <p:attrName>style.visibility</p:attrName>
                                        </p:attrNameLst>
                                      </p:cBhvr>
                                      <p:to>
                                        <p:strVal val="visible"/>
                                      </p:to>
                                    </p:set>
                                    <p:anim calcmode="lin" valueType="num">
                                      <p:cBhvr>
                                        <p:cTn id="111" dur="1000" fill="hold"/>
                                        <p:tgtEl>
                                          <p:spTgt spid="199702"/>
                                        </p:tgtEl>
                                        <p:attrNameLst>
                                          <p:attrName>ppt_x</p:attrName>
                                        </p:attrNameLst>
                                      </p:cBhvr>
                                      <p:tavLst>
                                        <p:tav tm="0">
                                          <p:val>
                                            <p:strVal val="#ppt_x-.2"/>
                                          </p:val>
                                        </p:tav>
                                        <p:tav tm="100000">
                                          <p:val>
                                            <p:strVal val="#ppt_x"/>
                                          </p:val>
                                        </p:tav>
                                      </p:tavLst>
                                    </p:anim>
                                    <p:anim calcmode="lin" valueType="num">
                                      <p:cBhvr>
                                        <p:cTn id="112" dur="1000" fill="hold"/>
                                        <p:tgtEl>
                                          <p:spTgt spid="199702"/>
                                        </p:tgtEl>
                                        <p:attrNameLst>
                                          <p:attrName>ppt_y</p:attrName>
                                        </p:attrNameLst>
                                      </p:cBhvr>
                                      <p:tavLst>
                                        <p:tav tm="0">
                                          <p:val>
                                            <p:strVal val="#ppt_y"/>
                                          </p:val>
                                        </p:tav>
                                        <p:tav tm="100000">
                                          <p:val>
                                            <p:strVal val="#ppt_y"/>
                                          </p:val>
                                        </p:tav>
                                      </p:tavLst>
                                    </p:anim>
                                    <p:animEffect transition="in" filter="wipe(right)" prLst="gradientSize: 0.1">
                                      <p:cBhvr>
                                        <p:cTn id="113" dur="1000"/>
                                        <p:tgtEl>
                                          <p:spTgt spid="199702"/>
                                        </p:tgtEl>
                                      </p:cBhvr>
                                    </p:animEffect>
                                  </p:childTnLst>
                                </p:cTn>
                              </p:par>
                            </p:childTnLst>
                          </p:cTn>
                        </p:par>
                      </p:childTnLst>
                    </p:cTn>
                  </p:par>
                  <p:par>
                    <p:cTn id="114" fill="hold">
                      <p:stCondLst>
                        <p:cond delay="indefinite"/>
                      </p:stCondLst>
                      <p:childTnLst>
                        <p:par>
                          <p:cTn id="115" fill="hold">
                            <p:stCondLst>
                              <p:cond delay="0"/>
                            </p:stCondLst>
                            <p:childTnLst>
                              <p:par>
                                <p:cTn id="116" presetID="2" presetClass="entr" presetSubtype="4" fill="hold" nodeType="clickEffect">
                                  <p:stCondLst>
                                    <p:cond delay="0"/>
                                  </p:stCondLst>
                                  <p:childTnLst>
                                    <p:set>
                                      <p:cBhvr>
                                        <p:cTn id="117" dur="1" fill="hold">
                                          <p:stCondLst>
                                            <p:cond delay="0"/>
                                          </p:stCondLst>
                                        </p:cTn>
                                        <p:tgtEl>
                                          <p:spTgt spid="3"/>
                                        </p:tgtEl>
                                        <p:attrNameLst>
                                          <p:attrName>style.visibility</p:attrName>
                                        </p:attrNameLst>
                                      </p:cBhvr>
                                      <p:to>
                                        <p:strVal val="visible"/>
                                      </p:to>
                                    </p:set>
                                    <p:anim calcmode="lin" valueType="num">
                                      <p:cBhvr additive="base">
                                        <p:cTn id="118" dur="2000" fill="hold"/>
                                        <p:tgtEl>
                                          <p:spTgt spid="3"/>
                                        </p:tgtEl>
                                        <p:attrNameLst>
                                          <p:attrName>ppt_x</p:attrName>
                                        </p:attrNameLst>
                                      </p:cBhvr>
                                      <p:tavLst>
                                        <p:tav tm="0">
                                          <p:val>
                                            <p:strVal val="#ppt_x"/>
                                          </p:val>
                                        </p:tav>
                                        <p:tav tm="100000">
                                          <p:val>
                                            <p:strVal val="#ppt_x"/>
                                          </p:val>
                                        </p:tav>
                                      </p:tavLst>
                                    </p:anim>
                                    <p:anim calcmode="lin" valueType="num">
                                      <p:cBhvr additive="base">
                                        <p:cTn id="119" dur="2000" fill="hold"/>
                                        <p:tgtEl>
                                          <p:spTgt spid="3"/>
                                        </p:tgtEl>
                                        <p:attrNameLst>
                                          <p:attrName>ppt_y</p:attrName>
                                        </p:attrNameLst>
                                      </p:cBhvr>
                                      <p:tavLst>
                                        <p:tav tm="0">
                                          <p:val>
                                            <p:strVal val="1+#ppt_h/2"/>
                                          </p:val>
                                        </p:tav>
                                        <p:tav tm="100000">
                                          <p:val>
                                            <p:strVal val="#ppt_y"/>
                                          </p:val>
                                        </p:tav>
                                      </p:tavLst>
                                    </p:anim>
                                  </p:childTnLst>
                                </p:cTn>
                              </p:par>
                            </p:childTnLst>
                          </p:cTn>
                        </p:par>
                        <p:par>
                          <p:cTn id="120" fill="hold">
                            <p:stCondLst>
                              <p:cond delay="2000"/>
                            </p:stCondLst>
                            <p:childTnLst>
                              <p:par>
                                <p:cTn id="121" presetID="22" presetClass="entr" presetSubtype="4" fill="hold" grpId="0" nodeType="afterEffect">
                                  <p:stCondLst>
                                    <p:cond delay="0"/>
                                  </p:stCondLst>
                                  <p:childTnLst>
                                    <p:set>
                                      <p:cBhvr>
                                        <p:cTn id="122" dur="1" fill="hold">
                                          <p:stCondLst>
                                            <p:cond delay="0"/>
                                          </p:stCondLst>
                                        </p:cTn>
                                        <p:tgtEl>
                                          <p:spTgt spid="199706"/>
                                        </p:tgtEl>
                                        <p:attrNameLst>
                                          <p:attrName>style.visibility</p:attrName>
                                        </p:attrNameLst>
                                      </p:cBhvr>
                                      <p:to>
                                        <p:strVal val="visible"/>
                                      </p:to>
                                    </p:set>
                                    <p:animEffect transition="in" filter="wipe(down)">
                                      <p:cBhvr>
                                        <p:cTn id="123" dur="500"/>
                                        <p:tgtEl>
                                          <p:spTgt spid="199706"/>
                                        </p:tgtEl>
                                      </p:cBhvr>
                                    </p:animEffect>
                                  </p:childTnLst>
                                </p:cTn>
                              </p:par>
                            </p:childTnLst>
                          </p:cTn>
                        </p:par>
                      </p:childTnLst>
                    </p:cTn>
                  </p:par>
                  <p:par>
                    <p:cTn id="124" fill="hold">
                      <p:stCondLst>
                        <p:cond delay="indefinite"/>
                      </p:stCondLst>
                      <p:childTnLst>
                        <p:par>
                          <p:cTn id="125" fill="hold">
                            <p:stCondLst>
                              <p:cond delay="0"/>
                            </p:stCondLst>
                            <p:childTnLst>
                              <p:par>
                                <p:cTn id="126" presetID="29" presetClass="entr" presetSubtype="0" fill="hold" grpId="0" nodeType="clickEffect">
                                  <p:stCondLst>
                                    <p:cond delay="0"/>
                                  </p:stCondLst>
                                  <p:childTnLst>
                                    <p:set>
                                      <p:cBhvr>
                                        <p:cTn id="127" dur="1" fill="hold">
                                          <p:stCondLst>
                                            <p:cond delay="0"/>
                                          </p:stCondLst>
                                        </p:cTn>
                                        <p:tgtEl>
                                          <p:spTgt spid="199699"/>
                                        </p:tgtEl>
                                        <p:attrNameLst>
                                          <p:attrName>style.visibility</p:attrName>
                                        </p:attrNameLst>
                                      </p:cBhvr>
                                      <p:to>
                                        <p:strVal val="visible"/>
                                      </p:to>
                                    </p:set>
                                    <p:anim calcmode="lin" valueType="num">
                                      <p:cBhvr>
                                        <p:cTn id="128" dur="1000" fill="hold"/>
                                        <p:tgtEl>
                                          <p:spTgt spid="199699"/>
                                        </p:tgtEl>
                                        <p:attrNameLst>
                                          <p:attrName>ppt_x</p:attrName>
                                        </p:attrNameLst>
                                      </p:cBhvr>
                                      <p:tavLst>
                                        <p:tav tm="0">
                                          <p:val>
                                            <p:strVal val="#ppt_x-.2"/>
                                          </p:val>
                                        </p:tav>
                                        <p:tav tm="100000">
                                          <p:val>
                                            <p:strVal val="#ppt_x"/>
                                          </p:val>
                                        </p:tav>
                                      </p:tavLst>
                                    </p:anim>
                                    <p:anim calcmode="lin" valueType="num">
                                      <p:cBhvr>
                                        <p:cTn id="129" dur="1000" fill="hold"/>
                                        <p:tgtEl>
                                          <p:spTgt spid="199699"/>
                                        </p:tgtEl>
                                        <p:attrNameLst>
                                          <p:attrName>ppt_y</p:attrName>
                                        </p:attrNameLst>
                                      </p:cBhvr>
                                      <p:tavLst>
                                        <p:tav tm="0">
                                          <p:val>
                                            <p:strVal val="#ppt_y"/>
                                          </p:val>
                                        </p:tav>
                                        <p:tav tm="100000">
                                          <p:val>
                                            <p:strVal val="#ppt_y"/>
                                          </p:val>
                                        </p:tav>
                                      </p:tavLst>
                                    </p:anim>
                                    <p:animEffect transition="in" filter="wipe(right)" prLst="gradientSize: 0.1">
                                      <p:cBhvr>
                                        <p:cTn id="130" dur="1000"/>
                                        <p:tgtEl>
                                          <p:spTgt spid="199699"/>
                                        </p:tgtEl>
                                      </p:cBhvr>
                                    </p:animEffect>
                                  </p:childTnLst>
                                </p:cTn>
                              </p:par>
                            </p:childTnLst>
                          </p:cTn>
                        </p:par>
                      </p:childTnLst>
                    </p:cTn>
                  </p:par>
                  <p:par>
                    <p:cTn id="131" fill="hold">
                      <p:stCondLst>
                        <p:cond delay="indefinite"/>
                      </p:stCondLst>
                      <p:childTnLst>
                        <p:par>
                          <p:cTn id="132" fill="hold">
                            <p:stCondLst>
                              <p:cond delay="0"/>
                            </p:stCondLst>
                            <p:childTnLst>
                              <p:par>
                                <p:cTn id="133" presetID="52" presetClass="entr" presetSubtype="0" fill="hold" grpId="0" nodeType="clickEffect">
                                  <p:stCondLst>
                                    <p:cond delay="0"/>
                                  </p:stCondLst>
                                  <p:childTnLst>
                                    <p:set>
                                      <p:cBhvr>
                                        <p:cTn id="134" dur="1" fill="hold">
                                          <p:stCondLst>
                                            <p:cond delay="0"/>
                                          </p:stCondLst>
                                        </p:cTn>
                                        <p:tgtEl>
                                          <p:spTgt spid="199696"/>
                                        </p:tgtEl>
                                        <p:attrNameLst>
                                          <p:attrName>style.visibility</p:attrName>
                                        </p:attrNameLst>
                                      </p:cBhvr>
                                      <p:to>
                                        <p:strVal val="visible"/>
                                      </p:to>
                                    </p:set>
                                    <p:animScale>
                                      <p:cBhvr>
                                        <p:cTn id="135" dur="1000" decel="50000" fill="hold">
                                          <p:stCondLst>
                                            <p:cond delay="0"/>
                                          </p:stCondLst>
                                        </p:cTn>
                                        <p:tgtEl>
                                          <p:spTgt spid="19969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6" dur="1000" decel="50000" fill="hold">
                                          <p:stCondLst>
                                            <p:cond delay="0"/>
                                          </p:stCondLst>
                                        </p:cTn>
                                        <p:tgtEl>
                                          <p:spTgt spid="199696"/>
                                        </p:tgtEl>
                                        <p:attrNameLst>
                                          <p:attrName>ppt_x</p:attrName>
                                          <p:attrName>ppt_y</p:attrName>
                                        </p:attrNameLst>
                                      </p:cBhvr>
                                    </p:animMotion>
                                    <p:animEffect transition="in" filter="fade">
                                      <p:cBhvr>
                                        <p:cTn id="137" dur="1000"/>
                                        <p:tgtEl>
                                          <p:spTgt spid="199696"/>
                                        </p:tgtEl>
                                      </p:cBhvr>
                                    </p:animEffect>
                                  </p:childTnLst>
                                </p:cTn>
                              </p:par>
                            </p:childTnLst>
                          </p:cTn>
                        </p:par>
                      </p:childTnLst>
                    </p:cTn>
                  </p:par>
                  <p:par>
                    <p:cTn id="138" fill="hold">
                      <p:stCondLst>
                        <p:cond delay="indefinite"/>
                      </p:stCondLst>
                      <p:childTnLst>
                        <p:par>
                          <p:cTn id="139" fill="hold">
                            <p:stCondLst>
                              <p:cond delay="0"/>
                            </p:stCondLst>
                            <p:childTnLst>
                              <p:par>
                                <p:cTn id="140" presetID="52" presetClass="entr" presetSubtype="0" fill="hold" grpId="0" nodeType="clickEffect">
                                  <p:stCondLst>
                                    <p:cond delay="0"/>
                                  </p:stCondLst>
                                  <p:childTnLst>
                                    <p:set>
                                      <p:cBhvr>
                                        <p:cTn id="141" dur="1" fill="hold">
                                          <p:stCondLst>
                                            <p:cond delay="0"/>
                                          </p:stCondLst>
                                        </p:cTn>
                                        <p:tgtEl>
                                          <p:spTgt spid="199697"/>
                                        </p:tgtEl>
                                        <p:attrNameLst>
                                          <p:attrName>style.visibility</p:attrName>
                                        </p:attrNameLst>
                                      </p:cBhvr>
                                      <p:to>
                                        <p:strVal val="visible"/>
                                      </p:to>
                                    </p:set>
                                    <p:animScale>
                                      <p:cBhvr>
                                        <p:cTn id="142" dur="1000" decel="50000" fill="hold">
                                          <p:stCondLst>
                                            <p:cond delay="0"/>
                                          </p:stCondLst>
                                        </p:cTn>
                                        <p:tgtEl>
                                          <p:spTgt spid="19969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3" dur="1000" decel="50000" fill="hold">
                                          <p:stCondLst>
                                            <p:cond delay="0"/>
                                          </p:stCondLst>
                                        </p:cTn>
                                        <p:tgtEl>
                                          <p:spTgt spid="199697"/>
                                        </p:tgtEl>
                                        <p:attrNameLst>
                                          <p:attrName>ppt_x</p:attrName>
                                          <p:attrName>ppt_y</p:attrName>
                                        </p:attrNameLst>
                                      </p:cBhvr>
                                    </p:animMotion>
                                    <p:animEffect transition="in" filter="fade">
                                      <p:cBhvr>
                                        <p:cTn id="144" dur="1000"/>
                                        <p:tgtEl>
                                          <p:spTgt spid="199697"/>
                                        </p:tgtEl>
                                      </p:cBhvr>
                                    </p:animEffect>
                                  </p:childTnLst>
                                </p:cTn>
                              </p:par>
                            </p:childTnLst>
                          </p:cTn>
                        </p:par>
                      </p:childTnLst>
                    </p:cTn>
                  </p:par>
                  <p:par>
                    <p:cTn id="145" fill="hold">
                      <p:stCondLst>
                        <p:cond delay="indefinite"/>
                      </p:stCondLst>
                      <p:childTnLst>
                        <p:par>
                          <p:cTn id="146" fill="hold">
                            <p:stCondLst>
                              <p:cond delay="0"/>
                            </p:stCondLst>
                            <p:childTnLst>
                              <p:par>
                                <p:cTn id="147" presetID="52" presetClass="entr" presetSubtype="0" fill="hold" grpId="0" nodeType="clickEffect">
                                  <p:stCondLst>
                                    <p:cond delay="0"/>
                                  </p:stCondLst>
                                  <p:childTnLst>
                                    <p:set>
                                      <p:cBhvr>
                                        <p:cTn id="148" dur="1" fill="hold">
                                          <p:stCondLst>
                                            <p:cond delay="0"/>
                                          </p:stCondLst>
                                        </p:cTn>
                                        <p:tgtEl>
                                          <p:spTgt spid="199698"/>
                                        </p:tgtEl>
                                        <p:attrNameLst>
                                          <p:attrName>style.visibility</p:attrName>
                                        </p:attrNameLst>
                                      </p:cBhvr>
                                      <p:to>
                                        <p:strVal val="visible"/>
                                      </p:to>
                                    </p:set>
                                    <p:animScale>
                                      <p:cBhvr>
                                        <p:cTn id="149" dur="1000" decel="50000" fill="hold">
                                          <p:stCondLst>
                                            <p:cond delay="0"/>
                                          </p:stCondLst>
                                        </p:cTn>
                                        <p:tgtEl>
                                          <p:spTgt spid="19969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0" dur="1000" decel="50000" fill="hold">
                                          <p:stCondLst>
                                            <p:cond delay="0"/>
                                          </p:stCondLst>
                                        </p:cTn>
                                        <p:tgtEl>
                                          <p:spTgt spid="199698"/>
                                        </p:tgtEl>
                                        <p:attrNameLst>
                                          <p:attrName>ppt_x</p:attrName>
                                          <p:attrName>ppt_y</p:attrName>
                                        </p:attrNameLst>
                                      </p:cBhvr>
                                    </p:animMotion>
                                    <p:animEffect transition="in" filter="fade">
                                      <p:cBhvr>
                                        <p:cTn id="151" dur="1000"/>
                                        <p:tgtEl>
                                          <p:spTgt spid="199698"/>
                                        </p:tgtEl>
                                      </p:cBhvr>
                                    </p:animEffect>
                                  </p:childTnLst>
                                </p:cTn>
                              </p:par>
                            </p:childTnLst>
                          </p:cTn>
                        </p:par>
                      </p:childTnLst>
                    </p:cTn>
                  </p:par>
                  <p:par>
                    <p:cTn id="152" fill="hold">
                      <p:stCondLst>
                        <p:cond delay="indefinite"/>
                      </p:stCondLst>
                      <p:childTnLst>
                        <p:par>
                          <p:cTn id="153" fill="hold">
                            <p:stCondLst>
                              <p:cond delay="0"/>
                            </p:stCondLst>
                            <p:childTnLst>
                              <p:par>
                                <p:cTn id="154" presetID="27" presetClass="entr" presetSubtype="0" fill="hold" grpId="0" nodeType="clickEffect">
                                  <p:stCondLst>
                                    <p:cond delay="0"/>
                                  </p:stCondLst>
                                  <p:iterate type="lt">
                                    <p:tmPct val="50000"/>
                                  </p:iterate>
                                  <p:childTnLst>
                                    <p:set>
                                      <p:cBhvr>
                                        <p:cTn id="155" dur="1" fill="hold">
                                          <p:stCondLst>
                                            <p:cond delay="0"/>
                                          </p:stCondLst>
                                        </p:cTn>
                                        <p:tgtEl>
                                          <p:spTgt spid="199703"/>
                                        </p:tgtEl>
                                        <p:attrNameLst>
                                          <p:attrName>style.visibility</p:attrName>
                                        </p:attrNameLst>
                                      </p:cBhvr>
                                      <p:to>
                                        <p:strVal val="visible"/>
                                      </p:to>
                                    </p:set>
                                    <p:anim calcmode="discrete" valueType="clr">
                                      <p:cBhvr override="childStyle">
                                        <p:cTn id="156" dur="80"/>
                                        <p:tgtEl>
                                          <p:spTgt spid="199703"/>
                                        </p:tgtEl>
                                        <p:attrNameLst>
                                          <p:attrName>style.color</p:attrName>
                                        </p:attrNameLst>
                                      </p:cBhvr>
                                      <p:tavLst>
                                        <p:tav tm="0">
                                          <p:val>
                                            <p:clrVal>
                                              <a:schemeClr val="accent2"/>
                                            </p:clrVal>
                                          </p:val>
                                        </p:tav>
                                        <p:tav tm="50000">
                                          <p:val>
                                            <p:clrVal>
                                              <a:schemeClr val="hlink"/>
                                            </p:clrVal>
                                          </p:val>
                                        </p:tav>
                                      </p:tavLst>
                                    </p:anim>
                                    <p:anim calcmode="discrete" valueType="clr">
                                      <p:cBhvr>
                                        <p:cTn id="157" dur="80"/>
                                        <p:tgtEl>
                                          <p:spTgt spid="199703"/>
                                        </p:tgtEl>
                                        <p:attrNameLst>
                                          <p:attrName>fillcolor</p:attrName>
                                        </p:attrNameLst>
                                      </p:cBhvr>
                                      <p:tavLst>
                                        <p:tav tm="0">
                                          <p:val>
                                            <p:clrVal>
                                              <a:schemeClr val="accent2"/>
                                            </p:clrVal>
                                          </p:val>
                                        </p:tav>
                                        <p:tav tm="50000">
                                          <p:val>
                                            <p:clrVal>
                                              <a:schemeClr val="hlink"/>
                                            </p:clrVal>
                                          </p:val>
                                        </p:tav>
                                      </p:tavLst>
                                    </p:anim>
                                    <p:set>
                                      <p:cBhvr>
                                        <p:cTn id="158" dur="80"/>
                                        <p:tgtEl>
                                          <p:spTgt spid="199703"/>
                                        </p:tgtEl>
                                        <p:attrNameLst>
                                          <p:attrName>fill.type</p:attrName>
                                        </p:attrNameLst>
                                      </p:cBhvr>
                                      <p:to>
                                        <p:strVal val="solid"/>
                                      </p:to>
                                    </p:set>
                                  </p:childTnLst>
                                </p:cTn>
                              </p:par>
                            </p:childTnLst>
                          </p:cTn>
                        </p:par>
                      </p:childTnLst>
                    </p:cTn>
                  </p:par>
                  <p:par>
                    <p:cTn id="159" fill="hold">
                      <p:stCondLst>
                        <p:cond delay="indefinite"/>
                      </p:stCondLst>
                      <p:childTnLst>
                        <p:par>
                          <p:cTn id="160" fill="hold">
                            <p:stCondLst>
                              <p:cond delay="0"/>
                            </p:stCondLst>
                            <p:childTnLst>
                              <p:par>
                                <p:cTn id="161" presetID="10" presetClass="entr" presetSubtype="0" fill="hold" grpId="0" nodeType="clickEffect">
                                  <p:stCondLst>
                                    <p:cond delay="0"/>
                                  </p:stCondLst>
                                  <p:childTnLst>
                                    <p:set>
                                      <p:cBhvr>
                                        <p:cTn id="162" dur="1" fill="hold">
                                          <p:stCondLst>
                                            <p:cond delay="0"/>
                                          </p:stCondLst>
                                        </p:cTn>
                                        <p:tgtEl>
                                          <p:spTgt spid="199707"/>
                                        </p:tgtEl>
                                        <p:attrNameLst>
                                          <p:attrName>style.visibility</p:attrName>
                                        </p:attrNameLst>
                                      </p:cBhvr>
                                      <p:to>
                                        <p:strVal val="visible"/>
                                      </p:to>
                                    </p:set>
                                    <p:animEffect transition="in" filter="fade">
                                      <p:cBhvr>
                                        <p:cTn id="163" dur="2000"/>
                                        <p:tgtEl>
                                          <p:spTgt spid="199707"/>
                                        </p:tgtEl>
                                      </p:cBhvr>
                                    </p:animEffect>
                                  </p:childTnLst>
                                </p:cTn>
                              </p:par>
                              <p:par>
                                <p:cTn id="164" presetID="10" presetClass="entr" presetSubtype="0" fill="hold" grpId="0" nodeType="withEffect">
                                  <p:stCondLst>
                                    <p:cond delay="0"/>
                                  </p:stCondLst>
                                  <p:childTnLst>
                                    <p:set>
                                      <p:cBhvr>
                                        <p:cTn id="165" dur="1" fill="hold">
                                          <p:stCondLst>
                                            <p:cond delay="0"/>
                                          </p:stCondLst>
                                        </p:cTn>
                                        <p:tgtEl>
                                          <p:spTgt spid="199708"/>
                                        </p:tgtEl>
                                        <p:attrNameLst>
                                          <p:attrName>style.visibility</p:attrName>
                                        </p:attrNameLst>
                                      </p:cBhvr>
                                      <p:to>
                                        <p:strVal val="visible"/>
                                      </p:to>
                                    </p:set>
                                    <p:animEffect transition="in" filter="fade">
                                      <p:cBhvr>
                                        <p:cTn id="166" dur="2000"/>
                                        <p:tgtEl>
                                          <p:spTgt spid="1997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708" grpId="0" animBg="1"/>
      <p:bldP spid="199707" grpId="0" animBg="1"/>
      <p:bldP spid="7173" grpId="0"/>
      <p:bldP spid="199689" grpId="0"/>
      <p:bldP spid="199690" grpId="0"/>
      <p:bldP spid="199691" grpId="0"/>
      <p:bldP spid="199692" grpId="0"/>
      <p:bldP spid="199693" grpId="0"/>
      <p:bldP spid="199694" grpId="0"/>
      <p:bldP spid="199695" grpId="0" animBg="1"/>
      <p:bldP spid="199696" grpId="0"/>
      <p:bldP spid="199697" grpId="0"/>
      <p:bldP spid="199698" grpId="0"/>
      <p:bldP spid="199699" grpId="0"/>
      <p:bldP spid="199700" grpId="0"/>
      <p:bldP spid="199701" grpId="0"/>
      <p:bldP spid="199702" grpId="0"/>
      <p:bldP spid="199703" grpId="0"/>
      <p:bldP spid="199706" grpId="0" animBg="1"/>
      <p:bldP spid="6"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26" name="Rectangle 22"/>
          <p:cNvSpPr>
            <a:spLocks noChangeArrowheads="1"/>
          </p:cNvSpPr>
          <p:nvPr/>
        </p:nvSpPr>
        <p:spPr bwMode="auto">
          <a:xfrm>
            <a:off x="238848" y="3688387"/>
            <a:ext cx="5199447" cy="1384995"/>
          </a:xfrm>
          <a:prstGeom prst="rect">
            <a:avLst/>
          </a:prstGeom>
          <a:noFill/>
          <a:ln w="22225" algn="ctr">
            <a:noFill/>
            <a:miter lim="800000"/>
            <a:headEnd/>
            <a:tailEnd/>
          </a:ln>
        </p:spPr>
        <p:txBody>
          <a:bodyPr wrap="square" anchor="ctr">
            <a:spAutoFit/>
          </a:bodyPr>
          <a:lstStyle/>
          <a:p>
            <a:r>
              <a:rPr lang="en-US" dirty="0"/>
              <a:t>In </a:t>
            </a:r>
            <a:r>
              <a:rPr lang="en-US" dirty="0">
                <a:latin typeface="Symbol" pitchFamily="18" charset="2"/>
              </a:rPr>
              <a:t>b</a:t>
            </a:r>
            <a:r>
              <a:rPr lang="en-US" dirty="0"/>
              <a:t>-decay, the </a:t>
            </a:r>
            <a:r>
              <a:rPr lang="en-US" b="1" i="1" dirty="0"/>
              <a:t>effect</a:t>
            </a:r>
            <a:r>
              <a:rPr lang="en-US" dirty="0"/>
              <a:t> is that a n</a:t>
            </a:r>
            <a:r>
              <a:rPr lang="en-US" baseline="30000" dirty="0"/>
              <a:t>0</a:t>
            </a:r>
            <a:r>
              <a:rPr lang="en-US" dirty="0"/>
              <a:t> is </a:t>
            </a:r>
            <a:r>
              <a:rPr lang="en-US" dirty="0" smtClean="0"/>
              <a:t>converted into </a:t>
            </a:r>
            <a:r>
              <a:rPr lang="en-US" dirty="0"/>
              <a:t>a p</a:t>
            </a:r>
            <a:r>
              <a:rPr lang="en-US" baseline="30000" dirty="0"/>
              <a:t>+</a:t>
            </a:r>
            <a:r>
              <a:rPr lang="en-US" dirty="0"/>
              <a:t>, ejecting an e</a:t>
            </a:r>
            <a:r>
              <a:rPr lang="en-US" baseline="30000" dirty="0"/>
              <a:t>–</a:t>
            </a:r>
            <a:r>
              <a:rPr lang="en-US" dirty="0"/>
              <a:t> from the nucleus. </a:t>
            </a:r>
          </a:p>
        </p:txBody>
      </p:sp>
      <p:sp>
        <p:nvSpPr>
          <p:cNvPr id="200729" name="Rectangle 25"/>
          <p:cNvSpPr>
            <a:spLocks noChangeArrowheads="1"/>
          </p:cNvSpPr>
          <p:nvPr/>
        </p:nvSpPr>
        <p:spPr bwMode="auto">
          <a:xfrm>
            <a:off x="5507915" y="4020631"/>
            <a:ext cx="354013" cy="457200"/>
          </a:xfrm>
          <a:prstGeom prst="rect">
            <a:avLst/>
          </a:prstGeom>
          <a:noFill/>
          <a:ln w="9525">
            <a:noFill/>
            <a:miter lim="800000"/>
            <a:headEnd/>
            <a:tailEnd/>
          </a:ln>
        </p:spPr>
        <p:txBody>
          <a:bodyPr wrap="none">
            <a:spAutoFit/>
          </a:bodyPr>
          <a:lstStyle/>
          <a:p>
            <a:pPr algn="r"/>
            <a:r>
              <a:rPr lang="en-US" sz="2400">
                <a:solidFill>
                  <a:srgbClr val="000000"/>
                </a:solidFill>
              </a:rPr>
              <a:t>1</a:t>
            </a:r>
          </a:p>
        </p:txBody>
      </p:sp>
      <p:sp>
        <p:nvSpPr>
          <p:cNvPr id="200730" name="Rectangle 26"/>
          <p:cNvSpPr>
            <a:spLocks noChangeArrowheads="1"/>
          </p:cNvSpPr>
          <p:nvPr/>
        </p:nvSpPr>
        <p:spPr bwMode="auto">
          <a:xfrm>
            <a:off x="5495215" y="4342894"/>
            <a:ext cx="354013" cy="457200"/>
          </a:xfrm>
          <a:prstGeom prst="rect">
            <a:avLst/>
          </a:prstGeom>
          <a:noFill/>
          <a:ln w="9525">
            <a:noFill/>
            <a:miter lim="800000"/>
            <a:headEnd/>
            <a:tailEnd/>
          </a:ln>
        </p:spPr>
        <p:txBody>
          <a:bodyPr wrap="none">
            <a:spAutoFit/>
          </a:bodyPr>
          <a:lstStyle/>
          <a:p>
            <a:pPr algn="r"/>
            <a:r>
              <a:rPr lang="en-US" sz="2400">
                <a:solidFill>
                  <a:srgbClr val="000000"/>
                </a:solidFill>
              </a:rPr>
              <a:t>0</a:t>
            </a:r>
          </a:p>
        </p:txBody>
      </p:sp>
      <p:sp>
        <p:nvSpPr>
          <p:cNvPr id="200731" name="Rectangle 27"/>
          <p:cNvSpPr>
            <a:spLocks noChangeArrowheads="1"/>
          </p:cNvSpPr>
          <p:nvPr/>
        </p:nvSpPr>
        <p:spPr bwMode="auto">
          <a:xfrm>
            <a:off x="5736515" y="4166681"/>
            <a:ext cx="382588" cy="519113"/>
          </a:xfrm>
          <a:prstGeom prst="rect">
            <a:avLst/>
          </a:prstGeom>
          <a:noFill/>
          <a:ln w="9525">
            <a:noFill/>
            <a:miter lim="800000"/>
            <a:headEnd/>
            <a:tailEnd/>
          </a:ln>
        </p:spPr>
        <p:txBody>
          <a:bodyPr wrap="none">
            <a:spAutoFit/>
          </a:bodyPr>
          <a:lstStyle/>
          <a:p>
            <a:pPr algn="l"/>
            <a:r>
              <a:rPr lang="en-US">
                <a:solidFill>
                  <a:srgbClr val="000000"/>
                </a:solidFill>
              </a:rPr>
              <a:t>n</a:t>
            </a:r>
          </a:p>
        </p:txBody>
      </p:sp>
      <p:sp>
        <p:nvSpPr>
          <p:cNvPr id="200732" name="Line 28"/>
          <p:cNvSpPr>
            <a:spLocks noChangeShapeType="1"/>
          </p:cNvSpPr>
          <p:nvPr/>
        </p:nvSpPr>
        <p:spPr bwMode="auto">
          <a:xfrm>
            <a:off x="6216515" y="4395281"/>
            <a:ext cx="741363" cy="0"/>
          </a:xfrm>
          <a:prstGeom prst="line">
            <a:avLst/>
          </a:prstGeom>
          <a:noFill/>
          <a:ln w="22225">
            <a:solidFill>
              <a:schemeClr val="tx1"/>
            </a:solidFill>
            <a:round/>
            <a:headEnd/>
            <a:tailEnd type="triangle" w="lg" len="lg"/>
          </a:ln>
        </p:spPr>
        <p:txBody>
          <a:bodyPr wrap="none" anchor="ctr">
            <a:spAutoFit/>
          </a:bodyPr>
          <a:lstStyle/>
          <a:p>
            <a:endParaRPr lang="en-US"/>
          </a:p>
        </p:txBody>
      </p:sp>
      <p:sp>
        <p:nvSpPr>
          <p:cNvPr id="200733" name="Rectangle 29"/>
          <p:cNvSpPr>
            <a:spLocks noChangeArrowheads="1"/>
          </p:cNvSpPr>
          <p:nvPr/>
        </p:nvSpPr>
        <p:spPr bwMode="auto">
          <a:xfrm>
            <a:off x="8290120" y="4020631"/>
            <a:ext cx="354013" cy="457200"/>
          </a:xfrm>
          <a:prstGeom prst="rect">
            <a:avLst/>
          </a:prstGeom>
          <a:noFill/>
          <a:ln w="9525">
            <a:noFill/>
            <a:miter lim="800000"/>
            <a:headEnd/>
            <a:tailEnd/>
          </a:ln>
        </p:spPr>
        <p:txBody>
          <a:bodyPr wrap="none">
            <a:spAutoFit/>
          </a:bodyPr>
          <a:lstStyle/>
          <a:p>
            <a:pPr algn="r"/>
            <a:r>
              <a:rPr lang="en-US" sz="2400" dirty="0">
                <a:solidFill>
                  <a:srgbClr val="000000"/>
                </a:solidFill>
              </a:rPr>
              <a:t>1</a:t>
            </a:r>
          </a:p>
        </p:txBody>
      </p:sp>
      <p:sp>
        <p:nvSpPr>
          <p:cNvPr id="200734" name="Rectangle 30"/>
          <p:cNvSpPr>
            <a:spLocks noChangeArrowheads="1"/>
          </p:cNvSpPr>
          <p:nvPr/>
        </p:nvSpPr>
        <p:spPr bwMode="auto">
          <a:xfrm>
            <a:off x="8277420" y="4342894"/>
            <a:ext cx="354013" cy="457200"/>
          </a:xfrm>
          <a:prstGeom prst="rect">
            <a:avLst/>
          </a:prstGeom>
          <a:noFill/>
          <a:ln w="9525">
            <a:noFill/>
            <a:miter lim="800000"/>
            <a:headEnd/>
            <a:tailEnd/>
          </a:ln>
        </p:spPr>
        <p:txBody>
          <a:bodyPr wrap="none">
            <a:spAutoFit/>
          </a:bodyPr>
          <a:lstStyle/>
          <a:p>
            <a:pPr algn="r"/>
            <a:r>
              <a:rPr lang="en-US" sz="2400">
                <a:solidFill>
                  <a:srgbClr val="000000"/>
                </a:solidFill>
              </a:rPr>
              <a:t>1</a:t>
            </a:r>
          </a:p>
        </p:txBody>
      </p:sp>
      <p:sp>
        <p:nvSpPr>
          <p:cNvPr id="200735" name="Rectangle 31"/>
          <p:cNvSpPr>
            <a:spLocks noChangeArrowheads="1"/>
          </p:cNvSpPr>
          <p:nvPr/>
        </p:nvSpPr>
        <p:spPr bwMode="auto">
          <a:xfrm>
            <a:off x="8533008" y="4166681"/>
            <a:ext cx="382587" cy="519113"/>
          </a:xfrm>
          <a:prstGeom prst="rect">
            <a:avLst/>
          </a:prstGeom>
          <a:noFill/>
          <a:ln w="9525">
            <a:noFill/>
            <a:miter lim="800000"/>
            <a:headEnd/>
            <a:tailEnd/>
          </a:ln>
        </p:spPr>
        <p:txBody>
          <a:bodyPr wrap="none">
            <a:spAutoFit/>
          </a:bodyPr>
          <a:lstStyle/>
          <a:p>
            <a:pPr algn="l"/>
            <a:r>
              <a:rPr lang="en-US" dirty="0">
                <a:solidFill>
                  <a:srgbClr val="000000"/>
                </a:solidFill>
              </a:rPr>
              <a:t>p</a:t>
            </a:r>
          </a:p>
        </p:txBody>
      </p:sp>
      <p:sp>
        <p:nvSpPr>
          <p:cNvPr id="200736" name="Rectangle 32"/>
          <p:cNvSpPr>
            <a:spLocks noChangeArrowheads="1"/>
          </p:cNvSpPr>
          <p:nvPr/>
        </p:nvSpPr>
        <p:spPr bwMode="auto">
          <a:xfrm>
            <a:off x="7847310" y="4166681"/>
            <a:ext cx="392113" cy="519113"/>
          </a:xfrm>
          <a:prstGeom prst="rect">
            <a:avLst/>
          </a:prstGeom>
          <a:noFill/>
          <a:ln w="9525">
            <a:noFill/>
            <a:miter lim="800000"/>
            <a:headEnd/>
            <a:tailEnd/>
          </a:ln>
        </p:spPr>
        <p:txBody>
          <a:bodyPr wrap="none">
            <a:spAutoFit/>
          </a:bodyPr>
          <a:lstStyle/>
          <a:p>
            <a:pPr algn="l"/>
            <a:r>
              <a:rPr lang="en-US">
                <a:solidFill>
                  <a:srgbClr val="000000"/>
                </a:solidFill>
              </a:rPr>
              <a:t>+</a:t>
            </a:r>
          </a:p>
        </p:txBody>
      </p:sp>
      <p:sp>
        <p:nvSpPr>
          <p:cNvPr id="200737" name="Rectangle 33"/>
          <p:cNvSpPr>
            <a:spLocks noChangeArrowheads="1"/>
          </p:cNvSpPr>
          <p:nvPr/>
        </p:nvSpPr>
        <p:spPr bwMode="auto">
          <a:xfrm>
            <a:off x="7202353" y="4020631"/>
            <a:ext cx="354012" cy="457200"/>
          </a:xfrm>
          <a:prstGeom prst="rect">
            <a:avLst/>
          </a:prstGeom>
          <a:noFill/>
          <a:ln w="9525">
            <a:noFill/>
            <a:miter lim="800000"/>
            <a:headEnd/>
            <a:tailEnd/>
          </a:ln>
        </p:spPr>
        <p:txBody>
          <a:bodyPr wrap="none">
            <a:spAutoFit/>
          </a:bodyPr>
          <a:lstStyle/>
          <a:p>
            <a:pPr algn="r"/>
            <a:r>
              <a:rPr lang="en-US" sz="2400">
                <a:solidFill>
                  <a:srgbClr val="000000"/>
                </a:solidFill>
              </a:rPr>
              <a:t>0</a:t>
            </a:r>
          </a:p>
        </p:txBody>
      </p:sp>
      <p:sp>
        <p:nvSpPr>
          <p:cNvPr id="200738" name="Rectangle 34"/>
          <p:cNvSpPr>
            <a:spLocks noChangeArrowheads="1"/>
          </p:cNvSpPr>
          <p:nvPr/>
        </p:nvSpPr>
        <p:spPr bwMode="auto">
          <a:xfrm>
            <a:off x="7019790" y="4342894"/>
            <a:ext cx="523875" cy="457200"/>
          </a:xfrm>
          <a:prstGeom prst="rect">
            <a:avLst/>
          </a:prstGeom>
          <a:noFill/>
          <a:ln w="9525">
            <a:noFill/>
            <a:miter lim="800000"/>
            <a:headEnd/>
            <a:tailEnd/>
          </a:ln>
        </p:spPr>
        <p:txBody>
          <a:bodyPr wrap="none">
            <a:spAutoFit/>
          </a:bodyPr>
          <a:lstStyle/>
          <a:p>
            <a:pPr algn="r"/>
            <a:r>
              <a:rPr lang="en-US" sz="2400" dirty="0">
                <a:solidFill>
                  <a:srgbClr val="000000"/>
                </a:solidFill>
              </a:rPr>
              <a:t>–1</a:t>
            </a:r>
          </a:p>
        </p:txBody>
      </p:sp>
      <p:sp>
        <p:nvSpPr>
          <p:cNvPr id="200739" name="Rectangle 35"/>
          <p:cNvSpPr>
            <a:spLocks noChangeArrowheads="1"/>
          </p:cNvSpPr>
          <p:nvPr/>
        </p:nvSpPr>
        <p:spPr bwMode="auto">
          <a:xfrm>
            <a:off x="7416665" y="4166681"/>
            <a:ext cx="382588" cy="519113"/>
          </a:xfrm>
          <a:prstGeom prst="rect">
            <a:avLst/>
          </a:prstGeom>
          <a:noFill/>
          <a:ln w="9525">
            <a:noFill/>
            <a:miter lim="800000"/>
            <a:headEnd/>
            <a:tailEnd/>
          </a:ln>
        </p:spPr>
        <p:txBody>
          <a:bodyPr wrap="none">
            <a:spAutoFit/>
          </a:bodyPr>
          <a:lstStyle/>
          <a:p>
            <a:pPr algn="l"/>
            <a:r>
              <a:rPr lang="en-US">
                <a:solidFill>
                  <a:srgbClr val="000000"/>
                </a:solidFill>
              </a:rPr>
              <a:t>e</a:t>
            </a:r>
          </a:p>
        </p:txBody>
      </p:sp>
      <p:sp>
        <p:nvSpPr>
          <p:cNvPr id="200740" name="Rectangle 36"/>
          <p:cNvSpPr>
            <a:spLocks noChangeArrowheads="1"/>
          </p:cNvSpPr>
          <p:nvPr/>
        </p:nvSpPr>
        <p:spPr bwMode="auto">
          <a:xfrm>
            <a:off x="211138" y="5281613"/>
            <a:ext cx="8629650" cy="1373187"/>
          </a:xfrm>
          <a:prstGeom prst="rect">
            <a:avLst/>
          </a:prstGeom>
          <a:noFill/>
          <a:ln w="22225" algn="ctr">
            <a:noFill/>
            <a:miter lim="800000"/>
            <a:headEnd/>
            <a:tailEnd/>
          </a:ln>
        </p:spPr>
        <p:txBody>
          <a:bodyPr wrap="none" anchor="ctr">
            <a:spAutoFit/>
          </a:bodyPr>
          <a:lstStyle/>
          <a:p>
            <a:pPr algn="l"/>
            <a:r>
              <a:rPr lang="en-US" u="sng"/>
              <a:t>NOTE</a:t>
            </a:r>
            <a:r>
              <a:rPr lang="en-US"/>
              <a:t>: There are no e</a:t>
            </a:r>
            <a:r>
              <a:rPr lang="en-US" baseline="30000"/>
              <a:t>–</a:t>
            </a:r>
            <a:r>
              <a:rPr lang="en-US"/>
              <a:t> in the nucleus. The ejected e</a:t>
            </a:r>
            <a:r>
              <a:rPr lang="en-US" baseline="30000"/>
              <a:t>–</a:t>
            </a:r>
          </a:p>
          <a:p>
            <a:pPr algn="l"/>
            <a:r>
              <a:rPr lang="en-US"/>
              <a:t>	   is formed when energy released from the</a:t>
            </a:r>
          </a:p>
          <a:p>
            <a:pPr algn="l"/>
            <a:r>
              <a:rPr lang="en-US"/>
              <a:t>	   nucleus “congeals” into mass, via _______. </a:t>
            </a:r>
          </a:p>
        </p:txBody>
      </p:sp>
      <p:sp>
        <p:nvSpPr>
          <p:cNvPr id="200741" name="Rectangle 37"/>
          <p:cNvSpPr>
            <a:spLocks noChangeArrowheads="1"/>
          </p:cNvSpPr>
          <p:nvPr/>
        </p:nvSpPr>
        <p:spPr bwMode="auto">
          <a:xfrm>
            <a:off x="6853238" y="6129338"/>
            <a:ext cx="1474787" cy="519112"/>
          </a:xfrm>
          <a:prstGeom prst="rect">
            <a:avLst/>
          </a:prstGeom>
          <a:noFill/>
          <a:ln w="22225" algn="ctr">
            <a:noFill/>
            <a:miter lim="800000"/>
            <a:headEnd/>
            <a:tailEnd/>
          </a:ln>
        </p:spPr>
        <p:txBody>
          <a:bodyPr wrap="none">
            <a:spAutoFit/>
          </a:bodyPr>
          <a:lstStyle/>
          <a:p>
            <a:r>
              <a:rPr lang="en-US" b="1">
                <a:solidFill>
                  <a:srgbClr val="000000"/>
                </a:solidFill>
              </a:rPr>
              <a:t>E = mc</a:t>
            </a:r>
            <a:r>
              <a:rPr lang="en-US" b="1" baseline="30000">
                <a:solidFill>
                  <a:srgbClr val="000000"/>
                </a:solidFill>
              </a:rPr>
              <a:t>2</a:t>
            </a:r>
          </a:p>
        </p:txBody>
      </p:sp>
      <p:grpSp>
        <p:nvGrpSpPr>
          <p:cNvPr id="2" name="Group 32"/>
          <p:cNvGrpSpPr>
            <a:grpSpLocks/>
          </p:cNvGrpSpPr>
          <p:nvPr/>
        </p:nvGrpSpPr>
        <p:grpSpPr bwMode="auto">
          <a:xfrm>
            <a:off x="6371709" y="1108698"/>
            <a:ext cx="1405257" cy="880487"/>
            <a:chOff x="7273103" y="3753377"/>
            <a:chExt cx="1404963" cy="880230"/>
          </a:xfrm>
        </p:grpSpPr>
        <p:sp>
          <p:nvSpPr>
            <p:cNvPr id="8226" name="Rectangle 20"/>
            <p:cNvSpPr>
              <a:spLocks noChangeArrowheads="1"/>
            </p:cNvSpPr>
            <p:nvPr/>
          </p:nvSpPr>
          <p:spPr bwMode="auto">
            <a:xfrm>
              <a:off x="8033753" y="3849680"/>
              <a:ext cx="356188" cy="461665"/>
            </a:xfrm>
            <a:prstGeom prst="rect">
              <a:avLst/>
            </a:prstGeom>
            <a:noFill/>
            <a:ln w="9525">
              <a:noFill/>
              <a:miter lim="800000"/>
              <a:headEnd/>
              <a:tailEnd/>
            </a:ln>
          </p:spPr>
          <p:txBody>
            <a:bodyPr wrap="none">
              <a:spAutoFit/>
            </a:bodyPr>
            <a:lstStyle/>
            <a:p>
              <a:pPr algn="r"/>
              <a:r>
                <a:rPr lang="en-US" sz="2400" dirty="0">
                  <a:solidFill>
                    <a:srgbClr val="000000"/>
                  </a:solidFill>
                </a:rPr>
                <a:t>0</a:t>
              </a:r>
            </a:p>
          </p:txBody>
        </p:sp>
        <p:sp>
          <p:nvSpPr>
            <p:cNvPr id="8227" name="Rectangle 21"/>
            <p:cNvSpPr>
              <a:spLocks noChangeArrowheads="1"/>
            </p:cNvSpPr>
            <p:nvPr/>
          </p:nvSpPr>
          <p:spPr bwMode="auto">
            <a:xfrm>
              <a:off x="7863820" y="4171942"/>
              <a:ext cx="527709" cy="461665"/>
            </a:xfrm>
            <a:prstGeom prst="rect">
              <a:avLst/>
            </a:prstGeom>
            <a:noFill/>
            <a:ln w="9525">
              <a:noFill/>
              <a:miter lim="800000"/>
              <a:headEnd/>
              <a:tailEnd/>
            </a:ln>
          </p:spPr>
          <p:txBody>
            <a:bodyPr wrap="none">
              <a:spAutoFit/>
            </a:bodyPr>
            <a:lstStyle/>
            <a:p>
              <a:pPr algn="r"/>
              <a:r>
                <a:rPr lang="en-US" sz="2400">
                  <a:solidFill>
                    <a:srgbClr val="000000"/>
                  </a:solidFill>
                </a:rPr>
                <a:t>–1</a:t>
              </a:r>
            </a:p>
          </p:txBody>
        </p:sp>
        <p:sp>
          <p:nvSpPr>
            <p:cNvPr id="8228" name="Rectangle 22"/>
            <p:cNvSpPr>
              <a:spLocks noChangeArrowheads="1"/>
            </p:cNvSpPr>
            <p:nvPr/>
          </p:nvSpPr>
          <p:spPr bwMode="auto">
            <a:xfrm>
              <a:off x="8293105" y="3952866"/>
              <a:ext cx="384961" cy="523067"/>
            </a:xfrm>
            <a:prstGeom prst="rect">
              <a:avLst/>
            </a:prstGeom>
            <a:noFill/>
            <a:ln w="9525">
              <a:noFill/>
              <a:miter lim="800000"/>
              <a:headEnd/>
              <a:tailEnd/>
            </a:ln>
          </p:spPr>
          <p:txBody>
            <a:bodyPr wrap="none">
              <a:spAutoFit/>
            </a:bodyPr>
            <a:lstStyle/>
            <a:p>
              <a:pPr algn="l"/>
              <a:r>
                <a:rPr lang="en-US" dirty="0" smtClean="0">
                  <a:solidFill>
                    <a:srgbClr val="000000"/>
                  </a:solidFill>
                  <a:latin typeface="Arial"/>
                </a:rPr>
                <a:t>e</a:t>
              </a:r>
              <a:endParaRPr lang="en-US" dirty="0">
                <a:solidFill>
                  <a:srgbClr val="000000"/>
                </a:solidFill>
                <a:latin typeface="Arial"/>
              </a:endParaRPr>
            </a:p>
          </p:txBody>
        </p:sp>
        <p:sp>
          <p:nvSpPr>
            <p:cNvPr id="8229" name="Rectangle 22"/>
            <p:cNvSpPr>
              <a:spLocks noChangeArrowheads="1"/>
            </p:cNvSpPr>
            <p:nvPr/>
          </p:nvSpPr>
          <p:spPr bwMode="auto">
            <a:xfrm>
              <a:off x="7450139" y="3995728"/>
              <a:ext cx="505267" cy="523220"/>
            </a:xfrm>
            <a:prstGeom prst="rect">
              <a:avLst/>
            </a:prstGeom>
            <a:noFill/>
            <a:ln w="9525">
              <a:noFill/>
              <a:miter lim="800000"/>
              <a:headEnd/>
              <a:tailEnd/>
            </a:ln>
          </p:spPr>
          <p:txBody>
            <a:bodyPr wrap="none">
              <a:spAutoFit/>
            </a:bodyPr>
            <a:lstStyle/>
            <a:p>
              <a:pPr algn="l"/>
              <a:r>
                <a:rPr lang="en-US">
                  <a:solidFill>
                    <a:srgbClr val="000000"/>
                  </a:solidFill>
                </a:rPr>
                <a:t>or</a:t>
              </a:r>
            </a:p>
          </p:txBody>
        </p:sp>
        <p:sp>
          <p:nvSpPr>
            <p:cNvPr id="8230" name="Line 26"/>
            <p:cNvSpPr>
              <a:spLocks noChangeShapeType="1"/>
            </p:cNvSpPr>
            <p:nvPr/>
          </p:nvSpPr>
          <p:spPr bwMode="auto">
            <a:xfrm flipH="1" flipV="1">
              <a:off x="7273103" y="3753377"/>
              <a:ext cx="327843" cy="361421"/>
            </a:xfrm>
            <a:prstGeom prst="line">
              <a:avLst/>
            </a:prstGeom>
            <a:noFill/>
            <a:ln w="22225">
              <a:solidFill>
                <a:schemeClr val="tx1"/>
              </a:solidFill>
              <a:round/>
              <a:headEnd/>
              <a:tailEnd type="triangle" w="lg" len="lg"/>
            </a:ln>
          </p:spPr>
          <p:txBody>
            <a:bodyPr wrap="square" anchor="ctr">
              <a:spAutoFit/>
            </a:bodyPr>
            <a:lstStyle/>
            <a:p>
              <a:endParaRPr lang="en-US"/>
            </a:p>
          </p:txBody>
        </p:sp>
      </p:grpSp>
      <p:grpSp>
        <p:nvGrpSpPr>
          <p:cNvPr id="39" name="Group 38"/>
          <p:cNvGrpSpPr/>
          <p:nvPr/>
        </p:nvGrpSpPr>
        <p:grpSpPr>
          <a:xfrm>
            <a:off x="2612562" y="2330023"/>
            <a:ext cx="1117008" cy="187110"/>
            <a:chOff x="2351248" y="5640895"/>
            <a:chExt cx="1117008" cy="187110"/>
          </a:xfrm>
        </p:grpSpPr>
        <p:sp>
          <p:nvSpPr>
            <p:cNvPr id="40" name="Oval 39"/>
            <p:cNvSpPr/>
            <p:nvPr/>
          </p:nvSpPr>
          <p:spPr bwMode="auto">
            <a:xfrm>
              <a:off x="3373664" y="5675934"/>
              <a:ext cx="94592" cy="94592"/>
            </a:xfrm>
            <a:prstGeom prst="ellipse">
              <a:avLst/>
            </a:prstGeom>
            <a:solidFill>
              <a:srgbClr val="00B050"/>
            </a:solidFill>
            <a:ln w="222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endParaRPr lang="en-US" smtClean="0"/>
            </a:p>
          </p:txBody>
        </p:sp>
        <p:grpSp>
          <p:nvGrpSpPr>
            <p:cNvPr id="41" name="Group 40"/>
            <p:cNvGrpSpPr/>
            <p:nvPr/>
          </p:nvGrpSpPr>
          <p:grpSpPr>
            <a:xfrm>
              <a:off x="2351248" y="5640895"/>
              <a:ext cx="960615" cy="187110"/>
              <a:chOff x="2477757" y="2384563"/>
              <a:chExt cx="774643" cy="187110"/>
            </a:xfrm>
          </p:grpSpPr>
          <p:cxnSp>
            <p:nvCxnSpPr>
              <p:cNvPr id="42" name="Straight Connector 41"/>
              <p:cNvCxnSpPr/>
              <p:nvPr/>
            </p:nvCxnSpPr>
            <p:spPr bwMode="auto">
              <a:xfrm flipH="1">
                <a:off x="2477757" y="2384563"/>
                <a:ext cx="712456" cy="0"/>
              </a:xfrm>
              <a:prstGeom prst="line">
                <a:avLst/>
              </a:prstGeom>
              <a:noFill/>
              <a:ln w="22225" cap="flat" cmpd="sng" algn="ctr">
                <a:solidFill>
                  <a:schemeClr val="tx1"/>
                </a:solidFill>
                <a:prstDash val="solid"/>
                <a:round/>
                <a:headEnd type="none" w="med" len="med"/>
                <a:tailEnd type="none" w="med" len="med"/>
              </a:ln>
              <a:effectLst/>
            </p:spPr>
          </p:cxnSp>
          <p:cxnSp>
            <p:nvCxnSpPr>
              <p:cNvPr id="43" name="Straight Connector 42"/>
              <p:cNvCxnSpPr/>
              <p:nvPr/>
            </p:nvCxnSpPr>
            <p:spPr bwMode="auto">
              <a:xfrm flipH="1">
                <a:off x="2607690" y="2476423"/>
                <a:ext cx="644710" cy="0"/>
              </a:xfrm>
              <a:prstGeom prst="line">
                <a:avLst/>
              </a:prstGeom>
              <a:noFill/>
              <a:ln w="22225" cap="flat" cmpd="sng" algn="ctr">
                <a:solidFill>
                  <a:schemeClr val="tx1"/>
                </a:solidFill>
                <a:prstDash val="solid"/>
                <a:round/>
                <a:headEnd type="none" w="med" len="med"/>
                <a:tailEnd type="none" w="med" len="med"/>
              </a:ln>
              <a:effectLst/>
            </p:spPr>
          </p:cxnSp>
          <p:cxnSp>
            <p:nvCxnSpPr>
              <p:cNvPr id="44" name="Straight Connector 43"/>
              <p:cNvCxnSpPr/>
              <p:nvPr/>
            </p:nvCxnSpPr>
            <p:spPr bwMode="auto">
              <a:xfrm flipH="1">
                <a:off x="2538587" y="2571673"/>
                <a:ext cx="647102" cy="0"/>
              </a:xfrm>
              <a:prstGeom prst="line">
                <a:avLst/>
              </a:prstGeom>
              <a:noFill/>
              <a:ln w="22225" cap="flat" cmpd="sng" algn="ctr">
                <a:solidFill>
                  <a:schemeClr val="tx1"/>
                </a:solidFill>
                <a:prstDash val="solid"/>
                <a:round/>
                <a:headEnd type="none" w="med" len="med"/>
                <a:tailEnd type="none" w="med" len="med"/>
              </a:ln>
              <a:effectLst/>
            </p:spPr>
          </p:cxnSp>
        </p:grpSp>
      </p:grpSp>
      <p:sp>
        <p:nvSpPr>
          <p:cNvPr id="45" name="Rectangle 44"/>
          <p:cNvSpPr/>
          <p:nvPr/>
        </p:nvSpPr>
        <p:spPr bwMode="auto">
          <a:xfrm>
            <a:off x="-18536" y="1830263"/>
            <a:ext cx="2148293" cy="1636667"/>
          </a:xfrm>
          <a:prstGeom prst="rect">
            <a:avLst/>
          </a:prstGeom>
          <a:solidFill>
            <a:schemeClr val="bg1"/>
          </a:solidFill>
          <a:ln w="222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endParaRPr lang="en-US" smtClean="0"/>
          </a:p>
        </p:txBody>
      </p:sp>
      <p:sp>
        <p:nvSpPr>
          <p:cNvPr id="46" name="Rectangle 23"/>
          <p:cNvSpPr>
            <a:spLocks noChangeArrowheads="1"/>
          </p:cNvSpPr>
          <p:nvPr/>
        </p:nvSpPr>
        <p:spPr bwMode="auto">
          <a:xfrm>
            <a:off x="3720197" y="693511"/>
            <a:ext cx="434975" cy="319087"/>
          </a:xfrm>
          <a:prstGeom prst="rect">
            <a:avLst/>
          </a:prstGeom>
          <a:solidFill>
            <a:srgbClr val="00FF00"/>
          </a:solidFill>
          <a:ln w="22225" algn="ctr">
            <a:noFill/>
            <a:miter lim="800000"/>
            <a:headEnd/>
            <a:tailEnd/>
          </a:ln>
        </p:spPr>
        <p:txBody>
          <a:bodyPr wrap="none" anchor="ctr">
            <a:spAutoFit/>
          </a:bodyPr>
          <a:lstStyle/>
          <a:p>
            <a:endParaRPr lang="en-US"/>
          </a:p>
        </p:txBody>
      </p:sp>
      <p:sp>
        <p:nvSpPr>
          <p:cNvPr id="47" name="Rectangle 24"/>
          <p:cNvSpPr>
            <a:spLocks noChangeArrowheads="1"/>
          </p:cNvSpPr>
          <p:nvPr/>
        </p:nvSpPr>
        <p:spPr bwMode="auto">
          <a:xfrm>
            <a:off x="7244096" y="693511"/>
            <a:ext cx="434975" cy="319087"/>
          </a:xfrm>
          <a:prstGeom prst="rect">
            <a:avLst/>
          </a:prstGeom>
          <a:solidFill>
            <a:srgbClr val="00FF00"/>
          </a:solidFill>
          <a:ln w="22225" algn="ctr">
            <a:noFill/>
            <a:miter lim="800000"/>
            <a:headEnd/>
            <a:tailEnd/>
          </a:ln>
        </p:spPr>
        <p:txBody>
          <a:bodyPr wrap="none" anchor="ctr">
            <a:spAutoFit/>
          </a:bodyPr>
          <a:lstStyle/>
          <a:p>
            <a:endParaRPr lang="en-US"/>
          </a:p>
        </p:txBody>
      </p:sp>
      <p:sp>
        <p:nvSpPr>
          <p:cNvPr id="48" name="Rectangle 7"/>
          <p:cNvSpPr>
            <a:spLocks noChangeArrowheads="1"/>
          </p:cNvSpPr>
          <p:nvPr/>
        </p:nvSpPr>
        <p:spPr bwMode="auto">
          <a:xfrm>
            <a:off x="386447" y="342673"/>
            <a:ext cx="2655888" cy="519113"/>
          </a:xfrm>
          <a:prstGeom prst="rect">
            <a:avLst/>
          </a:prstGeom>
          <a:noFill/>
          <a:ln w="22225" algn="ctr">
            <a:noFill/>
            <a:miter lim="800000"/>
            <a:headEnd/>
            <a:tailEnd/>
          </a:ln>
        </p:spPr>
        <p:txBody>
          <a:bodyPr wrap="none" anchor="ctr">
            <a:spAutoFit/>
          </a:bodyPr>
          <a:lstStyle/>
          <a:p>
            <a:pPr algn="l"/>
            <a:r>
              <a:rPr lang="en-US" u="sng" dirty="0"/>
              <a:t>beta (</a:t>
            </a:r>
            <a:r>
              <a:rPr lang="en-US" u="sng" dirty="0">
                <a:latin typeface="Symbol" pitchFamily="18" charset="2"/>
              </a:rPr>
              <a:t>b</a:t>
            </a:r>
            <a:r>
              <a:rPr lang="en-US" u="sng" dirty="0"/>
              <a:t>) decay</a:t>
            </a:r>
            <a:r>
              <a:rPr lang="en-US" dirty="0"/>
              <a:t>: </a:t>
            </a:r>
          </a:p>
        </p:txBody>
      </p:sp>
      <p:sp>
        <p:nvSpPr>
          <p:cNvPr id="49" name="Rectangle 8"/>
          <p:cNvSpPr>
            <a:spLocks noChangeArrowheads="1"/>
          </p:cNvSpPr>
          <p:nvPr/>
        </p:nvSpPr>
        <p:spPr bwMode="auto">
          <a:xfrm>
            <a:off x="4059545" y="2019808"/>
            <a:ext cx="5368925" cy="954107"/>
          </a:xfrm>
          <a:prstGeom prst="rect">
            <a:avLst/>
          </a:prstGeom>
          <a:noFill/>
          <a:ln w="22225" algn="ctr">
            <a:noFill/>
            <a:miter lim="800000"/>
            <a:headEnd/>
            <a:tailEnd/>
          </a:ln>
        </p:spPr>
        <p:txBody>
          <a:bodyPr anchor="ctr">
            <a:spAutoFit/>
          </a:bodyPr>
          <a:lstStyle/>
          <a:p>
            <a:pPr algn="l"/>
            <a:r>
              <a:rPr lang="en-US" dirty="0">
                <a:latin typeface="Symbol" pitchFamily="18" charset="2"/>
              </a:rPr>
              <a:t>b</a:t>
            </a:r>
            <a:r>
              <a:rPr lang="en-US" dirty="0"/>
              <a:t>-particle (i.e., a fast-moving electron</a:t>
            </a:r>
            <a:r>
              <a:rPr lang="en-US" dirty="0" smtClean="0"/>
              <a:t>):</a:t>
            </a:r>
            <a:endParaRPr lang="en-US" dirty="0"/>
          </a:p>
        </p:txBody>
      </p:sp>
      <p:sp>
        <p:nvSpPr>
          <p:cNvPr id="50" name="Rectangle 10"/>
          <p:cNvSpPr>
            <a:spLocks noChangeArrowheads="1"/>
          </p:cNvSpPr>
          <p:nvPr/>
        </p:nvSpPr>
        <p:spPr bwMode="auto">
          <a:xfrm>
            <a:off x="3534460" y="298223"/>
            <a:ext cx="693737" cy="457200"/>
          </a:xfrm>
          <a:prstGeom prst="rect">
            <a:avLst/>
          </a:prstGeom>
          <a:noFill/>
          <a:ln w="9525">
            <a:noFill/>
            <a:miter lim="800000"/>
            <a:headEnd/>
            <a:tailEnd/>
          </a:ln>
        </p:spPr>
        <p:txBody>
          <a:bodyPr wrap="none">
            <a:spAutoFit/>
          </a:bodyPr>
          <a:lstStyle/>
          <a:p>
            <a:pPr algn="r"/>
            <a:r>
              <a:rPr lang="en-US" sz="2400" dirty="0">
                <a:solidFill>
                  <a:srgbClr val="000000"/>
                </a:solidFill>
              </a:rPr>
              <a:t>234</a:t>
            </a:r>
          </a:p>
        </p:txBody>
      </p:sp>
      <p:sp>
        <p:nvSpPr>
          <p:cNvPr id="51" name="Rectangle 11"/>
          <p:cNvSpPr>
            <a:spLocks noChangeArrowheads="1"/>
          </p:cNvSpPr>
          <p:nvPr/>
        </p:nvSpPr>
        <p:spPr bwMode="auto">
          <a:xfrm>
            <a:off x="3691622" y="620486"/>
            <a:ext cx="523875" cy="457200"/>
          </a:xfrm>
          <a:prstGeom prst="rect">
            <a:avLst/>
          </a:prstGeom>
          <a:noFill/>
          <a:ln w="9525">
            <a:noFill/>
            <a:miter lim="800000"/>
            <a:headEnd/>
            <a:tailEnd/>
          </a:ln>
        </p:spPr>
        <p:txBody>
          <a:bodyPr wrap="none">
            <a:spAutoFit/>
          </a:bodyPr>
          <a:lstStyle/>
          <a:p>
            <a:pPr algn="r"/>
            <a:r>
              <a:rPr lang="en-US" sz="2400" dirty="0">
                <a:solidFill>
                  <a:srgbClr val="000000"/>
                </a:solidFill>
              </a:rPr>
              <a:t>91</a:t>
            </a:r>
          </a:p>
        </p:txBody>
      </p:sp>
      <p:sp>
        <p:nvSpPr>
          <p:cNvPr id="52" name="Rectangle 12"/>
          <p:cNvSpPr>
            <a:spLocks noChangeArrowheads="1"/>
          </p:cNvSpPr>
          <p:nvPr/>
        </p:nvSpPr>
        <p:spPr bwMode="auto">
          <a:xfrm>
            <a:off x="4102785" y="444273"/>
            <a:ext cx="619125" cy="519113"/>
          </a:xfrm>
          <a:prstGeom prst="rect">
            <a:avLst/>
          </a:prstGeom>
          <a:noFill/>
          <a:ln w="9525">
            <a:noFill/>
            <a:miter lim="800000"/>
            <a:headEnd/>
            <a:tailEnd/>
          </a:ln>
        </p:spPr>
        <p:txBody>
          <a:bodyPr wrap="none">
            <a:spAutoFit/>
          </a:bodyPr>
          <a:lstStyle/>
          <a:p>
            <a:pPr algn="l"/>
            <a:r>
              <a:rPr lang="en-US" dirty="0">
                <a:solidFill>
                  <a:srgbClr val="000000"/>
                </a:solidFill>
              </a:rPr>
              <a:t>Pa</a:t>
            </a:r>
          </a:p>
        </p:txBody>
      </p:sp>
      <p:sp>
        <p:nvSpPr>
          <p:cNvPr id="53" name="Line 13"/>
          <p:cNvSpPr>
            <a:spLocks noChangeShapeType="1"/>
          </p:cNvSpPr>
          <p:nvPr/>
        </p:nvSpPr>
        <p:spPr bwMode="auto">
          <a:xfrm>
            <a:off x="4780647" y="672873"/>
            <a:ext cx="741363" cy="0"/>
          </a:xfrm>
          <a:prstGeom prst="line">
            <a:avLst/>
          </a:prstGeom>
          <a:noFill/>
          <a:ln w="22225">
            <a:solidFill>
              <a:schemeClr val="tx1"/>
            </a:solidFill>
            <a:round/>
            <a:headEnd/>
            <a:tailEnd type="triangle" w="lg" len="lg"/>
          </a:ln>
        </p:spPr>
        <p:txBody>
          <a:bodyPr wrap="none" anchor="ctr">
            <a:spAutoFit/>
          </a:bodyPr>
          <a:lstStyle/>
          <a:p>
            <a:endParaRPr lang="en-US"/>
          </a:p>
        </p:txBody>
      </p:sp>
      <p:sp>
        <p:nvSpPr>
          <p:cNvPr id="54" name="Rectangle 14"/>
          <p:cNvSpPr>
            <a:spLocks noChangeArrowheads="1"/>
          </p:cNvSpPr>
          <p:nvPr/>
        </p:nvSpPr>
        <p:spPr bwMode="auto">
          <a:xfrm>
            <a:off x="7045658" y="298223"/>
            <a:ext cx="693738" cy="457200"/>
          </a:xfrm>
          <a:prstGeom prst="rect">
            <a:avLst/>
          </a:prstGeom>
          <a:noFill/>
          <a:ln w="9525">
            <a:noFill/>
            <a:miter lim="800000"/>
            <a:headEnd/>
            <a:tailEnd/>
          </a:ln>
        </p:spPr>
        <p:txBody>
          <a:bodyPr wrap="none">
            <a:spAutoFit/>
          </a:bodyPr>
          <a:lstStyle/>
          <a:p>
            <a:pPr algn="r"/>
            <a:r>
              <a:rPr lang="en-US" sz="2400" dirty="0">
                <a:solidFill>
                  <a:srgbClr val="000000"/>
                </a:solidFill>
              </a:rPr>
              <a:t>234</a:t>
            </a:r>
          </a:p>
        </p:txBody>
      </p:sp>
      <p:sp>
        <p:nvSpPr>
          <p:cNvPr id="55" name="Rectangle 15"/>
          <p:cNvSpPr>
            <a:spLocks noChangeArrowheads="1"/>
          </p:cNvSpPr>
          <p:nvPr/>
        </p:nvSpPr>
        <p:spPr bwMode="auto">
          <a:xfrm>
            <a:off x="7202821" y="620486"/>
            <a:ext cx="523875" cy="457200"/>
          </a:xfrm>
          <a:prstGeom prst="rect">
            <a:avLst/>
          </a:prstGeom>
          <a:noFill/>
          <a:ln w="9525">
            <a:noFill/>
            <a:miter lim="800000"/>
            <a:headEnd/>
            <a:tailEnd/>
          </a:ln>
        </p:spPr>
        <p:txBody>
          <a:bodyPr wrap="none">
            <a:spAutoFit/>
          </a:bodyPr>
          <a:lstStyle/>
          <a:p>
            <a:pPr algn="r"/>
            <a:r>
              <a:rPr lang="en-US" sz="2400" dirty="0">
                <a:solidFill>
                  <a:srgbClr val="000000"/>
                </a:solidFill>
              </a:rPr>
              <a:t>92</a:t>
            </a:r>
          </a:p>
        </p:txBody>
      </p:sp>
      <p:sp>
        <p:nvSpPr>
          <p:cNvPr id="56" name="Rectangle 16"/>
          <p:cNvSpPr>
            <a:spLocks noChangeArrowheads="1"/>
          </p:cNvSpPr>
          <p:nvPr/>
        </p:nvSpPr>
        <p:spPr bwMode="auto">
          <a:xfrm>
            <a:off x="7628271" y="444273"/>
            <a:ext cx="441325" cy="519113"/>
          </a:xfrm>
          <a:prstGeom prst="rect">
            <a:avLst/>
          </a:prstGeom>
          <a:noFill/>
          <a:ln w="9525">
            <a:noFill/>
            <a:miter lim="800000"/>
            <a:headEnd/>
            <a:tailEnd/>
          </a:ln>
        </p:spPr>
        <p:txBody>
          <a:bodyPr wrap="none">
            <a:spAutoFit/>
          </a:bodyPr>
          <a:lstStyle/>
          <a:p>
            <a:pPr algn="l"/>
            <a:r>
              <a:rPr lang="en-US" dirty="0">
                <a:solidFill>
                  <a:srgbClr val="000000"/>
                </a:solidFill>
              </a:rPr>
              <a:t>U</a:t>
            </a:r>
          </a:p>
        </p:txBody>
      </p:sp>
      <p:sp>
        <p:nvSpPr>
          <p:cNvPr id="57" name="Rectangle 17"/>
          <p:cNvSpPr>
            <a:spLocks noChangeArrowheads="1"/>
          </p:cNvSpPr>
          <p:nvPr/>
        </p:nvSpPr>
        <p:spPr bwMode="auto">
          <a:xfrm>
            <a:off x="6597122" y="444273"/>
            <a:ext cx="392113" cy="519113"/>
          </a:xfrm>
          <a:prstGeom prst="rect">
            <a:avLst/>
          </a:prstGeom>
          <a:noFill/>
          <a:ln w="9525">
            <a:noFill/>
            <a:miter lim="800000"/>
            <a:headEnd/>
            <a:tailEnd/>
          </a:ln>
        </p:spPr>
        <p:txBody>
          <a:bodyPr wrap="none">
            <a:spAutoFit/>
          </a:bodyPr>
          <a:lstStyle/>
          <a:p>
            <a:pPr algn="l"/>
            <a:r>
              <a:rPr lang="en-US" dirty="0">
                <a:solidFill>
                  <a:srgbClr val="000000"/>
                </a:solidFill>
              </a:rPr>
              <a:t>+</a:t>
            </a:r>
          </a:p>
        </p:txBody>
      </p:sp>
      <p:sp>
        <p:nvSpPr>
          <p:cNvPr id="58" name="Rectangle 18"/>
          <p:cNvSpPr>
            <a:spLocks noChangeArrowheads="1"/>
          </p:cNvSpPr>
          <p:nvPr/>
        </p:nvSpPr>
        <p:spPr bwMode="auto">
          <a:xfrm>
            <a:off x="5904369" y="298223"/>
            <a:ext cx="354012" cy="457200"/>
          </a:xfrm>
          <a:prstGeom prst="rect">
            <a:avLst/>
          </a:prstGeom>
          <a:noFill/>
          <a:ln w="9525">
            <a:noFill/>
            <a:miter lim="800000"/>
            <a:headEnd/>
            <a:tailEnd/>
          </a:ln>
        </p:spPr>
        <p:txBody>
          <a:bodyPr wrap="none">
            <a:spAutoFit/>
          </a:bodyPr>
          <a:lstStyle/>
          <a:p>
            <a:pPr algn="r"/>
            <a:r>
              <a:rPr lang="en-US" sz="2400" dirty="0">
                <a:solidFill>
                  <a:srgbClr val="000000"/>
                </a:solidFill>
              </a:rPr>
              <a:t>0</a:t>
            </a:r>
          </a:p>
        </p:txBody>
      </p:sp>
      <p:sp>
        <p:nvSpPr>
          <p:cNvPr id="59" name="Rectangle 19"/>
          <p:cNvSpPr>
            <a:spLocks noChangeArrowheads="1"/>
          </p:cNvSpPr>
          <p:nvPr/>
        </p:nvSpPr>
        <p:spPr bwMode="auto">
          <a:xfrm>
            <a:off x="5721806" y="620486"/>
            <a:ext cx="523875" cy="457200"/>
          </a:xfrm>
          <a:prstGeom prst="rect">
            <a:avLst/>
          </a:prstGeom>
          <a:noFill/>
          <a:ln w="9525">
            <a:noFill/>
            <a:miter lim="800000"/>
            <a:headEnd/>
            <a:tailEnd/>
          </a:ln>
        </p:spPr>
        <p:txBody>
          <a:bodyPr wrap="none">
            <a:spAutoFit/>
          </a:bodyPr>
          <a:lstStyle/>
          <a:p>
            <a:pPr algn="r"/>
            <a:r>
              <a:rPr lang="en-US" sz="2400" dirty="0">
                <a:solidFill>
                  <a:srgbClr val="000000"/>
                </a:solidFill>
              </a:rPr>
              <a:t>–1</a:t>
            </a:r>
          </a:p>
        </p:txBody>
      </p:sp>
      <p:sp>
        <p:nvSpPr>
          <p:cNvPr id="60" name="Rectangle 20"/>
          <p:cNvSpPr>
            <a:spLocks noChangeArrowheads="1"/>
          </p:cNvSpPr>
          <p:nvPr/>
        </p:nvSpPr>
        <p:spPr bwMode="auto">
          <a:xfrm>
            <a:off x="6189931" y="420523"/>
            <a:ext cx="385042" cy="523220"/>
          </a:xfrm>
          <a:prstGeom prst="rect">
            <a:avLst/>
          </a:prstGeom>
          <a:noFill/>
          <a:ln w="9525">
            <a:noFill/>
            <a:miter lim="800000"/>
            <a:headEnd/>
            <a:tailEnd/>
          </a:ln>
        </p:spPr>
        <p:txBody>
          <a:bodyPr wrap="none">
            <a:spAutoFit/>
          </a:bodyPr>
          <a:lstStyle/>
          <a:p>
            <a:pPr algn="l"/>
            <a:r>
              <a:rPr lang="en-US" dirty="0" smtClean="0">
                <a:solidFill>
                  <a:srgbClr val="000000"/>
                </a:solidFill>
                <a:latin typeface="Symbol" panose="05050102010706020507" pitchFamily="18" charset="2"/>
              </a:rPr>
              <a:t>b</a:t>
            </a:r>
            <a:endParaRPr lang="en-US" dirty="0">
              <a:solidFill>
                <a:srgbClr val="000000"/>
              </a:solidFill>
              <a:latin typeface="Symbol" panose="05050102010706020507" pitchFamily="18" charset="2"/>
            </a:endParaRPr>
          </a:p>
        </p:txBody>
      </p:sp>
      <p:sp>
        <p:nvSpPr>
          <p:cNvPr id="61" name="Rectangle 21"/>
          <p:cNvSpPr>
            <a:spLocks noChangeArrowheads="1"/>
          </p:cNvSpPr>
          <p:nvPr/>
        </p:nvSpPr>
        <p:spPr bwMode="auto">
          <a:xfrm>
            <a:off x="338822" y="827146"/>
            <a:ext cx="2681288" cy="946150"/>
          </a:xfrm>
          <a:prstGeom prst="rect">
            <a:avLst/>
          </a:prstGeom>
          <a:noFill/>
          <a:ln w="9525">
            <a:noFill/>
            <a:miter lim="800000"/>
            <a:headEnd/>
            <a:tailEnd/>
          </a:ln>
        </p:spPr>
        <p:txBody>
          <a:bodyPr wrap="none">
            <a:spAutoFit/>
          </a:bodyPr>
          <a:lstStyle/>
          <a:p>
            <a:r>
              <a:rPr lang="en-US" dirty="0">
                <a:solidFill>
                  <a:srgbClr val="000000"/>
                </a:solidFill>
              </a:rPr>
              <a:t>(go UP</a:t>
            </a:r>
          </a:p>
          <a:p>
            <a:r>
              <a:rPr lang="en-US" dirty="0">
                <a:solidFill>
                  <a:srgbClr val="000000"/>
                </a:solidFill>
              </a:rPr>
              <a:t>one # on Table)</a:t>
            </a:r>
          </a:p>
        </p:txBody>
      </p:sp>
      <p:grpSp>
        <p:nvGrpSpPr>
          <p:cNvPr id="62" name="Group 61"/>
          <p:cNvGrpSpPr/>
          <p:nvPr/>
        </p:nvGrpSpPr>
        <p:grpSpPr>
          <a:xfrm>
            <a:off x="4297280" y="1178001"/>
            <a:ext cx="1736662" cy="792576"/>
            <a:chOff x="4319754" y="4488873"/>
            <a:chExt cx="1736662" cy="792576"/>
          </a:xfrm>
        </p:grpSpPr>
        <p:sp>
          <p:nvSpPr>
            <p:cNvPr id="63" name="Line 26"/>
            <p:cNvSpPr>
              <a:spLocks noChangeShapeType="1"/>
            </p:cNvSpPr>
            <p:nvPr/>
          </p:nvSpPr>
          <p:spPr bwMode="auto">
            <a:xfrm flipV="1">
              <a:off x="5929474" y="4488873"/>
              <a:ext cx="126942" cy="398440"/>
            </a:xfrm>
            <a:prstGeom prst="line">
              <a:avLst/>
            </a:prstGeom>
            <a:noFill/>
            <a:ln w="31750">
              <a:solidFill>
                <a:schemeClr val="tx1"/>
              </a:solidFill>
              <a:round/>
              <a:headEnd/>
              <a:tailEnd type="triangle" w="lg" len="lg"/>
            </a:ln>
          </p:spPr>
          <p:txBody>
            <a:bodyPr wrap="square" anchor="ctr">
              <a:spAutoFit/>
            </a:bodyPr>
            <a:lstStyle/>
            <a:p>
              <a:endParaRPr lang="en-US"/>
            </a:p>
          </p:txBody>
        </p:sp>
        <p:sp>
          <p:nvSpPr>
            <p:cNvPr id="64" name="Line 26"/>
            <p:cNvSpPr>
              <a:spLocks noChangeShapeType="1"/>
            </p:cNvSpPr>
            <p:nvPr/>
          </p:nvSpPr>
          <p:spPr bwMode="auto">
            <a:xfrm flipV="1">
              <a:off x="4319754" y="4875049"/>
              <a:ext cx="111831" cy="406400"/>
            </a:xfrm>
            <a:prstGeom prst="line">
              <a:avLst/>
            </a:prstGeom>
            <a:noFill/>
            <a:ln w="31750">
              <a:solidFill>
                <a:schemeClr val="tx1"/>
              </a:solidFill>
              <a:round/>
              <a:headEnd/>
              <a:tailEnd type="none" w="lg" len="lg"/>
            </a:ln>
          </p:spPr>
          <p:txBody>
            <a:bodyPr wrap="square" anchor="ctr">
              <a:spAutoFit/>
            </a:bodyPr>
            <a:lstStyle/>
            <a:p>
              <a:endParaRPr lang="en-US"/>
            </a:p>
          </p:txBody>
        </p:sp>
        <p:sp>
          <p:nvSpPr>
            <p:cNvPr id="65" name="Line 26"/>
            <p:cNvSpPr>
              <a:spLocks noChangeShapeType="1"/>
            </p:cNvSpPr>
            <p:nvPr/>
          </p:nvSpPr>
          <p:spPr bwMode="auto">
            <a:xfrm flipV="1">
              <a:off x="4445879" y="4887310"/>
              <a:ext cx="1491783" cy="0"/>
            </a:xfrm>
            <a:prstGeom prst="line">
              <a:avLst/>
            </a:prstGeom>
            <a:noFill/>
            <a:ln w="31750">
              <a:solidFill>
                <a:schemeClr val="tx1"/>
              </a:solidFill>
              <a:round/>
              <a:headEnd/>
              <a:tailEnd type="none" w="lg" len="lg"/>
            </a:ln>
          </p:spPr>
          <p:txBody>
            <a:bodyPr wrap="square" anchor="ctr">
              <a:spAutoFit/>
            </a:bodyPr>
            <a:lstStyle/>
            <a:p>
              <a:endParaRPr lang="en-US"/>
            </a:p>
          </p:txBody>
        </p:sp>
      </p:grpSp>
      <p:sp>
        <p:nvSpPr>
          <p:cNvPr id="66" name="Oval 65"/>
          <p:cNvSpPr/>
          <p:nvPr/>
        </p:nvSpPr>
        <p:spPr bwMode="auto">
          <a:xfrm>
            <a:off x="5677682" y="180472"/>
            <a:ext cx="902525" cy="1021278"/>
          </a:xfrm>
          <a:prstGeom prst="ellipse">
            <a:avLst/>
          </a:prstGeom>
          <a:no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endParaRPr lang="en-US" smtClean="0"/>
          </a:p>
        </p:txBody>
      </p:sp>
      <p:sp>
        <p:nvSpPr>
          <p:cNvPr id="67" name="Right Arrow 66"/>
          <p:cNvSpPr/>
          <p:nvPr/>
        </p:nvSpPr>
        <p:spPr bwMode="auto">
          <a:xfrm rot="16200000">
            <a:off x="3274707" y="2633245"/>
            <a:ext cx="820161" cy="625912"/>
          </a:xfrm>
          <a:prstGeom prst="rightArrow">
            <a:avLst/>
          </a:prstGeom>
          <a:no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endParaRPr lang="en-US" smtClean="0"/>
          </a:p>
        </p:txBody>
      </p:sp>
      <p:grpSp>
        <p:nvGrpSpPr>
          <p:cNvPr id="68" name="Group 67"/>
          <p:cNvGrpSpPr/>
          <p:nvPr/>
        </p:nvGrpSpPr>
        <p:grpSpPr>
          <a:xfrm>
            <a:off x="508663" y="1888798"/>
            <a:ext cx="1619514" cy="1552719"/>
            <a:chOff x="-2135294" y="2923291"/>
            <a:chExt cx="1619514" cy="1552719"/>
          </a:xfrm>
        </p:grpSpPr>
        <p:sp>
          <p:nvSpPr>
            <p:cNvPr id="69" name="Oval 37"/>
            <p:cNvSpPr>
              <a:spLocks noChangeArrowheads="1"/>
            </p:cNvSpPr>
            <p:nvPr/>
          </p:nvSpPr>
          <p:spPr bwMode="auto">
            <a:xfrm rot="17546282">
              <a:off x="-1430302" y="2924065"/>
              <a:ext cx="384538" cy="382990"/>
            </a:xfrm>
            <a:prstGeom prst="ellipse">
              <a:avLst/>
            </a:prstGeom>
            <a:solidFill>
              <a:srgbClr val="FF0000"/>
            </a:solidFill>
            <a:ln w="22225" algn="ctr">
              <a:solidFill>
                <a:schemeClr val="tx1"/>
              </a:solidFill>
              <a:round/>
              <a:headEnd/>
              <a:tailEnd/>
            </a:ln>
          </p:spPr>
          <p:txBody>
            <a:bodyPr wrap="none" anchor="ctr">
              <a:spAutoFit/>
            </a:bodyPr>
            <a:lstStyle/>
            <a:p>
              <a:endParaRPr lang="en-US"/>
            </a:p>
          </p:txBody>
        </p:sp>
        <p:sp>
          <p:nvSpPr>
            <p:cNvPr id="70" name="Oval 30"/>
            <p:cNvSpPr>
              <a:spLocks noChangeArrowheads="1"/>
            </p:cNvSpPr>
            <p:nvPr/>
          </p:nvSpPr>
          <p:spPr bwMode="auto">
            <a:xfrm rot="17546282">
              <a:off x="-1242584" y="3031695"/>
              <a:ext cx="384538" cy="382990"/>
            </a:xfrm>
            <a:prstGeom prst="ellipse">
              <a:avLst/>
            </a:prstGeom>
            <a:solidFill>
              <a:srgbClr val="0000FF"/>
            </a:solidFill>
            <a:ln w="22225" algn="ctr">
              <a:solidFill>
                <a:schemeClr val="tx1"/>
              </a:solidFill>
              <a:round/>
              <a:headEnd/>
              <a:tailEnd/>
            </a:ln>
          </p:spPr>
          <p:txBody>
            <a:bodyPr wrap="none" anchor="ctr">
              <a:spAutoFit/>
            </a:bodyPr>
            <a:lstStyle/>
            <a:p>
              <a:endParaRPr lang="en-US"/>
            </a:p>
          </p:txBody>
        </p:sp>
        <p:sp>
          <p:nvSpPr>
            <p:cNvPr id="71" name="Oval 32"/>
            <p:cNvSpPr>
              <a:spLocks noChangeArrowheads="1"/>
            </p:cNvSpPr>
            <p:nvPr/>
          </p:nvSpPr>
          <p:spPr bwMode="auto">
            <a:xfrm rot="17546282">
              <a:off x="-1636244" y="2989675"/>
              <a:ext cx="384538" cy="382990"/>
            </a:xfrm>
            <a:prstGeom prst="ellipse">
              <a:avLst/>
            </a:prstGeom>
            <a:solidFill>
              <a:srgbClr val="0000FF"/>
            </a:solidFill>
            <a:ln w="22225" algn="ctr">
              <a:solidFill>
                <a:schemeClr val="tx1"/>
              </a:solidFill>
              <a:round/>
              <a:headEnd/>
              <a:tailEnd/>
            </a:ln>
          </p:spPr>
          <p:txBody>
            <a:bodyPr wrap="none" anchor="ctr">
              <a:spAutoFit/>
            </a:bodyPr>
            <a:lstStyle/>
            <a:p>
              <a:endParaRPr lang="en-US"/>
            </a:p>
          </p:txBody>
        </p:sp>
        <p:sp>
          <p:nvSpPr>
            <p:cNvPr id="72" name="Oval 36"/>
            <p:cNvSpPr>
              <a:spLocks noChangeArrowheads="1"/>
            </p:cNvSpPr>
            <p:nvPr/>
          </p:nvSpPr>
          <p:spPr bwMode="auto">
            <a:xfrm rot="17546282">
              <a:off x="-1455043" y="3130632"/>
              <a:ext cx="384538" cy="382990"/>
            </a:xfrm>
            <a:prstGeom prst="ellipse">
              <a:avLst/>
            </a:prstGeom>
            <a:solidFill>
              <a:srgbClr val="FF0000"/>
            </a:solidFill>
            <a:ln w="22225" algn="ctr">
              <a:solidFill>
                <a:schemeClr val="tx1"/>
              </a:solidFill>
              <a:round/>
              <a:headEnd/>
              <a:tailEnd/>
            </a:ln>
          </p:spPr>
          <p:txBody>
            <a:bodyPr wrap="none" anchor="ctr">
              <a:spAutoFit/>
            </a:bodyPr>
            <a:lstStyle/>
            <a:p>
              <a:endParaRPr lang="en-US"/>
            </a:p>
          </p:txBody>
        </p:sp>
        <p:sp>
          <p:nvSpPr>
            <p:cNvPr id="73" name="Oval 30"/>
            <p:cNvSpPr>
              <a:spLocks noChangeArrowheads="1"/>
            </p:cNvSpPr>
            <p:nvPr/>
          </p:nvSpPr>
          <p:spPr bwMode="auto">
            <a:xfrm rot="17546282">
              <a:off x="-1316143" y="3299848"/>
              <a:ext cx="384538" cy="382990"/>
            </a:xfrm>
            <a:prstGeom prst="ellipse">
              <a:avLst/>
            </a:prstGeom>
            <a:solidFill>
              <a:srgbClr val="0000FF"/>
            </a:solidFill>
            <a:ln w="22225" algn="ctr">
              <a:solidFill>
                <a:schemeClr val="tx1"/>
              </a:solidFill>
              <a:round/>
              <a:headEnd/>
              <a:tailEnd/>
            </a:ln>
          </p:spPr>
          <p:txBody>
            <a:bodyPr wrap="none" anchor="ctr">
              <a:spAutoFit/>
            </a:bodyPr>
            <a:lstStyle/>
            <a:p>
              <a:endParaRPr lang="en-US"/>
            </a:p>
          </p:txBody>
        </p:sp>
        <p:sp>
          <p:nvSpPr>
            <p:cNvPr id="74" name="Oval 37"/>
            <p:cNvSpPr>
              <a:spLocks noChangeArrowheads="1"/>
            </p:cNvSpPr>
            <p:nvPr/>
          </p:nvSpPr>
          <p:spPr bwMode="auto">
            <a:xfrm rot="17546282">
              <a:off x="-1070073" y="3240478"/>
              <a:ext cx="384538" cy="382990"/>
            </a:xfrm>
            <a:prstGeom prst="ellipse">
              <a:avLst/>
            </a:prstGeom>
            <a:solidFill>
              <a:srgbClr val="FF0000"/>
            </a:solidFill>
            <a:ln w="22225" algn="ctr">
              <a:solidFill>
                <a:schemeClr val="tx1"/>
              </a:solidFill>
              <a:round/>
              <a:headEnd/>
              <a:tailEnd/>
            </a:ln>
          </p:spPr>
          <p:txBody>
            <a:bodyPr wrap="none" anchor="ctr">
              <a:spAutoFit/>
            </a:bodyPr>
            <a:lstStyle/>
            <a:p>
              <a:endParaRPr lang="en-US"/>
            </a:p>
          </p:txBody>
        </p:sp>
        <p:sp>
          <p:nvSpPr>
            <p:cNvPr id="75" name="Oval 37"/>
            <p:cNvSpPr>
              <a:spLocks noChangeArrowheads="1"/>
            </p:cNvSpPr>
            <p:nvPr/>
          </p:nvSpPr>
          <p:spPr bwMode="auto">
            <a:xfrm rot="17546282">
              <a:off x="-1566526" y="4092246"/>
              <a:ext cx="384538" cy="382990"/>
            </a:xfrm>
            <a:prstGeom prst="ellipse">
              <a:avLst/>
            </a:prstGeom>
            <a:solidFill>
              <a:srgbClr val="FF0000"/>
            </a:solidFill>
            <a:ln w="22225" algn="ctr">
              <a:solidFill>
                <a:schemeClr val="tx1"/>
              </a:solidFill>
              <a:round/>
              <a:headEnd/>
              <a:tailEnd/>
            </a:ln>
          </p:spPr>
          <p:txBody>
            <a:bodyPr wrap="none" anchor="ctr">
              <a:spAutoFit/>
            </a:bodyPr>
            <a:lstStyle/>
            <a:p>
              <a:endParaRPr lang="en-US"/>
            </a:p>
          </p:txBody>
        </p:sp>
        <p:sp>
          <p:nvSpPr>
            <p:cNvPr id="76" name="Oval 30"/>
            <p:cNvSpPr>
              <a:spLocks noChangeArrowheads="1"/>
            </p:cNvSpPr>
            <p:nvPr/>
          </p:nvSpPr>
          <p:spPr bwMode="auto">
            <a:xfrm rot="17546282">
              <a:off x="-1333800" y="4059124"/>
              <a:ext cx="384538" cy="382990"/>
            </a:xfrm>
            <a:prstGeom prst="ellipse">
              <a:avLst/>
            </a:prstGeom>
            <a:solidFill>
              <a:srgbClr val="0000FF"/>
            </a:solidFill>
            <a:ln w="22225" algn="ctr">
              <a:solidFill>
                <a:schemeClr val="tx1"/>
              </a:solidFill>
              <a:round/>
              <a:headEnd/>
              <a:tailEnd/>
            </a:ln>
          </p:spPr>
          <p:txBody>
            <a:bodyPr wrap="none" anchor="ctr">
              <a:spAutoFit/>
            </a:bodyPr>
            <a:lstStyle/>
            <a:p>
              <a:endParaRPr lang="en-US"/>
            </a:p>
          </p:txBody>
        </p:sp>
        <p:sp>
          <p:nvSpPr>
            <p:cNvPr id="77" name="Oval 37"/>
            <p:cNvSpPr>
              <a:spLocks noChangeArrowheads="1"/>
            </p:cNvSpPr>
            <p:nvPr/>
          </p:nvSpPr>
          <p:spPr bwMode="auto">
            <a:xfrm rot="17546282">
              <a:off x="-1147462" y="3925931"/>
              <a:ext cx="384538" cy="382990"/>
            </a:xfrm>
            <a:prstGeom prst="ellipse">
              <a:avLst/>
            </a:prstGeom>
            <a:solidFill>
              <a:srgbClr val="FF0000"/>
            </a:solidFill>
            <a:ln w="22225" algn="ctr">
              <a:solidFill>
                <a:schemeClr val="tx1"/>
              </a:solidFill>
              <a:round/>
              <a:headEnd/>
              <a:tailEnd/>
            </a:ln>
          </p:spPr>
          <p:txBody>
            <a:bodyPr wrap="none" anchor="ctr">
              <a:spAutoFit/>
            </a:bodyPr>
            <a:lstStyle/>
            <a:p>
              <a:endParaRPr lang="en-US"/>
            </a:p>
          </p:txBody>
        </p:sp>
        <p:sp>
          <p:nvSpPr>
            <p:cNvPr id="78" name="Oval 30"/>
            <p:cNvSpPr>
              <a:spLocks noChangeArrowheads="1"/>
            </p:cNvSpPr>
            <p:nvPr/>
          </p:nvSpPr>
          <p:spPr bwMode="auto">
            <a:xfrm rot="17546282">
              <a:off x="-940303" y="3808320"/>
              <a:ext cx="384538" cy="382990"/>
            </a:xfrm>
            <a:prstGeom prst="ellipse">
              <a:avLst/>
            </a:prstGeom>
            <a:solidFill>
              <a:srgbClr val="0000FF"/>
            </a:solidFill>
            <a:ln w="22225" algn="ctr">
              <a:solidFill>
                <a:schemeClr val="tx1"/>
              </a:solidFill>
              <a:round/>
              <a:headEnd/>
              <a:tailEnd/>
            </a:ln>
          </p:spPr>
          <p:txBody>
            <a:bodyPr wrap="none" anchor="ctr">
              <a:spAutoFit/>
            </a:bodyPr>
            <a:lstStyle/>
            <a:p>
              <a:endParaRPr lang="en-US"/>
            </a:p>
          </p:txBody>
        </p:sp>
        <p:sp>
          <p:nvSpPr>
            <p:cNvPr id="79" name="Oval 37"/>
            <p:cNvSpPr>
              <a:spLocks noChangeArrowheads="1"/>
            </p:cNvSpPr>
            <p:nvPr/>
          </p:nvSpPr>
          <p:spPr bwMode="auto">
            <a:xfrm rot="17546282">
              <a:off x="-901113" y="3599537"/>
              <a:ext cx="384538" cy="382990"/>
            </a:xfrm>
            <a:prstGeom prst="ellipse">
              <a:avLst/>
            </a:prstGeom>
            <a:solidFill>
              <a:srgbClr val="FF0000"/>
            </a:solidFill>
            <a:ln w="22225" algn="ctr">
              <a:solidFill>
                <a:schemeClr val="tx1"/>
              </a:solidFill>
              <a:round/>
              <a:headEnd/>
              <a:tailEnd/>
            </a:ln>
          </p:spPr>
          <p:txBody>
            <a:bodyPr wrap="none" anchor="ctr">
              <a:spAutoFit/>
            </a:bodyPr>
            <a:lstStyle/>
            <a:p>
              <a:endParaRPr lang="en-US"/>
            </a:p>
          </p:txBody>
        </p:sp>
        <p:sp>
          <p:nvSpPr>
            <p:cNvPr id="80" name="Oval 30"/>
            <p:cNvSpPr>
              <a:spLocks noChangeArrowheads="1"/>
            </p:cNvSpPr>
            <p:nvPr/>
          </p:nvSpPr>
          <p:spPr bwMode="auto">
            <a:xfrm rot="17546282">
              <a:off x="-899544" y="3400120"/>
              <a:ext cx="384538" cy="382990"/>
            </a:xfrm>
            <a:prstGeom prst="ellipse">
              <a:avLst/>
            </a:prstGeom>
            <a:solidFill>
              <a:srgbClr val="0000FF"/>
            </a:solidFill>
            <a:ln w="22225" algn="ctr">
              <a:solidFill>
                <a:schemeClr val="tx1"/>
              </a:solidFill>
              <a:round/>
              <a:headEnd/>
              <a:tailEnd/>
            </a:ln>
          </p:spPr>
          <p:txBody>
            <a:bodyPr wrap="none" anchor="ctr">
              <a:spAutoFit/>
            </a:bodyPr>
            <a:lstStyle/>
            <a:p>
              <a:endParaRPr lang="en-US"/>
            </a:p>
          </p:txBody>
        </p:sp>
        <p:sp>
          <p:nvSpPr>
            <p:cNvPr id="81" name="Oval 37"/>
            <p:cNvSpPr>
              <a:spLocks noChangeArrowheads="1"/>
            </p:cNvSpPr>
            <p:nvPr/>
          </p:nvSpPr>
          <p:spPr bwMode="auto">
            <a:xfrm rot="17546282">
              <a:off x="-1499385" y="3897004"/>
              <a:ext cx="384538" cy="382990"/>
            </a:xfrm>
            <a:prstGeom prst="ellipse">
              <a:avLst/>
            </a:prstGeom>
            <a:solidFill>
              <a:srgbClr val="FF0000"/>
            </a:solidFill>
            <a:ln w="22225" algn="ctr">
              <a:solidFill>
                <a:schemeClr val="tx1"/>
              </a:solidFill>
              <a:round/>
              <a:headEnd/>
              <a:tailEnd/>
            </a:ln>
          </p:spPr>
          <p:txBody>
            <a:bodyPr wrap="none" anchor="ctr">
              <a:spAutoFit/>
            </a:bodyPr>
            <a:lstStyle/>
            <a:p>
              <a:endParaRPr lang="en-US"/>
            </a:p>
          </p:txBody>
        </p:sp>
        <p:sp>
          <p:nvSpPr>
            <p:cNvPr id="82" name="Oval 30"/>
            <p:cNvSpPr>
              <a:spLocks noChangeArrowheads="1"/>
            </p:cNvSpPr>
            <p:nvPr/>
          </p:nvSpPr>
          <p:spPr bwMode="auto">
            <a:xfrm rot="17546282">
              <a:off x="-1332329" y="3816913"/>
              <a:ext cx="384538" cy="382990"/>
            </a:xfrm>
            <a:prstGeom prst="ellipse">
              <a:avLst/>
            </a:prstGeom>
            <a:solidFill>
              <a:srgbClr val="0000FF"/>
            </a:solidFill>
            <a:ln w="22225" algn="ctr">
              <a:solidFill>
                <a:schemeClr val="tx1"/>
              </a:solidFill>
              <a:round/>
              <a:headEnd/>
              <a:tailEnd/>
            </a:ln>
          </p:spPr>
          <p:txBody>
            <a:bodyPr wrap="none" anchor="ctr">
              <a:spAutoFit/>
            </a:bodyPr>
            <a:lstStyle/>
            <a:p>
              <a:endParaRPr lang="en-US"/>
            </a:p>
          </p:txBody>
        </p:sp>
        <p:sp>
          <p:nvSpPr>
            <p:cNvPr id="83" name="Oval 37"/>
            <p:cNvSpPr>
              <a:spLocks noChangeArrowheads="1"/>
            </p:cNvSpPr>
            <p:nvPr/>
          </p:nvSpPr>
          <p:spPr bwMode="auto">
            <a:xfrm rot="17546282">
              <a:off x="-1146845" y="3580573"/>
              <a:ext cx="384538" cy="382990"/>
            </a:xfrm>
            <a:prstGeom prst="ellipse">
              <a:avLst/>
            </a:prstGeom>
            <a:solidFill>
              <a:srgbClr val="FF0000"/>
            </a:solidFill>
            <a:ln w="22225" algn="ctr">
              <a:solidFill>
                <a:schemeClr val="tx1"/>
              </a:solidFill>
              <a:round/>
              <a:headEnd/>
              <a:tailEnd/>
            </a:ln>
          </p:spPr>
          <p:txBody>
            <a:bodyPr wrap="none" anchor="ctr">
              <a:spAutoFit/>
            </a:bodyPr>
            <a:lstStyle/>
            <a:p>
              <a:endParaRPr lang="en-US"/>
            </a:p>
          </p:txBody>
        </p:sp>
        <p:sp>
          <p:nvSpPr>
            <p:cNvPr id="84" name="Oval 30"/>
            <p:cNvSpPr>
              <a:spLocks noChangeArrowheads="1"/>
            </p:cNvSpPr>
            <p:nvPr/>
          </p:nvSpPr>
          <p:spPr bwMode="auto">
            <a:xfrm rot="17546282">
              <a:off x="-1386956" y="3587437"/>
              <a:ext cx="384538" cy="382990"/>
            </a:xfrm>
            <a:prstGeom prst="ellipse">
              <a:avLst/>
            </a:prstGeom>
            <a:solidFill>
              <a:srgbClr val="0000FF"/>
            </a:solidFill>
            <a:ln w="22225" algn="ctr">
              <a:solidFill>
                <a:schemeClr val="tx1"/>
              </a:solidFill>
              <a:round/>
              <a:headEnd/>
              <a:tailEnd/>
            </a:ln>
          </p:spPr>
          <p:txBody>
            <a:bodyPr wrap="none" anchor="ctr">
              <a:spAutoFit/>
            </a:bodyPr>
            <a:lstStyle/>
            <a:p>
              <a:endParaRPr lang="en-US"/>
            </a:p>
          </p:txBody>
        </p:sp>
        <p:sp>
          <p:nvSpPr>
            <p:cNvPr id="85" name="Oval 37"/>
            <p:cNvSpPr>
              <a:spLocks noChangeArrowheads="1"/>
            </p:cNvSpPr>
            <p:nvPr/>
          </p:nvSpPr>
          <p:spPr bwMode="auto">
            <a:xfrm rot="17546282">
              <a:off x="-1645100" y="3720506"/>
              <a:ext cx="384538" cy="382990"/>
            </a:xfrm>
            <a:prstGeom prst="ellipse">
              <a:avLst/>
            </a:prstGeom>
            <a:solidFill>
              <a:srgbClr val="FF0000"/>
            </a:solidFill>
            <a:ln w="22225" algn="ctr">
              <a:solidFill>
                <a:schemeClr val="tx1"/>
              </a:solidFill>
              <a:round/>
              <a:headEnd/>
              <a:tailEnd/>
            </a:ln>
          </p:spPr>
          <p:txBody>
            <a:bodyPr wrap="none" anchor="ctr">
              <a:spAutoFit/>
            </a:bodyPr>
            <a:lstStyle/>
            <a:p>
              <a:endParaRPr lang="en-US"/>
            </a:p>
          </p:txBody>
        </p:sp>
        <p:sp>
          <p:nvSpPr>
            <p:cNvPr id="86" name="Oval 30"/>
            <p:cNvSpPr>
              <a:spLocks noChangeArrowheads="1"/>
            </p:cNvSpPr>
            <p:nvPr/>
          </p:nvSpPr>
          <p:spPr bwMode="auto">
            <a:xfrm rot="17546282">
              <a:off x="-1799216" y="3601304"/>
              <a:ext cx="384538" cy="382990"/>
            </a:xfrm>
            <a:prstGeom prst="ellipse">
              <a:avLst/>
            </a:prstGeom>
            <a:solidFill>
              <a:srgbClr val="0000FF"/>
            </a:solidFill>
            <a:ln w="22225" algn="ctr">
              <a:solidFill>
                <a:schemeClr val="tx1"/>
              </a:solidFill>
              <a:round/>
              <a:headEnd/>
              <a:tailEnd/>
            </a:ln>
          </p:spPr>
          <p:txBody>
            <a:bodyPr wrap="none" anchor="ctr">
              <a:spAutoFit/>
            </a:bodyPr>
            <a:lstStyle/>
            <a:p>
              <a:endParaRPr lang="en-US"/>
            </a:p>
          </p:txBody>
        </p:sp>
        <p:sp>
          <p:nvSpPr>
            <p:cNvPr id="87" name="Oval 37"/>
            <p:cNvSpPr>
              <a:spLocks noChangeArrowheads="1"/>
            </p:cNvSpPr>
            <p:nvPr/>
          </p:nvSpPr>
          <p:spPr bwMode="auto">
            <a:xfrm rot="17546282">
              <a:off x="-1556130" y="3430706"/>
              <a:ext cx="384538" cy="382990"/>
            </a:xfrm>
            <a:prstGeom prst="ellipse">
              <a:avLst/>
            </a:prstGeom>
            <a:solidFill>
              <a:srgbClr val="FF0000"/>
            </a:solidFill>
            <a:ln w="22225" algn="ctr">
              <a:solidFill>
                <a:schemeClr val="tx1"/>
              </a:solidFill>
              <a:round/>
              <a:headEnd/>
              <a:tailEnd/>
            </a:ln>
          </p:spPr>
          <p:txBody>
            <a:bodyPr wrap="none" anchor="ctr">
              <a:spAutoFit/>
            </a:bodyPr>
            <a:lstStyle/>
            <a:p>
              <a:endParaRPr lang="en-US"/>
            </a:p>
          </p:txBody>
        </p:sp>
        <p:sp>
          <p:nvSpPr>
            <p:cNvPr id="88" name="Oval 30"/>
            <p:cNvSpPr>
              <a:spLocks noChangeArrowheads="1"/>
            </p:cNvSpPr>
            <p:nvPr/>
          </p:nvSpPr>
          <p:spPr bwMode="auto">
            <a:xfrm rot="17546282">
              <a:off x="-1698593" y="3204443"/>
              <a:ext cx="384538" cy="382990"/>
            </a:xfrm>
            <a:prstGeom prst="ellipse">
              <a:avLst/>
            </a:prstGeom>
            <a:solidFill>
              <a:srgbClr val="0000FF"/>
            </a:solidFill>
            <a:ln w="22225" algn="ctr">
              <a:solidFill>
                <a:schemeClr val="tx1"/>
              </a:solidFill>
              <a:round/>
              <a:headEnd/>
              <a:tailEnd/>
            </a:ln>
          </p:spPr>
          <p:txBody>
            <a:bodyPr wrap="none" anchor="ctr">
              <a:spAutoFit/>
            </a:bodyPr>
            <a:lstStyle/>
            <a:p>
              <a:endParaRPr lang="en-US"/>
            </a:p>
          </p:txBody>
        </p:sp>
        <p:sp>
          <p:nvSpPr>
            <p:cNvPr id="89" name="Oval 37"/>
            <p:cNvSpPr>
              <a:spLocks noChangeArrowheads="1"/>
            </p:cNvSpPr>
            <p:nvPr/>
          </p:nvSpPr>
          <p:spPr bwMode="auto">
            <a:xfrm rot="17546282">
              <a:off x="-1871335" y="3030330"/>
              <a:ext cx="384538" cy="382990"/>
            </a:xfrm>
            <a:prstGeom prst="ellipse">
              <a:avLst/>
            </a:prstGeom>
            <a:solidFill>
              <a:srgbClr val="FF0000"/>
            </a:solidFill>
            <a:ln w="22225" algn="ctr">
              <a:solidFill>
                <a:schemeClr val="tx1"/>
              </a:solidFill>
              <a:round/>
              <a:headEnd/>
              <a:tailEnd/>
            </a:ln>
          </p:spPr>
          <p:txBody>
            <a:bodyPr wrap="none" anchor="ctr">
              <a:spAutoFit/>
            </a:bodyPr>
            <a:lstStyle/>
            <a:p>
              <a:endParaRPr lang="en-US"/>
            </a:p>
          </p:txBody>
        </p:sp>
        <p:sp>
          <p:nvSpPr>
            <p:cNvPr id="90" name="Oval 37"/>
            <p:cNvSpPr>
              <a:spLocks noChangeArrowheads="1"/>
            </p:cNvSpPr>
            <p:nvPr/>
          </p:nvSpPr>
          <p:spPr bwMode="auto">
            <a:xfrm rot="17546282">
              <a:off x="-1890312" y="3393976"/>
              <a:ext cx="384538" cy="382990"/>
            </a:xfrm>
            <a:prstGeom prst="ellipse">
              <a:avLst/>
            </a:prstGeom>
            <a:solidFill>
              <a:srgbClr val="FF0000"/>
            </a:solidFill>
            <a:ln w="22225" algn="ctr">
              <a:solidFill>
                <a:schemeClr val="tx1"/>
              </a:solidFill>
              <a:round/>
              <a:headEnd/>
              <a:tailEnd/>
            </a:ln>
          </p:spPr>
          <p:txBody>
            <a:bodyPr wrap="none" anchor="ctr">
              <a:spAutoFit/>
            </a:bodyPr>
            <a:lstStyle/>
            <a:p>
              <a:endParaRPr lang="en-US"/>
            </a:p>
          </p:txBody>
        </p:sp>
        <p:sp>
          <p:nvSpPr>
            <p:cNvPr id="91" name="Oval 30"/>
            <p:cNvSpPr>
              <a:spLocks noChangeArrowheads="1"/>
            </p:cNvSpPr>
            <p:nvPr/>
          </p:nvSpPr>
          <p:spPr bwMode="auto">
            <a:xfrm rot="17546282">
              <a:off x="-2038220" y="3265203"/>
              <a:ext cx="384538" cy="382990"/>
            </a:xfrm>
            <a:prstGeom prst="ellipse">
              <a:avLst/>
            </a:prstGeom>
            <a:solidFill>
              <a:srgbClr val="0000FF"/>
            </a:solidFill>
            <a:ln w="22225" algn="ctr">
              <a:solidFill>
                <a:schemeClr val="tx1"/>
              </a:solidFill>
              <a:round/>
              <a:headEnd/>
              <a:tailEnd/>
            </a:ln>
          </p:spPr>
          <p:txBody>
            <a:bodyPr wrap="none" anchor="ctr">
              <a:spAutoFit/>
            </a:bodyPr>
            <a:lstStyle/>
            <a:p>
              <a:endParaRPr lang="en-US"/>
            </a:p>
          </p:txBody>
        </p:sp>
        <p:sp>
          <p:nvSpPr>
            <p:cNvPr id="92" name="Oval 37"/>
            <p:cNvSpPr>
              <a:spLocks noChangeArrowheads="1"/>
            </p:cNvSpPr>
            <p:nvPr/>
          </p:nvSpPr>
          <p:spPr bwMode="auto">
            <a:xfrm rot="17546282">
              <a:off x="-2136068" y="3483147"/>
              <a:ext cx="384538" cy="382990"/>
            </a:xfrm>
            <a:prstGeom prst="ellipse">
              <a:avLst/>
            </a:prstGeom>
            <a:solidFill>
              <a:srgbClr val="FF0000"/>
            </a:solidFill>
            <a:ln w="22225" algn="ctr">
              <a:solidFill>
                <a:schemeClr val="tx1"/>
              </a:solidFill>
              <a:round/>
              <a:headEnd/>
              <a:tailEnd/>
            </a:ln>
          </p:spPr>
          <p:txBody>
            <a:bodyPr wrap="none" anchor="ctr">
              <a:spAutoFit/>
            </a:bodyPr>
            <a:lstStyle/>
            <a:p>
              <a:endParaRPr lang="en-US"/>
            </a:p>
          </p:txBody>
        </p:sp>
        <p:sp>
          <p:nvSpPr>
            <p:cNvPr id="93" name="Oval 30"/>
            <p:cNvSpPr>
              <a:spLocks noChangeArrowheads="1"/>
            </p:cNvSpPr>
            <p:nvPr/>
          </p:nvSpPr>
          <p:spPr bwMode="auto">
            <a:xfrm rot="17546282">
              <a:off x="-2087985" y="3747817"/>
              <a:ext cx="384538" cy="382990"/>
            </a:xfrm>
            <a:prstGeom prst="ellipse">
              <a:avLst/>
            </a:prstGeom>
            <a:solidFill>
              <a:srgbClr val="0000FF"/>
            </a:solidFill>
            <a:ln w="22225" algn="ctr">
              <a:solidFill>
                <a:schemeClr val="tx1"/>
              </a:solidFill>
              <a:round/>
              <a:headEnd/>
              <a:tailEnd/>
            </a:ln>
          </p:spPr>
          <p:txBody>
            <a:bodyPr wrap="none" anchor="ctr">
              <a:spAutoFit/>
            </a:bodyPr>
            <a:lstStyle/>
            <a:p>
              <a:endParaRPr lang="en-US"/>
            </a:p>
          </p:txBody>
        </p:sp>
        <p:sp>
          <p:nvSpPr>
            <p:cNvPr id="94" name="Oval 37"/>
            <p:cNvSpPr>
              <a:spLocks noChangeArrowheads="1"/>
            </p:cNvSpPr>
            <p:nvPr/>
          </p:nvSpPr>
          <p:spPr bwMode="auto">
            <a:xfrm rot="17546282">
              <a:off x="-1915031" y="3850340"/>
              <a:ext cx="384538" cy="382990"/>
            </a:xfrm>
            <a:prstGeom prst="ellipse">
              <a:avLst/>
            </a:prstGeom>
            <a:solidFill>
              <a:srgbClr val="FF0000"/>
            </a:solidFill>
            <a:ln w="22225" algn="ctr">
              <a:solidFill>
                <a:schemeClr val="tx1"/>
              </a:solidFill>
              <a:round/>
              <a:headEnd/>
              <a:tailEnd/>
            </a:ln>
          </p:spPr>
          <p:txBody>
            <a:bodyPr wrap="none" anchor="ctr">
              <a:spAutoFit/>
            </a:bodyPr>
            <a:lstStyle/>
            <a:p>
              <a:endParaRPr lang="en-US"/>
            </a:p>
          </p:txBody>
        </p:sp>
        <p:sp>
          <p:nvSpPr>
            <p:cNvPr id="95" name="Oval 30"/>
            <p:cNvSpPr>
              <a:spLocks noChangeArrowheads="1"/>
            </p:cNvSpPr>
            <p:nvPr/>
          </p:nvSpPr>
          <p:spPr bwMode="auto">
            <a:xfrm rot="17546282">
              <a:off x="-1768626" y="4030198"/>
              <a:ext cx="384538" cy="382990"/>
            </a:xfrm>
            <a:prstGeom prst="ellipse">
              <a:avLst/>
            </a:prstGeom>
            <a:solidFill>
              <a:srgbClr val="0000FF"/>
            </a:solidFill>
            <a:ln w="22225" algn="ctr">
              <a:solidFill>
                <a:schemeClr val="tx1"/>
              </a:solidFill>
              <a:round/>
              <a:headEnd/>
              <a:tailEnd/>
            </a:ln>
          </p:spPr>
          <p:txBody>
            <a:bodyPr wrap="none" anchor="ctr">
              <a:spAutoFit/>
            </a:bodyPr>
            <a:lstStyle/>
            <a:p>
              <a:endParaRPr lang="en-US"/>
            </a:p>
          </p:txBody>
        </p:sp>
      </p:grpSp>
      <p:sp>
        <p:nvSpPr>
          <p:cNvPr id="96" name="Rectangle 8"/>
          <p:cNvSpPr>
            <a:spLocks noChangeArrowheads="1"/>
          </p:cNvSpPr>
          <p:nvPr/>
        </p:nvSpPr>
        <p:spPr bwMode="auto">
          <a:xfrm>
            <a:off x="4008911" y="2456850"/>
            <a:ext cx="5368925" cy="954107"/>
          </a:xfrm>
          <a:prstGeom prst="rect">
            <a:avLst/>
          </a:prstGeom>
          <a:noFill/>
          <a:ln w="22225" algn="ctr">
            <a:noFill/>
            <a:miter lim="800000"/>
            <a:headEnd/>
            <a:tailEnd/>
          </a:ln>
        </p:spPr>
        <p:txBody>
          <a:bodyPr anchor="ctr">
            <a:spAutoFit/>
          </a:bodyPr>
          <a:lstStyle/>
          <a:p>
            <a:pPr algn="l"/>
            <a:r>
              <a:rPr lang="en-US" dirty="0" smtClean="0">
                <a:solidFill>
                  <a:srgbClr val="000000"/>
                </a:solidFill>
              </a:rPr>
              <a:t>	        little </a:t>
            </a:r>
            <a:r>
              <a:rPr lang="en-US" dirty="0">
                <a:solidFill>
                  <a:srgbClr val="000000"/>
                </a:solidFill>
              </a:rPr>
              <a:t>mass; </a:t>
            </a:r>
            <a:endParaRPr lang="en-US" dirty="0" smtClean="0">
              <a:solidFill>
                <a:srgbClr val="000000"/>
              </a:solidFill>
            </a:endParaRPr>
          </a:p>
          <a:p>
            <a:pPr algn="l"/>
            <a:r>
              <a:rPr lang="en-US" dirty="0" smtClean="0">
                <a:solidFill>
                  <a:srgbClr val="000000"/>
                </a:solidFill>
              </a:rPr>
              <a:t> stops ~</a:t>
            </a:r>
            <a:r>
              <a:rPr lang="en-US" dirty="0">
                <a:solidFill>
                  <a:srgbClr val="000000"/>
                </a:solidFill>
              </a:rPr>
              <a:t>1 cm into body</a:t>
            </a:r>
          </a:p>
        </p:txBody>
      </p:sp>
    </p:spTree>
    <p:extLst>
      <p:ext uri="{BB962C8B-B14F-4D97-AF65-F5344CB8AC3E}">
        <p14:creationId xmlns:p14="http://schemas.microsoft.com/office/powerpoint/2010/main" val="15525661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circle(in)">
                                      <p:cBhvr>
                                        <p:cTn id="7" dur="2000"/>
                                        <p:tgtEl>
                                          <p:spTgt spid="6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additive="base">
                                        <p:cTn id="12" dur="500" fill="hold"/>
                                        <p:tgtEl>
                                          <p:spTgt spid="39"/>
                                        </p:tgtEl>
                                        <p:attrNameLst>
                                          <p:attrName>ppt_x</p:attrName>
                                        </p:attrNameLst>
                                      </p:cBhvr>
                                      <p:tavLst>
                                        <p:tav tm="0">
                                          <p:val>
                                            <p:strVal val="0-#ppt_w/2"/>
                                          </p:val>
                                        </p:tav>
                                        <p:tav tm="100000">
                                          <p:val>
                                            <p:strVal val="#ppt_x"/>
                                          </p:val>
                                        </p:tav>
                                      </p:tavLst>
                                    </p:anim>
                                    <p:anim calcmode="lin" valueType="num">
                                      <p:cBhvr additive="base">
                                        <p:cTn id="13" dur="50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67"/>
                                        </p:tgtEl>
                                        <p:attrNameLst>
                                          <p:attrName>style.visibility</p:attrName>
                                        </p:attrNameLst>
                                      </p:cBhvr>
                                      <p:to>
                                        <p:strVal val="visible"/>
                                      </p:to>
                                    </p:set>
                                    <p:animEffect transition="in" filter="wheel(1)">
                                      <p:cBhvr>
                                        <p:cTn id="18" dur="2000"/>
                                        <p:tgtEl>
                                          <p:spTgt spid="6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barn(inVertical)">
                                      <p:cBhvr>
                                        <p:cTn id="23" dur="500"/>
                                        <p:tgtEl>
                                          <p:spTgt spid="49"/>
                                        </p:tgtEl>
                                      </p:cBhvr>
                                    </p:animEffec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96"/>
                                        </p:tgtEl>
                                        <p:attrNameLst>
                                          <p:attrName>style.visibility</p:attrName>
                                        </p:attrNameLst>
                                      </p:cBhvr>
                                      <p:to>
                                        <p:strVal val="visible"/>
                                      </p:to>
                                    </p:set>
                                    <p:anim calcmode="discrete" valueType="clr">
                                      <p:cBhvr override="childStyle">
                                        <p:cTn id="28" dur="80"/>
                                        <p:tgtEl>
                                          <p:spTgt spid="96"/>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96"/>
                                        </p:tgtEl>
                                        <p:attrNameLst>
                                          <p:attrName>fillcolor</p:attrName>
                                        </p:attrNameLst>
                                      </p:cBhvr>
                                      <p:tavLst>
                                        <p:tav tm="0">
                                          <p:val>
                                            <p:clrVal>
                                              <a:schemeClr val="accent2"/>
                                            </p:clrVal>
                                          </p:val>
                                        </p:tav>
                                        <p:tav tm="50000">
                                          <p:val>
                                            <p:clrVal>
                                              <a:schemeClr val="hlink"/>
                                            </p:clrVal>
                                          </p:val>
                                        </p:tav>
                                      </p:tavLst>
                                    </p:anim>
                                    <p:set>
                                      <p:cBhvr>
                                        <p:cTn id="30" dur="80"/>
                                        <p:tgtEl>
                                          <p:spTgt spid="96"/>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52" presetClass="entr" presetSubtype="0" fill="hold" grpId="0" nodeType="clickEffect">
                                  <p:stCondLst>
                                    <p:cond delay="0"/>
                                  </p:stCondLst>
                                  <p:childTnLst>
                                    <p:set>
                                      <p:cBhvr>
                                        <p:cTn id="34" dur="1" fill="hold">
                                          <p:stCondLst>
                                            <p:cond delay="0"/>
                                          </p:stCondLst>
                                        </p:cTn>
                                        <p:tgtEl>
                                          <p:spTgt spid="50"/>
                                        </p:tgtEl>
                                        <p:attrNameLst>
                                          <p:attrName>style.visibility</p:attrName>
                                        </p:attrNameLst>
                                      </p:cBhvr>
                                      <p:to>
                                        <p:strVal val="visible"/>
                                      </p:to>
                                    </p:set>
                                    <p:animScale>
                                      <p:cBhvr>
                                        <p:cTn id="35" dur="1000" decel="50000" fill="hold">
                                          <p:stCondLst>
                                            <p:cond delay="0"/>
                                          </p:stCondLst>
                                        </p:cTn>
                                        <p:tgtEl>
                                          <p:spTgt spid="5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50"/>
                                        </p:tgtEl>
                                        <p:attrNameLst>
                                          <p:attrName>ppt_x</p:attrName>
                                          <p:attrName>ppt_y</p:attrName>
                                        </p:attrNameLst>
                                      </p:cBhvr>
                                    </p:animMotion>
                                    <p:animEffect transition="in" filter="fade">
                                      <p:cBhvr>
                                        <p:cTn id="37" dur="1000"/>
                                        <p:tgtEl>
                                          <p:spTgt spid="50"/>
                                        </p:tgtEl>
                                      </p:cBhvr>
                                    </p:animEffect>
                                  </p:childTnLst>
                                </p:cTn>
                              </p:par>
                              <p:par>
                                <p:cTn id="38" presetID="52" presetClass="entr" presetSubtype="0" fill="hold" grpId="0" nodeType="withEffect">
                                  <p:stCondLst>
                                    <p:cond delay="0"/>
                                  </p:stCondLst>
                                  <p:childTnLst>
                                    <p:set>
                                      <p:cBhvr>
                                        <p:cTn id="39" dur="1" fill="hold">
                                          <p:stCondLst>
                                            <p:cond delay="0"/>
                                          </p:stCondLst>
                                        </p:cTn>
                                        <p:tgtEl>
                                          <p:spTgt spid="52"/>
                                        </p:tgtEl>
                                        <p:attrNameLst>
                                          <p:attrName>style.visibility</p:attrName>
                                        </p:attrNameLst>
                                      </p:cBhvr>
                                      <p:to>
                                        <p:strVal val="visible"/>
                                      </p:to>
                                    </p:set>
                                    <p:animScale>
                                      <p:cBhvr>
                                        <p:cTn id="40" dur="1000" decel="50000" fill="hold">
                                          <p:stCondLst>
                                            <p:cond delay="0"/>
                                          </p:stCondLst>
                                        </p:cTn>
                                        <p:tgtEl>
                                          <p:spTgt spid="5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1" dur="1000" decel="50000" fill="hold">
                                          <p:stCondLst>
                                            <p:cond delay="0"/>
                                          </p:stCondLst>
                                        </p:cTn>
                                        <p:tgtEl>
                                          <p:spTgt spid="52"/>
                                        </p:tgtEl>
                                        <p:attrNameLst>
                                          <p:attrName>ppt_x</p:attrName>
                                          <p:attrName>ppt_y</p:attrName>
                                        </p:attrNameLst>
                                      </p:cBhvr>
                                    </p:animMotion>
                                    <p:animEffect transition="in" filter="fade">
                                      <p:cBhvr>
                                        <p:cTn id="42" dur="1000"/>
                                        <p:tgtEl>
                                          <p:spTgt spid="52"/>
                                        </p:tgtEl>
                                      </p:cBhvr>
                                    </p:animEffect>
                                  </p:childTnLst>
                                </p:cTn>
                              </p:par>
                              <p:par>
                                <p:cTn id="43" presetID="52" presetClass="entr" presetSubtype="0" fill="hold" grpId="0" nodeType="withEffect">
                                  <p:stCondLst>
                                    <p:cond delay="0"/>
                                  </p:stCondLst>
                                  <p:childTnLst>
                                    <p:set>
                                      <p:cBhvr>
                                        <p:cTn id="44" dur="1" fill="hold">
                                          <p:stCondLst>
                                            <p:cond delay="0"/>
                                          </p:stCondLst>
                                        </p:cTn>
                                        <p:tgtEl>
                                          <p:spTgt spid="51"/>
                                        </p:tgtEl>
                                        <p:attrNameLst>
                                          <p:attrName>style.visibility</p:attrName>
                                        </p:attrNameLst>
                                      </p:cBhvr>
                                      <p:to>
                                        <p:strVal val="visible"/>
                                      </p:to>
                                    </p:set>
                                    <p:animScale>
                                      <p:cBhvr>
                                        <p:cTn id="45" dur="1000" decel="50000" fill="hold">
                                          <p:stCondLst>
                                            <p:cond delay="0"/>
                                          </p:stCondLst>
                                        </p:cTn>
                                        <p:tgtEl>
                                          <p:spTgt spid="5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6" dur="1000" decel="50000" fill="hold">
                                          <p:stCondLst>
                                            <p:cond delay="0"/>
                                          </p:stCondLst>
                                        </p:cTn>
                                        <p:tgtEl>
                                          <p:spTgt spid="51"/>
                                        </p:tgtEl>
                                        <p:attrNameLst>
                                          <p:attrName>ppt_x</p:attrName>
                                          <p:attrName>ppt_y</p:attrName>
                                        </p:attrNameLst>
                                      </p:cBhvr>
                                    </p:animMotion>
                                    <p:animEffect transition="in" filter="fade">
                                      <p:cBhvr>
                                        <p:cTn id="47" dur="1000"/>
                                        <p:tgtEl>
                                          <p:spTgt spid="5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53"/>
                                        </p:tgtEl>
                                        <p:attrNameLst>
                                          <p:attrName>style.visibility</p:attrName>
                                        </p:attrNameLst>
                                      </p:cBhvr>
                                      <p:to>
                                        <p:strVal val="visible"/>
                                      </p:to>
                                    </p:set>
                                    <p:animEffect transition="in" filter="wipe(left)">
                                      <p:cBhvr>
                                        <p:cTn id="52" dur="500"/>
                                        <p:tgtEl>
                                          <p:spTgt spid="53"/>
                                        </p:tgtEl>
                                      </p:cBhvr>
                                    </p:animEffect>
                                  </p:childTnLst>
                                </p:cTn>
                              </p:par>
                            </p:childTnLst>
                          </p:cTn>
                        </p:par>
                      </p:childTnLst>
                    </p:cTn>
                  </p:par>
                  <p:par>
                    <p:cTn id="53" fill="hold">
                      <p:stCondLst>
                        <p:cond delay="indefinite"/>
                      </p:stCondLst>
                      <p:childTnLst>
                        <p:par>
                          <p:cTn id="54" fill="hold">
                            <p:stCondLst>
                              <p:cond delay="0"/>
                            </p:stCondLst>
                            <p:childTnLst>
                              <p:par>
                                <p:cTn id="55" presetID="51" presetClass="entr" presetSubtype="0" fill="hold" grpId="0" nodeType="clickEffect">
                                  <p:stCondLst>
                                    <p:cond delay="0"/>
                                  </p:stCondLst>
                                  <p:childTnLst>
                                    <p:set>
                                      <p:cBhvr>
                                        <p:cTn id="56" dur="1" fill="hold">
                                          <p:stCondLst>
                                            <p:cond delay="0"/>
                                          </p:stCondLst>
                                        </p:cTn>
                                        <p:tgtEl>
                                          <p:spTgt spid="58"/>
                                        </p:tgtEl>
                                        <p:attrNameLst>
                                          <p:attrName>style.visibility</p:attrName>
                                        </p:attrNameLst>
                                      </p:cBhvr>
                                      <p:to>
                                        <p:strVal val="visible"/>
                                      </p:to>
                                    </p:set>
                                    <p:animEffect transition="in" filter="fade">
                                      <p:cBhvr>
                                        <p:cTn id="57" dur="770" decel="100000"/>
                                        <p:tgtEl>
                                          <p:spTgt spid="58"/>
                                        </p:tgtEl>
                                      </p:cBhvr>
                                    </p:animEffect>
                                    <p:animScale>
                                      <p:cBhvr>
                                        <p:cTn id="58" dur="770" decel="100000"/>
                                        <p:tgtEl>
                                          <p:spTgt spid="58"/>
                                        </p:tgtEl>
                                      </p:cBhvr>
                                      <p:from x="10000" y="10000"/>
                                      <p:to x="200000" y="450000"/>
                                    </p:animScale>
                                    <p:animScale>
                                      <p:cBhvr>
                                        <p:cTn id="59" dur="1230" accel="100000" fill="hold">
                                          <p:stCondLst>
                                            <p:cond delay="770"/>
                                          </p:stCondLst>
                                        </p:cTn>
                                        <p:tgtEl>
                                          <p:spTgt spid="58"/>
                                        </p:tgtEl>
                                      </p:cBhvr>
                                      <p:from x="200000" y="450000"/>
                                      <p:to x="100000" y="100000"/>
                                    </p:animScale>
                                    <p:set>
                                      <p:cBhvr>
                                        <p:cTn id="60" dur="770" fill="hold"/>
                                        <p:tgtEl>
                                          <p:spTgt spid="58"/>
                                        </p:tgtEl>
                                        <p:attrNameLst>
                                          <p:attrName>ppt_x</p:attrName>
                                        </p:attrNameLst>
                                      </p:cBhvr>
                                      <p:to>
                                        <p:strVal val="(0.5)"/>
                                      </p:to>
                                    </p:set>
                                    <p:anim from="(0.5)" to="(#ppt_x)" calcmode="lin" valueType="num">
                                      <p:cBhvr>
                                        <p:cTn id="61" dur="1230" accel="100000" fill="hold">
                                          <p:stCondLst>
                                            <p:cond delay="770"/>
                                          </p:stCondLst>
                                        </p:cTn>
                                        <p:tgtEl>
                                          <p:spTgt spid="58"/>
                                        </p:tgtEl>
                                        <p:attrNameLst>
                                          <p:attrName>ppt_x</p:attrName>
                                        </p:attrNameLst>
                                      </p:cBhvr>
                                    </p:anim>
                                    <p:set>
                                      <p:cBhvr>
                                        <p:cTn id="62" dur="770" fill="hold"/>
                                        <p:tgtEl>
                                          <p:spTgt spid="58"/>
                                        </p:tgtEl>
                                        <p:attrNameLst>
                                          <p:attrName>ppt_y</p:attrName>
                                        </p:attrNameLst>
                                      </p:cBhvr>
                                      <p:to>
                                        <p:strVal val="(#ppt_y+0.4)"/>
                                      </p:to>
                                    </p:set>
                                    <p:anim from="(#ppt_y+0.4)" to="(#ppt_y)" calcmode="lin" valueType="num">
                                      <p:cBhvr>
                                        <p:cTn id="63" dur="1230" accel="100000" fill="hold">
                                          <p:stCondLst>
                                            <p:cond delay="770"/>
                                          </p:stCondLst>
                                        </p:cTn>
                                        <p:tgtEl>
                                          <p:spTgt spid="58"/>
                                        </p:tgtEl>
                                        <p:attrNameLst>
                                          <p:attrName>ppt_y</p:attrName>
                                        </p:attrNameLst>
                                      </p:cBhvr>
                                    </p:anim>
                                  </p:childTnLst>
                                </p:cTn>
                              </p:par>
                            </p:childTnLst>
                          </p:cTn>
                        </p:par>
                      </p:childTnLst>
                    </p:cTn>
                  </p:par>
                  <p:par>
                    <p:cTn id="64" fill="hold">
                      <p:stCondLst>
                        <p:cond delay="indefinite"/>
                      </p:stCondLst>
                      <p:childTnLst>
                        <p:par>
                          <p:cTn id="65" fill="hold">
                            <p:stCondLst>
                              <p:cond delay="0"/>
                            </p:stCondLst>
                            <p:childTnLst>
                              <p:par>
                                <p:cTn id="66" presetID="51" presetClass="entr" presetSubtype="0" fill="hold" grpId="0" nodeType="clickEffect">
                                  <p:stCondLst>
                                    <p:cond delay="0"/>
                                  </p:stCondLst>
                                  <p:childTnLst>
                                    <p:set>
                                      <p:cBhvr>
                                        <p:cTn id="67" dur="1" fill="hold">
                                          <p:stCondLst>
                                            <p:cond delay="0"/>
                                          </p:stCondLst>
                                        </p:cTn>
                                        <p:tgtEl>
                                          <p:spTgt spid="59"/>
                                        </p:tgtEl>
                                        <p:attrNameLst>
                                          <p:attrName>style.visibility</p:attrName>
                                        </p:attrNameLst>
                                      </p:cBhvr>
                                      <p:to>
                                        <p:strVal val="visible"/>
                                      </p:to>
                                    </p:set>
                                    <p:animEffect transition="in" filter="fade">
                                      <p:cBhvr>
                                        <p:cTn id="68" dur="770" decel="100000"/>
                                        <p:tgtEl>
                                          <p:spTgt spid="59"/>
                                        </p:tgtEl>
                                      </p:cBhvr>
                                    </p:animEffect>
                                    <p:animScale>
                                      <p:cBhvr>
                                        <p:cTn id="69" dur="770" decel="100000"/>
                                        <p:tgtEl>
                                          <p:spTgt spid="59"/>
                                        </p:tgtEl>
                                      </p:cBhvr>
                                      <p:from x="10000" y="10000"/>
                                      <p:to x="200000" y="450000"/>
                                    </p:animScale>
                                    <p:animScale>
                                      <p:cBhvr>
                                        <p:cTn id="70" dur="1230" accel="100000" fill="hold">
                                          <p:stCondLst>
                                            <p:cond delay="770"/>
                                          </p:stCondLst>
                                        </p:cTn>
                                        <p:tgtEl>
                                          <p:spTgt spid="59"/>
                                        </p:tgtEl>
                                      </p:cBhvr>
                                      <p:from x="200000" y="450000"/>
                                      <p:to x="100000" y="100000"/>
                                    </p:animScale>
                                    <p:set>
                                      <p:cBhvr>
                                        <p:cTn id="71" dur="770" fill="hold"/>
                                        <p:tgtEl>
                                          <p:spTgt spid="59"/>
                                        </p:tgtEl>
                                        <p:attrNameLst>
                                          <p:attrName>ppt_x</p:attrName>
                                        </p:attrNameLst>
                                      </p:cBhvr>
                                      <p:to>
                                        <p:strVal val="(0.5)"/>
                                      </p:to>
                                    </p:set>
                                    <p:anim from="(0.5)" to="(#ppt_x)" calcmode="lin" valueType="num">
                                      <p:cBhvr>
                                        <p:cTn id="72" dur="1230" accel="100000" fill="hold">
                                          <p:stCondLst>
                                            <p:cond delay="770"/>
                                          </p:stCondLst>
                                        </p:cTn>
                                        <p:tgtEl>
                                          <p:spTgt spid="59"/>
                                        </p:tgtEl>
                                        <p:attrNameLst>
                                          <p:attrName>ppt_x</p:attrName>
                                        </p:attrNameLst>
                                      </p:cBhvr>
                                    </p:anim>
                                    <p:set>
                                      <p:cBhvr>
                                        <p:cTn id="73" dur="770" fill="hold"/>
                                        <p:tgtEl>
                                          <p:spTgt spid="59"/>
                                        </p:tgtEl>
                                        <p:attrNameLst>
                                          <p:attrName>ppt_y</p:attrName>
                                        </p:attrNameLst>
                                      </p:cBhvr>
                                      <p:to>
                                        <p:strVal val="(#ppt_y+0.4)"/>
                                      </p:to>
                                    </p:set>
                                    <p:anim from="(#ppt_y+0.4)" to="(#ppt_y)" calcmode="lin" valueType="num">
                                      <p:cBhvr>
                                        <p:cTn id="74" dur="1230" accel="100000" fill="hold">
                                          <p:stCondLst>
                                            <p:cond delay="770"/>
                                          </p:stCondLst>
                                        </p:cTn>
                                        <p:tgtEl>
                                          <p:spTgt spid="59"/>
                                        </p:tgtEl>
                                        <p:attrNameLst>
                                          <p:attrName>ppt_y</p:attrName>
                                        </p:attrNameLst>
                                      </p:cBhvr>
                                    </p:anim>
                                  </p:childTnLst>
                                </p:cTn>
                              </p:par>
                            </p:childTnLst>
                          </p:cTn>
                        </p:par>
                      </p:childTnLst>
                    </p:cTn>
                  </p:par>
                  <p:par>
                    <p:cTn id="75" fill="hold">
                      <p:stCondLst>
                        <p:cond delay="indefinite"/>
                      </p:stCondLst>
                      <p:childTnLst>
                        <p:par>
                          <p:cTn id="76" fill="hold">
                            <p:stCondLst>
                              <p:cond delay="0"/>
                            </p:stCondLst>
                            <p:childTnLst>
                              <p:par>
                                <p:cTn id="77" presetID="51" presetClass="entr" presetSubtype="0" fill="hold" grpId="0" nodeType="clickEffect">
                                  <p:stCondLst>
                                    <p:cond delay="0"/>
                                  </p:stCondLst>
                                  <p:childTnLst>
                                    <p:set>
                                      <p:cBhvr>
                                        <p:cTn id="78" dur="1" fill="hold">
                                          <p:stCondLst>
                                            <p:cond delay="0"/>
                                          </p:stCondLst>
                                        </p:cTn>
                                        <p:tgtEl>
                                          <p:spTgt spid="60"/>
                                        </p:tgtEl>
                                        <p:attrNameLst>
                                          <p:attrName>style.visibility</p:attrName>
                                        </p:attrNameLst>
                                      </p:cBhvr>
                                      <p:to>
                                        <p:strVal val="visible"/>
                                      </p:to>
                                    </p:set>
                                    <p:animEffect transition="in" filter="fade">
                                      <p:cBhvr>
                                        <p:cTn id="79" dur="770" decel="100000"/>
                                        <p:tgtEl>
                                          <p:spTgt spid="60"/>
                                        </p:tgtEl>
                                      </p:cBhvr>
                                    </p:animEffect>
                                    <p:animScale>
                                      <p:cBhvr>
                                        <p:cTn id="80" dur="770" decel="100000"/>
                                        <p:tgtEl>
                                          <p:spTgt spid="60"/>
                                        </p:tgtEl>
                                      </p:cBhvr>
                                      <p:from x="10000" y="10000"/>
                                      <p:to x="200000" y="450000"/>
                                    </p:animScale>
                                    <p:animScale>
                                      <p:cBhvr>
                                        <p:cTn id="81" dur="1230" accel="100000" fill="hold">
                                          <p:stCondLst>
                                            <p:cond delay="770"/>
                                          </p:stCondLst>
                                        </p:cTn>
                                        <p:tgtEl>
                                          <p:spTgt spid="60"/>
                                        </p:tgtEl>
                                      </p:cBhvr>
                                      <p:from x="200000" y="450000"/>
                                      <p:to x="100000" y="100000"/>
                                    </p:animScale>
                                    <p:set>
                                      <p:cBhvr>
                                        <p:cTn id="82" dur="770" fill="hold"/>
                                        <p:tgtEl>
                                          <p:spTgt spid="60"/>
                                        </p:tgtEl>
                                        <p:attrNameLst>
                                          <p:attrName>ppt_x</p:attrName>
                                        </p:attrNameLst>
                                      </p:cBhvr>
                                      <p:to>
                                        <p:strVal val="(0.5)"/>
                                      </p:to>
                                    </p:set>
                                    <p:anim from="(0.5)" to="(#ppt_x)" calcmode="lin" valueType="num">
                                      <p:cBhvr>
                                        <p:cTn id="83" dur="1230" accel="100000" fill="hold">
                                          <p:stCondLst>
                                            <p:cond delay="770"/>
                                          </p:stCondLst>
                                        </p:cTn>
                                        <p:tgtEl>
                                          <p:spTgt spid="60"/>
                                        </p:tgtEl>
                                        <p:attrNameLst>
                                          <p:attrName>ppt_x</p:attrName>
                                        </p:attrNameLst>
                                      </p:cBhvr>
                                    </p:anim>
                                    <p:set>
                                      <p:cBhvr>
                                        <p:cTn id="84" dur="770" fill="hold"/>
                                        <p:tgtEl>
                                          <p:spTgt spid="60"/>
                                        </p:tgtEl>
                                        <p:attrNameLst>
                                          <p:attrName>ppt_y</p:attrName>
                                        </p:attrNameLst>
                                      </p:cBhvr>
                                      <p:to>
                                        <p:strVal val="(#ppt_y+0.4)"/>
                                      </p:to>
                                    </p:set>
                                    <p:anim from="(#ppt_y+0.4)" to="(#ppt_y)" calcmode="lin" valueType="num">
                                      <p:cBhvr>
                                        <p:cTn id="85" dur="1230" accel="100000" fill="hold">
                                          <p:stCondLst>
                                            <p:cond delay="770"/>
                                          </p:stCondLst>
                                        </p:cTn>
                                        <p:tgtEl>
                                          <p:spTgt spid="60"/>
                                        </p:tgtEl>
                                        <p:attrNameLst>
                                          <p:attrName>ppt_y</p:attrName>
                                        </p:attrNameLst>
                                      </p:cBhvr>
                                    </p:anim>
                                  </p:childTnLst>
                                </p:cTn>
                              </p:par>
                            </p:childTnLst>
                          </p:cTn>
                        </p:par>
                        <p:par>
                          <p:cTn id="86" fill="hold">
                            <p:stCondLst>
                              <p:cond delay="2000"/>
                            </p:stCondLst>
                            <p:childTnLst>
                              <p:par>
                                <p:cTn id="87" presetID="26" presetClass="entr" presetSubtype="0"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down)">
                                      <p:cBhvr>
                                        <p:cTn id="89" dur="580">
                                          <p:stCondLst>
                                            <p:cond delay="0"/>
                                          </p:stCondLst>
                                        </p:cTn>
                                        <p:tgtEl>
                                          <p:spTgt spid="66"/>
                                        </p:tgtEl>
                                      </p:cBhvr>
                                    </p:animEffect>
                                    <p:anim calcmode="lin" valueType="num">
                                      <p:cBhvr>
                                        <p:cTn id="90"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95" dur="26">
                                          <p:stCondLst>
                                            <p:cond delay="650"/>
                                          </p:stCondLst>
                                        </p:cTn>
                                        <p:tgtEl>
                                          <p:spTgt spid="66"/>
                                        </p:tgtEl>
                                      </p:cBhvr>
                                      <p:to x="100000" y="60000"/>
                                    </p:animScale>
                                    <p:animScale>
                                      <p:cBhvr>
                                        <p:cTn id="96" dur="166" decel="50000">
                                          <p:stCondLst>
                                            <p:cond delay="676"/>
                                          </p:stCondLst>
                                        </p:cTn>
                                        <p:tgtEl>
                                          <p:spTgt spid="66"/>
                                        </p:tgtEl>
                                      </p:cBhvr>
                                      <p:to x="100000" y="100000"/>
                                    </p:animScale>
                                    <p:animScale>
                                      <p:cBhvr>
                                        <p:cTn id="97" dur="26">
                                          <p:stCondLst>
                                            <p:cond delay="1312"/>
                                          </p:stCondLst>
                                        </p:cTn>
                                        <p:tgtEl>
                                          <p:spTgt spid="66"/>
                                        </p:tgtEl>
                                      </p:cBhvr>
                                      <p:to x="100000" y="80000"/>
                                    </p:animScale>
                                    <p:animScale>
                                      <p:cBhvr>
                                        <p:cTn id="98" dur="166" decel="50000">
                                          <p:stCondLst>
                                            <p:cond delay="1338"/>
                                          </p:stCondLst>
                                        </p:cTn>
                                        <p:tgtEl>
                                          <p:spTgt spid="66"/>
                                        </p:tgtEl>
                                      </p:cBhvr>
                                      <p:to x="100000" y="100000"/>
                                    </p:animScale>
                                    <p:animScale>
                                      <p:cBhvr>
                                        <p:cTn id="99" dur="26">
                                          <p:stCondLst>
                                            <p:cond delay="1642"/>
                                          </p:stCondLst>
                                        </p:cTn>
                                        <p:tgtEl>
                                          <p:spTgt spid="66"/>
                                        </p:tgtEl>
                                      </p:cBhvr>
                                      <p:to x="100000" y="90000"/>
                                    </p:animScale>
                                    <p:animScale>
                                      <p:cBhvr>
                                        <p:cTn id="100" dur="166" decel="50000">
                                          <p:stCondLst>
                                            <p:cond delay="1668"/>
                                          </p:stCondLst>
                                        </p:cTn>
                                        <p:tgtEl>
                                          <p:spTgt spid="66"/>
                                        </p:tgtEl>
                                      </p:cBhvr>
                                      <p:to x="100000" y="100000"/>
                                    </p:animScale>
                                    <p:animScale>
                                      <p:cBhvr>
                                        <p:cTn id="101" dur="26">
                                          <p:stCondLst>
                                            <p:cond delay="1808"/>
                                          </p:stCondLst>
                                        </p:cTn>
                                        <p:tgtEl>
                                          <p:spTgt spid="66"/>
                                        </p:tgtEl>
                                      </p:cBhvr>
                                      <p:to x="100000" y="95000"/>
                                    </p:animScale>
                                    <p:animScale>
                                      <p:cBhvr>
                                        <p:cTn id="102" dur="166" decel="50000">
                                          <p:stCondLst>
                                            <p:cond delay="1834"/>
                                          </p:stCondLst>
                                        </p:cTn>
                                        <p:tgtEl>
                                          <p:spTgt spid="66"/>
                                        </p:tgtEl>
                                      </p:cBhvr>
                                      <p:to x="100000" y="100000"/>
                                    </p:animScale>
                                  </p:childTnLst>
                                </p:cTn>
                              </p:par>
                            </p:childTnLst>
                          </p:cTn>
                        </p:par>
                      </p:childTnLst>
                    </p:cTn>
                  </p:par>
                  <p:par>
                    <p:cTn id="103" fill="hold">
                      <p:stCondLst>
                        <p:cond delay="indefinite"/>
                      </p:stCondLst>
                      <p:childTnLst>
                        <p:par>
                          <p:cTn id="104" fill="hold">
                            <p:stCondLst>
                              <p:cond delay="0"/>
                            </p:stCondLst>
                            <p:childTnLst>
                              <p:par>
                                <p:cTn id="105" presetID="35" presetClass="entr" presetSubtype="0" fill="hold" nodeType="click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fade">
                                      <p:cBhvr>
                                        <p:cTn id="107" dur="2000"/>
                                        <p:tgtEl>
                                          <p:spTgt spid="62"/>
                                        </p:tgtEl>
                                      </p:cBhvr>
                                    </p:animEffect>
                                    <p:anim calcmode="lin" valueType="num">
                                      <p:cBhvr>
                                        <p:cTn id="108" dur="2000" fill="hold"/>
                                        <p:tgtEl>
                                          <p:spTgt spid="62"/>
                                        </p:tgtEl>
                                        <p:attrNameLst>
                                          <p:attrName>style.rotation</p:attrName>
                                        </p:attrNameLst>
                                      </p:cBhvr>
                                      <p:tavLst>
                                        <p:tav tm="0">
                                          <p:val>
                                            <p:fltVal val="720"/>
                                          </p:val>
                                        </p:tav>
                                        <p:tav tm="100000">
                                          <p:val>
                                            <p:fltVal val="0"/>
                                          </p:val>
                                        </p:tav>
                                      </p:tavLst>
                                    </p:anim>
                                    <p:anim calcmode="lin" valueType="num">
                                      <p:cBhvr>
                                        <p:cTn id="109" dur="2000" fill="hold"/>
                                        <p:tgtEl>
                                          <p:spTgt spid="62"/>
                                        </p:tgtEl>
                                        <p:attrNameLst>
                                          <p:attrName>ppt_h</p:attrName>
                                        </p:attrNameLst>
                                      </p:cBhvr>
                                      <p:tavLst>
                                        <p:tav tm="0">
                                          <p:val>
                                            <p:fltVal val="0"/>
                                          </p:val>
                                        </p:tav>
                                        <p:tav tm="100000">
                                          <p:val>
                                            <p:strVal val="#ppt_h"/>
                                          </p:val>
                                        </p:tav>
                                      </p:tavLst>
                                    </p:anim>
                                    <p:anim calcmode="lin" valueType="num">
                                      <p:cBhvr>
                                        <p:cTn id="110" dur="2000" fill="hold"/>
                                        <p:tgtEl>
                                          <p:spTgt spid="62"/>
                                        </p:tgtEl>
                                        <p:attrNameLst>
                                          <p:attrName>ppt_w</p:attrName>
                                        </p:attrNameLst>
                                      </p:cBhvr>
                                      <p:tavLst>
                                        <p:tav tm="0">
                                          <p:val>
                                            <p:fltVal val="0"/>
                                          </p:val>
                                        </p:tav>
                                        <p:tav tm="100000">
                                          <p:val>
                                            <p:strVal val="#ppt_w"/>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nodeType="clickEffect">
                                  <p:stCondLst>
                                    <p:cond delay="0"/>
                                  </p:stCondLst>
                                  <p:childTnLst>
                                    <p:set>
                                      <p:cBhvr>
                                        <p:cTn id="114" dur="1" fill="hold">
                                          <p:stCondLst>
                                            <p:cond delay="0"/>
                                          </p:stCondLst>
                                        </p:cTn>
                                        <p:tgtEl>
                                          <p:spTgt spid="2"/>
                                        </p:tgtEl>
                                        <p:attrNameLst>
                                          <p:attrName>style.visibility</p:attrName>
                                        </p:attrNameLst>
                                      </p:cBhvr>
                                      <p:to>
                                        <p:strVal val="visible"/>
                                      </p:to>
                                    </p:set>
                                    <p:anim calcmode="lin" valueType="num">
                                      <p:cBhvr additive="base">
                                        <p:cTn id="115" dur="2000" fill="hold"/>
                                        <p:tgtEl>
                                          <p:spTgt spid="2"/>
                                        </p:tgtEl>
                                        <p:attrNameLst>
                                          <p:attrName>ppt_x</p:attrName>
                                        </p:attrNameLst>
                                      </p:cBhvr>
                                      <p:tavLst>
                                        <p:tav tm="0">
                                          <p:val>
                                            <p:strVal val="#ppt_x"/>
                                          </p:val>
                                        </p:tav>
                                        <p:tav tm="100000">
                                          <p:val>
                                            <p:strVal val="#ppt_x"/>
                                          </p:val>
                                        </p:tav>
                                      </p:tavLst>
                                    </p:anim>
                                    <p:anim calcmode="lin" valueType="num">
                                      <p:cBhvr additive="base">
                                        <p:cTn id="116"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9" presetClass="entr" presetSubtype="0" fill="hold" grpId="0" nodeType="clickEffect">
                                  <p:stCondLst>
                                    <p:cond delay="0"/>
                                  </p:stCondLst>
                                  <p:childTnLst>
                                    <p:set>
                                      <p:cBhvr>
                                        <p:cTn id="120" dur="1" fill="hold">
                                          <p:stCondLst>
                                            <p:cond delay="0"/>
                                          </p:stCondLst>
                                        </p:cTn>
                                        <p:tgtEl>
                                          <p:spTgt spid="57"/>
                                        </p:tgtEl>
                                        <p:attrNameLst>
                                          <p:attrName>style.visibility</p:attrName>
                                        </p:attrNameLst>
                                      </p:cBhvr>
                                      <p:to>
                                        <p:strVal val="visible"/>
                                      </p:to>
                                    </p:set>
                                    <p:anim calcmode="lin" valueType="num">
                                      <p:cBhvr>
                                        <p:cTn id="121" dur="1000" fill="hold"/>
                                        <p:tgtEl>
                                          <p:spTgt spid="57"/>
                                        </p:tgtEl>
                                        <p:attrNameLst>
                                          <p:attrName>ppt_x</p:attrName>
                                        </p:attrNameLst>
                                      </p:cBhvr>
                                      <p:tavLst>
                                        <p:tav tm="0">
                                          <p:val>
                                            <p:strVal val="#ppt_x-.2"/>
                                          </p:val>
                                        </p:tav>
                                        <p:tav tm="100000">
                                          <p:val>
                                            <p:strVal val="#ppt_x"/>
                                          </p:val>
                                        </p:tav>
                                      </p:tavLst>
                                    </p:anim>
                                    <p:anim calcmode="lin" valueType="num">
                                      <p:cBhvr>
                                        <p:cTn id="122" dur="1000" fill="hold"/>
                                        <p:tgtEl>
                                          <p:spTgt spid="57"/>
                                        </p:tgtEl>
                                        <p:attrNameLst>
                                          <p:attrName>ppt_y</p:attrName>
                                        </p:attrNameLst>
                                      </p:cBhvr>
                                      <p:tavLst>
                                        <p:tav tm="0">
                                          <p:val>
                                            <p:strVal val="#ppt_y"/>
                                          </p:val>
                                        </p:tav>
                                        <p:tav tm="100000">
                                          <p:val>
                                            <p:strVal val="#ppt_y"/>
                                          </p:val>
                                        </p:tav>
                                      </p:tavLst>
                                    </p:anim>
                                    <p:animEffect transition="in" filter="wipe(right)" prLst="gradientSize: 0.1">
                                      <p:cBhvr>
                                        <p:cTn id="123" dur="1000"/>
                                        <p:tgtEl>
                                          <p:spTgt spid="57"/>
                                        </p:tgtEl>
                                      </p:cBhvr>
                                    </p:animEffect>
                                  </p:childTnLst>
                                </p:cTn>
                              </p:par>
                            </p:childTnLst>
                          </p:cTn>
                        </p:par>
                      </p:childTnLst>
                    </p:cTn>
                  </p:par>
                  <p:par>
                    <p:cTn id="124" fill="hold">
                      <p:stCondLst>
                        <p:cond delay="indefinite"/>
                      </p:stCondLst>
                      <p:childTnLst>
                        <p:par>
                          <p:cTn id="125" fill="hold">
                            <p:stCondLst>
                              <p:cond delay="0"/>
                            </p:stCondLst>
                            <p:childTnLst>
                              <p:par>
                                <p:cTn id="126" presetID="52" presetClass="entr" presetSubtype="0" fill="hold" grpId="0" nodeType="clickEffect">
                                  <p:stCondLst>
                                    <p:cond delay="0"/>
                                  </p:stCondLst>
                                  <p:childTnLst>
                                    <p:set>
                                      <p:cBhvr>
                                        <p:cTn id="127" dur="1" fill="hold">
                                          <p:stCondLst>
                                            <p:cond delay="0"/>
                                          </p:stCondLst>
                                        </p:cTn>
                                        <p:tgtEl>
                                          <p:spTgt spid="54"/>
                                        </p:tgtEl>
                                        <p:attrNameLst>
                                          <p:attrName>style.visibility</p:attrName>
                                        </p:attrNameLst>
                                      </p:cBhvr>
                                      <p:to>
                                        <p:strVal val="visible"/>
                                      </p:to>
                                    </p:set>
                                    <p:animScale>
                                      <p:cBhvr>
                                        <p:cTn id="128" dur="1000" decel="50000" fill="hold">
                                          <p:stCondLst>
                                            <p:cond delay="0"/>
                                          </p:stCondLst>
                                        </p:cTn>
                                        <p:tgtEl>
                                          <p:spTgt spid="5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9" dur="1000" decel="50000" fill="hold">
                                          <p:stCondLst>
                                            <p:cond delay="0"/>
                                          </p:stCondLst>
                                        </p:cTn>
                                        <p:tgtEl>
                                          <p:spTgt spid="54"/>
                                        </p:tgtEl>
                                        <p:attrNameLst>
                                          <p:attrName>ppt_x</p:attrName>
                                          <p:attrName>ppt_y</p:attrName>
                                        </p:attrNameLst>
                                      </p:cBhvr>
                                    </p:animMotion>
                                    <p:animEffect transition="in" filter="fade">
                                      <p:cBhvr>
                                        <p:cTn id="130" dur="1000"/>
                                        <p:tgtEl>
                                          <p:spTgt spid="54"/>
                                        </p:tgtEl>
                                      </p:cBhvr>
                                    </p:animEffect>
                                  </p:childTnLst>
                                </p:cTn>
                              </p:par>
                            </p:childTnLst>
                          </p:cTn>
                        </p:par>
                      </p:childTnLst>
                    </p:cTn>
                  </p:par>
                  <p:par>
                    <p:cTn id="131" fill="hold">
                      <p:stCondLst>
                        <p:cond delay="indefinite"/>
                      </p:stCondLst>
                      <p:childTnLst>
                        <p:par>
                          <p:cTn id="132" fill="hold">
                            <p:stCondLst>
                              <p:cond delay="0"/>
                            </p:stCondLst>
                            <p:childTnLst>
                              <p:par>
                                <p:cTn id="133" presetID="52" presetClass="entr" presetSubtype="0" fill="hold" grpId="0" nodeType="clickEffect">
                                  <p:stCondLst>
                                    <p:cond delay="0"/>
                                  </p:stCondLst>
                                  <p:childTnLst>
                                    <p:set>
                                      <p:cBhvr>
                                        <p:cTn id="134" dur="1" fill="hold">
                                          <p:stCondLst>
                                            <p:cond delay="0"/>
                                          </p:stCondLst>
                                        </p:cTn>
                                        <p:tgtEl>
                                          <p:spTgt spid="55"/>
                                        </p:tgtEl>
                                        <p:attrNameLst>
                                          <p:attrName>style.visibility</p:attrName>
                                        </p:attrNameLst>
                                      </p:cBhvr>
                                      <p:to>
                                        <p:strVal val="visible"/>
                                      </p:to>
                                    </p:set>
                                    <p:animScale>
                                      <p:cBhvr>
                                        <p:cTn id="135" dur="1000" decel="50000" fill="hold">
                                          <p:stCondLst>
                                            <p:cond delay="0"/>
                                          </p:stCondLst>
                                        </p:cTn>
                                        <p:tgtEl>
                                          <p:spTgt spid="5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6" dur="1000" decel="50000" fill="hold">
                                          <p:stCondLst>
                                            <p:cond delay="0"/>
                                          </p:stCondLst>
                                        </p:cTn>
                                        <p:tgtEl>
                                          <p:spTgt spid="55"/>
                                        </p:tgtEl>
                                        <p:attrNameLst>
                                          <p:attrName>ppt_x</p:attrName>
                                          <p:attrName>ppt_y</p:attrName>
                                        </p:attrNameLst>
                                      </p:cBhvr>
                                    </p:animMotion>
                                    <p:animEffect transition="in" filter="fade">
                                      <p:cBhvr>
                                        <p:cTn id="137" dur="1000"/>
                                        <p:tgtEl>
                                          <p:spTgt spid="55"/>
                                        </p:tgtEl>
                                      </p:cBhvr>
                                    </p:animEffect>
                                  </p:childTnLst>
                                </p:cTn>
                              </p:par>
                            </p:childTnLst>
                          </p:cTn>
                        </p:par>
                      </p:childTnLst>
                    </p:cTn>
                  </p:par>
                  <p:par>
                    <p:cTn id="138" fill="hold">
                      <p:stCondLst>
                        <p:cond delay="indefinite"/>
                      </p:stCondLst>
                      <p:childTnLst>
                        <p:par>
                          <p:cTn id="139" fill="hold">
                            <p:stCondLst>
                              <p:cond delay="0"/>
                            </p:stCondLst>
                            <p:childTnLst>
                              <p:par>
                                <p:cTn id="140" presetID="52" presetClass="entr" presetSubtype="0" fill="hold" grpId="0" nodeType="clickEffect">
                                  <p:stCondLst>
                                    <p:cond delay="0"/>
                                  </p:stCondLst>
                                  <p:childTnLst>
                                    <p:set>
                                      <p:cBhvr>
                                        <p:cTn id="141" dur="1" fill="hold">
                                          <p:stCondLst>
                                            <p:cond delay="0"/>
                                          </p:stCondLst>
                                        </p:cTn>
                                        <p:tgtEl>
                                          <p:spTgt spid="56"/>
                                        </p:tgtEl>
                                        <p:attrNameLst>
                                          <p:attrName>style.visibility</p:attrName>
                                        </p:attrNameLst>
                                      </p:cBhvr>
                                      <p:to>
                                        <p:strVal val="visible"/>
                                      </p:to>
                                    </p:set>
                                    <p:animScale>
                                      <p:cBhvr>
                                        <p:cTn id="142" dur="1000" decel="50000" fill="hold">
                                          <p:stCondLst>
                                            <p:cond delay="0"/>
                                          </p:stCondLst>
                                        </p:cTn>
                                        <p:tgtEl>
                                          <p:spTgt spid="5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3" dur="1000" decel="50000" fill="hold">
                                          <p:stCondLst>
                                            <p:cond delay="0"/>
                                          </p:stCondLst>
                                        </p:cTn>
                                        <p:tgtEl>
                                          <p:spTgt spid="56"/>
                                        </p:tgtEl>
                                        <p:attrNameLst>
                                          <p:attrName>ppt_x</p:attrName>
                                          <p:attrName>ppt_y</p:attrName>
                                        </p:attrNameLst>
                                      </p:cBhvr>
                                    </p:animMotion>
                                    <p:animEffect transition="in" filter="fade">
                                      <p:cBhvr>
                                        <p:cTn id="144" dur="1000"/>
                                        <p:tgtEl>
                                          <p:spTgt spid="56"/>
                                        </p:tgtEl>
                                      </p:cBhvr>
                                    </p:animEffect>
                                  </p:childTnLst>
                                </p:cTn>
                              </p:par>
                            </p:childTnLst>
                          </p:cTn>
                        </p:par>
                      </p:childTnLst>
                    </p:cTn>
                  </p:par>
                  <p:par>
                    <p:cTn id="145" fill="hold">
                      <p:stCondLst>
                        <p:cond delay="indefinite"/>
                      </p:stCondLst>
                      <p:childTnLst>
                        <p:par>
                          <p:cTn id="146" fill="hold">
                            <p:stCondLst>
                              <p:cond delay="0"/>
                            </p:stCondLst>
                            <p:childTnLst>
                              <p:par>
                                <p:cTn id="147" presetID="47" presetClass="entr" presetSubtype="0" fill="hold" grpId="0" nodeType="clickEffect">
                                  <p:stCondLst>
                                    <p:cond delay="0"/>
                                  </p:stCondLst>
                                  <p:childTnLst>
                                    <p:set>
                                      <p:cBhvr>
                                        <p:cTn id="148" dur="1" fill="hold">
                                          <p:stCondLst>
                                            <p:cond delay="0"/>
                                          </p:stCondLst>
                                        </p:cTn>
                                        <p:tgtEl>
                                          <p:spTgt spid="61"/>
                                        </p:tgtEl>
                                        <p:attrNameLst>
                                          <p:attrName>style.visibility</p:attrName>
                                        </p:attrNameLst>
                                      </p:cBhvr>
                                      <p:to>
                                        <p:strVal val="visible"/>
                                      </p:to>
                                    </p:set>
                                    <p:animEffect transition="in" filter="fade">
                                      <p:cBhvr>
                                        <p:cTn id="149" dur="1000"/>
                                        <p:tgtEl>
                                          <p:spTgt spid="61"/>
                                        </p:tgtEl>
                                      </p:cBhvr>
                                    </p:animEffect>
                                    <p:anim calcmode="lin" valueType="num">
                                      <p:cBhvr>
                                        <p:cTn id="150" dur="1000" fill="hold"/>
                                        <p:tgtEl>
                                          <p:spTgt spid="61"/>
                                        </p:tgtEl>
                                        <p:attrNameLst>
                                          <p:attrName>ppt_x</p:attrName>
                                        </p:attrNameLst>
                                      </p:cBhvr>
                                      <p:tavLst>
                                        <p:tav tm="0">
                                          <p:val>
                                            <p:strVal val="#ppt_x"/>
                                          </p:val>
                                        </p:tav>
                                        <p:tav tm="100000">
                                          <p:val>
                                            <p:strVal val="#ppt_x"/>
                                          </p:val>
                                        </p:tav>
                                      </p:tavLst>
                                    </p:anim>
                                    <p:anim calcmode="lin" valueType="num">
                                      <p:cBhvr>
                                        <p:cTn id="151"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152" fill="hold">
                      <p:stCondLst>
                        <p:cond delay="indefinite"/>
                      </p:stCondLst>
                      <p:childTnLst>
                        <p:par>
                          <p:cTn id="153" fill="hold">
                            <p:stCondLst>
                              <p:cond delay="0"/>
                            </p:stCondLst>
                            <p:childTnLst>
                              <p:par>
                                <p:cTn id="154" presetID="10" presetClass="entr" presetSubtype="0" fill="hold" grpId="0" nodeType="clickEffect">
                                  <p:stCondLst>
                                    <p:cond delay="0"/>
                                  </p:stCondLst>
                                  <p:childTnLst>
                                    <p:set>
                                      <p:cBhvr>
                                        <p:cTn id="155" dur="1" fill="hold">
                                          <p:stCondLst>
                                            <p:cond delay="0"/>
                                          </p:stCondLst>
                                        </p:cTn>
                                        <p:tgtEl>
                                          <p:spTgt spid="46"/>
                                        </p:tgtEl>
                                        <p:attrNameLst>
                                          <p:attrName>style.visibility</p:attrName>
                                        </p:attrNameLst>
                                      </p:cBhvr>
                                      <p:to>
                                        <p:strVal val="visible"/>
                                      </p:to>
                                    </p:set>
                                    <p:animEffect transition="in" filter="fade">
                                      <p:cBhvr>
                                        <p:cTn id="156" dur="2000"/>
                                        <p:tgtEl>
                                          <p:spTgt spid="46"/>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47"/>
                                        </p:tgtEl>
                                        <p:attrNameLst>
                                          <p:attrName>style.visibility</p:attrName>
                                        </p:attrNameLst>
                                      </p:cBhvr>
                                      <p:to>
                                        <p:strVal val="visible"/>
                                      </p:to>
                                    </p:set>
                                    <p:animEffect transition="in" filter="fade">
                                      <p:cBhvr>
                                        <p:cTn id="159" dur="2000"/>
                                        <p:tgtEl>
                                          <p:spTgt spid="47"/>
                                        </p:tgtEl>
                                      </p:cBhvr>
                                    </p:animEffect>
                                  </p:childTnLst>
                                </p:cTn>
                              </p:par>
                            </p:childTnLst>
                          </p:cTn>
                        </p:par>
                      </p:childTnLst>
                    </p:cTn>
                  </p:par>
                  <p:par>
                    <p:cTn id="160" fill="hold">
                      <p:stCondLst>
                        <p:cond delay="indefinite"/>
                      </p:stCondLst>
                      <p:childTnLst>
                        <p:par>
                          <p:cTn id="161" fill="hold">
                            <p:stCondLst>
                              <p:cond delay="0"/>
                            </p:stCondLst>
                            <p:childTnLst>
                              <p:par>
                                <p:cTn id="162" presetID="27" presetClass="entr" presetSubtype="0" fill="hold" grpId="0" nodeType="clickEffect">
                                  <p:stCondLst>
                                    <p:cond delay="0"/>
                                  </p:stCondLst>
                                  <p:iterate type="lt">
                                    <p:tmPct val="50000"/>
                                  </p:iterate>
                                  <p:childTnLst>
                                    <p:set>
                                      <p:cBhvr>
                                        <p:cTn id="163" dur="1" fill="hold">
                                          <p:stCondLst>
                                            <p:cond delay="0"/>
                                          </p:stCondLst>
                                        </p:cTn>
                                        <p:tgtEl>
                                          <p:spTgt spid="200726"/>
                                        </p:tgtEl>
                                        <p:attrNameLst>
                                          <p:attrName>style.visibility</p:attrName>
                                        </p:attrNameLst>
                                      </p:cBhvr>
                                      <p:to>
                                        <p:strVal val="visible"/>
                                      </p:to>
                                    </p:set>
                                    <p:anim calcmode="discrete" valueType="clr">
                                      <p:cBhvr override="childStyle">
                                        <p:cTn id="164" dur="80"/>
                                        <p:tgtEl>
                                          <p:spTgt spid="200726"/>
                                        </p:tgtEl>
                                        <p:attrNameLst>
                                          <p:attrName>style.color</p:attrName>
                                        </p:attrNameLst>
                                      </p:cBhvr>
                                      <p:tavLst>
                                        <p:tav tm="0">
                                          <p:val>
                                            <p:clrVal>
                                              <a:schemeClr val="accent2"/>
                                            </p:clrVal>
                                          </p:val>
                                        </p:tav>
                                        <p:tav tm="50000">
                                          <p:val>
                                            <p:clrVal>
                                              <a:schemeClr val="hlink"/>
                                            </p:clrVal>
                                          </p:val>
                                        </p:tav>
                                      </p:tavLst>
                                    </p:anim>
                                    <p:anim calcmode="discrete" valueType="clr">
                                      <p:cBhvr>
                                        <p:cTn id="165" dur="80"/>
                                        <p:tgtEl>
                                          <p:spTgt spid="200726"/>
                                        </p:tgtEl>
                                        <p:attrNameLst>
                                          <p:attrName>fillcolor</p:attrName>
                                        </p:attrNameLst>
                                      </p:cBhvr>
                                      <p:tavLst>
                                        <p:tav tm="0">
                                          <p:val>
                                            <p:clrVal>
                                              <a:schemeClr val="accent2"/>
                                            </p:clrVal>
                                          </p:val>
                                        </p:tav>
                                        <p:tav tm="50000">
                                          <p:val>
                                            <p:clrVal>
                                              <a:schemeClr val="hlink"/>
                                            </p:clrVal>
                                          </p:val>
                                        </p:tav>
                                      </p:tavLst>
                                    </p:anim>
                                    <p:set>
                                      <p:cBhvr>
                                        <p:cTn id="166" dur="80"/>
                                        <p:tgtEl>
                                          <p:spTgt spid="200726"/>
                                        </p:tgtEl>
                                        <p:attrNameLst>
                                          <p:attrName>fill.type</p:attrName>
                                        </p:attrNameLst>
                                      </p:cBhvr>
                                      <p:to>
                                        <p:strVal val="solid"/>
                                      </p:to>
                                    </p:set>
                                  </p:childTnLst>
                                </p:cTn>
                              </p:par>
                            </p:childTnLst>
                          </p:cTn>
                        </p:par>
                      </p:childTnLst>
                    </p:cTn>
                  </p:par>
                  <p:par>
                    <p:cTn id="167" fill="hold">
                      <p:stCondLst>
                        <p:cond delay="indefinite"/>
                      </p:stCondLst>
                      <p:childTnLst>
                        <p:par>
                          <p:cTn id="168" fill="hold">
                            <p:stCondLst>
                              <p:cond delay="0"/>
                            </p:stCondLst>
                            <p:childTnLst>
                              <p:par>
                                <p:cTn id="169" presetID="52" presetClass="entr" presetSubtype="0" fill="hold" grpId="0" nodeType="clickEffect">
                                  <p:stCondLst>
                                    <p:cond delay="0"/>
                                  </p:stCondLst>
                                  <p:childTnLst>
                                    <p:set>
                                      <p:cBhvr>
                                        <p:cTn id="170" dur="1" fill="hold">
                                          <p:stCondLst>
                                            <p:cond delay="0"/>
                                          </p:stCondLst>
                                        </p:cTn>
                                        <p:tgtEl>
                                          <p:spTgt spid="200729"/>
                                        </p:tgtEl>
                                        <p:attrNameLst>
                                          <p:attrName>style.visibility</p:attrName>
                                        </p:attrNameLst>
                                      </p:cBhvr>
                                      <p:to>
                                        <p:strVal val="visible"/>
                                      </p:to>
                                    </p:set>
                                    <p:animScale>
                                      <p:cBhvr>
                                        <p:cTn id="171" dur="1000" decel="50000" fill="hold">
                                          <p:stCondLst>
                                            <p:cond delay="0"/>
                                          </p:stCondLst>
                                        </p:cTn>
                                        <p:tgtEl>
                                          <p:spTgt spid="2007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2" dur="1000" decel="50000" fill="hold">
                                          <p:stCondLst>
                                            <p:cond delay="0"/>
                                          </p:stCondLst>
                                        </p:cTn>
                                        <p:tgtEl>
                                          <p:spTgt spid="200729"/>
                                        </p:tgtEl>
                                        <p:attrNameLst>
                                          <p:attrName>ppt_x</p:attrName>
                                          <p:attrName>ppt_y</p:attrName>
                                        </p:attrNameLst>
                                      </p:cBhvr>
                                    </p:animMotion>
                                    <p:animEffect transition="in" filter="fade">
                                      <p:cBhvr>
                                        <p:cTn id="173" dur="1000"/>
                                        <p:tgtEl>
                                          <p:spTgt spid="200729"/>
                                        </p:tgtEl>
                                      </p:cBhvr>
                                    </p:animEffect>
                                  </p:childTnLst>
                                </p:cTn>
                              </p:par>
                              <p:par>
                                <p:cTn id="174" presetID="52" presetClass="entr" presetSubtype="0" fill="hold" grpId="0" nodeType="withEffect">
                                  <p:stCondLst>
                                    <p:cond delay="0"/>
                                  </p:stCondLst>
                                  <p:childTnLst>
                                    <p:set>
                                      <p:cBhvr>
                                        <p:cTn id="175" dur="1" fill="hold">
                                          <p:stCondLst>
                                            <p:cond delay="0"/>
                                          </p:stCondLst>
                                        </p:cTn>
                                        <p:tgtEl>
                                          <p:spTgt spid="200730"/>
                                        </p:tgtEl>
                                        <p:attrNameLst>
                                          <p:attrName>style.visibility</p:attrName>
                                        </p:attrNameLst>
                                      </p:cBhvr>
                                      <p:to>
                                        <p:strVal val="visible"/>
                                      </p:to>
                                    </p:set>
                                    <p:animScale>
                                      <p:cBhvr>
                                        <p:cTn id="176" dur="1000" decel="50000" fill="hold">
                                          <p:stCondLst>
                                            <p:cond delay="0"/>
                                          </p:stCondLst>
                                        </p:cTn>
                                        <p:tgtEl>
                                          <p:spTgt spid="20073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7" dur="1000" decel="50000" fill="hold">
                                          <p:stCondLst>
                                            <p:cond delay="0"/>
                                          </p:stCondLst>
                                        </p:cTn>
                                        <p:tgtEl>
                                          <p:spTgt spid="200730"/>
                                        </p:tgtEl>
                                        <p:attrNameLst>
                                          <p:attrName>ppt_x</p:attrName>
                                          <p:attrName>ppt_y</p:attrName>
                                        </p:attrNameLst>
                                      </p:cBhvr>
                                    </p:animMotion>
                                    <p:animEffect transition="in" filter="fade">
                                      <p:cBhvr>
                                        <p:cTn id="178" dur="1000"/>
                                        <p:tgtEl>
                                          <p:spTgt spid="200730"/>
                                        </p:tgtEl>
                                      </p:cBhvr>
                                    </p:animEffect>
                                  </p:childTnLst>
                                </p:cTn>
                              </p:par>
                              <p:par>
                                <p:cTn id="179" presetID="52" presetClass="entr" presetSubtype="0" fill="hold" grpId="0" nodeType="withEffect">
                                  <p:stCondLst>
                                    <p:cond delay="0"/>
                                  </p:stCondLst>
                                  <p:childTnLst>
                                    <p:set>
                                      <p:cBhvr>
                                        <p:cTn id="180" dur="1" fill="hold">
                                          <p:stCondLst>
                                            <p:cond delay="0"/>
                                          </p:stCondLst>
                                        </p:cTn>
                                        <p:tgtEl>
                                          <p:spTgt spid="200731"/>
                                        </p:tgtEl>
                                        <p:attrNameLst>
                                          <p:attrName>style.visibility</p:attrName>
                                        </p:attrNameLst>
                                      </p:cBhvr>
                                      <p:to>
                                        <p:strVal val="visible"/>
                                      </p:to>
                                    </p:set>
                                    <p:animScale>
                                      <p:cBhvr>
                                        <p:cTn id="181" dur="1000" decel="50000" fill="hold">
                                          <p:stCondLst>
                                            <p:cond delay="0"/>
                                          </p:stCondLst>
                                        </p:cTn>
                                        <p:tgtEl>
                                          <p:spTgt spid="2007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2" dur="1000" decel="50000" fill="hold">
                                          <p:stCondLst>
                                            <p:cond delay="0"/>
                                          </p:stCondLst>
                                        </p:cTn>
                                        <p:tgtEl>
                                          <p:spTgt spid="200731"/>
                                        </p:tgtEl>
                                        <p:attrNameLst>
                                          <p:attrName>ppt_x</p:attrName>
                                          <p:attrName>ppt_y</p:attrName>
                                        </p:attrNameLst>
                                      </p:cBhvr>
                                    </p:animMotion>
                                    <p:animEffect transition="in" filter="fade">
                                      <p:cBhvr>
                                        <p:cTn id="183" dur="1000"/>
                                        <p:tgtEl>
                                          <p:spTgt spid="200731"/>
                                        </p:tgtEl>
                                      </p:cBhvr>
                                    </p:animEffect>
                                  </p:childTnLst>
                                </p:cTn>
                              </p:par>
                            </p:childTnLst>
                          </p:cTn>
                        </p:par>
                      </p:childTnLst>
                    </p:cTn>
                  </p:par>
                  <p:par>
                    <p:cTn id="184" fill="hold">
                      <p:stCondLst>
                        <p:cond delay="indefinite"/>
                      </p:stCondLst>
                      <p:childTnLst>
                        <p:par>
                          <p:cTn id="185" fill="hold">
                            <p:stCondLst>
                              <p:cond delay="0"/>
                            </p:stCondLst>
                            <p:childTnLst>
                              <p:par>
                                <p:cTn id="186" presetID="22" presetClass="entr" presetSubtype="8" fill="hold" grpId="0" nodeType="clickEffect">
                                  <p:stCondLst>
                                    <p:cond delay="0"/>
                                  </p:stCondLst>
                                  <p:childTnLst>
                                    <p:set>
                                      <p:cBhvr>
                                        <p:cTn id="187" dur="1" fill="hold">
                                          <p:stCondLst>
                                            <p:cond delay="0"/>
                                          </p:stCondLst>
                                        </p:cTn>
                                        <p:tgtEl>
                                          <p:spTgt spid="200732"/>
                                        </p:tgtEl>
                                        <p:attrNameLst>
                                          <p:attrName>style.visibility</p:attrName>
                                        </p:attrNameLst>
                                      </p:cBhvr>
                                      <p:to>
                                        <p:strVal val="visible"/>
                                      </p:to>
                                    </p:set>
                                    <p:animEffect transition="in" filter="wipe(left)">
                                      <p:cBhvr>
                                        <p:cTn id="188" dur="500"/>
                                        <p:tgtEl>
                                          <p:spTgt spid="200732"/>
                                        </p:tgtEl>
                                      </p:cBhvr>
                                    </p:animEffect>
                                  </p:childTnLst>
                                </p:cTn>
                              </p:par>
                            </p:childTnLst>
                          </p:cTn>
                        </p:par>
                      </p:childTnLst>
                    </p:cTn>
                  </p:par>
                  <p:par>
                    <p:cTn id="189" fill="hold">
                      <p:stCondLst>
                        <p:cond delay="indefinite"/>
                      </p:stCondLst>
                      <p:childTnLst>
                        <p:par>
                          <p:cTn id="190" fill="hold">
                            <p:stCondLst>
                              <p:cond delay="0"/>
                            </p:stCondLst>
                            <p:childTnLst>
                              <p:par>
                                <p:cTn id="191" presetID="52" presetClass="entr" presetSubtype="0" fill="hold" grpId="0" nodeType="clickEffect">
                                  <p:stCondLst>
                                    <p:cond delay="0"/>
                                  </p:stCondLst>
                                  <p:childTnLst>
                                    <p:set>
                                      <p:cBhvr>
                                        <p:cTn id="192" dur="1" fill="hold">
                                          <p:stCondLst>
                                            <p:cond delay="0"/>
                                          </p:stCondLst>
                                        </p:cTn>
                                        <p:tgtEl>
                                          <p:spTgt spid="200737"/>
                                        </p:tgtEl>
                                        <p:attrNameLst>
                                          <p:attrName>style.visibility</p:attrName>
                                        </p:attrNameLst>
                                      </p:cBhvr>
                                      <p:to>
                                        <p:strVal val="visible"/>
                                      </p:to>
                                    </p:set>
                                    <p:animScale>
                                      <p:cBhvr>
                                        <p:cTn id="193" dur="1000" decel="50000" fill="hold">
                                          <p:stCondLst>
                                            <p:cond delay="0"/>
                                          </p:stCondLst>
                                        </p:cTn>
                                        <p:tgtEl>
                                          <p:spTgt spid="20073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4" dur="1000" decel="50000" fill="hold">
                                          <p:stCondLst>
                                            <p:cond delay="0"/>
                                          </p:stCondLst>
                                        </p:cTn>
                                        <p:tgtEl>
                                          <p:spTgt spid="200737"/>
                                        </p:tgtEl>
                                        <p:attrNameLst>
                                          <p:attrName>ppt_x</p:attrName>
                                          <p:attrName>ppt_y</p:attrName>
                                        </p:attrNameLst>
                                      </p:cBhvr>
                                    </p:animMotion>
                                    <p:animEffect transition="in" filter="fade">
                                      <p:cBhvr>
                                        <p:cTn id="195" dur="1000"/>
                                        <p:tgtEl>
                                          <p:spTgt spid="200737"/>
                                        </p:tgtEl>
                                      </p:cBhvr>
                                    </p:animEffect>
                                  </p:childTnLst>
                                </p:cTn>
                              </p:par>
                              <p:par>
                                <p:cTn id="196" presetID="52" presetClass="entr" presetSubtype="0" fill="hold" grpId="0" nodeType="withEffect">
                                  <p:stCondLst>
                                    <p:cond delay="0"/>
                                  </p:stCondLst>
                                  <p:childTnLst>
                                    <p:set>
                                      <p:cBhvr>
                                        <p:cTn id="197" dur="1" fill="hold">
                                          <p:stCondLst>
                                            <p:cond delay="0"/>
                                          </p:stCondLst>
                                        </p:cTn>
                                        <p:tgtEl>
                                          <p:spTgt spid="200738"/>
                                        </p:tgtEl>
                                        <p:attrNameLst>
                                          <p:attrName>style.visibility</p:attrName>
                                        </p:attrNameLst>
                                      </p:cBhvr>
                                      <p:to>
                                        <p:strVal val="visible"/>
                                      </p:to>
                                    </p:set>
                                    <p:animScale>
                                      <p:cBhvr>
                                        <p:cTn id="198" dur="1000" decel="50000" fill="hold">
                                          <p:stCondLst>
                                            <p:cond delay="0"/>
                                          </p:stCondLst>
                                        </p:cTn>
                                        <p:tgtEl>
                                          <p:spTgt spid="20073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9" dur="1000" decel="50000" fill="hold">
                                          <p:stCondLst>
                                            <p:cond delay="0"/>
                                          </p:stCondLst>
                                        </p:cTn>
                                        <p:tgtEl>
                                          <p:spTgt spid="200738"/>
                                        </p:tgtEl>
                                        <p:attrNameLst>
                                          <p:attrName>ppt_x</p:attrName>
                                          <p:attrName>ppt_y</p:attrName>
                                        </p:attrNameLst>
                                      </p:cBhvr>
                                    </p:animMotion>
                                    <p:animEffect transition="in" filter="fade">
                                      <p:cBhvr>
                                        <p:cTn id="200" dur="1000"/>
                                        <p:tgtEl>
                                          <p:spTgt spid="200738"/>
                                        </p:tgtEl>
                                      </p:cBhvr>
                                    </p:animEffect>
                                  </p:childTnLst>
                                </p:cTn>
                              </p:par>
                              <p:par>
                                <p:cTn id="201" presetID="52" presetClass="entr" presetSubtype="0" fill="hold" grpId="0" nodeType="withEffect">
                                  <p:stCondLst>
                                    <p:cond delay="0"/>
                                  </p:stCondLst>
                                  <p:childTnLst>
                                    <p:set>
                                      <p:cBhvr>
                                        <p:cTn id="202" dur="1" fill="hold">
                                          <p:stCondLst>
                                            <p:cond delay="0"/>
                                          </p:stCondLst>
                                        </p:cTn>
                                        <p:tgtEl>
                                          <p:spTgt spid="200739"/>
                                        </p:tgtEl>
                                        <p:attrNameLst>
                                          <p:attrName>style.visibility</p:attrName>
                                        </p:attrNameLst>
                                      </p:cBhvr>
                                      <p:to>
                                        <p:strVal val="visible"/>
                                      </p:to>
                                    </p:set>
                                    <p:animScale>
                                      <p:cBhvr>
                                        <p:cTn id="203" dur="1000" decel="50000" fill="hold">
                                          <p:stCondLst>
                                            <p:cond delay="0"/>
                                          </p:stCondLst>
                                        </p:cTn>
                                        <p:tgtEl>
                                          <p:spTgt spid="20073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4" dur="1000" decel="50000" fill="hold">
                                          <p:stCondLst>
                                            <p:cond delay="0"/>
                                          </p:stCondLst>
                                        </p:cTn>
                                        <p:tgtEl>
                                          <p:spTgt spid="200739"/>
                                        </p:tgtEl>
                                        <p:attrNameLst>
                                          <p:attrName>ppt_x</p:attrName>
                                          <p:attrName>ppt_y</p:attrName>
                                        </p:attrNameLst>
                                      </p:cBhvr>
                                    </p:animMotion>
                                    <p:animEffect transition="in" filter="fade">
                                      <p:cBhvr>
                                        <p:cTn id="205" dur="1000"/>
                                        <p:tgtEl>
                                          <p:spTgt spid="200739"/>
                                        </p:tgtEl>
                                      </p:cBhvr>
                                    </p:animEffect>
                                  </p:childTnLst>
                                </p:cTn>
                              </p:par>
                            </p:childTnLst>
                          </p:cTn>
                        </p:par>
                      </p:childTnLst>
                    </p:cTn>
                  </p:par>
                  <p:par>
                    <p:cTn id="206" fill="hold">
                      <p:stCondLst>
                        <p:cond delay="indefinite"/>
                      </p:stCondLst>
                      <p:childTnLst>
                        <p:par>
                          <p:cTn id="207" fill="hold">
                            <p:stCondLst>
                              <p:cond delay="0"/>
                            </p:stCondLst>
                            <p:childTnLst>
                              <p:par>
                                <p:cTn id="208" presetID="29" presetClass="entr" presetSubtype="0" fill="hold" grpId="0" nodeType="clickEffect">
                                  <p:stCondLst>
                                    <p:cond delay="0"/>
                                  </p:stCondLst>
                                  <p:childTnLst>
                                    <p:set>
                                      <p:cBhvr>
                                        <p:cTn id="209" dur="1" fill="hold">
                                          <p:stCondLst>
                                            <p:cond delay="0"/>
                                          </p:stCondLst>
                                        </p:cTn>
                                        <p:tgtEl>
                                          <p:spTgt spid="200736"/>
                                        </p:tgtEl>
                                        <p:attrNameLst>
                                          <p:attrName>style.visibility</p:attrName>
                                        </p:attrNameLst>
                                      </p:cBhvr>
                                      <p:to>
                                        <p:strVal val="visible"/>
                                      </p:to>
                                    </p:set>
                                    <p:anim calcmode="lin" valueType="num">
                                      <p:cBhvr>
                                        <p:cTn id="210" dur="1000" fill="hold"/>
                                        <p:tgtEl>
                                          <p:spTgt spid="200736"/>
                                        </p:tgtEl>
                                        <p:attrNameLst>
                                          <p:attrName>ppt_x</p:attrName>
                                        </p:attrNameLst>
                                      </p:cBhvr>
                                      <p:tavLst>
                                        <p:tav tm="0">
                                          <p:val>
                                            <p:strVal val="#ppt_x-.2"/>
                                          </p:val>
                                        </p:tav>
                                        <p:tav tm="100000">
                                          <p:val>
                                            <p:strVal val="#ppt_x"/>
                                          </p:val>
                                        </p:tav>
                                      </p:tavLst>
                                    </p:anim>
                                    <p:anim calcmode="lin" valueType="num">
                                      <p:cBhvr>
                                        <p:cTn id="211" dur="1000" fill="hold"/>
                                        <p:tgtEl>
                                          <p:spTgt spid="200736"/>
                                        </p:tgtEl>
                                        <p:attrNameLst>
                                          <p:attrName>ppt_y</p:attrName>
                                        </p:attrNameLst>
                                      </p:cBhvr>
                                      <p:tavLst>
                                        <p:tav tm="0">
                                          <p:val>
                                            <p:strVal val="#ppt_y"/>
                                          </p:val>
                                        </p:tav>
                                        <p:tav tm="100000">
                                          <p:val>
                                            <p:strVal val="#ppt_y"/>
                                          </p:val>
                                        </p:tav>
                                      </p:tavLst>
                                    </p:anim>
                                    <p:animEffect transition="in" filter="wipe(right)" prLst="gradientSize: 0.1">
                                      <p:cBhvr>
                                        <p:cTn id="212" dur="1000"/>
                                        <p:tgtEl>
                                          <p:spTgt spid="200736"/>
                                        </p:tgtEl>
                                      </p:cBhvr>
                                    </p:animEffect>
                                  </p:childTnLst>
                                </p:cTn>
                              </p:par>
                            </p:childTnLst>
                          </p:cTn>
                        </p:par>
                      </p:childTnLst>
                    </p:cTn>
                  </p:par>
                  <p:par>
                    <p:cTn id="213" fill="hold">
                      <p:stCondLst>
                        <p:cond delay="indefinite"/>
                      </p:stCondLst>
                      <p:childTnLst>
                        <p:par>
                          <p:cTn id="214" fill="hold">
                            <p:stCondLst>
                              <p:cond delay="0"/>
                            </p:stCondLst>
                            <p:childTnLst>
                              <p:par>
                                <p:cTn id="215" presetID="52" presetClass="entr" presetSubtype="0" fill="hold" grpId="0" nodeType="clickEffect">
                                  <p:stCondLst>
                                    <p:cond delay="0"/>
                                  </p:stCondLst>
                                  <p:childTnLst>
                                    <p:set>
                                      <p:cBhvr>
                                        <p:cTn id="216" dur="1" fill="hold">
                                          <p:stCondLst>
                                            <p:cond delay="0"/>
                                          </p:stCondLst>
                                        </p:cTn>
                                        <p:tgtEl>
                                          <p:spTgt spid="200733"/>
                                        </p:tgtEl>
                                        <p:attrNameLst>
                                          <p:attrName>style.visibility</p:attrName>
                                        </p:attrNameLst>
                                      </p:cBhvr>
                                      <p:to>
                                        <p:strVal val="visible"/>
                                      </p:to>
                                    </p:set>
                                    <p:animScale>
                                      <p:cBhvr>
                                        <p:cTn id="217" dur="1000" decel="50000" fill="hold">
                                          <p:stCondLst>
                                            <p:cond delay="0"/>
                                          </p:stCondLst>
                                        </p:cTn>
                                        <p:tgtEl>
                                          <p:spTgt spid="20073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8" dur="1000" decel="50000" fill="hold">
                                          <p:stCondLst>
                                            <p:cond delay="0"/>
                                          </p:stCondLst>
                                        </p:cTn>
                                        <p:tgtEl>
                                          <p:spTgt spid="200733"/>
                                        </p:tgtEl>
                                        <p:attrNameLst>
                                          <p:attrName>ppt_x</p:attrName>
                                          <p:attrName>ppt_y</p:attrName>
                                        </p:attrNameLst>
                                      </p:cBhvr>
                                    </p:animMotion>
                                    <p:animEffect transition="in" filter="fade">
                                      <p:cBhvr>
                                        <p:cTn id="219" dur="1000"/>
                                        <p:tgtEl>
                                          <p:spTgt spid="200733"/>
                                        </p:tgtEl>
                                      </p:cBhvr>
                                    </p:animEffect>
                                  </p:childTnLst>
                                </p:cTn>
                              </p:par>
                            </p:childTnLst>
                          </p:cTn>
                        </p:par>
                      </p:childTnLst>
                    </p:cTn>
                  </p:par>
                  <p:par>
                    <p:cTn id="220" fill="hold">
                      <p:stCondLst>
                        <p:cond delay="indefinite"/>
                      </p:stCondLst>
                      <p:childTnLst>
                        <p:par>
                          <p:cTn id="221" fill="hold">
                            <p:stCondLst>
                              <p:cond delay="0"/>
                            </p:stCondLst>
                            <p:childTnLst>
                              <p:par>
                                <p:cTn id="222" presetID="52" presetClass="entr" presetSubtype="0" fill="hold" grpId="0" nodeType="clickEffect">
                                  <p:stCondLst>
                                    <p:cond delay="0"/>
                                  </p:stCondLst>
                                  <p:childTnLst>
                                    <p:set>
                                      <p:cBhvr>
                                        <p:cTn id="223" dur="1" fill="hold">
                                          <p:stCondLst>
                                            <p:cond delay="0"/>
                                          </p:stCondLst>
                                        </p:cTn>
                                        <p:tgtEl>
                                          <p:spTgt spid="200734"/>
                                        </p:tgtEl>
                                        <p:attrNameLst>
                                          <p:attrName>style.visibility</p:attrName>
                                        </p:attrNameLst>
                                      </p:cBhvr>
                                      <p:to>
                                        <p:strVal val="visible"/>
                                      </p:to>
                                    </p:set>
                                    <p:animScale>
                                      <p:cBhvr>
                                        <p:cTn id="224" dur="1000" decel="50000" fill="hold">
                                          <p:stCondLst>
                                            <p:cond delay="0"/>
                                          </p:stCondLst>
                                        </p:cTn>
                                        <p:tgtEl>
                                          <p:spTgt spid="20073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5" dur="1000" decel="50000" fill="hold">
                                          <p:stCondLst>
                                            <p:cond delay="0"/>
                                          </p:stCondLst>
                                        </p:cTn>
                                        <p:tgtEl>
                                          <p:spTgt spid="200734"/>
                                        </p:tgtEl>
                                        <p:attrNameLst>
                                          <p:attrName>ppt_x</p:attrName>
                                          <p:attrName>ppt_y</p:attrName>
                                        </p:attrNameLst>
                                      </p:cBhvr>
                                    </p:animMotion>
                                    <p:animEffect transition="in" filter="fade">
                                      <p:cBhvr>
                                        <p:cTn id="226" dur="1000"/>
                                        <p:tgtEl>
                                          <p:spTgt spid="200734"/>
                                        </p:tgtEl>
                                      </p:cBhvr>
                                    </p:animEffect>
                                  </p:childTnLst>
                                </p:cTn>
                              </p:par>
                            </p:childTnLst>
                          </p:cTn>
                        </p:par>
                      </p:childTnLst>
                    </p:cTn>
                  </p:par>
                  <p:par>
                    <p:cTn id="227" fill="hold">
                      <p:stCondLst>
                        <p:cond delay="indefinite"/>
                      </p:stCondLst>
                      <p:childTnLst>
                        <p:par>
                          <p:cTn id="228" fill="hold">
                            <p:stCondLst>
                              <p:cond delay="0"/>
                            </p:stCondLst>
                            <p:childTnLst>
                              <p:par>
                                <p:cTn id="229" presetID="52" presetClass="entr" presetSubtype="0" fill="hold" grpId="0" nodeType="clickEffect">
                                  <p:stCondLst>
                                    <p:cond delay="0"/>
                                  </p:stCondLst>
                                  <p:childTnLst>
                                    <p:set>
                                      <p:cBhvr>
                                        <p:cTn id="230" dur="1" fill="hold">
                                          <p:stCondLst>
                                            <p:cond delay="0"/>
                                          </p:stCondLst>
                                        </p:cTn>
                                        <p:tgtEl>
                                          <p:spTgt spid="200735"/>
                                        </p:tgtEl>
                                        <p:attrNameLst>
                                          <p:attrName>style.visibility</p:attrName>
                                        </p:attrNameLst>
                                      </p:cBhvr>
                                      <p:to>
                                        <p:strVal val="visible"/>
                                      </p:to>
                                    </p:set>
                                    <p:animScale>
                                      <p:cBhvr>
                                        <p:cTn id="231" dur="1000" decel="50000" fill="hold">
                                          <p:stCondLst>
                                            <p:cond delay="0"/>
                                          </p:stCondLst>
                                        </p:cTn>
                                        <p:tgtEl>
                                          <p:spTgt spid="20073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2" dur="1000" decel="50000" fill="hold">
                                          <p:stCondLst>
                                            <p:cond delay="0"/>
                                          </p:stCondLst>
                                        </p:cTn>
                                        <p:tgtEl>
                                          <p:spTgt spid="200735"/>
                                        </p:tgtEl>
                                        <p:attrNameLst>
                                          <p:attrName>ppt_x</p:attrName>
                                          <p:attrName>ppt_y</p:attrName>
                                        </p:attrNameLst>
                                      </p:cBhvr>
                                    </p:animMotion>
                                    <p:animEffect transition="in" filter="fade">
                                      <p:cBhvr>
                                        <p:cTn id="233" dur="1000"/>
                                        <p:tgtEl>
                                          <p:spTgt spid="200735"/>
                                        </p:tgtEl>
                                      </p:cBhvr>
                                    </p:animEffect>
                                  </p:childTnLst>
                                </p:cTn>
                              </p:par>
                            </p:childTnLst>
                          </p:cTn>
                        </p:par>
                      </p:childTnLst>
                    </p:cTn>
                  </p:par>
                  <p:par>
                    <p:cTn id="234" fill="hold">
                      <p:stCondLst>
                        <p:cond delay="indefinite"/>
                      </p:stCondLst>
                      <p:childTnLst>
                        <p:par>
                          <p:cTn id="235" fill="hold">
                            <p:stCondLst>
                              <p:cond delay="0"/>
                            </p:stCondLst>
                            <p:childTnLst>
                              <p:par>
                                <p:cTn id="236" presetID="27" presetClass="entr" presetSubtype="0" fill="hold" grpId="0" nodeType="clickEffect">
                                  <p:stCondLst>
                                    <p:cond delay="0"/>
                                  </p:stCondLst>
                                  <p:iterate type="lt">
                                    <p:tmPct val="50000"/>
                                  </p:iterate>
                                  <p:childTnLst>
                                    <p:set>
                                      <p:cBhvr>
                                        <p:cTn id="237" dur="1" fill="hold">
                                          <p:stCondLst>
                                            <p:cond delay="0"/>
                                          </p:stCondLst>
                                        </p:cTn>
                                        <p:tgtEl>
                                          <p:spTgt spid="200740"/>
                                        </p:tgtEl>
                                        <p:attrNameLst>
                                          <p:attrName>style.visibility</p:attrName>
                                        </p:attrNameLst>
                                      </p:cBhvr>
                                      <p:to>
                                        <p:strVal val="visible"/>
                                      </p:to>
                                    </p:set>
                                    <p:anim calcmode="discrete" valueType="clr">
                                      <p:cBhvr override="childStyle">
                                        <p:cTn id="238" dur="80"/>
                                        <p:tgtEl>
                                          <p:spTgt spid="200740"/>
                                        </p:tgtEl>
                                        <p:attrNameLst>
                                          <p:attrName>style.color</p:attrName>
                                        </p:attrNameLst>
                                      </p:cBhvr>
                                      <p:tavLst>
                                        <p:tav tm="0">
                                          <p:val>
                                            <p:clrVal>
                                              <a:schemeClr val="accent2"/>
                                            </p:clrVal>
                                          </p:val>
                                        </p:tav>
                                        <p:tav tm="50000">
                                          <p:val>
                                            <p:clrVal>
                                              <a:schemeClr val="hlink"/>
                                            </p:clrVal>
                                          </p:val>
                                        </p:tav>
                                      </p:tavLst>
                                    </p:anim>
                                    <p:anim calcmode="discrete" valueType="clr">
                                      <p:cBhvr>
                                        <p:cTn id="239" dur="80"/>
                                        <p:tgtEl>
                                          <p:spTgt spid="200740"/>
                                        </p:tgtEl>
                                        <p:attrNameLst>
                                          <p:attrName>fillcolor</p:attrName>
                                        </p:attrNameLst>
                                      </p:cBhvr>
                                      <p:tavLst>
                                        <p:tav tm="0">
                                          <p:val>
                                            <p:clrVal>
                                              <a:schemeClr val="accent2"/>
                                            </p:clrVal>
                                          </p:val>
                                        </p:tav>
                                        <p:tav tm="50000">
                                          <p:val>
                                            <p:clrVal>
                                              <a:schemeClr val="hlink"/>
                                            </p:clrVal>
                                          </p:val>
                                        </p:tav>
                                      </p:tavLst>
                                    </p:anim>
                                    <p:set>
                                      <p:cBhvr>
                                        <p:cTn id="240" dur="80"/>
                                        <p:tgtEl>
                                          <p:spTgt spid="200740"/>
                                        </p:tgtEl>
                                        <p:attrNameLst>
                                          <p:attrName>fill.type</p:attrName>
                                        </p:attrNameLst>
                                      </p:cBhvr>
                                      <p:to>
                                        <p:strVal val="solid"/>
                                      </p:to>
                                    </p:set>
                                  </p:childTnLst>
                                </p:cTn>
                              </p:par>
                            </p:childTnLst>
                          </p:cTn>
                        </p:par>
                      </p:childTnLst>
                    </p:cTn>
                  </p:par>
                  <p:par>
                    <p:cTn id="241" fill="hold">
                      <p:stCondLst>
                        <p:cond delay="indefinite"/>
                      </p:stCondLst>
                      <p:childTnLst>
                        <p:par>
                          <p:cTn id="242" fill="hold">
                            <p:stCondLst>
                              <p:cond delay="0"/>
                            </p:stCondLst>
                            <p:childTnLst>
                              <p:par>
                                <p:cTn id="243" presetID="56" presetClass="entr" presetSubtype="0" fill="hold" grpId="0" nodeType="clickEffect">
                                  <p:stCondLst>
                                    <p:cond delay="0"/>
                                  </p:stCondLst>
                                  <p:iterate type="lt">
                                    <p:tmPct val="10000"/>
                                  </p:iterate>
                                  <p:childTnLst>
                                    <p:set>
                                      <p:cBhvr>
                                        <p:cTn id="244" dur="1" fill="hold">
                                          <p:stCondLst>
                                            <p:cond delay="0"/>
                                          </p:stCondLst>
                                        </p:cTn>
                                        <p:tgtEl>
                                          <p:spTgt spid="200741"/>
                                        </p:tgtEl>
                                        <p:attrNameLst>
                                          <p:attrName>style.visibility</p:attrName>
                                        </p:attrNameLst>
                                      </p:cBhvr>
                                      <p:to>
                                        <p:strVal val="visible"/>
                                      </p:to>
                                    </p:set>
                                    <p:anim by="(-#ppt_w*2)" calcmode="lin" valueType="num">
                                      <p:cBhvr rctx="PPT">
                                        <p:cTn id="245" dur="500" autoRev="1" fill="hold">
                                          <p:stCondLst>
                                            <p:cond delay="0"/>
                                          </p:stCondLst>
                                        </p:cTn>
                                        <p:tgtEl>
                                          <p:spTgt spid="200741"/>
                                        </p:tgtEl>
                                        <p:attrNameLst>
                                          <p:attrName>ppt_w</p:attrName>
                                        </p:attrNameLst>
                                      </p:cBhvr>
                                    </p:anim>
                                    <p:anim by="(#ppt_w*0.50)" calcmode="lin" valueType="num">
                                      <p:cBhvr>
                                        <p:cTn id="246" dur="500" decel="50000" autoRev="1" fill="hold">
                                          <p:stCondLst>
                                            <p:cond delay="0"/>
                                          </p:stCondLst>
                                        </p:cTn>
                                        <p:tgtEl>
                                          <p:spTgt spid="200741"/>
                                        </p:tgtEl>
                                        <p:attrNameLst>
                                          <p:attrName>ppt_x</p:attrName>
                                        </p:attrNameLst>
                                      </p:cBhvr>
                                    </p:anim>
                                    <p:anim from="(-#ppt_h/2)" to="(#ppt_y)" calcmode="lin" valueType="num">
                                      <p:cBhvr>
                                        <p:cTn id="247" dur="1000" fill="hold">
                                          <p:stCondLst>
                                            <p:cond delay="0"/>
                                          </p:stCondLst>
                                        </p:cTn>
                                        <p:tgtEl>
                                          <p:spTgt spid="200741"/>
                                        </p:tgtEl>
                                        <p:attrNameLst>
                                          <p:attrName>ppt_y</p:attrName>
                                        </p:attrNameLst>
                                      </p:cBhvr>
                                    </p:anim>
                                    <p:animRot by="21600000">
                                      <p:cBhvr>
                                        <p:cTn id="248" dur="1000" fill="hold">
                                          <p:stCondLst>
                                            <p:cond delay="0"/>
                                          </p:stCondLst>
                                        </p:cTn>
                                        <p:tgtEl>
                                          <p:spTgt spid="2007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26" grpId="0"/>
      <p:bldP spid="200729" grpId="0"/>
      <p:bldP spid="200730" grpId="0"/>
      <p:bldP spid="200731" grpId="0"/>
      <p:bldP spid="200732" grpId="0" animBg="1"/>
      <p:bldP spid="200733" grpId="0"/>
      <p:bldP spid="200734" grpId="0"/>
      <p:bldP spid="200735" grpId="0"/>
      <p:bldP spid="200736" grpId="0"/>
      <p:bldP spid="200737" grpId="0"/>
      <p:bldP spid="200738" grpId="0"/>
      <p:bldP spid="200739" grpId="0"/>
      <p:bldP spid="200740" grpId="0"/>
      <p:bldP spid="200741" grpId="0"/>
      <p:bldP spid="46" grpId="0" animBg="1"/>
      <p:bldP spid="47" grpId="0" animBg="1"/>
      <p:bldP spid="49" grpId="0"/>
      <p:bldP spid="50" grpId="0"/>
      <p:bldP spid="51" grpId="0"/>
      <p:bldP spid="52" grpId="0"/>
      <p:bldP spid="53" grpId="0" animBg="1"/>
      <p:bldP spid="54" grpId="0"/>
      <p:bldP spid="55" grpId="0"/>
      <p:bldP spid="56" grpId="0"/>
      <p:bldP spid="57" grpId="0"/>
      <p:bldP spid="58" grpId="0"/>
      <p:bldP spid="59" grpId="0"/>
      <p:bldP spid="60" grpId="0"/>
      <p:bldP spid="61" grpId="0"/>
      <p:bldP spid="66" grpId="0" animBg="1"/>
      <p:bldP spid="67" grpId="0" animBg="1"/>
      <p:bldP spid="9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3" name="Rectangle 6"/>
          <p:cNvSpPr>
            <a:spLocks noChangeArrowheads="1"/>
          </p:cNvSpPr>
          <p:nvPr/>
        </p:nvSpPr>
        <p:spPr bwMode="auto">
          <a:xfrm>
            <a:off x="310159" y="1921411"/>
            <a:ext cx="8626023" cy="4801314"/>
          </a:xfrm>
          <a:prstGeom prst="rect">
            <a:avLst/>
          </a:prstGeom>
          <a:noFill/>
          <a:ln w="9525">
            <a:noFill/>
            <a:miter lim="800000"/>
            <a:headEnd/>
            <a:tailEnd/>
          </a:ln>
        </p:spPr>
        <p:txBody>
          <a:bodyPr wrap="square">
            <a:spAutoFit/>
          </a:bodyPr>
          <a:lstStyle/>
          <a:p>
            <a:pPr algn="l">
              <a:spcBef>
                <a:spcPts val="0"/>
              </a:spcBef>
            </a:pPr>
            <a:r>
              <a:rPr lang="en-US" sz="3200" dirty="0" smtClean="0">
                <a:solidFill>
                  <a:srgbClr val="000000"/>
                </a:solidFill>
                <a:latin typeface="Arial" pitchFamily="34" charset="0"/>
              </a:rPr>
              <a:t>Here, we covered </a:t>
            </a:r>
            <a:r>
              <a:rPr lang="en-US" sz="3200" u="sng" dirty="0" smtClean="0">
                <a:solidFill>
                  <a:srgbClr val="000000"/>
                </a:solidFill>
                <a:latin typeface="Arial" pitchFamily="34" charset="0"/>
              </a:rPr>
              <a:t>transmutation</a:t>
            </a:r>
            <a:r>
              <a:rPr lang="en-US" sz="3200" dirty="0" smtClean="0">
                <a:solidFill>
                  <a:srgbClr val="000000"/>
                </a:solidFill>
                <a:latin typeface="Arial" pitchFamily="34" charset="0"/>
              </a:rPr>
              <a:t> (the changing of atoms into DIFFERENT types of atoms) via alpha (</a:t>
            </a:r>
            <a:r>
              <a:rPr lang="en-US" sz="3200" dirty="0" smtClean="0">
                <a:solidFill>
                  <a:srgbClr val="000000"/>
                </a:solidFill>
                <a:latin typeface="Symbol" panose="05050102010706020507" pitchFamily="18" charset="2"/>
              </a:rPr>
              <a:t>a</a:t>
            </a:r>
            <a:r>
              <a:rPr lang="en-US" sz="3200" dirty="0" smtClean="0">
                <a:solidFill>
                  <a:srgbClr val="000000"/>
                </a:solidFill>
                <a:latin typeface="Arial" pitchFamily="34" charset="0"/>
              </a:rPr>
              <a:t>) decay and beta (</a:t>
            </a:r>
            <a:r>
              <a:rPr lang="en-US" sz="3200" dirty="0" smtClean="0">
                <a:solidFill>
                  <a:srgbClr val="000000"/>
                </a:solidFill>
                <a:latin typeface="Symbol" panose="05050102010706020507" pitchFamily="18" charset="2"/>
              </a:rPr>
              <a:t>b</a:t>
            </a:r>
            <a:r>
              <a:rPr lang="en-US" sz="3200" dirty="0" smtClean="0">
                <a:solidFill>
                  <a:srgbClr val="000000"/>
                </a:solidFill>
                <a:latin typeface="Arial" pitchFamily="34" charset="0"/>
              </a:rPr>
              <a:t>) decay. </a:t>
            </a:r>
          </a:p>
          <a:p>
            <a:pPr algn="l">
              <a:spcBef>
                <a:spcPts val="0"/>
              </a:spcBef>
            </a:pPr>
            <a:endParaRPr lang="en-US" sz="1600" dirty="0">
              <a:solidFill>
                <a:srgbClr val="000000"/>
              </a:solidFill>
              <a:latin typeface="Arial" pitchFamily="34" charset="0"/>
            </a:endParaRPr>
          </a:p>
          <a:p>
            <a:pPr algn="l">
              <a:spcBef>
                <a:spcPts val="0"/>
              </a:spcBef>
            </a:pPr>
            <a:r>
              <a:rPr lang="en-US" sz="3200" dirty="0" smtClean="0">
                <a:solidFill>
                  <a:srgbClr val="000000"/>
                </a:solidFill>
                <a:latin typeface="Arial" pitchFamily="34" charset="0"/>
              </a:rPr>
              <a:t>An </a:t>
            </a:r>
            <a:r>
              <a:rPr lang="en-US" sz="3200" dirty="0" smtClean="0">
                <a:solidFill>
                  <a:srgbClr val="000000"/>
                </a:solidFill>
                <a:latin typeface="Symbol" panose="05050102010706020507" pitchFamily="18" charset="2"/>
              </a:rPr>
              <a:t>a</a:t>
            </a:r>
            <a:r>
              <a:rPr lang="en-US" sz="3200" dirty="0" smtClean="0">
                <a:solidFill>
                  <a:srgbClr val="000000"/>
                </a:solidFill>
                <a:latin typeface="Arial" pitchFamily="34" charset="0"/>
              </a:rPr>
              <a:t> particle is a slow-moving “chunk” that flies out of the nucleus and consists of two p</a:t>
            </a:r>
            <a:r>
              <a:rPr lang="en-US" sz="3200" baseline="30000" dirty="0" smtClean="0">
                <a:solidFill>
                  <a:srgbClr val="000000"/>
                </a:solidFill>
                <a:latin typeface="Arial" pitchFamily="34" charset="0"/>
              </a:rPr>
              <a:t>+</a:t>
            </a:r>
            <a:r>
              <a:rPr lang="en-US" sz="3200" dirty="0" smtClean="0">
                <a:solidFill>
                  <a:srgbClr val="000000"/>
                </a:solidFill>
                <a:latin typeface="Arial" pitchFamily="34" charset="0"/>
              </a:rPr>
              <a:t> and two n</a:t>
            </a:r>
            <a:r>
              <a:rPr lang="en-US" sz="3200" baseline="30000" dirty="0" smtClean="0">
                <a:solidFill>
                  <a:srgbClr val="000000"/>
                </a:solidFill>
                <a:latin typeface="Arial" pitchFamily="34" charset="0"/>
              </a:rPr>
              <a:t>0</a:t>
            </a:r>
            <a:r>
              <a:rPr lang="en-US" sz="3200" dirty="0" smtClean="0">
                <a:solidFill>
                  <a:srgbClr val="000000"/>
                </a:solidFill>
                <a:latin typeface="Arial" pitchFamily="34" charset="0"/>
              </a:rPr>
              <a:t>; in </a:t>
            </a:r>
            <a:r>
              <a:rPr lang="en-US" sz="3200" dirty="0" smtClean="0">
                <a:solidFill>
                  <a:srgbClr val="000000"/>
                </a:solidFill>
                <a:latin typeface="Symbol" panose="05050102010706020507" pitchFamily="18" charset="2"/>
              </a:rPr>
              <a:t>a</a:t>
            </a:r>
            <a:r>
              <a:rPr lang="en-US" sz="3200" dirty="0" smtClean="0">
                <a:solidFill>
                  <a:srgbClr val="000000"/>
                </a:solidFill>
                <a:latin typeface="Arial" pitchFamily="34" charset="0"/>
              </a:rPr>
              <a:t> decay, we go DOWN TWO elements on the Periodic Table.</a:t>
            </a:r>
            <a:r>
              <a:rPr lang="en-US" sz="3200" dirty="0">
                <a:solidFill>
                  <a:srgbClr val="000000"/>
                </a:solidFill>
                <a:latin typeface="Arial" pitchFamily="34" charset="0"/>
              </a:rPr>
              <a:t> </a:t>
            </a:r>
            <a:r>
              <a:rPr lang="en-US" sz="3200" dirty="0" smtClean="0">
                <a:solidFill>
                  <a:srgbClr val="000000"/>
                </a:solidFill>
                <a:latin typeface="Arial" pitchFamily="34" charset="0"/>
              </a:rPr>
              <a:t>A </a:t>
            </a:r>
            <a:r>
              <a:rPr lang="en-US" sz="3200" dirty="0" smtClean="0">
                <a:solidFill>
                  <a:srgbClr val="000000"/>
                </a:solidFill>
                <a:latin typeface="Symbol" panose="05050102010706020507" pitchFamily="18" charset="2"/>
              </a:rPr>
              <a:t>b</a:t>
            </a:r>
            <a:r>
              <a:rPr lang="en-US" sz="3200" dirty="0" smtClean="0">
                <a:solidFill>
                  <a:srgbClr val="000000"/>
                </a:solidFill>
                <a:latin typeface="Arial" pitchFamily="34" charset="0"/>
              </a:rPr>
              <a:t> </a:t>
            </a:r>
            <a:r>
              <a:rPr lang="en-US" sz="3200" dirty="0">
                <a:solidFill>
                  <a:srgbClr val="000000"/>
                </a:solidFill>
                <a:latin typeface="Arial" pitchFamily="34" charset="0"/>
              </a:rPr>
              <a:t>particle is </a:t>
            </a:r>
            <a:r>
              <a:rPr lang="en-US" sz="3200" dirty="0" smtClean="0">
                <a:solidFill>
                  <a:srgbClr val="000000"/>
                </a:solidFill>
                <a:latin typeface="Arial" pitchFamily="34" charset="0"/>
              </a:rPr>
              <a:t>a fast-moving e</a:t>
            </a:r>
            <a:r>
              <a:rPr lang="en-US" sz="3200" baseline="30000" dirty="0" smtClean="0">
                <a:solidFill>
                  <a:srgbClr val="000000"/>
                </a:solidFill>
                <a:latin typeface="Arial" pitchFamily="34" charset="0"/>
              </a:rPr>
              <a:t>–</a:t>
            </a:r>
            <a:r>
              <a:rPr lang="en-US" sz="3200" dirty="0" smtClean="0">
                <a:solidFill>
                  <a:srgbClr val="000000"/>
                </a:solidFill>
                <a:latin typeface="Arial" pitchFamily="34" charset="0"/>
              </a:rPr>
              <a:t>; </a:t>
            </a:r>
            <a:r>
              <a:rPr lang="en-US" sz="3200" dirty="0">
                <a:solidFill>
                  <a:srgbClr val="000000"/>
                </a:solidFill>
                <a:latin typeface="Arial" pitchFamily="34" charset="0"/>
              </a:rPr>
              <a:t>in </a:t>
            </a:r>
            <a:r>
              <a:rPr lang="en-US" sz="3200" dirty="0" smtClean="0">
                <a:solidFill>
                  <a:srgbClr val="000000"/>
                </a:solidFill>
                <a:latin typeface="Symbol" panose="05050102010706020507" pitchFamily="18" charset="2"/>
              </a:rPr>
              <a:t>b</a:t>
            </a:r>
            <a:r>
              <a:rPr lang="en-US" sz="3200" dirty="0" smtClean="0">
                <a:solidFill>
                  <a:srgbClr val="000000"/>
                </a:solidFill>
                <a:latin typeface="Arial" pitchFamily="34" charset="0"/>
              </a:rPr>
              <a:t> </a:t>
            </a:r>
            <a:r>
              <a:rPr lang="en-US" sz="3200" dirty="0">
                <a:solidFill>
                  <a:srgbClr val="000000"/>
                </a:solidFill>
                <a:latin typeface="Arial" pitchFamily="34" charset="0"/>
              </a:rPr>
              <a:t>decay, we go </a:t>
            </a:r>
            <a:r>
              <a:rPr lang="en-US" sz="3200" dirty="0" smtClean="0">
                <a:solidFill>
                  <a:srgbClr val="000000"/>
                </a:solidFill>
                <a:latin typeface="Arial" pitchFamily="34" charset="0"/>
              </a:rPr>
              <a:t>UP ONE element </a:t>
            </a:r>
            <a:r>
              <a:rPr lang="en-US" sz="3200" dirty="0">
                <a:solidFill>
                  <a:srgbClr val="000000"/>
                </a:solidFill>
                <a:latin typeface="Arial" pitchFamily="34" charset="0"/>
              </a:rPr>
              <a:t>on the Periodic Table.</a:t>
            </a:r>
            <a:r>
              <a:rPr lang="en-US" sz="3200" dirty="0" smtClean="0">
                <a:solidFill>
                  <a:srgbClr val="000000"/>
                </a:solidFill>
                <a:latin typeface="Arial" pitchFamily="34" charset="0"/>
              </a:rPr>
              <a:t> </a:t>
            </a:r>
            <a:endParaRPr lang="en-US" sz="1050" dirty="0">
              <a:solidFill>
                <a:srgbClr val="000000"/>
              </a:solidFill>
              <a:latin typeface="Arial" pitchFamily="34" charset="0"/>
            </a:endParaRPr>
          </a:p>
        </p:txBody>
      </p:sp>
      <p:sp>
        <p:nvSpPr>
          <p:cNvPr id="7" name="Rectangle 6"/>
          <p:cNvSpPr>
            <a:spLocks noChangeArrowheads="1"/>
          </p:cNvSpPr>
          <p:nvPr/>
        </p:nvSpPr>
        <p:spPr bwMode="auto">
          <a:xfrm>
            <a:off x="594621" y="293659"/>
            <a:ext cx="8020529" cy="1446550"/>
          </a:xfrm>
          <a:prstGeom prst="rect">
            <a:avLst/>
          </a:prstGeom>
          <a:solidFill>
            <a:schemeClr val="accent4"/>
          </a:solidFill>
          <a:ln w="9525">
            <a:noFill/>
            <a:miter lim="800000"/>
            <a:headEnd/>
            <a:tailEnd/>
          </a:ln>
        </p:spPr>
        <p:txBody>
          <a:bodyPr wrap="none">
            <a:spAutoFit/>
          </a:bodyPr>
          <a:lstStyle/>
          <a:p>
            <a:pPr marL="342900" indent="-342900">
              <a:spcBef>
                <a:spcPct val="20000"/>
              </a:spcBef>
            </a:pPr>
            <a:r>
              <a:rPr lang="en-US" sz="4000" b="1" dirty="0" smtClean="0">
                <a:latin typeface="Arial" pitchFamily="34" charset="0"/>
              </a:rPr>
              <a:t>SUMMARY: </a:t>
            </a:r>
            <a:r>
              <a:rPr lang="en-US" sz="4000" b="1" u="sng" dirty="0" smtClean="0">
                <a:latin typeface="Arial" pitchFamily="34" charset="0"/>
              </a:rPr>
              <a:t>Transmutation via</a:t>
            </a:r>
          </a:p>
          <a:p>
            <a:pPr marL="342900" indent="-342900">
              <a:spcBef>
                <a:spcPct val="20000"/>
              </a:spcBef>
            </a:pPr>
            <a:r>
              <a:rPr lang="en-US" sz="4000" b="1" dirty="0">
                <a:latin typeface="Arial" pitchFamily="34" charset="0"/>
              </a:rPr>
              <a:t>	</a:t>
            </a:r>
            <a:r>
              <a:rPr lang="en-US" sz="4000" b="1" dirty="0" smtClean="0">
                <a:latin typeface="Arial" pitchFamily="34" charset="0"/>
              </a:rPr>
              <a:t>				</a:t>
            </a:r>
            <a:r>
              <a:rPr lang="en-US" sz="4000" b="1" u="sng" dirty="0" smtClean="0">
                <a:latin typeface="Arial" pitchFamily="34" charset="0"/>
              </a:rPr>
              <a:t>Radioactive Decay, 1</a:t>
            </a:r>
          </a:p>
        </p:txBody>
      </p:sp>
    </p:spTree>
    <p:extLst>
      <p:ext uri="{BB962C8B-B14F-4D97-AF65-F5344CB8AC3E}">
        <p14:creationId xmlns:p14="http://schemas.microsoft.com/office/powerpoint/2010/main" val="27018614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1359725" y="204194"/>
            <a:ext cx="6237605" cy="1311128"/>
          </a:xfrm>
          <a:prstGeom prst="rect">
            <a:avLst/>
          </a:prstGeom>
          <a:noFill/>
          <a:ln w="9525">
            <a:noFill/>
            <a:miter lim="800000"/>
            <a:headEnd/>
            <a:tailEnd/>
          </a:ln>
        </p:spPr>
        <p:txBody>
          <a:bodyPr wrap="none">
            <a:spAutoFit/>
          </a:bodyPr>
          <a:lstStyle/>
          <a:p>
            <a:pPr marL="342900" indent="-342900">
              <a:spcBef>
                <a:spcPct val="20000"/>
              </a:spcBef>
            </a:pPr>
            <a:r>
              <a:rPr lang="en-US" sz="3600" b="1" dirty="0" smtClean="0">
                <a:latin typeface="Arial" pitchFamily="34" charset="0"/>
              </a:rPr>
              <a:t>REVIEW: </a:t>
            </a:r>
            <a:r>
              <a:rPr lang="en-US" sz="3600" b="1" u="sng" dirty="0" smtClean="0">
                <a:latin typeface="Arial" pitchFamily="34" charset="0"/>
              </a:rPr>
              <a:t>Transmutation via</a:t>
            </a:r>
          </a:p>
          <a:p>
            <a:pPr marL="342900" indent="-342900">
              <a:spcBef>
                <a:spcPct val="20000"/>
              </a:spcBef>
            </a:pPr>
            <a:r>
              <a:rPr lang="en-US" sz="3600" b="1" dirty="0">
                <a:latin typeface="Arial" pitchFamily="34" charset="0"/>
              </a:rPr>
              <a:t>	</a:t>
            </a:r>
            <a:r>
              <a:rPr lang="en-US" sz="3600" b="1" dirty="0" smtClean="0">
                <a:latin typeface="Arial" pitchFamily="34" charset="0"/>
              </a:rPr>
              <a:t>		  </a:t>
            </a:r>
            <a:r>
              <a:rPr lang="en-US" sz="3600" b="1" u="sng" dirty="0" smtClean="0">
                <a:latin typeface="Arial" pitchFamily="34" charset="0"/>
              </a:rPr>
              <a:t>Radioactive Decay</a:t>
            </a:r>
          </a:p>
        </p:txBody>
      </p:sp>
      <p:sp>
        <p:nvSpPr>
          <p:cNvPr id="4" name="Rectangle 6"/>
          <p:cNvSpPr>
            <a:spLocks noChangeArrowheads="1"/>
          </p:cNvSpPr>
          <p:nvPr/>
        </p:nvSpPr>
        <p:spPr bwMode="auto">
          <a:xfrm>
            <a:off x="310158" y="1734374"/>
            <a:ext cx="8626023" cy="523220"/>
          </a:xfrm>
          <a:prstGeom prst="rect">
            <a:avLst/>
          </a:prstGeom>
          <a:noFill/>
          <a:ln w="9525">
            <a:noFill/>
            <a:miter lim="800000"/>
            <a:headEnd/>
            <a:tailEnd/>
          </a:ln>
        </p:spPr>
        <p:txBody>
          <a:bodyPr wrap="square">
            <a:spAutoFit/>
          </a:bodyPr>
          <a:lstStyle/>
          <a:p>
            <a:pPr algn="l">
              <a:spcBef>
                <a:spcPts val="0"/>
              </a:spcBef>
            </a:pPr>
            <a:r>
              <a:rPr lang="en-US" dirty="0">
                <a:solidFill>
                  <a:srgbClr val="0070C0"/>
                </a:solidFill>
                <a:latin typeface="Arial" pitchFamily="34" charset="0"/>
              </a:rPr>
              <a:t>Previously, we covered alpha and beta decay</a:t>
            </a:r>
            <a:r>
              <a:rPr lang="en-US" dirty="0" smtClean="0">
                <a:solidFill>
                  <a:srgbClr val="0070C0"/>
                </a:solidFill>
                <a:latin typeface="Arial" pitchFamily="34" charset="0"/>
              </a:rPr>
              <a:t>:</a:t>
            </a:r>
          </a:p>
        </p:txBody>
      </p:sp>
      <p:sp>
        <p:nvSpPr>
          <p:cNvPr id="5" name="Rectangle 6"/>
          <p:cNvSpPr>
            <a:spLocks noChangeArrowheads="1"/>
          </p:cNvSpPr>
          <p:nvPr/>
        </p:nvSpPr>
        <p:spPr bwMode="auto">
          <a:xfrm>
            <a:off x="310158" y="2554170"/>
            <a:ext cx="4623792" cy="3970318"/>
          </a:xfrm>
          <a:prstGeom prst="rect">
            <a:avLst/>
          </a:prstGeom>
          <a:noFill/>
          <a:ln w="9525">
            <a:noFill/>
            <a:miter lim="800000"/>
            <a:headEnd/>
            <a:tailEnd/>
          </a:ln>
        </p:spPr>
        <p:txBody>
          <a:bodyPr wrap="square">
            <a:spAutoFit/>
          </a:bodyPr>
          <a:lstStyle/>
          <a:p>
            <a:pPr algn="l">
              <a:spcBef>
                <a:spcPts val="0"/>
              </a:spcBef>
            </a:pPr>
            <a:r>
              <a:rPr lang="en-US" dirty="0">
                <a:solidFill>
                  <a:srgbClr val="0070C0"/>
                </a:solidFill>
                <a:latin typeface="Arial" pitchFamily="34" charset="0"/>
              </a:rPr>
              <a:t>I</a:t>
            </a:r>
            <a:r>
              <a:rPr lang="en-US" dirty="0" smtClean="0">
                <a:solidFill>
                  <a:srgbClr val="0070C0"/>
                </a:solidFill>
                <a:latin typeface="Arial" pitchFamily="34" charset="0"/>
              </a:rPr>
              <a:t>n </a:t>
            </a:r>
            <a:r>
              <a:rPr lang="en-US" dirty="0" smtClean="0">
                <a:solidFill>
                  <a:srgbClr val="0070C0"/>
                </a:solidFill>
                <a:latin typeface="Symbol" panose="05050102010706020507" pitchFamily="18" charset="2"/>
              </a:rPr>
              <a:t>a</a:t>
            </a:r>
            <a:r>
              <a:rPr lang="en-US" dirty="0" smtClean="0">
                <a:solidFill>
                  <a:srgbClr val="0070C0"/>
                </a:solidFill>
                <a:latin typeface="Arial" pitchFamily="34" charset="0"/>
              </a:rPr>
              <a:t> decay, a slow-moving chunk of </a:t>
            </a:r>
            <a:r>
              <a:rPr lang="en-US" dirty="0">
                <a:solidFill>
                  <a:srgbClr val="0070C0"/>
                </a:solidFill>
                <a:latin typeface="Arial" pitchFamily="34" charset="0"/>
              </a:rPr>
              <a:t>two p</a:t>
            </a:r>
            <a:r>
              <a:rPr lang="en-US" baseline="30000" dirty="0">
                <a:solidFill>
                  <a:srgbClr val="0070C0"/>
                </a:solidFill>
                <a:latin typeface="Arial" pitchFamily="34" charset="0"/>
              </a:rPr>
              <a:t>+</a:t>
            </a:r>
            <a:r>
              <a:rPr lang="en-US" dirty="0">
                <a:solidFill>
                  <a:srgbClr val="0070C0"/>
                </a:solidFill>
                <a:latin typeface="Arial" pitchFamily="34" charset="0"/>
              </a:rPr>
              <a:t> and two n</a:t>
            </a:r>
            <a:r>
              <a:rPr lang="en-US" baseline="30000" dirty="0">
                <a:solidFill>
                  <a:srgbClr val="0070C0"/>
                </a:solidFill>
                <a:latin typeface="Arial" pitchFamily="34" charset="0"/>
              </a:rPr>
              <a:t>0 </a:t>
            </a:r>
            <a:r>
              <a:rPr lang="en-US" dirty="0" smtClean="0">
                <a:solidFill>
                  <a:srgbClr val="0070C0"/>
                </a:solidFill>
                <a:latin typeface="Arial" pitchFamily="34" charset="0"/>
              </a:rPr>
              <a:t>flies out of the nucleus; go DOWN TWO elements on the Periodic Table.</a:t>
            </a:r>
            <a:r>
              <a:rPr lang="en-US" dirty="0">
                <a:solidFill>
                  <a:srgbClr val="0070C0"/>
                </a:solidFill>
                <a:latin typeface="Arial" pitchFamily="34" charset="0"/>
              </a:rPr>
              <a:t> </a:t>
            </a:r>
            <a:endParaRPr lang="en-US" dirty="0" smtClean="0">
              <a:solidFill>
                <a:srgbClr val="0070C0"/>
              </a:solidFill>
              <a:latin typeface="Arial" pitchFamily="34" charset="0"/>
            </a:endParaRPr>
          </a:p>
          <a:p>
            <a:pPr algn="l">
              <a:spcBef>
                <a:spcPts val="0"/>
              </a:spcBef>
            </a:pPr>
            <a:endParaRPr lang="en-US" dirty="0" smtClean="0">
              <a:solidFill>
                <a:srgbClr val="0070C0"/>
              </a:solidFill>
              <a:latin typeface="Arial" pitchFamily="34" charset="0"/>
            </a:endParaRPr>
          </a:p>
          <a:p>
            <a:pPr algn="l">
              <a:spcBef>
                <a:spcPts val="0"/>
              </a:spcBef>
            </a:pPr>
            <a:r>
              <a:rPr lang="en-US" dirty="0" smtClean="0">
                <a:solidFill>
                  <a:srgbClr val="0070C0"/>
                </a:solidFill>
                <a:latin typeface="Arial" pitchFamily="34" charset="0"/>
              </a:rPr>
              <a:t>In </a:t>
            </a:r>
            <a:r>
              <a:rPr lang="en-US" dirty="0" smtClean="0">
                <a:solidFill>
                  <a:srgbClr val="0070C0"/>
                </a:solidFill>
                <a:latin typeface="Symbol" panose="05050102010706020507" pitchFamily="18" charset="2"/>
              </a:rPr>
              <a:t>b</a:t>
            </a:r>
            <a:r>
              <a:rPr lang="en-US" dirty="0" smtClean="0">
                <a:solidFill>
                  <a:srgbClr val="0070C0"/>
                </a:solidFill>
                <a:latin typeface="Arial" pitchFamily="34" charset="0"/>
              </a:rPr>
              <a:t> decay, a fast-moving e</a:t>
            </a:r>
            <a:r>
              <a:rPr lang="en-US" baseline="30000" dirty="0" smtClean="0">
                <a:solidFill>
                  <a:srgbClr val="0070C0"/>
                </a:solidFill>
                <a:latin typeface="Arial" pitchFamily="34" charset="0"/>
              </a:rPr>
              <a:t>–</a:t>
            </a:r>
            <a:r>
              <a:rPr lang="en-US" dirty="0" smtClean="0">
                <a:solidFill>
                  <a:srgbClr val="0070C0"/>
                </a:solidFill>
                <a:latin typeface="Arial" pitchFamily="34" charset="0"/>
              </a:rPr>
              <a:t> departs the nucleus; go UP ONE element </a:t>
            </a:r>
            <a:r>
              <a:rPr lang="en-US" dirty="0">
                <a:solidFill>
                  <a:srgbClr val="0070C0"/>
                </a:solidFill>
                <a:latin typeface="Arial" pitchFamily="34" charset="0"/>
              </a:rPr>
              <a:t>on the </a:t>
            </a:r>
            <a:r>
              <a:rPr lang="en-US" dirty="0" smtClean="0">
                <a:solidFill>
                  <a:srgbClr val="0070C0"/>
                </a:solidFill>
                <a:latin typeface="Arial" pitchFamily="34" charset="0"/>
              </a:rPr>
              <a:t>Table</a:t>
            </a:r>
            <a:r>
              <a:rPr lang="en-US" dirty="0">
                <a:solidFill>
                  <a:srgbClr val="0070C0"/>
                </a:solidFill>
                <a:latin typeface="Arial" pitchFamily="34" charset="0"/>
              </a:rPr>
              <a:t>.</a:t>
            </a:r>
            <a:r>
              <a:rPr lang="en-US" dirty="0" smtClean="0">
                <a:solidFill>
                  <a:srgbClr val="0070C0"/>
                </a:solidFill>
                <a:latin typeface="Arial" pitchFamily="34" charset="0"/>
              </a:rPr>
              <a:t> </a:t>
            </a:r>
            <a:endParaRPr lang="en-US" sz="1000" dirty="0">
              <a:solidFill>
                <a:srgbClr val="0070C0"/>
              </a:solidFill>
              <a:latin typeface="Arial" pitchFamily="34" charset="0"/>
            </a:endParaRPr>
          </a:p>
        </p:txBody>
      </p:sp>
      <p:grpSp>
        <p:nvGrpSpPr>
          <p:cNvPr id="6" name="Group 5"/>
          <p:cNvGrpSpPr/>
          <p:nvPr/>
        </p:nvGrpSpPr>
        <p:grpSpPr>
          <a:xfrm>
            <a:off x="7375062" y="5244673"/>
            <a:ext cx="1117008" cy="187110"/>
            <a:chOff x="2351248" y="5640895"/>
            <a:chExt cx="1117008" cy="187110"/>
          </a:xfrm>
        </p:grpSpPr>
        <p:sp>
          <p:nvSpPr>
            <p:cNvPr id="8" name="Oval 7"/>
            <p:cNvSpPr/>
            <p:nvPr/>
          </p:nvSpPr>
          <p:spPr bwMode="auto">
            <a:xfrm>
              <a:off x="3373664" y="5675934"/>
              <a:ext cx="94592" cy="94592"/>
            </a:xfrm>
            <a:prstGeom prst="ellipse">
              <a:avLst/>
            </a:prstGeom>
            <a:solidFill>
              <a:srgbClr val="00B050"/>
            </a:solidFill>
            <a:ln w="222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rgbClr val="FF0000"/>
                </a:solidFill>
                <a:effectLst/>
                <a:latin typeface="Arial" charset="0"/>
              </a:endParaRPr>
            </a:p>
          </p:txBody>
        </p:sp>
        <p:grpSp>
          <p:nvGrpSpPr>
            <p:cNvPr id="9" name="Group 8"/>
            <p:cNvGrpSpPr/>
            <p:nvPr/>
          </p:nvGrpSpPr>
          <p:grpSpPr>
            <a:xfrm>
              <a:off x="2351248" y="5640895"/>
              <a:ext cx="960615" cy="187110"/>
              <a:chOff x="2477757" y="2384563"/>
              <a:chExt cx="774643" cy="187110"/>
            </a:xfrm>
          </p:grpSpPr>
          <p:cxnSp>
            <p:nvCxnSpPr>
              <p:cNvPr id="10" name="Straight Connector 9"/>
              <p:cNvCxnSpPr/>
              <p:nvPr/>
            </p:nvCxnSpPr>
            <p:spPr bwMode="auto">
              <a:xfrm flipH="1">
                <a:off x="2477757" y="2384563"/>
                <a:ext cx="712456" cy="0"/>
              </a:xfrm>
              <a:prstGeom prst="line">
                <a:avLst/>
              </a:prstGeom>
              <a:noFill/>
              <a:ln w="22225" cap="flat" cmpd="sng" algn="ctr">
                <a:solidFill>
                  <a:schemeClr val="tx1"/>
                </a:solidFill>
                <a:prstDash val="solid"/>
                <a:round/>
                <a:headEnd type="none" w="med" len="med"/>
                <a:tailEnd type="none" w="med" len="med"/>
              </a:ln>
              <a:effectLst/>
            </p:spPr>
          </p:cxnSp>
          <p:cxnSp>
            <p:nvCxnSpPr>
              <p:cNvPr id="11" name="Straight Connector 10"/>
              <p:cNvCxnSpPr/>
              <p:nvPr/>
            </p:nvCxnSpPr>
            <p:spPr bwMode="auto">
              <a:xfrm flipH="1">
                <a:off x="2607690" y="2476423"/>
                <a:ext cx="644710" cy="0"/>
              </a:xfrm>
              <a:prstGeom prst="line">
                <a:avLst/>
              </a:prstGeom>
              <a:noFill/>
              <a:ln w="22225" cap="flat" cmpd="sng" algn="ctr">
                <a:solidFill>
                  <a:schemeClr val="tx1"/>
                </a:solidFill>
                <a:prstDash val="solid"/>
                <a:round/>
                <a:headEnd type="none" w="med" len="med"/>
                <a:tailEnd type="none" w="med" len="med"/>
              </a:ln>
              <a:effectLst/>
            </p:spPr>
          </p:cxnSp>
          <p:cxnSp>
            <p:nvCxnSpPr>
              <p:cNvPr id="12" name="Straight Connector 11"/>
              <p:cNvCxnSpPr/>
              <p:nvPr/>
            </p:nvCxnSpPr>
            <p:spPr bwMode="auto">
              <a:xfrm flipH="1">
                <a:off x="2538587" y="2571673"/>
                <a:ext cx="647102" cy="0"/>
              </a:xfrm>
              <a:prstGeom prst="line">
                <a:avLst/>
              </a:prstGeom>
              <a:noFill/>
              <a:ln w="22225" cap="flat" cmpd="sng" algn="ctr">
                <a:solidFill>
                  <a:schemeClr val="tx1"/>
                </a:solidFill>
                <a:prstDash val="solid"/>
                <a:round/>
                <a:headEnd type="none" w="med" len="med"/>
                <a:tailEnd type="none" w="med" len="med"/>
              </a:ln>
              <a:effectLst/>
            </p:spPr>
          </p:cxnSp>
        </p:grpSp>
      </p:grpSp>
      <p:sp>
        <p:nvSpPr>
          <p:cNvPr id="14" name="Rectangle 13"/>
          <p:cNvSpPr/>
          <p:nvPr/>
        </p:nvSpPr>
        <p:spPr bwMode="auto">
          <a:xfrm>
            <a:off x="4743964" y="4744913"/>
            <a:ext cx="2148293" cy="1636667"/>
          </a:xfrm>
          <a:prstGeom prst="rect">
            <a:avLst/>
          </a:prstGeom>
          <a:solidFill>
            <a:schemeClr val="bg1"/>
          </a:solidFill>
          <a:ln w="222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rgbClr val="FF0000"/>
              </a:solidFill>
              <a:effectLst/>
              <a:latin typeface="Arial" charset="0"/>
            </a:endParaRPr>
          </a:p>
        </p:txBody>
      </p:sp>
      <p:sp>
        <p:nvSpPr>
          <p:cNvPr id="15" name="Right Arrow 14"/>
          <p:cNvSpPr/>
          <p:nvPr/>
        </p:nvSpPr>
        <p:spPr bwMode="auto">
          <a:xfrm rot="16200000">
            <a:off x="8037207" y="5547895"/>
            <a:ext cx="820161" cy="625912"/>
          </a:xfrm>
          <a:prstGeom prst="rightArrow">
            <a:avLst/>
          </a:prstGeom>
          <a:no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rgbClr val="FF0000"/>
              </a:solidFill>
              <a:effectLst/>
              <a:latin typeface="Arial" charset="0"/>
            </a:endParaRPr>
          </a:p>
        </p:txBody>
      </p:sp>
      <p:grpSp>
        <p:nvGrpSpPr>
          <p:cNvPr id="16" name="Group 15"/>
          <p:cNvGrpSpPr/>
          <p:nvPr/>
        </p:nvGrpSpPr>
        <p:grpSpPr>
          <a:xfrm>
            <a:off x="5271163" y="4803448"/>
            <a:ext cx="1619514" cy="1552719"/>
            <a:chOff x="-2135294" y="2923291"/>
            <a:chExt cx="1619514" cy="1552719"/>
          </a:xfrm>
        </p:grpSpPr>
        <p:sp>
          <p:nvSpPr>
            <p:cNvPr id="17" name="Oval 37"/>
            <p:cNvSpPr>
              <a:spLocks noChangeArrowheads="1"/>
            </p:cNvSpPr>
            <p:nvPr/>
          </p:nvSpPr>
          <p:spPr bwMode="auto">
            <a:xfrm rot="17546282">
              <a:off x="-1430302" y="2924065"/>
              <a:ext cx="384538" cy="382990"/>
            </a:xfrm>
            <a:prstGeom prst="ellipse">
              <a:avLst/>
            </a:prstGeom>
            <a:solidFill>
              <a:srgbClr val="FF0000"/>
            </a:solidFill>
            <a:ln w="22225" algn="ctr">
              <a:solidFill>
                <a:schemeClr val="tx1"/>
              </a:solidFill>
              <a:round/>
              <a:headEnd/>
              <a:tailEnd/>
            </a:ln>
          </p:spPr>
          <p:txBody>
            <a:bodyPr wrap="none" anchor="ctr">
              <a:spAutoFit/>
            </a:bodyPr>
            <a:lstStyle/>
            <a:p>
              <a:endParaRPr lang="en-US" sz="2800">
                <a:solidFill>
                  <a:srgbClr val="FF0000"/>
                </a:solidFill>
              </a:endParaRPr>
            </a:p>
          </p:txBody>
        </p:sp>
        <p:sp>
          <p:nvSpPr>
            <p:cNvPr id="18" name="Oval 30"/>
            <p:cNvSpPr>
              <a:spLocks noChangeArrowheads="1"/>
            </p:cNvSpPr>
            <p:nvPr/>
          </p:nvSpPr>
          <p:spPr bwMode="auto">
            <a:xfrm rot="17546282">
              <a:off x="-1242584" y="3031695"/>
              <a:ext cx="384538" cy="382990"/>
            </a:xfrm>
            <a:prstGeom prst="ellipse">
              <a:avLst/>
            </a:prstGeom>
            <a:solidFill>
              <a:srgbClr val="0000FF"/>
            </a:solidFill>
            <a:ln w="22225" algn="ctr">
              <a:solidFill>
                <a:schemeClr val="tx1"/>
              </a:solidFill>
              <a:round/>
              <a:headEnd/>
              <a:tailEnd/>
            </a:ln>
          </p:spPr>
          <p:txBody>
            <a:bodyPr wrap="none" anchor="ctr">
              <a:spAutoFit/>
            </a:bodyPr>
            <a:lstStyle/>
            <a:p>
              <a:endParaRPr lang="en-US" sz="2800">
                <a:solidFill>
                  <a:srgbClr val="FF0000"/>
                </a:solidFill>
              </a:endParaRPr>
            </a:p>
          </p:txBody>
        </p:sp>
        <p:sp>
          <p:nvSpPr>
            <p:cNvPr id="19" name="Oval 32"/>
            <p:cNvSpPr>
              <a:spLocks noChangeArrowheads="1"/>
            </p:cNvSpPr>
            <p:nvPr/>
          </p:nvSpPr>
          <p:spPr bwMode="auto">
            <a:xfrm rot="17546282">
              <a:off x="-1636244" y="2989675"/>
              <a:ext cx="384538" cy="382990"/>
            </a:xfrm>
            <a:prstGeom prst="ellipse">
              <a:avLst/>
            </a:prstGeom>
            <a:solidFill>
              <a:srgbClr val="0000FF"/>
            </a:solidFill>
            <a:ln w="22225" algn="ctr">
              <a:solidFill>
                <a:schemeClr val="tx1"/>
              </a:solidFill>
              <a:round/>
              <a:headEnd/>
              <a:tailEnd/>
            </a:ln>
          </p:spPr>
          <p:txBody>
            <a:bodyPr wrap="none" anchor="ctr">
              <a:spAutoFit/>
            </a:bodyPr>
            <a:lstStyle/>
            <a:p>
              <a:endParaRPr lang="en-US" sz="2800">
                <a:solidFill>
                  <a:srgbClr val="FF0000"/>
                </a:solidFill>
              </a:endParaRPr>
            </a:p>
          </p:txBody>
        </p:sp>
        <p:sp>
          <p:nvSpPr>
            <p:cNvPr id="20" name="Oval 36"/>
            <p:cNvSpPr>
              <a:spLocks noChangeArrowheads="1"/>
            </p:cNvSpPr>
            <p:nvPr/>
          </p:nvSpPr>
          <p:spPr bwMode="auto">
            <a:xfrm rot="17546282">
              <a:off x="-1455043" y="3130632"/>
              <a:ext cx="384538" cy="382990"/>
            </a:xfrm>
            <a:prstGeom prst="ellipse">
              <a:avLst/>
            </a:prstGeom>
            <a:solidFill>
              <a:srgbClr val="FF0000"/>
            </a:solidFill>
            <a:ln w="22225" algn="ctr">
              <a:solidFill>
                <a:schemeClr val="tx1"/>
              </a:solidFill>
              <a:round/>
              <a:headEnd/>
              <a:tailEnd/>
            </a:ln>
          </p:spPr>
          <p:txBody>
            <a:bodyPr wrap="none" anchor="ctr">
              <a:spAutoFit/>
            </a:bodyPr>
            <a:lstStyle/>
            <a:p>
              <a:endParaRPr lang="en-US" sz="2800">
                <a:solidFill>
                  <a:srgbClr val="FF0000"/>
                </a:solidFill>
              </a:endParaRPr>
            </a:p>
          </p:txBody>
        </p:sp>
        <p:sp>
          <p:nvSpPr>
            <p:cNvPr id="21" name="Oval 30"/>
            <p:cNvSpPr>
              <a:spLocks noChangeArrowheads="1"/>
            </p:cNvSpPr>
            <p:nvPr/>
          </p:nvSpPr>
          <p:spPr bwMode="auto">
            <a:xfrm rot="17546282">
              <a:off x="-1316143" y="3299848"/>
              <a:ext cx="384538" cy="382990"/>
            </a:xfrm>
            <a:prstGeom prst="ellipse">
              <a:avLst/>
            </a:prstGeom>
            <a:solidFill>
              <a:srgbClr val="0000FF"/>
            </a:solidFill>
            <a:ln w="22225" algn="ctr">
              <a:solidFill>
                <a:schemeClr val="tx1"/>
              </a:solidFill>
              <a:round/>
              <a:headEnd/>
              <a:tailEnd/>
            </a:ln>
          </p:spPr>
          <p:txBody>
            <a:bodyPr wrap="none" anchor="ctr">
              <a:spAutoFit/>
            </a:bodyPr>
            <a:lstStyle/>
            <a:p>
              <a:endParaRPr lang="en-US" sz="2800">
                <a:solidFill>
                  <a:srgbClr val="FF0000"/>
                </a:solidFill>
              </a:endParaRPr>
            </a:p>
          </p:txBody>
        </p:sp>
        <p:sp>
          <p:nvSpPr>
            <p:cNvPr id="22" name="Oval 37"/>
            <p:cNvSpPr>
              <a:spLocks noChangeArrowheads="1"/>
            </p:cNvSpPr>
            <p:nvPr/>
          </p:nvSpPr>
          <p:spPr bwMode="auto">
            <a:xfrm rot="17546282">
              <a:off x="-1070073" y="3240478"/>
              <a:ext cx="384538" cy="382990"/>
            </a:xfrm>
            <a:prstGeom prst="ellipse">
              <a:avLst/>
            </a:prstGeom>
            <a:solidFill>
              <a:srgbClr val="FF0000"/>
            </a:solidFill>
            <a:ln w="22225" algn="ctr">
              <a:solidFill>
                <a:schemeClr val="tx1"/>
              </a:solidFill>
              <a:round/>
              <a:headEnd/>
              <a:tailEnd/>
            </a:ln>
          </p:spPr>
          <p:txBody>
            <a:bodyPr wrap="none" anchor="ctr">
              <a:spAutoFit/>
            </a:bodyPr>
            <a:lstStyle/>
            <a:p>
              <a:endParaRPr lang="en-US" sz="2800">
                <a:solidFill>
                  <a:srgbClr val="FF0000"/>
                </a:solidFill>
              </a:endParaRPr>
            </a:p>
          </p:txBody>
        </p:sp>
        <p:sp>
          <p:nvSpPr>
            <p:cNvPr id="23" name="Oval 37"/>
            <p:cNvSpPr>
              <a:spLocks noChangeArrowheads="1"/>
            </p:cNvSpPr>
            <p:nvPr/>
          </p:nvSpPr>
          <p:spPr bwMode="auto">
            <a:xfrm rot="17546282">
              <a:off x="-1566526" y="4092246"/>
              <a:ext cx="384538" cy="382990"/>
            </a:xfrm>
            <a:prstGeom prst="ellipse">
              <a:avLst/>
            </a:prstGeom>
            <a:solidFill>
              <a:srgbClr val="FF0000"/>
            </a:solidFill>
            <a:ln w="22225" algn="ctr">
              <a:solidFill>
                <a:schemeClr val="tx1"/>
              </a:solidFill>
              <a:round/>
              <a:headEnd/>
              <a:tailEnd/>
            </a:ln>
          </p:spPr>
          <p:txBody>
            <a:bodyPr wrap="none" anchor="ctr">
              <a:spAutoFit/>
            </a:bodyPr>
            <a:lstStyle/>
            <a:p>
              <a:endParaRPr lang="en-US" sz="2800">
                <a:solidFill>
                  <a:srgbClr val="FF0000"/>
                </a:solidFill>
              </a:endParaRPr>
            </a:p>
          </p:txBody>
        </p:sp>
        <p:sp>
          <p:nvSpPr>
            <p:cNvPr id="24" name="Oval 30"/>
            <p:cNvSpPr>
              <a:spLocks noChangeArrowheads="1"/>
            </p:cNvSpPr>
            <p:nvPr/>
          </p:nvSpPr>
          <p:spPr bwMode="auto">
            <a:xfrm rot="17546282">
              <a:off x="-1333800" y="4059124"/>
              <a:ext cx="384538" cy="382990"/>
            </a:xfrm>
            <a:prstGeom prst="ellipse">
              <a:avLst/>
            </a:prstGeom>
            <a:solidFill>
              <a:srgbClr val="0000FF"/>
            </a:solidFill>
            <a:ln w="22225" algn="ctr">
              <a:solidFill>
                <a:schemeClr val="tx1"/>
              </a:solidFill>
              <a:round/>
              <a:headEnd/>
              <a:tailEnd/>
            </a:ln>
          </p:spPr>
          <p:txBody>
            <a:bodyPr wrap="none" anchor="ctr">
              <a:spAutoFit/>
            </a:bodyPr>
            <a:lstStyle/>
            <a:p>
              <a:endParaRPr lang="en-US" sz="2800">
                <a:solidFill>
                  <a:srgbClr val="FF0000"/>
                </a:solidFill>
              </a:endParaRPr>
            </a:p>
          </p:txBody>
        </p:sp>
        <p:sp>
          <p:nvSpPr>
            <p:cNvPr id="25" name="Oval 37"/>
            <p:cNvSpPr>
              <a:spLocks noChangeArrowheads="1"/>
            </p:cNvSpPr>
            <p:nvPr/>
          </p:nvSpPr>
          <p:spPr bwMode="auto">
            <a:xfrm rot="17546282">
              <a:off x="-1147462" y="3925931"/>
              <a:ext cx="384538" cy="382990"/>
            </a:xfrm>
            <a:prstGeom prst="ellipse">
              <a:avLst/>
            </a:prstGeom>
            <a:solidFill>
              <a:srgbClr val="FF0000"/>
            </a:solidFill>
            <a:ln w="22225" algn="ctr">
              <a:solidFill>
                <a:schemeClr val="tx1"/>
              </a:solidFill>
              <a:round/>
              <a:headEnd/>
              <a:tailEnd/>
            </a:ln>
          </p:spPr>
          <p:txBody>
            <a:bodyPr wrap="none" anchor="ctr">
              <a:spAutoFit/>
            </a:bodyPr>
            <a:lstStyle/>
            <a:p>
              <a:endParaRPr lang="en-US" sz="2800">
                <a:solidFill>
                  <a:srgbClr val="FF0000"/>
                </a:solidFill>
              </a:endParaRPr>
            </a:p>
          </p:txBody>
        </p:sp>
        <p:sp>
          <p:nvSpPr>
            <p:cNvPr id="26" name="Oval 30"/>
            <p:cNvSpPr>
              <a:spLocks noChangeArrowheads="1"/>
            </p:cNvSpPr>
            <p:nvPr/>
          </p:nvSpPr>
          <p:spPr bwMode="auto">
            <a:xfrm rot="17546282">
              <a:off x="-940303" y="3808320"/>
              <a:ext cx="384538" cy="382990"/>
            </a:xfrm>
            <a:prstGeom prst="ellipse">
              <a:avLst/>
            </a:prstGeom>
            <a:solidFill>
              <a:srgbClr val="0000FF"/>
            </a:solidFill>
            <a:ln w="22225" algn="ctr">
              <a:solidFill>
                <a:schemeClr val="tx1"/>
              </a:solidFill>
              <a:round/>
              <a:headEnd/>
              <a:tailEnd/>
            </a:ln>
          </p:spPr>
          <p:txBody>
            <a:bodyPr wrap="none" anchor="ctr">
              <a:spAutoFit/>
            </a:bodyPr>
            <a:lstStyle/>
            <a:p>
              <a:endParaRPr lang="en-US" sz="2800">
                <a:solidFill>
                  <a:srgbClr val="FF0000"/>
                </a:solidFill>
              </a:endParaRPr>
            </a:p>
          </p:txBody>
        </p:sp>
        <p:sp>
          <p:nvSpPr>
            <p:cNvPr id="27" name="Oval 37"/>
            <p:cNvSpPr>
              <a:spLocks noChangeArrowheads="1"/>
            </p:cNvSpPr>
            <p:nvPr/>
          </p:nvSpPr>
          <p:spPr bwMode="auto">
            <a:xfrm rot="17546282">
              <a:off x="-901113" y="3599537"/>
              <a:ext cx="384538" cy="382990"/>
            </a:xfrm>
            <a:prstGeom prst="ellipse">
              <a:avLst/>
            </a:prstGeom>
            <a:solidFill>
              <a:srgbClr val="FF0000"/>
            </a:solidFill>
            <a:ln w="22225" algn="ctr">
              <a:solidFill>
                <a:schemeClr val="tx1"/>
              </a:solidFill>
              <a:round/>
              <a:headEnd/>
              <a:tailEnd/>
            </a:ln>
          </p:spPr>
          <p:txBody>
            <a:bodyPr wrap="none" anchor="ctr">
              <a:spAutoFit/>
            </a:bodyPr>
            <a:lstStyle/>
            <a:p>
              <a:endParaRPr lang="en-US" sz="2800">
                <a:solidFill>
                  <a:srgbClr val="FF0000"/>
                </a:solidFill>
              </a:endParaRPr>
            </a:p>
          </p:txBody>
        </p:sp>
        <p:sp>
          <p:nvSpPr>
            <p:cNvPr id="28" name="Oval 30"/>
            <p:cNvSpPr>
              <a:spLocks noChangeArrowheads="1"/>
            </p:cNvSpPr>
            <p:nvPr/>
          </p:nvSpPr>
          <p:spPr bwMode="auto">
            <a:xfrm rot="17546282">
              <a:off x="-899544" y="3400120"/>
              <a:ext cx="384538" cy="382990"/>
            </a:xfrm>
            <a:prstGeom prst="ellipse">
              <a:avLst/>
            </a:prstGeom>
            <a:solidFill>
              <a:srgbClr val="0000FF"/>
            </a:solidFill>
            <a:ln w="22225" algn="ctr">
              <a:solidFill>
                <a:schemeClr val="tx1"/>
              </a:solidFill>
              <a:round/>
              <a:headEnd/>
              <a:tailEnd/>
            </a:ln>
          </p:spPr>
          <p:txBody>
            <a:bodyPr wrap="none" anchor="ctr">
              <a:spAutoFit/>
            </a:bodyPr>
            <a:lstStyle/>
            <a:p>
              <a:endParaRPr lang="en-US" sz="2800">
                <a:solidFill>
                  <a:srgbClr val="FF0000"/>
                </a:solidFill>
              </a:endParaRPr>
            </a:p>
          </p:txBody>
        </p:sp>
        <p:sp>
          <p:nvSpPr>
            <p:cNvPr id="29" name="Oval 37"/>
            <p:cNvSpPr>
              <a:spLocks noChangeArrowheads="1"/>
            </p:cNvSpPr>
            <p:nvPr/>
          </p:nvSpPr>
          <p:spPr bwMode="auto">
            <a:xfrm rot="17546282">
              <a:off x="-1499385" y="3897004"/>
              <a:ext cx="384538" cy="382990"/>
            </a:xfrm>
            <a:prstGeom prst="ellipse">
              <a:avLst/>
            </a:prstGeom>
            <a:solidFill>
              <a:srgbClr val="FF0000"/>
            </a:solidFill>
            <a:ln w="22225" algn="ctr">
              <a:solidFill>
                <a:schemeClr val="tx1"/>
              </a:solidFill>
              <a:round/>
              <a:headEnd/>
              <a:tailEnd/>
            </a:ln>
          </p:spPr>
          <p:txBody>
            <a:bodyPr wrap="none" anchor="ctr">
              <a:spAutoFit/>
            </a:bodyPr>
            <a:lstStyle/>
            <a:p>
              <a:endParaRPr lang="en-US" sz="2800">
                <a:solidFill>
                  <a:srgbClr val="FF0000"/>
                </a:solidFill>
              </a:endParaRPr>
            </a:p>
          </p:txBody>
        </p:sp>
        <p:sp>
          <p:nvSpPr>
            <p:cNvPr id="30" name="Oval 30"/>
            <p:cNvSpPr>
              <a:spLocks noChangeArrowheads="1"/>
            </p:cNvSpPr>
            <p:nvPr/>
          </p:nvSpPr>
          <p:spPr bwMode="auto">
            <a:xfrm rot="17546282">
              <a:off x="-1332329" y="3816913"/>
              <a:ext cx="384538" cy="382990"/>
            </a:xfrm>
            <a:prstGeom prst="ellipse">
              <a:avLst/>
            </a:prstGeom>
            <a:solidFill>
              <a:srgbClr val="0000FF"/>
            </a:solidFill>
            <a:ln w="22225" algn="ctr">
              <a:solidFill>
                <a:schemeClr val="tx1"/>
              </a:solidFill>
              <a:round/>
              <a:headEnd/>
              <a:tailEnd/>
            </a:ln>
          </p:spPr>
          <p:txBody>
            <a:bodyPr wrap="none" anchor="ctr">
              <a:spAutoFit/>
            </a:bodyPr>
            <a:lstStyle/>
            <a:p>
              <a:endParaRPr lang="en-US" sz="2800">
                <a:solidFill>
                  <a:srgbClr val="FF0000"/>
                </a:solidFill>
              </a:endParaRPr>
            </a:p>
          </p:txBody>
        </p:sp>
        <p:sp>
          <p:nvSpPr>
            <p:cNvPr id="31" name="Oval 37"/>
            <p:cNvSpPr>
              <a:spLocks noChangeArrowheads="1"/>
            </p:cNvSpPr>
            <p:nvPr/>
          </p:nvSpPr>
          <p:spPr bwMode="auto">
            <a:xfrm rot="17546282">
              <a:off x="-1146845" y="3580573"/>
              <a:ext cx="384538" cy="382990"/>
            </a:xfrm>
            <a:prstGeom prst="ellipse">
              <a:avLst/>
            </a:prstGeom>
            <a:solidFill>
              <a:srgbClr val="FF0000"/>
            </a:solidFill>
            <a:ln w="22225" algn="ctr">
              <a:solidFill>
                <a:schemeClr val="tx1"/>
              </a:solidFill>
              <a:round/>
              <a:headEnd/>
              <a:tailEnd/>
            </a:ln>
          </p:spPr>
          <p:txBody>
            <a:bodyPr wrap="none" anchor="ctr">
              <a:spAutoFit/>
            </a:bodyPr>
            <a:lstStyle/>
            <a:p>
              <a:endParaRPr lang="en-US" sz="2800">
                <a:solidFill>
                  <a:srgbClr val="FF0000"/>
                </a:solidFill>
              </a:endParaRPr>
            </a:p>
          </p:txBody>
        </p:sp>
        <p:sp>
          <p:nvSpPr>
            <p:cNvPr id="32" name="Oval 30"/>
            <p:cNvSpPr>
              <a:spLocks noChangeArrowheads="1"/>
            </p:cNvSpPr>
            <p:nvPr/>
          </p:nvSpPr>
          <p:spPr bwMode="auto">
            <a:xfrm rot="17546282">
              <a:off x="-1386956" y="3587437"/>
              <a:ext cx="384538" cy="382990"/>
            </a:xfrm>
            <a:prstGeom prst="ellipse">
              <a:avLst/>
            </a:prstGeom>
            <a:solidFill>
              <a:srgbClr val="0000FF"/>
            </a:solidFill>
            <a:ln w="22225" algn="ctr">
              <a:solidFill>
                <a:schemeClr val="tx1"/>
              </a:solidFill>
              <a:round/>
              <a:headEnd/>
              <a:tailEnd/>
            </a:ln>
          </p:spPr>
          <p:txBody>
            <a:bodyPr wrap="none" anchor="ctr">
              <a:spAutoFit/>
            </a:bodyPr>
            <a:lstStyle/>
            <a:p>
              <a:endParaRPr lang="en-US" sz="2800">
                <a:solidFill>
                  <a:srgbClr val="FF0000"/>
                </a:solidFill>
              </a:endParaRPr>
            </a:p>
          </p:txBody>
        </p:sp>
        <p:sp>
          <p:nvSpPr>
            <p:cNvPr id="33" name="Oval 37"/>
            <p:cNvSpPr>
              <a:spLocks noChangeArrowheads="1"/>
            </p:cNvSpPr>
            <p:nvPr/>
          </p:nvSpPr>
          <p:spPr bwMode="auto">
            <a:xfrm rot="17546282">
              <a:off x="-1645100" y="3720506"/>
              <a:ext cx="384538" cy="382990"/>
            </a:xfrm>
            <a:prstGeom prst="ellipse">
              <a:avLst/>
            </a:prstGeom>
            <a:solidFill>
              <a:srgbClr val="FF0000"/>
            </a:solidFill>
            <a:ln w="22225" algn="ctr">
              <a:solidFill>
                <a:schemeClr val="tx1"/>
              </a:solidFill>
              <a:round/>
              <a:headEnd/>
              <a:tailEnd/>
            </a:ln>
          </p:spPr>
          <p:txBody>
            <a:bodyPr wrap="none" anchor="ctr">
              <a:spAutoFit/>
            </a:bodyPr>
            <a:lstStyle/>
            <a:p>
              <a:endParaRPr lang="en-US" sz="2800">
                <a:solidFill>
                  <a:srgbClr val="FF0000"/>
                </a:solidFill>
              </a:endParaRPr>
            </a:p>
          </p:txBody>
        </p:sp>
        <p:sp>
          <p:nvSpPr>
            <p:cNvPr id="34" name="Oval 30"/>
            <p:cNvSpPr>
              <a:spLocks noChangeArrowheads="1"/>
            </p:cNvSpPr>
            <p:nvPr/>
          </p:nvSpPr>
          <p:spPr bwMode="auto">
            <a:xfrm rot="17546282">
              <a:off x="-1799216" y="3601304"/>
              <a:ext cx="384538" cy="382990"/>
            </a:xfrm>
            <a:prstGeom prst="ellipse">
              <a:avLst/>
            </a:prstGeom>
            <a:solidFill>
              <a:srgbClr val="0000FF"/>
            </a:solidFill>
            <a:ln w="22225" algn="ctr">
              <a:solidFill>
                <a:schemeClr val="tx1"/>
              </a:solidFill>
              <a:round/>
              <a:headEnd/>
              <a:tailEnd/>
            </a:ln>
          </p:spPr>
          <p:txBody>
            <a:bodyPr wrap="none" anchor="ctr">
              <a:spAutoFit/>
            </a:bodyPr>
            <a:lstStyle/>
            <a:p>
              <a:endParaRPr lang="en-US" sz="2800">
                <a:solidFill>
                  <a:srgbClr val="FF0000"/>
                </a:solidFill>
              </a:endParaRPr>
            </a:p>
          </p:txBody>
        </p:sp>
        <p:sp>
          <p:nvSpPr>
            <p:cNvPr id="35" name="Oval 37"/>
            <p:cNvSpPr>
              <a:spLocks noChangeArrowheads="1"/>
            </p:cNvSpPr>
            <p:nvPr/>
          </p:nvSpPr>
          <p:spPr bwMode="auto">
            <a:xfrm rot="17546282">
              <a:off x="-1556130" y="3430706"/>
              <a:ext cx="384538" cy="382990"/>
            </a:xfrm>
            <a:prstGeom prst="ellipse">
              <a:avLst/>
            </a:prstGeom>
            <a:solidFill>
              <a:srgbClr val="FF0000"/>
            </a:solidFill>
            <a:ln w="22225" algn="ctr">
              <a:solidFill>
                <a:schemeClr val="tx1"/>
              </a:solidFill>
              <a:round/>
              <a:headEnd/>
              <a:tailEnd/>
            </a:ln>
          </p:spPr>
          <p:txBody>
            <a:bodyPr wrap="none" anchor="ctr">
              <a:spAutoFit/>
            </a:bodyPr>
            <a:lstStyle/>
            <a:p>
              <a:endParaRPr lang="en-US" sz="2800">
                <a:solidFill>
                  <a:srgbClr val="FF0000"/>
                </a:solidFill>
              </a:endParaRPr>
            </a:p>
          </p:txBody>
        </p:sp>
        <p:sp>
          <p:nvSpPr>
            <p:cNvPr id="36" name="Oval 30"/>
            <p:cNvSpPr>
              <a:spLocks noChangeArrowheads="1"/>
            </p:cNvSpPr>
            <p:nvPr/>
          </p:nvSpPr>
          <p:spPr bwMode="auto">
            <a:xfrm rot="17546282">
              <a:off x="-1698593" y="3204443"/>
              <a:ext cx="384538" cy="382990"/>
            </a:xfrm>
            <a:prstGeom prst="ellipse">
              <a:avLst/>
            </a:prstGeom>
            <a:solidFill>
              <a:srgbClr val="0000FF"/>
            </a:solidFill>
            <a:ln w="22225" algn="ctr">
              <a:solidFill>
                <a:schemeClr val="tx1"/>
              </a:solidFill>
              <a:round/>
              <a:headEnd/>
              <a:tailEnd/>
            </a:ln>
          </p:spPr>
          <p:txBody>
            <a:bodyPr wrap="none" anchor="ctr">
              <a:spAutoFit/>
            </a:bodyPr>
            <a:lstStyle/>
            <a:p>
              <a:endParaRPr lang="en-US" sz="2800">
                <a:solidFill>
                  <a:srgbClr val="FF0000"/>
                </a:solidFill>
              </a:endParaRPr>
            </a:p>
          </p:txBody>
        </p:sp>
        <p:sp>
          <p:nvSpPr>
            <p:cNvPr id="37" name="Oval 37"/>
            <p:cNvSpPr>
              <a:spLocks noChangeArrowheads="1"/>
            </p:cNvSpPr>
            <p:nvPr/>
          </p:nvSpPr>
          <p:spPr bwMode="auto">
            <a:xfrm rot="17546282">
              <a:off x="-1871335" y="3030330"/>
              <a:ext cx="384538" cy="382990"/>
            </a:xfrm>
            <a:prstGeom prst="ellipse">
              <a:avLst/>
            </a:prstGeom>
            <a:solidFill>
              <a:srgbClr val="FF0000"/>
            </a:solidFill>
            <a:ln w="22225" algn="ctr">
              <a:solidFill>
                <a:schemeClr val="tx1"/>
              </a:solidFill>
              <a:round/>
              <a:headEnd/>
              <a:tailEnd/>
            </a:ln>
          </p:spPr>
          <p:txBody>
            <a:bodyPr wrap="none" anchor="ctr">
              <a:spAutoFit/>
            </a:bodyPr>
            <a:lstStyle/>
            <a:p>
              <a:endParaRPr lang="en-US" sz="2800">
                <a:solidFill>
                  <a:srgbClr val="FF0000"/>
                </a:solidFill>
              </a:endParaRPr>
            </a:p>
          </p:txBody>
        </p:sp>
        <p:sp>
          <p:nvSpPr>
            <p:cNvPr id="38" name="Oval 37"/>
            <p:cNvSpPr>
              <a:spLocks noChangeArrowheads="1"/>
            </p:cNvSpPr>
            <p:nvPr/>
          </p:nvSpPr>
          <p:spPr bwMode="auto">
            <a:xfrm rot="17546282">
              <a:off x="-1890312" y="3393976"/>
              <a:ext cx="384538" cy="382990"/>
            </a:xfrm>
            <a:prstGeom prst="ellipse">
              <a:avLst/>
            </a:prstGeom>
            <a:solidFill>
              <a:srgbClr val="FF0000"/>
            </a:solidFill>
            <a:ln w="22225" algn="ctr">
              <a:solidFill>
                <a:schemeClr val="tx1"/>
              </a:solidFill>
              <a:round/>
              <a:headEnd/>
              <a:tailEnd/>
            </a:ln>
          </p:spPr>
          <p:txBody>
            <a:bodyPr wrap="none" anchor="ctr">
              <a:spAutoFit/>
            </a:bodyPr>
            <a:lstStyle/>
            <a:p>
              <a:endParaRPr lang="en-US" sz="2800">
                <a:solidFill>
                  <a:srgbClr val="FF0000"/>
                </a:solidFill>
              </a:endParaRPr>
            </a:p>
          </p:txBody>
        </p:sp>
        <p:sp>
          <p:nvSpPr>
            <p:cNvPr id="39" name="Oval 30"/>
            <p:cNvSpPr>
              <a:spLocks noChangeArrowheads="1"/>
            </p:cNvSpPr>
            <p:nvPr/>
          </p:nvSpPr>
          <p:spPr bwMode="auto">
            <a:xfrm rot="17546282">
              <a:off x="-2038220" y="3265203"/>
              <a:ext cx="384538" cy="382990"/>
            </a:xfrm>
            <a:prstGeom prst="ellipse">
              <a:avLst/>
            </a:prstGeom>
            <a:solidFill>
              <a:srgbClr val="0000FF"/>
            </a:solidFill>
            <a:ln w="22225" algn="ctr">
              <a:solidFill>
                <a:schemeClr val="tx1"/>
              </a:solidFill>
              <a:round/>
              <a:headEnd/>
              <a:tailEnd/>
            </a:ln>
          </p:spPr>
          <p:txBody>
            <a:bodyPr wrap="none" anchor="ctr">
              <a:spAutoFit/>
            </a:bodyPr>
            <a:lstStyle/>
            <a:p>
              <a:endParaRPr lang="en-US" sz="2800">
                <a:solidFill>
                  <a:srgbClr val="FF0000"/>
                </a:solidFill>
              </a:endParaRPr>
            </a:p>
          </p:txBody>
        </p:sp>
        <p:sp>
          <p:nvSpPr>
            <p:cNvPr id="40" name="Oval 37"/>
            <p:cNvSpPr>
              <a:spLocks noChangeArrowheads="1"/>
            </p:cNvSpPr>
            <p:nvPr/>
          </p:nvSpPr>
          <p:spPr bwMode="auto">
            <a:xfrm rot="17546282">
              <a:off x="-2136068" y="3483147"/>
              <a:ext cx="384538" cy="382990"/>
            </a:xfrm>
            <a:prstGeom prst="ellipse">
              <a:avLst/>
            </a:prstGeom>
            <a:solidFill>
              <a:srgbClr val="FF0000"/>
            </a:solidFill>
            <a:ln w="22225" algn="ctr">
              <a:solidFill>
                <a:schemeClr val="tx1"/>
              </a:solidFill>
              <a:round/>
              <a:headEnd/>
              <a:tailEnd/>
            </a:ln>
          </p:spPr>
          <p:txBody>
            <a:bodyPr wrap="none" anchor="ctr">
              <a:spAutoFit/>
            </a:bodyPr>
            <a:lstStyle/>
            <a:p>
              <a:endParaRPr lang="en-US" sz="2800">
                <a:solidFill>
                  <a:srgbClr val="FF0000"/>
                </a:solidFill>
              </a:endParaRPr>
            </a:p>
          </p:txBody>
        </p:sp>
        <p:sp>
          <p:nvSpPr>
            <p:cNvPr id="41" name="Oval 30"/>
            <p:cNvSpPr>
              <a:spLocks noChangeArrowheads="1"/>
            </p:cNvSpPr>
            <p:nvPr/>
          </p:nvSpPr>
          <p:spPr bwMode="auto">
            <a:xfrm rot="17546282">
              <a:off x="-2087985" y="3747817"/>
              <a:ext cx="384538" cy="382990"/>
            </a:xfrm>
            <a:prstGeom prst="ellipse">
              <a:avLst/>
            </a:prstGeom>
            <a:solidFill>
              <a:srgbClr val="0000FF"/>
            </a:solidFill>
            <a:ln w="22225" algn="ctr">
              <a:solidFill>
                <a:schemeClr val="tx1"/>
              </a:solidFill>
              <a:round/>
              <a:headEnd/>
              <a:tailEnd/>
            </a:ln>
          </p:spPr>
          <p:txBody>
            <a:bodyPr wrap="none" anchor="ctr">
              <a:spAutoFit/>
            </a:bodyPr>
            <a:lstStyle/>
            <a:p>
              <a:endParaRPr lang="en-US" sz="2800">
                <a:solidFill>
                  <a:srgbClr val="FF0000"/>
                </a:solidFill>
              </a:endParaRPr>
            </a:p>
          </p:txBody>
        </p:sp>
        <p:sp>
          <p:nvSpPr>
            <p:cNvPr id="42" name="Oval 37"/>
            <p:cNvSpPr>
              <a:spLocks noChangeArrowheads="1"/>
            </p:cNvSpPr>
            <p:nvPr/>
          </p:nvSpPr>
          <p:spPr bwMode="auto">
            <a:xfrm rot="17546282">
              <a:off x="-1915031" y="3850340"/>
              <a:ext cx="384538" cy="382990"/>
            </a:xfrm>
            <a:prstGeom prst="ellipse">
              <a:avLst/>
            </a:prstGeom>
            <a:solidFill>
              <a:srgbClr val="FF0000"/>
            </a:solidFill>
            <a:ln w="22225" algn="ctr">
              <a:solidFill>
                <a:schemeClr val="tx1"/>
              </a:solidFill>
              <a:round/>
              <a:headEnd/>
              <a:tailEnd/>
            </a:ln>
          </p:spPr>
          <p:txBody>
            <a:bodyPr wrap="none" anchor="ctr">
              <a:spAutoFit/>
            </a:bodyPr>
            <a:lstStyle/>
            <a:p>
              <a:endParaRPr lang="en-US" sz="2800">
                <a:solidFill>
                  <a:srgbClr val="FF0000"/>
                </a:solidFill>
              </a:endParaRPr>
            </a:p>
          </p:txBody>
        </p:sp>
        <p:sp>
          <p:nvSpPr>
            <p:cNvPr id="43" name="Oval 30"/>
            <p:cNvSpPr>
              <a:spLocks noChangeArrowheads="1"/>
            </p:cNvSpPr>
            <p:nvPr/>
          </p:nvSpPr>
          <p:spPr bwMode="auto">
            <a:xfrm rot="17546282">
              <a:off x="-1768626" y="4030198"/>
              <a:ext cx="384538" cy="382990"/>
            </a:xfrm>
            <a:prstGeom prst="ellipse">
              <a:avLst/>
            </a:prstGeom>
            <a:solidFill>
              <a:srgbClr val="0000FF"/>
            </a:solidFill>
            <a:ln w="22225" algn="ctr">
              <a:solidFill>
                <a:schemeClr val="tx1"/>
              </a:solidFill>
              <a:round/>
              <a:headEnd/>
              <a:tailEnd/>
            </a:ln>
          </p:spPr>
          <p:txBody>
            <a:bodyPr wrap="none" anchor="ctr">
              <a:spAutoFit/>
            </a:bodyPr>
            <a:lstStyle/>
            <a:p>
              <a:endParaRPr lang="en-US" sz="2800">
                <a:solidFill>
                  <a:srgbClr val="FF0000"/>
                </a:solidFill>
              </a:endParaRPr>
            </a:p>
          </p:txBody>
        </p:sp>
      </p:grpSp>
      <p:grpSp>
        <p:nvGrpSpPr>
          <p:cNvPr id="44" name="Group 43"/>
          <p:cNvGrpSpPr/>
          <p:nvPr/>
        </p:nvGrpSpPr>
        <p:grpSpPr>
          <a:xfrm>
            <a:off x="7660493" y="2985102"/>
            <a:ext cx="1125798" cy="648115"/>
            <a:chOff x="3042584" y="2108035"/>
            <a:chExt cx="1125798" cy="659208"/>
          </a:xfrm>
        </p:grpSpPr>
        <p:grpSp>
          <p:nvGrpSpPr>
            <p:cNvPr id="45" name="Group 39"/>
            <p:cNvGrpSpPr>
              <a:grpSpLocks/>
            </p:cNvGrpSpPr>
            <p:nvPr/>
          </p:nvGrpSpPr>
          <p:grpSpPr bwMode="auto">
            <a:xfrm rot="17546282">
              <a:off x="3457335" y="2056196"/>
              <a:ext cx="659208" cy="762886"/>
              <a:chOff x="783" y="2899"/>
              <a:chExt cx="852" cy="986"/>
            </a:xfrm>
          </p:grpSpPr>
          <p:sp>
            <p:nvSpPr>
              <p:cNvPr id="50" name="Oval 37"/>
              <p:cNvSpPr>
                <a:spLocks noChangeArrowheads="1"/>
              </p:cNvSpPr>
              <p:nvPr/>
            </p:nvSpPr>
            <p:spPr bwMode="auto">
              <a:xfrm>
                <a:off x="1138" y="3073"/>
                <a:ext cx="497" cy="495"/>
              </a:xfrm>
              <a:prstGeom prst="ellipse">
                <a:avLst/>
              </a:prstGeom>
              <a:solidFill>
                <a:srgbClr val="FF0000"/>
              </a:solidFill>
              <a:ln w="22225" algn="ctr">
                <a:solidFill>
                  <a:schemeClr val="tx1"/>
                </a:solidFill>
                <a:round/>
                <a:headEnd/>
                <a:tailEnd/>
              </a:ln>
            </p:spPr>
            <p:txBody>
              <a:bodyPr wrap="none" anchor="ctr">
                <a:spAutoFit/>
              </a:bodyPr>
              <a:lstStyle/>
              <a:p>
                <a:endParaRPr lang="en-US" sz="2800">
                  <a:solidFill>
                    <a:srgbClr val="FF0000"/>
                  </a:solidFill>
                </a:endParaRPr>
              </a:p>
            </p:txBody>
          </p:sp>
          <p:sp>
            <p:nvSpPr>
              <p:cNvPr id="51" name="Oval 30"/>
              <p:cNvSpPr>
                <a:spLocks noChangeArrowheads="1"/>
              </p:cNvSpPr>
              <p:nvPr/>
            </p:nvSpPr>
            <p:spPr bwMode="auto">
              <a:xfrm>
                <a:off x="1006" y="3390"/>
                <a:ext cx="497" cy="495"/>
              </a:xfrm>
              <a:prstGeom prst="ellipse">
                <a:avLst/>
              </a:prstGeom>
              <a:solidFill>
                <a:srgbClr val="0000FF"/>
              </a:solidFill>
              <a:ln w="22225" algn="ctr">
                <a:solidFill>
                  <a:schemeClr val="tx1"/>
                </a:solidFill>
                <a:round/>
                <a:headEnd/>
                <a:tailEnd/>
              </a:ln>
            </p:spPr>
            <p:txBody>
              <a:bodyPr wrap="none" anchor="ctr">
                <a:spAutoFit/>
              </a:bodyPr>
              <a:lstStyle/>
              <a:p>
                <a:endParaRPr lang="en-US" sz="2800">
                  <a:solidFill>
                    <a:srgbClr val="FF0000"/>
                  </a:solidFill>
                </a:endParaRPr>
              </a:p>
            </p:txBody>
          </p:sp>
          <p:sp>
            <p:nvSpPr>
              <p:cNvPr id="52" name="Oval 32"/>
              <p:cNvSpPr>
                <a:spLocks noChangeArrowheads="1"/>
              </p:cNvSpPr>
              <p:nvPr/>
            </p:nvSpPr>
            <p:spPr bwMode="auto">
              <a:xfrm>
                <a:off x="862" y="2899"/>
                <a:ext cx="497" cy="495"/>
              </a:xfrm>
              <a:prstGeom prst="ellipse">
                <a:avLst/>
              </a:prstGeom>
              <a:solidFill>
                <a:srgbClr val="0000FF"/>
              </a:solidFill>
              <a:ln w="22225" algn="ctr">
                <a:solidFill>
                  <a:schemeClr val="tx1"/>
                </a:solidFill>
                <a:round/>
                <a:headEnd/>
                <a:tailEnd/>
              </a:ln>
            </p:spPr>
            <p:txBody>
              <a:bodyPr wrap="none" anchor="ctr">
                <a:spAutoFit/>
              </a:bodyPr>
              <a:lstStyle/>
              <a:p>
                <a:endParaRPr lang="en-US" sz="2800">
                  <a:solidFill>
                    <a:srgbClr val="FF0000"/>
                  </a:solidFill>
                </a:endParaRPr>
              </a:p>
            </p:txBody>
          </p:sp>
          <p:sp>
            <p:nvSpPr>
              <p:cNvPr id="53" name="Oval 36"/>
              <p:cNvSpPr>
                <a:spLocks noChangeArrowheads="1"/>
              </p:cNvSpPr>
              <p:nvPr/>
            </p:nvSpPr>
            <p:spPr bwMode="auto">
              <a:xfrm>
                <a:off x="783" y="3185"/>
                <a:ext cx="497" cy="495"/>
              </a:xfrm>
              <a:prstGeom prst="ellipse">
                <a:avLst/>
              </a:prstGeom>
              <a:solidFill>
                <a:srgbClr val="FF0000"/>
              </a:solidFill>
              <a:ln w="22225" algn="ctr">
                <a:solidFill>
                  <a:schemeClr val="tx1"/>
                </a:solidFill>
                <a:round/>
                <a:headEnd/>
                <a:tailEnd/>
              </a:ln>
            </p:spPr>
            <p:txBody>
              <a:bodyPr wrap="none" anchor="ctr">
                <a:spAutoFit/>
              </a:bodyPr>
              <a:lstStyle/>
              <a:p>
                <a:endParaRPr lang="en-US" sz="2800">
                  <a:solidFill>
                    <a:srgbClr val="FF0000"/>
                  </a:solidFill>
                </a:endParaRPr>
              </a:p>
            </p:txBody>
          </p:sp>
        </p:grpSp>
        <p:grpSp>
          <p:nvGrpSpPr>
            <p:cNvPr id="46" name="Group 45"/>
            <p:cNvGrpSpPr/>
            <p:nvPr/>
          </p:nvGrpSpPr>
          <p:grpSpPr>
            <a:xfrm>
              <a:off x="3042584" y="2373343"/>
              <a:ext cx="289752" cy="198330"/>
              <a:chOff x="3042584" y="2373343"/>
              <a:chExt cx="289752" cy="198330"/>
            </a:xfrm>
          </p:grpSpPr>
          <p:cxnSp>
            <p:nvCxnSpPr>
              <p:cNvPr id="47" name="Straight Connector 46"/>
              <p:cNvCxnSpPr/>
              <p:nvPr/>
            </p:nvCxnSpPr>
            <p:spPr bwMode="auto">
              <a:xfrm flipH="1">
                <a:off x="3102872" y="2373343"/>
                <a:ext cx="197770" cy="0"/>
              </a:xfrm>
              <a:prstGeom prst="line">
                <a:avLst/>
              </a:prstGeom>
              <a:noFill/>
              <a:ln w="22225" cap="flat" cmpd="sng" algn="ctr">
                <a:solidFill>
                  <a:schemeClr val="tx1"/>
                </a:solidFill>
                <a:prstDash val="solid"/>
                <a:round/>
                <a:headEnd type="none" w="med" len="med"/>
                <a:tailEnd type="none" w="med" len="med"/>
              </a:ln>
              <a:effectLst/>
            </p:spPr>
          </p:cxnSp>
          <p:cxnSp>
            <p:nvCxnSpPr>
              <p:cNvPr id="48" name="Straight Connector 47"/>
              <p:cNvCxnSpPr/>
              <p:nvPr/>
            </p:nvCxnSpPr>
            <p:spPr bwMode="auto">
              <a:xfrm flipH="1">
                <a:off x="3042584" y="2476423"/>
                <a:ext cx="209817" cy="0"/>
              </a:xfrm>
              <a:prstGeom prst="line">
                <a:avLst/>
              </a:prstGeom>
              <a:noFill/>
              <a:ln w="22225" cap="flat" cmpd="sng" algn="ctr">
                <a:solidFill>
                  <a:schemeClr val="tx1"/>
                </a:solidFill>
                <a:prstDash val="solid"/>
                <a:round/>
                <a:headEnd type="none" w="med" len="med"/>
                <a:tailEnd type="none" w="med" len="med"/>
              </a:ln>
              <a:effectLst/>
            </p:spPr>
          </p:cxnSp>
          <p:cxnSp>
            <p:nvCxnSpPr>
              <p:cNvPr id="49" name="Straight Connector 48"/>
              <p:cNvCxnSpPr/>
              <p:nvPr/>
            </p:nvCxnSpPr>
            <p:spPr bwMode="auto">
              <a:xfrm flipH="1">
                <a:off x="3147492" y="2571673"/>
                <a:ext cx="184844" cy="0"/>
              </a:xfrm>
              <a:prstGeom prst="line">
                <a:avLst/>
              </a:prstGeom>
              <a:noFill/>
              <a:ln w="22225" cap="flat" cmpd="sng" algn="ctr">
                <a:solidFill>
                  <a:schemeClr val="tx1"/>
                </a:solidFill>
                <a:prstDash val="solid"/>
                <a:round/>
                <a:headEnd type="none" w="med" len="med"/>
                <a:tailEnd type="none" w="med" len="med"/>
              </a:ln>
              <a:effectLst/>
            </p:spPr>
          </p:cxnSp>
        </p:grpSp>
      </p:grpSp>
      <p:sp>
        <p:nvSpPr>
          <p:cNvPr id="54" name="Rectangle 53"/>
          <p:cNvSpPr/>
          <p:nvPr/>
        </p:nvSpPr>
        <p:spPr bwMode="auto">
          <a:xfrm>
            <a:off x="4707669" y="2562193"/>
            <a:ext cx="2148293" cy="1636667"/>
          </a:xfrm>
          <a:prstGeom prst="rect">
            <a:avLst/>
          </a:prstGeom>
          <a:solidFill>
            <a:schemeClr val="bg1"/>
          </a:solidFill>
          <a:ln w="222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rgbClr val="FF0000"/>
              </a:solidFill>
              <a:effectLst/>
              <a:latin typeface="Arial" charset="0"/>
            </a:endParaRPr>
          </a:p>
        </p:txBody>
      </p:sp>
      <p:grpSp>
        <p:nvGrpSpPr>
          <p:cNvPr id="55" name="Group 54"/>
          <p:cNvGrpSpPr/>
          <p:nvPr/>
        </p:nvGrpSpPr>
        <p:grpSpPr>
          <a:xfrm rot="12327245">
            <a:off x="5218318" y="2646857"/>
            <a:ext cx="1619514" cy="1526590"/>
            <a:chOff x="-2135294" y="2923291"/>
            <a:chExt cx="1619514" cy="1552719"/>
          </a:xfrm>
        </p:grpSpPr>
        <p:sp>
          <p:nvSpPr>
            <p:cNvPr id="56" name="Oval 37"/>
            <p:cNvSpPr>
              <a:spLocks noChangeArrowheads="1"/>
            </p:cNvSpPr>
            <p:nvPr/>
          </p:nvSpPr>
          <p:spPr bwMode="auto">
            <a:xfrm rot="17546282">
              <a:off x="-1430302" y="2924065"/>
              <a:ext cx="384538" cy="382990"/>
            </a:xfrm>
            <a:prstGeom prst="ellipse">
              <a:avLst/>
            </a:prstGeom>
            <a:solidFill>
              <a:srgbClr val="FF0000"/>
            </a:solidFill>
            <a:ln w="22225" algn="ctr">
              <a:solidFill>
                <a:schemeClr val="tx1"/>
              </a:solidFill>
              <a:round/>
              <a:headEnd/>
              <a:tailEnd/>
            </a:ln>
          </p:spPr>
          <p:txBody>
            <a:bodyPr wrap="none" anchor="ctr">
              <a:spAutoFit/>
            </a:bodyPr>
            <a:lstStyle/>
            <a:p>
              <a:endParaRPr lang="en-US" sz="2800">
                <a:solidFill>
                  <a:srgbClr val="FF0000"/>
                </a:solidFill>
              </a:endParaRPr>
            </a:p>
          </p:txBody>
        </p:sp>
        <p:sp>
          <p:nvSpPr>
            <p:cNvPr id="57" name="Oval 30"/>
            <p:cNvSpPr>
              <a:spLocks noChangeArrowheads="1"/>
            </p:cNvSpPr>
            <p:nvPr/>
          </p:nvSpPr>
          <p:spPr bwMode="auto">
            <a:xfrm rot="17546282">
              <a:off x="-1242584" y="3031695"/>
              <a:ext cx="384538" cy="382990"/>
            </a:xfrm>
            <a:prstGeom prst="ellipse">
              <a:avLst/>
            </a:prstGeom>
            <a:solidFill>
              <a:srgbClr val="0000FF"/>
            </a:solidFill>
            <a:ln w="22225" algn="ctr">
              <a:solidFill>
                <a:schemeClr val="tx1"/>
              </a:solidFill>
              <a:round/>
              <a:headEnd/>
              <a:tailEnd/>
            </a:ln>
          </p:spPr>
          <p:txBody>
            <a:bodyPr wrap="none" anchor="ctr">
              <a:spAutoFit/>
            </a:bodyPr>
            <a:lstStyle/>
            <a:p>
              <a:endParaRPr lang="en-US" sz="2800">
                <a:solidFill>
                  <a:srgbClr val="FF0000"/>
                </a:solidFill>
              </a:endParaRPr>
            </a:p>
          </p:txBody>
        </p:sp>
        <p:sp>
          <p:nvSpPr>
            <p:cNvPr id="58" name="Oval 32"/>
            <p:cNvSpPr>
              <a:spLocks noChangeArrowheads="1"/>
            </p:cNvSpPr>
            <p:nvPr/>
          </p:nvSpPr>
          <p:spPr bwMode="auto">
            <a:xfrm rot="17546282">
              <a:off x="-1636244" y="2989675"/>
              <a:ext cx="384538" cy="382990"/>
            </a:xfrm>
            <a:prstGeom prst="ellipse">
              <a:avLst/>
            </a:prstGeom>
            <a:solidFill>
              <a:srgbClr val="0000FF"/>
            </a:solidFill>
            <a:ln w="22225" algn="ctr">
              <a:solidFill>
                <a:schemeClr val="tx1"/>
              </a:solidFill>
              <a:round/>
              <a:headEnd/>
              <a:tailEnd/>
            </a:ln>
          </p:spPr>
          <p:txBody>
            <a:bodyPr wrap="none" anchor="ctr">
              <a:spAutoFit/>
            </a:bodyPr>
            <a:lstStyle/>
            <a:p>
              <a:endParaRPr lang="en-US" sz="2800">
                <a:solidFill>
                  <a:srgbClr val="FF0000"/>
                </a:solidFill>
              </a:endParaRPr>
            </a:p>
          </p:txBody>
        </p:sp>
        <p:sp>
          <p:nvSpPr>
            <p:cNvPr id="59" name="Oval 36"/>
            <p:cNvSpPr>
              <a:spLocks noChangeArrowheads="1"/>
            </p:cNvSpPr>
            <p:nvPr/>
          </p:nvSpPr>
          <p:spPr bwMode="auto">
            <a:xfrm rot="17546282">
              <a:off x="-1455043" y="3130632"/>
              <a:ext cx="384538" cy="382990"/>
            </a:xfrm>
            <a:prstGeom prst="ellipse">
              <a:avLst/>
            </a:prstGeom>
            <a:solidFill>
              <a:srgbClr val="FF0000"/>
            </a:solidFill>
            <a:ln w="22225" algn="ctr">
              <a:solidFill>
                <a:schemeClr val="tx1"/>
              </a:solidFill>
              <a:round/>
              <a:headEnd/>
              <a:tailEnd/>
            </a:ln>
          </p:spPr>
          <p:txBody>
            <a:bodyPr wrap="none" anchor="ctr">
              <a:spAutoFit/>
            </a:bodyPr>
            <a:lstStyle/>
            <a:p>
              <a:endParaRPr lang="en-US" sz="2800">
                <a:solidFill>
                  <a:srgbClr val="FF0000"/>
                </a:solidFill>
              </a:endParaRPr>
            </a:p>
          </p:txBody>
        </p:sp>
        <p:sp>
          <p:nvSpPr>
            <p:cNvPr id="60" name="Oval 30"/>
            <p:cNvSpPr>
              <a:spLocks noChangeArrowheads="1"/>
            </p:cNvSpPr>
            <p:nvPr/>
          </p:nvSpPr>
          <p:spPr bwMode="auto">
            <a:xfrm rot="17546282">
              <a:off x="-1316143" y="3299848"/>
              <a:ext cx="384538" cy="382990"/>
            </a:xfrm>
            <a:prstGeom prst="ellipse">
              <a:avLst/>
            </a:prstGeom>
            <a:solidFill>
              <a:srgbClr val="0000FF"/>
            </a:solidFill>
            <a:ln w="22225" algn="ctr">
              <a:solidFill>
                <a:schemeClr val="tx1"/>
              </a:solidFill>
              <a:round/>
              <a:headEnd/>
              <a:tailEnd/>
            </a:ln>
          </p:spPr>
          <p:txBody>
            <a:bodyPr wrap="none" anchor="ctr">
              <a:spAutoFit/>
            </a:bodyPr>
            <a:lstStyle/>
            <a:p>
              <a:endParaRPr lang="en-US" sz="2800">
                <a:solidFill>
                  <a:srgbClr val="FF0000"/>
                </a:solidFill>
              </a:endParaRPr>
            </a:p>
          </p:txBody>
        </p:sp>
        <p:sp>
          <p:nvSpPr>
            <p:cNvPr id="61" name="Oval 37"/>
            <p:cNvSpPr>
              <a:spLocks noChangeArrowheads="1"/>
            </p:cNvSpPr>
            <p:nvPr/>
          </p:nvSpPr>
          <p:spPr bwMode="auto">
            <a:xfrm rot="17546282">
              <a:off x="-1070073" y="3240478"/>
              <a:ext cx="384538" cy="382990"/>
            </a:xfrm>
            <a:prstGeom prst="ellipse">
              <a:avLst/>
            </a:prstGeom>
            <a:solidFill>
              <a:srgbClr val="FF0000"/>
            </a:solidFill>
            <a:ln w="22225" algn="ctr">
              <a:solidFill>
                <a:schemeClr val="tx1"/>
              </a:solidFill>
              <a:round/>
              <a:headEnd/>
              <a:tailEnd/>
            </a:ln>
          </p:spPr>
          <p:txBody>
            <a:bodyPr wrap="none" anchor="ctr">
              <a:spAutoFit/>
            </a:bodyPr>
            <a:lstStyle/>
            <a:p>
              <a:endParaRPr lang="en-US" sz="2800">
                <a:solidFill>
                  <a:srgbClr val="FF0000"/>
                </a:solidFill>
              </a:endParaRPr>
            </a:p>
          </p:txBody>
        </p:sp>
        <p:sp>
          <p:nvSpPr>
            <p:cNvPr id="62" name="Oval 37"/>
            <p:cNvSpPr>
              <a:spLocks noChangeArrowheads="1"/>
            </p:cNvSpPr>
            <p:nvPr/>
          </p:nvSpPr>
          <p:spPr bwMode="auto">
            <a:xfrm rot="17546282">
              <a:off x="-1566526" y="4092246"/>
              <a:ext cx="384538" cy="382990"/>
            </a:xfrm>
            <a:prstGeom prst="ellipse">
              <a:avLst/>
            </a:prstGeom>
            <a:solidFill>
              <a:srgbClr val="FF0000"/>
            </a:solidFill>
            <a:ln w="22225" algn="ctr">
              <a:solidFill>
                <a:schemeClr val="tx1"/>
              </a:solidFill>
              <a:round/>
              <a:headEnd/>
              <a:tailEnd/>
            </a:ln>
          </p:spPr>
          <p:txBody>
            <a:bodyPr wrap="none" anchor="ctr">
              <a:spAutoFit/>
            </a:bodyPr>
            <a:lstStyle/>
            <a:p>
              <a:endParaRPr lang="en-US" sz="2800">
                <a:solidFill>
                  <a:srgbClr val="FF0000"/>
                </a:solidFill>
              </a:endParaRPr>
            </a:p>
          </p:txBody>
        </p:sp>
        <p:sp>
          <p:nvSpPr>
            <p:cNvPr id="63" name="Oval 30"/>
            <p:cNvSpPr>
              <a:spLocks noChangeArrowheads="1"/>
            </p:cNvSpPr>
            <p:nvPr/>
          </p:nvSpPr>
          <p:spPr bwMode="auto">
            <a:xfrm rot="17546282">
              <a:off x="-1333800" y="4059124"/>
              <a:ext cx="384538" cy="382990"/>
            </a:xfrm>
            <a:prstGeom prst="ellipse">
              <a:avLst/>
            </a:prstGeom>
            <a:solidFill>
              <a:srgbClr val="0000FF"/>
            </a:solidFill>
            <a:ln w="22225" algn="ctr">
              <a:solidFill>
                <a:schemeClr val="tx1"/>
              </a:solidFill>
              <a:round/>
              <a:headEnd/>
              <a:tailEnd/>
            </a:ln>
          </p:spPr>
          <p:txBody>
            <a:bodyPr wrap="none" anchor="ctr">
              <a:spAutoFit/>
            </a:bodyPr>
            <a:lstStyle/>
            <a:p>
              <a:endParaRPr lang="en-US" sz="2800">
                <a:solidFill>
                  <a:srgbClr val="FF0000"/>
                </a:solidFill>
              </a:endParaRPr>
            </a:p>
          </p:txBody>
        </p:sp>
        <p:sp>
          <p:nvSpPr>
            <p:cNvPr id="64" name="Oval 37"/>
            <p:cNvSpPr>
              <a:spLocks noChangeArrowheads="1"/>
            </p:cNvSpPr>
            <p:nvPr/>
          </p:nvSpPr>
          <p:spPr bwMode="auto">
            <a:xfrm rot="17546282">
              <a:off x="-1147462" y="3925931"/>
              <a:ext cx="384538" cy="382990"/>
            </a:xfrm>
            <a:prstGeom prst="ellipse">
              <a:avLst/>
            </a:prstGeom>
            <a:solidFill>
              <a:srgbClr val="FF0000"/>
            </a:solidFill>
            <a:ln w="22225" algn="ctr">
              <a:solidFill>
                <a:schemeClr val="tx1"/>
              </a:solidFill>
              <a:round/>
              <a:headEnd/>
              <a:tailEnd/>
            </a:ln>
          </p:spPr>
          <p:txBody>
            <a:bodyPr wrap="none" anchor="ctr">
              <a:spAutoFit/>
            </a:bodyPr>
            <a:lstStyle/>
            <a:p>
              <a:endParaRPr lang="en-US" sz="2800">
                <a:solidFill>
                  <a:srgbClr val="FF0000"/>
                </a:solidFill>
              </a:endParaRPr>
            </a:p>
          </p:txBody>
        </p:sp>
        <p:sp>
          <p:nvSpPr>
            <p:cNvPr id="65" name="Oval 30"/>
            <p:cNvSpPr>
              <a:spLocks noChangeArrowheads="1"/>
            </p:cNvSpPr>
            <p:nvPr/>
          </p:nvSpPr>
          <p:spPr bwMode="auto">
            <a:xfrm rot="17546282">
              <a:off x="-940303" y="3808320"/>
              <a:ext cx="384538" cy="382990"/>
            </a:xfrm>
            <a:prstGeom prst="ellipse">
              <a:avLst/>
            </a:prstGeom>
            <a:solidFill>
              <a:srgbClr val="0000FF"/>
            </a:solidFill>
            <a:ln w="22225" algn="ctr">
              <a:solidFill>
                <a:schemeClr val="tx1"/>
              </a:solidFill>
              <a:round/>
              <a:headEnd/>
              <a:tailEnd/>
            </a:ln>
          </p:spPr>
          <p:txBody>
            <a:bodyPr wrap="none" anchor="ctr">
              <a:spAutoFit/>
            </a:bodyPr>
            <a:lstStyle/>
            <a:p>
              <a:endParaRPr lang="en-US" sz="2800">
                <a:solidFill>
                  <a:srgbClr val="FF0000"/>
                </a:solidFill>
              </a:endParaRPr>
            </a:p>
          </p:txBody>
        </p:sp>
        <p:sp>
          <p:nvSpPr>
            <p:cNvPr id="66" name="Oval 37"/>
            <p:cNvSpPr>
              <a:spLocks noChangeArrowheads="1"/>
            </p:cNvSpPr>
            <p:nvPr/>
          </p:nvSpPr>
          <p:spPr bwMode="auto">
            <a:xfrm rot="17546282">
              <a:off x="-901113" y="3599537"/>
              <a:ext cx="384538" cy="382990"/>
            </a:xfrm>
            <a:prstGeom prst="ellipse">
              <a:avLst/>
            </a:prstGeom>
            <a:solidFill>
              <a:srgbClr val="FF0000"/>
            </a:solidFill>
            <a:ln w="22225" algn="ctr">
              <a:solidFill>
                <a:schemeClr val="tx1"/>
              </a:solidFill>
              <a:round/>
              <a:headEnd/>
              <a:tailEnd/>
            </a:ln>
          </p:spPr>
          <p:txBody>
            <a:bodyPr wrap="none" anchor="ctr">
              <a:spAutoFit/>
            </a:bodyPr>
            <a:lstStyle/>
            <a:p>
              <a:endParaRPr lang="en-US" sz="2800">
                <a:solidFill>
                  <a:srgbClr val="FF0000"/>
                </a:solidFill>
              </a:endParaRPr>
            </a:p>
          </p:txBody>
        </p:sp>
        <p:sp>
          <p:nvSpPr>
            <p:cNvPr id="67" name="Oval 30"/>
            <p:cNvSpPr>
              <a:spLocks noChangeArrowheads="1"/>
            </p:cNvSpPr>
            <p:nvPr/>
          </p:nvSpPr>
          <p:spPr bwMode="auto">
            <a:xfrm rot="17546282">
              <a:off x="-899544" y="3400120"/>
              <a:ext cx="384538" cy="382990"/>
            </a:xfrm>
            <a:prstGeom prst="ellipse">
              <a:avLst/>
            </a:prstGeom>
            <a:solidFill>
              <a:srgbClr val="0000FF"/>
            </a:solidFill>
            <a:ln w="22225" algn="ctr">
              <a:solidFill>
                <a:schemeClr val="tx1"/>
              </a:solidFill>
              <a:round/>
              <a:headEnd/>
              <a:tailEnd/>
            </a:ln>
          </p:spPr>
          <p:txBody>
            <a:bodyPr wrap="none" anchor="ctr">
              <a:spAutoFit/>
            </a:bodyPr>
            <a:lstStyle/>
            <a:p>
              <a:endParaRPr lang="en-US" sz="2800">
                <a:solidFill>
                  <a:srgbClr val="FF0000"/>
                </a:solidFill>
              </a:endParaRPr>
            </a:p>
          </p:txBody>
        </p:sp>
        <p:sp>
          <p:nvSpPr>
            <p:cNvPr id="68" name="Oval 37"/>
            <p:cNvSpPr>
              <a:spLocks noChangeArrowheads="1"/>
            </p:cNvSpPr>
            <p:nvPr/>
          </p:nvSpPr>
          <p:spPr bwMode="auto">
            <a:xfrm rot="17546282">
              <a:off x="-1499385" y="3897004"/>
              <a:ext cx="384538" cy="382990"/>
            </a:xfrm>
            <a:prstGeom prst="ellipse">
              <a:avLst/>
            </a:prstGeom>
            <a:solidFill>
              <a:srgbClr val="FF0000"/>
            </a:solidFill>
            <a:ln w="22225" algn="ctr">
              <a:solidFill>
                <a:schemeClr val="tx1"/>
              </a:solidFill>
              <a:round/>
              <a:headEnd/>
              <a:tailEnd/>
            </a:ln>
          </p:spPr>
          <p:txBody>
            <a:bodyPr wrap="none" anchor="ctr">
              <a:spAutoFit/>
            </a:bodyPr>
            <a:lstStyle/>
            <a:p>
              <a:endParaRPr lang="en-US" sz="2800">
                <a:solidFill>
                  <a:srgbClr val="FF0000"/>
                </a:solidFill>
              </a:endParaRPr>
            </a:p>
          </p:txBody>
        </p:sp>
        <p:sp>
          <p:nvSpPr>
            <p:cNvPr id="69" name="Oval 30"/>
            <p:cNvSpPr>
              <a:spLocks noChangeArrowheads="1"/>
            </p:cNvSpPr>
            <p:nvPr/>
          </p:nvSpPr>
          <p:spPr bwMode="auto">
            <a:xfrm rot="17546282">
              <a:off x="-1332329" y="3816913"/>
              <a:ext cx="384538" cy="382990"/>
            </a:xfrm>
            <a:prstGeom prst="ellipse">
              <a:avLst/>
            </a:prstGeom>
            <a:solidFill>
              <a:srgbClr val="0000FF"/>
            </a:solidFill>
            <a:ln w="22225" algn="ctr">
              <a:solidFill>
                <a:schemeClr val="tx1"/>
              </a:solidFill>
              <a:round/>
              <a:headEnd/>
              <a:tailEnd/>
            </a:ln>
          </p:spPr>
          <p:txBody>
            <a:bodyPr wrap="none" anchor="ctr">
              <a:spAutoFit/>
            </a:bodyPr>
            <a:lstStyle/>
            <a:p>
              <a:endParaRPr lang="en-US" sz="2800">
                <a:solidFill>
                  <a:srgbClr val="FF0000"/>
                </a:solidFill>
              </a:endParaRPr>
            </a:p>
          </p:txBody>
        </p:sp>
        <p:sp>
          <p:nvSpPr>
            <p:cNvPr id="70" name="Oval 37"/>
            <p:cNvSpPr>
              <a:spLocks noChangeArrowheads="1"/>
            </p:cNvSpPr>
            <p:nvPr/>
          </p:nvSpPr>
          <p:spPr bwMode="auto">
            <a:xfrm rot="17546282">
              <a:off x="-1146845" y="3580573"/>
              <a:ext cx="384538" cy="382990"/>
            </a:xfrm>
            <a:prstGeom prst="ellipse">
              <a:avLst/>
            </a:prstGeom>
            <a:solidFill>
              <a:srgbClr val="FF0000"/>
            </a:solidFill>
            <a:ln w="22225" algn="ctr">
              <a:solidFill>
                <a:schemeClr val="tx1"/>
              </a:solidFill>
              <a:round/>
              <a:headEnd/>
              <a:tailEnd/>
            </a:ln>
          </p:spPr>
          <p:txBody>
            <a:bodyPr wrap="none" anchor="ctr">
              <a:spAutoFit/>
            </a:bodyPr>
            <a:lstStyle/>
            <a:p>
              <a:endParaRPr lang="en-US" sz="2800">
                <a:solidFill>
                  <a:srgbClr val="FF0000"/>
                </a:solidFill>
              </a:endParaRPr>
            </a:p>
          </p:txBody>
        </p:sp>
        <p:sp>
          <p:nvSpPr>
            <p:cNvPr id="71" name="Oval 30"/>
            <p:cNvSpPr>
              <a:spLocks noChangeArrowheads="1"/>
            </p:cNvSpPr>
            <p:nvPr/>
          </p:nvSpPr>
          <p:spPr bwMode="auto">
            <a:xfrm rot="17546282">
              <a:off x="-1386956" y="3587437"/>
              <a:ext cx="384538" cy="382990"/>
            </a:xfrm>
            <a:prstGeom prst="ellipse">
              <a:avLst/>
            </a:prstGeom>
            <a:solidFill>
              <a:srgbClr val="0000FF"/>
            </a:solidFill>
            <a:ln w="22225" algn="ctr">
              <a:solidFill>
                <a:schemeClr val="tx1"/>
              </a:solidFill>
              <a:round/>
              <a:headEnd/>
              <a:tailEnd/>
            </a:ln>
          </p:spPr>
          <p:txBody>
            <a:bodyPr wrap="none" anchor="ctr">
              <a:spAutoFit/>
            </a:bodyPr>
            <a:lstStyle/>
            <a:p>
              <a:endParaRPr lang="en-US" sz="2800">
                <a:solidFill>
                  <a:srgbClr val="FF0000"/>
                </a:solidFill>
              </a:endParaRPr>
            </a:p>
          </p:txBody>
        </p:sp>
        <p:sp>
          <p:nvSpPr>
            <p:cNvPr id="72" name="Oval 37"/>
            <p:cNvSpPr>
              <a:spLocks noChangeArrowheads="1"/>
            </p:cNvSpPr>
            <p:nvPr/>
          </p:nvSpPr>
          <p:spPr bwMode="auto">
            <a:xfrm rot="17546282">
              <a:off x="-1645100" y="3720506"/>
              <a:ext cx="384538" cy="382990"/>
            </a:xfrm>
            <a:prstGeom prst="ellipse">
              <a:avLst/>
            </a:prstGeom>
            <a:solidFill>
              <a:srgbClr val="FF0000"/>
            </a:solidFill>
            <a:ln w="22225" algn="ctr">
              <a:solidFill>
                <a:schemeClr val="tx1"/>
              </a:solidFill>
              <a:round/>
              <a:headEnd/>
              <a:tailEnd/>
            </a:ln>
          </p:spPr>
          <p:txBody>
            <a:bodyPr wrap="none" anchor="ctr">
              <a:spAutoFit/>
            </a:bodyPr>
            <a:lstStyle/>
            <a:p>
              <a:endParaRPr lang="en-US" sz="2800">
                <a:solidFill>
                  <a:srgbClr val="FF0000"/>
                </a:solidFill>
              </a:endParaRPr>
            </a:p>
          </p:txBody>
        </p:sp>
        <p:sp>
          <p:nvSpPr>
            <p:cNvPr id="73" name="Oval 30"/>
            <p:cNvSpPr>
              <a:spLocks noChangeArrowheads="1"/>
            </p:cNvSpPr>
            <p:nvPr/>
          </p:nvSpPr>
          <p:spPr bwMode="auto">
            <a:xfrm rot="17546282">
              <a:off x="-1799216" y="3601304"/>
              <a:ext cx="384538" cy="382990"/>
            </a:xfrm>
            <a:prstGeom prst="ellipse">
              <a:avLst/>
            </a:prstGeom>
            <a:solidFill>
              <a:srgbClr val="0000FF"/>
            </a:solidFill>
            <a:ln w="22225" algn="ctr">
              <a:solidFill>
                <a:schemeClr val="tx1"/>
              </a:solidFill>
              <a:round/>
              <a:headEnd/>
              <a:tailEnd/>
            </a:ln>
          </p:spPr>
          <p:txBody>
            <a:bodyPr wrap="none" anchor="ctr">
              <a:spAutoFit/>
            </a:bodyPr>
            <a:lstStyle/>
            <a:p>
              <a:endParaRPr lang="en-US" sz="2800">
                <a:solidFill>
                  <a:srgbClr val="FF0000"/>
                </a:solidFill>
              </a:endParaRPr>
            </a:p>
          </p:txBody>
        </p:sp>
        <p:sp>
          <p:nvSpPr>
            <p:cNvPr id="74" name="Oval 37"/>
            <p:cNvSpPr>
              <a:spLocks noChangeArrowheads="1"/>
            </p:cNvSpPr>
            <p:nvPr/>
          </p:nvSpPr>
          <p:spPr bwMode="auto">
            <a:xfrm rot="17546282">
              <a:off x="-1556130" y="3430706"/>
              <a:ext cx="384538" cy="382990"/>
            </a:xfrm>
            <a:prstGeom prst="ellipse">
              <a:avLst/>
            </a:prstGeom>
            <a:solidFill>
              <a:srgbClr val="FF0000"/>
            </a:solidFill>
            <a:ln w="22225" algn="ctr">
              <a:solidFill>
                <a:schemeClr val="tx1"/>
              </a:solidFill>
              <a:round/>
              <a:headEnd/>
              <a:tailEnd/>
            </a:ln>
          </p:spPr>
          <p:txBody>
            <a:bodyPr wrap="none" anchor="ctr">
              <a:spAutoFit/>
            </a:bodyPr>
            <a:lstStyle/>
            <a:p>
              <a:endParaRPr lang="en-US" sz="2800">
                <a:solidFill>
                  <a:srgbClr val="FF0000"/>
                </a:solidFill>
              </a:endParaRPr>
            </a:p>
          </p:txBody>
        </p:sp>
        <p:sp>
          <p:nvSpPr>
            <p:cNvPr id="75" name="Oval 30"/>
            <p:cNvSpPr>
              <a:spLocks noChangeArrowheads="1"/>
            </p:cNvSpPr>
            <p:nvPr/>
          </p:nvSpPr>
          <p:spPr bwMode="auto">
            <a:xfrm rot="17546282">
              <a:off x="-1698593" y="3204443"/>
              <a:ext cx="384538" cy="382990"/>
            </a:xfrm>
            <a:prstGeom prst="ellipse">
              <a:avLst/>
            </a:prstGeom>
            <a:solidFill>
              <a:srgbClr val="0000FF"/>
            </a:solidFill>
            <a:ln w="22225" algn="ctr">
              <a:solidFill>
                <a:schemeClr val="tx1"/>
              </a:solidFill>
              <a:round/>
              <a:headEnd/>
              <a:tailEnd/>
            </a:ln>
          </p:spPr>
          <p:txBody>
            <a:bodyPr wrap="none" anchor="ctr">
              <a:spAutoFit/>
            </a:bodyPr>
            <a:lstStyle/>
            <a:p>
              <a:endParaRPr lang="en-US" sz="2800">
                <a:solidFill>
                  <a:srgbClr val="FF0000"/>
                </a:solidFill>
              </a:endParaRPr>
            </a:p>
          </p:txBody>
        </p:sp>
        <p:sp>
          <p:nvSpPr>
            <p:cNvPr id="76" name="Oval 37"/>
            <p:cNvSpPr>
              <a:spLocks noChangeArrowheads="1"/>
            </p:cNvSpPr>
            <p:nvPr/>
          </p:nvSpPr>
          <p:spPr bwMode="auto">
            <a:xfrm rot="17546282">
              <a:off x="-1871335" y="3030330"/>
              <a:ext cx="384538" cy="382990"/>
            </a:xfrm>
            <a:prstGeom prst="ellipse">
              <a:avLst/>
            </a:prstGeom>
            <a:solidFill>
              <a:srgbClr val="FF0000"/>
            </a:solidFill>
            <a:ln w="22225" algn="ctr">
              <a:solidFill>
                <a:schemeClr val="tx1"/>
              </a:solidFill>
              <a:round/>
              <a:headEnd/>
              <a:tailEnd/>
            </a:ln>
          </p:spPr>
          <p:txBody>
            <a:bodyPr wrap="none" anchor="ctr">
              <a:spAutoFit/>
            </a:bodyPr>
            <a:lstStyle/>
            <a:p>
              <a:endParaRPr lang="en-US" sz="2800">
                <a:solidFill>
                  <a:srgbClr val="FF0000"/>
                </a:solidFill>
              </a:endParaRPr>
            </a:p>
          </p:txBody>
        </p:sp>
        <p:sp>
          <p:nvSpPr>
            <p:cNvPr id="77" name="Oval 37"/>
            <p:cNvSpPr>
              <a:spLocks noChangeArrowheads="1"/>
            </p:cNvSpPr>
            <p:nvPr/>
          </p:nvSpPr>
          <p:spPr bwMode="auto">
            <a:xfrm rot="17546282">
              <a:off x="-1890312" y="3393976"/>
              <a:ext cx="384538" cy="382990"/>
            </a:xfrm>
            <a:prstGeom prst="ellipse">
              <a:avLst/>
            </a:prstGeom>
            <a:solidFill>
              <a:srgbClr val="FF0000"/>
            </a:solidFill>
            <a:ln w="22225" algn="ctr">
              <a:solidFill>
                <a:schemeClr val="tx1"/>
              </a:solidFill>
              <a:round/>
              <a:headEnd/>
              <a:tailEnd/>
            </a:ln>
          </p:spPr>
          <p:txBody>
            <a:bodyPr wrap="none" anchor="ctr">
              <a:spAutoFit/>
            </a:bodyPr>
            <a:lstStyle/>
            <a:p>
              <a:endParaRPr lang="en-US" sz="2800">
                <a:solidFill>
                  <a:srgbClr val="FF0000"/>
                </a:solidFill>
              </a:endParaRPr>
            </a:p>
          </p:txBody>
        </p:sp>
        <p:sp>
          <p:nvSpPr>
            <p:cNvPr id="78" name="Oval 30"/>
            <p:cNvSpPr>
              <a:spLocks noChangeArrowheads="1"/>
            </p:cNvSpPr>
            <p:nvPr/>
          </p:nvSpPr>
          <p:spPr bwMode="auto">
            <a:xfrm rot="17546282">
              <a:off x="-2038220" y="3265203"/>
              <a:ext cx="384538" cy="382990"/>
            </a:xfrm>
            <a:prstGeom prst="ellipse">
              <a:avLst/>
            </a:prstGeom>
            <a:solidFill>
              <a:srgbClr val="0000FF"/>
            </a:solidFill>
            <a:ln w="22225" algn="ctr">
              <a:solidFill>
                <a:schemeClr val="tx1"/>
              </a:solidFill>
              <a:round/>
              <a:headEnd/>
              <a:tailEnd/>
            </a:ln>
          </p:spPr>
          <p:txBody>
            <a:bodyPr wrap="none" anchor="ctr">
              <a:spAutoFit/>
            </a:bodyPr>
            <a:lstStyle/>
            <a:p>
              <a:endParaRPr lang="en-US" sz="2800">
                <a:solidFill>
                  <a:srgbClr val="FF0000"/>
                </a:solidFill>
              </a:endParaRPr>
            </a:p>
          </p:txBody>
        </p:sp>
        <p:sp>
          <p:nvSpPr>
            <p:cNvPr id="79" name="Oval 37"/>
            <p:cNvSpPr>
              <a:spLocks noChangeArrowheads="1"/>
            </p:cNvSpPr>
            <p:nvPr/>
          </p:nvSpPr>
          <p:spPr bwMode="auto">
            <a:xfrm rot="17546282">
              <a:off x="-2136068" y="3483147"/>
              <a:ext cx="384538" cy="382990"/>
            </a:xfrm>
            <a:prstGeom prst="ellipse">
              <a:avLst/>
            </a:prstGeom>
            <a:solidFill>
              <a:srgbClr val="FF0000"/>
            </a:solidFill>
            <a:ln w="22225" algn="ctr">
              <a:solidFill>
                <a:schemeClr val="tx1"/>
              </a:solidFill>
              <a:round/>
              <a:headEnd/>
              <a:tailEnd/>
            </a:ln>
          </p:spPr>
          <p:txBody>
            <a:bodyPr wrap="none" anchor="ctr">
              <a:spAutoFit/>
            </a:bodyPr>
            <a:lstStyle/>
            <a:p>
              <a:endParaRPr lang="en-US" sz="2800">
                <a:solidFill>
                  <a:srgbClr val="FF0000"/>
                </a:solidFill>
              </a:endParaRPr>
            </a:p>
          </p:txBody>
        </p:sp>
        <p:sp>
          <p:nvSpPr>
            <p:cNvPr id="80" name="Oval 30"/>
            <p:cNvSpPr>
              <a:spLocks noChangeArrowheads="1"/>
            </p:cNvSpPr>
            <p:nvPr/>
          </p:nvSpPr>
          <p:spPr bwMode="auto">
            <a:xfrm rot="17546282">
              <a:off x="-2087985" y="3747817"/>
              <a:ext cx="384538" cy="382990"/>
            </a:xfrm>
            <a:prstGeom prst="ellipse">
              <a:avLst/>
            </a:prstGeom>
            <a:solidFill>
              <a:srgbClr val="0000FF"/>
            </a:solidFill>
            <a:ln w="22225" algn="ctr">
              <a:solidFill>
                <a:schemeClr val="tx1"/>
              </a:solidFill>
              <a:round/>
              <a:headEnd/>
              <a:tailEnd/>
            </a:ln>
          </p:spPr>
          <p:txBody>
            <a:bodyPr wrap="none" anchor="ctr">
              <a:spAutoFit/>
            </a:bodyPr>
            <a:lstStyle/>
            <a:p>
              <a:endParaRPr lang="en-US" sz="2800">
                <a:solidFill>
                  <a:srgbClr val="FF0000"/>
                </a:solidFill>
              </a:endParaRPr>
            </a:p>
          </p:txBody>
        </p:sp>
        <p:sp>
          <p:nvSpPr>
            <p:cNvPr id="81" name="Oval 37"/>
            <p:cNvSpPr>
              <a:spLocks noChangeArrowheads="1"/>
            </p:cNvSpPr>
            <p:nvPr/>
          </p:nvSpPr>
          <p:spPr bwMode="auto">
            <a:xfrm rot="17546282">
              <a:off x="-1915031" y="3850340"/>
              <a:ext cx="384538" cy="382990"/>
            </a:xfrm>
            <a:prstGeom prst="ellipse">
              <a:avLst/>
            </a:prstGeom>
            <a:solidFill>
              <a:srgbClr val="FF0000"/>
            </a:solidFill>
            <a:ln w="22225" algn="ctr">
              <a:solidFill>
                <a:schemeClr val="tx1"/>
              </a:solidFill>
              <a:round/>
              <a:headEnd/>
              <a:tailEnd/>
            </a:ln>
          </p:spPr>
          <p:txBody>
            <a:bodyPr wrap="none" anchor="ctr">
              <a:spAutoFit/>
            </a:bodyPr>
            <a:lstStyle/>
            <a:p>
              <a:endParaRPr lang="en-US" sz="2800">
                <a:solidFill>
                  <a:srgbClr val="FF0000"/>
                </a:solidFill>
              </a:endParaRPr>
            </a:p>
          </p:txBody>
        </p:sp>
        <p:sp>
          <p:nvSpPr>
            <p:cNvPr id="82" name="Oval 30"/>
            <p:cNvSpPr>
              <a:spLocks noChangeArrowheads="1"/>
            </p:cNvSpPr>
            <p:nvPr/>
          </p:nvSpPr>
          <p:spPr bwMode="auto">
            <a:xfrm rot="17546282">
              <a:off x="-1768626" y="4030198"/>
              <a:ext cx="384538" cy="382990"/>
            </a:xfrm>
            <a:prstGeom prst="ellipse">
              <a:avLst/>
            </a:prstGeom>
            <a:solidFill>
              <a:srgbClr val="0000FF"/>
            </a:solidFill>
            <a:ln w="22225" algn="ctr">
              <a:solidFill>
                <a:schemeClr val="tx1"/>
              </a:solidFill>
              <a:round/>
              <a:headEnd/>
              <a:tailEnd/>
            </a:ln>
          </p:spPr>
          <p:txBody>
            <a:bodyPr wrap="none" anchor="ctr">
              <a:spAutoFit/>
            </a:bodyPr>
            <a:lstStyle/>
            <a:p>
              <a:endParaRPr lang="en-US" sz="2800">
                <a:solidFill>
                  <a:srgbClr val="FF0000"/>
                </a:solidFill>
              </a:endParaRPr>
            </a:p>
          </p:txBody>
        </p:sp>
      </p:grpSp>
    </p:spTree>
    <p:extLst>
      <p:ext uri="{BB962C8B-B14F-4D97-AF65-F5344CB8AC3E}">
        <p14:creationId xmlns:p14="http://schemas.microsoft.com/office/powerpoint/2010/main" val="4257064116"/>
      </p:ext>
    </p:extLst>
  </p:cSld>
  <p:clrMapOvr>
    <a:masterClrMapping/>
  </p:clrMapOvr>
  <mc:AlternateContent xmlns:mc="http://schemas.openxmlformats.org/markup-compatibility/2006">
    <mc:Choice xmlns:p14="http://schemas.microsoft.com/office/powerpoint/2010/main" Requires="p14">
      <p:transition spd="slow" p14:dur="2000" advTm="52000"/>
    </mc:Choice>
    <mc:Fallback>
      <p:transition spd="slow" advTm="52000"/>
    </mc:Fallback>
  </mc:AlternateContent>
  <p:timing>
    <p:tnLst>
      <p:par>
        <p:cTn id="1" dur="indefinite" restart="never" nodeType="tmRoot"/>
      </p:par>
    </p:tnLst>
  </p:timing>
  <p:extLst mod="1">
    <p:ext uri="{3A86A75C-4F4B-4683-9AE1-C65F6400EC91}">
      <p14:laserTraceLst xmlns:p14="http://schemas.microsoft.com/office/powerpoint/2010/main">
        <p14:tracePtLst>
          <p14:tracePt t="13751" x="7751763" y="2374900"/>
          <p14:tracePt t="14290" x="7742238" y="2374900"/>
          <p14:tracePt t="14338" x="7732713" y="2374900"/>
          <p14:tracePt t="14345" x="7724775" y="2374900"/>
          <p14:tracePt t="14353" x="7688263" y="2374900"/>
          <p14:tracePt t="14373" x="7616825" y="2374900"/>
          <p14:tracePt t="14394" x="7562850" y="2384425"/>
          <p14:tracePt t="14413" x="7439025" y="2393950"/>
          <p14:tracePt t="14433" x="7313613" y="2393950"/>
          <p14:tracePt t="14454" x="7099300" y="2401888"/>
          <p14:tracePt t="14473" x="6965950" y="2401888"/>
          <p14:tracePt t="14493" x="6751638" y="2401888"/>
          <p14:tracePt t="14514" x="6589713" y="2401888"/>
          <p14:tracePt t="14534" x="6394450" y="2401888"/>
          <p14:tracePt t="14554" x="6251575" y="2374900"/>
          <p14:tracePt t="14573" x="6045200" y="2357438"/>
          <p14:tracePt t="14594" x="5929313" y="2339975"/>
          <p14:tracePt t="14614" x="5776913" y="2322513"/>
          <p14:tracePt t="14634" x="5688013" y="2303463"/>
          <p14:tracePt t="14654" x="5589588" y="2303463"/>
          <p14:tracePt t="14673" x="5537200" y="2303463"/>
          <p14:tracePt t="14694" x="5465763" y="2268538"/>
          <p14:tracePt t="14714" x="5429250" y="2232025"/>
          <p14:tracePt t="14734" x="5375275" y="2160588"/>
          <p14:tracePt t="14754" x="5357813" y="2089150"/>
          <p14:tracePt t="14774" x="5322888" y="1990725"/>
          <p14:tracePt t="14794" x="5303838" y="1911350"/>
          <p14:tracePt t="14814" x="5303838" y="1785938"/>
          <p14:tracePt t="14834" x="5303838" y="1714500"/>
          <p14:tracePt t="14854" x="5303838" y="1633538"/>
          <p14:tracePt t="14874" x="5313363" y="1589088"/>
          <p14:tracePt t="14894" x="5330825" y="1527175"/>
          <p14:tracePt t="14914" x="5340350" y="1517650"/>
          <p14:tracePt t="14934" x="5375275" y="1473200"/>
          <p14:tracePt t="14954" x="5411788" y="1438275"/>
          <p14:tracePt t="14974" x="5473700" y="1384300"/>
          <p14:tracePt t="14994" x="5527675" y="1339850"/>
          <p14:tracePt t="15019" x="5616575" y="1303338"/>
          <p14:tracePt t="15034" x="5688013" y="1285875"/>
          <p14:tracePt t="15054" x="5741988" y="1268413"/>
          <p14:tracePt t="15074" x="5795963" y="1258888"/>
          <p14:tracePt t="15094" x="5857875" y="1250950"/>
          <p14:tracePt t="15114" x="5911850" y="1250950"/>
          <p14:tracePt t="15134" x="6010275" y="1231900"/>
          <p14:tracePt t="15154" x="6062663" y="1223963"/>
          <p14:tracePt t="15174" x="6215063" y="1223963"/>
          <p14:tracePt t="15194" x="6340475" y="1223963"/>
          <p14:tracePt t="15214" x="6554788" y="1214438"/>
          <p14:tracePt t="15234" x="6705600" y="1214438"/>
          <p14:tracePt t="15254" x="6965950" y="1214438"/>
          <p14:tracePt t="15274" x="7116763" y="1214438"/>
          <p14:tracePt t="15294" x="7385050" y="1204913"/>
          <p14:tracePt t="15314" x="7537450" y="1204913"/>
          <p14:tracePt t="15334" x="7777163" y="1204913"/>
          <p14:tracePt t="15354" x="7912100" y="1204913"/>
          <p14:tracePt t="15374" x="8116888" y="1214438"/>
          <p14:tracePt t="15394" x="8232775" y="1223963"/>
          <p14:tracePt t="15414" x="8367713" y="1231900"/>
          <p14:tracePt t="15434" x="8420100" y="1250950"/>
          <p14:tracePt t="15454" x="8466138" y="1250950"/>
          <p14:tracePt t="15474" x="8491538" y="1258888"/>
          <p14:tracePt t="15494" x="8537575" y="1276350"/>
          <p14:tracePt t="15517" x="8555038" y="1295400"/>
          <p14:tracePt t="15534" x="8599488" y="1339850"/>
          <p14:tracePt t="15554" x="8616950" y="1347788"/>
          <p14:tracePt t="15574" x="8643938" y="1401763"/>
          <p14:tracePt t="15594" x="8670925" y="1428750"/>
          <p14:tracePt t="15614" x="8705850" y="1517650"/>
          <p14:tracePt t="15634" x="8732838" y="1562100"/>
          <p14:tracePt t="15654" x="8759825" y="1608138"/>
          <p14:tracePt t="15674" x="8769350" y="1633538"/>
          <p14:tracePt t="15694" x="8777288" y="1670050"/>
          <p14:tracePt t="15714" x="8777288" y="1687513"/>
          <p14:tracePt t="15734" x="8777288" y="1731963"/>
          <p14:tracePt t="15754" x="8777288" y="1751013"/>
          <p14:tracePt t="15774" x="8759825" y="1812925"/>
          <p14:tracePt t="15794" x="8732838" y="1857375"/>
          <p14:tracePt t="15814" x="8697913" y="1919288"/>
          <p14:tracePt t="15834" x="8661400" y="1982788"/>
          <p14:tracePt t="15854" x="8616950" y="2062163"/>
          <p14:tracePt t="15874" x="8562975" y="2116138"/>
          <p14:tracePt t="15894" x="8518525" y="2197100"/>
          <p14:tracePt t="15914" x="8491538" y="2241550"/>
          <p14:tracePt t="15934" x="8439150" y="2276475"/>
          <p14:tracePt t="15954" x="8412163" y="2303463"/>
          <p14:tracePt t="15974" x="8358188" y="2330450"/>
          <p14:tracePt t="15995" x="8323263" y="2357438"/>
          <p14:tracePt t="16014" x="8215313" y="2374900"/>
          <p14:tracePt t="16034" x="8126413" y="2384425"/>
          <p14:tracePt t="16054" x="7974013" y="2393950"/>
          <p14:tracePt t="16074" x="7875588" y="2401888"/>
          <p14:tracePt t="16094" x="7715250" y="2401888"/>
          <p14:tracePt t="16115" x="7626350" y="2401888"/>
          <p14:tracePt t="16134" x="7473950" y="2411413"/>
          <p14:tracePt t="16155" x="7367588" y="2411413"/>
          <p14:tracePt t="16174" x="7180263" y="2411413"/>
          <p14:tracePt t="16194" x="7062788" y="2411413"/>
          <p14:tracePt t="16215" x="6875463" y="2401888"/>
          <p14:tracePt t="16234" x="6705600" y="2384425"/>
          <p14:tracePt t="16255" x="6491288" y="2330450"/>
          <p14:tracePt t="16275" x="6384925" y="2276475"/>
          <p14:tracePt t="16295" x="6197600" y="2170113"/>
          <p14:tracePt t="16315" x="6116638" y="2098675"/>
          <p14:tracePt t="16335" x="5983288" y="2009775"/>
          <p14:tracePt t="16355" x="5884863" y="1965325"/>
          <p14:tracePt t="16375" x="5759450" y="1866900"/>
          <p14:tracePt t="16395" x="5697538" y="1803400"/>
          <p14:tracePt t="16415" x="5653088" y="1741488"/>
          <p14:tracePt t="16435" x="5616575" y="1697038"/>
          <p14:tracePt t="16455" x="5608638" y="1652588"/>
          <p14:tracePt t="16475" x="5608638" y="1616075"/>
          <p14:tracePt t="16495" x="5608638" y="1571625"/>
          <p14:tracePt t="16517" x="5608638" y="1544638"/>
          <p14:tracePt t="16535" x="5626100" y="1473200"/>
          <p14:tracePt t="16555" x="5680075" y="1411288"/>
          <p14:tracePt t="16575" x="5768975" y="1312863"/>
          <p14:tracePt t="16595" x="5840413" y="1268413"/>
          <p14:tracePt t="16615" x="5973763" y="1179513"/>
          <p14:tracePt t="16635" x="6027738" y="1143000"/>
          <p14:tracePt t="16655" x="6143625" y="1081088"/>
          <p14:tracePt t="16675" x="6215063" y="1071563"/>
          <p14:tracePt t="16695" x="6340475" y="1062038"/>
          <p14:tracePt t="16715" x="6438900" y="1062038"/>
          <p14:tracePt t="16735" x="6626225" y="1062038"/>
          <p14:tracePt t="16755" x="6769100" y="1062038"/>
          <p14:tracePt t="16775" x="7027863" y="1071563"/>
          <p14:tracePt t="16795" x="7197725" y="1071563"/>
          <p14:tracePt t="16815" x="7446963" y="1089025"/>
          <p14:tracePt t="16835" x="7581900" y="1089025"/>
          <p14:tracePt t="16855" x="7742238" y="1098550"/>
          <p14:tracePt t="16875" x="7848600" y="1108075"/>
          <p14:tracePt t="16895" x="7983538" y="1125538"/>
          <p14:tracePt t="16915" x="8054975" y="1133475"/>
          <p14:tracePt t="16935" x="8153400" y="1143000"/>
          <p14:tracePt t="16955" x="8205788" y="1169988"/>
          <p14:tracePt t="16975" x="8269288" y="1196975"/>
          <p14:tracePt t="16995" x="8296275" y="1196975"/>
          <p14:tracePt t="17015" x="8348663" y="1241425"/>
          <p14:tracePt t="17035" x="8367713" y="1241425"/>
          <p14:tracePt t="17055" x="8412163" y="1285875"/>
          <p14:tracePt t="17075" x="8420100" y="1322388"/>
          <p14:tracePt t="17095" x="8447088" y="1366838"/>
          <p14:tracePt t="17115" x="8466138" y="1401763"/>
          <p14:tracePt t="17135" x="8474075" y="1465263"/>
          <p14:tracePt t="17155" x="8501063" y="1500188"/>
          <p14:tracePt t="17175" x="8528050" y="1581150"/>
          <p14:tracePt t="17195" x="8528050" y="1616075"/>
          <p14:tracePt t="17215" x="8537575" y="1660525"/>
          <p14:tracePt t="17235" x="8537575" y="1697038"/>
          <p14:tracePt t="17255" x="8545513" y="1785938"/>
          <p14:tracePt t="17275" x="8545513" y="1847850"/>
          <p14:tracePt t="17295" x="8545513" y="1938338"/>
          <p14:tracePt t="17315" x="8555038" y="1990725"/>
          <p14:tracePt t="17335" x="8555038" y="2044700"/>
          <p14:tracePt t="17355" x="8555038" y="2081213"/>
          <p14:tracePt t="17375" x="8555038" y="2133600"/>
          <p14:tracePt t="17395" x="8545513" y="2179638"/>
          <p14:tracePt t="17415" x="8518525" y="2224088"/>
          <p14:tracePt t="17436" x="8491538" y="2259013"/>
          <p14:tracePt t="17455" x="8358188" y="2303463"/>
          <p14:tracePt t="17475" x="8242300" y="2322513"/>
          <p14:tracePt t="17495" x="8010525" y="2339975"/>
          <p14:tracePt t="17516" x="7848600" y="2347913"/>
          <p14:tracePt t="17535" x="7554913" y="2357438"/>
          <p14:tracePt t="17556" x="7348538" y="2357438"/>
          <p14:tracePt t="17575" x="7081838" y="2357438"/>
          <p14:tracePt t="17595" x="6929438" y="2366963"/>
          <p14:tracePt t="17615" x="6759575" y="2366963"/>
          <p14:tracePt t="17635" x="6634163" y="2366963"/>
          <p14:tracePt t="17655" x="6473825" y="2374900"/>
          <p14:tracePt t="17675" x="6375400" y="2374900"/>
          <p14:tracePt t="17695" x="6251575" y="2374900"/>
          <p14:tracePt t="17716" x="6161088" y="2374900"/>
          <p14:tracePt t="17735" x="6027738" y="2374900"/>
          <p14:tracePt t="17756" x="5929313" y="2374900"/>
          <p14:tracePt t="17775" x="5741988" y="2347913"/>
          <p14:tracePt t="17795" x="5626100" y="2322513"/>
          <p14:tracePt t="17816" x="5500688" y="2286000"/>
          <p14:tracePt t="17836" x="5456238" y="2259013"/>
          <p14:tracePt t="17855" x="5411788" y="2214563"/>
          <p14:tracePt t="17876" x="5402263" y="2179638"/>
          <p14:tracePt t="17896" x="5402263" y="2108200"/>
          <p14:tracePt t="17916" x="5402263" y="2054225"/>
          <p14:tracePt t="17936" x="5402263" y="1990725"/>
          <p14:tracePt t="17956" x="5411788" y="1928813"/>
          <p14:tracePt t="17976" x="5429250" y="1830388"/>
          <p14:tracePt t="17996" x="5438775" y="1795463"/>
          <p14:tracePt t="18020" x="5491163" y="1670050"/>
          <p14:tracePt t="18036" x="5545138" y="1571625"/>
          <p14:tracePt t="18056" x="5626100" y="1465263"/>
          <p14:tracePt t="18076" x="5670550" y="1393825"/>
          <p14:tracePt t="18096" x="5751513" y="1312863"/>
          <p14:tracePt t="18116" x="5822950" y="1258888"/>
          <p14:tracePt t="18136" x="5919788" y="1187450"/>
          <p14:tracePt t="18156" x="6018213" y="1152525"/>
          <p14:tracePt t="18176" x="6197600" y="1116013"/>
          <p14:tracePt t="18196" x="6357938" y="1089025"/>
          <p14:tracePt t="18216" x="6634163" y="1089025"/>
          <p14:tracePt t="18236" x="6858000" y="1089025"/>
          <p14:tracePt t="18256" x="7215188" y="1089025"/>
          <p14:tracePt t="18276" x="7473950" y="1089025"/>
          <p14:tracePt t="18296" x="7796213" y="1089025"/>
          <p14:tracePt t="18316" x="7983538" y="1116013"/>
          <p14:tracePt t="18336" x="8232775" y="1116013"/>
          <p14:tracePt t="18356" x="8348663" y="1116013"/>
          <p14:tracePt t="18376" x="8466138" y="1116013"/>
          <p14:tracePt t="18396" x="8510588" y="1116013"/>
          <p14:tracePt t="18416" x="8562975" y="1125538"/>
          <p14:tracePt t="18436" x="8599488" y="1143000"/>
          <p14:tracePt t="18457" x="8616950" y="1179513"/>
          <p14:tracePt t="18476" x="8634413" y="1204913"/>
          <p14:tracePt t="18496" x="8653463" y="1285875"/>
          <p14:tracePt t="18516" x="8653463" y="1330325"/>
          <p14:tracePt t="18536" x="8670925" y="1419225"/>
          <p14:tracePt t="18556" x="8688388" y="1490663"/>
          <p14:tracePt t="18576" x="8705850" y="1633538"/>
          <p14:tracePt t="18596" x="8715375" y="1724025"/>
          <p14:tracePt t="18616" x="8715375" y="1822450"/>
          <p14:tracePt t="18636" x="8715375" y="1884363"/>
          <p14:tracePt t="18656" x="8715375" y="1955800"/>
          <p14:tracePt t="18676" x="8715375" y="2000250"/>
          <p14:tracePt t="18696" x="8715375" y="2054225"/>
          <p14:tracePt t="18716" x="8697913" y="2062163"/>
          <p14:tracePt t="18736" x="8680450" y="2108200"/>
          <p14:tracePt t="18756" x="8661400" y="2125663"/>
          <p14:tracePt t="18776" x="8616950" y="2179638"/>
          <p14:tracePt t="18796" x="8582025" y="2205038"/>
          <p14:tracePt t="18816" x="8510588" y="2251075"/>
          <p14:tracePt t="18836" x="8474075" y="2295525"/>
          <p14:tracePt t="18856" x="8385175" y="2322513"/>
          <p14:tracePt t="18876" x="8296275" y="2330450"/>
          <p14:tracePt t="18896" x="8143875" y="2347913"/>
          <p14:tracePt t="18916" x="8027988" y="2347913"/>
          <p14:tracePt t="18936" x="7831138" y="2347913"/>
          <p14:tracePt t="18956" x="7697788" y="2347913"/>
          <p14:tracePt t="18976" x="7483475" y="2347913"/>
          <p14:tracePt t="18996" x="7358063" y="2347913"/>
          <p14:tracePt t="19016" x="7143750" y="2330450"/>
          <p14:tracePt t="19036" x="6991350" y="2303463"/>
          <p14:tracePt t="19056" x="6751638" y="2286000"/>
          <p14:tracePt t="19076" x="6589713" y="2276475"/>
          <p14:tracePt t="19096" x="6375400" y="2232025"/>
          <p14:tracePt t="19116" x="6251575" y="2224088"/>
          <p14:tracePt t="19136" x="6089650" y="2205038"/>
          <p14:tracePt t="19156" x="6018213" y="2205038"/>
          <p14:tracePt t="19176" x="5946775" y="2187575"/>
          <p14:tracePt t="19196" x="5919788" y="2179638"/>
          <p14:tracePt t="19216" x="5911850" y="2179638"/>
          <p14:tracePt t="19236" x="0" y="0"/>
        </p14:tracePtLst>
        <p14:tracePtLst>
          <p14:tracePt t="20501" x="536575" y="3490913"/>
          <p14:tracePt t="21241" x="544513" y="3490913"/>
          <p14:tracePt t="21256" x="561975" y="3500438"/>
          <p14:tracePt t="21264" x="588963" y="3500438"/>
          <p14:tracePt t="21277" x="776288" y="3500438"/>
          <p14:tracePt t="21298" x="990600" y="3509963"/>
          <p14:tracePt t="21318" x="1330325" y="3527425"/>
          <p14:tracePt t="21338" x="1509713" y="3544888"/>
          <p14:tracePt t="21358" x="1633538" y="3544888"/>
          <p14:tracePt t="21378" x="1643063" y="3544888"/>
          <p14:tracePt t="21398" x="0" y="0"/>
        </p14:tracePtLst>
        <p14:tracePtLst>
          <p14:tracePt t="31750" x="3660775" y="5384800"/>
          <p14:tracePt t="32592" x="3670300" y="5384800"/>
          <p14:tracePt t="32800" x="3670300" y="5394325"/>
          <p14:tracePt t="32864" x="3679825" y="5394325"/>
          <p14:tracePt t="32880" x="3679825" y="5402263"/>
          <p14:tracePt t="32968" x="3687763" y="5402263"/>
          <p14:tracePt t="32976" x="3697288" y="5384800"/>
          <p14:tracePt t="32985" x="3741738" y="5348288"/>
          <p14:tracePt t="33005" x="3902075" y="5286375"/>
          <p14:tracePt t="33025" x="4081463" y="5232400"/>
          <p14:tracePt t="33045" x="4510088" y="5143500"/>
          <p14:tracePt t="33065" x="4776788" y="5089525"/>
          <p14:tracePt t="33085" x="5133975" y="5062538"/>
          <p14:tracePt t="33105" x="5276850" y="5054600"/>
          <p14:tracePt t="33125" x="5411788" y="5037138"/>
          <p14:tracePt t="33145" x="5456238" y="5027613"/>
          <p14:tracePt t="33166" x="5491163" y="5018088"/>
          <p14:tracePt t="33185" x="5527675" y="5010150"/>
          <p14:tracePt t="33205" x="5572125" y="5000625"/>
          <p14:tracePt t="33225" x="5589588" y="4983163"/>
          <p14:tracePt t="33245" x="5626100" y="4938713"/>
          <p14:tracePt t="33265" x="5643563" y="4902200"/>
          <p14:tracePt t="33285" x="5670550" y="4857750"/>
          <p14:tracePt t="33305" x="5697538" y="4830763"/>
          <p14:tracePt t="33325" x="5795963" y="4795838"/>
          <p14:tracePt t="33345" x="5938838" y="4768850"/>
          <p14:tracePt t="33365" x="6161088" y="4741863"/>
          <p14:tracePt t="33385" x="6323013" y="4732338"/>
          <p14:tracePt t="33405" x="6518275" y="4732338"/>
          <p14:tracePt t="33425" x="6653213" y="4724400"/>
          <p14:tracePt t="33445" x="6867525" y="4732338"/>
          <p14:tracePt t="33465" x="7000875" y="4732338"/>
          <p14:tracePt t="33485" x="7143750" y="4732338"/>
          <p14:tracePt t="33505" x="7224713" y="4751388"/>
          <p14:tracePt t="33525" x="7358063" y="4768850"/>
          <p14:tracePt t="33545" x="7439025" y="4786313"/>
          <p14:tracePt t="33565" x="7527925" y="4803775"/>
          <p14:tracePt t="33585" x="7562850" y="4813300"/>
          <p14:tracePt t="33607" x="7616825" y="4875213"/>
          <p14:tracePt t="33625" x="7653338" y="4894263"/>
          <p14:tracePt t="33645" x="7724775" y="4965700"/>
          <p14:tracePt t="33666" x="7742238" y="4973638"/>
          <p14:tracePt t="33686" x="7769225" y="5010150"/>
          <p14:tracePt t="33706" x="7777163" y="5027613"/>
          <p14:tracePt t="33726" x="7777163" y="5062538"/>
          <p14:tracePt t="33746" x="7769225" y="5099050"/>
          <p14:tracePt t="33766" x="7732713" y="5153025"/>
          <p14:tracePt t="33786" x="7688263" y="5180013"/>
          <p14:tracePt t="33806" x="7527925" y="5241925"/>
          <p14:tracePt t="33826" x="7367588" y="5241925"/>
          <p14:tracePt t="33846" x="7108825" y="5268913"/>
          <p14:tracePt t="33866" x="6929438" y="5286375"/>
          <p14:tracePt t="33886" x="6653213" y="5286375"/>
          <p14:tracePt t="33906" x="6510338" y="5286375"/>
          <p14:tracePt t="33926" x="6276975" y="5286375"/>
          <p14:tracePt t="33947" x="6143625" y="5286375"/>
          <p14:tracePt t="33966" x="5983288" y="5286375"/>
          <p14:tracePt t="33986" x="5848350" y="5286375"/>
          <p14:tracePt t="34007" x="5697538" y="5286375"/>
          <p14:tracePt t="34027" x="5643563" y="5286375"/>
          <p14:tracePt t="34046" x="5581650" y="5286375"/>
          <p14:tracePt t="34067" x="5554663" y="5286375"/>
          <p14:tracePt t="34086" x="5537200" y="5268913"/>
          <p14:tracePt t="34106" x="5527675" y="5259388"/>
          <p14:tracePt t="34126" x="5527675" y="5251450"/>
          <p14:tracePt t="34146" x="5527675" y="5241925"/>
          <p14:tracePt t="34166" x="5537200" y="5187950"/>
          <p14:tracePt t="34186" x="5562600" y="5143500"/>
          <p14:tracePt t="34207" x="5697538" y="5010150"/>
          <p14:tracePt t="34227" x="5786438" y="4919663"/>
          <p14:tracePt t="34247" x="5965825" y="4795838"/>
          <p14:tracePt t="34267" x="6045200" y="4714875"/>
          <p14:tracePt t="34287" x="6197600" y="4643438"/>
          <p14:tracePt t="34307" x="6269038" y="4608513"/>
          <p14:tracePt t="34327" x="6394450" y="4562475"/>
          <p14:tracePt t="34347" x="6483350" y="4562475"/>
          <p14:tracePt t="34367" x="6643688" y="4562475"/>
          <p14:tracePt t="34387" x="6751638" y="4562475"/>
          <p14:tracePt t="34407" x="6919913" y="4562475"/>
          <p14:tracePt t="34427" x="6991350" y="4581525"/>
          <p14:tracePt t="34447" x="7099300" y="4598988"/>
          <p14:tracePt t="34467" x="7180263" y="4625975"/>
          <p14:tracePt t="34487" x="7277100" y="4652963"/>
          <p14:tracePt t="34507" x="7323138" y="4660900"/>
          <p14:tracePt t="34527" x="7375525" y="4660900"/>
          <p14:tracePt t="34547" x="7429500" y="4697413"/>
          <p14:tracePt t="34567" x="7491413" y="4741863"/>
          <p14:tracePt t="34587" x="7518400" y="4768850"/>
          <p14:tracePt t="34607" x="7527925" y="4795838"/>
          <p14:tracePt t="34627" x="7527925" y="4803775"/>
          <p14:tracePt t="34647" x="7527925" y="4822825"/>
          <p14:tracePt t="34667" x="7527925" y="4830763"/>
          <p14:tracePt t="34687" x="7527925" y="4857750"/>
          <p14:tracePt t="34707" x="7518400" y="4875213"/>
          <p14:tracePt t="34727" x="7510463" y="4919663"/>
          <p14:tracePt t="34747" x="7491413" y="4946650"/>
          <p14:tracePt t="34767" x="7446963" y="4983163"/>
          <p14:tracePt t="34787" x="7402513" y="5010150"/>
          <p14:tracePt t="34807" x="7331075" y="5072063"/>
          <p14:tracePt t="34827" x="7269163" y="5116513"/>
          <p14:tracePt t="34847" x="7180263" y="5153025"/>
          <p14:tracePt t="34867" x="7126288" y="5187950"/>
          <p14:tracePt t="34887" x="6991350" y="5241925"/>
          <p14:tracePt t="34907" x="6919913" y="5259388"/>
          <p14:tracePt t="34927" x="6858000" y="5286375"/>
          <p14:tracePt t="34947" x="6786563" y="5295900"/>
          <p14:tracePt t="34967" x="6680200" y="5313363"/>
          <p14:tracePt t="34987" x="6589713" y="5322888"/>
          <p14:tracePt t="35007" x="6394450" y="5330825"/>
          <p14:tracePt t="35027" x="6269038" y="5330825"/>
          <p14:tracePt t="35047" x="6108700" y="5330825"/>
          <p14:tracePt t="35067" x="6010275" y="5330825"/>
          <p14:tracePt t="35087" x="5840413" y="5330825"/>
          <p14:tracePt t="35107" x="5715000" y="5330825"/>
          <p14:tracePt t="35127" x="5510213" y="5330825"/>
          <p14:tracePt t="35147" x="5384800" y="5330825"/>
          <p14:tracePt t="35167" x="5232400" y="5330825"/>
          <p14:tracePt t="35188" x="5153025" y="5322888"/>
          <p14:tracePt t="35207" x="5062538" y="5313363"/>
          <p14:tracePt t="35227" x="5000625" y="5295900"/>
          <p14:tracePt t="35247" x="4946650" y="5276850"/>
          <p14:tracePt t="35267" x="4919663" y="5251450"/>
          <p14:tracePt t="35287" x="4902200" y="5232400"/>
          <p14:tracePt t="35307" x="4902200" y="5214938"/>
          <p14:tracePt t="35327" x="4902200" y="5160963"/>
          <p14:tracePt t="35347" x="4911725" y="5116513"/>
          <p14:tracePt t="35367" x="4938713" y="5054600"/>
          <p14:tracePt t="35387" x="4965700" y="5018088"/>
          <p14:tracePt t="35407" x="5018088" y="4973638"/>
          <p14:tracePt t="35427" x="5054600" y="4938713"/>
          <p14:tracePt t="35447" x="5108575" y="4894263"/>
          <p14:tracePt t="35467" x="5160963" y="4857750"/>
          <p14:tracePt t="35487" x="5205413" y="4830763"/>
          <p14:tracePt t="35507" x="5241925" y="4813300"/>
          <p14:tracePt t="35527" x="5340350" y="4786313"/>
          <p14:tracePt t="35547" x="5438775" y="4776788"/>
          <p14:tracePt t="35567" x="5653088" y="4768850"/>
          <p14:tracePt t="35587" x="5822950" y="4768850"/>
          <p14:tracePt t="35608" x="6099175" y="4768850"/>
          <p14:tracePt t="35628" x="6323013" y="4759325"/>
          <p14:tracePt t="35647" x="6653213" y="4759325"/>
          <p14:tracePt t="35668" x="6840538" y="4759325"/>
          <p14:tracePt t="35687" x="7134225" y="4759325"/>
          <p14:tracePt t="35708" x="7269163" y="4776788"/>
          <p14:tracePt t="35727" x="7429500" y="4830763"/>
          <p14:tracePt t="35747" x="7500938" y="4848225"/>
          <p14:tracePt t="35767" x="7616825" y="4884738"/>
          <p14:tracePt t="35787" x="7680325" y="4919663"/>
          <p14:tracePt t="35808" x="7724775" y="4946650"/>
          <p14:tracePt t="35828" x="7724775" y="4956175"/>
          <p14:tracePt t="35847" x="7732713" y="4965700"/>
          <p14:tracePt t="35868" x="7732713" y="4983163"/>
          <p14:tracePt t="35888" x="7724775" y="5000625"/>
          <p14:tracePt t="35908" x="7715250" y="5045075"/>
          <p14:tracePt t="35928" x="7626350" y="5116513"/>
          <p14:tracePt t="35948" x="7554913" y="5143500"/>
          <p14:tracePt t="35968" x="7412038" y="5224463"/>
          <p14:tracePt t="35988" x="7313613" y="5251450"/>
          <p14:tracePt t="36008" x="7180263" y="5303838"/>
          <p14:tracePt t="36028" x="7116763" y="5340350"/>
          <p14:tracePt t="36048" x="7045325" y="5375275"/>
          <p14:tracePt t="36068" x="7018338" y="5384800"/>
          <p14:tracePt t="36088" x="7000875" y="5402263"/>
          <p14:tracePt t="36108" x="6983413" y="5402263"/>
          <p14:tracePt t="36128" x="6973888" y="5411788"/>
          <p14:tracePt t="36148" x="6973888" y="5419725"/>
          <p14:tracePt t="36168" x="6965950" y="5429250"/>
          <p14:tracePt t="36188" x="6956425" y="5429250"/>
          <p14:tracePt t="36209" x="6946900" y="5429250"/>
          <p14:tracePt t="36345" x="6938963" y="5429250"/>
          <p14:tracePt t="36353" x="6938963" y="5419725"/>
          <p14:tracePt t="36361" x="6919913" y="5419725"/>
          <p14:tracePt t="36369" x="0" y="0"/>
        </p14:tracePtLst>
        <p14:tracePtLst>
          <p14:tracePt t="36788" x="5705475" y="5554663"/>
          <p14:tracePt t="37177" x="5715000" y="5554663"/>
          <p14:tracePt t="37265" x="5732463" y="5554663"/>
          <p14:tracePt t="37273" x="5759450" y="5554663"/>
          <p14:tracePt t="37281" x="5786438" y="5554663"/>
          <p14:tracePt t="37289" x="5911850" y="5554663"/>
          <p14:tracePt t="37309" x="6089650" y="5554663"/>
          <p14:tracePt t="37329" x="6224588" y="5554663"/>
          <p14:tracePt t="37348" x="6375400" y="5554663"/>
          <p14:tracePt t="37369" x="6572250" y="5554663"/>
          <p14:tracePt t="37388" x="6697663" y="5554663"/>
          <p14:tracePt t="37409" x="6867525" y="5554663"/>
          <p14:tracePt t="37429" x="7010400" y="5554663"/>
          <p14:tracePt t="37449" x="7126288" y="5554663"/>
          <p14:tracePt t="37468" x="7286625" y="5572125"/>
          <p14:tracePt t="37489" x="7394575" y="5581650"/>
          <p14:tracePt t="37515" x="7510463" y="5608638"/>
          <p14:tracePt t="37529" x="7572375" y="5626100"/>
          <p14:tracePt t="37549" x="7608888" y="5643563"/>
          <p14:tracePt t="37569" x="7634288" y="5670550"/>
          <p14:tracePt t="37589" x="7653338" y="5688013"/>
          <p14:tracePt t="37609" x="7661275" y="5705475"/>
          <p14:tracePt t="37629" x="7680325" y="5741988"/>
          <p14:tracePt t="37649" x="7688263" y="5776913"/>
          <p14:tracePt t="37669" x="7697788" y="5840413"/>
          <p14:tracePt t="37689" x="7697788" y="5884863"/>
          <p14:tracePt t="37709" x="7705725" y="5956300"/>
          <p14:tracePt t="37729" x="7715250" y="6018213"/>
          <p14:tracePt t="37749" x="7715250" y="6089650"/>
          <p14:tracePt t="37769" x="7715250" y="6170613"/>
          <p14:tracePt t="37789" x="7715250" y="6259513"/>
          <p14:tracePt t="37809" x="7715250" y="6313488"/>
          <p14:tracePt t="37829" x="7715250" y="6375400"/>
          <p14:tracePt t="37849" x="7715250" y="6419850"/>
          <p14:tracePt t="37869" x="7688263" y="6500813"/>
          <p14:tracePt t="37889" x="7680325" y="6537325"/>
          <p14:tracePt t="37909" x="7661275" y="6589713"/>
          <p14:tracePt t="37929" x="7634288" y="6653213"/>
          <p14:tracePt t="37949" x="7599363" y="6715125"/>
          <p14:tracePt t="37969" x="7572375" y="6759575"/>
          <p14:tracePt t="37989" x="7527925" y="6804025"/>
          <p14:tracePt t="38009" x="7510463" y="6823075"/>
          <p14:tracePt t="38029" x="7473950" y="6848475"/>
          <p14:tracePt t="38049" x="7446963" y="6848475"/>
          <p14:tracePt t="38069" x="7402513" y="6848475"/>
          <p14:tracePt t="38089" x="7367588" y="6848475"/>
          <p14:tracePt t="38109" x="7286625" y="6848475"/>
          <p14:tracePt t="38129" x="7215188" y="6848475"/>
          <p14:tracePt t="38149" x="7089775" y="6840538"/>
          <p14:tracePt t="38169" x="7000875" y="6840538"/>
          <p14:tracePt t="38189" x="6867525" y="6840538"/>
          <p14:tracePt t="38209" x="6769100" y="6840538"/>
          <p14:tracePt t="38230" x="6626225" y="6840538"/>
          <p14:tracePt t="38249" x="6518275" y="6840538"/>
          <p14:tracePt t="38269" x="6348413" y="6840538"/>
          <p14:tracePt t="38289" x="6232525" y="6840538"/>
          <p14:tracePt t="38309" x="6099175" y="6840538"/>
          <p14:tracePt t="38329" x="6018213" y="6831013"/>
          <p14:tracePt t="38349" x="5884863" y="6831013"/>
          <p14:tracePt t="38369" x="5803900" y="6831013"/>
          <p14:tracePt t="38389" x="5697538" y="6831013"/>
          <p14:tracePt t="38409" x="5608638" y="6831013"/>
          <p14:tracePt t="38429" x="5510213" y="6831013"/>
          <p14:tracePt t="38449" x="5446713" y="6813550"/>
          <p14:tracePt t="38469" x="5348288" y="6777038"/>
          <p14:tracePt t="38489" x="5286375" y="6751638"/>
          <p14:tracePt t="38518" x="5197475" y="6697663"/>
          <p14:tracePt t="38529" x="5143500" y="6670675"/>
          <p14:tracePt t="38549" x="5072063" y="6616700"/>
          <p14:tracePt t="38570" x="5054600" y="6581775"/>
          <p14:tracePt t="38589" x="5018088" y="6483350"/>
          <p14:tracePt t="38609" x="4983163" y="6411913"/>
          <p14:tracePt t="38629" x="4938713" y="6296025"/>
          <p14:tracePt t="38649" x="4929188" y="6215063"/>
          <p14:tracePt t="38669" x="4902200" y="6134100"/>
          <p14:tracePt t="38689" x="4902200" y="6081713"/>
          <p14:tracePt t="38709" x="4902200" y="6027738"/>
          <p14:tracePt t="38729" x="4894263" y="5973763"/>
          <p14:tracePt t="38750" x="4894263" y="5929313"/>
          <p14:tracePt t="38770" x="4894263" y="5902325"/>
          <p14:tracePt t="38789" x="4911725" y="5857875"/>
          <p14:tracePt t="38809" x="4919663" y="5822950"/>
          <p14:tracePt t="38829" x="4956175" y="5768975"/>
          <p14:tracePt t="38849" x="4991100" y="5732463"/>
          <p14:tracePt t="38869" x="5062538" y="5697538"/>
          <p14:tracePt t="38889" x="5099050" y="5688013"/>
          <p14:tracePt t="38910" x="5170488" y="5670550"/>
          <p14:tracePt t="38930" x="5205413" y="5670550"/>
          <p14:tracePt t="38949" x="5303838" y="5670550"/>
          <p14:tracePt t="38970" x="5375275" y="5661025"/>
          <p14:tracePt t="38990" x="5456238" y="5653088"/>
          <p14:tracePt t="39009" x="5518150" y="5653088"/>
          <p14:tracePt t="39030" x="5688013" y="5643563"/>
          <p14:tracePt t="39049" x="5822950" y="5643563"/>
          <p14:tracePt t="39069" x="5991225" y="5634038"/>
          <p14:tracePt t="39090" x="6116638" y="5634038"/>
          <p14:tracePt t="39109" x="6269038" y="5626100"/>
          <p14:tracePt t="39130" x="6375400" y="5626100"/>
          <p14:tracePt t="39150" x="6626225" y="5626100"/>
          <p14:tracePt t="39170" x="6777038" y="5626100"/>
          <p14:tracePt t="39190" x="7045325" y="5626100"/>
          <p14:tracePt t="39210" x="7180263" y="5626100"/>
          <p14:tracePt t="39230" x="7375525" y="5626100"/>
          <p14:tracePt t="39250" x="7473950" y="5626100"/>
          <p14:tracePt t="39270" x="7581900" y="5626100"/>
          <p14:tracePt t="39290" x="7661275" y="5643563"/>
          <p14:tracePt t="39310" x="7777163" y="5653088"/>
          <p14:tracePt t="39330" x="7858125" y="5661025"/>
          <p14:tracePt t="39350" x="7939088" y="5688013"/>
          <p14:tracePt t="39370" x="7956550" y="5715000"/>
          <p14:tracePt t="39390" x="7974013" y="5732463"/>
          <p14:tracePt t="39410" x="7974013" y="5741988"/>
          <p14:tracePt t="39430" x="7974013" y="5776913"/>
          <p14:tracePt t="39450" x="7991475" y="5795963"/>
          <p14:tracePt t="39470" x="7991475" y="5830888"/>
          <p14:tracePt t="39490" x="7991475" y="5867400"/>
          <p14:tracePt t="39520" x="7983538" y="5929313"/>
          <p14:tracePt t="39530" x="7974013" y="5973763"/>
          <p14:tracePt t="39550" x="7947025" y="6072188"/>
          <p14:tracePt t="39570" x="7939088" y="6134100"/>
          <p14:tracePt t="39590" x="7920038" y="6242050"/>
          <p14:tracePt t="39610" x="7885113" y="6303963"/>
          <p14:tracePt t="39630" x="7848600" y="6384925"/>
          <p14:tracePt t="39650" x="7831138" y="6456363"/>
          <p14:tracePt t="39670" x="7804150" y="6510338"/>
          <p14:tracePt t="39690" x="7786688" y="6527800"/>
          <p14:tracePt t="39710" x="7742238" y="6589713"/>
          <p14:tracePt t="39730" x="7715250" y="6589713"/>
          <p14:tracePt t="39750" x="7670800" y="6626225"/>
          <p14:tracePt t="39770" x="7643813" y="6643688"/>
          <p14:tracePt t="39790" x="7562850" y="6688138"/>
          <p14:tracePt t="39810" x="7518400" y="6705600"/>
          <p14:tracePt t="39830" x="7456488" y="6742113"/>
          <p14:tracePt t="39850" x="7402513" y="6759575"/>
          <p14:tracePt t="39870" x="7348538" y="6786563"/>
          <p14:tracePt t="39890" x="7323138" y="6796088"/>
          <p14:tracePt t="39910" x="7259638" y="6813550"/>
          <p14:tracePt t="39930" x="7224713" y="6813550"/>
          <p14:tracePt t="39950" x="7143750" y="6813550"/>
          <p14:tracePt t="39970" x="7072313" y="6813550"/>
          <p14:tracePt t="39990" x="6983413" y="6813550"/>
          <p14:tracePt t="40012" x="6858000" y="6813550"/>
          <p14:tracePt t="40030" x="6705600" y="6813550"/>
          <p14:tracePt t="40050" x="6608763" y="6813550"/>
          <p14:tracePt t="40070" x="6446838" y="6804025"/>
          <p14:tracePt t="40090" x="6348413" y="6804025"/>
          <p14:tracePt t="40110" x="6215063" y="6804025"/>
          <p14:tracePt t="40130" x="6134100" y="6804025"/>
          <p14:tracePt t="40150" x="5973763" y="6796088"/>
          <p14:tracePt t="40170" x="5848350" y="6796088"/>
          <p14:tracePt t="40190" x="5670550" y="6786563"/>
          <p14:tracePt t="40210" x="5572125" y="6786563"/>
          <p14:tracePt t="40230" x="5500688" y="6777038"/>
          <p14:tracePt t="40250" x="5456238" y="6777038"/>
          <p14:tracePt t="40270" x="5384800" y="6769100"/>
          <p14:tracePt t="40290" x="5303838" y="6769100"/>
          <p14:tracePt t="40310" x="5160963" y="6732588"/>
          <p14:tracePt t="40330" x="5081588" y="6697663"/>
          <p14:tracePt t="40350" x="4983163" y="6653213"/>
          <p14:tracePt t="40370" x="4946650" y="6608763"/>
          <p14:tracePt t="40390" x="4929188" y="6545263"/>
          <p14:tracePt t="40410" x="4919663" y="6491288"/>
          <p14:tracePt t="40430" x="4919663" y="6419850"/>
          <p14:tracePt t="40450" x="4911725" y="6357938"/>
          <p14:tracePt t="40470" x="4911725" y="6276975"/>
          <p14:tracePt t="40490" x="4911725" y="6197600"/>
          <p14:tracePt t="40510" x="4911725" y="6089650"/>
          <p14:tracePt t="40530" x="4911725" y="6027738"/>
          <p14:tracePt t="40550" x="4911725" y="5965825"/>
          <p14:tracePt t="40571" x="4911725" y="5919788"/>
          <p14:tracePt t="40590" x="4911725" y="5857875"/>
          <p14:tracePt t="40610" x="4911725" y="5822950"/>
          <p14:tracePt t="40631" x="4919663" y="5786438"/>
          <p14:tracePt t="40650" x="4929188" y="5751513"/>
          <p14:tracePt t="40670" x="4938713" y="5724525"/>
          <p14:tracePt t="40691" x="4956175" y="5705475"/>
          <p14:tracePt t="40711" x="4973638" y="5670550"/>
          <p14:tracePt t="40731" x="5000625" y="5634038"/>
          <p14:tracePt t="40750" x="5045075" y="5581650"/>
          <p14:tracePt t="40771" x="5072063" y="5562600"/>
          <p14:tracePt t="40791" x="5099050" y="5545138"/>
          <p14:tracePt t="40811" x="5126038" y="5527675"/>
          <p14:tracePt t="40831" x="5160963" y="5518150"/>
          <p14:tracePt t="40851" x="5197475" y="5518150"/>
          <p14:tracePt t="40871" x="5251450" y="5518150"/>
          <p14:tracePt t="40891" x="5295900" y="5518150"/>
          <p14:tracePt t="40911" x="5367338" y="5518150"/>
          <p14:tracePt t="40931" x="5419725" y="5518150"/>
          <p14:tracePt t="40951" x="5527675" y="5518150"/>
          <p14:tracePt t="40971" x="5589588" y="5518150"/>
          <p14:tracePt t="40991" x="5688013" y="5518150"/>
          <p14:tracePt t="41018" x="5803900" y="5518150"/>
          <p14:tracePt t="41031" x="5894388" y="5518150"/>
          <p14:tracePt t="41051" x="5973763" y="5518150"/>
          <p14:tracePt t="41071" x="6072188" y="5518150"/>
          <p14:tracePt t="41091" x="6161088" y="5518150"/>
          <p14:tracePt t="41111" x="6251575" y="5537200"/>
          <p14:tracePt t="41131" x="6303963" y="5554663"/>
          <p14:tracePt t="41151" x="6394450" y="5572125"/>
          <p14:tracePt t="41171" x="6456363" y="5589588"/>
          <p14:tracePt t="41191" x="6589713" y="5599113"/>
          <p14:tracePt t="41211" x="6697663" y="5599113"/>
          <p14:tracePt t="41231" x="6848475" y="5616575"/>
          <p14:tracePt t="41251" x="6938963" y="5643563"/>
          <p14:tracePt t="41272" x="7089775" y="5653088"/>
          <p14:tracePt t="41291" x="7188200" y="5661025"/>
          <p14:tracePt t="41311" x="7323138" y="5670550"/>
          <p14:tracePt t="41331" x="7385050" y="5670550"/>
          <p14:tracePt t="41351" x="7491413" y="5688013"/>
          <p14:tracePt t="41371" x="7581900" y="5697538"/>
          <p14:tracePt t="41391" x="7742238" y="5715000"/>
          <p14:tracePt t="41411" x="7867650" y="5715000"/>
          <p14:tracePt t="41431" x="8045450" y="5715000"/>
          <p14:tracePt t="41451" x="8161338" y="5715000"/>
          <p14:tracePt t="41471" x="8269288" y="5715000"/>
          <p14:tracePt t="41491" x="8277225" y="5715000"/>
          <p14:tracePt t="41514" x="8277225" y="5724525"/>
          <p14:tracePt t="41531" x="8277225" y="5732463"/>
          <p14:tracePt t="41551" x="8277225" y="5768975"/>
          <p14:tracePt t="41571" x="8259763" y="5795963"/>
          <p14:tracePt t="41591" x="8197850" y="5884863"/>
          <p14:tracePt t="41611" x="8143875" y="5938838"/>
          <p14:tracePt t="41631" x="8072438" y="6054725"/>
          <p14:tracePt t="41651" x="8027988" y="6134100"/>
          <p14:tracePt t="41671" x="7947025" y="6251575"/>
          <p14:tracePt t="41691" x="7902575" y="6323013"/>
          <p14:tracePt t="41711" x="7858125" y="6394450"/>
          <p14:tracePt t="41731" x="7831138" y="6429375"/>
          <p14:tracePt t="41751" x="7804150" y="6491288"/>
          <p14:tracePt t="41771" x="7777163" y="6518275"/>
          <p14:tracePt t="41791" x="7751763" y="6562725"/>
          <p14:tracePt t="41811" x="7715250" y="6616700"/>
          <p14:tracePt t="41831" x="7670800" y="6661150"/>
          <p14:tracePt t="41851" x="7643813" y="6680200"/>
          <p14:tracePt t="41871" x="7554913" y="6705600"/>
          <p14:tracePt t="41891" x="7483475" y="6715125"/>
          <p14:tracePt t="41911" x="7402513" y="6742113"/>
          <p14:tracePt t="41931" x="7358063" y="6742113"/>
          <p14:tracePt t="41951" x="7286625" y="6751638"/>
          <p14:tracePt t="41971" x="7232650" y="6751638"/>
          <p14:tracePt t="41991" x="7153275" y="6751638"/>
          <p14:tracePt t="42011" x="7108825" y="6751638"/>
          <p14:tracePt t="42031" x="7037388" y="6751638"/>
          <p14:tracePt t="42051" x="6965950" y="6751638"/>
          <p14:tracePt t="42071" x="6823075" y="6742113"/>
          <p14:tracePt t="42091" x="6670675" y="6724650"/>
          <p14:tracePt t="42111" x="6446838" y="6724650"/>
          <p14:tracePt t="42131" x="6330950" y="6724650"/>
          <p14:tracePt t="42151" x="6143625" y="6724650"/>
          <p14:tracePt t="42171" x="6045200" y="6724650"/>
          <p14:tracePt t="42191" x="5884863" y="6724650"/>
          <p14:tracePt t="42211" x="5768975" y="6724650"/>
          <p14:tracePt t="42232" x="5626100" y="6724650"/>
          <p14:tracePt t="42251" x="5518150" y="6724650"/>
          <p14:tracePt t="42271" x="5384800" y="6724650"/>
          <p14:tracePt t="42292" x="5268913" y="6715125"/>
          <p14:tracePt t="42312" x="5089525" y="6680200"/>
          <p14:tracePt t="42332" x="4991100" y="6653213"/>
          <p14:tracePt t="42352" x="4884738" y="6589713"/>
          <p14:tracePt t="42372" x="4830763" y="6527800"/>
          <p14:tracePt t="42392" x="4768850" y="6473825"/>
          <p14:tracePt t="42411" x="4741863" y="6429375"/>
          <p14:tracePt t="42432" x="4705350" y="6367463"/>
          <p14:tracePt t="42452" x="4670425" y="6323013"/>
          <p14:tracePt t="42472" x="4625975" y="6224588"/>
          <p14:tracePt t="42492" x="4616450" y="6153150"/>
          <p14:tracePt t="42492" x="4608513" y="6126163"/>
          <p14:tracePt t="42492" x="4608513" y="6072188"/>
          <p14:tracePt t="42520" x="4608513" y="6027738"/>
          <p14:tracePt t="42532" x="4608513" y="5946775"/>
          <p14:tracePt t="42552" x="4608513" y="5857875"/>
          <p14:tracePt t="42572" x="4608513" y="5813425"/>
          <p14:tracePt t="42592" x="4608513" y="5732463"/>
          <p14:tracePt t="42612" x="4608513" y="5688013"/>
          <p14:tracePt t="42632" x="4625975" y="5653088"/>
          <p14:tracePt t="42652" x="4633913" y="5626100"/>
          <p14:tracePt t="42672" x="4670425" y="5599113"/>
          <p14:tracePt t="42692" x="4697413" y="5581650"/>
          <p14:tracePt t="42712" x="4776788" y="5537200"/>
          <p14:tracePt t="42732" x="4822825" y="5518150"/>
          <p14:tracePt t="42752" x="4938713" y="5518150"/>
          <p14:tracePt t="42772" x="5018088" y="5500688"/>
          <p14:tracePt t="42792" x="5143500" y="5500688"/>
          <p14:tracePt t="42812" x="5214938" y="5500688"/>
          <p14:tracePt t="42832" x="5340350" y="5491163"/>
          <p14:tracePt t="42852" x="5446713" y="5491163"/>
          <p14:tracePt t="42872" x="5608638" y="5491163"/>
          <p14:tracePt t="42892" x="5680075" y="5491163"/>
          <p14:tracePt t="42912" x="5795963" y="5491163"/>
          <p14:tracePt t="42932" x="5857875" y="5491163"/>
          <p14:tracePt t="42952" x="6010275" y="5500688"/>
          <p14:tracePt t="42972" x="6126163" y="5500688"/>
          <p14:tracePt t="42992" x="6232525" y="5500688"/>
          <p14:tracePt t="43014" x="6384925" y="5500688"/>
          <p14:tracePt t="43032" x="6545263" y="5500688"/>
          <p14:tracePt t="43052" x="6670675" y="5500688"/>
          <p14:tracePt t="43072" x="6875463" y="5500688"/>
          <p14:tracePt t="43092" x="6965950" y="5500688"/>
          <p14:tracePt t="43113" x="7054850" y="5500688"/>
          <p14:tracePt t="43132" x="7099300" y="5500688"/>
          <p14:tracePt t="43152" x="7188200" y="5500688"/>
          <p14:tracePt t="43172" x="7277100" y="5500688"/>
          <p14:tracePt t="43192" x="7358063" y="5510213"/>
          <p14:tracePt t="43212" x="7419975" y="5510213"/>
          <p14:tracePt t="43232" x="7473950" y="5510213"/>
          <p14:tracePt t="43252" x="7483475" y="5518150"/>
          <p14:tracePt t="43272" x="7491413" y="5527675"/>
          <p14:tracePt t="43293" x="7500938" y="5527675"/>
          <p14:tracePt t="43312" x="7527925" y="5554663"/>
          <p14:tracePt t="43332" x="7554913" y="5572125"/>
          <p14:tracePt t="43352" x="7589838" y="5616575"/>
          <p14:tracePt t="43372" x="7599363" y="5643563"/>
          <p14:tracePt t="43392" x="7616825" y="5697538"/>
          <p14:tracePt t="43412" x="7634288" y="5732463"/>
          <p14:tracePt t="43432" x="7661275" y="5803900"/>
          <p14:tracePt t="43452" x="7688263" y="5848350"/>
          <p14:tracePt t="43472" x="7715250" y="5894388"/>
          <p14:tracePt t="43492" x="7724775" y="5929313"/>
          <p14:tracePt t="43512" x="7732713" y="5965825"/>
          <p14:tracePt t="43532" x="7742238" y="5991225"/>
          <p14:tracePt t="43552" x="7769225" y="6054725"/>
          <p14:tracePt t="43572" x="7796213" y="6126163"/>
          <p14:tracePt t="43592" x="7813675" y="6170613"/>
          <p14:tracePt t="43612" x="7823200" y="6215063"/>
          <p14:tracePt t="43632" x="7823200" y="6242050"/>
          <p14:tracePt t="43652" x="7823200" y="6276975"/>
          <p14:tracePt t="43672" x="7823200" y="6323013"/>
          <p14:tracePt t="43692" x="7823200" y="6348413"/>
          <p14:tracePt t="43712" x="7813675" y="6384925"/>
          <p14:tracePt t="43732" x="7804150" y="6411913"/>
          <p14:tracePt t="43752" x="7777163" y="6465888"/>
          <p14:tracePt t="43772" x="7742238" y="6518275"/>
          <p14:tracePt t="43792" x="7715250" y="6545263"/>
          <p14:tracePt t="43812" x="7670800" y="6589713"/>
          <p14:tracePt t="43832" x="7634288" y="6608763"/>
          <p14:tracePt t="43852" x="7616825" y="6634163"/>
          <p14:tracePt t="43872" x="7589838" y="6634163"/>
          <p14:tracePt t="43893" x="7545388" y="6661150"/>
          <p14:tracePt t="43913" x="7510463" y="6670675"/>
          <p14:tracePt t="43932" x="7439025" y="6670675"/>
          <p14:tracePt t="43953" x="7394575" y="6680200"/>
          <p14:tracePt t="43973" x="7304088" y="6680200"/>
          <p14:tracePt t="43993" x="7269163" y="6680200"/>
          <p14:tracePt t="44020" x="7126288" y="6680200"/>
          <p14:tracePt t="44033" x="7062788" y="6680200"/>
          <p14:tracePt t="44053" x="6965950" y="6688138"/>
          <p14:tracePt t="44073" x="6884988" y="6688138"/>
          <p14:tracePt t="44093" x="6724650" y="6688138"/>
          <p14:tracePt t="44113" x="6616700" y="6688138"/>
          <p14:tracePt t="44133" x="6456363" y="6688138"/>
          <p14:tracePt t="44153" x="6357938" y="6688138"/>
          <p14:tracePt t="44173" x="6205538" y="6688138"/>
          <p14:tracePt t="44193" x="6099175" y="6688138"/>
          <p14:tracePt t="44213" x="5956300" y="6688138"/>
          <p14:tracePt t="44233" x="5875338" y="6688138"/>
          <p14:tracePt t="44253" x="5768975" y="6688138"/>
          <p14:tracePt t="44273" x="5705475" y="6688138"/>
          <p14:tracePt t="44293" x="5626100" y="6688138"/>
          <p14:tracePt t="44314" x="5562600" y="6688138"/>
          <p14:tracePt t="44333" x="5510213" y="6661150"/>
          <p14:tracePt t="44353" x="5473700" y="6634163"/>
          <p14:tracePt t="44373" x="5375275" y="6554788"/>
          <p14:tracePt t="44393" x="5322888" y="6473825"/>
          <p14:tracePt t="44413" x="5241925" y="6402388"/>
          <p14:tracePt t="44433" x="5205413" y="6367463"/>
          <p14:tracePt t="44453" x="5170488" y="6323013"/>
          <p14:tracePt t="44473" x="5153025" y="6269038"/>
          <p14:tracePt t="44493" x="5143500" y="6232525"/>
          <p14:tracePt t="44515" x="5116513" y="6153150"/>
          <p14:tracePt t="44533" x="5108575" y="6081713"/>
          <p14:tracePt t="44553" x="5099050" y="6027738"/>
          <p14:tracePt t="44573" x="5089525" y="5946775"/>
          <p14:tracePt t="44593" x="5089525" y="5894388"/>
          <p14:tracePt t="44613" x="5089525" y="5830888"/>
          <p14:tracePt t="44633" x="5099050" y="5786438"/>
          <p14:tracePt t="44653" x="5108575" y="5715000"/>
          <p14:tracePt t="44673" x="5116513" y="5688013"/>
          <p14:tracePt t="44693" x="5126038" y="5608638"/>
          <p14:tracePt t="44713" x="5143500" y="5581650"/>
          <p14:tracePt t="44733" x="5153025" y="5554663"/>
          <p14:tracePt t="44753" x="5153025" y="5545138"/>
          <p14:tracePt t="44773" x="5160963" y="5537200"/>
          <p14:tracePt t="44793" x="5170488" y="5537200"/>
          <p14:tracePt t="44813" x="5180013" y="5527675"/>
          <p14:tracePt t="44833" x="5205413" y="5518150"/>
          <p14:tracePt t="44853" x="5259388" y="5518150"/>
          <p14:tracePt t="44873" x="5348288" y="5510213"/>
          <p14:tracePt t="44893" x="5500688" y="5510213"/>
          <p14:tracePt t="44913" x="5599113" y="5491163"/>
          <p14:tracePt t="44933" x="5715000" y="5491163"/>
          <p14:tracePt t="44953" x="5786438" y="5491163"/>
          <p14:tracePt t="44973" x="5929313" y="5491163"/>
          <p14:tracePt t="44993" x="6027738" y="5491163"/>
          <p14:tracePt t="45013" x="6153150" y="5491163"/>
          <p14:tracePt t="45033" x="6242050" y="5491163"/>
          <p14:tracePt t="45053" x="6402388" y="5491163"/>
          <p14:tracePt t="45073" x="6510338" y="5491163"/>
          <p14:tracePt t="45093" x="6680200" y="5491163"/>
          <p14:tracePt t="45113" x="6796088" y="5491163"/>
          <p14:tracePt t="45133" x="6983413" y="5491163"/>
          <p14:tracePt t="45153" x="7126288" y="5500688"/>
          <p14:tracePt t="45173" x="7394575" y="5500688"/>
          <p14:tracePt t="45193" x="7554913" y="5500688"/>
          <p14:tracePt t="45213" x="7742238" y="5518150"/>
          <p14:tracePt t="45233" x="7823200" y="5527675"/>
          <p14:tracePt t="45253" x="7867650" y="5537200"/>
          <p14:tracePt t="45273" x="7902575" y="5537200"/>
          <p14:tracePt t="45293" x="7947025" y="5554663"/>
          <p14:tracePt t="45313" x="7966075" y="5554663"/>
          <p14:tracePt t="45334" x="8001000" y="5554663"/>
          <p14:tracePt t="45353" x="8018463" y="5562600"/>
          <p14:tracePt t="45373" x="8027988" y="5581650"/>
          <p14:tracePt t="45394" x="8054975" y="5589588"/>
          <p14:tracePt t="45413" x="8081963" y="5608638"/>
          <p14:tracePt t="45433" x="8081963" y="5626100"/>
          <p14:tracePt t="45453" x="8081963" y="5661025"/>
          <p14:tracePt t="45473" x="8081963" y="5705475"/>
          <p14:tracePt t="45493" x="8081963" y="5741988"/>
          <p14:tracePt t="45517" x="8081963" y="5830888"/>
          <p14:tracePt t="45534" x="8081963" y="5894388"/>
          <p14:tracePt t="45554" x="8081963" y="5929313"/>
          <p14:tracePt t="45574" x="8062913" y="5983288"/>
          <p14:tracePt t="45594" x="8045450" y="6037263"/>
          <p14:tracePt t="45614" x="8001000" y="6108700"/>
          <p14:tracePt t="45634" x="7983538" y="6161088"/>
          <p14:tracePt t="45654" x="7920038" y="6259513"/>
          <p14:tracePt t="45674" x="7885113" y="6323013"/>
          <p14:tracePt t="45694" x="7823200" y="6402388"/>
          <p14:tracePt t="45714" x="7786688" y="6446838"/>
          <p14:tracePt t="45734" x="7759700" y="6491288"/>
          <p14:tracePt t="45754" x="7742238" y="6510338"/>
          <p14:tracePt t="45774" x="7715250" y="6537325"/>
          <p14:tracePt t="45794" x="7705725" y="6554788"/>
          <p14:tracePt t="45814" x="7697788" y="6572250"/>
          <p14:tracePt t="45834" x="7680325" y="6581775"/>
          <p14:tracePt t="45854" x="7661275" y="6589713"/>
          <p14:tracePt t="45874" x="7634288" y="6608763"/>
          <p14:tracePt t="45894" x="7599363" y="6643688"/>
          <p14:tracePt t="45914" x="7562850" y="6670675"/>
          <p14:tracePt t="45934" x="7527925" y="6705600"/>
          <p14:tracePt t="45954" x="7500938" y="6715125"/>
          <p14:tracePt t="45974" x="7456488" y="6732588"/>
          <p14:tracePt t="45994" x="7429500" y="6742113"/>
          <p14:tracePt t="46017" x="7358063" y="6742113"/>
          <p14:tracePt t="46034" x="7323138" y="6742113"/>
          <p14:tracePt t="46054" x="7242175" y="6742113"/>
          <p14:tracePt t="46074" x="7153275" y="6742113"/>
          <p14:tracePt t="46094" x="7000875" y="6742113"/>
          <p14:tracePt t="46114" x="6902450" y="6742113"/>
          <p14:tracePt t="46134" x="6769100" y="6742113"/>
          <p14:tracePt t="46154" x="6688138" y="6742113"/>
          <p14:tracePt t="46174" x="6608763" y="6742113"/>
          <p14:tracePt t="46194" x="6545263" y="6742113"/>
          <p14:tracePt t="46214" x="6456363" y="6742113"/>
          <p14:tracePt t="46234" x="6384925" y="6742113"/>
          <p14:tracePt t="46254" x="6276975" y="6742113"/>
          <p14:tracePt t="46274" x="6205538" y="6751638"/>
          <p14:tracePt t="46294" x="6089650" y="6751638"/>
          <p14:tracePt t="46314" x="6010275" y="6759575"/>
          <p14:tracePt t="46334" x="5911850" y="6759575"/>
          <p14:tracePt t="46354" x="5840413" y="6759575"/>
          <p14:tracePt t="46374" x="5741988" y="6759575"/>
          <p14:tracePt t="46394" x="5670550" y="6759575"/>
          <p14:tracePt t="46414" x="5562600" y="6742113"/>
          <p14:tracePt t="46434" x="5500688" y="6732588"/>
          <p14:tracePt t="46454" x="5429250" y="6724650"/>
          <p14:tracePt t="46474" x="5394325" y="6705600"/>
          <p14:tracePt t="46494" x="5357813" y="6688138"/>
          <p14:tracePt t="46514" x="5348288" y="6661150"/>
          <p14:tracePt t="46534" x="5330825" y="6626225"/>
          <p14:tracePt t="46554" x="5276850" y="6581775"/>
          <p14:tracePt t="46574" x="5180013" y="6483350"/>
          <p14:tracePt t="46594" x="5116513" y="6419850"/>
          <p14:tracePt t="46614" x="5089525" y="6357938"/>
          <p14:tracePt t="46634" x="5081588" y="6323013"/>
          <p14:tracePt t="46654" x="5081588" y="6251575"/>
          <p14:tracePt t="46674" x="5081588" y="6188075"/>
          <p14:tracePt t="46694" x="5072063" y="6062663"/>
          <p14:tracePt t="46714" x="5072063" y="5983288"/>
          <p14:tracePt t="46734" x="5072063" y="5894388"/>
          <p14:tracePt t="46754" x="5072063" y="5857875"/>
          <p14:tracePt t="46774" x="5089525" y="5768975"/>
          <p14:tracePt t="46794" x="5099050" y="5732463"/>
          <p14:tracePt t="46814" x="5108575" y="5680075"/>
          <p14:tracePt t="46834" x="5126038" y="5653088"/>
          <p14:tracePt t="46854" x="5153025" y="5634038"/>
          <p14:tracePt t="46874" x="5160963" y="5626100"/>
          <p14:tracePt t="46894" x="5187950" y="5608638"/>
          <p14:tracePt t="46914" x="5214938" y="5581650"/>
          <p14:tracePt t="46934" x="5313363" y="5527675"/>
          <p14:tracePt t="46955" x="5357813" y="5518150"/>
          <p14:tracePt t="46974" x="5438775" y="5500688"/>
          <p14:tracePt t="46994" x="5465763" y="5500688"/>
          <p14:tracePt t="47016" x="5626100" y="5500688"/>
          <p14:tracePt t="47034" x="5697538" y="5500688"/>
          <p14:tracePt t="47054" x="5830888" y="5491163"/>
          <p14:tracePt t="47074" x="5894388" y="5491163"/>
          <p14:tracePt t="47095" x="5991225" y="5491163"/>
          <p14:tracePt t="47115" x="6045200" y="5491163"/>
          <p14:tracePt t="47134" x="6099175" y="5483225"/>
          <p14:tracePt t="47155" x="6108700" y="5483225"/>
          <p14:tracePt t="47174" x="6116638" y="5483225"/>
          <p14:tracePt t="47195" x="0" y="0"/>
        </p14:tracePtLst>
        <p14:tracePtLst>
          <p14:tracePt t="47296" x="5419725" y="5786438"/>
          <p14:tracePt t="47872" x="5411788" y="5786438"/>
          <p14:tracePt t="47888" x="5402263" y="5786438"/>
          <p14:tracePt t="47896" x="5402263" y="5776913"/>
          <p14:tracePt t="47904" x="5394325" y="5751513"/>
          <p14:tracePt t="47915" x="5375275" y="5697538"/>
          <p14:tracePt t="47935" x="5348288" y="5518150"/>
          <p14:tracePt t="47955" x="5295900" y="5340350"/>
          <p14:tracePt t="47975" x="5251450" y="5126038"/>
          <p14:tracePt t="47995" x="5241925" y="4946650"/>
          <p14:tracePt t="48015" x="5241925" y="4616450"/>
          <p14:tracePt t="48035" x="5241925" y="4402138"/>
          <p14:tracePt t="48055" x="5241925" y="4081463"/>
          <p14:tracePt t="48075" x="5241925" y="3875088"/>
          <p14:tracePt t="48095" x="5241925" y="3536950"/>
          <p14:tracePt t="48115" x="5251450" y="3259138"/>
          <p14:tracePt t="48135" x="5268913" y="2965450"/>
          <p14:tracePt t="48155" x="5322888" y="2795588"/>
          <p14:tracePt t="48175" x="5375275" y="2581275"/>
          <p14:tracePt t="48195" x="5429250" y="2428875"/>
          <p14:tracePt t="48215" x="5491163" y="2276475"/>
          <p14:tracePt t="48235" x="5537200" y="2133600"/>
          <p14:tracePt t="48255" x="5634038" y="1965325"/>
          <p14:tracePt t="48275" x="5697538" y="1893888"/>
          <p14:tracePt t="48295" x="5759450" y="1812925"/>
          <p14:tracePt t="48315" x="5830888" y="1751013"/>
          <p14:tracePt t="48335" x="5965825" y="1643063"/>
          <p14:tracePt t="48355" x="6062663" y="1581150"/>
          <p14:tracePt t="48376" x="6251575" y="1517650"/>
          <p14:tracePt t="48395" x="6367463" y="1482725"/>
          <p14:tracePt t="48415" x="6653213" y="1428750"/>
          <p14:tracePt t="48435" x="6848475" y="1393825"/>
          <p14:tracePt t="48455" x="7180263" y="1366838"/>
          <p14:tracePt t="48475" x="7375525" y="1330325"/>
          <p14:tracePt t="48495" x="7572375" y="1303338"/>
          <p14:tracePt t="48519" x="7858125" y="1276350"/>
          <p14:tracePt t="48535" x="8027988" y="1250950"/>
          <p14:tracePt t="48556" x="8143875" y="1241425"/>
          <p14:tracePt t="48575" x="8232775" y="1241425"/>
          <p14:tracePt t="48596" x="8269288" y="1241425"/>
          <p14:tracePt t="48615" x="8277225" y="1241425"/>
          <p14:tracePt t="48635" x="8286750" y="1250950"/>
          <p14:tracePt t="48655" x="8296275" y="1268413"/>
          <p14:tracePt t="48675" x="8313738" y="1295400"/>
          <p14:tracePt t="48695" x="8348663" y="1322388"/>
          <p14:tracePt t="48716" x="8375650" y="1347788"/>
          <p14:tracePt t="48736" x="8412163" y="1374775"/>
          <p14:tracePt t="48736" x="0" y="0"/>
        </p14:tracePtLst>
      </p14:laserTraceLst>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ChangeArrowheads="1"/>
          </p:cNvSpPr>
          <p:nvPr/>
        </p:nvSpPr>
        <p:spPr bwMode="auto">
          <a:xfrm>
            <a:off x="411163" y="258805"/>
            <a:ext cx="3036887" cy="519113"/>
          </a:xfrm>
          <a:prstGeom prst="rect">
            <a:avLst/>
          </a:prstGeom>
          <a:noFill/>
          <a:ln w="22225" algn="ctr">
            <a:noFill/>
            <a:miter lim="800000"/>
            <a:headEnd/>
            <a:tailEnd/>
          </a:ln>
        </p:spPr>
        <p:txBody>
          <a:bodyPr wrap="none" anchor="ctr">
            <a:spAutoFit/>
          </a:bodyPr>
          <a:lstStyle/>
          <a:p>
            <a:pPr algn="l"/>
            <a:r>
              <a:rPr lang="en-US" u="sng"/>
              <a:t>gamma radiation</a:t>
            </a:r>
            <a:r>
              <a:rPr lang="en-US"/>
              <a:t>: </a:t>
            </a:r>
          </a:p>
        </p:txBody>
      </p:sp>
      <p:sp>
        <p:nvSpPr>
          <p:cNvPr id="201736" name="Rectangle 8"/>
          <p:cNvSpPr>
            <a:spLocks noChangeArrowheads="1"/>
          </p:cNvSpPr>
          <p:nvPr/>
        </p:nvSpPr>
        <p:spPr bwMode="auto">
          <a:xfrm>
            <a:off x="874713" y="1358054"/>
            <a:ext cx="5651500" cy="519113"/>
          </a:xfrm>
          <a:prstGeom prst="rect">
            <a:avLst/>
          </a:prstGeom>
          <a:noFill/>
          <a:ln w="22225" algn="ctr">
            <a:noFill/>
            <a:miter lim="800000"/>
            <a:headEnd/>
            <a:tailEnd/>
          </a:ln>
        </p:spPr>
        <p:txBody>
          <a:bodyPr wrap="none" anchor="ctr">
            <a:spAutoFit/>
          </a:bodyPr>
          <a:lstStyle/>
          <a:p>
            <a:pPr algn="l"/>
            <a:r>
              <a:rPr lang="en-US"/>
              <a:t>-- can penetrate to internal organs </a:t>
            </a:r>
          </a:p>
        </p:txBody>
      </p:sp>
      <p:sp>
        <p:nvSpPr>
          <p:cNvPr id="201737" name="Rectangle 9"/>
          <p:cNvSpPr>
            <a:spLocks noChangeArrowheads="1"/>
          </p:cNvSpPr>
          <p:nvPr/>
        </p:nvSpPr>
        <p:spPr bwMode="auto">
          <a:xfrm>
            <a:off x="884238" y="2123229"/>
            <a:ext cx="2500312" cy="519113"/>
          </a:xfrm>
          <a:prstGeom prst="rect">
            <a:avLst/>
          </a:prstGeom>
          <a:noFill/>
          <a:ln w="22225" algn="ctr">
            <a:noFill/>
            <a:miter lim="800000"/>
            <a:headEnd/>
            <a:tailEnd/>
          </a:ln>
        </p:spPr>
        <p:txBody>
          <a:bodyPr wrap="none" anchor="ctr">
            <a:spAutoFit/>
          </a:bodyPr>
          <a:lstStyle/>
          <a:p>
            <a:pPr algn="l"/>
            <a:r>
              <a:rPr lang="en-US"/>
              <a:t>-- gamma ray: </a:t>
            </a:r>
          </a:p>
        </p:txBody>
      </p:sp>
      <p:grpSp>
        <p:nvGrpSpPr>
          <p:cNvPr id="2" name="Group 19"/>
          <p:cNvGrpSpPr>
            <a:grpSpLocks/>
          </p:cNvGrpSpPr>
          <p:nvPr/>
        </p:nvGrpSpPr>
        <p:grpSpPr bwMode="auto">
          <a:xfrm>
            <a:off x="1611313" y="2855642"/>
            <a:ext cx="4445000" cy="1373187"/>
            <a:chOff x="1033" y="1542"/>
            <a:chExt cx="2800" cy="865"/>
          </a:xfrm>
        </p:grpSpPr>
        <p:sp>
          <p:nvSpPr>
            <p:cNvPr id="9245" name="Rectangle 10"/>
            <p:cNvSpPr>
              <a:spLocks noChangeArrowheads="1"/>
            </p:cNvSpPr>
            <p:nvPr/>
          </p:nvSpPr>
          <p:spPr bwMode="auto">
            <a:xfrm>
              <a:off x="1421" y="1542"/>
              <a:ext cx="2412" cy="865"/>
            </a:xfrm>
            <a:prstGeom prst="rect">
              <a:avLst/>
            </a:prstGeom>
            <a:noFill/>
            <a:ln w="22225" algn="ctr">
              <a:noFill/>
              <a:miter lim="800000"/>
              <a:headEnd/>
              <a:tailEnd/>
            </a:ln>
          </p:spPr>
          <p:txBody>
            <a:bodyPr wrap="none" anchor="ctr">
              <a:spAutoFit/>
            </a:bodyPr>
            <a:lstStyle/>
            <a:p>
              <a:pPr algn="l"/>
              <a:r>
                <a:rPr lang="en-US" dirty="0"/>
                <a:t>emitted when nucleons</a:t>
              </a:r>
            </a:p>
            <a:p>
              <a:pPr algn="l"/>
              <a:r>
                <a:rPr lang="en-US" dirty="0"/>
                <a:t>rearrange into a more</a:t>
              </a:r>
            </a:p>
            <a:p>
              <a:pPr algn="l"/>
              <a:r>
                <a:rPr lang="en-US" dirty="0"/>
                <a:t>stable configuration </a:t>
              </a:r>
            </a:p>
          </p:txBody>
        </p:sp>
        <p:sp>
          <p:nvSpPr>
            <p:cNvPr id="9246" name="Line 11"/>
            <p:cNvSpPr>
              <a:spLocks noChangeShapeType="1"/>
            </p:cNvSpPr>
            <p:nvPr/>
          </p:nvSpPr>
          <p:spPr bwMode="auto">
            <a:xfrm>
              <a:off x="1033" y="1718"/>
              <a:ext cx="338" cy="0"/>
            </a:xfrm>
            <a:prstGeom prst="line">
              <a:avLst/>
            </a:prstGeom>
            <a:noFill/>
            <a:ln w="22225">
              <a:solidFill>
                <a:srgbClr val="FF0000"/>
              </a:solidFill>
              <a:round/>
              <a:headEnd/>
              <a:tailEnd type="triangle" w="lg" len="lg"/>
            </a:ln>
          </p:spPr>
          <p:txBody>
            <a:bodyPr wrap="none" anchor="ctr">
              <a:spAutoFit/>
            </a:bodyPr>
            <a:lstStyle/>
            <a:p>
              <a:endParaRPr lang="en-US"/>
            </a:p>
          </p:txBody>
        </p:sp>
      </p:grpSp>
      <p:sp>
        <p:nvSpPr>
          <p:cNvPr id="201741" name="Rectangle 13"/>
          <p:cNvSpPr>
            <a:spLocks noChangeArrowheads="1"/>
          </p:cNvSpPr>
          <p:nvPr/>
        </p:nvSpPr>
        <p:spPr bwMode="auto">
          <a:xfrm>
            <a:off x="884238" y="4264310"/>
            <a:ext cx="4204997" cy="1384995"/>
          </a:xfrm>
          <a:prstGeom prst="rect">
            <a:avLst/>
          </a:prstGeom>
          <a:noFill/>
          <a:ln w="22225" algn="ctr">
            <a:noFill/>
            <a:miter lim="800000"/>
            <a:headEnd/>
            <a:tailEnd/>
          </a:ln>
        </p:spPr>
        <p:txBody>
          <a:bodyPr wrap="none" anchor="ctr">
            <a:spAutoFit/>
          </a:bodyPr>
          <a:lstStyle/>
          <a:p>
            <a:pPr algn="l"/>
            <a:r>
              <a:rPr lang="en-US" dirty="0"/>
              <a:t>-- gamma radiation often </a:t>
            </a:r>
            <a:endParaRPr lang="en-US" dirty="0" smtClean="0"/>
          </a:p>
          <a:p>
            <a:pPr algn="l"/>
            <a:r>
              <a:rPr lang="en-US" dirty="0"/>
              <a:t> </a:t>
            </a:r>
            <a:r>
              <a:rPr lang="en-US" dirty="0" smtClean="0"/>
              <a:t>  accompanies other</a:t>
            </a:r>
            <a:endParaRPr lang="en-US" dirty="0"/>
          </a:p>
          <a:p>
            <a:pPr algn="l"/>
            <a:r>
              <a:rPr lang="en-US" dirty="0" smtClean="0"/>
              <a:t>   nuclear </a:t>
            </a:r>
            <a:r>
              <a:rPr lang="en-US" dirty="0"/>
              <a:t>decays </a:t>
            </a:r>
          </a:p>
        </p:txBody>
      </p:sp>
      <p:sp>
        <p:nvSpPr>
          <p:cNvPr id="201742" name="Rectangle 14"/>
          <p:cNvSpPr>
            <a:spLocks noChangeArrowheads="1"/>
          </p:cNvSpPr>
          <p:nvPr/>
        </p:nvSpPr>
        <p:spPr bwMode="auto">
          <a:xfrm>
            <a:off x="3295650" y="257218"/>
            <a:ext cx="5363969" cy="523220"/>
          </a:xfrm>
          <a:prstGeom prst="rect">
            <a:avLst/>
          </a:prstGeom>
          <a:noFill/>
          <a:ln w="9525">
            <a:noFill/>
            <a:miter lim="800000"/>
            <a:headEnd/>
            <a:tailEnd/>
          </a:ln>
        </p:spPr>
        <p:txBody>
          <a:bodyPr wrap="none">
            <a:spAutoFit/>
          </a:bodyPr>
          <a:lstStyle/>
          <a:p>
            <a:pPr algn="l"/>
            <a:r>
              <a:rPr lang="en-US" dirty="0">
                <a:solidFill>
                  <a:schemeClr val="tx1"/>
                </a:solidFill>
              </a:rPr>
              <a:t>consists of high-energy </a:t>
            </a:r>
            <a:r>
              <a:rPr lang="en-US" dirty="0" smtClean="0">
                <a:solidFill>
                  <a:schemeClr val="tx1"/>
                </a:solidFill>
              </a:rPr>
              <a:t>photons,</a:t>
            </a:r>
            <a:endParaRPr lang="en-US" dirty="0">
              <a:solidFill>
                <a:schemeClr val="tx1"/>
              </a:solidFill>
            </a:endParaRPr>
          </a:p>
        </p:txBody>
      </p:sp>
      <p:sp>
        <p:nvSpPr>
          <p:cNvPr id="201743" name="Rectangle 15"/>
          <p:cNvSpPr>
            <a:spLocks noChangeArrowheads="1"/>
          </p:cNvSpPr>
          <p:nvPr/>
        </p:nvSpPr>
        <p:spPr bwMode="auto">
          <a:xfrm>
            <a:off x="3443288" y="2066079"/>
            <a:ext cx="354012" cy="457200"/>
          </a:xfrm>
          <a:prstGeom prst="rect">
            <a:avLst/>
          </a:prstGeom>
          <a:noFill/>
          <a:ln w="9525">
            <a:noFill/>
            <a:miter lim="800000"/>
            <a:headEnd/>
            <a:tailEnd/>
          </a:ln>
        </p:spPr>
        <p:txBody>
          <a:bodyPr wrap="none">
            <a:spAutoFit/>
          </a:bodyPr>
          <a:lstStyle/>
          <a:p>
            <a:pPr algn="r"/>
            <a:r>
              <a:rPr lang="en-US" sz="2400">
                <a:solidFill>
                  <a:schemeClr val="tx1"/>
                </a:solidFill>
              </a:rPr>
              <a:t>0</a:t>
            </a:r>
          </a:p>
        </p:txBody>
      </p:sp>
      <p:sp>
        <p:nvSpPr>
          <p:cNvPr id="201744" name="Rectangle 16"/>
          <p:cNvSpPr>
            <a:spLocks noChangeArrowheads="1"/>
          </p:cNvSpPr>
          <p:nvPr/>
        </p:nvSpPr>
        <p:spPr bwMode="auto">
          <a:xfrm>
            <a:off x="3430588" y="2388342"/>
            <a:ext cx="354012" cy="457200"/>
          </a:xfrm>
          <a:prstGeom prst="rect">
            <a:avLst/>
          </a:prstGeom>
          <a:noFill/>
          <a:ln w="9525">
            <a:noFill/>
            <a:miter lim="800000"/>
            <a:headEnd/>
            <a:tailEnd/>
          </a:ln>
        </p:spPr>
        <p:txBody>
          <a:bodyPr wrap="none">
            <a:spAutoFit/>
          </a:bodyPr>
          <a:lstStyle/>
          <a:p>
            <a:pPr algn="r"/>
            <a:r>
              <a:rPr lang="en-US" sz="2400">
                <a:solidFill>
                  <a:schemeClr val="tx1"/>
                </a:solidFill>
              </a:rPr>
              <a:t>0</a:t>
            </a:r>
          </a:p>
        </p:txBody>
      </p:sp>
      <p:sp>
        <p:nvSpPr>
          <p:cNvPr id="201745" name="Rectangle 17"/>
          <p:cNvSpPr>
            <a:spLocks noChangeArrowheads="1"/>
          </p:cNvSpPr>
          <p:nvPr/>
        </p:nvSpPr>
        <p:spPr bwMode="auto">
          <a:xfrm>
            <a:off x="3686175" y="2212129"/>
            <a:ext cx="330200" cy="519113"/>
          </a:xfrm>
          <a:prstGeom prst="rect">
            <a:avLst/>
          </a:prstGeom>
          <a:noFill/>
          <a:ln w="9525">
            <a:noFill/>
            <a:miter lim="800000"/>
            <a:headEnd/>
            <a:tailEnd/>
          </a:ln>
        </p:spPr>
        <p:txBody>
          <a:bodyPr wrap="none">
            <a:spAutoFit/>
          </a:bodyPr>
          <a:lstStyle/>
          <a:p>
            <a:pPr algn="l"/>
            <a:r>
              <a:rPr lang="en-US">
                <a:solidFill>
                  <a:schemeClr val="tx1"/>
                </a:solidFill>
                <a:latin typeface="Symbol" pitchFamily="18" charset="2"/>
              </a:rPr>
              <a:t>g</a:t>
            </a:r>
          </a:p>
        </p:txBody>
      </p:sp>
      <p:sp>
        <p:nvSpPr>
          <p:cNvPr id="201746" name="Rectangle 18"/>
          <p:cNvSpPr>
            <a:spLocks noChangeArrowheads="1"/>
          </p:cNvSpPr>
          <p:nvPr/>
        </p:nvSpPr>
        <p:spPr bwMode="auto">
          <a:xfrm>
            <a:off x="4154488" y="2123229"/>
            <a:ext cx="1636712" cy="519113"/>
          </a:xfrm>
          <a:prstGeom prst="rect">
            <a:avLst/>
          </a:prstGeom>
          <a:noFill/>
          <a:ln w="9525">
            <a:noFill/>
            <a:miter lim="800000"/>
            <a:headEnd/>
            <a:tailEnd/>
          </a:ln>
        </p:spPr>
        <p:txBody>
          <a:bodyPr wrap="none">
            <a:spAutoFit/>
          </a:bodyPr>
          <a:lstStyle/>
          <a:p>
            <a:pPr algn="l"/>
            <a:r>
              <a:rPr lang="en-US">
                <a:solidFill>
                  <a:schemeClr val="tx1"/>
                </a:solidFill>
              </a:rPr>
              <a:t>(or just </a:t>
            </a:r>
            <a:r>
              <a:rPr lang="en-US">
                <a:solidFill>
                  <a:schemeClr val="tx1"/>
                </a:solidFill>
                <a:latin typeface="Symbol" pitchFamily="18" charset="2"/>
              </a:rPr>
              <a:t>g</a:t>
            </a:r>
            <a:r>
              <a:rPr lang="en-US">
                <a:solidFill>
                  <a:schemeClr val="tx1"/>
                </a:solidFill>
              </a:rPr>
              <a:t>)</a:t>
            </a:r>
          </a:p>
        </p:txBody>
      </p:sp>
      <p:sp>
        <p:nvSpPr>
          <p:cNvPr id="201752" name="Rectangle 24"/>
          <p:cNvSpPr>
            <a:spLocks noChangeArrowheads="1"/>
          </p:cNvSpPr>
          <p:nvPr/>
        </p:nvSpPr>
        <p:spPr bwMode="auto">
          <a:xfrm>
            <a:off x="1506319" y="5816600"/>
            <a:ext cx="693738" cy="457200"/>
          </a:xfrm>
          <a:prstGeom prst="rect">
            <a:avLst/>
          </a:prstGeom>
          <a:noFill/>
          <a:ln w="9525">
            <a:noFill/>
            <a:miter lim="800000"/>
            <a:headEnd/>
            <a:tailEnd/>
          </a:ln>
        </p:spPr>
        <p:txBody>
          <a:bodyPr wrap="none">
            <a:spAutoFit/>
          </a:bodyPr>
          <a:lstStyle/>
          <a:p>
            <a:pPr algn="r"/>
            <a:r>
              <a:rPr lang="en-US" sz="2400">
                <a:solidFill>
                  <a:schemeClr val="tx1"/>
                </a:solidFill>
              </a:rPr>
              <a:t>234</a:t>
            </a:r>
          </a:p>
        </p:txBody>
      </p:sp>
      <p:sp>
        <p:nvSpPr>
          <p:cNvPr id="201753" name="Rectangle 25"/>
          <p:cNvSpPr>
            <a:spLocks noChangeArrowheads="1"/>
          </p:cNvSpPr>
          <p:nvPr/>
        </p:nvSpPr>
        <p:spPr bwMode="auto">
          <a:xfrm>
            <a:off x="1663482" y="6138862"/>
            <a:ext cx="523875" cy="457200"/>
          </a:xfrm>
          <a:prstGeom prst="rect">
            <a:avLst/>
          </a:prstGeom>
          <a:noFill/>
          <a:ln w="9525">
            <a:noFill/>
            <a:miter lim="800000"/>
            <a:headEnd/>
            <a:tailEnd/>
          </a:ln>
        </p:spPr>
        <p:txBody>
          <a:bodyPr wrap="none">
            <a:spAutoFit/>
          </a:bodyPr>
          <a:lstStyle/>
          <a:p>
            <a:pPr algn="r"/>
            <a:r>
              <a:rPr lang="en-US" sz="2400">
                <a:solidFill>
                  <a:schemeClr val="tx1"/>
                </a:solidFill>
              </a:rPr>
              <a:t>92</a:t>
            </a:r>
          </a:p>
        </p:txBody>
      </p:sp>
      <p:sp>
        <p:nvSpPr>
          <p:cNvPr id="201754" name="Rectangle 26"/>
          <p:cNvSpPr>
            <a:spLocks noChangeArrowheads="1"/>
          </p:cNvSpPr>
          <p:nvPr/>
        </p:nvSpPr>
        <p:spPr bwMode="auto">
          <a:xfrm>
            <a:off x="2074644" y="5962650"/>
            <a:ext cx="441325" cy="519112"/>
          </a:xfrm>
          <a:prstGeom prst="rect">
            <a:avLst/>
          </a:prstGeom>
          <a:noFill/>
          <a:ln w="9525">
            <a:noFill/>
            <a:miter lim="800000"/>
            <a:headEnd/>
            <a:tailEnd/>
          </a:ln>
        </p:spPr>
        <p:txBody>
          <a:bodyPr wrap="none">
            <a:spAutoFit/>
          </a:bodyPr>
          <a:lstStyle/>
          <a:p>
            <a:pPr algn="l"/>
            <a:r>
              <a:rPr lang="en-US">
                <a:solidFill>
                  <a:schemeClr val="tx1"/>
                </a:solidFill>
              </a:rPr>
              <a:t>U</a:t>
            </a:r>
          </a:p>
        </p:txBody>
      </p:sp>
      <p:sp>
        <p:nvSpPr>
          <p:cNvPr id="201755" name="Line 27"/>
          <p:cNvSpPr>
            <a:spLocks noChangeShapeType="1"/>
          </p:cNvSpPr>
          <p:nvPr/>
        </p:nvSpPr>
        <p:spPr bwMode="auto">
          <a:xfrm>
            <a:off x="2552482" y="6191250"/>
            <a:ext cx="741362" cy="0"/>
          </a:xfrm>
          <a:prstGeom prst="line">
            <a:avLst/>
          </a:prstGeom>
          <a:noFill/>
          <a:ln w="22225">
            <a:solidFill>
              <a:schemeClr val="tx1"/>
            </a:solidFill>
            <a:round/>
            <a:headEnd/>
            <a:tailEnd type="triangle" w="lg" len="lg"/>
          </a:ln>
        </p:spPr>
        <p:txBody>
          <a:bodyPr wrap="none" anchor="ctr">
            <a:spAutoFit/>
          </a:bodyPr>
          <a:lstStyle/>
          <a:p>
            <a:endParaRPr lang="en-US"/>
          </a:p>
        </p:txBody>
      </p:sp>
      <p:sp>
        <p:nvSpPr>
          <p:cNvPr id="201756" name="Rectangle 28"/>
          <p:cNvSpPr>
            <a:spLocks noChangeArrowheads="1"/>
          </p:cNvSpPr>
          <p:nvPr/>
        </p:nvSpPr>
        <p:spPr bwMode="auto">
          <a:xfrm>
            <a:off x="3377982" y="5816600"/>
            <a:ext cx="693737" cy="457200"/>
          </a:xfrm>
          <a:prstGeom prst="rect">
            <a:avLst/>
          </a:prstGeom>
          <a:noFill/>
          <a:ln w="9525">
            <a:noFill/>
            <a:miter lim="800000"/>
            <a:headEnd/>
            <a:tailEnd/>
          </a:ln>
        </p:spPr>
        <p:txBody>
          <a:bodyPr wrap="none">
            <a:spAutoFit/>
          </a:bodyPr>
          <a:lstStyle/>
          <a:p>
            <a:pPr algn="r"/>
            <a:r>
              <a:rPr lang="en-US" sz="2400">
                <a:solidFill>
                  <a:schemeClr val="tx1"/>
                </a:solidFill>
              </a:rPr>
              <a:t>230</a:t>
            </a:r>
          </a:p>
        </p:txBody>
      </p:sp>
      <p:sp>
        <p:nvSpPr>
          <p:cNvPr id="201757" name="Rectangle 29"/>
          <p:cNvSpPr>
            <a:spLocks noChangeArrowheads="1"/>
          </p:cNvSpPr>
          <p:nvPr/>
        </p:nvSpPr>
        <p:spPr bwMode="auto">
          <a:xfrm>
            <a:off x="3535144" y="6138862"/>
            <a:ext cx="523875" cy="457200"/>
          </a:xfrm>
          <a:prstGeom prst="rect">
            <a:avLst/>
          </a:prstGeom>
          <a:noFill/>
          <a:ln w="9525">
            <a:noFill/>
            <a:miter lim="800000"/>
            <a:headEnd/>
            <a:tailEnd/>
          </a:ln>
        </p:spPr>
        <p:txBody>
          <a:bodyPr wrap="none">
            <a:spAutoFit/>
          </a:bodyPr>
          <a:lstStyle/>
          <a:p>
            <a:pPr algn="r"/>
            <a:r>
              <a:rPr lang="en-US" sz="2400">
                <a:solidFill>
                  <a:schemeClr val="tx1"/>
                </a:solidFill>
              </a:rPr>
              <a:t>90</a:t>
            </a:r>
          </a:p>
        </p:txBody>
      </p:sp>
      <p:sp>
        <p:nvSpPr>
          <p:cNvPr id="201758" name="Rectangle 30"/>
          <p:cNvSpPr>
            <a:spLocks noChangeArrowheads="1"/>
          </p:cNvSpPr>
          <p:nvPr/>
        </p:nvSpPr>
        <p:spPr bwMode="auto">
          <a:xfrm>
            <a:off x="3960594" y="5962650"/>
            <a:ext cx="600075" cy="519112"/>
          </a:xfrm>
          <a:prstGeom prst="rect">
            <a:avLst/>
          </a:prstGeom>
          <a:noFill/>
          <a:ln w="9525">
            <a:noFill/>
            <a:miter lim="800000"/>
            <a:headEnd/>
            <a:tailEnd/>
          </a:ln>
        </p:spPr>
        <p:txBody>
          <a:bodyPr wrap="none">
            <a:spAutoFit/>
          </a:bodyPr>
          <a:lstStyle/>
          <a:p>
            <a:pPr algn="l"/>
            <a:r>
              <a:rPr lang="en-US">
                <a:solidFill>
                  <a:schemeClr val="tx1"/>
                </a:solidFill>
              </a:rPr>
              <a:t>Th</a:t>
            </a:r>
          </a:p>
        </p:txBody>
      </p:sp>
      <p:sp>
        <p:nvSpPr>
          <p:cNvPr id="201759" name="Rectangle 31"/>
          <p:cNvSpPr>
            <a:spLocks noChangeArrowheads="1"/>
          </p:cNvSpPr>
          <p:nvPr/>
        </p:nvSpPr>
        <p:spPr bwMode="auto">
          <a:xfrm>
            <a:off x="4511457" y="5962650"/>
            <a:ext cx="392112" cy="519112"/>
          </a:xfrm>
          <a:prstGeom prst="rect">
            <a:avLst/>
          </a:prstGeom>
          <a:noFill/>
          <a:ln w="9525">
            <a:noFill/>
            <a:miter lim="800000"/>
            <a:headEnd/>
            <a:tailEnd/>
          </a:ln>
        </p:spPr>
        <p:txBody>
          <a:bodyPr wrap="none">
            <a:spAutoFit/>
          </a:bodyPr>
          <a:lstStyle/>
          <a:p>
            <a:pPr algn="l"/>
            <a:r>
              <a:rPr lang="en-US">
                <a:solidFill>
                  <a:schemeClr val="tx1"/>
                </a:solidFill>
              </a:rPr>
              <a:t>+</a:t>
            </a:r>
          </a:p>
        </p:txBody>
      </p:sp>
      <p:sp>
        <p:nvSpPr>
          <p:cNvPr id="201760" name="Rectangle 32"/>
          <p:cNvSpPr>
            <a:spLocks noChangeArrowheads="1"/>
          </p:cNvSpPr>
          <p:nvPr/>
        </p:nvSpPr>
        <p:spPr bwMode="auto">
          <a:xfrm>
            <a:off x="4913094" y="5816600"/>
            <a:ext cx="354013" cy="457200"/>
          </a:xfrm>
          <a:prstGeom prst="rect">
            <a:avLst/>
          </a:prstGeom>
          <a:noFill/>
          <a:ln w="9525">
            <a:noFill/>
            <a:miter lim="800000"/>
            <a:headEnd/>
            <a:tailEnd/>
          </a:ln>
        </p:spPr>
        <p:txBody>
          <a:bodyPr wrap="none">
            <a:spAutoFit/>
          </a:bodyPr>
          <a:lstStyle/>
          <a:p>
            <a:pPr algn="r"/>
            <a:r>
              <a:rPr lang="en-US" sz="2400">
                <a:solidFill>
                  <a:schemeClr val="tx1"/>
                </a:solidFill>
              </a:rPr>
              <a:t>4</a:t>
            </a:r>
          </a:p>
        </p:txBody>
      </p:sp>
      <p:sp>
        <p:nvSpPr>
          <p:cNvPr id="201761" name="Rectangle 33"/>
          <p:cNvSpPr>
            <a:spLocks noChangeArrowheads="1"/>
          </p:cNvSpPr>
          <p:nvPr/>
        </p:nvSpPr>
        <p:spPr bwMode="auto">
          <a:xfrm>
            <a:off x="4900394" y="6138862"/>
            <a:ext cx="354013" cy="457200"/>
          </a:xfrm>
          <a:prstGeom prst="rect">
            <a:avLst/>
          </a:prstGeom>
          <a:noFill/>
          <a:ln w="9525">
            <a:noFill/>
            <a:miter lim="800000"/>
            <a:headEnd/>
            <a:tailEnd/>
          </a:ln>
        </p:spPr>
        <p:txBody>
          <a:bodyPr wrap="none">
            <a:spAutoFit/>
          </a:bodyPr>
          <a:lstStyle/>
          <a:p>
            <a:pPr algn="r"/>
            <a:r>
              <a:rPr lang="en-US" sz="2400">
                <a:solidFill>
                  <a:schemeClr val="tx1"/>
                </a:solidFill>
              </a:rPr>
              <a:t>2</a:t>
            </a:r>
          </a:p>
        </p:txBody>
      </p:sp>
      <p:sp>
        <p:nvSpPr>
          <p:cNvPr id="201762" name="Rectangle 34"/>
          <p:cNvSpPr>
            <a:spLocks noChangeArrowheads="1"/>
          </p:cNvSpPr>
          <p:nvPr/>
        </p:nvSpPr>
        <p:spPr bwMode="auto">
          <a:xfrm>
            <a:off x="5127407" y="5962650"/>
            <a:ext cx="639762" cy="519112"/>
          </a:xfrm>
          <a:prstGeom prst="rect">
            <a:avLst/>
          </a:prstGeom>
          <a:noFill/>
          <a:ln w="9525">
            <a:noFill/>
            <a:miter lim="800000"/>
            <a:headEnd/>
            <a:tailEnd/>
          </a:ln>
        </p:spPr>
        <p:txBody>
          <a:bodyPr wrap="none">
            <a:spAutoFit/>
          </a:bodyPr>
          <a:lstStyle/>
          <a:p>
            <a:pPr algn="l"/>
            <a:r>
              <a:rPr lang="en-US">
                <a:solidFill>
                  <a:schemeClr val="tx1"/>
                </a:solidFill>
              </a:rPr>
              <a:t>He</a:t>
            </a:r>
          </a:p>
        </p:txBody>
      </p:sp>
      <p:sp>
        <p:nvSpPr>
          <p:cNvPr id="201763" name="Rectangle 35"/>
          <p:cNvSpPr>
            <a:spLocks noChangeArrowheads="1"/>
          </p:cNvSpPr>
          <p:nvPr/>
        </p:nvSpPr>
        <p:spPr bwMode="auto">
          <a:xfrm>
            <a:off x="5702082" y="5962650"/>
            <a:ext cx="392112" cy="519112"/>
          </a:xfrm>
          <a:prstGeom prst="rect">
            <a:avLst/>
          </a:prstGeom>
          <a:noFill/>
          <a:ln w="9525">
            <a:noFill/>
            <a:miter lim="800000"/>
            <a:headEnd/>
            <a:tailEnd/>
          </a:ln>
        </p:spPr>
        <p:txBody>
          <a:bodyPr wrap="none">
            <a:spAutoFit/>
          </a:bodyPr>
          <a:lstStyle/>
          <a:p>
            <a:pPr algn="l"/>
            <a:r>
              <a:rPr lang="en-US">
                <a:solidFill>
                  <a:schemeClr val="tx1"/>
                </a:solidFill>
              </a:rPr>
              <a:t>+</a:t>
            </a:r>
          </a:p>
        </p:txBody>
      </p:sp>
      <p:sp>
        <p:nvSpPr>
          <p:cNvPr id="201764" name="Rectangle 36"/>
          <p:cNvSpPr>
            <a:spLocks noChangeArrowheads="1"/>
          </p:cNvSpPr>
          <p:nvPr/>
        </p:nvSpPr>
        <p:spPr bwMode="auto">
          <a:xfrm>
            <a:off x="6462494" y="5816600"/>
            <a:ext cx="354013" cy="457200"/>
          </a:xfrm>
          <a:prstGeom prst="rect">
            <a:avLst/>
          </a:prstGeom>
          <a:noFill/>
          <a:ln w="9525">
            <a:noFill/>
            <a:miter lim="800000"/>
            <a:headEnd/>
            <a:tailEnd/>
          </a:ln>
        </p:spPr>
        <p:txBody>
          <a:bodyPr wrap="none">
            <a:spAutoFit/>
          </a:bodyPr>
          <a:lstStyle/>
          <a:p>
            <a:pPr algn="r"/>
            <a:r>
              <a:rPr lang="en-US" sz="2400">
                <a:solidFill>
                  <a:schemeClr val="tx1"/>
                </a:solidFill>
              </a:rPr>
              <a:t>0</a:t>
            </a:r>
          </a:p>
        </p:txBody>
      </p:sp>
      <p:sp>
        <p:nvSpPr>
          <p:cNvPr id="201765" name="Rectangle 37"/>
          <p:cNvSpPr>
            <a:spLocks noChangeArrowheads="1"/>
          </p:cNvSpPr>
          <p:nvPr/>
        </p:nvSpPr>
        <p:spPr bwMode="auto">
          <a:xfrm>
            <a:off x="6449794" y="6138862"/>
            <a:ext cx="354013" cy="457200"/>
          </a:xfrm>
          <a:prstGeom prst="rect">
            <a:avLst/>
          </a:prstGeom>
          <a:noFill/>
          <a:ln w="9525">
            <a:noFill/>
            <a:miter lim="800000"/>
            <a:headEnd/>
            <a:tailEnd/>
          </a:ln>
        </p:spPr>
        <p:txBody>
          <a:bodyPr wrap="none">
            <a:spAutoFit/>
          </a:bodyPr>
          <a:lstStyle/>
          <a:p>
            <a:pPr algn="r"/>
            <a:r>
              <a:rPr lang="en-US" sz="2400">
                <a:solidFill>
                  <a:schemeClr val="tx1"/>
                </a:solidFill>
              </a:rPr>
              <a:t>0</a:t>
            </a:r>
          </a:p>
        </p:txBody>
      </p:sp>
      <p:sp>
        <p:nvSpPr>
          <p:cNvPr id="201766" name="Rectangle 38"/>
          <p:cNvSpPr>
            <a:spLocks noChangeArrowheads="1"/>
          </p:cNvSpPr>
          <p:nvPr/>
        </p:nvSpPr>
        <p:spPr bwMode="auto">
          <a:xfrm>
            <a:off x="6676807" y="5962650"/>
            <a:ext cx="330200" cy="519112"/>
          </a:xfrm>
          <a:prstGeom prst="rect">
            <a:avLst/>
          </a:prstGeom>
          <a:noFill/>
          <a:ln w="9525">
            <a:noFill/>
            <a:miter lim="800000"/>
            <a:headEnd/>
            <a:tailEnd/>
          </a:ln>
        </p:spPr>
        <p:txBody>
          <a:bodyPr wrap="none">
            <a:spAutoFit/>
          </a:bodyPr>
          <a:lstStyle/>
          <a:p>
            <a:pPr algn="l"/>
            <a:r>
              <a:rPr lang="en-US">
                <a:solidFill>
                  <a:schemeClr val="tx1"/>
                </a:solidFill>
                <a:latin typeface="Symbol" pitchFamily="18" charset="2"/>
              </a:rPr>
              <a:t>g</a:t>
            </a:r>
          </a:p>
        </p:txBody>
      </p:sp>
      <p:sp>
        <p:nvSpPr>
          <p:cNvPr id="201767" name="Rectangle 39"/>
          <p:cNvSpPr>
            <a:spLocks noChangeArrowheads="1"/>
          </p:cNvSpPr>
          <p:nvPr/>
        </p:nvSpPr>
        <p:spPr bwMode="auto">
          <a:xfrm>
            <a:off x="6125944" y="5962650"/>
            <a:ext cx="382588" cy="519112"/>
          </a:xfrm>
          <a:prstGeom prst="rect">
            <a:avLst/>
          </a:prstGeom>
          <a:noFill/>
          <a:ln w="9525">
            <a:noFill/>
            <a:miter lim="800000"/>
            <a:headEnd/>
            <a:tailEnd/>
          </a:ln>
        </p:spPr>
        <p:txBody>
          <a:bodyPr wrap="none">
            <a:spAutoFit/>
          </a:bodyPr>
          <a:lstStyle/>
          <a:p>
            <a:pPr algn="l"/>
            <a:r>
              <a:rPr lang="en-US">
                <a:solidFill>
                  <a:schemeClr val="tx1"/>
                </a:solidFill>
              </a:rPr>
              <a:t>2</a:t>
            </a:r>
          </a:p>
        </p:txBody>
      </p:sp>
      <p:pic>
        <p:nvPicPr>
          <p:cNvPr id="201769" name="Picture 41" descr="incredible-hulk-FL-03"/>
          <p:cNvPicPr>
            <a:picLocks noChangeAspect="1" noChangeArrowheads="1"/>
          </p:cNvPicPr>
          <p:nvPr/>
        </p:nvPicPr>
        <p:blipFill>
          <a:blip r:embed="rId2" cstate="print">
            <a:lum bright="12000"/>
            <a:extLst>
              <a:ext uri="{28A0092B-C50C-407E-A947-70E740481C1C}">
                <a14:useLocalDpi xmlns:a14="http://schemas.microsoft.com/office/drawing/2010/main" val="0"/>
              </a:ext>
            </a:extLst>
          </a:blip>
          <a:srcRect/>
          <a:stretch>
            <a:fillRect/>
          </a:stretch>
        </p:blipFill>
        <p:spPr bwMode="auto">
          <a:xfrm>
            <a:off x="6630988" y="1074738"/>
            <a:ext cx="2181225" cy="3146425"/>
          </a:xfrm>
          <a:prstGeom prst="rect">
            <a:avLst/>
          </a:prstGeom>
          <a:noFill/>
          <a:ln w="9525">
            <a:noFill/>
            <a:miter lim="800000"/>
            <a:headEnd/>
            <a:tailEnd/>
          </a:ln>
        </p:spPr>
      </p:pic>
      <p:grpSp>
        <p:nvGrpSpPr>
          <p:cNvPr id="3" name="Group 2"/>
          <p:cNvGrpSpPr/>
          <p:nvPr/>
        </p:nvGrpSpPr>
        <p:grpSpPr>
          <a:xfrm>
            <a:off x="6120117" y="5036813"/>
            <a:ext cx="2600797" cy="1565030"/>
            <a:chOff x="6420373" y="4644701"/>
            <a:chExt cx="2600797" cy="1565030"/>
          </a:xfrm>
        </p:grpSpPr>
        <p:sp>
          <p:nvSpPr>
            <p:cNvPr id="32" name="Rectangle 31"/>
            <p:cNvSpPr/>
            <p:nvPr/>
          </p:nvSpPr>
          <p:spPr bwMode="auto">
            <a:xfrm>
              <a:off x="6420373" y="5431808"/>
              <a:ext cx="908475" cy="777923"/>
            </a:xfrm>
            <a:prstGeom prst="rect">
              <a:avLst/>
            </a:prstGeom>
            <a:noFill/>
            <a:ln w="539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rgbClr val="FF0000"/>
                </a:solidFill>
                <a:effectLst/>
                <a:latin typeface="Arial" charset="0"/>
              </a:endParaRPr>
            </a:p>
          </p:txBody>
        </p:sp>
        <p:sp>
          <p:nvSpPr>
            <p:cNvPr id="35" name="Rectangle 7"/>
            <p:cNvSpPr>
              <a:spLocks noChangeArrowheads="1"/>
            </p:cNvSpPr>
            <p:nvPr/>
          </p:nvSpPr>
          <p:spPr bwMode="auto">
            <a:xfrm>
              <a:off x="7440288" y="4644701"/>
              <a:ext cx="1580882" cy="523220"/>
            </a:xfrm>
            <a:prstGeom prst="rect">
              <a:avLst/>
            </a:prstGeom>
            <a:solidFill>
              <a:schemeClr val="tx1"/>
            </a:solidFill>
            <a:ln w="22225" algn="ctr">
              <a:noFill/>
              <a:miter lim="800000"/>
              <a:headEnd/>
              <a:tailEnd/>
            </a:ln>
          </p:spPr>
          <p:txBody>
            <a:bodyPr wrap="none" anchor="ctr">
              <a:spAutoFit/>
            </a:bodyPr>
            <a:lstStyle/>
            <a:p>
              <a:pPr algn="l"/>
              <a:r>
                <a:rPr lang="en-US" b="1" dirty="0" smtClean="0">
                  <a:solidFill>
                    <a:schemeClr val="bg1"/>
                  </a:solidFill>
                </a:rPr>
                <a:t>FYI </a:t>
              </a:r>
              <a:r>
                <a:rPr lang="en-US" b="1" u="sng" dirty="0" smtClean="0">
                  <a:solidFill>
                    <a:schemeClr val="bg1"/>
                  </a:solidFill>
                </a:rPr>
                <a:t>only</a:t>
              </a:r>
              <a:endParaRPr lang="en-US" b="1" u="sng" dirty="0">
                <a:solidFill>
                  <a:schemeClr val="bg1"/>
                </a:solidFill>
              </a:endParaRPr>
            </a:p>
          </p:txBody>
        </p:sp>
        <p:sp>
          <p:nvSpPr>
            <p:cNvPr id="37" name="Line 27"/>
            <p:cNvSpPr>
              <a:spLocks noChangeShapeType="1"/>
            </p:cNvSpPr>
            <p:nvPr/>
          </p:nvSpPr>
          <p:spPr bwMode="auto">
            <a:xfrm rot="16200000" flipV="1">
              <a:off x="7786056" y="5367551"/>
              <a:ext cx="0" cy="914400"/>
            </a:xfrm>
            <a:prstGeom prst="line">
              <a:avLst/>
            </a:prstGeom>
            <a:noFill/>
            <a:ln w="53975">
              <a:solidFill>
                <a:schemeClr val="tx1"/>
              </a:solidFill>
              <a:round/>
              <a:headEnd/>
              <a:tailEnd type="triangle" w="lg" len="lg"/>
            </a:ln>
          </p:spPr>
          <p:txBody>
            <a:bodyPr wrap="none" anchor="ctr">
              <a:spAutoFit/>
            </a:bodyPr>
            <a:lstStyle/>
            <a:p>
              <a:endParaRPr lang="en-US"/>
            </a:p>
          </p:txBody>
        </p:sp>
        <p:sp>
          <p:nvSpPr>
            <p:cNvPr id="39" name="Line 27"/>
            <p:cNvSpPr>
              <a:spLocks noChangeShapeType="1"/>
            </p:cNvSpPr>
            <p:nvPr/>
          </p:nvSpPr>
          <p:spPr bwMode="auto">
            <a:xfrm flipV="1">
              <a:off x="8244985" y="5126996"/>
              <a:ext cx="0" cy="731520"/>
            </a:xfrm>
            <a:prstGeom prst="line">
              <a:avLst/>
            </a:prstGeom>
            <a:noFill/>
            <a:ln w="53975">
              <a:solidFill>
                <a:schemeClr val="tx1"/>
              </a:solidFill>
              <a:round/>
              <a:headEnd/>
              <a:tailEnd type="none" w="lg" len="lg"/>
            </a:ln>
          </p:spPr>
          <p:txBody>
            <a:bodyPr wrap="none" anchor="ctr">
              <a:spAutoFit/>
            </a:bodyPr>
            <a:lstStyle/>
            <a:p>
              <a:endParaRPr lang="en-US" dirty="0"/>
            </a:p>
          </p:txBody>
        </p:sp>
      </p:grpSp>
      <p:sp>
        <p:nvSpPr>
          <p:cNvPr id="36" name="Rectangle 14"/>
          <p:cNvSpPr>
            <a:spLocks noChangeArrowheads="1"/>
          </p:cNvSpPr>
          <p:nvPr/>
        </p:nvSpPr>
        <p:spPr bwMode="auto">
          <a:xfrm>
            <a:off x="3295650" y="713421"/>
            <a:ext cx="2161169" cy="523220"/>
          </a:xfrm>
          <a:prstGeom prst="rect">
            <a:avLst/>
          </a:prstGeom>
          <a:noFill/>
          <a:ln w="9525">
            <a:noFill/>
            <a:miter lim="800000"/>
            <a:headEnd/>
            <a:tailEnd/>
          </a:ln>
        </p:spPr>
        <p:txBody>
          <a:bodyPr wrap="none">
            <a:spAutoFit/>
          </a:bodyPr>
          <a:lstStyle/>
          <a:p>
            <a:pPr algn="l"/>
            <a:r>
              <a:rPr lang="en-US" dirty="0" smtClean="0">
                <a:solidFill>
                  <a:schemeClr val="tx1"/>
                </a:solidFill>
              </a:rPr>
              <a:t>i.e., light (!!!)</a:t>
            </a:r>
            <a:endParaRPr lang="en-US" dirty="0">
              <a:solidFill>
                <a:schemeClr val="tx1"/>
              </a:solidFill>
            </a:endParaRPr>
          </a:p>
        </p:txBody>
      </p:sp>
    </p:spTree>
    <p:extLst>
      <p:ext uri="{BB962C8B-B14F-4D97-AF65-F5344CB8AC3E}">
        <p14:creationId xmlns:p14="http://schemas.microsoft.com/office/powerpoint/2010/main" val="22906707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01742"/>
                                        </p:tgtEl>
                                        <p:attrNameLst>
                                          <p:attrName>style.visibility</p:attrName>
                                        </p:attrNameLst>
                                      </p:cBhvr>
                                      <p:to>
                                        <p:strVal val="visible"/>
                                      </p:to>
                                    </p:set>
                                    <p:anim calcmode="lin" valueType="num">
                                      <p:cBhvr>
                                        <p:cTn id="7" dur="500" fill="hold"/>
                                        <p:tgtEl>
                                          <p:spTgt spid="20174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01742"/>
                                        </p:tgtEl>
                                        <p:attrNameLst>
                                          <p:attrName>ppt_y</p:attrName>
                                        </p:attrNameLst>
                                      </p:cBhvr>
                                      <p:tavLst>
                                        <p:tav tm="0">
                                          <p:val>
                                            <p:strVal val="#ppt_y"/>
                                          </p:val>
                                        </p:tav>
                                        <p:tav tm="100000">
                                          <p:val>
                                            <p:strVal val="#ppt_y"/>
                                          </p:val>
                                        </p:tav>
                                      </p:tavLst>
                                    </p:anim>
                                    <p:anim calcmode="lin" valueType="num">
                                      <p:cBhvr>
                                        <p:cTn id="9" dur="500" fill="hold"/>
                                        <p:tgtEl>
                                          <p:spTgt spid="20174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0174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01742"/>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6"/>
                                        </p:tgtEl>
                                        <p:attrNameLst>
                                          <p:attrName>ppt_y</p:attrName>
                                        </p:attrNameLst>
                                      </p:cBhvr>
                                      <p:tavLst>
                                        <p:tav tm="0">
                                          <p:val>
                                            <p:strVal val="#ppt_y"/>
                                          </p:val>
                                        </p:tav>
                                        <p:tav tm="100000">
                                          <p:val>
                                            <p:strVal val="#ppt_y"/>
                                          </p:val>
                                        </p:tav>
                                      </p:tavLst>
                                    </p:anim>
                                    <p:anim calcmode="lin" valueType="num">
                                      <p:cBhvr>
                                        <p:cTn id="18"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01769"/>
                                        </p:tgtEl>
                                        <p:attrNameLst>
                                          <p:attrName>style.visibility</p:attrName>
                                        </p:attrNameLst>
                                      </p:cBhvr>
                                      <p:to>
                                        <p:strVal val="visible"/>
                                      </p:to>
                                    </p:set>
                                    <p:animEffect transition="in" filter="fade">
                                      <p:cBhvr>
                                        <p:cTn id="25" dur="2000"/>
                                        <p:tgtEl>
                                          <p:spTgt spid="201769"/>
                                        </p:tgtEl>
                                      </p:cBhvr>
                                    </p:animEffect>
                                  </p:childTnLst>
                                </p:cTn>
                              </p:par>
                            </p:childTnLst>
                          </p:cTn>
                        </p:par>
                      </p:childTnLst>
                    </p:cTn>
                  </p:par>
                  <p:par>
                    <p:cTn id="26" fill="hold">
                      <p:stCondLst>
                        <p:cond delay="indefinite"/>
                      </p:stCondLst>
                      <p:childTnLst>
                        <p:par>
                          <p:cTn id="27" fill="hold">
                            <p:stCondLst>
                              <p:cond delay="0"/>
                            </p:stCondLst>
                            <p:childTnLst>
                              <p:par>
                                <p:cTn id="28" presetID="34" presetClass="entr" presetSubtype="0" fill="hold" grpId="0" nodeType="clickEffect">
                                  <p:stCondLst>
                                    <p:cond delay="0"/>
                                  </p:stCondLst>
                                  <p:childTnLst>
                                    <p:set>
                                      <p:cBhvr>
                                        <p:cTn id="29" dur="1" fill="hold">
                                          <p:stCondLst>
                                            <p:cond delay="0"/>
                                          </p:stCondLst>
                                        </p:cTn>
                                        <p:tgtEl>
                                          <p:spTgt spid="201736"/>
                                        </p:tgtEl>
                                        <p:attrNameLst>
                                          <p:attrName>style.visibility</p:attrName>
                                        </p:attrNameLst>
                                      </p:cBhvr>
                                      <p:to>
                                        <p:strVal val="visible"/>
                                      </p:to>
                                    </p:set>
                                    <p:anim from="(-#ppt_w/2)" to="(#ppt_x)" calcmode="lin" valueType="num">
                                      <p:cBhvr>
                                        <p:cTn id="30" dur="600" fill="hold">
                                          <p:stCondLst>
                                            <p:cond delay="0"/>
                                          </p:stCondLst>
                                        </p:cTn>
                                        <p:tgtEl>
                                          <p:spTgt spid="201736"/>
                                        </p:tgtEl>
                                        <p:attrNameLst>
                                          <p:attrName>ppt_x</p:attrName>
                                        </p:attrNameLst>
                                      </p:cBhvr>
                                    </p:anim>
                                    <p:anim from="0" to="-1.0" calcmode="lin" valueType="num">
                                      <p:cBhvr>
                                        <p:cTn id="31" dur="200" decel="50000" autoRev="1" fill="hold">
                                          <p:stCondLst>
                                            <p:cond delay="600"/>
                                          </p:stCondLst>
                                        </p:cTn>
                                        <p:tgtEl>
                                          <p:spTgt spid="201736"/>
                                        </p:tgtEl>
                                        <p:attrNameLst>
                                          <p:attrName>xshear</p:attrName>
                                        </p:attrNameLst>
                                      </p:cBhvr>
                                    </p:anim>
                                    <p:animScale>
                                      <p:cBhvr>
                                        <p:cTn id="32" dur="200" decel="100000" autoRev="1" fill="hold">
                                          <p:stCondLst>
                                            <p:cond delay="600"/>
                                          </p:stCondLst>
                                        </p:cTn>
                                        <p:tgtEl>
                                          <p:spTgt spid="201736"/>
                                        </p:tgtEl>
                                      </p:cBhvr>
                                      <p:from x="100000" y="100000"/>
                                      <p:to x="80000" y="100000"/>
                                    </p:animScale>
                                    <p:anim by="(#ppt_h/3+#ppt_w*0.1)" calcmode="lin" valueType="num">
                                      <p:cBhvr additive="sum">
                                        <p:cTn id="33" dur="200" decel="100000" autoRev="1" fill="hold">
                                          <p:stCondLst>
                                            <p:cond delay="600"/>
                                          </p:stCondLst>
                                        </p:cTn>
                                        <p:tgtEl>
                                          <p:spTgt spid="201736"/>
                                        </p:tgtEl>
                                        <p:attrNameLst>
                                          <p:attrName>ppt_x</p:attrName>
                                        </p:attrNameLst>
                                      </p:cBhvr>
                                    </p:anim>
                                  </p:childTnLst>
                                </p:cTn>
                              </p:par>
                            </p:childTnLst>
                          </p:cTn>
                        </p:par>
                      </p:childTnLst>
                    </p:cTn>
                  </p:par>
                  <p:par>
                    <p:cTn id="34" fill="hold">
                      <p:stCondLst>
                        <p:cond delay="indefinite"/>
                      </p:stCondLst>
                      <p:childTnLst>
                        <p:par>
                          <p:cTn id="35" fill="hold">
                            <p:stCondLst>
                              <p:cond delay="0"/>
                            </p:stCondLst>
                            <p:childTnLst>
                              <p:par>
                                <p:cTn id="36" presetID="34" presetClass="entr" presetSubtype="0" fill="hold" grpId="0" nodeType="clickEffect">
                                  <p:stCondLst>
                                    <p:cond delay="0"/>
                                  </p:stCondLst>
                                  <p:childTnLst>
                                    <p:set>
                                      <p:cBhvr>
                                        <p:cTn id="37" dur="1" fill="hold">
                                          <p:stCondLst>
                                            <p:cond delay="0"/>
                                          </p:stCondLst>
                                        </p:cTn>
                                        <p:tgtEl>
                                          <p:spTgt spid="201737"/>
                                        </p:tgtEl>
                                        <p:attrNameLst>
                                          <p:attrName>style.visibility</p:attrName>
                                        </p:attrNameLst>
                                      </p:cBhvr>
                                      <p:to>
                                        <p:strVal val="visible"/>
                                      </p:to>
                                    </p:set>
                                    <p:anim from="(-#ppt_w/2)" to="(#ppt_x)" calcmode="lin" valueType="num">
                                      <p:cBhvr>
                                        <p:cTn id="38" dur="600" fill="hold">
                                          <p:stCondLst>
                                            <p:cond delay="0"/>
                                          </p:stCondLst>
                                        </p:cTn>
                                        <p:tgtEl>
                                          <p:spTgt spid="201737"/>
                                        </p:tgtEl>
                                        <p:attrNameLst>
                                          <p:attrName>ppt_x</p:attrName>
                                        </p:attrNameLst>
                                      </p:cBhvr>
                                    </p:anim>
                                    <p:anim from="0" to="-1.0" calcmode="lin" valueType="num">
                                      <p:cBhvr>
                                        <p:cTn id="39" dur="200" decel="50000" autoRev="1" fill="hold">
                                          <p:stCondLst>
                                            <p:cond delay="600"/>
                                          </p:stCondLst>
                                        </p:cTn>
                                        <p:tgtEl>
                                          <p:spTgt spid="201737"/>
                                        </p:tgtEl>
                                        <p:attrNameLst>
                                          <p:attrName>xshear</p:attrName>
                                        </p:attrNameLst>
                                      </p:cBhvr>
                                    </p:anim>
                                    <p:animScale>
                                      <p:cBhvr>
                                        <p:cTn id="40" dur="200" decel="100000" autoRev="1" fill="hold">
                                          <p:stCondLst>
                                            <p:cond delay="600"/>
                                          </p:stCondLst>
                                        </p:cTn>
                                        <p:tgtEl>
                                          <p:spTgt spid="201737"/>
                                        </p:tgtEl>
                                      </p:cBhvr>
                                      <p:from x="100000" y="100000"/>
                                      <p:to x="80000" y="100000"/>
                                    </p:animScale>
                                    <p:anim by="(#ppt_h/3+#ppt_w*0.1)" calcmode="lin" valueType="num">
                                      <p:cBhvr additive="sum">
                                        <p:cTn id="41" dur="200" decel="100000" autoRev="1" fill="hold">
                                          <p:stCondLst>
                                            <p:cond delay="600"/>
                                          </p:stCondLst>
                                        </p:cTn>
                                        <p:tgtEl>
                                          <p:spTgt spid="201737"/>
                                        </p:tgtEl>
                                        <p:attrNameLst>
                                          <p:attrName>ppt_x</p:attrName>
                                        </p:attrNameLst>
                                      </p:cBhvr>
                                    </p:anim>
                                  </p:childTnLst>
                                </p:cTn>
                              </p:par>
                            </p:childTnLst>
                          </p:cTn>
                        </p:par>
                      </p:childTnLst>
                    </p:cTn>
                  </p:par>
                  <p:par>
                    <p:cTn id="42" fill="hold">
                      <p:stCondLst>
                        <p:cond delay="indefinite"/>
                      </p:stCondLst>
                      <p:childTnLst>
                        <p:par>
                          <p:cTn id="43" fill="hold">
                            <p:stCondLst>
                              <p:cond delay="0"/>
                            </p:stCondLst>
                            <p:childTnLst>
                              <p:par>
                                <p:cTn id="44" presetID="52" presetClass="entr" presetSubtype="0" fill="hold" grpId="0" nodeType="clickEffect">
                                  <p:stCondLst>
                                    <p:cond delay="0"/>
                                  </p:stCondLst>
                                  <p:childTnLst>
                                    <p:set>
                                      <p:cBhvr>
                                        <p:cTn id="45" dur="1" fill="hold">
                                          <p:stCondLst>
                                            <p:cond delay="0"/>
                                          </p:stCondLst>
                                        </p:cTn>
                                        <p:tgtEl>
                                          <p:spTgt spid="201743"/>
                                        </p:tgtEl>
                                        <p:attrNameLst>
                                          <p:attrName>style.visibility</p:attrName>
                                        </p:attrNameLst>
                                      </p:cBhvr>
                                      <p:to>
                                        <p:strVal val="visible"/>
                                      </p:to>
                                    </p:set>
                                    <p:animScale>
                                      <p:cBhvr>
                                        <p:cTn id="46" dur="1000" decel="50000" fill="hold">
                                          <p:stCondLst>
                                            <p:cond delay="0"/>
                                          </p:stCondLst>
                                        </p:cTn>
                                        <p:tgtEl>
                                          <p:spTgt spid="20174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1000" decel="50000" fill="hold">
                                          <p:stCondLst>
                                            <p:cond delay="0"/>
                                          </p:stCondLst>
                                        </p:cTn>
                                        <p:tgtEl>
                                          <p:spTgt spid="201743"/>
                                        </p:tgtEl>
                                        <p:attrNameLst>
                                          <p:attrName>ppt_x</p:attrName>
                                          <p:attrName>ppt_y</p:attrName>
                                        </p:attrNameLst>
                                      </p:cBhvr>
                                    </p:animMotion>
                                    <p:animEffect transition="in" filter="fade">
                                      <p:cBhvr>
                                        <p:cTn id="48" dur="1000"/>
                                        <p:tgtEl>
                                          <p:spTgt spid="201743"/>
                                        </p:tgtEl>
                                      </p:cBhvr>
                                    </p:animEffect>
                                  </p:childTnLst>
                                </p:cTn>
                              </p:par>
                              <p:par>
                                <p:cTn id="49" presetID="52" presetClass="entr" presetSubtype="0" fill="hold" grpId="0" nodeType="withEffect">
                                  <p:stCondLst>
                                    <p:cond delay="0"/>
                                  </p:stCondLst>
                                  <p:childTnLst>
                                    <p:set>
                                      <p:cBhvr>
                                        <p:cTn id="50" dur="1" fill="hold">
                                          <p:stCondLst>
                                            <p:cond delay="0"/>
                                          </p:stCondLst>
                                        </p:cTn>
                                        <p:tgtEl>
                                          <p:spTgt spid="201744"/>
                                        </p:tgtEl>
                                        <p:attrNameLst>
                                          <p:attrName>style.visibility</p:attrName>
                                        </p:attrNameLst>
                                      </p:cBhvr>
                                      <p:to>
                                        <p:strVal val="visible"/>
                                      </p:to>
                                    </p:set>
                                    <p:animScale>
                                      <p:cBhvr>
                                        <p:cTn id="51" dur="1000" decel="50000" fill="hold">
                                          <p:stCondLst>
                                            <p:cond delay="0"/>
                                          </p:stCondLst>
                                        </p:cTn>
                                        <p:tgtEl>
                                          <p:spTgt spid="20174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2" dur="1000" decel="50000" fill="hold">
                                          <p:stCondLst>
                                            <p:cond delay="0"/>
                                          </p:stCondLst>
                                        </p:cTn>
                                        <p:tgtEl>
                                          <p:spTgt spid="201744"/>
                                        </p:tgtEl>
                                        <p:attrNameLst>
                                          <p:attrName>ppt_x</p:attrName>
                                          <p:attrName>ppt_y</p:attrName>
                                        </p:attrNameLst>
                                      </p:cBhvr>
                                    </p:animMotion>
                                    <p:animEffect transition="in" filter="fade">
                                      <p:cBhvr>
                                        <p:cTn id="53" dur="1000"/>
                                        <p:tgtEl>
                                          <p:spTgt spid="201744"/>
                                        </p:tgtEl>
                                      </p:cBhvr>
                                    </p:animEffect>
                                  </p:childTnLst>
                                </p:cTn>
                              </p:par>
                              <p:par>
                                <p:cTn id="54" presetID="52" presetClass="entr" presetSubtype="0" fill="hold" grpId="0" nodeType="withEffect">
                                  <p:stCondLst>
                                    <p:cond delay="0"/>
                                  </p:stCondLst>
                                  <p:childTnLst>
                                    <p:set>
                                      <p:cBhvr>
                                        <p:cTn id="55" dur="1" fill="hold">
                                          <p:stCondLst>
                                            <p:cond delay="0"/>
                                          </p:stCondLst>
                                        </p:cTn>
                                        <p:tgtEl>
                                          <p:spTgt spid="201745"/>
                                        </p:tgtEl>
                                        <p:attrNameLst>
                                          <p:attrName>style.visibility</p:attrName>
                                        </p:attrNameLst>
                                      </p:cBhvr>
                                      <p:to>
                                        <p:strVal val="visible"/>
                                      </p:to>
                                    </p:set>
                                    <p:animScale>
                                      <p:cBhvr>
                                        <p:cTn id="56" dur="1000" decel="50000" fill="hold">
                                          <p:stCondLst>
                                            <p:cond delay="0"/>
                                          </p:stCondLst>
                                        </p:cTn>
                                        <p:tgtEl>
                                          <p:spTgt spid="20174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7" dur="1000" decel="50000" fill="hold">
                                          <p:stCondLst>
                                            <p:cond delay="0"/>
                                          </p:stCondLst>
                                        </p:cTn>
                                        <p:tgtEl>
                                          <p:spTgt spid="201745"/>
                                        </p:tgtEl>
                                        <p:attrNameLst>
                                          <p:attrName>ppt_x</p:attrName>
                                          <p:attrName>ppt_y</p:attrName>
                                        </p:attrNameLst>
                                      </p:cBhvr>
                                    </p:animMotion>
                                    <p:animEffect transition="in" filter="fade">
                                      <p:cBhvr>
                                        <p:cTn id="58" dur="1000"/>
                                        <p:tgtEl>
                                          <p:spTgt spid="201745"/>
                                        </p:tgtEl>
                                      </p:cBhvr>
                                    </p:animEffect>
                                  </p:childTnLst>
                                </p:cTn>
                              </p:par>
                            </p:childTnLst>
                          </p:cTn>
                        </p:par>
                        <p:par>
                          <p:cTn id="59" fill="hold">
                            <p:stCondLst>
                              <p:cond delay="1000"/>
                            </p:stCondLst>
                            <p:childTnLst>
                              <p:par>
                                <p:cTn id="60" presetID="29" presetClass="entr" presetSubtype="0" fill="hold" grpId="0" nodeType="afterEffect">
                                  <p:stCondLst>
                                    <p:cond delay="0"/>
                                  </p:stCondLst>
                                  <p:childTnLst>
                                    <p:set>
                                      <p:cBhvr>
                                        <p:cTn id="61" dur="1" fill="hold">
                                          <p:stCondLst>
                                            <p:cond delay="0"/>
                                          </p:stCondLst>
                                        </p:cTn>
                                        <p:tgtEl>
                                          <p:spTgt spid="201746"/>
                                        </p:tgtEl>
                                        <p:attrNameLst>
                                          <p:attrName>style.visibility</p:attrName>
                                        </p:attrNameLst>
                                      </p:cBhvr>
                                      <p:to>
                                        <p:strVal val="visible"/>
                                      </p:to>
                                    </p:set>
                                    <p:anim calcmode="lin" valueType="num">
                                      <p:cBhvr>
                                        <p:cTn id="62" dur="1000" fill="hold"/>
                                        <p:tgtEl>
                                          <p:spTgt spid="201746"/>
                                        </p:tgtEl>
                                        <p:attrNameLst>
                                          <p:attrName>ppt_x</p:attrName>
                                        </p:attrNameLst>
                                      </p:cBhvr>
                                      <p:tavLst>
                                        <p:tav tm="0">
                                          <p:val>
                                            <p:strVal val="#ppt_x-.2"/>
                                          </p:val>
                                        </p:tav>
                                        <p:tav tm="100000">
                                          <p:val>
                                            <p:strVal val="#ppt_x"/>
                                          </p:val>
                                        </p:tav>
                                      </p:tavLst>
                                    </p:anim>
                                    <p:anim calcmode="lin" valueType="num">
                                      <p:cBhvr>
                                        <p:cTn id="63" dur="1000" fill="hold"/>
                                        <p:tgtEl>
                                          <p:spTgt spid="201746"/>
                                        </p:tgtEl>
                                        <p:attrNameLst>
                                          <p:attrName>ppt_y</p:attrName>
                                        </p:attrNameLst>
                                      </p:cBhvr>
                                      <p:tavLst>
                                        <p:tav tm="0">
                                          <p:val>
                                            <p:strVal val="#ppt_y"/>
                                          </p:val>
                                        </p:tav>
                                        <p:tav tm="100000">
                                          <p:val>
                                            <p:strVal val="#ppt_y"/>
                                          </p:val>
                                        </p:tav>
                                      </p:tavLst>
                                    </p:anim>
                                    <p:animEffect transition="in" filter="wipe(right)" prLst="gradientSize: 0.1">
                                      <p:cBhvr>
                                        <p:cTn id="64" dur="1000"/>
                                        <p:tgtEl>
                                          <p:spTgt spid="201746"/>
                                        </p:tgtEl>
                                      </p:cBhvr>
                                    </p:animEffect>
                                  </p:childTnLst>
                                </p:cTn>
                              </p:par>
                            </p:childTnLst>
                          </p:cTn>
                        </p:par>
                      </p:childTnLst>
                    </p:cTn>
                  </p:par>
                  <p:par>
                    <p:cTn id="65" fill="hold">
                      <p:stCondLst>
                        <p:cond delay="indefinite"/>
                      </p:stCondLst>
                      <p:childTnLst>
                        <p:par>
                          <p:cTn id="66" fill="hold">
                            <p:stCondLst>
                              <p:cond delay="0"/>
                            </p:stCondLst>
                            <p:childTnLst>
                              <p:par>
                                <p:cTn id="67" presetID="51" presetClass="entr" presetSubtype="0" fill="hold" nodeType="clickEffect">
                                  <p:stCondLst>
                                    <p:cond delay="0"/>
                                  </p:stCondLst>
                                  <p:childTnLst>
                                    <p:set>
                                      <p:cBhvr>
                                        <p:cTn id="68" dur="1" fill="hold">
                                          <p:stCondLst>
                                            <p:cond delay="0"/>
                                          </p:stCondLst>
                                        </p:cTn>
                                        <p:tgtEl>
                                          <p:spTgt spid="2"/>
                                        </p:tgtEl>
                                        <p:attrNameLst>
                                          <p:attrName>style.visibility</p:attrName>
                                        </p:attrNameLst>
                                      </p:cBhvr>
                                      <p:to>
                                        <p:strVal val="visible"/>
                                      </p:to>
                                    </p:set>
                                    <p:animEffect transition="in" filter="fade">
                                      <p:cBhvr>
                                        <p:cTn id="69" dur="770" decel="100000"/>
                                        <p:tgtEl>
                                          <p:spTgt spid="2"/>
                                        </p:tgtEl>
                                      </p:cBhvr>
                                    </p:animEffect>
                                    <p:animScale>
                                      <p:cBhvr>
                                        <p:cTn id="70" dur="770" decel="100000"/>
                                        <p:tgtEl>
                                          <p:spTgt spid="2"/>
                                        </p:tgtEl>
                                      </p:cBhvr>
                                      <p:from x="10000" y="10000"/>
                                      <p:to x="200000" y="450000"/>
                                    </p:animScale>
                                    <p:animScale>
                                      <p:cBhvr>
                                        <p:cTn id="71" dur="1230" accel="100000" fill="hold">
                                          <p:stCondLst>
                                            <p:cond delay="770"/>
                                          </p:stCondLst>
                                        </p:cTn>
                                        <p:tgtEl>
                                          <p:spTgt spid="2"/>
                                        </p:tgtEl>
                                      </p:cBhvr>
                                      <p:from x="200000" y="450000"/>
                                      <p:to x="100000" y="100000"/>
                                    </p:animScale>
                                    <p:set>
                                      <p:cBhvr>
                                        <p:cTn id="72" dur="770" fill="hold"/>
                                        <p:tgtEl>
                                          <p:spTgt spid="2"/>
                                        </p:tgtEl>
                                        <p:attrNameLst>
                                          <p:attrName>ppt_x</p:attrName>
                                        </p:attrNameLst>
                                      </p:cBhvr>
                                      <p:to>
                                        <p:strVal val="(0.5)"/>
                                      </p:to>
                                    </p:set>
                                    <p:anim from="(0.5)" to="(#ppt_x)" calcmode="lin" valueType="num">
                                      <p:cBhvr>
                                        <p:cTn id="73" dur="1230" accel="100000" fill="hold">
                                          <p:stCondLst>
                                            <p:cond delay="770"/>
                                          </p:stCondLst>
                                        </p:cTn>
                                        <p:tgtEl>
                                          <p:spTgt spid="2"/>
                                        </p:tgtEl>
                                        <p:attrNameLst>
                                          <p:attrName>ppt_x</p:attrName>
                                        </p:attrNameLst>
                                      </p:cBhvr>
                                    </p:anim>
                                    <p:set>
                                      <p:cBhvr>
                                        <p:cTn id="74" dur="770" fill="hold"/>
                                        <p:tgtEl>
                                          <p:spTgt spid="2"/>
                                        </p:tgtEl>
                                        <p:attrNameLst>
                                          <p:attrName>ppt_y</p:attrName>
                                        </p:attrNameLst>
                                      </p:cBhvr>
                                      <p:to>
                                        <p:strVal val="(#ppt_y+0.4)"/>
                                      </p:to>
                                    </p:set>
                                    <p:anim from="(#ppt_y+0.4)" to="(#ppt_y)" calcmode="lin" valueType="num">
                                      <p:cBhvr>
                                        <p:cTn id="75" dur="1230" accel="100000" fill="hold">
                                          <p:stCondLst>
                                            <p:cond delay="770"/>
                                          </p:stCondLst>
                                        </p:cTn>
                                        <p:tgtEl>
                                          <p:spTgt spid="2"/>
                                        </p:tgtEl>
                                        <p:attrNameLst>
                                          <p:attrName>ppt_y</p:attrName>
                                        </p:attrNameLst>
                                      </p:cBhvr>
                                    </p:anim>
                                  </p:childTnLst>
                                </p:cTn>
                              </p:par>
                            </p:childTnLst>
                          </p:cTn>
                        </p:par>
                      </p:childTnLst>
                    </p:cTn>
                  </p:par>
                  <p:par>
                    <p:cTn id="76" fill="hold">
                      <p:stCondLst>
                        <p:cond delay="indefinite"/>
                      </p:stCondLst>
                      <p:childTnLst>
                        <p:par>
                          <p:cTn id="77" fill="hold">
                            <p:stCondLst>
                              <p:cond delay="0"/>
                            </p:stCondLst>
                            <p:childTnLst>
                              <p:par>
                                <p:cTn id="78" presetID="41" presetClass="entr" presetSubtype="0" fill="hold" grpId="0" nodeType="clickEffect">
                                  <p:stCondLst>
                                    <p:cond delay="0"/>
                                  </p:stCondLst>
                                  <p:iterate type="lt">
                                    <p:tmPct val="10000"/>
                                  </p:iterate>
                                  <p:childTnLst>
                                    <p:set>
                                      <p:cBhvr>
                                        <p:cTn id="79" dur="1" fill="hold">
                                          <p:stCondLst>
                                            <p:cond delay="0"/>
                                          </p:stCondLst>
                                        </p:cTn>
                                        <p:tgtEl>
                                          <p:spTgt spid="201741"/>
                                        </p:tgtEl>
                                        <p:attrNameLst>
                                          <p:attrName>style.visibility</p:attrName>
                                        </p:attrNameLst>
                                      </p:cBhvr>
                                      <p:to>
                                        <p:strVal val="visible"/>
                                      </p:to>
                                    </p:set>
                                    <p:anim calcmode="lin" valueType="num">
                                      <p:cBhvr>
                                        <p:cTn id="80" dur="500" fill="hold"/>
                                        <p:tgtEl>
                                          <p:spTgt spid="201741"/>
                                        </p:tgtEl>
                                        <p:attrNameLst>
                                          <p:attrName>ppt_x</p:attrName>
                                        </p:attrNameLst>
                                      </p:cBhvr>
                                      <p:tavLst>
                                        <p:tav tm="0">
                                          <p:val>
                                            <p:strVal val="#ppt_x"/>
                                          </p:val>
                                        </p:tav>
                                        <p:tav tm="50000">
                                          <p:val>
                                            <p:strVal val="#ppt_x+.1"/>
                                          </p:val>
                                        </p:tav>
                                        <p:tav tm="100000">
                                          <p:val>
                                            <p:strVal val="#ppt_x"/>
                                          </p:val>
                                        </p:tav>
                                      </p:tavLst>
                                    </p:anim>
                                    <p:anim calcmode="lin" valueType="num">
                                      <p:cBhvr>
                                        <p:cTn id="81" dur="500" fill="hold"/>
                                        <p:tgtEl>
                                          <p:spTgt spid="201741"/>
                                        </p:tgtEl>
                                        <p:attrNameLst>
                                          <p:attrName>ppt_y</p:attrName>
                                        </p:attrNameLst>
                                      </p:cBhvr>
                                      <p:tavLst>
                                        <p:tav tm="0">
                                          <p:val>
                                            <p:strVal val="#ppt_y"/>
                                          </p:val>
                                        </p:tav>
                                        <p:tav tm="100000">
                                          <p:val>
                                            <p:strVal val="#ppt_y"/>
                                          </p:val>
                                        </p:tav>
                                      </p:tavLst>
                                    </p:anim>
                                    <p:anim calcmode="lin" valueType="num">
                                      <p:cBhvr>
                                        <p:cTn id="82" dur="500" fill="hold"/>
                                        <p:tgtEl>
                                          <p:spTgt spid="201741"/>
                                        </p:tgtEl>
                                        <p:attrNameLst>
                                          <p:attrName>ppt_h</p:attrName>
                                        </p:attrNameLst>
                                      </p:cBhvr>
                                      <p:tavLst>
                                        <p:tav tm="0">
                                          <p:val>
                                            <p:strVal val="#ppt_h/10"/>
                                          </p:val>
                                        </p:tav>
                                        <p:tav tm="50000">
                                          <p:val>
                                            <p:strVal val="#ppt_h+.01"/>
                                          </p:val>
                                        </p:tav>
                                        <p:tav tm="100000">
                                          <p:val>
                                            <p:strVal val="#ppt_h"/>
                                          </p:val>
                                        </p:tav>
                                      </p:tavLst>
                                    </p:anim>
                                    <p:anim calcmode="lin" valueType="num">
                                      <p:cBhvr>
                                        <p:cTn id="83" dur="500" fill="hold"/>
                                        <p:tgtEl>
                                          <p:spTgt spid="201741"/>
                                        </p:tgtEl>
                                        <p:attrNameLst>
                                          <p:attrName>ppt_w</p:attrName>
                                        </p:attrNameLst>
                                      </p:cBhvr>
                                      <p:tavLst>
                                        <p:tav tm="0">
                                          <p:val>
                                            <p:strVal val="#ppt_w/10"/>
                                          </p:val>
                                        </p:tav>
                                        <p:tav tm="50000">
                                          <p:val>
                                            <p:strVal val="#ppt_w+.01"/>
                                          </p:val>
                                        </p:tav>
                                        <p:tav tm="100000">
                                          <p:val>
                                            <p:strVal val="#ppt_w"/>
                                          </p:val>
                                        </p:tav>
                                      </p:tavLst>
                                    </p:anim>
                                    <p:animEffect transition="in" filter="fade">
                                      <p:cBhvr>
                                        <p:cTn id="84" dur="500" tmFilter="0,0; .5, 1; 1, 1"/>
                                        <p:tgtEl>
                                          <p:spTgt spid="201741"/>
                                        </p:tgtEl>
                                      </p:cBhvr>
                                    </p:animEffect>
                                  </p:childTnLst>
                                </p:cTn>
                              </p:par>
                            </p:childTnLst>
                          </p:cTn>
                        </p:par>
                      </p:childTnLst>
                    </p:cTn>
                  </p:par>
                  <p:par>
                    <p:cTn id="85" fill="hold">
                      <p:stCondLst>
                        <p:cond delay="indefinite"/>
                      </p:stCondLst>
                      <p:childTnLst>
                        <p:par>
                          <p:cTn id="86" fill="hold">
                            <p:stCondLst>
                              <p:cond delay="0"/>
                            </p:stCondLst>
                            <p:childTnLst>
                              <p:par>
                                <p:cTn id="87" presetID="52" presetClass="entr" presetSubtype="0" fill="hold" grpId="0" nodeType="clickEffect">
                                  <p:stCondLst>
                                    <p:cond delay="0"/>
                                  </p:stCondLst>
                                  <p:childTnLst>
                                    <p:set>
                                      <p:cBhvr>
                                        <p:cTn id="88" dur="1" fill="hold">
                                          <p:stCondLst>
                                            <p:cond delay="0"/>
                                          </p:stCondLst>
                                        </p:cTn>
                                        <p:tgtEl>
                                          <p:spTgt spid="201752"/>
                                        </p:tgtEl>
                                        <p:attrNameLst>
                                          <p:attrName>style.visibility</p:attrName>
                                        </p:attrNameLst>
                                      </p:cBhvr>
                                      <p:to>
                                        <p:strVal val="visible"/>
                                      </p:to>
                                    </p:set>
                                    <p:animScale>
                                      <p:cBhvr>
                                        <p:cTn id="89" dur="1000" decel="50000" fill="hold">
                                          <p:stCondLst>
                                            <p:cond delay="0"/>
                                          </p:stCondLst>
                                        </p:cTn>
                                        <p:tgtEl>
                                          <p:spTgt spid="20175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0" dur="1000" decel="50000" fill="hold">
                                          <p:stCondLst>
                                            <p:cond delay="0"/>
                                          </p:stCondLst>
                                        </p:cTn>
                                        <p:tgtEl>
                                          <p:spTgt spid="201752"/>
                                        </p:tgtEl>
                                        <p:attrNameLst>
                                          <p:attrName>ppt_x</p:attrName>
                                          <p:attrName>ppt_y</p:attrName>
                                        </p:attrNameLst>
                                      </p:cBhvr>
                                    </p:animMotion>
                                    <p:animEffect transition="in" filter="fade">
                                      <p:cBhvr>
                                        <p:cTn id="91" dur="1000"/>
                                        <p:tgtEl>
                                          <p:spTgt spid="201752"/>
                                        </p:tgtEl>
                                      </p:cBhvr>
                                    </p:animEffect>
                                  </p:childTnLst>
                                </p:cTn>
                              </p:par>
                              <p:par>
                                <p:cTn id="92" presetID="52" presetClass="entr" presetSubtype="0" fill="hold" grpId="0" nodeType="withEffect">
                                  <p:stCondLst>
                                    <p:cond delay="0"/>
                                  </p:stCondLst>
                                  <p:childTnLst>
                                    <p:set>
                                      <p:cBhvr>
                                        <p:cTn id="93" dur="1" fill="hold">
                                          <p:stCondLst>
                                            <p:cond delay="0"/>
                                          </p:stCondLst>
                                        </p:cTn>
                                        <p:tgtEl>
                                          <p:spTgt spid="201753"/>
                                        </p:tgtEl>
                                        <p:attrNameLst>
                                          <p:attrName>style.visibility</p:attrName>
                                        </p:attrNameLst>
                                      </p:cBhvr>
                                      <p:to>
                                        <p:strVal val="visible"/>
                                      </p:to>
                                    </p:set>
                                    <p:animScale>
                                      <p:cBhvr>
                                        <p:cTn id="94" dur="1000" decel="50000" fill="hold">
                                          <p:stCondLst>
                                            <p:cond delay="0"/>
                                          </p:stCondLst>
                                        </p:cTn>
                                        <p:tgtEl>
                                          <p:spTgt spid="20175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5" dur="1000" decel="50000" fill="hold">
                                          <p:stCondLst>
                                            <p:cond delay="0"/>
                                          </p:stCondLst>
                                        </p:cTn>
                                        <p:tgtEl>
                                          <p:spTgt spid="201753"/>
                                        </p:tgtEl>
                                        <p:attrNameLst>
                                          <p:attrName>ppt_x</p:attrName>
                                          <p:attrName>ppt_y</p:attrName>
                                        </p:attrNameLst>
                                      </p:cBhvr>
                                    </p:animMotion>
                                    <p:animEffect transition="in" filter="fade">
                                      <p:cBhvr>
                                        <p:cTn id="96" dur="1000"/>
                                        <p:tgtEl>
                                          <p:spTgt spid="201753"/>
                                        </p:tgtEl>
                                      </p:cBhvr>
                                    </p:animEffect>
                                  </p:childTnLst>
                                </p:cTn>
                              </p:par>
                              <p:par>
                                <p:cTn id="97" presetID="52" presetClass="entr" presetSubtype="0" fill="hold" grpId="0" nodeType="withEffect">
                                  <p:stCondLst>
                                    <p:cond delay="0"/>
                                  </p:stCondLst>
                                  <p:childTnLst>
                                    <p:set>
                                      <p:cBhvr>
                                        <p:cTn id="98" dur="1" fill="hold">
                                          <p:stCondLst>
                                            <p:cond delay="0"/>
                                          </p:stCondLst>
                                        </p:cTn>
                                        <p:tgtEl>
                                          <p:spTgt spid="201754"/>
                                        </p:tgtEl>
                                        <p:attrNameLst>
                                          <p:attrName>style.visibility</p:attrName>
                                        </p:attrNameLst>
                                      </p:cBhvr>
                                      <p:to>
                                        <p:strVal val="visible"/>
                                      </p:to>
                                    </p:set>
                                    <p:animScale>
                                      <p:cBhvr>
                                        <p:cTn id="99" dur="1000" decel="50000" fill="hold">
                                          <p:stCondLst>
                                            <p:cond delay="0"/>
                                          </p:stCondLst>
                                        </p:cTn>
                                        <p:tgtEl>
                                          <p:spTgt spid="20175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0" dur="1000" decel="50000" fill="hold">
                                          <p:stCondLst>
                                            <p:cond delay="0"/>
                                          </p:stCondLst>
                                        </p:cTn>
                                        <p:tgtEl>
                                          <p:spTgt spid="201754"/>
                                        </p:tgtEl>
                                        <p:attrNameLst>
                                          <p:attrName>ppt_x</p:attrName>
                                          <p:attrName>ppt_y</p:attrName>
                                        </p:attrNameLst>
                                      </p:cBhvr>
                                    </p:animMotion>
                                    <p:animEffect transition="in" filter="fade">
                                      <p:cBhvr>
                                        <p:cTn id="101" dur="1000"/>
                                        <p:tgtEl>
                                          <p:spTgt spid="201754"/>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grpId="0" nodeType="clickEffect">
                                  <p:stCondLst>
                                    <p:cond delay="0"/>
                                  </p:stCondLst>
                                  <p:childTnLst>
                                    <p:set>
                                      <p:cBhvr>
                                        <p:cTn id="105" dur="1" fill="hold">
                                          <p:stCondLst>
                                            <p:cond delay="0"/>
                                          </p:stCondLst>
                                        </p:cTn>
                                        <p:tgtEl>
                                          <p:spTgt spid="201755"/>
                                        </p:tgtEl>
                                        <p:attrNameLst>
                                          <p:attrName>style.visibility</p:attrName>
                                        </p:attrNameLst>
                                      </p:cBhvr>
                                      <p:to>
                                        <p:strVal val="visible"/>
                                      </p:to>
                                    </p:set>
                                    <p:animEffect transition="in" filter="wipe(left)">
                                      <p:cBhvr>
                                        <p:cTn id="106" dur="500"/>
                                        <p:tgtEl>
                                          <p:spTgt spid="201755"/>
                                        </p:tgtEl>
                                      </p:cBhvr>
                                    </p:animEffect>
                                  </p:childTnLst>
                                </p:cTn>
                              </p:par>
                            </p:childTnLst>
                          </p:cTn>
                        </p:par>
                      </p:childTnLst>
                    </p:cTn>
                  </p:par>
                  <p:par>
                    <p:cTn id="107" fill="hold">
                      <p:stCondLst>
                        <p:cond delay="indefinite"/>
                      </p:stCondLst>
                      <p:childTnLst>
                        <p:par>
                          <p:cTn id="108" fill="hold">
                            <p:stCondLst>
                              <p:cond delay="0"/>
                            </p:stCondLst>
                            <p:childTnLst>
                              <p:par>
                                <p:cTn id="109" presetID="52" presetClass="entr" presetSubtype="0" fill="hold" grpId="0" nodeType="clickEffect">
                                  <p:stCondLst>
                                    <p:cond delay="0"/>
                                  </p:stCondLst>
                                  <p:childTnLst>
                                    <p:set>
                                      <p:cBhvr>
                                        <p:cTn id="110" dur="1" fill="hold">
                                          <p:stCondLst>
                                            <p:cond delay="0"/>
                                          </p:stCondLst>
                                        </p:cTn>
                                        <p:tgtEl>
                                          <p:spTgt spid="201756"/>
                                        </p:tgtEl>
                                        <p:attrNameLst>
                                          <p:attrName>style.visibility</p:attrName>
                                        </p:attrNameLst>
                                      </p:cBhvr>
                                      <p:to>
                                        <p:strVal val="visible"/>
                                      </p:to>
                                    </p:set>
                                    <p:animScale>
                                      <p:cBhvr>
                                        <p:cTn id="111" dur="1000" decel="50000" fill="hold">
                                          <p:stCondLst>
                                            <p:cond delay="0"/>
                                          </p:stCondLst>
                                        </p:cTn>
                                        <p:tgtEl>
                                          <p:spTgt spid="20175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2" dur="1000" decel="50000" fill="hold">
                                          <p:stCondLst>
                                            <p:cond delay="0"/>
                                          </p:stCondLst>
                                        </p:cTn>
                                        <p:tgtEl>
                                          <p:spTgt spid="201756"/>
                                        </p:tgtEl>
                                        <p:attrNameLst>
                                          <p:attrName>ppt_x</p:attrName>
                                          <p:attrName>ppt_y</p:attrName>
                                        </p:attrNameLst>
                                      </p:cBhvr>
                                    </p:animMotion>
                                    <p:animEffect transition="in" filter="fade">
                                      <p:cBhvr>
                                        <p:cTn id="113" dur="1000"/>
                                        <p:tgtEl>
                                          <p:spTgt spid="201756"/>
                                        </p:tgtEl>
                                      </p:cBhvr>
                                    </p:animEffect>
                                  </p:childTnLst>
                                </p:cTn>
                              </p:par>
                              <p:par>
                                <p:cTn id="114" presetID="52" presetClass="entr" presetSubtype="0" fill="hold" grpId="0" nodeType="withEffect">
                                  <p:stCondLst>
                                    <p:cond delay="0"/>
                                  </p:stCondLst>
                                  <p:childTnLst>
                                    <p:set>
                                      <p:cBhvr>
                                        <p:cTn id="115" dur="1" fill="hold">
                                          <p:stCondLst>
                                            <p:cond delay="0"/>
                                          </p:stCondLst>
                                        </p:cTn>
                                        <p:tgtEl>
                                          <p:spTgt spid="201757"/>
                                        </p:tgtEl>
                                        <p:attrNameLst>
                                          <p:attrName>style.visibility</p:attrName>
                                        </p:attrNameLst>
                                      </p:cBhvr>
                                      <p:to>
                                        <p:strVal val="visible"/>
                                      </p:to>
                                    </p:set>
                                    <p:animScale>
                                      <p:cBhvr>
                                        <p:cTn id="116" dur="1000" decel="50000" fill="hold">
                                          <p:stCondLst>
                                            <p:cond delay="0"/>
                                          </p:stCondLst>
                                        </p:cTn>
                                        <p:tgtEl>
                                          <p:spTgt spid="20175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7" dur="1000" decel="50000" fill="hold">
                                          <p:stCondLst>
                                            <p:cond delay="0"/>
                                          </p:stCondLst>
                                        </p:cTn>
                                        <p:tgtEl>
                                          <p:spTgt spid="201757"/>
                                        </p:tgtEl>
                                        <p:attrNameLst>
                                          <p:attrName>ppt_x</p:attrName>
                                          <p:attrName>ppt_y</p:attrName>
                                        </p:attrNameLst>
                                      </p:cBhvr>
                                    </p:animMotion>
                                    <p:animEffect transition="in" filter="fade">
                                      <p:cBhvr>
                                        <p:cTn id="118" dur="1000"/>
                                        <p:tgtEl>
                                          <p:spTgt spid="201757"/>
                                        </p:tgtEl>
                                      </p:cBhvr>
                                    </p:animEffect>
                                  </p:childTnLst>
                                </p:cTn>
                              </p:par>
                              <p:par>
                                <p:cTn id="119" presetID="52" presetClass="entr" presetSubtype="0" fill="hold" grpId="0" nodeType="withEffect">
                                  <p:stCondLst>
                                    <p:cond delay="0"/>
                                  </p:stCondLst>
                                  <p:childTnLst>
                                    <p:set>
                                      <p:cBhvr>
                                        <p:cTn id="120" dur="1" fill="hold">
                                          <p:stCondLst>
                                            <p:cond delay="0"/>
                                          </p:stCondLst>
                                        </p:cTn>
                                        <p:tgtEl>
                                          <p:spTgt spid="201758"/>
                                        </p:tgtEl>
                                        <p:attrNameLst>
                                          <p:attrName>style.visibility</p:attrName>
                                        </p:attrNameLst>
                                      </p:cBhvr>
                                      <p:to>
                                        <p:strVal val="visible"/>
                                      </p:to>
                                    </p:set>
                                    <p:animScale>
                                      <p:cBhvr>
                                        <p:cTn id="121" dur="1000" decel="50000" fill="hold">
                                          <p:stCondLst>
                                            <p:cond delay="0"/>
                                          </p:stCondLst>
                                        </p:cTn>
                                        <p:tgtEl>
                                          <p:spTgt spid="20175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2" dur="1000" decel="50000" fill="hold">
                                          <p:stCondLst>
                                            <p:cond delay="0"/>
                                          </p:stCondLst>
                                        </p:cTn>
                                        <p:tgtEl>
                                          <p:spTgt spid="201758"/>
                                        </p:tgtEl>
                                        <p:attrNameLst>
                                          <p:attrName>ppt_x</p:attrName>
                                          <p:attrName>ppt_y</p:attrName>
                                        </p:attrNameLst>
                                      </p:cBhvr>
                                    </p:animMotion>
                                    <p:animEffect transition="in" filter="fade">
                                      <p:cBhvr>
                                        <p:cTn id="123" dur="1000"/>
                                        <p:tgtEl>
                                          <p:spTgt spid="201758"/>
                                        </p:tgtEl>
                                      </p:cBhvr>
                                    </p:animEffect>
                                  </p:childTnLst>
                                </p:cTn>
                              </p:par>
                            </p:childTnLst>
                          </p:cTn>
                        </p:par>
                      </p:childTnLst>
                    </p:cTn>
                  </p:par>
                  <p:par>
                    <p:cTn id="124" fill="hold">
                      <p:stCondLst>
                        <p:cond delay="indefinite"/>
                      </p:stCondLst>
                      <p:childTnLst>
                        <p:par>
                          <p:cTn id="125" fill="hold">
                            <p:stCondLst>
                              <p:cond delay="0"/>
                            </p:stCondLst>
                            <p:childTnLst>
                              <p:par>
                                <p:cTn id="126" presetID="29" presetClass="entr" presetSubtype="0" fill="hold" grpId="0" nodeType="clickEffect">
                                  <p:stCondLst>
                                    <p:cond delay="0"/>
                                  </p:stCondLst>
                                  <p:childTnLst>
                                    <p:set>
                                      <p:cBhvr>
                                        <p:cTn id="127" dur="1" fill="hold">
                                          <p:stCondLst>
                                            <p:cond delay="0"/>
                                          </p:stCondLst>
                                        </p:cTn>
                                        <p:tgtEl>
                                          <p:spTgt spid="201759"/>
                                        </p:tgtEl>
                                        <p:attrNameLst>
                                          <p:attrName>style.visibility</p:attrName>
                                        </p:attrNameLst>
                                      </p:cBhvr>
                                      <p:to>
                                        <p:strVal val="visible"/>
                                      </p:to>
                                    </p:set>
                                    <p:anim calcmode="lin" valueType="num">
                                      <p:cBhvr>
                                        <p:cTn id="128" dur="1000" fill="hold"/>
                                        <p:tgtEl>
                                          <p:spTgt spid="201759"/>
                                        </p:tgtEl>
                                        <p:attrNameLst>
                                          <p:attrName>ppt_x</p:attrName>
                                        </p:attrNameLst>
                                      </p:cBhvr>
                                      <p:tavLst>
                                        <p:tav tm="0">
                                          <p:val>
                                            <p:strVal val="#ppt_x-.2"/>
                                          </p:val>
                                        </p:tav>
                                        <p:tav tm="100000">
                                          <p:val>
                                            <p:strVal val="#ppt_x"/>
                                          </p:val>
                                        </p:tav>
                                      </p:tavLst>
                                    </p:anim>
                                    <p:anim calcmode="lin" valueType="num">
                                      <p:cBhvr>
                                        <p:cTn id="129" dur="1000" fill="hold"/>
                                        <p:tgtEl>
                                          <p:spTgt spid="201759"/>
                                        </p:tgtEl>
                                        <p:attrNameLst>
                                          <p:attrName>ppt_y</p:attrName>
                                        </p:attrNameLst>
                                      </p:cBhvr>
                                      <p:tavLst>
                                        <p:tav tm="0">
                                          <p:val>
                                            <p:strVal val="#ppt_y"/>
                                          </p:val>
                                        </p:tav>
                                        <p:tav tm="100000">
                                          <p:val>
                                            <p:strVal val="#ppt_y"/>
                                          </p:val>
                                        </p:tav>
                                      </p:tavLst>
                                    </p:anim>
                                    <p:animEffect transition="in" filter="wipe(right)" prLst="gradientSize: 0.1">
                                      <p:cBhvr>
                                        <p:cTn id="130" dur="1000"/>
                                        <p:tgtEl>
                                          <p:spTgt spid="201759"/>
                                        </p:tgtEl>
                                      </p:cBhvr>
                                    </p:animEffect>
                                  </p:childTnLst>
                                </p:cTn>
                              </p:par>
                            </p:childTnLst>
                          </p:cTn>
                        </p:par>
                      </p:childTnLst>
                    </p:cTn>
                  </p:par>
                  <p:par>
                    <p:cTn id="131" fill="hold">
                      <p:stCondLst>
                        <p:cond delay="indefinite"/>
                      </p:stCondLst>
                      <p:childTnLst>
                        <p:par>
                          <p:cTn id="132" fill="hold">
                            <p:stCondLst>
                              <p:cond delay="0"/>
                            </p:stCondLst>
                            <p:childTnLst>
                              <p:par>
                                <p:cTn id="133" presetID="56" presetClass="entr" presetSubtype="0" fill="hold" grpId="0" nodeType="clickEffect">
                                  <p:stCondLst>
                                    <p:cond delay="0"/>
                                  </p:stCondLst>
                                  <p:iterate type="lt">
                                    <p:tmPct val="10000"/>
                                  </p:iterate>
                                  <p:childTnLst>
                                    <p:set>
                                      <p:cBhvr>
                                        <p:cTn id="134" dur="1" fill="hold">
                                          <p:stCondLst>
                                            <p:cond delay="0"/>
                                          </p:stCondLst>
                                        </p:cTn>
                                        <p:tgtEl>
                                          <p:spTgt spid="201760"/>
                                        </p:tgtEl>
                                        <p:attrNameLst>
                                          <p:attrName>style.visibility</p:attrName>
                                        </p:attrNameLst>
                                      </p:cBhvr>
                                      <p:to>
                                        <p:strVal val="visible"/>
                                      </p:to>
                                    </p:set>
                                    <p:anim by="(-#ppt_w*2)" calcmode="lin" valueType="num">
                                      <p:cBhvr rctx="PPT">
                                        <p:cTn id="135" dur="500" autoRev="1" fill="hold">
                                          <p:stCondLst>
                                            <p:cond delay="0"/>
                                          </p:stCondLst>
                                        </p:cTn>
                                        <p:tgtEl>
                                          <p:spTgt spid="201760"/>
                                        </p:tgtEl>
                                        <p:attrNameLst>
                                          <p:attrName>ppt_w</p:attrName>
                                        </p:attrNameLst>
                                      </p:cBhvr>
                                    </p:anim>
                                    <p:anim by="(#ppt_w*0.50)" calcmode="lin" valueType="num">
                                      <p:cBhvr>
                                        <p:cTn id="136" dur="500" decel="50000" autoRev="1" fill="hold">
                                          <p:stCondLst>
                                            <p:cond delay="0"/>
                                          </p:stCondLst>
                                        </p:cTn>
                                        <p:tgtEl>
                                          <p:spTgt spid="201760"/>
                                        </p:tgtEl>
                                        <p:attrNameLst>
                                          <p:attrName>ppt_x</p:attrName>
                                        </p:attrNameLst>
                                      </p:cBhvr>
                                    </p:anim>
                                    <p:anim from="(-#ppt_h/2)" to="(#ppt_y)" calcmode="lin" valueType="num">
                                      <p:cBhvr>
                                        <p:cTn id="137" dur="1000" fill="hold">
                                          <p:stCondLst>
                                            <p:cond delay="0"/>
                                          </p:stCondLst>
                                        </p:cTn>
                                        <p:tgtEl>
                                          <p:spTgt spid="201760"/>
                                        </p:tgtEl>
                                        <p:attrNameLst>
                                          <p:attrName>ppt_y</p:attrName>
                                        </p:attrNameLst>
                                      </p:cBhvr>
                                    </p:anim>
                                    <p:animRot by="21600000">
                                      <p:cBhvr>
                                        <p:cTn id="138" dur="1000" fill="hold">
                                          <p:stCondLst>
                                            <p:cond delay="0"/>
                                          </p:stCondLst>
                                        </p:cTn>
                                        <p:tgtEl>
                                          <p:spTgt spid="201760"/>
                                        </p:tgtEl>
                                        <p:attrNameLst>
                                          <p:attrName>r</p:attrName>
                                        </p:attrNameLst>
                                      </p:cBhvr>
                                    </p:animRot>
                                  </p:childTnLst>
                                </p:cTn>
                              </p:par>
                              <p:par>
                                <p:cTn id="139" presetID="56" presetClass="entr" presetSubtype="0" fill="hold" grpId="0" nodeType="withEffect">
                                  <p:stCondLst>
                                    <p:cond delay="0"/>
                                  </p:stCondLst>
                                  <p:iterate type="lt">
                                    <p:tmPct val="10000"/>
                                  </p:iterate>
                                  <p:childTnLst>
                                    <p:set>
                                      <p:cBhvr>
                                        <p:cTn id="140" dur="1" fill="hold">
                                          <p:stCondLst>
                                            <p:cond delay="0"/>
                                          </p:stCondLst>
                                        </p:cTn>
                                        <p:tgtEl>
                                          <p:spTgt spid="201761"/>
                                        </p:tgtEl>
                                        <p:attrNameLst>
                                          <p:attrName>style.visibility</p:attrName>
                                        </p:attrNameLst>
                                      </p:cBhvr>
                                      <p:to>
                                        <p:strVal val="visible"/>
                                      </p:to>
                                    </p:set>
                                    <p:anim by="(-#ppt_w*2)" calcmode="lin" valueType="num">
                                      <p:cBhvr rctx="PPT">
                                        <p:cTn id="141" dur="500" autoRev="1" fill="hold">
                                          <p:stCondLst>
                                            <p:cond delay="0"/>
                                          </p:stCondLst>
                                        </p:cTn>
                                        <p:tgtEl>
                                          <p:spTgt spid="201761"/>
                                        </p:tgtEl>
                                        <p:attrNameLst>
                                          <p:attrName>ppt_w</p:attrName>
                                        </p:attrNameLst>
                                      </p:cBhvr>
                                    </p:anim>
                                    <p:anim by="(#ppt_w*0.50)" calcmode="lin" valueType="num">
                                      <p:cBhvr>
                                        <p:cTn id="142" dur="500" decel="50000" autoRev="1" fill="hold">
                                          <p:stCondLst>
                                            <p:cond delay="0"/>
                                          </p:stCondLst>
                                        </p:cTn>
                                        <p:tgtEl>
                                          <p:spTgt spid="201761"/>
                                        </p:tgtEl>
                                        <p:attrNameLst>
                                          <p:attrName>ppt_x</p:attrName>
                                        </p:attrNameLst>
                                      </p:cBhvr>
                                    </p:anim>
                                    <p:anim from="(-#ppt_h/2)" to="(#ppt_y)" calcmode="lin" valueType="num">
                                      <p:cBhvr>
                                        <p:cTn id="143" dur="1000" fill="hold">
                                          <p:stCondLst>
                                            <p:cond delay="0"/>
                                          </p:stCondLst>
                                        </p:cTn>
                                        <p:tgtEl>
                                          <p:spTgt spid="201761"/>
                                        </p:tgtEl>
                                        <p:attrNameLst>
                                          <p:attrName>ppt_y</p:attrName>
                                        </p:attrNameLst>
                                      </p:cBhvr>
                                    </p:anim>
                                    <p:animRot by="21600000">
                                      <p:cBhvr>
                                        <p:cTn id="144" dur="1000" fill="hold">
                                          <p:stCondLst>
                                            <p:cond delay="0"/>
                                          </p:stCondLst>
                                        </p:cTn>
                                        <p:tgtEl>
                                          <p:spTgt spid="201761"/>
                                        </p:tgtEl>
                                        <p:attrNameLst>
                                          <p:attrName>r</p:attrName>
                                        </p:attrNameLst>
                                      </p:cBhvr>
                                    </p:animRot>
                                  </p:childTnLst>
                                </p:cTn>
                              </p:par>
                              <p:par>
                                <p:cTn id="145" presetID="56" presetClass="entr" presetSubtype="0" fill="hold" grpId="0" nodeType="withEffect">
                                  <p:stCondLst>
                                    <p:cond delay="0"/>
                                  </p:stCondLst>
                                  <p:iterate type="lt">
                                    <p:tmPct val="10000"/>
                                  </p:iterate>
                                  <p:childTnLst>
                                    <p:set>
                                      <p:cBhvr>
                                        <p:cTn id="146" dur="1" fill="hold">
                                          <p:stCondLst>
                                            <p:cond delay="0"/>
                                          </p:stCondLst>
                                        </p:cTn>
                                        <p:tgtEl>
                                          <p:spTgt spid="201762"/>
                                        </p:tgtEl>
                                        <p:attrNameLst>
                                          <p:attrName>style.visibility</p:attrName>
                                        </p:attrNameLst>
                                      </p:cBhvr>
                                      <p:to>
                                        <p:strVal val="visible"/>
                                      </p:to>
                                    </p:set>
                                    <p:anim by="(-#ppt_w*2)" calcmode="lin" valueType="num">
                                      <p:cBhvr rctx="PPT">
                                        <p:cTn id="147" dur="500" autoRev="1" fill="hold">
                                          <p:stCondLst>
                                            <p:cond delay="0"/>
                                          </p:stCondLst>
                                        </p:cTn>
                                        <p:tgtEl>
                                          <p:spTgt spid="201762"/>
                                        </p:tgtEl>
                                        <p:attrNameLst>
                                          <p:attrName>ppt_w</p:attrName>
                                        </p:attrNameLst>
                                      </p:cBhvr>
                                    </p:anim>
                                    <p:anim by="(#ppt_w*0.50)" calcmode="lin" valueType="num">
                                      <p:cBhvr>
                                        <p:cTn id="148" dur="500" decel="50000" autoRev="1" fill="hold">
                                          <p:stCondLst>
                                            <p:cond delay="0"/>
                                          </p:stCondLst>
                                        </p:cTn>
                                        <p:tgtEl>
                                          <p:spTgt spid="201762"/>
                                        </p:tgtEl>
                                        <p:attrNameLst>
                                          <p:attrName>ppt_x</p:attrName>
                                        </p:attrNameLst>
                                      </p:cBhvr>
                                    </p:anim>
                                    <p:anim from="(-#ppt_h/2)" to="(#ppt_y)" calcmode="lin" valueType="num">
                                      <p:cBhvr>
                                        <p:cTn id="149" dur="1000" fill="hold">
                                          <p:stCondLst>
                                            <p:cond delay="0"/>
                                          </p:stCondLst>
                                        </p:cTn>
                                        <p:tgtEl>
                                          <p:spTgt spid="201762"/>
                                        </p:tgtEl>
                                        <p:attrNameLst>
                                          <p:attrName>ppt_y</p:attrName>
                                        </p:attrNameLst>
                                      </p:cBhvr>
                                    </p:anim>
                                    <p:animRot by="21600000">
                                      <p:cBhvr>
                                        <p:cTn id="150" dur="1000" fill="hold">
                                          <p:stCondLst>
                                            <p:cond delay="0"/>
                                          </p:stCondLst>
                                        </p:cTn>
                                        <p:tgtEl>
                                          <p:spTgt spid="201762"/>
                                        </p:tgtEl>
                                        <p:attrNameLst>
                                          <p:attrName>r</p:attrName>
                                        </p:attrNameLst>
                                      </p:cBhvr>
                                    </p:animRot>
                                  </p:childTnLst>
                                </p:cTn>
                              </p:par>
                            </p:childTnLst>
                          </p:cTn>
                        </p:par>
                      </p:childTnLst>
                    </p:cTn>
                  </p:par>
                  <p:par>
                    <p:cTn id="151" fill="hold">
                      <p:stCondLst>
                        <p:cond delay="indefinite"/>
                      </p:stCondLst>
                      <p:childTnLst>
                        <p:par>
                          <p:cTn id="152" fill="hold">
                            <p:stCondLst>
                              <p:cond delay="0"/>
                            </p:stCondLst>
                            <p:childTnLst>
                              <p:par>
                                <p:cTn id="153" presetID="29" presetClass="entr" presetSubtype="0" fill="hold" grpId="0" nodeType="clickEffect">
                                  <p:stCondLst>
                                    <p:cond delay="0"/>
                                  </p:stCondLst>
                                  <p:childTnLst>
                                    <p:set>
                                      <p:cBhvr>
                                        <p:cTn id="154" dur="1" fill="hold">
                                          <p:stCondLst>
                                            <p:cond delay="0"/>
                                          </p:stCondLst>
                                        </p:cTn>
                                        <p:tgtEl>
                                          <p:spTgt spid="201763"/>
                                        </p:tgtEl>
                                        <p:attrNameLst>
                                          <p:attrName>style.visibility</p:attrName>
                                        </p:attrNameLst>
                                      </p:cBhvr>
                                      <p:to>
                                        <p:strVal val="visible"/>
                                      </p:to>
                                    </p:set>
                                    <p:anim calcmode="lin" valueType="num">
                                      <p:cBhvr>
                                        <p:cTn id="155" dur="1000" fill="hold"/>
                                        <p:tgtEl>
                                          <p:spTgt spid="201763"/>
                                        </p:tgtEl>
                                        <p:attrNameLst>
                                          <p:attrName>ppt_x</p:attrName>
                                        </p:attrNameLst>
                                      </p:cBhvr>
                                      <p:tavLst>
                                        <p:tav tm="0">
                                          <p:val>
                                            <p:strVal val="#ppt_x-.2"/>
                                          </p:val>
                                        </p:tav>
                                        <p:tav tm="100000">
                                          <p:val>
                                            <p:strVal val="#ppt_x"/>
                                          </p:val>
                                        </p:tav>
                                      </p:tavLst>
                                    </p:anim>
                                    <p:anim calcmode="lin" valueType="num">
                                      <p:cBhvr>
                                        <p:cTn id="156" dur="1000" fill="hold"/>
                                        <p:tgtEl>
                                          <p:spTgt spid="201763"/>
                                        </p:tgtEl>
                                        <p:attrNameLst>
                                          <p:attrName>ppt_y</p:attrName>
                                        </p:attrNameLst>
                                      </p:cBhvr>
                                      <p:tavLst>
                                        <p:tav tm="0">
                                          <p:val>
                                            <p:strVal val="#ppt_y"/>
                                          </p:val>
                                        </p:tav>
                                        <p:tav tm="100000">
                                          <p:val>
                                            <p:strVal val="#ppt_y"/>
                                          </p:val>
                                        </p:tav>
                                      </p:tavLst>
                                    </p:anim>
                                    <p:animEffect transition="in" filter="wipe(right)" prLst="gradientSize: 0.1">
                                      <p:cBhvr>
                                        <p:cTn id="157" dur="1000"/>
                                        <p:tgtEl>
                                          <p:spTgt spid="201763"/>
                                        </p:tgtEl>
                                      </p:cBhvr>
                                    </p:animEffect>
                                  </p:childTnLst>
                                </p:cTn>
                              </p:par>
                            </p:childTnLst>
                          </p:cTn>
                        </p:par>
                      </p:childTnLst>
                    </p:cTn>
                  </p:par>
                  <p:par>
                    <p:cTn id="158" fill="hold">
                      <p:stCondLst>
                        <p:cond delay="indefinite"/>
                      </p:stCondLst>
                      <p:childTnLst>
                        <p:par>
                          <p:cTn id="159" fill="hold">
                            <p:stCondLst>
                              <p:cond delay="0"/>
                            </p:stCondLst>
                            <p:childTnLst>
                              <p:par>
                                <p:cTn id="160" presetID="56" presetClass="entr" presetSubtype="0" fill="hold" grpId="0" nodeType="clickEffect">
                                  <p:stCondLst>
                                    <p:cond delay="0"/>
                                  </p:stCondLst>
                                  <p:iterate type="lt">
                                    <p:tmPct val="10000"/>
                                  </p:iterate>
                                  <p:childTnLst>
                                    <p:set>
                                      <p:cBhvr>
                                        <p:cTn id="161" dur="1" fill="hold">
                                          <p:stCondLst>
                                            <p:cond delay="0"/>
                                          </p:stCondLst>
                                        </p:cTn>
                                        <p:tgtEl>
                                          <p:spTgt spid="201764"/>
                                        </p:tgtEl>
                                        <p:attrNameLst>
                                          <p:attrName>style.visibility</p:attrName>
                                        </p:attrNameLst>
                                      </p:cBhvr>
                                      <p:to>
                                        <p:strVal val="visible"/>
                                      </p:to>
                                    </p:set>
                                    <p:anim by="(-#ppt_w*2)" calcmode="lin" valueType="num">
                                      <p:cBhvr rctx="PPT">
                                        <p:cTn id="162" dur="500" autoRev="1" fill="hold">
                                          <p:stCondLst>
                                            <p:cond delay="0"/>
                                          </p:stCondLst>
                                        </p:cTn>
                                        <p:tgtEl>
                                          <p:spTgt spid="201764"/>
                                        </p:tgtEl>
                                        <p:attrNameLst>
                                          <p:attrName>ppt_w</p:attrName>
                                        </p:attrNameLst>
                                      </p:cBhvr>
                                    </p:anim>
                                    <p:anim by="(#ppt_w*0.50)" calcmode="lin" valueType="num">
                                      <p:cBhvr>
                                        <p:cTn id="163" dur="500" decel="50000" autoRev="1" fill="hold">
                                          <p:stCondLst>
                                            <p:cond delay="0"/>
                                          </p:stCondLst>
                                        </p:cTn>
                                        <p:tgtEl>
                                          <p:spTgt spid="201764"/>
                                        </p:tgtEl>
                                        <p:attrNameLst>
                                          <p:attrName>ppt_x</p:attrName>
                                        </p:attrNameLst>
                                      </p:cBhvr>
                                    </p:anim>
                                    <p:anim from="(-#ppt_h/2)" to="(#ppt_y)" calcmode="lin" valueType="num">
                                      <p:cBhvr>
                                        <p:cTn id="164" dur="1000" fill="hold">
                                          <p:stCondLst>
                                            <p:cond delay="0"/>
                                          </p:stCondLst>
                                        </p:cTn>
                                        <p:tgtEl>
                                          <p:spTgt spid="201764"/>
                                        </p:tgtEl>
                                        <p:attrNameLst>
                                          <p:attrName>ppt_y</p:attrName>
                                        </p:attrNameLst>
                                      </p:cBhvr>
                                    </p:anim>
                                    <p:animRot by="21600000">
                                      <p:cBhvr>
                                        <p:cTn id="165" dur="1000" fill="hold">
                                          <p:stCondLst>
                                            <p:cond delay="0"/>
                                          </p:stCondLst>
                                        </p:cTn>
                                        <p:tgtEl>
                                          <p:spTgt spid="201764"/>
                                        </p:tgtEl>
                                        <p:attrNameLst>
                                          <p:attrName>r</p:attrName>
                                        </p:attrNameLst>
                                      </p:cBhvr>
                                    </p:animRot>
                                  </p:childTnLst>
                                </p:cTn>
                              </p:par>
                              <p:par>
                                <p:cTn id="166" presetID="56" presetClass="entr" presetSubtype="0" fill="hold" grpId="0" nodeType="withEffect">
                                  <p:stCondLst>
                                    <p:cond delay="0"/>
                                  </p:stCondLst>
                                  <p:iterate type="lt">
                                    <p:tmPct val="10000"/>
                                  </p:iterate>
                                  <p:childTnLst>
                                    <p:set>
                                      <p:cBhvr>
                                        <p:cTn id="167" dur="1" fill="hold">
                                          <p:stCondLst>
                                            <p:cond delay="0"/>
                                          </p:stCondLst>
                                        </p:cTn>
                                        <p:tgtEl>
                                          <p:spTgt spid="201765"/>
                                        </p:tgtEl>
                                        <p:attrNameLst>
                                          <p:attrName>style.visibility</p:attrName>
                                        </p:attrNameLst>
                                      </p:cBhvr>
                                      <p:to>
                                        <p:strVal val="visible"/>
                                      </p:to>
                                    </p:set>
                                    <p:anim by="(-#ppt_w*2)" calcmode="lin" valueType="num">
                                      <p:cBhvr rctx="PPT">
                                        <p:cTn id="168" dur="500" autoRev="1" fill="hold">
                                          <p:stCondLst>
                                            <p:cond delay="0"/>
                                          </p:stCondLst>
                                        </p:cTn>
                                        <p:tgtEl>
                                          <p:spTgt spid="201765"/>
                                        </p:tgtEl>
                                        <p:attrNameLst>
                                          <p:attrName>ppt_w</p:attrName>
                                        </p:attrNameLst>
                                      </p:cBhvr>
                                    </p:anim>
                                    <p:anim by="(#ppt_w*0.50)" calcmode="lin" valueType="num">
                                      <p:cBhvr>
                                        <p:cTn id="169" dur="500" decel="50000" autoRev="1" fill="hold">
                                          <p:stCondLst>
                                            <p:cond delay="0"/>
                                          </p:stCondLst>
                                        </p:cTn>
                                        <p:tgtEl>
                                          <p:spTgt spid="201765"/>
                                        </p:tgtEl>
                                        <p:attrNameLst>
                                          <p:attrName>ppt_x</p:attrName>
                                        </p:attrNameLst>
                                      </p:cBhvr>
                                    </p:anim>
                                    <p:anim from="(-#ppt_h/2)" to="(#ppt_y)" calcmode="lin" valueType="num">
                                      <p:cBhvr>
                                        <p:cTn id="170" dur="1000" fill="hold">
                                          <p:stCondLst>
                                            <p:cond delay="0"/>
                                          </p:stCondLst>
                                        </p:cTn>
                                        <p:tgtEl>
                                          <p:spTgt spid="201765"/>
                                        </p:tgtEl>
                                        <p:attrNameLst>
                                          <p:attrName>ppt_y</p:attrName>
                                        </p:attrNameLst>
                                      </p:cBhvr>
                                    </p:anim>
                                    <p:animRot by="21600000">
                                      <p:cBhvr>
                                        <p:cTn id="171" dur="1000" fill="hold">
                                          <p:stCondLst>
                                            <p:cond delay="0"/>
                                          </p:stCondLst>
                                        </p:cTn>
                                        <p:tgtEl>
                                          <p:spTgt spid="201765"/>
                                        </p:tgtEl>
                                        <p:attrNameLst>
                                          <p:attrName>r</p:attrName>
                                        </p:attrNameLst>
                                      </p:cBhvr>
                                    </p:animRot>
                                  </p:childTnLst>
                                </p:cTn>
                              </p:par>
                              <p:par>
                                <p:cTn id="172" presetID="56" presetClass="entr" presetSubtype="0" fill="hold" grpId="0" nodeType="withEffect">
                                  <p:stCondLst>
                                    <p:cond delay="0"/>
                                  </p:stCondLst>
                                  <p:iterate type="lt">
                                    <p:tmPct val="10000"/>
                                  </p:iterate>
                                  <p:childTnLst>
                                    <p:set>
                                      <p:cBhvr>
                                        <p:cTn id="173" dur="1" fill="hold">
                                          <p:stCondLst>
                                            <p:cond delay="0"/>
                                          </p:stCondLst>
                                        </p:cTn>
                                        <p:tgtEl>
                                          <p:spTgt spid="201766"/>
                                        </p:tgtEl>
                                        <p:attrNameLst>
                                          <p:attrName>style.visibility</p:attrName>
                                        </p:attrNameLst>
                                      </p:cBhvr>
                                      <p:to>
                                        <p:strVal val="visible"/>
                                      </p:to>
                                    </p:set>
                                    <p:anim by="(-#ppt_w*2)" calcmode="lin" valueType="num">
                                      <p:cBhvr rctx="PPT">
                                        <p:cTn id="174" dur="500" autoRev="1" fill="hold">
                                          <p:stCondLst>
                                            <p:cond delay="0"/>
                                          </p:stCondLst>
                                        </p:cTn>
                                        <p:tgtEl>
                                          <p:spTgt spid="201766"/>
                                        </p:tgtEl>
                                        <p:attrNameLst>
                                          <p:attrName>ppt_w</p:attrName>
                                        </p:attrNameLst>
                                      </p:cBhvr>
                                    </p:anim>
                                    <p:anim by="(#ppt_w*0.50)" calcmode="lin" valueType="num">
                                      <p:cBhvr>
                                        <p:cTn id="175" dur="500" decel="50000" autoRev="1" fill="hold">
                                          <p:stCondLst>
                                            <p:cond delay="0"/>
                                          </p:stCondLst>
                                        </p:cTn>
                                        <p:tgtEl>
                                          <p:spTgt spid="201766"/>
                                        </p:tgtEl>
                                        <p:attrNameLst>
                                          <p:attrName>ppt_x</p:attrName>
                                        </p:attrNameLst>
                                      </p:cBhvr>
                                    </p:anim>
                                    <p:anim from="(-#ppt_h/2)" to="(#ppt_y)" calcmode="lin" valueType="num">
                                      <p:cBhvr>
                                        <p:cTn id="176" dur="1000" fill="hold">
                                          <p:stCondLst>
                                            <p:cond delay="0"/>
                                          </p:stCondLst>
                                        </p:cTn>
                                        <p:tgtEl>
                                          <p:spTgt spid="201766"/>
                                        </p:tgtEl>
                                        <p:attrNameLst>
                                          <p:attrName>ppt_y</p:attrName>
                                        </p:attrNameLst>
                                      </p:cBhvr>
                                    </p:anim>
                                    <p:animRot by="21600000">
                                      <p:cBhvr>
                                        <p:cTn id="177" dur="1000" fill="hold">
                                          <p:stCondLst>
                                            <p:cond delay="0"/>
                                          </p:stCondLst>
                                        </p:cTn>
                                        <p:tgtEl>
                                          <p:spTgt spid="201766"/>
                                        </p:tgtEl>
                                        <p:attrNameLst>
                                          <p:attrName>r</p:attrName>
                                        </p:attrNameLst>
                                      </p:cBhvr>
                                    </p:animRot>
                                  </p:childTnLst>
                                </p:cTn>
                              </p:par>
                              <p:par>
                                <p:cTn id="178" presetID="56" presetClass="entr" presetSubtype="0" fill="hold" grpId="0" nodeType="withEffect">
                                  <p:stCondLst>
                                    <p:cond delay="0"/>
                                  </p:stCondLst>
                                  <p:iterate type="lt">
                                    <p:tmPct val="10000"/>
                                  </p:iterate>
                                  <p:childTnLst>
                                    <p:set>
                                      <p:cBhvr>
                                        <p:cTn id="179" dur="1" fill="hold">
                                          <p:stCondLst>
                                            <p:cond delay="0"/>
                                          </p:stCondLst>
                                        </p:cTn>
                                        <p:tgtEl>
                                          <p:spTgt spid="201767"/>
                                        </p:tgtEl>
                                        <p:attrNameLst>
                                          <p:attrName>style.visibility</p:attrName>
                                        </p:attrNameLst>
                                      </p:cBhvr>
                                      <p:to>
                                        <p:strVal val="visible"/>
                                      </p:to>
                                    </p:set>
                                    <p:anim by="(-#ppt_w*2)" calcmode="lin" valueType="num">
                                      <p:cBhvr rctx="PPT">
                                        <p:cTn id="180" dur="500" autoRev="1" fill="hold">
                                          <p:stCondLst>
                                            <p:cond delay="0"/>
                                          </p:stCondLst>
                                        </p:cTn>
                                        <p:tgtEl>
                                          <p:spTgt spid="201767"/>
                                        </p:tgtEl>
                                        <p:attrNameLst>
                                          <p:attrName>ppt_w</p:attrName>
                                        </p:attrNameLst>
                                      </p:cBhvr>
                                    </p:anim>
                                    <p:anim by="(#ppt_w*0.50)" calcmode="lin" valueType="num">
                                      <p:cBhvr>
                                        <p:cTn id="181" dur="500" decel="50000" autoRev="1" fill="hold">
                                          <p:stCondLst>
                                            <p:cond delay="0"/>
                                          </p:stCondLst>
                                        </p:cTn>
                                        <p:tgtEl>
                                          <p:spTgt spid="201767"/>
                                        </p:tgtEl>
                                        <p:attrNameLst>
                                          <p:attrName>ppt_x</p:attrName>
                                        </p:attrNameLst>
                                      </p:cBhvr>
                                    </p:anim>
                                    <p:anim from="(-#ppt_h/2)" to="(#ppt_y)" calcmode="lin" valueType="num">
                                      <p:cBhvr>
                                        <p:cTn id="182" dur="1000" fill="hold">
                                          <p:stCondLst>
                                            <p:cond delay="0"/>
                                          </p:stCondLst>
                                        </p:cTn>
                                        <p:tgtEl>
                                          <p:spTgt spid="201767"/>
                                        </p:tgtEl>
                                        <p:attrNameLst>
                                          <p:attrName>ppt_y</p:attrName>
                                        </p:attrNameLst>
                                      </p:cBhvr>
                                    </p:anim>
                                    <p:animRot by="21600000">
                                      <p:cBhvr>
                                        <p:cTn id="183" dur="1000" fill="hold">
                                          <p:stCondLst>
                                            <p:cond delay="0"/>
                                          </p:stCondLst>
                                        </p:cTn>
                                        <p:tgtEl>
                                          <p:spTgt spid="201767"/>
                                        </p:tgtEl>
                                        <p:attrNameLst>
                                          <p:attrName>r</p:attrName>
                                        </p:attrNameLst>
                                      </p:cBhvr>
                                    </p:animRot>
                                  </p:childTnLst>
                                </p:cTn>
                              </p:par>
                            </p:childTnLst>
                          </p:cTn>
                        </p:par>
                      </p:childTnLst>
                    </p:cTn>
                  </p:par>
                  <p:par>
                    <p:cTn id="184" fill="hold">
                      <p:stCondLst>
                        <p:cond delay="indefinite"/>
                      </p:stCondLst>
                      <p:childTnLst>
                        <p:par>
                          <p:cTn id="185" fill="hold">
                            <p:stCondLst>
                              <p:cond delay="0"/>
                            </p:stCondLst>
                            <p:childTnLst>
                              <p:par>
                                <p:cTn id="186" presetID="6" presetClass="entr" presetSubtype="16" fill="hold" nodeType="clickEffect">
                                  <p:stCondLst>
                                    <p:cond delay="0"/>
                                  </p:stCondLst>
                                  <p:childTnLst>
                                    <p:set>
                                      <p:cBhvr>
                                        <p:cTn id="187" dur="1" fill="hold">
                                          <p:stCondLst>
                                            <p:cond delay="0"/>
                                          </p:stCondLst>
                                        </p:cTn>
                                        <p:tgtEl>
                                          <p:spTgt spid="3"/>
                                        </p:tgtEl>
                                        <p:attrNameLst>
                                          <p:attrName>style.visibility</p:attrName>
                                        </p:attrNameLst>
                                      </p:cBhvr>
                                      <p:to>
                                        <p:strVal val="visible"/>
                                      </p:to>
                                    </p:set>
                                    <p:animEffect transition="in" filter="circle(in)">
                                      <p:cBhvr>
                                        <p:cTn id="188"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6" grpId="0"/>
      <p:bldP spid="201737" grpId="0"/>
      <p:bldP spid="201741" grpId="0"/>
      <p:bldP spid="201742" grpId="0"/>
      <p:bldP spid="201743" grpId="0"/>
      <p:bldP spid="201744" grpId="0"/>
      <p:bldP spid="201745" grpId="0"/>
      <p:bldP spid="201746" grpId="0"/>
      <p:bldP spid="201752" grpId="0"/>
      <p:bldP spid="201753" grpId="0"/>
      <p:bldP spid="201754" grpId="0"/>
      <p:bldP spid="201755" grpId="0" animBg="1"/>
      <p:bldP spid="201756" grpId="0"/>
      <p:bldP spid="201757" grpId="0"/>
      <p:bldP spid="201758" grpId="0"/>
      <p:bldP spid="201759" grpId="0"/>
      <p:bldP spid="201760" grpId="0"/>
      <p:bldP spid="201761" grpId="0"/>
      <p:bldP spid="201762" grpId="0"/>
      <p:bldP spid="201763" grpId="0"/>
      <p:bldP spid="201764" grpId="0"/>
      <p:bldP spid="201765" grpId="0"/>
      <p:bldP spid="201766" grpId="0"/>
      <p:bldP spid="201767" grpId="0"/>
      <p:bldP spid="36"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22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rgbClr val="FF0000"/>
            </a:solidFill>
            <a:effectLst/>
            <a:latin typeface="Arial" charset="0"/>
          </a:defRPr>
        </a:defPPr>
      </a:lstStyle>
    </a:spDef>
    <a:lnDef>
      <a:spPr bwMode="auto">
        <a:xfrm>
          <a:off x="0" y="0"/>
          <a:ext cx="1" cy="1"/>
        </a:xfrm>
        <a:custGeom>
          <a:avLst/>
          <a:gdLst/>
          <a:ahLst/>
          <a:cxnLst/>
          <a:rect l="0" t="0" r="0" b="0"/>
          <a:pathLst/>
        </a:custGeom>
        <a:noFill/>
        <a:ln w="222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rgbClr val="FF0000"/>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7773</TotalTime>
  <Words>3678</Words>
  <Application>Microsoft Office PowerPoint</Application>
  <PresentationFormat>On-screen Show (4:3)</PresentationFormat>
  <Paragraphs>819</Paragraphs>
  <Slides>49</Slides>
  <Notes>0</Notes>
  <HiddenSlides>0</HiddenSlides>
  <MMClips>0</MMClips>
  <ScaleCrop>false</ScaleCrop>
  <HeadingPairs>
    <vt:vector size="8" baseType="variant">
      <vt:variant>
        <vt:lpstr>Fonts Used</vt:lpstr>
      </vt:variant>
      <vt:variant>
        <vt:i4>5</vt:i4>
      </vt:variant>
      <vt:variant>
        <vt:lpstr>Theme</vt:lpstr>
      </vt:variant>
      <vt:variant>
        <vt:i4>3</vt:i4>
      </vt:variant>
      <vt:variant>
        <vt:lpstr>Embedded OLE Servers</vt:lpstr>
      </vt:variant>
      <vt:variant>
        <vt:i4>1</vt:i4>
      </vt:variant>
      <vt:variant>
        <vt:lpstr>Slide Titles</vt:lpstr>
      </vt:variant>
      <vt:variant>
        <vt:i4>49</vt:i4>
      </vt:variant>
    </vt:vector>
  </HeadingPairs>
  <TitlesOfParts>
    <vt:vector size="58" baseType="lpstr">
      <vt:lpstr>Arial</vt:lpstr>
      <vt:lpstr>Arial Narrow</vt:lpstr>
      <vt:lpstr>Symbol</vt:lpstr>
      <vt:lpstr>Times New Roman</vt:lpstr>
      <vt:lpstr>Wingdings</vt:lpstr>
      <vt:lpstr>Default Design</vt:lpstr>
      <vt:lpstr>6_Default Design</vt:lpstr>
      <vt:lpstr>3_Default Design</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Bergmann, John</dc:creator>
  <cp:lastModifiedBy>Bergmann, John</cp:lastModifiedBy>
  <cp:revision>284</cp:revision>
  <dcterms:created xsi:type="dcterms:W3CDTF">2007-10-19T23:57:29Z</dcterms:created>
  <dcterms:modified xsi:type="dcterms:W3CDTF">2020-05-22T05:34:06Z</dcterms:modified>
</cp:coreProperties>
</file>