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684" r:id="rId3"/>
  </p:sldMasterIdLst>
  <p:notesMasterIdLst>
    <p:notesMasterId r:id="rId73"/>
  </p:notesMasterIdLst>
  <p:handoutMasterIdLst>
    <p:handoutMasterId r:id="rId74"/>
  </p:handoutMasterIdLst>
  <p:sldIdLst>
    <p:sldId id="417" r:id="rId4"/>
    <p:sldId id="414" r:id="rId5"/>
    <p:sldId id="415" r:id="rId6"/>
    <p:sldId id="416" r:id="rId7"/>
    <p:sldId id="419" r:id="rId8"/>
    <p:sldId id="420" r:id="rId9"/>
    <p:sldId id="421" r:id="rId10"/>
    <p:sldId id="422" r:id="rId11"/>
    <p:sldId id="423" r:id="rId12"/>
    <p:sldId id="455" r:id="rId13"/>
    <p:sldId id="501" r:id="rId14"/>
    <p:sldId id="502" r:id="rId15"/>
    <p:sldId id="381" r:id="rId16"/>
    <p:sldId id="374" r:id="rId17"/>
    <p:sldId id="375" r:id="rId18"/>
    <p:sldId id="376" r:id="rId19"/>
    <p:sldId id="491" r:id="rId20"/>
    <p:sldId id="377" r:id="rId21"/>
    <p:sldId id="412" r:id="rId22"/>
    <p:sldId id="379" r:id="rId23"/>
    <p:sldId id="459" r:id="rId24"/>
    <p:sldId id="492" r:id="rId25"/>
    <p:sldId id="384" r:id="rId26"/>
    <p:sldId id="386" r:id="rId27"/>
    <p:sldId id="388" r:id="rId28"/>
    <p:sldId id="389" r:id="rId29"/>
    <p:sldId id="499" r:id="rId30"/>
    <p:sldId id="390" r:id="rId31"/>
    <p:sldId id="391" r:id="rId32"/>
    <p:sldId id="494" r:id="rId33"/>
    <p:sldId id="392" r:id="rId34"/>
    <p:sldId id="393" r:id="rId35"/>
    <p:sldId id="394" r:id="rId36"/>
    <p:sldId id="395" r:id="rId37"/>
    <p:sldId id="495" r:id="rId38"/>
    <p:sldId id="396" r:id="rId39"/>
    <p:sldId id="397" r:id="rId40"/>
    <p:sldId id="398" r:id="rId41"/>
    <p:sldId id="507" r:id="rId42"/>
    <p:sldId id="400" r:id="rId43"/>
    <p:sldId id="497" r:id="rId44"/>
    <p:sldId id="401" r:id="rId45"/>
    <p:sldId id="411" r:id="rId46"/>
    <p:sldId id="403" r:id="rId47"/>
    <p:sldId id="404" r:id="rId48"/>
    <p:sldId id="405" r:id="rId49"/>
    <p:sldId id="505" r:id="rId50"/>
    <p:sldId id="427" r:id="rId51"/>
    <p:sldId id="428" r:id="rId52"/>
    <p:sldId id="429" r:id="rId53"/>
    <p:sldId id="430" r:id="rId54"/>
    <p:sldId id="498" r:id="rId55"/>
    <p:sldId id="431" r:id="rId56"/>
    <p:sldId id="432" r:id="rId57"/>
    <p:sldId id="433" r:id="rId58"/>
    <p:sldId id="434" r:id="rId59"/>
    <p:sldId id="435" r:id="rId60"/>
    <p:sldId id="436" r:id="rId61"/>
    <p:sldId id="437" r:id="rId62"/>
    <p:sldId id="503" r:id="rId63"/>
    <p:sldId id="438" r:id="rId64"/>
    <p:sldId id="439" r:id="rId65"/>
    <p:sldId id="440" r:id="rId66"/>
    <p:sldId id="441" r:id="rId67"/>
    <p:sldId id="442" r:id="rId68"/>
    <p:sldId id="443" r:id="rId69"/>
    <p:sldId id="444" r:id="rId70"/>
    <p:sldId id="445" r:id="rId71"/>
    <p:sldId id="446" r:id="rId72"/>
  </p:sldIdLst>
  <p:sldSz cx="9144000" cy="6858000" type="screen4x3"/>
  <p:notesSz cx="7010400" cy="92964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800" kern="1200">
        <a:solidFill>
          <a:srgbClr val="FF0000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800" kern="1200">
        <a:solidFill>
          <a:srgbClr val="FF0000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800" kern="1200">
        <a:solidFill>
          <a:srgbClr val="FF0000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800" kern="1200">
        <a:solidFill>
          <a:srgbClr val="FF0000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800" kern="1200">
        <a:solidFill>
          <a:srgbClr val="FF0000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rgbClr val="FF0000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rgbClr val="FF0000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rgbClr val="FF0000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rgbClr val="FF0000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66FF"/>
    <a:srgbClr val="A50021"/>
    <a:srgbClr val="990033"/>
    <a:srgbClr val="99FF99"/>
    <a:srgbClr val="009900"/>
    <a:srgbClr val="33CCCC"/>
    <a:srgbClr val="0000FF"/>
    <a:srgbClr val="FF0000"/>
    <a:srgbClr val="CC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6010" autoAdjust="0"/>
    <p:restoredTop sz="94434" autoAdjust="0"/>
  </p:normalViewPr>
  <p:slideViewPr>
    <p:cSldViewPr snapToGrid="0">
      <p:cViewPr>
        <p:scale>
          <a:sx n="40" d="100"/>
          <a:sy n="40" d="100"/>
        </p:scale>
        <p:origin x="2238" y="7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30" d="100"/>
        <a:sy n="3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63" Type="http://schemas.openxmlformats.org/officeDocument/2006/relationships/slide" Target="slides/slide60.xml"/><Relationship Id="rId68" Type="http://schemas.openxmlformats.org/officeDocument/2006/relationships/slide" Target="slides/slide65.xml"/><Relationship Id="rId76" Type="http://schemas.openxmlformats.org/officeDocument/2006/relationships/viewProps" Target="viewProps.xml"/><Relationship Id="rId7" Type="http://schemas.openxmlformats.org/officeDocument/2006/relationships/slide" Target="slides/slide4.xml"/><Relationship Id="rId71" Type="http://schemas.openxmlformats.org/officeDocument/2006/relationships/slide" Target="slides/slide68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66" Type="http://schemas.openxmlformats.org/officeDocument/2006/relationships/slide" Target="slides/slide63.xml"/><Relationship Id="rId74" Type="http://schemas.openxmlformats.org/officeDocument/2006/relationships/handoutMaster" Target="handoutMasters/handout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61" Type="http://schemas.openxmlformats.org/officeDocument/2006/relationships/slide" Target="slides/slide58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slide" Target="slides/slide62.xml"/><Relationship Id="rId73" Type="http://schemas.openxmlformats.org/officeDocument/2006/relationships/notesMaster" Target="notesMasters/notesMaster1.xml"/><Relationship Id="rId78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slide" Target="slides/slide61.xml"/><Relationship Id="rId69" Type="http://schemas.openxmlformats.org/officeDocument/2006/relationships/slide" Target="slides/slide66.xml"/><Relationship Id="rId77" Type="http://schemas.openxmlformats.org/officeDocument/2006/relationships/theme" Target="theme/theme1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72" Type="http://schemas.openxmlformats.org/officeDocument/2006/relationships/slide" Target="slides/slide69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slide" Target="slides/slide64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Relationship Id="rId70" Type="http://schemas.openxmlformats.org/officeDocument/2006/relationships/slide" Target="slides/slide67.xml"/><Relationship Id="rId75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9.wmf"/><Relationship Id="rId1" Type="http://schemas.openxmlformats.org/officeDocument/2006/relationships/image" Target="../media/image48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70.wmf"/><Relationship Id="rId2" Type="http://schemas.openxmlformats.org/officeDocument/2006/relationships/image" Target="../media/image68.wmf"/><Relationship Id="rId1" Type="http://schemas.openxmlformats.org/officeDocument/2006/relationships/image" Target="../media/image64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86.wmf"/><Relationship Id="rId1" Type="http://schemas.openxmlformats.org/officeDocument/2006/relationships/image" Target="../media/image85.w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90.wmf"/><Relationship Id="rId1" Type="http://schemas.openxmlformats.org/officeDocument/2006/relationships/image" Target="../media/image89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wmf"/><Relationship Id="rId2" Type="http://schemas.openxmlformats.org/officeDocument/2006/relationships/image" Target="../media/image100.wmf"/><Relationship Id="rId1" Type="http://schemas.openxmlformats.org/officeDocument/2006/relationships/image" Target="../media/image99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54.wmf"/><Relationship Id="rId2" Type="http://schemas.openxmlformats.org/officeDocument/2006/relationships/image" Target="../media/image53.wmf"/><Relationship Id="rId1" Type="http://schemas.openxmlformats.org/officeDocument/2006/relationships/image" Target="../media/image52.wmf"/><Relationship Id="rId4" Type="http://schemas.openxmlformats.org/officeDocument/2006/relationships/image" Target="../media/image55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57.wmf"/><Relationship Id="rId1" Type="http://schemas.openxmlformats.org/officeDocument/2006/relationships/image" Target="../media/image56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62.wmf"/><Relationship Id="rId1" Type="http://schemas.openxmlformats.org/officeDocument/2006/relationships/image" Target="../media/image61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65.wmf"/><Relationship Id="rId1" Type="http://schemas.openxmlformats.org/officeDocument/2006/relationships/image" Target="../media/image64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70.wmf"/><Relationship Id="rId2" Type="http://schemas.openxmlformats.org/officeDocument/2006/relationships/image" Target="../media/image69.wmf"/><Relationship Id="rId1" Type="http://schemas.openxmlformats.org/officeDocument/2006/relationships/image" Target="../media/image68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73.wmf"/><Relationship Id="rId1" Type="http://schemas.openxmlformats.org/officeDocument/2006/relationships/image" Target="../media/image72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79.wmf"/><Relationship Id="rId2" Type="http://schemas.openxmlformats.org/officeDocument/2006/relationships/image" Target="../media/image78.wmf"/><Relationship Id="rId1" Type="http://schemas.openxmlformats.org/officeDocument/2006/relationships/image" Target="../media/image77.wmf"/><Relationship Id="rId4" Type="http://schemas.openxmlformats.org/officeDocument/2006/relationships/image" Target="../media/image80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74B4151-81FD-4CDC-93A3-FBBBFC4CE4BE}" type="datetimeFigureOut">
              <a:rPr lang="en-US" smtClean="0"/>
              <a:t>5/22/2020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562F607C-EDA7-4961-98D2-F8BD385F20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3932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3C3A090-1415-4C4E-BB88-FE4CD37BF041}" type="datetimeFigureOut">
              <a:rPr lang="en-US" smtClean="0"/>
              <a:pPr/>
              <a:t>5/22/2020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77C26B4B-A884-4E29-ACFA-3165321154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0290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C26B4B-A884-4E29-ACFA-316532115443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9147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C31A98-3AB5-4EAC-9F7F-F9C5341EE6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54AE9C-E916-4EC4-A764-F41CFC3587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29C3AA-ECA3-4AA7-B858-DBB378AD34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8F362F-5BEE-4C6A-87D8-175CEAACF32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24958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8D278E-C85B-49F5-B60F-4B6763CCB6F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5374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727F4C-C70C-445B-A481-98F87832784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70117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B66590-FB0E-45B0-8F32-C547AA81D60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64420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B1EE1D-0AA4-428D-BD7B-8B0DC18CCA0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91775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64FCD7-270A-41DB-97DD-B1AE2675B10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02191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152800-8D17-423B-8C38-5D6DF49827C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91195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DDEB22-E78D-4D40-AA28-1F3B5701959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62191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6FFD56-6B26-4547-912E-14E9DFD55C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4F9377-8E78-401A-B2FD-7D4CB125469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87730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6AC644-7F3C-43A8-A6CA-76D5E3800F1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62429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FD6D54-3DF0-45B8-8A91-2E14552F283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71373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FDE3C6-20D3-45B6-A253-9711AFC3D19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396304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DB4B12-37B1-42E9-9172-A5D5A4F79CB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584948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04228F-938C-4725-BE5B-36179FA8BE0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65916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0286D5-BDB1-47B1-943A-88F0ECC6108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138460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BC1B81-726C-4497-833B-3E6600DF82C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561379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F89E41-8ABF-4F30-BEB7-FB7D3C706AC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370286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773C18-E9C2-4622-8ECD-39C3B7BF76C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23342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B0ACE6-9F3D-49D7-8888-F6D6DFA7BE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0EF905-5377-4936-BA9E-FFF646B1C6F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165400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C20767-1D1F-4759-8717-45352371F52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082865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6DA13A-9B4E-4507-994E-AC033BD6FE0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257383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F9CFD7-0723-41C4-A365-6F7DFEFC59B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518970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10B0CE-700E-476E-89DA-F67336E2DF3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584912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20707D-FE8F-46B5-9CBE-069999E800B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2722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4214BF-BE4C-452F-8AD4-49412640E8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3DA141-7532-4FFB-831D-52F547BA25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AEAC0E-04C1-4207-A982-4D3CDD672E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821332-4FDA-4B3A-A4F1-CCA3B8F155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B755BF-BBA0-438E-A3F0-1FF0B24104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21900D-75B5-4A18-96BE-B0D2251CAE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B9AB11C9-CCE9-4097-9709-C767D1F85D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167E6E29-90EF-41B3-842D-4888BC4388C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7501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34" charset="0"/>
              </a:defRPr>
            </a:lvl1pPr>
          </a:lstStyle>
          <a:p>
            <a:pPr algn="l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fld id="{8C21F09E-4F60-4B59-9D48-5C3D6234CE5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3902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6.png"/><Relationship Id="rId7" Type="http://schemas.openxmlformats.org/officeDocument/2006/relationships/image" Target="../media/image18.jpeg"/><Relationship Id="rId12" Type="http://schemas.openxmlformats.org/officeDocument/2006/relationships/image" Target="../media/image23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11" Type="http://schemas.openxmlformats.org/officeDocument/2006/relationships/image" Target="../media/image22.png"/><Relationship Id="rId5" Type="http://schemas.openxmlformats.org/officeDocument/2006/relationships/image" Target="../media/image17.png"/><Relationship Id="rId10" Type="http://schemas.openxmlformats.org/officeDocument/2006/relationships/image" Target="../media/image21.png"/><Relationship Id="rId4" Type="http://schemas.microsoft.com/office/2007/relationships/hdphoto" Target="../media/hdphoto3.wdp"/><Relationship Id="rId9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mf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w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image" Target="../media/image31.w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w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wmf"/><Relationship Id="rId2" Type="http://schemas.openxmlformats.org/officeDocument/2006/relationships/image" Target="../media/image44.w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6.wmf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wmf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9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48.wmf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w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wmf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48.wmf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53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5.bin"/><Relationship Id="rId11" Type="http://schemas.openxmlformats.org/officeDocument/2006/relationships/image" Target="../media/image55.wmf"/><Relationship Id="rId5" Type="http://schemas.openxmlformats.org/officeDocument/2006/relationships/image" Target="../media/image52.wmf"/><Relationship Id="rId10" Type="http://schemas.openxmlformats.org/officeDocument/2006/relationships/oleObject" Target="../embeddings/oleObject7.bin"/><Relationship Id="rId4" Type="http://schemas.openxmlformats.org/officeDocument/2006/relationships/oleObject" Target="../embeddings/oleObject4.bin"/><Relationship Id="rId9" Type="http://schemas.openxmlformats.org/officeDocument/2006/relationships/image" Target="../media/image54.wm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57.w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56.wmf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7" Type="http://schemas.openxmlformats.org/officeDocument/2006/relationships/image" Target="../media/image63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62.wmf"/><Relationship Id="rId5" Type="http://schemas.openxmlformats.org/officeDocument/2006/relationships/oleObject" Target="../embeddings/oleObject11.bin"/><Relationship Id="rId4" Type="http://schemas.openxmlformats.org/officeDocument/2006/relationships/image" Target="../media/image61.wmf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3" Type="http://schemas.openxmlformats.org/officeDocument/2006/relationships/oleObject" Target="../embeddings/oleObject12.bin"/><Relationship Id="rId7" Type="http://schemas.openxmlformats.org/officeDocument/2006/relationships/image" Target="../media/image66.jpe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65.wmf"/><Relationship Id="rId5" Type="http://schemas.openxmlformats.org/officeDocument/2006/relationships/oleObject" Target="../embeddings/oleObject13.bin"/><Relationship Id="rId4" Type="http://schemas.openxmlformats.org/officeDocument/2006/relationships/image" Target="../media/image64.wmf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wmf"/><Relationship Id="rId3" Type="http://schemas.openxmlformats.org/officeDocument/2006/relationships/oleObject" Target="../embeddings/oleObject14.bin"/><Relationship Id="rId7" Type="http://schemas.openxmlformats.org/officeDocument/2006/relationships/oleObject" Target="../embeddings/oleObject16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69.wmf"/><Relationship Id="rId5" Type="http://schemas.openxmlformats.org/officeDocument/2006/relationships/oleObject" Target="../embeddings/oleObject15.bin"/><Relationship Id="rId4" Type="http://schemas.openxmlformats.org/officeDocument/2006/relationships/image" Target="../media/image68.wmf"/><Relationship Id="rId9" Type="http://schemas.openxmlformats.org/officeDocument/2006/relationships/image" Target="../media/image71.wmf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3.jpeg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3" Type="http://schemas.openxmlformats.org/officeDocument/2006/relationships/oleObject" Target="../embeddings/oleObject17.bin"/><Relationship Id="rId7" Type="http://schemas.openxmlformats.org/officeDocument/2006/relationships/image" Target="../media/image74.jpe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73.wmf"/><Relationship Id="rId5" Type="http://schemas.openxmlformats.org/officeDocument/2006/relationships/oleObject" Target="../embeddings/oleObject18.bin"/><Relationship Id="rId4" Type="http://schemas.openxmlformats.org/officeDocument/2006/relationships/image" Target="../media/image72.wmf"/><Relationship Id="rId9" Type="http://schemas.openxmlformats.org/officeDocument/2006/relationships/image" Target="../media/image76.png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wmf"/><Relationship Id="rId3" Type="http://schemas.openxmlformats.org/officeDocument/2006/relationships/oleObject" Target="../embeddings/oleObject19.bin"/><Relationship Id="rId7" Type="http://schemas.openxmlformats.org/officeDocument/2006/relationships/oleObject" Target="../embeddings/oleObject2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78.wmf"/><Relationship Id="rId11" Type="http://schemas.openxmlformats.org/officeDocument/2006/relationships/image" Target="../media/image81.jpeg"/><Relationship Id="rId5" Type="http://schemas.openxmlformats.org/officeDocument/2006/relationships/oleObject" Target="../embeddings/oleObject20.bin"/><Relationship Id="rId10" Type="http://schemas.openxmlformats.org/officeDocument/2006/relationships/image" Target="../media/image80.wmf"/><Relationship Id="rId4" Type="http://schemas.openxmlformats.org/officeDocument/2006/relationships/image" Target="../media/image77.wmf"/><Relationship Id="rId9" Type="http://schemas.openxmlformats.org/officeDocument/2006/relationships/oleObject" Target="../embeddings/oleObject22.bin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wmf"/><Relationship Id="rId3" Type="http://schemas.openxmlformats.org/officeDocument/2006/relationships/oleObject" Target="../embeddings/oleObject23.bin"/><Relationship Id="rId7" Type="http://schemas.openxmlformats.org/officeDocument/2006/relationships/oleObject" Target="../embeddings/oleObject25.bin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68.wmf"/><Relationship Id="rId5" Type="http://schemas.openxmlformats.org/officeDocument/2006/relationships/oleObject" Target="../embeddings/oleObject24.bin"/><Relationship Id="rId4" Type="http://schemas.openxmlformats.org/officeDocument/2006/relationships/image" Target="../media/image64.wmf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1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eg"/><Relationship Id="rId2" Type="http://schemas.openxmlformats.org/officeDocument/2006/relationships/hyperlink" Target="http://www.filmgrenade.com/wp-content/uploads/2008/05/new-twilight-images-of-bella-and-edward12.jpg" TargetMode="Externa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4.jpe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86.wmf"/><Relationship Id="rId5" Type="http://schemas.openxmlformats.org/officeDocument/2006/relationships/oleObject" Target="../embeddings/oleObject27.bin"/><Relationship Id="rId4" Type="http://schemas.openxmlformats.org/officeDocument/2006/relationships/image" Target="../media/image85.wmf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Image:Vant_Hoff.jpg" TargetMode="External"/><Relationship Id="rId2" Type="http://schemas.openxmlformats.org/officeDocument/2006/relationships/image" Target="../media/image87.wm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7" Type="http://schemas.openxmlformats.org/officeDocument/2006/relationships/image" Target="../media/image91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90.wmf"/><Relationship Id="rId5" Type="http://schemas.openxmlformats.org/officeDocument/2006/relationships/oleObject" Target="../embeddings/oleObject29.bin"/><Relationship Id="rId4" Type="http://schemas.openxmlformats.org/officeDocument/2006/relationships/image" Target="../media/image89.wmf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jpeg"/><Relationship Id="rId1" Type="http://schemas.openxmlformats.org/officeDocument/2006/relationships/slideLayout" Target="../slideLayouts/slideLayout1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wmf"/><Relationship Id="rId2" Type="http://schemas.openxmlformats.org/officeDocument/2006/relationships/image" Target="../media/image93.wmf"/><Relationship Id="rId1" Type="http://schemas.openxmlformats.org/officeDocument/2006/relationships/slideLayout" Target="../slideLayouts/slideLayout1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1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jpeg"/><Relationship Id="rId2" Type="http://schemas.openxmlformats.org/officeDocument/2006/relationships/image" Target="../media/image96.jpeg"/><Relationship Id="rId1" Type="http://schemas.openxmlformats.org/officeDocument/2006/relationships/slideLayout" Target="../slideLayouts/slideLayout1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jpeg"/><Relationship Id="rId1" Type="http://schemas.openxmlformats.org/officeDocument/2006/relationships/slideLayout" Target="../slideLayouts/slideLayout12.xml"/></Relationships>
</file>

<file path=ppt/slides/_rels/slide6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2.bin"/><Relationship Id="rId3" Type="http://schemas.openxmlformats.org/officeDocument/2006/relationships/image" Target="../media/image102.png"/><Relationship Id="rId7" Type="http://schemas.openxmlformats.org/officeDocument/2006/relationships/image" Target="../media/image100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31.bin"/><Relationship Id="rId5" Type="http://schemas.openxmlformats.org/officeDocument/2006/relationships/image" Target="../media/image99.wmf"/><Relationship Id="rId10" Type="http://schemas.openxmlformats.org/officeDocument/2006/relationships/image" Target="../media/image103.jpeg"/><Relationship Id="rId4" Type="http://schemas.openxmlformats.org/officeDocument/2006/relationships/oleObject" Target="../embeddings/oleObject30.bin"/><Relationship Id="rId9" Type="http://schemas.openxmlformats.org/officeDocument/2006/relationships/image" Target="../media/image101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7" name="Rectangle 10"/>
          <p:cNvSpPr>
            <a:spLocks noChangeArrowheads="1"/>
          </p:cNvSpPr>
          <p:nvPr/>
        </p:nvSpPr>
        <p:spPr bwMode="auto">
          <a:xfrm>
            <a:off x="1229057" y="179542"/>
            <a:ext cx="6732933" cy="954107"/>
          </a:xfrm>
          <a:prstGeom prst="rect">
            <a:avLst/>
          </a:prstGeom>
          <a:solidFill>
            <a:schemeClr val="tx1"/>
          </a:solidFill>
          <a:ln w="25400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b="1" i="1" dirty="0"/>
              <a:t>Solubility </a:t>
            </a:r>
            <a:r>
              <a:rPr lang="en-US" b="1" i="1" dirty="0" smtClean="0"/>
              <a:t>Guidelines for Selected Ions</a:t>
            </a:r>
          </a:p>
          <a:p>
            <a:r>
              <a:rPr lang="en-US" b="1" i="1" dirty="0" smtClean="0"/>
              <a:t>in Aqueous Solution</a:t>
            </a:r>
            <a:endParaRPr lang="en-US" b="1" i="1" dirty="0"/>
          </a:p>
        </p:txBody>
      </p:sp>
      <p:grpSp>
        <p:nvGrpSpPr>
          <p:cNvPr id="2" name="Group 1"/>
          <p:cNvGrpSpPr/>
          <p:nvPr/>
        </p:nvGrpSpPr>
        <p:grpSpPr>
          <a:xfrm>
            <a:off x="240715" y="1267344"/>
            <a:ext cx="8696325" cy="3444875"/>
            <a:chOff x="240715" y="1315470"/>
            <a:chExt cx="8696325" cy="3444875"/>
          </a:xfrm>
        </p:grpSpPr>
        <p:sp>
          <p:nvSpPr>
            <p:cNvPr id="13318" name="Rectangle 11"/>
            <p:cNvSpPr>
              <a:spLocks noChangeArrowheads="1"/>
            </p:cNvSpPr>
            <p:nvPr/>
          </p:nvSpPr>
          <p:spPr bwMode="auto">
            <a:xfrm>
              <a:off x="262940" y="1315470"/>
              <a:ext cx="8674100" cy="3444875"/>
            </a:xfrm>
            <a:prstGeom prst="rect">
              <a:avLst/>
            </a:prstGeom>
            <a:noFill/>
            <a:ln w="476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19" name="Line 12"/>
            <p:cNvSpPr>
              <a:spLocks noChangeShapeType="1"/>
            </p:cNvSpPr>
            <p:nvPr/>
          </p:nvSpPr>
          <p:spPr bwMode="auto">
            <a:xfrm>
              <a:off x="1704390" y="2548958"/>
              <a:ext cx="723265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20" name="Line 14"/>
            <p:cNvSpPr>
              <a:spLocks noChangeShapeType="1"/>
            </p:cNvSpPr>
            <p:nvPr/>
          </p:nvSpPr>
          <p:spPr bwMode="auto">
            <a:xfrm>
              <a:off x="1704390" y="3104583"/>
              <a:ext cx="723265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21" name="Line 15"/>
            <p:cNvSpPr>
              <a:spLocks noChangeShapeType="1"/>
            </p:cNvSpPr>
            <p:nvPr/>
          </p:nvSpPr>
          <p:spPr bwMode="auto">
            <a:xfrm>
              <a:off x="1704390" y="4228533"/>
              <a:ext cx="723265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22" name="Freeform 16"/>
            <p:cNvSpPr>
              <a:spLocks/>
            </p:cNvSpPr>
            <p:nvPr/>
          </p:nvSpPr>
          <p:spPr bwMode="auto">
            <a:xfrm>
              <a:off x="253415" y="3645920"/>
              <a:ext cx="8674100" cy="3175"/>
            </a:xfrm>
            <a:custGeom>
              <a:avLst/>
              <a:gdLst>
                <a:gd name="T0" fmla="*/ 0 w 8640"/>
                <a:gd name="T1" fmla="*/ 0 h 1"/>
                <a:gd name="T2" fmla="*/ 2147483647 w 8640"/>
                <a:gd name="T3" fmla="*/ 0 h 1"/>
                <a:gd name="T4" fmla="*/ 0 60000 65536"/>
                <a:gd name="T5" fmla="*/ 0 60000 65536"/>
                <a:gd name="T6" fmla="*/ 0 w 8640"/>
                <a:gd name="T7" fmla="*/ 0 h 1"/>
                <a:gd name="T8" fmla="*/ 8640 w 8640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8640" h="1">
                  <a:moveTo>
                    <a:pt x="0" y="0"/>
                  </a:moveTo>
                  <a:lnTo>
                    <a:pt x="8640" y="0"/>
                  </a:lnTo>
                </a:path>
              </a:pathLst>
            </a:custGeom>
            <a:noFill/>
            <a:ln w="47625">
              <a:solidFill>
                <a:srgbClr val="000000"/>
              </a:solidFill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23" name="Line 17"/>
            <p:cNvSpPr>
              <a:spLocks noChangeShapeType="1"/>
            </p:cNvSpPr>
            <p:nvPr/>
          </p:nvSpPr>
          <p:spPr bwMode="auto">
            <a:xfrm>
              <a:off x="1709152" y="1315470"/>
              <a:ext cx="3175" cy="3444875"/>
            </a:xfrm>
            <a:prstGeom prst="line">
              <a:avLst/>
            </a:prstGeom>
            <a:noFill/>
            <a:ln w="476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24" name="Line 18"/>
            <p:cNvSpPr>
              <a:spLocks noChangeShapeType="1"/>
            </p:cNvSpPr>
            <p:nvPr/>
          </p:nvSpPr>
          <p:spPr bwMode="auto">
            <a:xfrm>
              <a:off x="4213027" y="1315470"/>
              <a:ext cx="1588" cy="34448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2356" name="Rectangle 20"/>
            <p:cNvSpPr>
              <a:spLocks noChangeArrowheads="1"/>
            </p:cNvSpPr>
            <p:nvPr/>
          </p:nvSpPr>
          <p:spPr bwMode="auto">
            <a:xfrm>
              <a:off x="342315" y="1737745"/>
              <a:ext cx="1282700" cy="457200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en-US" sz="2400" b="1"/>
                <a:t>Soluble</a:t>
              </a:r>
              <a:endParaRPr lang="en-US" sz="2400"/>
            </a:p>
          </p:txBody>
        </p:sp>
        <p:sp>
          <p:nvSpPr>
            <p:cNvPr id="142357" name="Rectangle 21"/>
            <p:cNvSpPr>
              <a:spLocks noChangeArrowheads="1"/>
            </p:cNvSpPr>
            <p:nvPr/>
          </p:nvSpPr>
          <p:spPr bwMode="auto">
            <a:xfrm>
              <a:off x="240715" y="3687195"/>
              <a:ext cx="1519237" cy="457200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en-US" sz="2400" b="1"/>
                <a:t>Insoluble</a:t>
              </a:r>
              <a:endParaRPr lang="en-US" sz="2400"/>
            </a:p>
          </p:txBody>
        </p:sp>
        <p:sp>
          <p:nvSpPr>
            <p:cNvPr id="142358" name="Rectangle 22"/>
            <p:cNvSpPr>
              <a:spLocks noChangeArrowheads="1"/>
            </p:cNvSpPr>
            <p:nvPr/>
          </p:nvSpPr>
          <p:spPr bwMode="auto">
            <a:xfrm>
              <a:off x="5589002" y="1702820"/>
              <a:ext cx="1820863" cy="396875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l"/>
              <a:r>
                <a:rPr lang="en-US" sz="2000" i="1"/>
                <a:t>no exceptions</a:t>
              </a:r>
              <a:r>
                <a:rPr lang="en-US" sz="2000"/>
                <a:t> </a:t>
              </a:r>
            </a:p>
          </p:txBody>
        </p:sp>
        <p:sp>
          <p:nvSpPr>
            <p:cNvPr id="142359" name="Rectangle 23"/>
            <p:cNvSpPr>
              <a:spLocks noChangeArrowheads="1"/>
            </p:cNvSpPr>
            <p:nvPr/>
          </p:nvSpPr>
          <p:spPr bwMode="auto">
            <a:xfrm>
              <a:off x="4595227" y="2628303"/>
              <a:ext cx="3918189" cy="400110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l"/>
              <a:r>
                <a:rPr lang="en-US" sz="2000" i="1" dirty="0"/>
                <a:t>except with Hg</a:t>
              </a:r>
              <a:r>
                <a:rPr lang="en-US" sz="2000" i="1" baseline="-25000" dirty="0"/>
                <a:t>2</a:t>
              </a:r>
              <a:r>
                <a:rPr lang="en-US" sz="2000" i="1" baseline="30000" dirty="0"/>
                <a:t>2+</a:t>
              </a:r>
              <a:r>
                <a:rPr lang="en-US" sz="2000" i="1" dirty="0"/>
                <a:t>, Ag</a:t>
              </a:r>
              <a:r>
                <a:rPr lang="en-US" sz="2000" i="1" baseline="30000" dirty="0"/>
                <a:t>+</a:t>
              </a:r>
              <a:r>
                <a:rPr lang="en-US" sz="2000" i="1" dirty="0"/>
                <a:t>, </a:t>
              </a:r>
              <a:r>
                <a:rPr lang="en-US" sz="2000" i="1" dirty="0" smtClean="0"/>
                <a:t>and </a:t>
              </a:r>
              <a:r>
                <a:rPr lang="en-US" sz="2000" i="1" dirty="0"/>
                <a:t>Pb</a:t>
              </a:r>
              <a:r>
                <a:rPr lang="en-US" sz="2000" i="1" baseline="30000" dirty="0"/>
                <a:t>2+</a:t>
              </a:r>
              <a:r>
                <a:rPr lang="en-US" sz="2000" dirty="0"/>
                <a:t> </a:t>
              </a:r>
            </a:p>
          </p:txBody>
        </p:sp>
        <p:sp>
          <p:nvSpPr>
            <p:cNvPr id="142360" name="Rectangle 24"/>
            <p:cNvSpPr>
              <a:spLocks noChangeArrowheads="1"/>
            </p:cNvSpPr>
            <p:nvPr/>
          </p:nvSpPr>
          <p:spPr bwMode="auto">
            <a:xfrm>
              <a:off x="4315640" y="3171928"/>
              <a:ext cx="4543231" cy="400110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l"/>
              <a:r>
                <a:rPr lang="en-US" sz="2000" i="1" dirty="0"/>
                <a:t>except with Hg</a:t>
              </a:r>
              <a:r>
                <a:rPr lang="en-US" sz="2000" i="1" baseline="-25000" dirty="0"/>
                <a:t>2</a:t>
              </a:r>
              <a:r>
                <a:rPr lang="en-US" sz="2000" i="1" baseline="30000" dirty="0"/>
                <a:t>2+</a:t>
              </a:r>
              <a:r>
                <a:rPr lang="en-US" sz="2000" i="1" dirty="0"/>
                <a:t>, Ba</a:t>
              </a:r>
              <a:r>
                <a:rPr lang="en-US" sz="2000" i="1" baseline="30000" dirty="0"/>
                <a:t>2+</a:t>
              </a:r>
              <a:r>
                <a:rPr lang="en-US" sz="2000" i="1" dirty="0"/>
                <a:t>, </a:t>
              </a:r>
              <a:r>
                <a:rPr lang="en-US" sz="2000" i="1" dirty="0" smtClean="0"/>
                <a:t>Sr</a:t>
              </a:r>
              <a:r>
                <a:rPr lang="en-US" sz="2000" i="1" baseline="30000" dirty="0" smtClean="0"/>
                <a:t>2</a:t>
              </a:r>
              <a:r>
                <a:rPr lang="en-US" sz="2000" i="1" baseline="30000" dirty="0"/>
                <a:t>+</a:t>
              </a:r>
              <a:r>
                <a:rPr lang="en-US" sz="2000" i="1" dirty="0"/>
                <a:t>, </a:t>
              </a:r>
              <a:r>
                <a:rPr lang="en-US" sz="2000" i="1" dirty="0" smtClean="0"/>
                <a:t>and </a:t>
              </a:r>
              <a:r>
                <a:rPr lang="en-US" sz="2000" i="1" dirty="0"/>
                <a:t>Pb</a:t>
              </a:r>
              <a:r>
                <a:rPr lang="en-US" sz="2000" i="1" baseline="30000" dirty="0"/>
                <a:t>2+</a:t>
              </a:r>
              <a:endParaRPr lang="en-US" sz="2000" dirty="0"/>
            </a:p>
          </p:txBody>
        </p:sp>
        <p:sp>
          <p:nvSpPr>
            <p:cNvPr id="142361" name="Rectangle 25"/>
            <p:cNvSpPr>
              <a:spLocks noChangeArrowheads="1"/>
            </p:cNvSpPr>
            <p:nvPr/>
          </p:nvSpPr>
          <p:spPr bwMode="auto">
            <a:xfrm>
              <a:off x="4863040" y="3748191"/>
              <a:ext cx="3167983" cy="400110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l"/>
              <a:r>
                <a:rPr lang="en-US" sz="2000" i="1" dirty="0"/>
                <a:t>except with </a:t>
              </a:r>
              <a:r>
                <a:rPr lang="en-US" sz="2000" i="1" dirty="0" err="1"/>
                <a:t>Alk</a:t>
              </a:r>
              <a:r>
                <a:rPr lang="en-US" sz="2000" i="1" baseline="30000" dirty="0"/>
                <a:t>+ </a:t>
              </a:r>
              <a:r>
                <a:rPr lang="en-US" sz="2000" i="1" dirty="0"/>
                <a:t>and NH</a:t>
              </a:r>
              <a:r>
                <a:rPr lang="en-US" sz="2000" i="1" baseline="-25000" dirty="0"/>
                <a:t>4</a:t>
              </a:r>
              <a:r>
                <a:rPr lang="en-US" sz="2000" i="1" baseline="30000" dirty="0"/>
                <a:t>+</a:t>
              </a:r>
              <a:r>
                <a:rPr lang="en-US" sz="2000" i="1" dirty="0"/>
                <a:t> </a:t>
              </a:r>
              <a:endParaRPr lang="en-US" sz="2000" baseline="30000" dirty="0"/>
            </a:p>
          </p:txBody>
        </p:sp>
        <p:sp>
          <p:nvSpPr>
            <p:cNvPr id="142362" name="Rectangle 26"/>
            <p:cNvSpPr>
              <a:spLocks noChangeArrowheads="1"/>
            </p:cNvSpPr>
            <p:nvPr/>
          </p:nvSpPr>
          <p:spPr bwMode="auto">
            <a:xfrm>
              <a:off x="4260777" y="4269045"/>
              <a:ext cx="4603750" cy="427038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l"/>
              <a:r>
                <a:rPr lang="en-US" sz="2200" i="1" dirty="0">
                  <a:latin typeface="Arial Narrow" pitchFamily="34" charset="0"/>
                </a:rPr>
                <a:t>except with NH</a:t>
              </a:r>
              <a:r>
                <a:rPr lang="en-US" sz="2200" i="1" baseline="-25000" dirty="0">
                  <a:latin typeface="Arial Narrow" pitchFamily="34" charset="0"/>
                </a:rPr>
                <a:t>4</a:t>
              </a:r>
              <a:r>
                <a:rPr lang="en-US" sz="2200" i="1" baseline="30000" dirty="0">
                  <a:latin typeface="Arial Narrow" pitchFamily="34" charset="0"/>
                </a:rPr>
                <a:t>+</a:t>
              </a:r>
              <a:r>
                <a:rPr lang="en-US" sz="2200" i="1" dirty="0">
                  <a:latin typeface="Arial Narrow" pitchFamily="34" charset="0"/>
                </a:rPr>
                <a:t> and “strong base </a:t>
              </a:r>
              <a:r>
                <a:rPr lang="en-US" sz="2200" i="1" dirty="0" err="1">
                  <a:latin typeface="Arial Narrow" pitchFamily="34" charset="0"/>
                </a:rPr>
                <a:t>cations</a:t>
              </a:r>
              <a:r>
                <a:rPr lang="en-US" sz="2200" i="1" dirty="0">
                  <a:latin typeface="Arial Narrow" pitchFamily="34" charset="0"/>
                </a:rPr>
                <a:t>”</a:t>
              </a:r>
              <a:r>
                <a:rPr lang="en-US" sz="2200" dirty="0">
                  <a:latin typeface="Arial Narrow" pitchFamily="34" charset="0"/>
                </a:rPr>
                <a:t> </a:t>
              </a:r>
            </a:p>
          </p:txBody>
        </p:sp>
        <p:sp>
          <p:nvSpPr>
            <p:cNvPr id="142364" name="Rectangle 28"/>
            <p:cNvSpPr>
              <a:spLocks noChangeArrowheads="1"/>
            </p:cNvSpPr>
            <p:nvPr/>
          </p:nvSpPr>
          <p:spPr bwMode="auto">
            <a:xfrm>
              <a:off x="1983614" y="1482128"/>
              <a:ext cx="2100383" cy="400110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l"/>
              <a:r>
                <a:rPr lang="en-US" sz="2000" b="1" dirty="0" smtClean="0"/>
                <a:t>CH</a:t>
              </a:r>
              <a:r>
                <a:rPr lang="en-US" sz="2000" b="1" baseline="-25000" dirty="0" smtClean="0"/>
                <a:t>3</a:t>
              </a:r>
              <a:r>
                <a:rPr lang="en-US" sz="2000" b="1" dirty="0" smtClean="0"/>
                <a:t>COO</a:t>
              </a:r>
              <a:r>
                <a:rPr lang="en-US" sz="2000" b="1" baseline="30000" dirty="0"/>
                <a:t>–</a:t>
              </a:r>
              <a:r>
                <a:rPr lang="en-US" sz="2000" b="1" dirty="0"/>
                <a:t>, </a:t>
              </a:r>
              <a:r>
                <a:rPr lang="en-US" sz="2000" b="1" dirty="0" err="1"/>
                <a:t>Alk</a:t>
              </a:r>
              <a:r>
                <a:rPr lang="en-US" sz="2000" b="1" baseline="30000" dirty="0"/>
                <a:t>+</a:t>
              </a:r>
              <a:r>
                <a:rPr lang="en-US" sz="2000" b="1" dirty="0"/>
                <a:t>, </a:t>
              </a:r>
            </a:p>
          </p:txBody>
        </p:sp>
        <p:sp>
          <p:nvSpPr>
            <p:cNvPr id="142365" name="Rectangle 29"/>
            <p:cNvSpPr>
              <a:spLocks noChangeArrowheads="1"/>
            </p:cNvSpPr>
            <p:nvPr/>
          </p:nvSpPr>
          <p:spPr bwMode="auto">
            <a:xfrm>
              <a:off x="2182227" y="2612428"/>
              <a:ext cx="1462260" cy="400110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l"/>
              <a:r>
                <a:rPr lang="en-US" sz="2000" b="1" dirty="0" smtClean="0"/>
                <a:t>Br</a:t>
              </a:r>
              <a:r>
                <a:rPr lang="en-US" sz="2000" b="1" baseline="30000" dirty="0"/>
                <a:t>–</a:t>
              </a:r>
              <a:r>
                <a:rPr lang="en-US" sz="2000" b="1" dirty="0"/>
                <a:t>, </a:t>
              </a:r>
              <a:r>
                <a:rPr lang="en-US" sz="2000" b="1" dirty="0">
                  <a:latin typeface="Times New Roman" pitchFamily="18" charset="0"/>
                </a:rPr>
                <a:t>I</a:t>
              </a:r>
              <a:r>
                <a:rPr lang="en-US" sz="2000" b="1" baseline="30000" dirty="0" smtClean="0"/>
                <a:t>–</a:t>
              </a:r>
              <a:r>
                <a:rPr lang="en-US" sz="2000" b="1" dirty="0"/>
                <a:t>, </a:t>
              </a:r>
              <a:r>
                <a:rPr lang="en-US" sz="2000" b="1" dirty="0" err="1"/>
                <a:t>Cl</a:t>
              </a:r>
              <a:r>
                <a:rPr lang="en-US" sz="2000" b="1" baseline="30000" dirty="0"/>
                <a:t>–</a:t>
              </a:r>
              <a:r>
                <a:rPr lang="en-US" sz="2000" b="1" dirty="0" smtClean="0"/>
                <a:t> </a:t>
              </a:r>
              <a:endParaRPr lang="en-US" sz="2000" b="1" dirty="0"/>
            </a:p>
          </p:txBody>
        </p:sp>
        <p:sp>
          <p:nvSpPr>
            <p:cNvPr id="142366" name="Rectangle 30"/>
            <p:cNvSpPr>
              <a:spLocks noChangeArrowheads="1"/>
            </p:cNvSpPr>
            <p:nvPr/>
          </p:nvSpPr>
          <p:spPr bwMode="auto">
            <a:xfrm>
              <a:off x="2440990" y="3122045"/>
              <a:ext cx="896937" cy="396875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l"/>
              <a:r>
                <a:rPr lang="en-US" sz="2000" b="1"/>
                <a:t>SO</a:t>
              </a:r>
              <a:r>
                <a:rPr lang="en-US" sz="2000" b="1" baseline="-25000"/>
                <a:t>4</a:t>
              </a:r>
              <a:r>
                <a:rPr lang="en-US" sz="2000" b="1" baseline="30000"/>
                <a:t>2–</a:t>
              </a:r>
              <a:r>
                <a:rPr lang="en-US" sz="2000" b="1"/>
                <a:t> </a:t>
              </a:r>
            </a:p>
          </p:txBody>
        </p:sp>
        <p:sp>
          <p:nvSpPr>
            <p:cNvPr id="142367" name="Rectangle 31"/>
            <p:cNvSpPr>
              <a:spLocks noChangeArrowheads="1"/>
            </p:cNvSpPr>
            <p:nvPr/>
          </p:nvSpPr>
          <p:spPr bwMode="auto">
            <a:xfrm>
              <a:off x="1725890" y="3749779"/>
              <a:ext cx="2627642" cy="400110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l"/>
              <a:r>
                <a:rPr lang="en-US" sz="2000" b="1" dirty="0" smtClean="0"/>
                <a:t>PO</a:t>
              </a:r>
              <a:r>
                <a:rPr lang="en-US" sz="2000" b="1" baseline="-25000" dirty="0" smtClean="0"/>
                <a:t>4</a:t>
              </a:r>
              <a:r>
                <a:rPr lang="en-US" sz="2000" b="1" baseline="30000" dirty="0" smtClean="0"/>
                <a:t>3–</a:t>
              </a:r>
              <a:r>
                <a:rPr lang="en-US" sz="2000" b="1" dirty="0" smtClean="0"/>
                <a:t>, CrO</a:t>
              </a:r>
              <a:r>
                <a:rPr lang="en-US" sz="2000" b="1" baseline="-25000" dirty="0" smtClean="0"/>
                <a:t>4</a:t>
              </a:r>
              <a:r>
                <a:rPr lang="en-US" sz="2000" b="1" baseline="30000" dirty="0" smtClean="0"/>
                <a:t>2–</a:t>
              </a:r>
              <a:r>
                <a:rPr lang="en-US" sz="2000" b="1" dirty="0" smtClean="0"/>
                <a:t>, </a:t>
              </a:r>
              <a:r>
                <a:rPr lang="en-US" sz="2000" b="1" dirty="0"/>
                <a:t>CO</a:t>
              </a:r>
              <a:r>
                <a:rPr lang="en-US" sz="2000" b="1" baseline="-25000" dirty="0"/>
                <a:t>3</a:t>
              </a:r>
              <a:r>
                <a:rPr lang="en-US" sz="2000" b="1" baseline="30000" dirty="0"/>
                <a:t>2–</a:t>
              </a:r>
              <a:endParaRPr lang="en-US" sz="2000" b="1" dirty="0"/>
            </a:p>
          </p:txBody>
        </p:sp>
        <p:sp>
          <p:nvSpPr>
            <p:cNvPr id="142368" name="Rectangle 32"/>
            <p:cNvSpPr>
              <a:spLocks noChangeArrowheads="1"/>
            </p:cNvSpPr>
            <p:nvPr/>
          </p:nvSpPr>
          <p:spPr bwMode="auto">
            <a:xfrm>
              <a:off x="2382430" y="4294472"/>
              <a:ext cx="1165704" cy="400110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l"/>
              <a:r>
                <a:rPr lang="en-US" sz="2000" b="1" dirty="0"/>
                <a:t>S</a:t>
              </a:r>
              <a:r>
                <a:rPr lang="en-US" sz="2000" b="1" baseline="30000" dirty="0"/>
                <a:t>2–</a:t>
              </a:r>
              <a:r>
                <a:rPr lang="en-US" sz="2000" b="1" dirty="0" smtClean="0"/>
                <a:t>, OH</a:t>
              </a:r>
              <a:r>
                <a:rPr lang="en-US" sz="2000" b="1" baseline="30000" dirty="0" smtClean="0"/>
                <a:t>–</a:t>
              </a:r>
              <a:endParaRPr lang="en-US" sz="2000" b="1" baseline="30000" dirty="0"/>
            </a:p>
          </p:txBody>
        </p:sp>
        <p:sp>
          <p:nvSpPr>
            <p:cNvPr id="29" name="Rectangle 28"/>
            <p:cNvSpPr>
              <a:spLocks noChangeArrowheads="1"/>
            </p:cNvSpPr>
            <p:nvPr/>
          </p:nvSpPr>
          <p:spPr bwMode="auto">
            <a:xfrm>
              <a:off x="2231441" y="2048865"/>
              <a:ext cx="1535998" cy="400110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l"/>
              <a:r>
                <a:rPr lang="en-US" sz="2000" b="1" dirty="0"/>
                <a:t>NO</a:t>
              </a:r>
              <a:r>
                <a:rPr lang="en-US" sz="2000" b="1" baseline="-25000" dirty="0"/>
                <a:t>3</a:t>
              </a:r>
              <a:r>
                <a:rPr lang="en-US" sz="2000" b="1" baseline="30000" dirty="0"/>
                <a:t>–</a:t>
              </a:r>
              <a:r>
                <a:rPr lang="en-US" sz="2000" b="1" dirty="0"/>
                <a:t>, </a:t>
              </a:r>
              <a:r>
                <a:rPr lang="en-US" sz="2000" b="1" dirty="0" smtClean="0"/>
                <a:t>NH</a:t>
              </a:r>
              <a:r>
                <a:rPr lang="en-US" sz="2000" b="1" baseline="-25000" dirty="0" smtClean="0"/>
                <a:t>4</a:t>
              </a:r>
              <a:r>
                <a:rPr lang="en-US" sz="2000" b="1" baseline="30000" dirty="0"/>
                <a:t>+</a:t>
              </a:r>
              <a:r>
                <a:rPr lang="en-US" sz="2000" b="1" dirty="0"/>
                <a:t> </a:t>
              </a:r>
            </a:p>
          </p:txBody>
        </p:sp>
      </p:grpSp>
      <p:sp>
        <p:nvSpPr>
          <p:cNvPr id="26" name="Rectangle 29"/>
          <p:cNvSpPr>
            <a:spLocks noChangeArrowheads="1"/>
          </p:cNvSpPr>
          <p:nvPr/>
        </p:nvSpPr>
        <p:spPr bwMode="auto">
          <a:xfrm>
            <a:off x="210115" y="5614275"/>
            <a:ext cx="6747616" cy="40011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sz="2000" b="1" dirty="0" smtClean="0">
                <a:solidFill>
                  <a:schemeClr val="tx1"/>
                </a:solidFill>
                <a:latin typeface="+mj-lt"/>
              </a:rPr>
              <a:t>Saul </a:t>
            </a:r>
            <a:r>
              <a:rPr lang="en-US" sz="2000" b="1" dirty="0" err="1" smtClean="0">
                <a:solidFill>
                  <a:schemeClr val="tx1"/>
                </a:solidFill>
                <a:latin typeface="+mj-lt"/>
              </a:rPr>
              <a:t>Sulf</a:t>
            </a:r>
            <a:r>
              <a:rPr lang="en-US" sz="2000" b="1" dirty="0" smtClean="0">
                <a:solidFill>
                  <a:schemeClr val="tx1"/>
                </a:solidFill>
                <a:latin typeface="+mj-lt"/>
              </a:rPr>
              <a:t> ate two huge bars… and peanut butter, too.</a:t>
            </a:r>
            <a:endParaRPr lang="en-US" sz="20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7" name="Rectangle 29"/>
          <p:cNvSpPr>
            <a:spLocks noChangeArrowheads="1"/>
          </p:cNvSpPr>
          <p:nvPr/>
        </p:nvSpPr>
        <p:spPr bwMode="auto">
          <a:xfrm>
            <a:off x="198553" y="5232809"/>
            <a:ext cx="7797456" cy="40011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sz="2000" b="1" dirty="0" smtClean="0">
                <a:solidFill>
                  <a:schemeClr val="tx1"/>
                </a:solidFill>
                <a:latin typeface="+mj-lt"/>
              </a:rPr>
              <a:t>Saul </a:t>
            </a:r>
            <a:r>
              <a:rPr lang="en-US" sz="2000" b="1" dirty="0" err="1" smtClean="0">
                <a:solidFill>
                  <a:schemeClr val="tx1"/>
                </a:solidFill>
                <a:latin typeface="+mj-lt"/>
              </a:rPr>
              <a:t>Brickell</a:t>
            </a:r>
            <a:r>
              <a:rPr lang="en-US" sz="2000" b="1" dirty="0" smtClean="0">
                <a:solidFill>
                  <a:schemeClr val="tx1"/>
                </a:solidFill>
                <a:latin typeface="+mj-lt"/>
              </a:rPr>
              <a:t> double-hugged Agatha… and Paul Bunyan, too. </a:t>
            </a:r>
            <a:endParaRPr lang="en-US" sz="20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8" name="Rectangle 29"/>
          <p:cNvSpPr>
            <a:spLocks noChangeArrowheads="1"/>
          </p:cNvSpPr>
          <p:nvPr/>
        </p:nvSpPr>
        <p:spPr bwMode="auto">
          <a:xfrm>
            <a:off x="198553" y="4834876"/>
            <a:ext cx="6752426" cy="40011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sz="2000" b="1" dirty="0" smtClean="0">
                <a:solidFill>
                  <a:schemeClr val="tx1"/>
                </a:solidFill>
                <a:latin typeface="+mj-lt"/>
              </a:rPr>
              <a:t>Saul ‘Chuck’ </a:t>
            </a:r>
            <a:r>
              <a:rPr lang="en-US" sz="2000" b="1" dirty="0" err="1" smtClean="0">
                <a:solidFill>
                  <a:schemeClr val="tx1"/>
                </a:solidFill>
                <a:latin typeface="+mj-lt"/>
              </a:rPr>
              <a:t>Cooawlkay</a:t>
            </a:r>
            <a:r>
              <a:rPr lang="en-US" sz="2000" b="1" dirty="0" smtClean="0">
                <a:solidFill>
                  <a:schemeClr val="tx1"/>
                </a:solidFill>
                <a:latin typeface="+mj-lt"/>
              </a:rPr>
              <a:t> knows exceptions? </a:t>
            </a:r>
            <a:r>
              <a:rPr lang="en-US" sz="2000" b="1" dirty="0" err="1" smtClean="0">
                <a:solidFill>
                  <a:schemeClr val="tx1"/>
                </a:solidFill>
                <a:latin typeface="+mj-lt"/>
              </a:rPr>
              <a:t>Naaaah</a:t>
            </a:r>
            <a:r>
              <a:rPr lang="en-US" sz="2000" b="1" dirty="0" smtClean="0">
                <a:solidFill>
                  <a:schemeClr val="tx1"/>
                </a:solidFill>
                <a:latin typeface="+mj-lt"/>
              </a:rPr>
              <a:t>.  </a:t>
            </a:r>
            <a:endParaRPr lang="en-US" sz="20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0" name="Rectangle 29"/>
          <p:cNvSpPr>
            <a:spLocks noChangeArrowheads="1"/>
          </p:cNvSpPr>
          <p:nvPr/>
        </p:nvSpPr>
        <p:spPr bwMode="auto">
          <a:xfrm>
            <a:off x="248870" y="5953123"/>
            <a:ext cx="8742714" cy="430887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sz="2200" b="1" dirty="0" smtClean="0">
                <a:solidFill>
                  <a:schemeClr val="tx1"/>
                </a:solidFill>
                <a:latin typeface="Arial Narrow" pitchFamily="34" charset="0"/>
              </a:rPr>
              <a:t>The poor crow was cold; he huddled with everyone, but Al K. said, “</a:t>
            </a:r>
            <a:r>
              <a:rPr lang="en-US" sz="2200" b="1" dirty="0" err="1" smtClean="0">
                <a:solidFill>
                  <a:schemeClr val="tx1"/>
                </a:solidFill>
                <a:latin typeface="Arial Narrow" pitchFamily="34" charset="0"/>
              </a:rPr>
              <a:t>Naaaah</a:t>
            </a:r>
            <a:r>
              <a:rPr lang="en-US" sz="2200" b="1" dirty="0" smtClean="0">
                <a:solidFill>
                  <a:schemeClr val="tx1"/>
                </a:solidFill>
                <a:latin typeface="Arial Narrow" pitchFamily="34" charset="0"/>
              </a:rPr>
              <a:t>.”</a:t>
            </a:r>
            <a:endParaRPr lang="en-US" sz="2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31" name="Rectangle 29"/>
          <p:cNvSpPr>
            <a:spLocks noChangeArrowheads="1"/>
          </p:cNvSpPr>
          <p:nvPr/>
        </p:nvSpPr>
        <p:spPr bwMode="auto">
          <a:xfrm>
            <a:off x="177620" y="6325085"/>
            <a:ext cx="8963608" cy="415498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sz="2100" b="1" i="1" dirty="0" smtClean="0">
                <a:solidFill>
                  <a:schemeClr val="tx1"/>
                </a:solidFill>
                <a:latin typeface="Arial Narrow" pitchFamily="34" charset="0"/>
              </a:rPr>
              <a:t>‘</a:t>
            </a:r>
            <a:r>
              <a:rPr lang="en-US" sz="2100" b="1" i="1" dirty="0" err="1" smtClean="0">
                <a:solidFill>
                  <a:schemeClr val="tx1"/>
                </a:solidFill>
                <a:latin typeface="Arial Narrow" pitchFamily="34" charset="0"/>
              </a:rPr>
              <a:t>Soooooo</a:t>
            </a:r>
            <a:r>
              <a:rPr lang="en-US" sz="2100" b="1" i="1" dirty="0" smtClean="0">
                <a:solidFill>
                  <a:schemeClr val="tx1"/>
                </a:solidFill>
                <a:latin typeface="Arial Narrow" pitchFamily="34" charset="0"/>
              </a:rPr>
              <a:t>… You two are always combined.’   </a:t>
            </a:r>
            <a:r>
              <a:rPr lang="en-US" sz="2100" b="1" dirty="0" smtClean="0">
                <a:solidFill>
                  <a:schemeClr val="tx1"/>
                </a:solidFill>
                <a:latin typeface="Arial Narrow" pitchFamily="34" charset="0"/>
              </a:rPr>
              <a:t>“</a:t>
            </a:r>
            <a:r>
              <a:rPr lang="en-US" sz="2100" b="1" dirty="0" err="1" smtClean="0">
                <a:solidFill>
                  <a:schemeClr val="tx1"/>
                </a:solidFill>
                <a:latin typeface="Arial Narrow" pitchFamily="34" charset="0"/>
              </a:rPr>
              <a:t>Naaaaht</a:t>
            </a:r>
            <a:r>
              <a:rPr lang="en-US" sz="2100" b="1" dirty="0" smtClean="0">
                <a:solidFill>
                  <a:schemeClr val="tx1"/>
                </a:solidFill>
                <a:latin typeface="Arial Narrow" pitchFamily="34" charset="0"/>
              </a:rPr>
              <a:t> when we’re strongly basic.”</a:t>
            </a:r>
            <a:endParaRPr lang="en-US" sz="21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6658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7" name="Rectangle 10"/>
          <p:cNvSpPr>
            <a:spLocks noChangeArrowheads="1"/>
          </p:cNvSpPr>
          <p:nvPr/>
        </p:nvSpPr>
        <p:spPr bwMode="auto">
          <a:xfrm>
            <a:off x="1212850" y="250606"/>
            <a:ext cx="6669088" cy="946150"/>
          </a:xfrm>
          <a:prstGeom prst="rect">
            <a:avLst/>
          </a:prstGeom>
          <a:solidFill>
            <a:schemeClr val="tx1"/>
          </a:solidFill>
          <a:ln w="25400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b="1" i="1"/>
              <a:t>Solubility Guidelines for Selected Ions</a:t>
            </a:r>
          </a:p>
          <a:p>
            <a:r>
              <a:rPr lang="en-US" b="1" i="1"/>
              <a:t>in Aqueous Solution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144463" y="1428531"/>
            <a:ext cx="8696325" cy="3444875"/>
            <a:chOff x="144463" y="1791138"/>
            <a:chExt cx="8696325" cy="3444875"/>
          </a:xfrm>
        </p:grpSpPr>
        <p:sp>
          <p:nvSpPr>
            <p:cNvPr id="13318" name="Rectangle 11"/>
            <p:cNvSpPr>
              <a:spLocks noChangeArrowheads="1"/>
            </p:cNvSpPr>
            <p:nvPr/>
          </p:nvSpPr>
          <p:spPr bwMode="auto">
            <a:xfrm>
              <a:off x="166688" y="1791138"/>
              <a:ext cx="8674100" cy="3444875"/>
            </a:xfrm>
            <a:prstGeom prst="rect">
              <a:avLst/>
            </a:prstGeom>
            <a:noFill/>
            <a:ln w="476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19" name="Line 12"/>
            <p:cNvSpPr>
              <a:spLocks noChangeShapeType="1"/>
            </p:cNvSpPr>
            <p:nvPr/>
          </p:nvSpPr>
          <p:spPr bwMode="auto">
            <a:xfrm>
              <a:off x="1608138" y="3024626"/>
              <a:ext cx="723265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20" name="Line 14"/>
            <p:cNvSpPr>
              <a:spLocks noChangeShapeType="1"/>
            </p:cNvSpPr>
            <p:nvPr/>
          </p:nvSpPr>
          <p:spPr bwMode="auto">
            <a:xfrm>
              <a:off x="1608138" y="3580251"/>
              <a:ext cx="723265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21" name="Line 15"/>
            <p:cNvSpPr>
              <a:spLocks noChangeShapeType="1"/>
            </p:cNvSpPr>
            <p:nvPr/>
          </p:nvSpPr>
          <p:spPr bwMode="auto">
            <a:xfrm>
              <a:off x="1608138" y="4704201"/>
              <a:ext cx="723265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22" name="Freeform 16"/>
            <p:cNvSpPr>
              <a:spLocks/>
            </p:cNvSpPr>
            <p:nvPr/>
          </p:nvSpPr>
          <p:spPr bwMode="auto">
            <a:xfrm>
              <a:off x="157163" y="4121588"/>
              <a:ext cx="8674100" cy="3175"/>
            </a:xfrm>
            <a:custGeom>
              <a:avLst/>
              <a:gdLst>
                <a:gd name="T0" fmla="*/ 0 w 8640"/>
                <a:gd name="T1" fmla="*/ 0 h 1"/>
                <a:gd name="T2" fmla="*/ 2147483647 w 8640"/>
                <a:gd name="T3" fmla="*/ 0 h 1"/>
                <a:gd name="T4" fmla="*/ 0 60000 65536"/>
                <a:gd name="T5" fmla="*/ 0 60000 65536"/>
                <a:gd name="T6" fmla="*/ 0 w 8640"/>
                <a:gd name="T7" fmla="*/ 0 h 1"/>
                <a:gd name="T8" fmla="*/ 8640 w 8640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8640" h="1">
                  <a:moveTo>
                    <a:pt x="0" y="0"/>
                  </a:moveTo>
                  <a:lnTo>
                    <a:pt x="8640" y="0"/>
                  </a:lnTo>
                </a:path>
              </a:pathLst>
            </a:custGeom>
            <a:noFill/>
            <a:ln w="47625">
              <a:solidFill>
                <a:srgbClr val="000000"/>
              </a:solidFill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23" name="Line 17"/>
            <p:cNvSpPr>
              <a:spLocks noChangeShapeType="1"/>
            </p:cNvSpPr>
            <p:nvPr/>
          </p:nvSpPr>
          <p:spPr bwMode="auto">
            <a:xfrm>
              <a:off x="1612900" y="1791138"/>
              <a:ext cx="3175" cy="3444875"/>
            </a:xfrm>
            <a:prstGeom prst="line">
              <a:avLst/>
            </a:prstGeom>
            <a:noFill/>
            <a:ln w="476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24" name="Line 18"/>
            <p:cNvSpPr>
              <a:spLocks noChangeShapeType="1"/>
            </p:cNvSpPr>
            <p:nvPr/>
          </p:nvSpPr>
          <p:spPr bwMode="auto">
            <a:xfrm>
              <a:off x="4116775" y="1791138"/>
              <a:ext cx="1588" cy="34448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2356" name="Rectangle 20"/>
            <p:cNvSpPr>
              <a:spLocks noChangeArrowheads="1"/>
            </p:cNvSpPr>
            <p:nvPr/>
          </p:nvSpPr>
          <p:spPr bwMode="auto">
            <a:xfrm>
              <a:off x="246063" y="2213413"/>
              <a:ext cx="1282700" cy="457200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en-US" sz="2400" b="1"/>
                <a:t>Soluble</a:t>
              </a:r>
              <a:endParaRPr lang="en-US" sz="2400"/>
            </a:p>
          </p:txBody>
        </p:sp>
        <p:sp>
          <p:nvSpPr>
            <p:cNvPr id="142357" name="Rectangle 21"/>
            <p:cNvSpPr>
              <a:spLocks noChangeArrowheads="1"/>
            </p:cNvSpPr>
            <p:nvPr/>
          </p:nvSpPr>
          <p:spPr bwMode="auto">
            <a:xfrm>
              <a:off x="144463" y="4162863"/>
              <a:ext cx="1519237" cy="457200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en-US" sz="2400" b="1"/>
                <a:t>Insoluble</a:t>
              </a:r>
              <a:endParaRPr lang="en-US" sz="2400"/>
            </a:p>
          </p:txBody>
        </p:sp>
        <p:sp>
          <p:nvSpPr>
            <p:cNvPr id="142358" name="Rectangle 22"/>
            <p:cNvSpPr>
              <a:spLocks noChangeArrowheads="1"/>
            </p:cNvSpPr>
            <p:nvPr/>
          </p:nvSpPr>
          <p:spPr bwMode="auto">
            <a:xfrm>
              <a:off x="5492750" y="2178488"/>
              <a:ext cx="1820863" cy="396875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l"/>
              <a:r>
                <a:rPr lang="en-US" sz="2000" i="1"/>
                <a:t>no exceptions</a:t>
              </a:r>
              <a:r>
                <a:rPr lang="en-US" sz="2000"/>
                <a:t> </a:t>
              </a:r>
            </a:p>
          </p:txBody>
        </p:sp>
        <p:sp>
          <p:nvSpPr>
            <p:cNvPr id="142359" name="Rectangle 23"/>
            <p:cNvSpPr>
              <a:spLocks noChangeArrowheads="1"/>
            </p:cNvSpPr>
            <p:nvPr/>
          </p:nvSpPr>
          <p:spPr bwMode="auto">
            <a:xfrm>
              <a:off x="4498975" y="3103971"/>
              <a:ext cx="3918189" cy="400110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l"/>
              <a:r>
                <a:rPr lang="en-US" sz="2000" i="1" dirty="0"/>
                <a:t>except with Hg</a:t>
              </a:r>
              <a:r>
                <a:rPr lang="en-US" sz="2000" i="1" baseline="-25000" dirty="0"/>
                <a:t>2</a:t>
              </a:r>
              <a:r>
                <a:rPr lang="en-US" sz="2000" i="1" baseline="30000" dirty="0"/>
                <a:t>2+</a:t>
              </a:r>
              <a:r>
                <a:rPr lang="en-US" sz="2000" i="1" dirty="0"/>
                <a:t>, Ag</a:t>
              </a:r>
              <a:r>
                <a:rPr lang="en-US" sz="2000" i="1" baseline="30000" dirty="0"/>
                <a:t>+</a:t>
              </a:r>
              <a:r>
                <a:rPr lang="en-US" sz="2000" i="1" dirty="0"/>
                <a:t>, </a:t>
              </a:r>
              <a:r>
                <a:rPr lang="en-US" sz="2000" i="1" dirty="0" smtClean="0"/>
                <a:t>and </a:t>
              </a:r>
              <a:r>
                <a:rPr lang="en-US" sz="2000" i="1" dirty="0"/>
                <a:t>Pb</a:t>
              </a:r>
              <a:r>
                <a:rPr lang="en-US" sz="2000" i="1" baseline="30000" dirty="0"/>
                <a:t>2+</a:t>
              </a:r>
              <a:r>
                <a:rPr lang="en-US" sz="2000" dirty="0"/>
                <a:t> </a:t>
              </a:r>
            </a:p>
          </p:txBody>
        </p:sp>
        <p:sp>
          <p:nvSpPr>
            <p:cNvPr id="142360" name="Rectangle 24"/>
            <p:cNvSpPr>
              <a:spLocks noChangeArrowheads="1"/>
            </p:cNvSpPr>
            <p:nvPr/>
          </p:nvSpPr>
          <p:spPr bwMode="auto">
            <a:xfrm>
              <a:off x="4219388" y="3647596"/>
              <a:ext cx="4543231" cy="400110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l"/>
              <a:r>
                <a:rPr lang="en-US" sz="2000" i="1" dirty="0"/>
                <a:t>except with Hg</a:t>
              </a:r>
              <a:r>
                <a:rPr lang="en-US" sz="2000" i="1" baseline="-25000" dirty="0"/>
                <a:t>2</a:t>
              </a:r>
              <a:r>
                <a:rPr lang="en-US" sz="2000" i="1" baseline="30000" dirty="0"/>
                <a:t>2+</a:t>
              </a:r>
              <a:r>
                <a:rPr lang="en-US" sz="2000" i="1" dirty="0"/>
                <a:t>, Ba</a:t>
              </a:r>
              <a:r>
                <a:rPr lang="en-US" sz="2000" i="1" baseline="30000" dirty="0"/>
                <a:t>2+</a:t>
              </a:r>
              <a:r>
                <a:rPr lang="en-US" sz="2000" i="1" dirty="0"/>
                <a:t>, </a:t>
              </a:r>
              <a:r>
                <a:rPr lang="en-US" sz="2000" i="1" dirty="0" smtClean="0"/>
                <a:t>Sr</a:t>
              </a:r>
              <a:r>
                <a:rPr lang="en-US" sz="2000" i="1" baseline="30000" dirty="0" smtClean="0"/>
                <a:t>2</a:t>
              </a:r>
              <a:r>
                <a:rPr lang="en-US" sz="2000" i="1" baseline="30000" dirty="0"/>
                <a:t>+</a:t>
              </a:r>
              <a:r>
                <a:rPr lang="en-US" sz="2000" i="1" dirty="0"/>
                <a:t>, </a:t>
              </a:r>
              <a:r>
                <a:rPr lang="en-US" sz="2000" i="1" dirty="0" smtClean="0"/>
                <a:t>and </a:t>
              </a:r>
              <a:r>
                <a:rPr lang="en-US" sz="2000" i="1" dirty="0"/>
                <a:t>Pb</a:t>
              </a:r>
              <a:r>
                <a:rPr lang="en-US" sz="2000" i="1" baseline="30000" dirty="0"/>
                <a:t>2+</a:t>
              </a:r>
              <a:endParaRPr lang="en-US" sz="2000" dirty="0"/>
            </a:p>
          </p:txBody>
        </p:sp>
        <p:sp>
          <p:nvSpPr>
            <p:cNvPr id="142361" name="Rectangle 25"/>
            <p:cNvSpPr>
              <a:spLocks noChangeArrowheads="1"/>
            </p:cNvSpPr>
            <p:nvPr/>
          </p:nvSpPr>
          <p:spPr bwMode="auto">
            <a:xfrm>
              <a:off x="4766788" y="4223859"/>
              <a:ext cx="3167983" cy="400110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l"/>
              <a:r>
                <a:rPr lang="en-US" sz="2000" i="1" dirty="0"/>
                <a:t>except with </a:t>
              </a:r>
              <a:r>
                <a:rPr lang="en-US" sz="2000" i="1" dirty="0" err="1"/>
                <a:t>Alk</a:t>
              </a:r>
              <a:r>
                <a:rPr lang="en-US" sz="2000" i="1" baseline="30000" dirty="0"/>
                <a:t>+ </a:t>
              </a:r>
              <a:r>
                <a:rPr lang="en-US" sz="2000" i="1" dirty="0"/>
                <a:t>and NH</a:t>
              </a:r>
              <a:r>
                <a:rPr lang="en-US" sz="2000" i="1" baseline="-25000" dirty="0"/>
                <a:t>4</a:t>
              </a:r>
              <a:r>
                <a:rPr lang="en-US" sz="2000" i="1" baseline="30000" dirty="0"/>
                <a:t>+</a:t>
              </a:r>
              <a:r>
                <a:rPr lang="en-US" sz="2000" i="1" dirty="0"/>
                <a:t> </a:t>
              </a:r>
              <a:endParaRPr lang="en-US" sz="2000" baseline="30000" dirty="0"/>
            </a:p>
          </p:txBody>
        </p:sp>
        <p:sp>
          <p:nvSpPr>
            <p:cNvPr id="142362" name="Rectangle 26"/>
            <p:cNvSpPr>
              <a:spLocks noChangeArrowheads="1"/>
            </p:cNvSpPr>
            <p:nvPr/>
          </p:nvSpPr>
          <p:spPr bwMode="auto">
            <a:xfrm>
              <a:off x="4164525" y="4744713"/>
              <a:ext cx="4603750" cy="427038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l"/>
              <a:r>
                <a:rPr lang="en-US" sz="2200" i="1" dirty="0">
                  <a:latin typeface="Arial Narrow" pitchFamily="34" charset="0"/>
                </a:rPr>
                <a:t>except with NH</a:t>
              </a:r>
              <a:r>
                <a:rPr lang="en-US" sz="2200" i="1" baseline="-25000" dirty="0">
                  <a:latin typeface="Arial Narrow" pitchFamily="34" charset="0"/>
                </a:rPr>
                <a:t>4</a:t>
              </a:r>
              <a:r>
                <a:rPr lang="en-US" sz="2200" i="1" baseline="30000" dirty="0">
                  <a:latin typeface="Arial Narrow" pitchFamily="34" charset="0"/>
                </a:rPr>
                <a:t>+</a:t>
              </a:r>
              <a:r>
                <a:rPr lang="en-US" sz="2200" i="1" dirty="0">
                  <a:latin typeface="Arial Narrow" pitchFamily="34" charset="0"/>
                </a:rPr>
                <a:t> and “strong base </a:t>
              </a:r>
              <a:r>
                <a:rPr lang="en-US" sz="2200" i="1" dirty="0" err="1">
                  <a:latin typeface="Arial Narrow" pitchFamily="34" charset="0"/>
                </a:rPr>
                <a:t>cations</a:t>
              </a:r>
              <a:r>
                <a:rPr lang="en-US" sz="2200" i="1" dirty="0">
                  <a:latin typeface="Arial Narrow" pitchFamily="34" charset="0"/>
                </a:rPr>
                <a:t>”</a:t>
              </a:r>
              <a:r>
                <a:rPr lang="en-US" sz="2200" dirty="0">
                  <a:latin typeface="Arial Narrow" pitchFamily="34" charset="0"/>
                </a:rPr>
                <a:t> </a:t>
              </a:r>
            </a:p>
          </p:txBody>
        </p:sp>
        <p:sp>
          <p:nvSpPr>
            <p:cNvPr id="142364" name="Rectangle 28"/>
            <p:cNvSpPr>
              <a:spLocks noChangeArrowheads="1"/>
            </p:cNvSpPr>
            <p:nvPr/>
          </p:nvSpPr>
          <p:spPr bwMode="auto">
            <a:xfrm>
              <a:off x="1887362" y="1957796"/>
              <a:ext cx="2100383" cy="400110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l"/>
              <a:r>
                <a:rPr lang="en-US" sz="2000" b="1" dirty="0" smtClean="0"/>
                <a:t>CH</a:t>
              </a:r>
              <a:r>
                <a:rPr lang="en-US" sz="2000" b="1" baseline="-25000" dirty="0" smtClean="0"/>
                <a:t>3</a:t>
              </a:r>
              <a:r>
                <a:rPr lang="en-US" sz="2000" b="1" dirty="0" smtClean="0"/>
                <a:t>COO</a:t>
              </a:r>
              <a:r>
                <a:rPr lang="en-US" sz="2000" b="1" baseline="30000" dirty="0"/>
                <a:t>–</a:t>
              </a:r>
              <a:r>
                <a:rPr lang="en-US" sz="2000" b="1" dirty="0"/>
                <a:t>, </a:t>
              </a:r>
              <a:r>
                <a:rPr lang="en-US" sz="2000" b="1" dirty="0" err="1"/>
                <a:t>Alk</a:t>
              </a:r>
              <a:r>
                <a:rPr lang="en-US" sz="2000" b="1" baseline="30000" dirty="0"/>
                <a:t>+</a:t>
              </a:r>
              <a:r>
                <a:rPr lang="en-US" sz="2000" b="1" dirty="0"/>
                <a:t>, </a:t>
              </a:r>
            </a:p>
          </p:txBody>
        </p:sp>
        <p:sp>
          <p:nvSpPr>
            <p:cNvPr id="142365" name="Rectangle 29"/>
            <p:cNvSpPr>
              <a:spLocks noChangeArrowheads="1"/>
            </p:cNvSpPr>
            <p:nvPr/>
          </p:nvSpPr>
          <p:spPr bwMode="auto">
            <a:xfrm>
              <a:off x="2085975" y="3088096"/>
              <a:ext cx="1462260" cy="400110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l"/>
              <a:r>
                <a:rPr lang="en-US" sz="2000" b="1" dirty="0" smtClean="0"/>
                <a:t>Br</a:t>
              </a:r>
              <a:r>
                <a:rPr lang="en-US" sz="2000" b="1" baseline="30000" dirty="0"/>
                <a:t>–</a:t>
              </a:r>
              <a:r>
                <a:rPr lang="en-US" sz="2000" b="1" dirty="0"/>
                <a:t>, </a:t>
              </a:r>
              <a:r>
                <a:rPr lang="en-US" sz="2000" b="1" dirty="0">
                  <a:latin typeface="Times New Roman" pitchFamily="18" charset="0"/>
                </a:rPr>
                <a:t>I</a:t>
              </a:r>
              <a:r>
                <a:rPr lang="en-US" sz="2000" b="1" baseline="30000" dirty="0" smtClean="0"/>
                <a:t>–</a:t>
              </a:r>
              <a:r>
                <a:rPr lang="en-US" sz="2000" b="1" dirty="0"/>
                <a:t>, </a:t>
              </a:r>
              <a:r>
                <a:rPr lang="en-US" sz="2000" b="1" dirty="0" err="1"/>
                <a:t>Cl</a:t>
              </a:r>
              <a:r>
                <a:rPr lang="en-US" sz="2000" b="1" baseline="30000" dirty="0"/>
                <a:t>–</a:t>
              </a:r>
              <a:r>
                <a:rPr lang="en-US" sz="2000" b="1" dirty="0" smtClean="0"/>
                <a:t> </a:t>
              </a:r>
              <a:endParaRPr lang="en-US" sz="2000" b="1" dirty="0"/>
            </a:p>
          </p:txBody>
        </p:sp>
        <p:sp>
          <p:nvSpPr>
            <p:cNvPr id="142366" name="Rectangle 30"/>
            <p:cNvSpPr>
              <a:spLocks noChangeArrowheads="1"/>
            </p:cNvSpPr>
            <p:nvPr/>
          </p:nvSpPr>
          <p:spPr bwMode="auto">
            <a:xfrm>
              <a:off x="2344738" y="3597713"/>
              <a:ext cx="896937" cy="396875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l"/>
              <a:r>
                <a:rPr lang="en-US" sz="2000" b="1"/>
                <a:t>SO</a:t>
              </a:r>
              <a:r>
                <a:rPr lang="en-US" sz="2000" b="1" baseline="-25000"/>
                <a:t>4</a:t>
              </a:r>
              <a:r>
                <a:rPr lang="en-US" sz="2000" b="1" baseline="30000"/>
                <a:t>2–</a:t>
              </a:r>
              <a:r>
                <a:rPr lang="en-US" sz="2000" b="1"/>
                <a:t> </a:t>
              </a:r>
            </a:p>
          </p:txBody>
        </p:sp>
        <p:sp>
          <p:nvSpPr>
            <p:cNvPr id="142367" name="Rectangle 31"/>
            <p:cNvSpPr>
              <a:spLocks noChangeArrowheads="1"/>
            </p:cNvSpPr>
            <p:nvPr/>
          </p:nvSpPr>
          <p:spPr bwMode="auto">
            <a:xfrm>
              <a:off x="1629638" y="4225447"/>
              <a:ext cx="2627642" cy="400110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l"/>
              <a:r>
                <a:rPr lang="en-US" sz="2000" b="1" dirty="0" smtClean="0"/>
                <a:t>PO</a:t>
              </a:r>
              <a:r>
                <a:rPr lang="en-US" sz="2000" b="1" baseline="-25000" dirty="0" smtClean="0"/>
                <a:t>4</a:t>
              </a:r>
              <a:r>
                <a:rPr lang="en-US" sz="2000" b="1" baseline="30000" dirty="0" smtClean="0"/>
                <a:t>3–</a:t>
              </a:r>
              <a:r>
                <a:rPr lang="en-US" sz="2000" b="1" dirty="0" smtClean="0"/>
                <a:t>, CrO</a:t>
              </a:r>
              <a:r>
                <a:rPr lang="en-US" sz="2000" b="1" baseline="-25000" dirty="0" smtClean="0"/>
                <a:t>4</a:t>
              </a:r>
              <a:r>
                <a:rPr lang="en-US" sz="2000" b="1" baseline="30000" dirty="0" smtClean="0"/>
                <a:t>2–</a:t>
              </a:r>
              <a:r>
                <a:rPr lang="en-US" sz="2000" b="1" dirty="0" smtClean="0"/>
                <a:t>, </a:t>
              </a:r>
              <a:r>
                <a:rPr lang="en-US" sz="2000" b="1" dirty="0"/>
                <a:t>CO</a:t>
              </a:r>
              <a:r>
                <a:rPr lang="en-US" sz="2000" b="1" baseline="-25000" dirty="0"/>
                <a:t>3</a:t>
              </a:r>
              <a:r>
                <a:rPr lang="en-US" sz="2000" b="1" baseline="30000" dirty="0"/>
                <a:t>2–</a:t>
              </a:r>
              <a:endParaRPr lang="en-US" sz="2000" b="1" dirty="0"/>
            </a:p>
          </p:txBody>
        </p:sp>
        <p:sp>
          <p:nvSpPr>
            <p:cNvPr id="142368" name="Rectangle 32"/>
            <p:cNvSpPr>
              <a:spLocks noChangeArrowheads="1"/>
            </p:cNvSpPr>
            <p:nvPr/>
          </p:nvSpPr>
          <p:spPr bwMode="auto">
            <a:xfrm>
              <a:off x="2286178" y="4770140"/>
              <a:ext cx="1165704" cy="400110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l"/>
              <a:r>
                <a:rPr lang="en-US" sz="2000" b="1" dirty="0"/>
                <a:t>S</a:t>
              </a:r>
              <a:r>
                <a:rPr lang="en-US" sz="2000" b="1" baseline="30000" dirty="0"/>
                <a:t>2–</a:t>
              </a:r>
              <a:r>
                <a:rPr lang="en-US" sz="2000" b="1" dirty="0" smtClean="0"/>
                <a:t>, OH</a:t>
              </a:r>
              <a:r>
                <a:rPr lang="en-US" sz="2000" b="1" baseline="30000" dirty="0" smtClean="0"/>
                <a:t>–</a:t>
              </a:r>
              <a:endParaRPr lang="en-US" sz="2000" b="1" baseline="30000" dirty="0"/>
            </a:p>
          </p:txBody>
        </p:sp>
        <p:sp>
          <p:nvSpPr>
            <p:cNvPr id="29" name="Rectangle 28"/>
            <p:cNvSpPr>
              <a:spLocks noChangeArrowheads="1"/>
            </p:cNvSpPr>
            <p:nvPr/>
          </p:nvSpPr>
          <p:spPr bwMode="auto">
            <a:xfrm>
              <a:off x="2135189" y="2524533"/>
              <a:ext cx="1535998" cy="400110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l"/>
              <a:r>
                <a:rPr lang="en-US" sz="2000" b="1" dirty="0"/>
                <a:t>NO</a:t>
              </a:r>
              <a:r>
                <a:rPr lang="en-US" sz="2000" b="1" baseline="-25000" dirty="0"/>
                <a:t>3</a:t>
              </a:r>
              <a:r>
                <a:rPr lang="en-US" sz="2000" b="1" baseline="30000" dirty="0"/>
                <a:t>–</a:t>
              </a:r>
              <a:r>
                <a:rPr lang="en-US" sz="2000" b="1" dirty="0"/>
                <a:t>, </a:t>
              </a:r>
              <a:r>
                <a:rPr lang="en-US" sz="2000" b="1" dirty="0" smtClean="0"/>
                <a:t>NH</a:t>
              </a:r>
              <a:r>
                <a:rPr lang="en-US" sz="2000" b="1" baseline="-25000" dirty="0" smtClean="0"/>
                <a:t>4</a:t>
              </a:r>
              <a:r>
                <a:rPr lang="en-US" sz="2000" b="1" baseline="30000" dirty="0"/>
                <a:t>+</a:t>
              </a:r>
              <a:r>
                <a:rPr lang="en-US" sz="2000" b="1" dirty="0"/>
                <a:t> </a:t>
              </a:r>
            </a:p>
          </p:txBody>
        </p:sp>
      </p:grpSp>
      <p:sp>
        <p:nvSpPr>
          <p:cNvPr id="27" name="Rectangle 26"/>
          <p:cNvSpPr/>
          <p:nvPr/>
        </p:nvSpPr>
        <p:spPr>
          <a:xfrm>
            <a:off x="2280156" y="5322669"/>
            <a:ext cx="4826962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 algn="l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Are the following compounds</a:t>
            </a:r>
          </a:p>
          <a:p>
            <a:pPr marL="457200" indent="-457200" algn="l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soluble or insoluble in water?</a:t>
            </a:r>
            <a:endParaRPr lang="en-US" baseline="-25000" dirty="0" smtClean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05490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ectangle 30"/>
          <p:cNvSpPr>
            <a:spLocks noChangeArrowheads="1"/>
          </p:cNvSpPr>
          <p:nvPr/>
        </p:nvSpPr>
        <p:spPr bwMode="auto">
          <a:xfrm>
            <a:off x="7630456" y="409903"/>
            <a:ext cx="1262871" cy="5987662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83782" y="566698"/>
            <a:ext cx="4572000" cy="5693866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 algn="l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strontium chloride</a:t>
            </a:r>
            <a:endParaRPr lang="en-US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marR="0" indent="-457200" algn="l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  	</a:t>
            </a:r>
            <a:endParaRPr lang="en-US" dirty="0" smtClean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marR="0" indent="-457200" algn="l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silver chloride</a:t>
            </a:r>
          </a:p>
          <a:p>
            <a:pPr marL="457200" marR="0" indent="-457200" algn="l">
              <a:spcBef>
                <a:spcPts val="0"/>
              </a:spcBef>
              <a:spcAft>
                <a:spcPts val="0"/>
              </a:spcAft>
            </a:pP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marR="0" indent="-457200" algn="l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lithium phosphate</a:t>
            </a:r>
          </a:p>
          <a:p>
            <a:pPr marL="457200" marR="0" indent="-457200" algn="l">
              <a:spcBef>
                <a:spcPts val="0"/>
              </a:spcBef>
              <a:spcAft>
                <a:spcPts val="0"/>
              </a:spcAft>
            </a:pPr>
            <a:endParaRPr lang="en-US" dirty="0" smtClean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l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4. gold(III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phosphate</a:t>
            </a:r>
          </a:p>
          <a:p>
            <a:pPr marL="457200" marR="0" indent="-457200" algn="l">
              <a:spcBef>
                <a:spcPts val="0"/>
              </a:spcBef>
              <a:spcAft>
                <a:spcPts val="0"/>
              </a:spcAft>
            </a:pPr>
            <a:endParaRPr lang="en-US" dirty="0" smtClean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marR="0" indent="-457200" algn="l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5. cobalt(II) nitrate</a:t>
            </a:r>
          </a:p>
          <a:p>
            <a:pPr marL="457200" marR="0" indent="-457200" algn="l">
              <a:spcBef>
                <a:spcPts val="0"/>
              </a:spcBef>
              <a:spcAft>
                <a:spcPts val="0"/>
              </a:spcAft>
            </a:pP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marR="0" indent="-457200" algn="l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6. tungsten(VI) sulfate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en-US" dirty="0" smtClean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marR="0" indent="-457200" algn="l">
              <a:spcBef>
                <a:spcPts val="0"/>
              </a:spcBef>
              <a:spcAft>
                <a:spcPts val="0"/>
              </a:spcAft>
            </a:pPr>
            <a:endParaRPr lang="en-US" dirty="0" smtClean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marR="0" indent="-457200" algn="l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7. lead(II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sulfate</a:t>
            </a:r>
          </a:p>
        </p:txBody>
      </p:sp>
      <p:sp>
        <p:nvSpPr>
          <p:cNvPr id="6" name="Rectangle 5"/>
          <p:cNvSpPr/>
          <p:nvPr/>
        </p:nvSpPr>
        <p:spPr>
          <a:xfrm>
            <a:off x="4130562" y="566698"/>
            <a:ext cx="101662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 algn="l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SrCl</a:t>
            </a:r>
            <a:r>
              <a:rPr lang="en-US" baseline="-25000" dirty="0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7" name="Rectangle 6"/>
          <p:cNvSpPr/>
          <p:nvPr/>
        </p:nvSpPr>
        <p:spPr>
          <a:xfrm>
            <a:off x="4125479" y="1418038"/>
            <a:ext cx="96372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marR="0" indent="-457200" algn="l">
              <a:spcBef>
                <a:spcPts val="0"/>
              </a:spcBef>
              <a:spcAft>
                <a:spcPts val="0"/>
              </a:spcAft>
            </a:pPr>
            <a:r>
              <a:rPr lang="en-US" dirty="0" err="1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AgCl</a:t>
            </a:r>
            <a:endParaRPr lang="en-US" dirty="0" smtClean="0">
              <a:solidFill>
                <a:schemeClr val="tx1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104009" y="2269378"/>
            <a:ext cx="124906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marR="0" indent="-457200" algn="l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</a:t>
            </a:r>
            <a:r>
              <a:rPr lang="en-US" baseline="-25000" dirty="0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</a:t>
            </a:r>
            <a:r>
              <a:rPr lang="en-US" baseline="-25000" dirty="0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9" name="Rectangle 8"/>
          <p:cNvSpPr/>
          <p:nvPr/>
        </p:nvSpPr>
        <p:spPr>
          <a:xfrm>
            <a:off x="4075419" y="3104952"/>
            <a:ext cx="12747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 algn="l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AuPO</a:t>
            </a:r>
            <a:r>
              <a:rPr lang="en-US" baseline="-25000" dirty="0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baseline="-25000" dirty="0">
              <a:solidFill>
                <a:schemeClr val="tx1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073896" y="3989913"/>
            <a:ext cx="168988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marR="0" indent="-457200" algn="l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Co(NO</a:t>
            </a:r>
            <a:r>
              <a:rPr lang="en-US" baseline="-25000" dirty="0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baseline="-25000" dirty="0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104009" y="4859108"/>
            <a:ext cx="203132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marR="0" indent="-457200" algn="l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W(SO</a:t>
            </a:r>
            <a:r>
              <a:rPr lang="en-US" baseline="-25000" dirty="0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baseline="-25000" dirty="0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en-US" dirty="0" smtClean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119775" y="5710448"/>
            <a:ext cx="12747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marR="0" indent="-457200" algn="l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PbSO</a:t>
            </a:r>
            <a:r>
              <a:rPr lang="en-US" baseline="-25000" dirty="0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pic>
        <p:nvPicPr>
          <p:cNvPr id="14" name="Picture 2" descr="http://www.wordsfromtheherd.com/wp-content/uploads/2012/04/judge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95002" y="3832302"/>
            <a:ext cx="862725" cy="825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1" name="Group 30"/>
          <p:cNvGrpSpPr/>
          <p:nvPr/>
        </p:nvGrpSpPr>
        <p:grpSpPr>
          <a:xfrm>
            <a:off x="5775797" y="531275"/>
            <a:ext cx="1359381" cy="621157"/>
            <a:chOff x="5492009" y="483977"/>
            <a:chExt cx="1359381" cy="621157"/>
          </a:xfrm>
        </p:grpSpPr>
        <p:pic>
          <p:nvPicPr>
            <p:cNvPr id="15" name="Picture 2" descr="http://mvictors.com/WordPress/images/2009/001PaulB.jpg"/>
            <p:cNvPicPr>
              <a:picLocks noChangeAspect="1" noChangeArrowheads="1"/>
            </p:cNvPicPr>
            <p:nvPr/>
          </p:nvPicPr>
          <p:blipFill rotWithShape="1">
            <a:blip r:embed="rId3" cstate="screen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6315484" y="483977"/>
              <a:ext cx="535906" cy="6211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4" descr="http://www.uwec.edu/newsbureau/images/2007/07-10/100807_Homecoming4.jpg"/>
            <p:cNvPicPr>
              <a:picLocks noChangeAspect="1" noChangeArrowheads="1"/>
            </p:cNvPicPr>
            <p:nvPr/>
          </p:nvPicPr>
          <p:blipFill rotWithShape="1">
            <a:blip r:embed="rId5" cstate="screen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5492009" y="483977"/>
              <a:ext cx="684397" cy="6189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3" name="Group 22"/>
          <p:cNvGrpSpPr/>
          <p:nvPr/>
        </p:nvGrpSpPr>
        <p:grpSpPr>
          <a:xfrm>
            <a:off x="5771992" y="4781504"/>
            <a:ext cx="1266306" cy="719680"/>
            <a:chOff x="90379" y="1032316"/>
            <a:chExt cx="8958930" cy="5091630"/>
          </a:xfrm>
        </p:grpSpPr>
        <p:grpSp>
          <p:nvGrpSpPr>
            <p:cNvPr id="18" name="Group 17"/>
            <p:cNvGrpSpPr/>
            <p:nvPr/>
          </p:nvGrpSpPr>
          <p:grpSpPr>
            <a:xfrm>
              <a:off x="3179685" y="3230477"/>
              <a:ext cx="3810000" cy="2744674"/>
              <a:chOff x="3179685" y="2568305"/>
              <a:chExt cx="3810000" cy="2744674"/>
            </a:xfrm>
          </p:grpSpPr>
          <p:pic>
            <p:nvPicPr>
              <p:cNvPr id="19" name="Picture 4" descr="http://www.dreamstime.com/two-chocolate-brownies-stacked-together-on-white-thumb10492874.jpg"/>
              <p:cNvPicPr>
                <a:picLocks noChangeAspect="1" noChangeArrowheads="1"/>
              </p:cNvPicPr>
              <p:nvPr/>
            </p:nvPicPr>
            <p:blipFill>
              <a:blip r:embed="rId7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79685" y="2568305"/>
                <a:ext cx="3810000" cy="254317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0" name="Rectangle 19"/>
              <p:cNvSpPr/>
              <p:nvPr/>
            </p:nvSpPr>
            <p:spPr bwMode="auto">
              <a:xfrm>
                <a:off x="5391807" y="4713890"/>
                <a:ext cx="1427064" cy="599089"/>
              </a:xfrm>
              <a:prstGeom prst="rect">
                <a:avLst/>
              </a:prstGeom>
              <a:solidFill>
                <a:schemeClr val="bg1"/>
              </a:solidFill>
              <a:ln w="254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800" b="0" i="0" u="none" strike="noStrike" cap="none" normalizeH="0" baseline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Arial" charset="0"/>
                </a:endParaRPr>
              </a:p>
            </p:txBody>
          </p:sp>
        </p:grpSp>
        <p:pic>
          <p:nvPicPr>
            <p:cNvPr id="21" name="Picture 3"/>
            <p:cNvPicPr>
              <a:picLocks noChangeAspect="1" noChangeArrowheads="1"/>
            </p:cNvPicPr>
            <p:nvPr/>
          </p:nvPicPr>
          <p:blipFill rotWithShape="1"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6732383" y="2128372"/>
              <a:ext cx="2316926" cy="39955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2" name="Picture 2" descr="http://3.bp.blogspot.com/-1IND0XexcU4/TWb0mlvIsUI/AAAAAAAAAXc/dd1T64ItLCQ/s1600/sidiq%2Btalang%2Bstomach.jpg"/>
            <p:cNvPicPr>
              <a:picLocks noChangeAspect="1" noChangeArrowheads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379" y="1032316"/>
              <a:ext cx="3251914" cy="47851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7" name="Group 26"/>
          <p:cNvGrpSpPr/>
          <p:nvPr/>
        </p:nvGrpSpPr>
        <p:grpSpPr>
          <a:xfrm>
            <a:off x="5511635" y="2199110"/>
            <a:ext cx="1891486" cy="669603"/>
            <a:chOff x="402020" y="1357773"/>
            <a:chExt cx="8392783" cy="2971122"/>
          </a:xfrm>
        </p:grpSpPr>
        <p:pic>
          <p:nvPicPr>
            <p:cNvPr id="24" name="Picture 2"/>
            <p:cNvPicPr>
              <a:picLocks noChangeAspect="1" noChangeArrowheads="1"/>
            </p:cNvPicPr>
            <p:nvPr/>
          </p:nvPicPr>
          <p:blipFill rotWithShape="1"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402020" y="1357773"/>
              <a:ext cx="2435772" cy="29711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5" name="Picture 2"/>
            <p:cNvPicPr>
              <a:picLocks noChangeAspect="1" noChangeArrowheads="1"/>
            </p:cNvPicPr>
            <p:nvPr/>
          </p:nvPicPr>
          <p:blipFill rotWithShape="1"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3237806" y="1357774"/>
              <a:ext cx="2445990" cy="29560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6" name="Picture 3"/>
            <p:cNvPicPr>
              <a:picLocks noChangeAspect="1" noChangeArrowheads="1"/>
            </p:cNvPicPr>
            <p:nvPr/>
          </p:nvPicPr>
          <p:blipFill rotWithShape="1"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6035240" y="1389305"/>
              <a:ext cx="2759563" cy="29244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32" name="Group 31"/>
          <p:cNvGrpSpPr/>
          <p:nvPr/>
        </p:nvGrpSpPr>
        <p:grpSpPr>
          <a:xfrm>
            <a:off x="5775797" y="1393966"/>
            <a:ext cx="1359381" cy="621157"/>
            <a:chOff x="5492009" y="483977"/>
            <a:chExt cx="1359381" cy="621157"/>
          </a:xfrm>
        </p:grpSpPr>
        <p:pic>
          <p:nvPicPr>
            <p:cNvPr id="33" name="Picture 2" descr="http://mvictors.com/WordPress/images/2009/001PaulB.jpg"/>
            <p:cNvPicPr>
              <a:picLocks noChangeAspect="1" noChangeArrowheads="1"/>
            </p:cNvPicPr>
            <p:nvPr/>
          </p:nvPicPr>
          <p:blipFill rotWithShape="1">
            <a:blip r:embed="rId3" cstate="screen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6315484" y="483977"/>
              <a:ext cx="535906" cy="6211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" name="Picture 4" descr="http://www.uwec.edu/newsbureau/images/2007/07-10/100807_Homecoming4.jpg"/>
            <p:cNvPicPr>
              <a:picLocks noChangeAspect="1" noChangeArrowheads="1"/>
            </p:cNvPicPr>
            <p:nvPr/>
          </p:nvPicPr>
          <p:blipFill rotWithShape="1">
            <a:blip r:embed="rId5" cstate="screen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5492009" y="483977"/>
              <a:ext cx="684397" cy="6189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5" name="Group 34"/>
          <p:cNvGrpSpPr/>
          <p:nvPr/>
        </p:nvGrpSpPr>
        <p:grpSpPr>
          <a:xfrm>
            <a:off x="5511635" y="3020770"/>
            <a:ext cx="1891486" cy="669603"/>
            <a:chOff x="402020" y="1357773"/>
            <a:chExt cx="8392783" cy="2971122"/>
          </a:xfrm>
        </p:grpSpPr>
        <p:pic>
          <p:nvPicPr>
            <p:cNvPr id="36" name="Picture 2"/>
            <p:cNvPicPr>
              <a:picLocks noChangeAspect="1" noChangeArrowheads="1"/>
            </p:cNvPicPr>
            <p:nvPr/>
          </p:nvPicPr>
          <p:blipFill rotWithShape="1"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402020" y="1357773"/>
              <a:ext cx="2435772" cy="29711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7" name="Picture 2"/>
            <p:cNvPicPr>
              <a:picLocks noChangeAspect="1" noChangeArrowheads="1"/>
            </p:cNvPicPr>
            <p:nvPr/>
          </p:nvPicPr>
          <p:blipFill rotWithShape="1"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3237806" y="1357774"/>
              <a:ext cx="2445990" cy="29560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8" name="Picture 3"/>
            <p:cNvPicPr>
              <a:picLocks noChangeAspect="1" noChangeArrowheads="1"/>
            </p:cNvPicPr>
            <p:nvPr/>
          </p:nvPicPr>
          <p:blipFill rotWithShape="1"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6035240" y="1389305"/>
              <a:ext cx="2759563" cy="29244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40" name="Group 39"/>
          <p:cNvGrpSpPr/>
          <p:nvPr/>
        </p:nvGrpSpPr>
        <p:grpSpPr>
          <a:xfrm>
            <a:off x="5771992" y="5605506"/>
            <a:ext cx="1266306" cy="719680"/>
            <a:chOff x="90379" y="1032316"/>
            <a:chExt cx="8958930" cy="5091630"/>
          </a:xfrm>
        </p:grpSpPr>
        <p:grpSp>
          <p:nvGrpSpPr>
            <p:cNvPr id="41" name="Group 40"/>
            <p:cNvGrpSpPr/>
            <p:nvPr/>
          </p:nvGrpSpPr>
          <p:grpSpPr>
            <a:xfrm>
              <a:off x="3179685" y="3230477"/>
              <a:ext cx="3810000" cy="2744674"/>
              <a:chOff x="3179685" y="2568305"/>
              <a:chExt cx="3810000" cy="2744674"/>
            </a:xfrm>
          </p:grpSpPr>
          <p:pic>
            <p:nvPicPr>
              <p:cNvPr id="44" name="Picture 4" descr="http://www.dreamstime.com/two-chocolate-brownies-stacked-together-on-white-thumb10492874.jpg"/>
              <p:cNvPicPr>
                <a:picLocks noChangeAspect="1" noChangeArrowheads="1"/>
              </p:cNvPicPr>
              <p:nvPr/>
            </p:nvPicPr>
            <p:blipFill>
              <a:blip r:embed="rId7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79685" y="2568305"/>
                <a:ext cx="3810000" cy="254317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5" name="Rectangle 44"/>
              <p:cNvSpPr/>
              <p:nvPr/>
            </p:nvSpPr>
            <p:spPr bwMode="auto">
              <a:xfrm>
                <a:off x="5391807" y="4713890"/>
                <a:ext cx="1427064" cy="599089"/>
              </a:xfrm>
              <a:prstGeom prst="rect">
                <a:avLst/>
              </a:prstGeom>
              <a:solidFill>
                <a:schemeClr val="bg1"/>
              </a:solidFill>
              <a:ln w="254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800" b="0" i="0" u="none" strike="noStrike" cap="none" normalizeH="0" baseline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Arial" charset="0"/>
                </a:endParaRPr>
              </a:p>
            </p:txBody>
          </p:sp>
        </p:grpSp>
        <p:pic>
          <p:nvPicPr>
            <p:cNvPr id="42" name="Picture 3"/>
            <p:cNvPicPr>
              <a:picLocks noChangeAspect="1" noChangeArrowheads="1"/>
            </p:cNvPicPr>
            <p:nvPr/>
          </p:nvPicPr>
          <p:blipFill rotWithShape="1"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6732383" y="2128372"/>
              <a:ext cx="2316926" cy="39955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3" name="Picture 2" descr="http://3.bp.blogspot.com/-1IND0XexcU4/TWb0mlvIsUI/AAAAAAAAAXc/dd1T64ItLCQ/s1600/sidiq%2Btalang%2Bstomach.jpg"/>
            <p:cNvPicPr>
              <a:picLocks noChangeAspect="1" noChangeArrowheads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379" y="1032316"/>
              <a:ext cx="3251914" cy="47851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6" name="Rectangle 45"/>
          <p:cNvSpPr/>
          <p:nvPr/>
        </p:nvSpPr>
        <p:spPr>
          <a:xfrm>
            <a:off x="7812940" y="566698"/>
            <a:ext cx="82586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 algn="l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dirty="0" err="1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aq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baseline="-25000" dirty="0" smtClean="0">
              <a:solidFill>
                <a:schemeClr val="tx1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7807857" y="1418038"/>
            <a:ext cx="10246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marR="0" indent="-457200" algn="l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insol.</a:t>
            </a:r>
          </a:p>
        </p:txBody>
      </p:sp>
      <p:sp>
        <p:nvSpPr>
          <p:cNvPr id="48" name="Rectangle 47"/>
          <p:cNvSpPr/>
          <p:nvPr/>
        </p:nvSpPr>
        <p:spPr>
          <a:xfrm>
            <a:off x="7786387" y="2269378"/>
            <a:ext cx="82586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marR="0" indent="-457200" algn="l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dirty="0" err="1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aq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baseline="-25000" dirty="0" smtClean="0">
              <a:solidFill>
                <a:schemeClr val="tx1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7757797" y="3104952"/>
            <a:ext cx="10246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 algn="l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insol.</a:t>
            </a:r>
            <a:endParaRPr lang="en-US" baseline="-25000" dirty="0">
              <a:solidFill>
                <a:schemeClr val="tx1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7756274" y="3989913"/>
            <a:ext cx="82586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marR="0" indent="-457200" algn="l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dirty="0" err="1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aq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baseline="-25000" dirty="0" smtClean="0">
              <a:solidFill>
                <a:schemeClr val="tx1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7786387" y="4859108"/>
            <a:ext cx="82586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marR="0" indent="-457200" algn="l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dirty="0" err="1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aq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dirty="0" smtClean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7802153" y="5710448"/>
            <a:ext cx="10246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marR="0" indent="-457200" algn="l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insol.</a:t>
            </a:r>
            <a:endParaRPr lang="en-US" baseline="-25000" dirty="0" smtClean="0">
              <a:solidFill>
                <a:schemeClr val="tx1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06298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7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7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7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2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7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2000"/>
                            </p:stCondLst>
                            <p:childTnLst>
                              <p:par>
                                <p:cTn id="10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6" grpId="0"/>
      <p:bldP spid="7" grpId="0"/>
      <p:bldP spid="8" grpId="0"/>
      <p:bldP spid="9" grpId="0"/>
      <p:bldP spid="10" grpId="0"/>
      <p:bldP spid="11" grpId="0"/>
      <p:bldP spid="12" grpId="0"/>
      <p:bldP spid="46" grpId="0"/>
      <p:bldP spid="47" grpId="0"/>
      <p:bldP spid="48" grpId="0"/>
      <p:bldP spid="49" grpId="0"/>
      <p:bldP spid="50" grpId="0"/>
      <p:bldP spid="51" grpId="0"/>
      <p:bldP spid="5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30"/>
          <p:cNvSpPr>
            <a:spLocks noChangeArrowheads="1"/>
          </p:cNvSpPr>
          <p:nvPr/>
        </p:nvSpPr>
        <p:spPr bwMode="auto">
          <a:xfrm>
            <a:off x="7725052" y="409903"/>
            <a:ext cx="1262871" cy="5987662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99526" y="582457"/>
            <a:ext cx="4344459" cy="56938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 algn="l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8. ammonium cyanide</a:t>
            </a: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indent="-457200" algn="l">
              <a:spcBef>
                <a:spcPts val="0"/>
              </a:spcBef>
              <a:spcAft>
                <a:spcPts val="0"/>
              </a:spcAft>
            </a:pPr>
            <a:endParaRPr lang="en-US" dirty="0" smtClean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l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9. copper(I) sulfide</a:t>
            </a:r>
          </a:p>
          <a:p>
            <a:pPr marL="457200" indent="-457200" algn="l">
              <a:spcBef>
                <a:spcPts val="0"/>
              </a:spcBef>
              <a:spcAft>
                <a:spcPts val="0"/>
              </a:spcAft>
            </a:pPr>
            <a:endParaRPr lang="en-US" dirty="0" smtClean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l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10. barium sulfide</a:t>
            </a:r>
          </a:p>
          <a:p>
            <a:pPr marL="457200" indent="-457200" algn="l">
              <a:spcBef>
                <a:spcPts val="0"/>
              </a:spcBef>
              <a:spcAft>
                <a:spcPts val="0"/>
              </a:spcAft>
            </a:pP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indent="-457200" algn="l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11. sodium hydroxide</a:t>
            </a:r>
          </a:p>
          <a:p>
            <a:pPr marL="457200" indent="-457200" algn="l">
              <a:spcBef>
                <a:spcPts val="0"/>
              </a:spcBef>
              <a:spcAft>
                <a:spcPts val="0"/>
              </a:spcAft>
            </a:pPr>
            <a:endParaRPr lang="en-US" dirty="0" smtClean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l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12. platinum(III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hydroxide</a:t>
            </a:r>
          </a:p>
          <a:p>
            <a:pPr marL="457200" indent="-457200" algn="l">
              <a:spcBef>
                <a:spcPts val="0"/>
              </a:spcBef>
              <a:spcAft>
                <a:spcPts val="0"/>
              </a:spcAft>
            </a:pP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indent="-457200" algn="l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13. cadmium carbonate</a:t>
            </a:r>
            <a:endParaRPr lang="en-US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l">
              <a:spcBef>
                <a:spcPts val="0"/>
              </a:spcBef>
              <a:spcAft>
                <a:spcPts val="0"/>
              </a:spcAft>
            </a:pPr>
            <a:endParaRPr lang="en-US" dirty="0" smtClean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l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14. calcium carbonate</a:t>
            </a:r>
            <a:endParaRPr lang="en-US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367038" y="566698"/>
            <a:ext cx="135646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 algn="l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</a:t>
            </a:r>
            <a:r>
              <a:rPr lang="en-US" baseline="-25000" dirty="0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CN</a:t>
            </a:r>
            <a:endParaRPr lang="en-US" baseline="-25000" dirty="0" smtClean="0">
              <a:solidFill>
                <a:schemeClr val="tx1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361955" y="1418038"/>
            <a:ext cx="101662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marR="0" indent="-457200" algn="l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</a:t>
            </a:r>
            <a:r>
              <a:rPr lang="en-US" baseline="-25000" dirty="0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</a:p>
        </p:txBody>
      </p:sp>
      <p:sp>
        <p:nvSpPr>
          <p:cNvPr id="8" name="Rectangle 7"/>
          <p:cNvSpPr/>
          <p:nvPr/>
        </p:nvSpPr>
        <p:spPr>
          <a:xfrm>
            <a:off x="4340485" y="2269378"/>
            <a:ext cx="86273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marR="0" indent="-457200" algn="l">
              <a:spcBef>
                <a:spcPts val="0"/>
              </a:spcBef>
              <a:spcAft>
                <a:spcPts val="0"/>
              </a:spcAft>
            </a:pPr>
            <a:r>
              <a:rPr lang="en-US" dirty="0" err="1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BaS</a:t>
            </a:r>
            <a:endParaRPr lang="en-US" baseline="-25000" dirty="0" smtClean="0">
              <a:solidFill>
                <a:schemeClr val="tx1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311895" y="3104952"/>
            <a:ext cx="118333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 algn="l">
              <a:spcBef>
                <a:spcPts val="0"/>
              </a:spcBef>
              <a:spcAft>
                <a:spcPts val="0"/>
              </a:spcAft>
            </a:pPr>
            <a:r>
              <a:rPr lang="en-US" dirty="0" err="1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NaOH</a:t>
            </a:r>
            <a:endParaRPr lang="en-US" baseline="-25000" dirty="0">
              <a:solidFill>
                <a:schemeClr val="tx1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704515" y="3989913"/>
            <a:ext cx="14350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marR="0" indent="-457200" algn="l">
              <a:spcBef>
                <a:spcPts val="0"/>
              </a:spcBef>
              <a:spcAft>
                <a:spcPts val="0"/>
              </a:spcAft>
            </a:pPr>
            <a:r>
              <a:rPr lang="en-US" dirty="0" err="1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Pt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(OH)</a:t>
            </a:r>
            <a:r>
              <a:rPr lang="en-US" baseline="-25000" dirty="0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324712" y="4859108"/>
            <a:ext cx="203132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marR="0" indent="-457200" algn="l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CdCO</a:t>
            </a:r>
            <a:r>
              <a:rPr lang="en-US" baseline="-25000" dirty="0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en-US" dirty="0" smtClean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340478" y="5710448"/>
            <a:ext cx="131638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marR="0" indent="-457200" algn="l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CaCO</a:t>
            </a:r>
            <a:r>
              <a:rPr lang="en-US" baseline="-25000" dirty="0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pic>
        <p:nvPicPr>
          <p:cNvPr id="13" name="Picture 4" descr="http://mor.phe.us/writings/Yin-Yang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900000">
            <a:off x="5932769" y="1320121"/>
            <a:ext cx="590536" cy="603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http://www.wordsfromtheherd.com/wp-content/uploads/2012/04/judge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70033" y="415774"/>
            <a:ext cx="862725" cy="825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1" name="Group 20"/>
          <p:cNvGrpSpPr/>
          <p:nvPr/>
        </p:nvGrpSpPr>
        <p:grpSpPr>
          <a:xfrm>
            <a:off x="5692412" y="4752045"/>
            <a:ext cx="1891486" cy="669603"/>
            <a:chOff x="402020" y="1357773"/>
            <a:chExt cx="8392783" cy="2971122"/>
          </a:xfrm>
        </p:grpSpPr>
        <p:pic>
          <p:nvPicPr>
            <p:cNvPr id="22" name="Picture 2"/>
            <p:cNvPicPr>
              <a:picLocks noChangeAspect="1" noChangeArrowheads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402020" y="1357773"/>
              <a:ext cx="2435772" cy="29711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3" name="Picture 2"/>
            <p:cNvPicPr>
              <a:picLocks noChangeAspect="1" noChangeArrowheads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3237806" y="1357774"/>
              <a:ext cx="2445990" cy="29560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4" name="Picture 3"/>
            <p:cNvPicPr>
              <a:picLocks noChangeAspect="1" noChangeArrowheads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6035240" y="1389305"/>
              <a:ext cx="2759563" cy="29244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28" name="Picture 4" descr="http://mor.phe.us/writings/Yin-Yang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900000">
            <a:off x="5932770" y="2173228"/>
            <a:ext cx="590536" cy="603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 descr="http://www.wordsfromtheherd.com/wp-content/uploads/2012/04/judge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70033" y="2921516"/>
            <a:ext cx="862725" cy="825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4" descr="http://mor.phe.us/writings/Yin-Yang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900000">
            <a:off x="6326912" y="3935079"/>
            <a:ext cx="590536" cy="603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1" name="Group 30"/>
          <p:cNvGrpSpPr/>
          <p:nvPr/>
        </p:nvGrpSpPr>
        <p:grpSpPr>
          <a:xfrm>
            <a:off x="5692412" y="5606720"/>
            <a:ext cx="1891486" cy="669603"/>
            <a:chOff x="402020" y="1357773"/>
            <a:chExt cx="8392783" cy="2971122"/>
          </a:xfrm>
        </p:grpSpPr>
        <p:pic>
          <p:nvPicPr>
            <p:cNvPr id="32" name="Picture 2"/>
            <p:cNvPicPr>
              <a:picLocks noChangeAspect="1" noChangeArrowheads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402020" y="1357773"/>
              <a:ext cx="2435772" cy="29711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3" name="Picture 2"/>
            <p:cNvPicPr>
              <a:picLocks noChangeAspect="1" noChangeArrowheads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3237806" y="1357774"/>
              <a:ext cx="2445990" cy="29560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4" name="Picture 3"/>
            <p:cNvPicPr>
              <a:picLocks noChangeAspect="1" noChangeArrowheads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6035240" y="1389305"/>
              <a:ext cx="2759563" cy="29244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35" name="Rectangle 34"/>
          <p:cNvSpPr/>
          <p:nvPr/>
        </p:nvSpPr>
        <p:spPr>
          <a:xfrm>
            <a:off x="7907536" y="566698"/>
            <a:ext cx="82586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 algn="l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dirty="0" err="1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aq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baseline="-25000" dirty="0" smtClean="0">
              <a:solidFill>
                <a:schemeClr val="tx1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7902453" y="1418038"/>
            <a:ext cx="10246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marR="0" indent="-457200" algn="l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insol.</a:t>
            </a:r>
          </a:p>
        </p:txBody>
      </p:sp>
      <p:sp>
        <p:nvSpPr>
          <p:cNvPr id="37" name="Rectangle 36"/>
          <p:cNvSpPr/>
          <p:nvPr/>
        </p:nvSpPr>
        <p:spPr>
          <a:xfrm>
            <a:off x="7880983" y="2269378"/>
            <a:ext cx="82586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marR="0" indent="-457200" algn="l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dirty="0" err="1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aq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baseline="-25000" dirty="0" smtClean="0">
              <a:solidFill>
                <a:schemeClr val="tx1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7852393" y="3104952"/>
            <a:ext cx="82586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 algn="l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dirty="0" err="1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aq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baseline="-25000" dirty="0">
              <a:solidFill>
                <a:schemeClr val="tx1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7850870" y="3989913"/>
            <a:ext cx="10246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marR="0" indent="-457200" algn="l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insol.</a:t>
            </a:r>
            <a:endParaRPr lang="en-US" baseline="-25000" dirty="0" smtClean="0">
              <a:solidFill>
                <a:schemeClr val="tx1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7880983" y="4859108"/>
            <a:ext cx="10246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marR="0" indent="-457200" algn="l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insol.</a:t>
            </a:r>
            <a:endParaRPr lang="en-US" dirty="0" smtClean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7896749" y="5710448"/>
            <a:ext cx="10246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marR="0" indent="-457200" algn="l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insol.</a:t>
            </a:r>
            <a:endParaRPr lang="en-US" baseline="-25000" dirty="0" smtClean="0">
              <a:solidFill>
                <a:schemeClr val="tx1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22220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7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2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7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7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2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7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2000"/>
                            </p:stCondLst>
                            <p:childTnLst>
                              <p:par>
                                <p:cTn id="10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6" grpId="0"/>
      <p:bldP spid="7" grpId="0"/>
      <p:bldP spid="8" grpId="0"/>
      <p:bldP spid="9" grpId="0"/>
      <p:bldP spid="10" grpId="0"/>
      <p:bldP spid="11" grpId="0"/>
      <p:bldP spid="12" grpId="0"/>
      <p:bldP spid="35" grpId="0"/>
      <p:bldP spid="36" grpId="0"/>
      <p:bldP spid="37" grpId="0"/>
      <p:bldP spid="38" grpId="0"/>
      <p:bldP spid="39" grpId="0"/>
      <p:bldP spid="40" grpId="0"/>
      <p:bldP spid="4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4" name="Rectangle 4"/>
          <p:cNvSpPr>
            <a:spLocks noChangeArrowheads="1"/>
          </p:cNvSpPr>
          <p:nvPr/>
        </p:nvSpPr>
        <p:spPr bwMode="auto">
          <a:xfrm>
            <a:off x="177800" y="4982065"/>
            <a:ext cx="7270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2400">
                <a:solidFill>
                  <a:schemeClr val="tx1"/>
                </a:solidFill>
              </a:rPr>
              <a:t>(aq)</a:t>
            </a:r>
          </a:p>
        </p:txBody>
      </p:sp>
      <p:sp>
        <p:nvSpPr>
          <p:cNvPr id="14339" name="Rectangle 7"/>
          <p:cNvSpPr>
            <a:spLocks noChangeArrowheads="1"/>
          </p:cNvSpPr>
          <p:nvPr/>
        </p:nvSpPr>
        <p:spPr bwMode="auto">
          <a:xfrm>
            <a:off x="238490" y="1719043"/>
            <a:ext cx="4323620" cy="138499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dirty="0"/>
              <a:t>Suppose you </a:t>
            </a:r>
            <a:r>
              <a:rPr lang="en-US" dirty="0" smtClean="0"/>
              <a:t>mix</a:t>
            </a:r>
          </a:p>
          <a:p>
            <a:r>
              <a:rPr lang="en-US" dirty="0" smtClean="0"/>
              <a:t>solutions of lead(II</a:t>
            </a:r>
            <a:r>
              <a:rPr lang="en-US" dirty="0"/>
              <a:t>) </a:t>
            </a:r>
            <a:r>
              <a:rPr lang="en-US" dirty="0" smtClean="0"/>
              <a:t>nitrate</a:t>
            </a:r>
          </a:p>
          <a:p>
            <a:r>
              <a:rPr lang="en-US" dirty="0" smtClean="0"/>
              <a:t>and </a:t>
            </a:r>
            <a:r>
              <a:rPr lang="en-US" dirty="0"/>
              <a:t>sodium iodide. </a:t>
            </a:r>
          </a:p>
        </p:txBody>
      </p:sp>
      <p:sp>
        <p:nvSpPr>
          <p:cNvPr id="143368" name="Rectangle 8"/>
          <p:cNvSpPr>
            <a:spLocks noChangeArrowheads="1"/>
          </p:cNvSpPr>
          <p:nvPr/>
        </p:nvSpPr>
        <p:spPr bwMode="auto">
          <a:xfrm>
            <a:off x="609600" y="3217330"/>
            <a:ext cx="3748088" cy="519113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dirty="0"/>
              <a:t>The ions present are...</a:t>
            </a:r>
          </a:p>
        </p:txBody>
      </p:sp>
      <p:sp>
        <p:nvSpPr>
          <p:cNvPr id="143369" name="Rectangle 9"/>
          <p:cNvSpPr>
            <a:spLocks noChangeArrowheads="1"/>
          </p:cNvSpPr>
          <p:nvPr/>
        </p:nvSpPr>
        <p:spPr bwMode="auto">
          <a:xfrm>
            <a:off x="4529110" y="3031364"/>
            <a:ext cx="1999265" cy="954107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dirty="0">
                <a:solidFill>
                  <a:schemeClr val="tx1"/>
                </a:solidFill>
              </a:rPr>
              <a:t>Pb</a:t>
            </a:r>
            <a:r>
              <a:rPr lang="en-US" baseline="30000" dirty="0">
                <a:solidFill>
                  <a:schemeClr val="tx1"/>
                </a:solidFill>
              </a:rPr>
              <a:t>2+</a:t>
            </a:r>
            <a:r>
              <a:rPr lang="en-US" dirty="0">
                <a:solidFill>
                  <a:schemeClr val="tx1"/>
                </a:solidFill>
              </a:rPr>
              <a:t>, NO</a:t>
            </a:r>
            <a:r>
              <a:rPr lang="en-US" baseline="-25000" dirty="0">
                <a:solidFill>
                  <a:schemeClr val="tx1"/>
                </a:solidFill>
              </a:rPr>
              <a:t>3</a:t>
            </a:r>
            <a:r>
              <a:rPr lang="en-US" baseline="30000" dirty="0" smtClean="0">
                <a:solidFill>
                  <a:schemeClr val="tx1"/>
                </a:solidFill>
              </a:rPr>
              <a:t>–</a:t>
            </a:r>
            <a:r>
              <a:rPr lang="en-US" dirty="0" smtClean="0">
                <a:solidFill>
                  <a:schemeClr val="tx1"/>
                </a:solidFill>
              </a:rPr>
              <a:t>,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Na</a:t>
            </a:r>
            <a:r>
              <a:rPr lang="en-US" baseline="30000" dirty="0">
                <a:solidFill>
                  <a:schemeClr val="tx1"/>
                </a:solidFill>
              </a:rPr>
              <a:t>+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baseline="30000" dirty="0">
                <a:solidFill>
                  <a:schemeClr val="tx1"/>
                </a:solidFill>
              </a:rPr>
              <a:t>–</a:t>
            </a:r>
          </a:p>
        </p:txBody>
      </p:sp>
      <p:sp>
        <p:nvSpPr>
          <p:cNvPr id="143371" name="Rectangle 11"/>
          <p:cNvSpPr>
            <a:spLocks noChangeArrowheads="1"/>
          </p:cNvSpPr>
          <p:nvPr/>
        </p:nvSpPr>
        <p:spPr bwMode="auto">
          <a:xfrm>
            <a:off x="200025" y="4560912"/>
            <a:ext cx="4679486" cy="52322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dirty="0" err="1">
                <a:solidFill>
                  <a:schemeClr val="tx1"/>
                </a:solidFill>
              </a:rPr>
              <a:t>Pb</a:t>
            </a:r>
            <a:r>
              <a:rPr lang="en-US" baseline="30000" dirty="0" err="1">
                <a:solidFill>
                  <a:schemeClr val="tx1"/>
                </a:solidFill>
              </a:rPr>
              <a:t>2</a:t>
            </a:r>
            <a:r>
              <a:rPr lang="en-US" baseline="30000" dirty="0">
                <a:solidFill>
                  <a:schemeClr val="tx1"/>
                </a:solidFill>
              </a:rPr>
              <a:t>+</a:t>
            </a:r>
            <a:r>
              <a:rPr lang="en-US" dirty="0">
                <a:solidFill>
                  <a:schemeClr val="tx1"/>
                </a:solidFill>
              </a:rPr>
              <a:t> + 2 </a:t>
            </a:r>
            <a:r>
              <a:rPr lang="en-US" dirty="0" err="1">
                <a:solidFill>
                  <a:schemeClr val="tx1"/>
                </a:solidFill>
              </a:rPr>
              <a:t>NO</a:t>
            </a:r>
            <a:r>
              <a:rPr lang="en-US" baseline="-25000" dirty="0" err="1">
                <a:solidFill>
                  <a:schemeClr val="tx1"/>
                </a:solidFill>
              </a:rPr>
              <a:t>3</a:t>
            </a:r>
            <a:r>
              <a:rPr lang="en-US" baseline="30000" dirty="0">
                <a:solidFill>
                  <a:schemeClr val="tx1"/>
                </a:solidFill>
              </a:rPr>
              <a:t>–</a:t>
            </a:r>
            <a:r>
              <a:rPr lang="en-US" dirty="0">
                <a:solidFill>
                  <a:schemeClr val="tx1"/>
                </a:solidFill>
              </a:rPr>
              <a:t> + 2 Na</a:t>
            </a:r>
            <a:r>
              <a:rPr lang="en-US" baseline="30000" dirty="0">
                <a:solidFill>
                  <a:schemeClr val="tx1"/>
                </a:solidFill>
              </a:rPr>
              <a:t>+</a:t>
            </a:r>
            <a:r>
              <a:rPr lang="en-US" dirty="0">
                <a:solidFill>
                  <a:schemeClr val="tx1"/>
                </a:solidFill>
              </a:rPr>
              <a:t> + 2 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baseline="30000" dirty="0">
                <a:solidFill>
                  <a:schemeClr val="tx1"/>
                </a:solidFill>
              </a:rPr>
              <a:t>–</a:t>
            </a:r>
          </a:p>
        </p:txBody>
      </p:sp>
      <p:sp>
        <p:nvSpPr>
          <p:cNvPr id="143372" name="Rectangle 12"/>
          <p:cNvSpPr>
            <a:spLocks noChangeArrowheads="1"/>
          </p:cNvSpPr>
          <p:nvPr/>
        </p:nvSpPr>
        <p:spPr bwMode="auto">
          <a:xfrm>
            <a:off x="4860459" y="1929805"/>
            <a:ext cx="1867819" cy="954107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dirty="0" err="1" smtClean="0">
                <a:solidFill>
                  <a:schemeClr val="tx1"/>
                </a:solidFill>
              </a:rPr>
              <a:t>Pb</a:t>
            </a:r>
            <a:r>
              <a:rPr lang="en-US" dirty="0" smtClean="0">
                <a:solidFill>
                  <a:schemeClr val="tx1"/>
                </a:solidFill>
              </a:rPr>
              <a:t>(NO</a:t>
            </a:r>
            <a:r>
              <a:rPr lang="en-US" baseline="-25000" dirty="0" smtClean="0">
                <a:solidFill>
                  <a:schemeClr val="tx1"/>
                </a:solidFill>
              </a:rPr>
              <a:t>3</a:t>
            </a:r>
            <a:r>
              <a:rPr lang="en-US" dirty="0" smtClean="0">
                <a:solidFill>
                  <a:schemeClr val="tx1"/>
                </a:solidFill>
              </a:rPr>
              <a:t>)</a:t>
            </a:r>
            <a:r>
              <a:rPr lang="en-US" baseline="-25000" dirty="0" smtClean="0">
                <a:solidFill>
                  <a:schemeClr val="tx1"/>
                </a:solidFill>
              </a:rPr>
              <a:t>2</a:t>
            </a:r>
            <a:r>
              <a:rPr lang="en-US" dirty="0" smtClean="0">
                <a:solidFill>
                  <a:schemeClr val="tx1"/>
                </a:solidFill>
              </a:rPr>
              <a:t>  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     </a:t>
            </a:r>
            <a:r>
              <a:rPr lang="en-US" dirty="0" err="1" smtClean="0">
                <a:solidFill>
                  <a:schemeClr val="tx1"/>
                </a:solidFill>
              </a:rPr>
              <a:t>Na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3373" name="Rectangle 13"/>
          <p:cNvSpPr>
            <a:spLocks noChangeArrowheads="1"/>
          </p:cNvSpPr>
          <p:nvPr/>
        </p:nvSpPr>
        <p:spPr bwMode="auto">
          <a:xfrm>
            <a:off x="606425" y="3921615"/>
            <a:ext cx="5411788" cy="519113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dirty="0"/>
              <a:t>Write the </a:t>
            </a:r>
            <a:r>
              <a:rPr lang="en-US" u="sng" dirty="0"/>
              <a:t>overall ionic equation</a:t>
            </a:r>
            <a:r>
              <a:rPr lang="en-US" dirty="0"/>
              <a:t>…</a:t>
            </a:r>
          </a:p>
        </p:txBody>
      </p:sp>
      <p:sp>
        <p:nvSpPr>
          <p:cNvPr id="143374" name="Rectangle 14"/>
          <p:cNvSpPr>
            <a:spLocks noChangeArrowheads="1"/>
          </p:cNvSpPr>
          <p:nvPr/>
        </p:nvSpPr>
        <p:spPr bwMode="auto">
          <a:xfrm>
            <a:off x="5354638" y="4562499"/>
            <a:ext cx="3698448" cy="52322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dirty="0" err="1">
                <a:solidFill>
                  <a:schemeClr val="tx1"/>
                </a:solidFill>
              </a:rPr>
              <a:t>Pb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baseline="-25000" dirty="0" err="1">
                <a:solidFill>
                  <a:schemeClr val="tx1"/>
                </a:solidFill>
              </a:rPr>
              <a:t>2</a:t>
            </a:r>
            <a:r>
              <a:rPr lang="en-US" dirty="0">
                <a:solidFill>
                  <a:schemeClr val="tx1"/>
                </a:solidFill>
              </a:rPr>
              <a:t> + 2 </a:t>
            </a:r>
            <a:r>
              <a:rPr lang="en-US" dirty="0" err="1">
                <a:solidFill>
                  <a:schemeClr val="tx1"/>
                </a:solidFill>
              </a:rPr>
              <a:t>NO</a:t>
            </a:r>
            <a:r>
              <a:rPr lang="en-US" baseline="-25000" dirty="0" err="1">
                <a:solidFill>
                  <a:schemeClr val="tx1"/>
                </a:solidFill>
              </a:rPr>
              <a:t>3</a:t>
            </a:r>
            <a:r>
              <a:rPr lang="en-US" baseline="30000" dirty="0">
                <a:solidFill>
                  <a:schemeClr val="tx1"/>
                </a:solidFill>
              </a:rPr>
              <a:t>–</a:t>
            </a:r>
            <a:r>
              <a:rPr lang="en-US" dirty="0">
                <a:solidFill>
                  <a:schemeClr val="tx1"/>
                </a:solidFill>
              </a:rPr>
              <a:t> + 2 Na</a:t>
            </a:r>
            <a:r>
              <a:rPr lang="en-US" baseline="30000" dirty="0">
                <a:solidFill>
                  <a:schemeClr val="tx1"/>
                </a:solidFill>
              </a:rPr>
              <a:t>+</a:t>
            </a:r>
          </a:p>
        </p:txBody>
      </p:sp>
      <p:sp>
        <p:nvSpPr>
          <p:cNvPr id="143375" name="Line 15"/>
          <p:cNvSpPr>
            <a:spLocks noChangeShapeType="1"/>
          </p:cNvSpPr>
          <p:nvPr/>
        </p:nvSpPr>
        <p:spPr bwMode="auto">
          <a:xfrm>
            <a:off x="4878388" y="4816965"/>
            <a:ext cx="420687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3376" name="Rectangle 16"/>
          <p:cNvSpPr>
            <a:spLocks noChangeArrowheads="1"/>
          </p:cNvSpPr>
          <p:nvPr/>
        </p:nvSpPr>
        <p:spPr bwMode="auto">
          <a:xfrm>
            <a:off x="1673225" y="4982065"/>
            <a:ext cx="7270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2400">
                <a:solidFill>
                  <a:schemeClr val="tx1"/>
                </a:solidFill>
              </a:rPr>
              <a:t>(aq)</a:t>
            </a:r>
          </a:p>
        </p:txBody>
      </p:sp>
      <p:sp>
        <p:nvSpPr>
          <p:cNvPr id="143377" name="Rectangle 17"/>
          <p:cNvSpPr>
            <a:spLocks noChangeArrowheads="1"/>
          </p:cNvSpPr>
          <p:nvPr/>
        </p:nvSpPr>
        <p:spPr bwMode="auto">
          <a:xfrm>
            <a:off x="3095625" y="4982065"/>
            <a:ext cx="7270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2400">
                <a:solidFill>
                  <a:schemeClr val="tx1"/>
                </a:solidFill>
              </a:rPr>
              <a:t>(aq)</a:t>
            </a:r>
          </a:p>
        </p:txBody>
      </p:sp>
      <p:sp>
        <p:nvSpPr>
          <p:cNvPr id="143378" name="Rectangle 18"/>
          <p:cNvSpPr>
            <a:spLocks noChangeArrowheads="1"/>
          </p:cNvSpPr>
          <p:nvPr/>
        </p:nvSpPr>
        <p:spPr bwMode="auto">
          <a:xfrm>
            <a:off x="4213225" y="4982065"/>
            <a:ext cx="7270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2400">
                <a:solidFill>
                  <a:schemeClr val="tx1"/>
                </a:solidFill>
              </a:rPr>
              <a:t>(aq)</a:t>
            </a:r>
          </a:p>
        </p:txBody>
      </p:sp>
      <p:sp>
        <p:nvSpPr>
          <p:cNvPr id="143379" name="Rectangle 19"/>
          <p:cNvSpPr>
            <a:spLocks noChangeArrowheads="1"/>
          </p:cNvSpPr>
          <p:nvPr/>
        </p:nvSpPr>
        <p:spPr bwMode="auto">
          <a:xfrm>
            <a:off x="6753225" y="4982065"/>
            <a:ext cx="7270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2400">
                <a:solidFill>
                  <a:schemeClr val="tx1"/>
                </a:solidFill>
              </a:rPr>
              <a:t>(aq)</a:t>
            </a:r>
          </a:p>
        </p:txBody>
      </p:sp>
      <p:sp>
        <p:nvSpPr>
          <p:cNvPr id="143380" name="Rectangle 20"/>
          <p:cNvSpPr>
            <a:spLocks noChangeArrowheads="1"/>
          </p:cNvSpPr>
          <p:nvPr/>
        </p:nvSpPr>
        <p:spPr bwMode="auto">
          <a:xfrm>
            <a:off x="8234363" y="4982065"/>
            <a:ext cx="7270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2400">
                <a:solidFill>
                  <a:schemeClr val="tx1"/>
                </a:solidFill>
              </a:rPr>
              <a:t>(aq)</a:t>
            </a:r>
          </a:p>
        </p:txBody>
      </p:sp>
      <p:sp>
        <p:nvSpPr>
          <p:cNvPr id="143381" name="Rectangle 21"/>
          <p:cNvSpPr>
            <a:spLocks noChangeArrowheads="1"/>
          </p:cNvSpPr>
          <p:nvPr/>
        </p:nvSpPr>
        <p:spPr bwMode="auto">
          <a:xfrm>
            <a:off x="5419725" y="4982065"/>
            <a:ext cx="8112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2400">
                <a:solidFill>
                  <a:schemeClr val="tx1"/>
                </a:solidFill>
              </a:rPr>
              <a:t>(ppt)</a:t>
            </a:r>
          </a:p>
        </p:txBody>
      </p:sp>
      <p:sp>
        <p:nvSpPr>
          <p:cNvPr id="143382" name="Rectangle 22"/>
          <p:cNvSpPr>
            <a:spLocks noChangeArrowheads="1"/>
          </p:cNvSpPr>
          <p:nvPr/>
        </p:nvSpPr>
        <p:spPr bwMode="auto">
          <a:xfrm>
            <a:off x="297682" y="5630232"/>
            <a:ext cx="4642618" cy="954107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dirty="0"/>
              <a:t>Cancel the </a:t>
            </a:r>
            <a:r>
              <a:rPr lang="en-US" u="sng" dirty="0"/>
              <a:t>spectator ions</a:t>
            </a:r>
            <a:r>
              <a:rPr lang="en-US" dirty="0"/>
              <a:t> </a:t>
            </a:r>
            <a:r>
              <a:rPr lang="en-US" dirty="0" smtClean="0"/>
              <a:t>to</a:t>
            </a:r>
            <a:endParaRPr lang="en-US" dirty="0"/>
          </a:p>
          <a:p>
            <a:pPr algn="l"/>
            <a:r>
              <a:rPr lang="en-US" dirty="0" smtClean="0"/>
              <a:t>get the </a:t>
            </a:r>
            <a:r>
              <a:rPr lang="en-US" u="sng" dirty="0" smtClean="0"/>
              <a:t>net </a:t>
            </a:r>
            <a:r>
              <a:rPr lang="en-US" u="sng" dirty="0"/>
              <a:t>ionic equation</a:t>
            </a:r>
            <a:r>
              <a:rPr lang="en-US" dirty="0"/>
              <a:t>…</a:t>
            </a:r>
          </a:p>
        </p:txBody>
      </p:sp>
      <p:sp>
        <p:nvSpPr>
          <p:cNvPr id="143383" name="Rectangle 23"/>
          <p:cNvSpPr>
            <a:spLocks noChangeArrowheads="1"/>
          </p:cNvSpPr>
          <p:nvPr/>
        </p:nvSpPr>
        <p:spPr bwMode="auto">
          <a:xfrm>
            <a:off x="5133914" y="5954450"/>
            <a:ext cx="1858201" cy="52322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dirty="0" err="1">
                <a:solidFill>
                  <a:schemeClr val="tx1"/>
                </a:solidFill>
              </a:rPr>
              <a:t>Pb</a:t>
            </a:r>
            <a:r>
              <a:rPr lang="en-US" baseline="30000" dirty="0" err="1">
                <a:solidFill>
                  <a:schemeClr val="tx1"/>
                </a:solidFill>
              </a:rPr>
              <a:t>2</a:t>
            </a:r>
            <a:r>
              <a:rPr lang="en-US" baseline="30000" dirty="0">
                <a:solidFill>
                  <a:schemeClr val="tx1"/>
                </a:solidFill>
              </a:rPr>
              <a:t>+</a:t>
            </a:r>
            <a:r>
              <a:rPr lang="en-US" dirty="0">
                <a:solidFill>
                  <a:schemeClr val="tx1"/>
                </a:solidFill>
              </a:rPr>
              <a:t> + 2 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baseline="30000" dirty="0">
                <a:solidFill>
                  <a:schemeClr val="tx1"/>
                </a:solidFill>
              </a:rPr>
              <a:t>–</a:t>
            </a:r>
          </a:p>
        </p:txBody>
      </p:sp>
      <p:sp>
        <p:nvSpPr>
          <p:cNvPr id="143384" name="Rectangle 24"/>
          <p:cNvSpPr>
            <a:spLocks noChangeArrowheads="1"/>
          </p:cNvSpPr>
          <p:nvPr/>
        </p:nvSpPr>
        <p:spPr bwMode="auto">
          <a:xfrm>
            <a:off x="7485001" y="5956037"/>
            <a:ext cx="877163" cy="52322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dirty="0" err="1">
                <a:solidFill>
                  <a:schemeClr val="tx1"/>
                </a:solidFill>
              </a:rPr>
              <a:t>Pb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baseline="-25000" dirty="0" err="1">
                <a:solidFill>
                  <a:schemeClr val="tx1"/>
                </a:solidFill>
              </a:rPr>
              <a:t>2</a:t>
            </a:r>
            <a:endParaRPr lang="en-US" baseline="30000" dirty="0">
              <a:solidFill>
                <a:schemeClr val="tx1"/>
              </a:solidFill>
            </a:endParaRPr>
          </a:p>
        </p:txBody>
      </p:sp>
      <p:sp>
        <p:nvSpPr>
          <p:cNvPr id="143385" name="Line 25"/>
          <p:cNvSpPr>
            <a:spLocks noChangeShapeType="1"/>
          </p:cNvSpPr>
          <p:nvPr/>
        </p:nvSpPr>
        <p:spPr bwMode="auto">
          <a:xfrm>
            <a:off x="7008751" y="6210503"/>
            <a:ext cx="420688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3390" name="Rectangle 30"/>
          <p:cNvSpPr>
            <a:spLocks noChangeArrowheads="1"/>
          </p:cNvSpPr>
          <p:nvPr/>
        </p:nvSpPr>
        <p:spPr bwMode="auto">
          <a:xfrm>
            <a:off x="2881313" y="4583603"/>
            <a:ext cx="266700" cy="450850"/>
          </a:xfrm>
          <a:prstGeom prst="rect">
            <a:avLst/>
          </a:prstGeom>
          <a:solidFill>
            <a:schemeClr val="bg1"/>
          </a:solidFill>
          <a:ln w="25400" algn="ctr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3391" name="Rectangle 31"/>
          <p:cNvSpPr>
            <a:spLocks noChangeArrowheads="1"/>
          </p:cNvSpPr>
          <p:nvPr/>
        </p:nvSpPr>
        <p:spPr bwMode="auto">
          <a:xfrm>
            <a:off x="4167188" y="4583603"/>
            <a:ext cx="266700" cy="450850"/>
          </a:xfrm>
          <a:prstGeom prst="rect">
            <a:avLst/>
          </a:prstGeom>
          <a:solidFill>
            <a:schemeClr val="bg1"/>
          </a:solidFill>
          <a:ln w="25400" algn="ctr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3393" name="Rectangle 33"/>
          <p:cNvSpPr>
            <a:spLocks noChangeArrowheads="1"/>
          </p:cNvSpPr>
          <p:nvPr/>
        </p:nvSpPr>
        <p:spPr bwMode="auto">
          <a:xfrm>
            <a:off x="7997825" y="4583603"/>
            <a:ext cx="266700" cy="450850"/>
          </a:xfrm>
          <a:prstGeom prst="rect">
            <a:avLst/>
          </a:prstGeom>
          <a:solidFill>
            <a:schemeClr val="bg1"/>
          </a:solidFill>
          <a:ln w="25400" algn="ctr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27" name="Picture 2" descr="http://www.sciencephoto.com/images/showFullWatermarked.html/A500459-Lead_iodide_precipitate-SPL.jpg?id=655000459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6775576" y="1747754"/>
            <a:ext cx="2233160" cy="2063787"/>
          </a:xfrm>
          <a:prstGeom prst="rect">
            <a:avLst/>
          </a:prstGeom>
          <a:noFill/>
        </p:spPr>
      </p:pic>
      <p:sp>
        <p:nvSpPr>
          <p:cNvPr id="25" name="Rectangle 7"/>
          <p:cNvSpPr>
            <a:spLocks noChangeArrowheads="1"/>
          </p:cNvSpPr>
          <p:nvPr/>
        </p:nvSpPr>
        <p:spPr bwMode="auto">
          <a:xfrm>
            <a:off x="478631" y="153582"/>
            <a:ext cx="8243887" cy="94615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u="sng" dirty="0"/>
              <a:t>Precipitation reactions</a:t>
            </a:r>
            <a:r>
              <a:rPr lang="en-US" dirty="0"/>
              <a:t> are reactions in solution that</a:t>
            </a:r>
          </a:p>
          <a:p>
            <a:pPr algn="l"/>
            <a:r>
              <a:rPr lang="en-US" dirty="0"/>
              <a:t>			         form an insoluble product.</a:t>
            </a:r>
          </a:p>
        </p:txBody>
      </p:sp>
      <p:sp>
        <p:nvSpPr>
          <p:cNvPr id="26" name="Rectangle 8"/>
          <p:cNvSpPr>
            <a:spLocks noChangeArrowheads="1"/>
          </p:cNvSpPr>
          <p:nvPr/>
        </p:nvSpPr>
        <p:spPr bwMode="auto">
          <a:xfrm>
            <a:off x="827881" y="1163668"/>
            <a:ext cx="5668962" cy="519112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/>
              <a:t>The insoluble product is called a... 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8234363" y="1682780"/>
            <a:ext cx="818723" cy="2238835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  <p:sp>
        <p:nvSpPr>
          <p:cNvPr id="29" name="Rectangle 28"/>
          <p:cNvSpPr/>
          <p:nvPr/>
        </p:nvSpPr>
        <p:spPr bwMode="auto">
          <a:xfrm>
            <a:off x="6696040" y="1682780"/>
            <a:ext cx="1617859" cy="2238835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  <p:sp>
        <p:nvSpPr>
          <p:cNvPr id="28" name="Rectangle 9"/>
          <p:cNvSpPr>
            <a:spLocks noChangeArrowheads="1"/>
          </p:cNvSpPr>
          <p:nvPr/>
        </p:nvSpPr>
        <p:spPr bwMode="auto">
          <a:xfrm>
            <a:off x="6269831" y="1163668"/>
            <a:ext cx="2025650" cy="519112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dirty="0">
                <a:solidFill>
                  <a:srgbClr val="000000"/>
                </a:solidFill>
              </a:rPr>
              <a:t>precipitate. </a:t>
            </a:r>
          </a:p>
        </p:txBody>
      </p:sp>
      <p:grpSp>
        <p:nvGrpSpPr>
          <p:cNvPr id="30" name="Group 29"/>
          <p:cNvGrpSpPr/>
          <p:nvPr/>
        </p:nvGrpSpPr>
        <p:grpSpPr>
          <a:xfrm>
            <a:off x="8520388" y="6326545"/>
            <a:ext cx="498855" cy="411327"/>
            <a:chOff x="119657" y="6331229"/>
            <a:chExt cx="498855" cy="411327"/>
          </a:xfrm>
        </p:grpSpPr>
        <p:sp>
          <p:nvSpPr>
            <p:cNvPr id="31" name="Octagon 30"/>
            <p:cNvSpPr/>
            <p:nvPr/>
          </p:nvSpPr>
          <p:spPr>
            <a:xfrm>
              <a:off x="163422" y="6331229"/>
              <a:ext cx="411327" cy="411327"/>
            </a:xfrm>
            <a:prstGeom prst="octagon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solidFill>
                  <a:srgbClr val="FFFFFF"/>
                </a:solidFill>
              </a:endParaRPr>
            </a:p>
          </p:txBody>
        </p:sp>
        <p:sp>
          <p:nvSpPr>
            <p:cNvPr id="32" name="Text Box 30"/>
            <p:cNvSpPr txBox="1">
              <a:spLocks noChangeArrowheads="1"/>
            </p:cNvSpPr>
            <p:nvPr/>
          </p:nvSpPr>
          <p:spPr bwMode="auto">
            <a:xfrm>
              <a:off x="119657" y="6406087"/>
              <a:ext cx="498855" cy="261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1440" rIns="91440">
              <a:spAutoFit/>
            </a:bodyPr>
            <a:lstStyle/>
            <a:p>
              <a:pPr algn="ctr"/>
              <a:r>
                <a:rPr lang="en-US" sz="1100" b="1" dirty="0" smtClean="0">
                  <a:solidFill>
                    <a:srgbClr val="FFFFFF"/>
                  </a:solidFill>
                  <a:latin typeface="Arial Narrow" panose="020B0606020202030204" pitchFamily="34" charset="0"/>
                </a:rPr>
                <a:t>STOP</a:t>
              </a:r>
              <a:endParaRPr lang="en-US" sz="1100" b="1" dirty="0">
                <a:solidFill>
                  <a:srgbClr val="FFFFFF"/>
                </a:solidFill>
                <a:latin typeface="Arial Narrow" panose="020B060602020203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433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33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33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9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336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336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33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33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433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433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433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 tmFilter="0,0; .5, 1; 1, 1"/>
                                        <p:tgtEl>
                                          <p:spTgt spid="143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337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337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33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143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770" decel="100000"/>
                                        <p:tgtEl>
                                          <p:spTgt spid="14337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770" decel="100000"/>
                                        <p:tgtEl>
                                          <p:spTgt spid="14337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337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8" dur="770" fill="hold"/>
                                        <p:tgtEl>
                                          <p:spTgt spid="1433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33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0" dur="770" fill="hold"/>
                                        <p:tgtEl>
                                          <p:spTgt spid="1433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7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33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000"/>
                                        <p:tgtEl>
                                          <p:spTgt spid="143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433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43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43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433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433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433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433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433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433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1433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433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433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1433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433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433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1433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433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1433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1433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1433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433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7" dur="500"/>
                                        <p:tgtEl>
                                          <p:spTgt spid="1433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22" dur="500"/>
                                        <p:tgtEl>
                                          <p:spTgt spid="1433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27" dur="500"/>
                                        <p:tgtEl>
                                          <p:spTgt spid="1433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3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3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338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3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338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3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33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1000"/>
                                        <p:tgtEl>
                                          <p:spTgt spid="1433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1433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1433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1000"/>
                                        <p:tgtEl>
                                          <p:spTgt spid="1433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1433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1433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1000"/>
                                        <p:tgtEl>
                                          <p:spTgt spid="1433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1433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1433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5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2000"/>
                            </p:stCondLst>
                            <p:childTnLst>
                              <p:par>
                                <p:cTn id="16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2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3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64" grpId="0"/>
      <p:bldP spid="14339" grpId="0"/>
      <p:bldP spid="143368" grpId="0"/>
      <p:bldP spid="143369" grpId="0"/>
      <p:bldP spid="143371" grpId="0"/>
      <p:bldP spid="143372" grpId="0"/>
      <p:bldP spid="143373" grpId="0"/>
      <p:bldP spid="143374" grpId="0"/>
      <p:bldP spid="143375" grpId="0" animBg="1"/>
      <p:bldP spid="143376" grpId="0"/>
      <p:bldP spid="143377" grpId="0"/>
      <p:bldP spid="143378" grpId="0"/>
      <p:bldP spid="143379" grpId="0"/>
      <p:bldP spid="143380" grpId="0"/>
      <p:bldP spid="143381" grpId="0"/>
      <p:bldP spid="143382" grpId="0"/>
      <p:bldP spid="143383" grpId="0"/>
      <p:bldP spid="143384" grpId="0"/>
      <p:bldP spid="143385" grpId="0" animBg="1"/>
      <p:bldP spid="143390" grpId="0" animBg="1"/>
      <p:bldP spid="143391" grpId="0" animBg="1"/>
      <p:bldP spid="143393" grpId="0" animBg="1"/>
      <p:bldP spid="2" grpId="0" animBg="1"/>
      <p:bldP spid="29" grpId="0" animBg="1"/>
      <p:bldP spid="2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8" name="Rectangle 4"/>
          <p:cNvSpPr>
            <a:spLocks noChangeArrowheads="1"/>
          </p:cNvSpPr>
          <p:nvPr/>
        </p:nvSpPr>
        <p:spPr bwMode="auto">
          <a:xfrm>
            <a:off x="1577975" y="1071875"/>
            <a:ext cx="131286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>
                <a:solidFill>
                  <a:schemeClr val="tx1"/>
                </a:solidFill>
              </a:rPr>
              <a:t>solvent</a:t>
            </a:r>
          </a:p>
        </p:txBody>
      </p:sp>
      <p:sp>
        <p:nvSpPr>
          <p:cNvPr id="7171" name="Rectangle 7"/>
          <p:cNvSpPr>
            <a:spLocks noChangeArrowheads="1"/>
          </p:cNvSpPr>
          <p:nvPr/>
        </p:nvSpPr>
        <p:spPr bwMode="auto">
          <a:xfrm>
            <a:off x="482600" y="192088"/>
            <a:ext cx="5829300" cy="94615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u="sng"/>
              <a:t>solution</a:t>
            </a:r>
            <a:r>
              <a:rPr lang="en-US"/>
              <a:t>: a homogeneous mixture of</a:t>
            </a:r>
          </a:p>
          <a:p>
            <a:pPr algn="l"/>
            <a:r>
              <a:rPr lang="en-US"/>
              <a:t>	     two or more substances</a:t>
            </a:r>
          </a:p>
        </p:txBody>
      </p:sp>
      <p:sp>
        <p:nvSpPr>
          <p:cNvPr id="134152" name="Rectangle 8"/>
          <p:cNvSpPr>
            <a:spLocks noChangeArrowheads="1"/>
          </p:cNvSpPr>
          <p:nvPr/>
        </p:nvSpPr>
        <p:spPr bwMode="auto">
          <a:xfrm>
            <a:off x="481013" y="1063938"/>
            <a:ext cx="5829300" cy="94615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/>
              <a:t>-- The </a:t>
            </a:r>
            <a:r>
              <a:rPr lang="en-US" u="sng"/>
              <a:t>______</a:t>
            </a:r>
            <a:r>
              <a:rPr lang="en-US"/>
              <a:t> is present in greatest</a:t>
            </a:r>
          </a:p>
          <a:p>
            <a:pPr algn="l"/>
            <a:r>
              <a:rPr lang="en-US"/>
              <a:t>    quantity. </a:t>
            </a:r>
          </a:p>
        </p:txBody>
      </p:sp>
      <p:sp>
        <p:nvSpPr>
          <p:cNvPr id="134153" name="Rectangle 9"/>
          <p:cNvSpPr>
            <a:spLocks noChangeArrowheads="1"/>
          </p:cNvSpPr>
          <p:nvPr/>
        </p:nvSpPr>
        <p:spPr bwMode="auto">
          <a:xfrm>
            <a:off x="466725" y="1996113"/>
            <a:ext cx="5410200" cy="94615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/>
              <a:t>-- Any other substance present is</a:t>
            </a:r>
          </a:p>
          <a:p>
            <a:pPr algn="l"/>
            <a:r>
              <a:rPr lang="en-US"/>
              <a:t>    called a ______. </a:t>
            </a:r>
          </a:p>
        </p:txBody>
      </p:sp>
      <p:sp>
        <p:nvSpPr>
          <p:cNvPr id="134154" name="Rectangle 10"/>
          <p:cNvSpPr>
            <a:spLocks noChangeArrowheads="1"/>
          </p:cNvSpPr>
          <p:nvPr/>
        </p:nvSpPr>
        <p:spPr bwMode="auto">
          <a:xfrm>
            <a:off x="322263" y="2973375"/>
            <a:ext cx="8688387" cy="94615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u="sng"/>
              <a:t>aqueous solutions</a:t>
            </a:r>
            <a:r>
              <a:rPr lang="en-US"/>
              <a:t>: solutions in which water is the</a:t>
            </a:r>
          </a:p>
          <a:p>
            <a:pPr algn="l"/>
            <a:r>
              <a:rPr lang="en-US"/>
              <a:t>			 dissolving medium (i.e., the solvent)</a:t>
            </a:r>
          </a:p>
        </p:txBody>
      </p:sp>
      <p:sp>
        <p:nvSpPr>
          <p:cNvPr id="134155" name="Rectangle 11"/>
          <p:cNvSpPr>
            <a:spLocks noChangeArrowheads="1"/>
          </p:cNvSpPr>
          <p:nvPr/>
        </p:nvSpPr>
        <p:spPr bwMode="auto">
          <a:xfrm>
            <a:off x="381000" y="3905425"/>
            <a:ext cx="8224838" cy="94615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u="sng"/>
              <a:t>electrolyte</a:t>
            </a:r>
            <a:r>
              <a:rPr lang="en-US"/>
              <a:t>: any substance whose aqueous solution</a:t>
            </a:r>
          </a:p>
          <a:p>
            <a:pPr algn="l"/>
            <a:r>
              <a:rPr lang="en-US"/>
              <a:t>		will conduct electricity</a:t>
            </a:r>
          </a:p>
        </p:txBody>
      </p:sp>
      <p:sp>
        <p:nvSpPr>
          <p:cNvPr id="134156" name="Rectangle 12"/>
          <p:cNvSpPr>
            <a:spLocks noChangeArrowheads="1"/>
          </p:cNvSpPr>
          <p:nvPr/>
        </p:nvSpPr>
        <p:spPr bwMode="auto">
          <a:xfrm>
            <a:off x="1428750" y="4775375"/>
            <a:ext cx="974725" cy="519113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/>
              <a:t>e.g., </a:t>
            </a:r>
          </a:p>
        </p:txBody>
      </p:sp>
      <p:sp>
        <p:nvSpPr>
          <p:cNvPr id="134157" name="Rectangle 13"/>
          <p:cNvSpPr>
            <a:spLocks noChangeArrowheads="1"/>
          </p:cNvSpPr>
          <p:nvPr/>
        </p:nvSpPr>
        <p:spPr bwMode="auto">
          <a:xfrm>
            <a:off x="766763" y="5270863"/>
            <a:ext cx="5472112" cy="94615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/>
              <a:t>-- as opposed to a </a:t>
            </a:r>
            <a:r>
              <a:rPr lang="en-US" u="sng"/>
              <a:t>nonelectrolyte</a:t>
            </a:r>
            <a:r>
              <a:rPr lang="en-US"/>
              <a:t>,</a:t>
            </a:r>
          </a:p>
          <a:p>
            <a:pPr algn="l"/>
            <a:r>
              <a:rPr lang="en-US"/>
              <a:t>       e.g., </a:t>
            </a:r>
          </a:p>
        </p:txBody>
      </p:sp>
      <p:sp>
        <p:nvSpPr>
          <p:cNvPr id="134158" name="Rectangle 14"/>
          <p:cNvSpPr>
            <a:spLocks noChangeArrowheads="1"/>
          </p:cNvSpPr>
          <p:nvPr/>
        </p:nvSpPr>
        <p:spPr bwMode="auto">
          <a:xfrm>
            <a:off x="2301875" y="2408863"/>
            <a:ext cx="113506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>
                <a:solidFill>
                  <a:schemeClr val="tx1"/>
                </a:solidFill>
              </a:rPr>
              <a:t>solute</a:t>
            </a:r>
          </a:p>
        </p:txBody>
      </p:sp>
      <p:sp>
        <p:nvSpPr>
          <p:cNvPr id="134160" name="Rectangle 16"/>
          <p:cNvSpPr>
            <a:spLocks noChangeArrowheads="1"/>
          </p:cNvSpPr>
          <p:nvPr/>
        </p:nvSpPr>
        <p:spPr bwMode="auto">
          <a:xfrm>
            <a:off x="2266950" y="4775375"/>
            <a:ext cx="27336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>
                <a:solidFill>
                  <a:schemeClr val="tx1"/>
                </a:solidFill>
              </a:rPr>
              <a:t>HCl, NaCl, KOH</a:t>
            </a:r>
          </a:p>
        </p:txBody>
      </p:sp>
      <p:sp>
        <p:nvSpPr>
          <p:cNvPr id="134161" name="Rectangle 17"/>
          <p:cNvSpPr>
            <a:spLocks noChangeArrowheads="1"/>
          </p:cNvSpPr>
          <p:nvPr/>
        </p:nvSpPr>
        <p:spPr bwMode="auto">
          <a:xfrm>
            <a:off x="2266950" y="5741463"/>
            <a:ext cx="52133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>
                <a:solidFill>
                  <a:schemeClr val="tx1"/>
                </a:solidFill>
              </a:rPr>
              <a:t>any sugar (C</a:t>
            </a:r>
            <a:r>
              <a:rPr lang="en-US" baseline="-25000">
                <a:solidFill>
                  <a:schemeClr val="tx1"/>
                </a:solidFill>
              </a:rPr>
              <a:t>6</a:t>
            </a:r>
            <a:r>
              <a:rPr lang="en-US">
                <a:solidFill>
                  <a:schemeClr val="tx1"/>
                </a:solidFill>
              </a:rPr>
              <a:t>H</a:t>
            </a:r>
            <a:r>
              <a:rPr lang="en-US" baseline="-25000">
                <a:solidFill>
                  <a:schemeClr val="tx1"/>
                </a:solidFill>
              </a:rPr>
              <a:t>12</a:t>
            </a:r>
            <a:r>
              <a:rPr lang="en-US">
                <a:solidFill>
                  <a:schemeClr val="tx1"/>
                </a:solidFill>
              </a:rPr>
              <a:t>O</a:t>
            </a:r>
            <a:r>
              <a:rPr lang="en-US" baseline="-25000">
                <a:solidFill>
                  <a:schemeClr val="tx1"/>
                </a:solidFill>
              </a:rPr>
              <a:t>6</a:t>
            </a:r>
            <a:r>
              <a:rPr lang="en-US">
                <a:solidFill>
                  <a:schemeClr val="tx1"/>
                </a:solidFill>
              </a:rPr>
              <a:t>, C</a:t>
            </a:r>
            <a:r>
              <a:rPr lang="en-US" baseline="-25000">
                <a:solidFill>
                  <a:schemeClr val="tx1"/>
                </a:solidFill>
              </a:rPr>
              <a:t>12</a:t>
            </a:r>
            <a:r>
              <a:rPr lang="en-US">
                <a:solidFill>
                  <a:schemeClr val="tx1"/>
                </a:solidFill>
              </a:rPr>
              <a:t>H</a:t>
            </a:r>
            <a:r>
              <a:rPr lang="en-US" baseline="-25000">
                <a:solidFill>
                  <a:schemeClr val="tx1"/>
                </a:solidFill>
              </a:rPr>
              <a:t>22</a:t>
            </a:r>
            <a:r>
              <a:rPr lang="en-US">
                <a:solidFill>
                  <a:schemeClr val="tx1"/>
                </a:solidFill>
              </a:rPr>
              <a:t>O</a:t>
            </a:r>
            <a:r>
              <a:rPr lang="en-US" baseline="-25000">
                <a:solidFill>
                  <a:schemeClr val="tx1"/>
                </a:solidFill>
              </a:rPr>
              <a:t>11</a:t>
            </a:r>
            <a:r>
              <a:rPr lang="en-US">
                <a:solidFill>
                  <a:schemeClr val="tx1"/>
                </a:solidFill>
              </a:rPr>
              <a:t>)</a:t>
            </a:r>
          </a:p>
        </p:txBody>
      </p:sp>
      <p:pic>
        <p:nvPicPr>
          <p:cNvPr id="7181" name="Picture 1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0821" y="133661"/>
            <a:ext cx="1828804" cy="2741752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</p:pic>
      <p:sp>
        <p:nvSpPr>
          <p:cNvPr id="14" name="Rectangle 17"/>
          <p:cNvSpPr>
            <a:spLocks noChangeArrowheads="1"/>
          </p:cNvSpPr>
          <p:nvPr/>
        </p:nvSpPr>
        <p:spPr bwMode="auto">
          <a:xfrm>
            <a:off x="2266950" y="6243888"/>
            <a:ext cx="599875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dirty="0" smtClean="0">
                <a:solidFill>
                  <a:schemeClr val="tx1"/>
                </a:solidFill>
              </a:rPr>
              <a:t>or any alcohol (CH</a:t>
            </a:r>
            <a:r>
              <a:rPr lang="en-US" baseline="-25000" dirty="0" smtClean="0">
                <a:solidFill>
                  <a:schemeClr val="tx1"/>
                </a:solidFill>
              </a:rPr>
              <a:t>3</a:t>
            </a:r>
            <a:r>
              <a:rPr lang="en-US" dirty="0" smtClean="0">
                <a:solidFill>
                  <a:schemeClr val="tx1"/>
                </a:solidFill>
              </a:rPr>
              <a:t>OH, CH</a:t>
            </a:r>
            <a:r>
              <a:rPr lang="en-US" baseline="-25000" dirty="0" smtClean="0">
                <a:solidFill>
                  <a:schemeClr val="tx1"/>
                </a:solidFill>
              </a:rPr>
              <a:t>3</a:t>
            </a:r>
            <a:r>
              <a:rPr lang="en-US" dirty="0" smtClean="0">
                <a:solidFill>
                  <a:schemeClr val="tx1"/>
                </a:solidFill>
              </a:rPr>
              <a:t>CH</a:t>
            </a:r>
            <a:r>
              <a:rPr lang="en-US" baseline="-25000" dirty="0" smtClean="0">
                <a:solidFill>
                  <a:schemeClr val="tx1"/>
                </a:solidFill>
              </a:rPr>
              <a:t>2</a:t>
            </a:r>
            <a:r>
              <a:rPr lang="en-US" dirty="0" smtClean="0">
                <a:solidFill>
                  <a:schemeClr val="tx1"/>
                </a:solidFill>
              </a:rPr>
              <a:t>OH)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415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415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4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70" decel="100000"/>
                                        <p:tgtEl>
                                          <p:spTgt spid="1341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770" decel="100000"/>
                                        <p:tgtEl>
                                          <p:spTgt spid="13414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414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8" dur="770" fill="hold"/>
                                        <p:tgtEl>
                                          <p:spTgt spid="134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4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0" dur="770" fill="hold"/>
                                        <p:tgtEl>
                                          <p:spTgt spid="134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4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7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415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415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4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70" decel="100000"/>
                                        <p:tgtEl>
                                          <p:spTgt spid="13415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770" decel="100000"/>
                                        <p:tgtEl>
                                          <p:spTgt spid="13415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415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7" dur="770" fill="hold"/>
                                        <p:tgtEl>
                                          <p:spTgt spid="134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4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9" dur="770" fill="hold"/>
                                        <p:tgtEl>
                                          <p:spTgt spid="134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4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415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415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4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415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415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4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7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415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6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415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6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4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34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34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341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341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 tmFilter="0,0; .5, 1; 1, 1"/>
                                        <p:tgtEl>
                                          <p:spTgt spid="134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77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415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7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415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7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4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34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34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341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341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 tmFilter="0,0; .5, 1; 1, 1"/>
                                        <p:tgtEl>
                                          <p:spTgt spid="134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148" grpId="0"/>
      <p:bldP spid="134152" grpId="0"/>
      <p:bldP spid="134153" grpId="0"/>
      <p:bldP spid="134154" grpId="0"/>
      <p:bldP spid="134155" grpId="0"/>
      <p:bldP spid="134156" grpId="0"/>
      <p:bldP spid="134157" grpId="0"/>
      <p:bldP spid="134158" grpId="0"/>
      <p:bldP spid="134160" grpId="0"/>
      <p:bldP spid="134161" grpId="0"/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"/>
          <p:cNvSpPr>
            <a:spLocks noChangeArrowheads="1"/>
          </p:cNvSpPr>
          <p:nvPr/>
        </p:nvSpPr>
        <p:spPr bwMode="auto">
          <a:xfrm>
            <a:off x="265113" y="4945063"/>
            <a:ext cx="717550" cy="1189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7200">
                <a:solidFill>
                  <a:schemeClr val="tx1"/>
                </a:solidFill>
              </a:rPr>
              <a:t>+</a:t>
            </a:r>
          </a:p>
        </p:txBody>
      </p:sp>
      <p:sp>
        <p:nvSpPr>
          <p:cNvPr id="8195" name="Rectangle 7"/>
          <p:cNvSpPr>
            <a:spLocks noChangeArrowheads="1"/>
          </p:cNvSpPr>
          <p:nvPr/>
        </p:nvSpPr>
        <p:spPr bwMode="auto">
          <a:xfrm>
            <a:off x="295275" y="151835"/>
            <a:ext cx="8739893" cy="2677656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dirty="0"/>
              <a:t>As a general rule, ionic solids </a:t>
            </a:r>
            <a:r>
              <a:rPr lang="en-US" u="sng" dirty="0"/>
              <a:t>dissociate</a:t>
            </a:r>
            <a:r>
              <a:rPr lang="en-US" dirty="0"/>
              <a:t> into ions in</a:t>
            </a:r>
          </a:p>
          <a:p>
            <a:pPr algn="l"/>
            <a:r>
              <a:rPr lang="en-US" dirty="0"/>
              <a:t>aqueous solution. The partial </a:t>
            </a:r>
            <a:r>
              <a:rPr lang="en-US" dirty="0" smtClean="0"/>
              <a:t>(–) charge </a:t>
            </a:r>
            <a:r>
              <a:rPr lang="en-US" dirty="0"/>
              <a:t>on </a:t>
            </a:r>
            <a:r>
              <a:rPr lang="en-US" dirty="0" smtClean="0"/>
              <a:t>the O and</a:t>
            </a:r>
            <a:endParaRPr lang="en-US" dirty="0"/>
          </a:p>
          <a:p>
            <a:pPr algn="l"/>
            <a:r>
              <a:rPr lang="en-US" dirty="0" smtClean="0"/>
              <a:t>the </a:t>
            </a:r>
            <a:r>
              <a:rPr lang="en-US" dirty="0"/>
              <a:t>partial </a:t>
            </a:r>
            <a:r>
              <a:rPr lang="en-US" dirty="0" smtClean="0"/>
              <a:t>(+) charge </a:t>
            </a:r>
            <a:r>
              <a:rPr lang="en-US" dirty="0"/>
              <a:t>on the H </a:t>
            </a:r>
            <a:r>
              <a:rPr lang="en-US" dirty="0" smtClean="0"/>
              <a:t>atoms allow </a:t>
            </a:r>
            <a:r>
              <a:rPr lang="en-US" dirty="0"/>
              <a:t>H</a:t>
            </a:r>
            <a:r>
              <a:rPr lang="en-US" baseline="-25000" dirty="0"/>
              <a:t>2</a:t>
            </a:r>
            <a:r>
              <a:rPr lang="en-US" dirty="0"/>
              <a:t>O </a:t>
            </a:r>
            <a:r>
              <a:rPr lang="en-US" dirty="0" smtClean="0"/>
              <a:t>to</a:t>
            </a:r>
          </a:p>
          <a:p>
            <a:pPr algn="l"/>
            <a:r>
              <a:rPr lang="en-US" dirty="0" smtClean="0"/>
              <a:t>interact </a:t>
            </a:r>
            <a:r>
              <a:rPr lang="en-US" dirty="0"/>
              <a:t>strongly </a:t>
            </a:r>
            <a:r>
              <a:rPr lang="en-US" dirty="0" smtClean="0"/>
              <a:t>with, and </a:t>
            </a:r>
            <a:r>
              <a:rPr lang="en-US" dirty="0"/>
              <a:t>“pull </a:t>
            </a:r>
            <a:r>
              <a:rPr lang="en-US" dirty="0" smtClean="0"/>
              <a:t>out,” ions </a:t>
            </a:r>
            <a:r>
              <a:rPr lang="en-US" dirty="0"/>
              <a:t>in the </a:t>
            </a:r>
            <a:r>
              <a:rPr lang="en-US" dirty="0" smtClean="0"/>
              <a:t>crystal</a:t>
            </a:r>
          </a:p>
          <a:p>
            <a:pPr algn="l"/>
            <a:r>
              <a:rPr lang="en-US" dirty="0" smtClean="0"/>
              <a:t>lattice</a:t>
            </a:r>
            <a:r>
              <a:rPr lang="en-US" dirty="0"/>
              <a:t>. Thus, ionic compounds </a:t>
            </a:r>
            <a:r>
              <a:rPr lang="en-US" dirty="0" smtClean="0"/>
              <a:t>are often strong</a:t>
            </a:r>
          </a:p>
          <a:p>
            <a:pPr algn="l"/>
            <a:r>
              <a:rPr lang="en-US" dirty="0" smtClean="0"/>
              <a:t>electrolytes</a:t>
            </a:r>
            <a:r>
              <a:rPr lang="en-US" dirty="0"/>
              <a:t>.</a:t>
            </a:r>
          </a:p>
        </p:txBody>
      </p:sp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4227513" y="3097213"/>
            <a:ext cx="1376362" cy="1030287"/>
            <a:chOff x="1232" y="2635"/>
            <a:chExt cx="867" cy="649"/>
          </a:xfrm>
        </p:grpSpPr>
        <p:sp>
          <p:nvSpPr>
            <p:cNvPr id="8280" name="Rectangle 4"/>
            <p:cNvSpPr>
              <a:spLocks noChangeArrowheads="1"/>
            </p:cNvSpPr>
            <p:nvPr/>
          </p:nvSpPr>
          <p:spPr bwMode="auto">
            <a:xfrm>
              <a:off x="1510" y="2919"/>
              <a:ext cx="315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sz="3200">
                  <a:solidFill>
                    <a:schemeClr val="tx1"/>
                  </a:solidFill>
                </a:rPr>
                <a:t>O</a:t>
              </a:r>
            </a:p>
          </p:txBody>
        </p:sp>
        <p:sp>
          <p:nvSpPr>
            <p:cNvPr id="8281" name="Rectangle 9"/>
            <p:cNvSpPr>
              <a:spLocks noChangeArrowheads="1"/>
            </p:cNvSpPr>
            <p:nvPr/>
          </p:nvSpPr>
          <p:spPr bwMode="auto">
            <a:xfrm>
              <a:off x="1232" y="2635"/>
              <a:ext cx="301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sz="3200">
                  <a:solidFill>
                    <a:schemeClr val="tx1"/>
                  </a:solidFill>
                </a:rPr>
                <a:t>H</a:t>
              </a:r>
            </a:p>
          </p:txBody>
        </p:sp>
        <p:sp>
          <p:nvSpPr>
            <p:cNvPr id="8282" name="Line 10"/>
            <p:cNvSpPr>
              <a:spLocks noChangeShapeType="1"/>
            </p:cNvSpPr>
            <p:nvPr/>
          </p:nvSpPr>
          <p:spPr bwMode="auto">
            <a:xfrm flipH="1" flipV="1">
              <a:off x="1472" y="2926"/>
              <a:ext cx="113" cy="9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8283" name="Rectangle 11"/>
            <p:cNvSpPr>
              <a:spLocks noChangeArrowheads="1"/>
            </p:cNvSpPr>
            <p:nvPr/>
          </p:nvSpPr>
          <p:spPr bwMode="auto">
            <a:xfrm>
              <a:off x="1798" y="2635"/>
              <a:ext cx="301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sz="3200">
                  <a:solidFill>
                    <a:schemeClr val="tx1"/>
                  </a:solidFill>
                </a:rPr>
                <a:t>H</a:t>
              </a:r>
            </a:p>
          </p:txBody>
        </p:sp>
        <p:sp>
          <p:nvSpPr>
            <p:cNvPr id="8284" name="Line 12"/>
            <p:cNvSpPr>
              <a:spLocks noChangeShapeType="1"/>
            </p:cNvSpPr>
            <p:nvPr/>
          </p:nvSpPr>
          <p:spPr bwMode="auto">
            <a:xfrm flipV="1">
              <a:off x="1748" y="2926"/>
              <a:ext cx="113" cy="9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8197" name="Rectangle 14"/>
          <p:cNvSpPr>
            <a:spLocks noChangeArrowheads="1"/>
          </p:cNvSpPr>
          <p:nvPr/>
        </p:nvSpPr>
        <p:spPr bwMode="auto">
          <a:xfrm>
            <a:off x="982663" y="4873625"/>
            <a:ext cx="692150" cy="118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7200">
                <a:solidFill>
                  <a:schemeClr val="tx1"/>
                </a:solidFill>
              </a:rPr>
              <a:t>–</a:t>
            </a:r>
          </a:p>
        </p:txBody>
      </p:sp>
      <p:sp>
        <p:nvSpPr>
          <p:cNvPr id="8198" name="Rectangle 15"/>
          <p:cNvSpPr>
            <a:spLocks noChangeArrowheads="1"/>
          </p:cNvSpPr>
          <p:nvPr/>
        </p:nvSpPr>
        <p:spPr bwMode="auto">
          <a:xfrm>
            <a:off x="1700213" y="4945063"/>
            <a:ext cx="717550" cy="1189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7200">
                <a:solidFill>
                  <a:schemeClr val="tx1"/>
                </a:solidFill>
              </a:rPr>
              <a:t>+</a:t>
            </a:r>
          </a:p>
        </p:txBody>
      </p:sp>
      <p:sp>
        <p:nvSpPr>
          <p:cNvPr id="8199" name="Rectangle 16"/>
          <p:cNvSpPr>
            <a:spLocks noChangeArrowheads="1"/>
          </p:cNvSpPr>
          <p:nvPr/>
        </p:nvSpPr>
        <p:spPr bwMode="auto">
          <a:xfrm>
            <a:off x="2417763" y="4873625"/>
            <a:ext cx="692150" cy="118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7200">
                <a:solidFill>
                  <a:schemeClr val="tx1"/>
                </a:solidFill>
              </a:rPr>
              <a:t>–</a:t>
            </a:r>
          </a:p>
        </p:txBody>
      </p:sp>
      <p:sp>
        <p:nvSpPr>
          <p:cNvPr id="8200" name="Rectangle 17"/>
          <p:cNvSpPr>
            <a:spLocks noChangeArrowheads="1"/>
          </p:cNvSpPr>
          <p:nvPr/>
        </p:nvSpPr>
        <p:spPr bwMode="auto">
          <a:xfrm>
            <a:off x="3122613" y="4945063"/>
            <a:ext cx="717550" cy="1189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7200">
                <a:solidFill>
                  <a:schemeClr val="tx1"/>
                </a:solidFill>
              </a:rPr>
              <a:t>+</a:t>
            </a:r>
          </a:p>
        </p:txBody>
      </p:sp>
      <p:sp>
        <p:nvSpPr>
          <p:cNvPr id="8201" name="Rectangle 18"/>
          <p:cNvSpPr>
            <a:spLocks noChangeArrowheads="1"/>
          </p:cNvSpPr>
          <p:nvPr/>
        </p:nvSpPr>
        <p:spPr bwMode="auto">
          <a:xfrm>
            <a:off x="3840163" y="4873625"/>
            <a:ext cx="692150" cy="118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7200">
                <a:solidFill>
                  <a:schemeClr val="tx1"/>
                </a:solidFill>
              </a:rPr>
              <a:t>–</a:t>
            </a:r>
          </a:p>
        </p:txBody>
      </p:sp>
      <p:sp>
        <p:nvSpPr>
          <p:cNvPr id="8202" name="Rectangle 19"/>
          <p:cNvSpPr>
            <a:spLocks noChangeArrowheads="1"/>
          </p:cNvSpPr>
          <p:nvPr/>
        </p:nvSpPr>
        <p:spPr bwMode="auto">
          <a:xfrm>
            <a:off x="990600" y="5559425"/>
            <a:ext cx="717550" cy="118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7200">
                <a:solidFill>
                  <a:schemeClr val="tx1"/>
                </a:solidFill>
              </a:rPr>
              <a:t>+</a:t>
            </a:r>
          </a:p>
        </p:txBody>
      </p:sp>
      <p:sp>
        <p:nvSpPr>
          <p:cNvPr id="8203" name="Rectangle 20"/>
          <p:cNvSpPr>
            <a:spLocks noChangeArrowheads="1"/>
          </p:cNvSpPr>
          <p:nvPr/>
        </p:nvSpPr>
        <p:spPr bwMode="auto">
          <a:xfrm>
            <a:off x="1708150" y="5487988"/>
            <a:ext cx="692150" cy="1189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7200">
                <a:solidFill>
                  <a:schemeClr val="tx1"/>
                </a:solidFill>
              </a:rPr>
              <a:t>–</a:t>
            </a:r>
          </a:p>
        </p:txBody>
      </p:sp>
      <p:sp>
        <p:nvSpPr>
          <p:cNvPr id="8204" name="Rectangle 21"/>
          <p:cNvSpPr>
            <a:spLocks noChangeArrowheads="1"/>
          </p:cNvSpPr>
          <p:nvPr/>
        </p:nvSpPr>
        <p:spPr bwMode="auto">
          <a:xfrm>
            <a:off x="2425700" y="5559425"/>
            <a:ext cx="717550" cy="118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7200">
                <a:solidFill>
                  <a:schemeClr val="tx1"/>
                </a:solidFill>
              </a:rPr>
              <a:t>+</a:t>
            </a:r>
          </a:p>
        </p:txBody>
      </p:sp>
      <p:sp>
        <p:nvSpPr>
          <p:cNvPr id="8205" name="Rectangle 22"/>
          <p:cNvSpPr>
            <a:spLocks noChangeArrowheads="1"/>
          </p:cNvSpPr>
          <p:nvPr/>
        </p:nvSpPr>
        <p:spPr bwMode="auto">
          <a:xfrm>
            <a:off x="3143250" y="5487988"/>
            <a:ext cx="692150" cy="1189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7200">
                <a:solidFill>
                  <a:schemeClr val="tx1"/>
                </a:solidFill>
              </a:rPr>
              <a:t>–</a:t>
            </a:r>
          </a:p>
        </p:txBody>
      </p:sp>
      <p:sp>
        <p:nvSpPr>
          <p:cNvPr id="8206" name="Rectangle 23"/>
          <p:cNvSpPr>
            <a:spLocks noChangeArrowheads="1"/>
          </p:cNvSpPr>
          <p:nvPr/>
        </p:nvSpPr>
        <p:spPr bwMode="auto">
          <a:xfrm>
            <a:off x="3848100" y="5559425"/>
            <a:ext cx="717550" cy="118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7200">
                <a:solidFill>
                  <a:schemeClr val="tx1"/>
                </a:solidFill>
              </a:rPr>
              <a:t>+</a:t>
            </a:r>
          </a:p>
        </p:txBody>
      </p:sp>
      <p:sp>
        <p:nvSpPr>
          <p:cNvPr id="8207" name="Rectangle 24"/>
          <p:cNvSpPr>
            <a:spLocks noChangeArrowheads="1"/>
          </p:cNvSpPr>
          <p:nvPr/>
        </p:nvSpPr>
        <p:spPr bwMode="auto">
          <a:xfrm>
            <a:off x="255588" y="5487988"/>
            <a:ext cx="692150" cy="1189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7200">
                <a:solidFill>
                  <a:schemeClr val="tx1"/>
                </a:solidFill>
              </a:rPr>
              <a:t>–</a:t>
            </a:r>
          </a:p>
        </p:txBody>
      </p:sp>
      <p:sp>
        <p:nvSpPr>
          <p:cNvPr id="8208" name="Rectangle 25"/>
          <p:cNvSpPr>
            <a:spLocks noChangeArrowheads="1"/>
          </p:cNvSpPr>
          <p:nvPr/>
        </p:nvSpPr>
        <p:spPr bwMode="auto">
          <a:xfrm>
            <a:off x="6000750" y="4945063"/>
            <a:ext cx="717550" cy="1189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7200">
                <a:solidFill>
                  <a:schemeClr val="tx1"/>
                </a:solidFill>
              </a:rPr>
              <a:t>+</a:t>
            </a:r>
          </a:p>
        </p:txBody>
      </p:sp>
      <p:sp>
        <p:nvSpPr>
          <p:cNvPr id="8209" name="Rectangle 26"/>
          <p:cNvSpPr>
            <a:spLocks noChangeArrowheads="1"/>
          </p:cNvSpPr>
          <p:nvPr/>
        </p:nvSpPr>
        <p:spPr bwMode="auto">
          <a:xfrm>
            <a:off x="5289550" y="4873625"/>
            <a:ext cx="692150" cy="118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7200">
                <a:solidFill>
                  <a:schemeClr val="tx1"/>
                </a:solidFill>
              </a:rPr>
              <a:t>–</a:t>
            </a:r>
          </a:p>
        </p:txBody>
      </p:sp>
      <p:sp>
        <p:nvSpPr>
          <p:cNvPr id="8210" name="Rectangle 28"/>
          <p:cNvSpPr>
            <a:spLocks noChangeArrowheads="1"/>
          </p:cNvSpPr>
          <p:nvPr/>
        </p:nvSpPr>
        <p:spPr bwMode="auto">
          <a:xfrm>
            <a:off x="6724650" y="4873625"/>
            <a:ext cx="692150" cy="118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7200">
                <a:solidFill>
                  <a:schemeClr val="tx1"/>
                </a:solidFill>
              </a:rPr>
              <a:t>–</a:t>
            </a:r>
          </a:p>
        </p:txBody>
      </p:sp>
      <p:sp>
        <p:nvSpPr>
          <p:cNvPr id="8211" name="Rectangle 29"/>
          <p:cNvSpPr>
            <a:spLocks noChangeArrowheads="1"/>
          </p:cNvSpPr>
          <p:nvPr/>
        </p:nvSpPr>
        <p:spPr bwMode="auto">
          <a:xfrm>
            <a:off x="7429500" y="4945063"/>
            <a:ext cx="717550" cy="1189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7200">
                <a:solidFill>
                  <a:schemeClr val="tx1"/>
                </a:solidFill>
              </a:rPr>
              <a:t>+</a:t>
            </a:r>
          </a:p>
        </p:txBody>
      </p:sp>
      <p:sp>
        <p:nvSpPr>
          <p:cNvPr id="8212" name="Rectangle 30"/>
          <p:cNvSpPr>
            <a:spLocks noChangeArrowheads="1"/>
          </p:cNvSpPr>
          <p:nvPr/>
        </p:nvSpPr>
        <p:spPr bwMode="auto">
          <a:xfrm>
            <a:off x="8147050" y="4873625"/>
            <a:ext cx="692150" cy="118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7200">
                <a:solidFill>
                  <a:schemeClr val="tx1"/>
                </a:solidFill>
              </a:rPr>
              <a:t>–</a:t>
            </a:r>
          </a:p>
        </p:txBody>
      </p:sp>
      <p:sp>
        <p:nvSpPr>
          <p:cNvPr id="8213" name="Rectangle 31"/>
          <p:cNvSpPr>
            <a:spLocks noChangeArrowheads="1"/>
          </p:cNvSpPr>
          <p:nvPr/>
        </p:nvSpPr>
        <p:spPr bwMode="auto">
          <a:xfrm>
            <a:off x="5297488" y="5559425"/>
            <a:ext cx="717550" cy="118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7200">
                <a:solidFill>
                  <a:schemeClr val="tx1"/>
                </a:solidFill>
              </a:rPr>
              <a:t>+</a:t>
            </a:r>
          </a:p>
        </p:txBody>
      </p:sp>
      <p:sp>
        <p:nvSpPr>
          <p:cNvPr id="8214" name="Rectangle 32"/>
          <p:cNvSpPr>
            <a:spLocks noChangeArrowheads="1"/>
          </p:cNvSpPr>
          <p:nvPr/>
        </p:nvSpPr>
        <p:spPr bwMode="auto">
          <a:xfrm>
            <a:off x="6015038" y="5487988"/>
            <a:ext cx="692150" cy="1189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7200">
                <a:solidFill>
                  <a:schemeClr val="tx1"/>
                </a:solidFill>
              </a:rPr>
              <a:t>–</a:t>
            </a:r>
          </a:p>
        </p:txBody>
      </p:sp>
      <p:sp>
        <p:nvSpPr>
          <p:cNvPr id="8215" name="Rectangle 33"/>
          <p:cNvSpPr>
            <a:spLocks noChangeArrowheads="1"/>
          </p:cNvSpPr>
          <p:nvPr/>
        </p:nvSpPr>
        <p:spPr bwMode="auto">
          <a:xfrm>
            <a:off x="6732588" y="5559425"/>
            <a:ext cx="717550" cy="118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7200">
                <a:solidFill>
                  <a:schemeClr val="tx1"/>
                </a:solidFill>
              </a:rPr>
              <a:t>+</a:t>
            </a:r>
          </a:p>
        </p:txBody>
      </p:sp>
      <p:sp>
        <p:nvSpPr>
          <p:cNvPr id="8216" name="Rectangle 34"/>
          <p:cNvSpPr>
            <a:spLocks noChangeArrowheads="1"/>
          </p:cNvSpPr>
          <p:nvPr/>
        </p:nvSpPr>
        <p:spPr bwMode="auto">
          <a:xfrm>
            <a:off x="7450138" y="5487988"/>
            <a:ext cx="692150" cy="1189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7200">
                <a:solidFill>
                  <a:schemeClr val="tx1"/>
                </a:solidFill>
              </a:rPr>
              <a:t>–</a:t>
            </a:r>
          </a:p>
        </p:txBody>
      </p:sp>
      <p:sp>
        <p:nvSpPr>
          <p:cNvPr id="8217" name="Rectangle 35"/>
          <p:cNvSpPr>
            <a:spLocks noChangeArrowheads="1"/>
          </p:cNvSpPr>
          <p:nvPr/>
        </p:nvSpPr>
        <p:spPr bwMode="auto">
          <a:xfrm>
            <a:off x="8154988" y="5559425"/>
            <a:ext cx="717550" cy="118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7200">
                <a:solidFill>
                  <a:schemeClr val="tx1"/>
                </a:solidFill>
              </a:rPr>
              <a:t>+</a:t>
            </a:r>
          </a:p>
        </p:txBody>
      </p:sp>
      <p:sp>
        <p:nvSpPr>
          <p:cNvPr id="8218" name="Rectangle 36"/>
          <p:cNvSpPr>
            <a:spLocks noChangeArrowheads="1"/>
          </p:cNvSpPr>
          <p:nvPr/>
        </p:nvSpPr>
        <p:spPr bwMode="auto">
          <a:xfrm>
            <a:off x="4562475" y="5487988"/>
            <a:ext cx="692150" cy="1189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7200">
                <a:solidFill>
                  <a:schemeClr val="tx1"/>
                </a:solidFill>
              </a:rPr>
              <a:t>–</a:t>
            </a:r>
          </a:p>
        </p:txBody>
      </p:sp>
      <p:grpSp>
        <p:nvGrpSpPr>
          <p:cNvPr id="3" name="Group 38"/>
          <p:cNvGrpSpPr>
            <a:grpSpLocks/>
          </p:cNvGrpSpPr>
          <p:nvPr/>
        </p:nvGrpSpPr>
        <p:grpSpPr bwMode="auto">
          <a:xfrm rot="-6221349">
            <a:off x="3592512" y="3890963"/>
            <a:ext cx="1376363" cy="1030288"/>
            <a:chOff x="1232" y="2635"/>
            <a:chExt cx="867" cy="649"/>
          </a:xfrm>
        </p:grpSpPr>
        <p:sp>
          <p:nvSpPr>
            <p:cNvPr id="8275" name="Rectangle 39"/>
            <p:cNvSpPr>
              <a:spLocks noChangeArrowheads="1"/>
            </p:cNvSpPr>
            <p:nvPr/>
          </p:nvSpPr>
          <p:spPr bwMode="auto">
            <a:xfrm>
              <a:off x="1510" y="2919"/>
              <a:ext cx="315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sz="3200">
                  <a:solidFill>
                    <a:schemeClr val="tx1"/>
                  </a:solidFill>
                </a:rPr>
                <a:t>O</a:t>
              </a:r>
            </a:p>
          </p:txBody>
        </p:sp>
        <p:sp>
          <p:nvSpPr>
            <p:cNvPr id="8276" name="Rectangle 40"/>
            <p:cNvSpPr>
              <a:spLocks noChangeArrowheads="1"/>
            </p:cNvSpPr>
            <p:nvPr/>
          </p:nvSpPr>
          <p:spPr bwMode="auto">
            <a:xfrm>
              <a:off x="1232" y="2635"/>
              <a:ext cx="301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sz="3200">
                  <a:solidFill>
                    <a:schemeClr val="tx1"/>
                  </a:solidFill>
                </a:rPr>
                <a:t>H</a:t>
              </a:r>
            </a:p>
          </p:txBody>
        </p:sp>
        <p:sp>
          <p:nvSpPr>
            <p:cNvPr id="8277" name="Line 41"/>
            <p:cNvSpPr>
              <a:spLocks noChangeShapeType="1"/>
            </p:cNvSpPr>
            <p:nvPr/>
          </p:nvSpPr>
          <p:spPr bwMode="auto">
            <a:xfrm flipH="1" flipV="1">
              <a:off x="1472" y="2926"/>
              <a:ext cx="113" cy="9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8278" name="Rectangle 42"/>
            <p:cNvSpPr>
              <a:spLocks noChangeArrowheads="1"/>
            </p:cNvSpPr>
            <p:nvPr/>
          </p:nvSpPr>
          <p:spPr bwMode="auto">
            <a:xfrm>
              <a:off x="1798" y="2635"/>
              <a:ext cx="301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sz="3200">
                  <a:solidFill>
                    <a:schemeClr val="tx1"/>
                  </a:solidFill>
                </a:rPr>
                <a:t>H</a:t>
              </a:r>
            </a:p>
          </p:txBody>
        </p:sp>
        <p:sp>
          <p:nvSpPr>
            <p:cNvPr id="8279" name="Line 43"/>
            <p:cNvSpPr>
              <a:spLocks noChangeShapeType="1"/>
            </p:cNvSpPr>
            <p:nvPr/>
          </p:nvSpPr>
          <p:spPr bwMode="auto">
            <a:xfrm flipV="1">
              <a:off x="1748" y="2926"/>
              <a:ext cx="113" cy="9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4" name="Group 72"/>
          <p:cNvGrpSpPr>
            <a:grpSpLocks/>
          </p:cNvGrpSpPr>
          <p:nvPr/>
        </p:nvGrpSpPr>
        <p:grpSpPr bwMode="auto">
          <a:xfrm>
            <a:off x="4217988" y="3090863"/>
            <a:ext cx="1376362" cy="1778000"/>
            <a:chOff x="2657" y="1947"/>
            <a:chExt cx="867" cy="1120"/>
          </a:xfrm>
        </p:grpSpPr>
        <p:sp>
          <p:nvSpPr>
            <p:cNvPr id="8268" name="Rectangle 37"/>
            <p:cNvSpPr>
              <a:spLocks noChangeArrowheads="1"/>
            </p:cNvSpPr>
            <p:nvPr/>
          </p:nvSpPr>
          <p:spPr bwMode="auto">
            <a:xfrm>
              <a:off x="2893" y="2318"/>
              <a:ext cx="452" cy="7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sz="7200">
                  <a:solidFill>
                    <a:schemeClr val="tx1"/>
                  </a:solidFill>
                </a:rPr>
                <a:t>+</a:t>
              </a:r>
            </a:p>
          </p:txBody>
        </p:sp>
        <p:grpSp>
          <p:nvGrpSpPr>
            <p:cNvPr id="8269" name="Group 44"/>
            <p:cNvGrpSpPr>
              <a:grpSpLocks/>
            </p:cNvGrpSpPr>
            <p:nvPr/>
          </p:nvGrpSpPr>
          <p:grpSpPr bwMode="auto">
            <a:xfrm>
              <a:off x="2657" y="1947"/>
              <a:ext cx="867" cy="649"/>
              <a:chOff x="1232" y="2635"/>
              <a:chExt cx="867" cy="649"/>
            </a:xfrm>
          </p:grpSpPr>
          <p:sp>
            <p:nvSpPr>
              <p:cNvPr id="8270" name="Rectangle 45"/>
              <p:cNvSpPr>
                <a:spLocks noChangeArrowheads="1"/>
              </p:cNvSpPr>
              <p:nvPr/>
            </p:nvSpPr>
            <p:spPr bwMode="auto">
              <a:xfrm>
                <a:off x="1510" y="2919"/>
                <a:ext cx="315" cy="3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/>
                <a:r>
                  <a:rPr lang="en-US" sz="3200">
                    <a:solidFill>
                      <a:schemeClr val="tx1"/>
                    </a:solidFill>
                  </a:rPr>
                  <a:t>O</a:t>
                </a:r>
              </a:p>
            </p:txBody>
          </p:sp>
          <p:sp>
            <p:nvSpPr>
              <p:cNvPr id="8271" name="Rectangle 46"/>
              <p:cNvSpPr>
                <a:spLocks noChangeArrowheads="1"/>
              </p:cNvSpPr>
              <p:nvPr/>
            </p:nvSpPr>
            <p:spPr bwMode="auto">
              <a:xfrm>
                <a:off x="1232" y="2635"/>
                <a:ext cx="301" cy="3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/>
                <a:r>
                  <a:rPr lang="en-US" sz="3200">
                    <a:solidFill>
                      <a:schemeClr val="tx1"/>
                    </a:solidFill>
                  </a:rPr>
                  <a:t>H</a:t>
                </a:r>
              </a:p>
            </p:txBody>
          </p:sp>
          <p:sp>
            <p:nvSpPr>
              <p:cNvPr id="8272" name="Line 47"/>
              <p:cNvSpPr>
                <a:spLocks noChangeShapeType="1"/>
              </p:cNvSpPr>
              <p:nvPr/>
            </p:nvSpPr>
            <p:spPr bwMode="auto">
              <a:xfrm flipH="1" flipV="1">
                <a:off x="1472" y="2926"/>
                <a:ext cx="113" cy="91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273" name="Rectangle 48"/>
              <p:cNvSpPr>
                <a:spLocks noChangeArrowheads="1"/>
              </p:cNvSpPr>
              <p:nvPr/>
            </p:nvSpPr>
            <p:spPr bwMode="auto">
              <a:xfrm>
                <a:off x="1798" y="2635"/>
                <a:ext cx="301" cy="3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/>
                <a:r>
                  <a:rPr lang="en-US" sz="3200">
                    <a:solidFill>
                      <a:schemeClr val="tx1"/>
                    </a:solidFill>
                  </a:rPr>
                  <a:t>H</a:t>
                </a:r>
              </a:p>
            </p:txBody>
          </p:sp>
          <p:sp>
            <p:nvSpPr>
              <p:cNvPr id="8274" name="Line 49"/>
              <p:cNvSpPr>
                <a:spLocks noChangeShapeType="1"/>
              </p:cNvSpPr>
              <p:nvPr/>
            </p:nvSpPr>
            <p:spPr bwMode="auto">
              <a:xfrm flipV="1">
                <a:off x="1748" y="2926"/>
                <a:ext cx="113" cy="91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6" name="Group 50"/>
          <p:cNvGrpSpPr>
            <a:grpSpLocks/>
          </p:cNvGrpSpPr>
          <p:nvPr/>
        </p:nvGrpSpPr>
        <p:grpSpPr bwMode="auto">
          <a:xfrm rot="5400000">
            <a:off x="4959350" y="3773488"/>
            <a:ext cx="1376363" cy="1030287"/>
            <a:chOff x="1232" y="2635"/>
            <a:chExt cx="867" cy="649"/>
          </a:xfrm>
        </p:grpSpPr>
        <p:sp>
          <p:nvSpPr>
            <p:cNvPr id="8263" name="Rectangle 51"/>
            <p:cNvSpPr>
              <a:spLocks noChangeArrowheads="1"/>
            </p:cNvSpPr>
            <p:nvPr/>
          </p:nvSpPr>
          <p:spPr bwMode="auto">
            <a:xfrm>
              <a:off x="1510" y="2919"/>
              <a:ext cx="315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sz="3200">
                  <a:solidFill>
                    <a:schemeClr val="tx1"/>
                  </a:solidFill>
                </a:rPr>
                <a:t>O</a:t>
              </a:r>
            </a:p>
          </p:txBody>
        </p:sp>
        <p:sp>
          <p:nvSpPr>
            <p:cNvPr id="8264" name="Rectangle 52"/>
            <p:cNvSpPr>
              <a:spLocks noChangeArrowheads="1"/>
            </p:cNvSpPr>
            <p:nvPr/>
          </p:nvSpPr>
          <p:spPr bwMode="auto">
            <a:xfrm>
              <a:off x="1232" y="2635"/>
              <a:ext cx="301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sz="3200">
                  <a:solidFill>
                    <a:schemeClr val="tx1"/>
                  </a:solidFill>
                </a:rPr>
                <a:t>H</a:t>
              </a:r>
            </a:p>
          </p:txBody>
        </p:sp>
        <p:sp>
          <p:nvSpPr>
            <p:cNvPr id="8265" name="Line 53"/>
            <p:cNvSpPr>
              <a:spLocks noChangeShapeType="1"/>
            </p:cNvSpPr>
            <p:nvPr/>
          </p:nvSpPr>
          <p:spPr bwMode="auto">
            <a:xfrm flipH="1" flipV="1">
              <a:off x="1472" y="2926"/>
              <a:ext cx="113" cy="9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8266" name="Rectangle 54"/>
            <p:cNvSpPr>
              <a:spLocks noChangeArrowheads="1"/>
            </p:cNvSpPr>
            <p:nvPr/>
          </p:nvSpPr>
          <p:spPr bwMode="auto">
            <a:xfrm>
              <a:off x="1798" y="2635"/>
              <a:ext cx="301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sz="3200">
                  <a:solidFill>
                    <a:schemeClr val="tx1"/>
                  </a:solidFill>
                </a:rPr>
                <a:t>H</a:t>
              </a:r>
            </a:p>
          </p:txBody>
        </p:sp>
        <p:sp>
          <p:nvSpPr>
            <p:cNvPr id="8267" name="Line 55"/>
            <p:cNvSpPr>
              <a:spLocks noChangeShapeType="1"/>
            </p:cNvSpPr>
            <p:nvPr/>
          </p:nvSpPr>
          <p:spPr bwMode="auto">
            <a:xfrm flipV="1">
              <a:off x="1748" y="2926"/>
              <a:ext cx="113" cy="9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7" name="Group 56"/>
          <p:cNvGrpSpPr>
            <a:grpSpLocks/>
          </p:cNvGrpSpPr>
          <p:nvPr/>
        </p:nvGrpSpPr>
        <p:grpSpPr bwMode="auto">
          <a:xfrm rot="10460567">
            <a:off x="4346575" y="4456113"/>
            <a:ext cx="1376363" cy="1030287"/>
            <a:chOff x="1232" y="2635"/>
            <a:chExt cx="867" cy="649"/>
          </a:xfrm>
        </p:grpSpPr>
        <p:sp>
          <p:nvSpPr>
            <p:cNvPr id="8258" name="Rectangle 57"/>
            <p:cNvSpPr>
              <a:spLocks noChangeArrowheads="1"/>
            </p:cNvSpPr>
            <p:nvPr/>
          </p:nvSpPr>
          <p:spPr bwMode="auto">
            <a:xfrm>
              <a:off x="1510" y="2919"/>
              <a:ext cx="315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sz="3200">
                  <a:solidFill>
                    <a:schemeClr val="tx1"/>
                  </a:solidFill>
                </a:rPr>
                <a:t>O</a:t>
              </a:r>
            </a:p>
          </p:txBody>
        </p:sp>
        <p:sp>
          <p:nvSpPr>
            <p:cNvPr id="8259" name="Rectangle 58"/>
            <p:cNvSpPr>
              <a:spLocks noChangeArrowheads="1"/>
            </p:cNvSpPr>
            <p:nvPr/>
          </p:nvSpPr>
          <p:spPr bwMode="auto">
            <a:xfrm>
              <a:off x="1232" y="2635"/>
              <a:ext cx="301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sz="3200">
                  <a:solidFill>
                    <a:schemeClr val="tx1"/>
                  </a:solidFill>
                </a:rPr>
                <a:t>H</a:t>
              </a:r>
            </a:p>
          </p:txBody>
        </p:sp>
        <p:sp>
          <p:nvSpPr>
            <p:cNvPr id="8260" name="Line 59"/>
            <p:cNvSpPr>
              <a:spLocks noChangeShapeType="1"/>
            </p:cNvSpPr>
            <p:nvPr/>
          </p:nvSpPr>
          <p:spPr bwMode="auto">
            <a:xfrm flipH="1" flipV="1">
              <a:off x="1472" y="2926"/>
              <a:ext cx="113" cy="9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8261" name="Rectangle 60"/>
            <p:cNvSpPr>
              <a:spLocks noChangeArrowheads="1"/>
            </p:cNvSpPr>
            <p:nvPr/>
          </p:nvSpPr>
          <p:spPr bwMode="auto">
            <a:xfrm>
              <a:off x="1798" y="2635"/>
              <a:ext cx="301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sz="3200">
                  <a:solidFill>
                    <a:schemeClr val="tx1"/>
                  </a:solidFill>
                </a:rPr>
                <a:t>H</a:t>
              </a:r>
            </a:p>
          </p:txBody>
        </p:sp>
        <p:sp>
          <p:nvSpPr>
            <p:cNvPr id="8262" name="Line 61"/>
            <p:cNvSpPr>
              <a:spLocks noChangeShapeType="1"/>
            </p:cNvSpPr>
            <p:nvPr/>
          </p:nvSpPr>
          <p:spPr bwMode="auto">
            <a:xfrm flipV="1">
              <a:off x="1748" y="2926"/>
              <a:ext cx="113" cy="9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8" name="Group 62"/>
          <p:cNvGrpSpPr>
            <a:grpSpLocks/>
          </p:cNvGrpSpPr>
          <p:nvPr/>
        </p:nvGrpSpPr>
        <p:grpSpPr bwMode="auto">
          <a:xfrm>
            <a:off x="4252913" y="4313238"/>
            <a:ext cx="1376362" cy="1030287"/>
            <a:chOff x="1232" y="2635"/>
            <a:chExt cx="867" cy="649"/>
          </a:xfrm>
        </p:grpSpPr>
        <p:sp>
          <p:nvSpPr>
            <p:cNvPr id="8253" name="Rectangle 63"/>
            <p:cNvSpPr>
              <a:spLocks noChangeArrowheads="1"/>
            </p:cNvSpPr>
            <p:nvPr/>
          </p:nvSpPr>
          <p:spPr bwMode="auto">
            <a:xfrm>
              <a:off x="1510" y="2919"/>
              <a:ext cx="315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sz="3200">
                  <a:solidFill>
                    <a:schemeClr val="tx1"/>
                  </a:solidFill>
                </a:rPr>
                <a:t>O</a:t>
              </a:r>
            </a:p>
          </p:txBody>
        </p:sp>
        <p:sp>
          <p:nvSpPr>
            <p:cNvPr id="8254" name="Rectangle 64"/>
            <p:cNvSpPr>
              <a:spLocks noChangeArrowheads="1"/>
            </p:cNvSpPr>
            <p:nvPr/>
          </p:nvSpPr>
          <p:spPr bwMode="auto">
            <a:xfrm>
              <a:off x="1232" y="2635"/>
              <a:ext cx="301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sz="3200">
                  <a:solidFill>
                    <a:schemeClr val="tx1"/>
                  </a:solidFill>
                </a:rPr>
                <a:t>H</a:t>
              </a:r>
            </a:p>
          </p:txBody>
        </p:sp>
        <p:sp>
          <p:nvSpPr>
            <p:cNvPr id="8255" name="Line 65"/>
            <p:cNvSpPr>
              <a:spLocks noChangeShapeType="1"/>
            </p:cNvSpPr>
            <p:nvPr/>
          </p:nvSpPr>
          <p:spPr bwMode="auto">
            <a:xfrm flipH="1" flipV="1">
              <a:off x="1472" y="2926"/>
              <a:ext cx="113" cy="9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8256" name="Rectangle 66"/>
            <p:cNvSpPr>
              <a:spLocks noChangeArrowheads="1"/>
            </p:cNvSpPr>
            <p:nvPr/>
          </p:nvSpPr>
          <p:spPr bwMode="auto">
            <a:xfrm>
              <a:off x="1798" y="2635"/>
              <a:ext cx="301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sz="3200">
                  <a:solidFill>
                    <a:schemeClr val="tx1"/>
                  </a:solidFill>
                </a:rPr>
                <a:t>H</a:t>
              </a:r>
            </a:p>
          </p:txBody>
        </p:sp>
        <p:sp>
          <p:nvSpPr>
            <p:cNvPr id="8257" name="Line 67"/>
            <p:cNvSpPr>
              <a:spLocks noChangeShapeType="1"/>
            </p:cNvSpPr>
            <p:nvPr/>
          </p:nvSpPr>
          <p:spPr bwMode="auto">
            <a:xfrm flipV="1">
              <a:off x="1748" y="2926"/>
              <a:ext cx="113" cy="9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137284" name="Rectangle 68"/>
          <p:cNvSpPr>
            <a:spLocks noChangeArrowheads="1"/>
          </p:cNvSpPr>
          <p:nvPr/>
        </p:nvSpPr>
        <p:spPr bwMode="auto">
          <a:xfrm>
            <a:off x="5468938" y="2874963"/>
            <a:ext cx="541337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3200">
                <a:solidFill>
                  <a:schemeClr val="tx1"/>
                </a:solidFill>
                <a:latin typeface="Symbol" pitchFamily="18" charset="2"/>
              </a:rPr>
              <a:t>d</a:t>
            </a:r>
            <a:r>
              <a:rPr lang="en-US" sz="3200" baseline="30000">
                <a:solidFill>
                  <a:schemeClr val="tx1"/>
                </a:solidFill>
              </a:rPr>
              <a:t>+</a:t>
            </a:r>
          </a:p>
        </p:txBody>
      </p:sp>
      <p:sp>
        <p:nvSpPr>
          <p:cNvPr id="137285" name="Rectangle 69"/>
          <p:cNvSpPr>
            <a:spLocks noChangeArrowheads="1"/>
          </p:cNvSpPr>
          <p:nvPr/>
        </p:nvSpPr>
        <p:spPr bwMode="auto">
          <a:xfrm>
            <a:off x="3930650" y="2874963"/>
            <a:ext cx="541338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3200">
                <a:solidFill>
                  <a:schemeClr val="tx1"/>
                </a:solidFill>
                <a:latin typeface="Symbol" pitchFamily="18" charset="2"/>
              </a:rPr>
              <a:t>d</a:t>
            </a:r>
            <a:r>
              <a:rPr lang="en-US" sz="3200" baseline="30000">
                <a:solidFill>
                  <a:schemeClr val="tx1"/>
                </a:solidFill>
              </a:rPr>
              <a:t>+</a:t>
            </a:r>
          </a:p>
        </p:txBody>
      </p:sp>
      <p:sp>
        <p:nvSpPr>
          <p:cNvPr id="137286" name="Rectangle 70"/>
          <p:cNvSpPr>
            <a:spLocks noChangeArrowheads="1"/>
          </p:cNvSpPr>
          <p:nvPr/>
        </p:nvSpPr>
        <p:spPr bwMode="auto">
          <a:xfrm>
            <a:off x="4684713" y="3875088"/>
            <a:ext cx="5334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3200">
                <a:solidFill>
                  <a:schemeClr val="tx1"/>
                </a:solidFill>
                <a:latin typeface="Symbol" pitchFamily="18" charset="2"/>
              </a:rPr>
              <a:t>d</a:t>
            </a:r>
            <a:r>
              <a:rPr lang="en-US" sz="3200" baseline="30000">
                <a:solidFill>
                  <a:schemeClr val="tx1"/>
                </a:solidFill>
              </a:rPr>
              <a:t>–</a:t>
            </a:r>
          </a:p>
        </p:txBody>
      </p:sp>
      <p:sp>
        <p:nvSpPr>
          <p:cNvPr id="137287" name="Rectangle 71"/>
          <p:cNvSpPr>
            <a:spLocks noChangeArrowheads="1"/>
          </p:cNvSpPr>
          <p:nvPr/>
        </p:nvSpPr>
        <p:spPr bwMode="auto">
          <a:xfrm>
            <a:off x="4592638" y="4957763"/>
            <a:ext cx="717550" cy="1189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7200">
                <a:solidFill>
                  <a:schemeClr val="tx1"/>
                </a:solidFill>
              </a:rPr>
              <a:t>+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6819744" y="2751901"/>
            <a:ext cx="2025650" cy="2176557"/>
            <a:chOff x="6819744" y="2751901"/>
            <a:chExt cx="2025650" cy="2176557"/>
          </a:xfrm>
        </p:grpSpPr>
        <p:pic>
          <p:nvPicPr>
            <p:cNvPr id="8229" name="Picture 74" descr="j0410843"/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19744" y="3240851"/>
              <a:ext cx="533400" cy="50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235" name="Picture 83" descr="j0410843"/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19744" y="3691701"/>
              <a:ext cx="533400" cy="50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241" name="Picture 92" descr="j0410843"/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19744" y="4179063"/>
              <a:ext cx="533400" cy="50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247" name="Picture 102" descr="j0410843"/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19744" y="2751901"/>
              <a:ext cx="533400" cy="50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249" name="Picture 104" descr="j0410843"/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21407" y="2751901"/>
              <a:ext cx="533400" cy="50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251" name="Picture 106" descr="j0410843"/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23069" y="2751901"/>
              <a:ext cx="533400" cy="50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7" name="Picture 106" descr="j0410843"/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15907" y="2751901"/>
              <a:ext cx="533400" cy="50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8" name="Picture 79" descr="j0410843"/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6931" y="3482246"/>
              <a:ext cx="533400" cy="50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9" name="Picture 88" descr="j0410843"/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6931" y="3933096"/>
              <a:ext cx="533400" cy="50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0" name="Picture 97" descr="j0410843"/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6931" y="4420458"/>
              <a:ext cx="533400" cy="50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1" name="Picture 107" descr="j0410843"/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6931" y="2993296"/>
              <a:ext cx="533400" cy="50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231" name="Picture 76" descr="j0410843"/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21407" y="3240851"/>
              <a:ext cx="533400" cy="50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237" name="Picture 85" descr="j0410843"/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21407" y="3691701"/>
              <a:ext cx="533400" cy="50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243" name="Picture 94" descr="j0410843"/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21407" y="4179063"/>
              <a:ext cx="533400" cy="50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3" name="Picture 79" descr="j0410843"/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34093" y="3482246"/>
              <a:ext cx="533400" cy="50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4" name="Picture 88" descr="j0410843"/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34093" y="3933096"/>
              <a:ext cx="533400" cy="50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5" name="Picture 97" descr="j0410843"/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34093" y="4420458"/>
              <a:ext cx="533400" cy="50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6" name="Picture 107" descr="j0410843"/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34093" y="2993296"/>
              <a:ext cx="533400" cy="50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233" name="Picture 78" descr="j0410843"/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23069" y="3240851"/>
              <a:ext cx="533400" cy="50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239" name="Picture 87" descr="j0410843"/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23069" y="3691701"/>
              <a:ext cx="533400" cy="50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245" name="Picture 96" descr="j0410843"/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23069" y="4179063"/>
              <a:ext cx="533400" cy="50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234" name="Picture 79" descr="j0410843"/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11994" y="3482246"/>
              <a:ext cx="533400" cy="50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240" name="Picture 88" descr="j0410843"/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11994" y="3933096"/>
              <a:ext cx="533400" cy="50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246" name="Picture 97" descr="j0410843"/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11994" y="4420458"/>
              <a:ext cx="533400" cy="50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252" name="Picture 107" descr="j0410843"/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11994" y="2993296"/>
              <a:ext cx="533400" cy="50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" name="Rectangle 9"/>
          <p:cNvSpPr/>
          <p:nvPr/>
        </p:nvSpPr>
        <p:spPr bwMode="auto">
          <a:xfrm>
            <a:off x="3217333" y="135467"/>
            <a:ext cx="3533423" cy="541866"/>
          </a:xfrm>
          <a:prstGeom prst="rect">
            <a:avLst/>
          </a:prstGeom>
          <a:noFill/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  <p:sp>
        <p:nvSpPr>
          <p:cNvPr id="102" name="Rectangle 7"/>
          <p:cNvSpPr>
            <a:spLocks noChangeArrowheads="1"/>
          </p:cNvSpPr>
          <p:nvPr/>
        </p:nvSpPr>
        <p:spPr bwMode="auto">
          <a:xfrm>
            <a:off x="371117" y="3313728"/>
            <a:ext cx="3001143" cy="1384995"/>
          </a:xfrm>
          <a:prstGeom prst="rect">
            <a:avLst/>
          </a:prstGeom>
          <a:solidFill>
            <a:schemeClr val="tx1"/>
          </a:solidFill>
          <a:ln w="25400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“The dudes split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up AND they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lose their hats.”</a:t>
            </a:r>
            <a:endParaRPr lang="en-US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372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72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72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72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72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72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7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72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372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372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37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2000"/>
                                        <p:tgtEl>
                                          <p:spTgt spid="1372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7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2000"/>
                                        <p:tgtEl>
                                          <p:spTgt spid="1372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7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2000"/>
                                        <p:tgtEl>
                                          <p:spTgt spid="1372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7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2000"/>
                                        <p:tgtEl>
                                          <p:spTgt spid="1372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7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000"/>
                            </p:stCondLst>
                            <p:childTnLst>
                              <p:par>
                                <p:cTn id="7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1" dur="2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284" grpId="0"/>
      <p:bldP spid="137284" grpId="1"/>
      <p:bldP spid="137285" grpId="0"/>
      <p:bldP spid="137285" grpId="1"/>
      <p:bldP spid="137286" grpId="0"/>
      <p:bldP spid="137286" grpId="1"/>
      <p:bldP spid="137287" grpId="0"/>
      <p:bldP spid="10" grpId="0" animBg="1"/>
      <p:bldP spid="10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254" name="Picture 14" descr="mode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267590">
            <a:off x="203457" y="3779794"/>
            <a:ext cx="3384705" cy="1760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8" name="Rectangle 7"/>
          <p:cNvSpPr>
            <a:spLocks noChangeArrowheads="1"/>
          </p:cNvSpPr>
          <p:nvPr/>
        </p:nvSpPr>
        <p:spPr bwMode="auto">
          <a:xfrm>
            <a:off x="425450" y="131763"/>
            <a:ext cx="8201025" cy="2246312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/>
              <a:t>For molecular compounds, structural integrity of</a:t>
            </a:r>
          </a:p>
          <a:p>
            <a:pPr algn="l"/>
            <a:r>
              <a:rPr lang="en-US"/>
              <a:t>molecules is maintained. Substance may </a:t>
            </a:r>
            <a:r>
              <a:rPr lang="en-US" u="sng"/>
              <a:t>dissolve</a:t>
            </a:r>
            <a:r>
              <a:rPr lang="en-US"/>
              <a:t>,</a:t>
            </a:r>
          </a:p>
          <a:p>
            <a:pPr algn="l"/>
            <a:r>
              <a:rPr lang="en-US"/>
              <a:t>but generally won’t split into </a:t>
            </a:r>
          </a:p>
          <a:p>
            <a:pPr algn="l"/>
            <a:r>
              <a:rPr lang="en-US"/>
              <a:t>ions. Thus, mol. comps.</a:t>
            </a:r>
          </a:p>
          <a:p>
            <a:pPr algn="l"/>
            <a:r>
              <a:rPr lang="en-US"/>
              <a:t>tend to be nonelectrolytes.</a:t>
            </a:r>
          </a:p>
        </p:txBody>
      </p:sp>
      <p:sp>
        <p:nvSpPr>
          <p:cNvPr id="138248" name="Rectangle 8"/>
          <p:cNvSpPr>
            <a:spLocks noChangeArrowheads="1"/>
          </p:cNvSpPr>
          <p:nvPr/>
        </p:nvSpPr>
        <p:spPr bwMode="auto">
          <a:xfrm>
            <a:off x="952500" y="2709863"/>
            <a:ext cx="3411538" cy="519112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/>
              <a:t>-- major exceptions: </a:t>
            </a:r>
          </a:p>
        </p:txBody>
      </p:sp>
      <p:sp>
        <p:nvSpPr>
          <p:cNvPr id="138249" name="Rectangle 9"/>
          <p:cNvSpPr>
            <a:spLocks noChangeArrowheads="1"/>
          </p:cNvSpPr>
          <p:nvPr/>
        </p:nvSpPr>
        <p:spPr bwMode="auto">
          <a:xfrm>
            <a:off x="673101" y="3148318"/>
            <a:ext cx="4359275" cy="519112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dirty="0">
                <a:solidFill>
                  <a:schemeClr val="tx1"/>
                </a:solidFill>
              </a:rPr>
              <a:t>acids and NH</a:t>
            </a:r>
            <a:r>
              <a:rPr lang="en-US" baseline="-25000" dirty="0">
                <a:solidFill>
                  <a:schemeClr val="tx1"/>
                </a:solidFill>
              </a:rPr>
              <a:t>3</a:t>
            </a:r>
            <a:r>
              <a:rPr lang="en-US" dirty="0">
                <a:solidFill>
                  <a:schemeClr val="tx1"/>
                </a:solidFill>
              </a:rPr>
              <a:t> (</a:t>
            </a:r>
            <a:r>
              <a:rPr lang="en-US" dirty="0" smtClean="0">
                <a:solidFill>
                  <a:schemeClr val="tx1"/>
                </a:solidFill>
              </a:rPr>
              <a:t>ammonia)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38252" name="Picture 12" descr="ammoni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8225" y="3846328"/>
            <a:ext cx="1912992" cy="1760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42"/>
          <p:cNvGrpSpPr>
            <a:grpSpLocks/>
          </p:cNvGrpSpPr>
          <p:nvPr/>
        </p:nvGrpSpPr>
        <p:grpSpPr bwMode="auto">
          <a:xfrm>
            <a:off x="5892800" y="1228725"/>
            <a:ext cx="2938462" cy="1446213"/>
            <a:chOff x="3395" y="949"/>
            <a:chExt cx="1851" cy="911"/>
          </a:xfrm>
        </p:grpSpPr>
        <p:pic>
          <p:nvPicPr>
            <p:cNvPr id="9225" name="Picture 15" descr="j0410843"/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95" y="949"/>
              <a:ext cx="336" cy="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26" name="Picture 16" descr="j0410843"/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92" y="949"/>
              <a:ext cx="336" cy="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27" name="Picture 17" descr="j0410843"/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74" y="949"/>
              <a:ext cx="336" cy="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28" name="Picture 18" descr="j0410843"/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6" y="949"/>
              <a:ext cx="336" cy="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29" name="Picture 19" descr="j0410843"/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53" y="949"/>
              <a:ext cx="336" cy="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30" name="Picture 20" descr="j0410843"/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35" y="949"/>
              <a:ext cx="336" cy="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31" name="Picture 21" descr="j0410843"/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31" y="949"/>
              <a:ext cx="336" cy="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32" name="Picture 22" descr="j0410843"/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28" y="949"/>
              <a:ext cx="336" cy="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33" name="Picture 23" descr="j0410843"/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10" y="949"/>
              <a:ext cx="336" cy="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34" name="Picture 24" descr="j0410843"/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95" y="1233"/>
              <a:ext cx="336" cy="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35" name="Picture 25" descr="j0410843"/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92" y="1233"/>
              <a:ext cx="336" cy="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36" name="Picture 26" descr="j0410843"/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74" y="1233"/>
              <a:ext cx="336" cy="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37" name="Picture 27" descr="j0410843"/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6" y="1233"/>
              <a:ext cx="336" cy="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38" name="Picture 28" descr="j0410843"/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53" y="1233"/>
              <a:ext cx="336" cy="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39" name="Picture 29" descr="j0410843"/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35" y="1233"/>
              <a:ext cx="336" cy="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40" name="Picture 30" descr="j0410843"/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31" y="1233"/>
              <a:ext cx="336" cy="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41" name="Picture 31" descr="j0410843"/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28" y="1233"/>
              <a:ext cx="336" cy="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42" name="Picture 32" descr="j0410843"/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10" y="1233"/>
              <a:ext cx="336" cy="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43" name="Picture 33" descr="j0410843"/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95" y="1540"/>
              <a:ext cx="336" cy="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44" name="Picture 34" descr="j0410843"/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92" y="1540"/>
              <a:ext cx="336" cy="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45" name="Picture 35" descr="j0410843"/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74" y="1540"/>
              <a:ext cx="336" cy="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46" name="Picture 36" descr="j0410843"/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6" y="1540"/>
              <a:ext cx="336" cy="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47" name="Picture 37" descr="j0410843"/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53" y="1540"/>
              <a:ext cx="336" cy="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48" name="Picture 38" descr="j0410843"/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35" y="1540"/>
              <a:ext cx="336" cy="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49" name="Picture 39" descr="j0410843"/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31" y="1540"/>
              <a:ext cx="336" cy="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50" name="Picture 40" descr="j0410843"/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28" y="1540"/>
              <a:ext cx="336" cy="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51" name="Picture 41" descr="j0410843"/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10" y="1540"/>
              <a:ext cx="336" cy="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5" name="Rectangle 9"/>
          <p:cNvSpPr>
            <a:spLocks noChangeArrowheads="1"/>
          </p:cNvSpPr>
          <p:nvPr/>
        </p:nvSpPr>
        <p:spPr bwMode="auto">
          <a:xfrm>
            <a:off x="821116" y="5695941"/>
            <a:ext cx="7439858" cy="954107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dirty="0" smtClean="0"/>
              <a:t>**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When molecular compounds DO </a:t>
            </a:r>
            <a:r>
              <a:rPr lang="en-US" dirty="0" smtClean="0">
                <a:solidFill>
                  <a:schemeClr val="tx1"/>
                </a:solidFill>
              </a:rPr>
              <a:t>form ions</a:t>
            </a:r>
            <a:r>
              <a:rPr lang="en-US" dirty="0">
                <a:solidFill>
                  <a:schemeClr val="tx1"/>
                </a:solidFill>
              </a:rPr>
              <a:t>,</a:t>
            </a:r>
          </a:p>
          <a:p>
            <a:r>
              <a:rPr lang="en-US" dirty="0">
                <a:solidFill>
                  <a:schemeClr val="tx1"/>
                </a:solidFill>
              </a:rPr>
              <a:t>it is called </a:t>
            </a:r>
            <a:r>
              <a:rPr lang="en-US" u="sng" dirty="0">
                <a:solidFill>
                  <a:schemeClr val="tx1"/>
                </a:solidFill>
              </a:rPr>
              <a:t>ionization</a:t>
            </a:r>
            <a:r>
              <a:rPr lang="en-US" dirty="0">
                <a:solidFill>
                  <a:schemeClr val="tx1"/>
                </a:solidFill>
              </a:rPr>
              <a:t>, not dissociation.</a:t>
            </a:r>
          </a:p>
        </p:txBody>
      </p:sp>
      <p:sp>
        <p:nvSpPr>
          <p:cNvPr id="36" name="Rectangle 7"/>
          <p:cNvSpPr>
            <a:spLocks noChangeArrowheads="1"/>
          </p:cNvSpPr>
          <p:nvPr/>
        </p:nvSpPr>
        <p:spPr bwMode="auto">
          <a:xfrm>
            <a:off x="5816600" y="2910527"/>
            <a:ext cx="2901756" cy="1815882"/>
          </a:xfrm>
          <a:prstGeom prst="rect">
            <a:avLst/>
          </a:prstGeom>
          <a:solidFill>
            <a:schemeClr val="tx1"/>
          </a:solidFill>
          <a:ln w="25400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“The dudes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split up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BUT DON’T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lose their hats.”</a:t>
            </a:r>
            <a:endParaRPr lang="en-US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824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824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8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82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82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82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82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 tmFilter="0,0; .5, 1; 1, 1"/>
                                        <p:tgtEl>
                                          <p:spTgt spid="138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38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38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 tmFilter="0,0; .5, 1; 1, 1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248" grpId="0"/>
      <p:bldP spid="138249" grpId="0"/>
      <p:bldP spid="35" grpId="0"/>
      <p:bldP spid="3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6"/>
          <p:cNvSpPr>
            <a:spLocks noChangeArrowheads="1"/>
          </p:cNvSpPr>
          <p:nvPr/>
        </p:nvSpPr>
        <p:spPr bwMode="auto">
          <a:xfrm>
            <a:off x="156573" y="641712"/>
            <a:ext cx="9177449" cy="6210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 algn="l">
              <a:spcBef>
                <a:spcPct val="20000"/>
              </a:spcBef>
            </a:pPr>
            <a:r>
              <a:rPr lang="en-US" dirty="0" smtClean="0">
                <a:solidFill>
                  <a:srgbClr val="000000"/>
                </a:solidFill>
                <a:latin typeface="Arial" pitchFamily="34" charset="0"/>
              </a:rPr>
              <a:t>1. A </a:t>
            </a:r>
            <a:r>
              <a:rPr lang="en-US" u="sng" dirty="0" smtClean="0">
                <a:solidFill>
                  <a:srgbClr val="000000"/>
                </a:solidFill>
                <a:latin typeface="Arial" pitchFamily="34" charset="0"/>
              </a:rPr>
              <a:t>solution</a:t>
            </a:r>
            <a:r>
              <a:rPr lang="en-US" dirty="0" smtClean="0">
                <a:solidFill>
                  <a:srgbClr val="000000"/>
                </a:solidFill>
                <a:latin typeface="Arial" pitchFamily="34" charset="0"/>
              </a:rPr>
              <a:t> is a homogeneous mixture consisting of </a:t>
            </a:r>
          </a:p>
          <a:p>
            <a:pPr marL="342900" indent="-342900" algn="l">
              <a:spcBef>
                <a:spcPct val="20000"/>
              </a:spcBef>
            </a:pPr>
            <a:r>
              <a:rPr lang="en-US" dirty="0" smtClean="0">
                <a:solidFill>
                  <a:srgbClr val="000000"/>
                </a:solidFill>
                <a:latin typeface="Arial" pitchFamily="34" charset="0"/>
              </a:rPr>
              <a:t>	one or more </a:t>
            </a:r>
            <a:r>
              <a:rPr lang="en-US" u="sng" dirty="0" smtClean="0">
                <a:solidFill>
                  <a:srgbClr val="000000"/>
                </a:solidFill>
                <a:latin typeface="Arial" pitchFamily="34" charset="0"/>
              </a:rPr>
              <a:t>solutes</a:t>
            </a:r>
            <a:r>
              <a:rPr lang="en-US" dirty="0" smtClean="0">
                <a:solidFill>
                  <a:srgbClr val="000000"/>
                </a:solidFill>
                <a:latin typeface="Arial" pitchFamily="34" charset="0"/>
              </a:rPr>
              <a:t> dissolved in a </a:t>
            </a:r>
            <a:r>
              <a:rPr lang="en-US" u="sng" dirty="0" smtClean="0">
                <a:solidFill>
                  <a:srgbClr val="000000"/>
                </a:solidFill>
                <a:latin typeface="Arial" pitchFamily="34" charset="0"/>
              </a:rPr>
              <a:t>solvent</a:t>
            </a:r>
            <a:r>
              <a:rPr lang="en-US" dirty="0" smtClean="0">
                <a:solidFill>
                  <a:srgbClr val="000000"/>
                </a:solidFill>
                <a:latin typeface="Arial" pitchFamily="34" charset="0"/>
              </a:rPr>
              <a:t>. The most </a:t>
            </a:r>
          </a:p>
          <a:p>
            <a:pPr marL="342900" indent="-342900" algn="l">
              <a:spcBef>
                <a:spcPct val="20000"/>
              </a:spcBef>
            </a:pPr>
            <a:r>
              <a:rPr lang="en-US" dirty="0">
                <a:solidFill>
                  <a:srgbClr val="000000"/>
                </a:solidFill>
                <a:latin typeface="Arial" pitchFamily="34" charset="0"/>
              </a:rPr>
              <a:t>	</a:t>
            </a:r>
            <a:r>
              <a:rPr lang="en-US" dirty="0" smtClean="0">
                <a:solidFill>
                  <a:srgbClr val="000000"/>
                </a:solidFill>
                <a:latin typeface="Arial" pitchFamily="34" charset="0"/>
              </a:rPr>
              <a:t>common solvent is water; thus, the most common</a:t>
            </a:r>
          </a:p>
          <a:p>
            <a:pPr marL="342900" indent="-342900" algn="l">
              <a:spcBef>
                <a:spcPct val="20000"/>
              </a:spcBef>
            </a:pPr>
            <a:r>
              <a:rPr lang="en-US" dirty="0">
                <a:solidFill>
                  <a:srgbClr val="000000"/>
                </a:solidFill>
                <a:latin typeface="Arial" pitchFamily="34" charset="0"/>
              </a:rPr>
              <a:t>	</a:t>
            </a:r>
            <a:r>
              <a:rPr lang="en-US" dirty="0" smtClean="0">
                <a:solidFill>
                  <a:srgbClr val="000000"/>
                </a:solidFill>
                <a:latin typeface="Arial" pitchFamily="34" charset="0"/>
              </a:rPr>
              <a:t>solutions are </a:t>
            </a:r>
            <a:r>
              <a:rPr lang="en-US" u="sng" dirty="0" smtClean="0">
                <a:solidFill>
                  <a:srgbClr val="000000"/>
                </a:solidFill>
                <a:latin typeface="Arial" pitchFamily="34" charset="0"/>
              </a:rPr>
              <a:t>aqueous solutions</a:t>
            </a:r>
            <a:r>
              <a:rPr lang="en-US" dirty="0" smtClean="0">
                <a:solidFill>
                  <a:srgbClr val="000000"/>
                </a:solidFill>
                <a:latin typeface="Arial" pitchFamily="34" charset="0"/>
              </a:rPr>
              <a:t>. </a:t>
            </a:r>
          </a:p>
          <a:p>
            <a:pPr marL="342900" indent="-342900" algn="l">
              <a:spcBef>
                <a:spcPct val="20000"/>
              </a:spcBef>
            </a:pPr>
            <a:r>
              <a:rPr lang="en-US" dirty="0" smtClean="0">
                <a:solidFill>
                  <a:srgbClr val="000000"/>
                </a:solidFill>
                <a:latin typeface="Arial" pitchFamily="34" charset="0"/>
              </a:rPr>
              <a:t>2. An </a:t>
            </a:r>
            <a:r>
              <a:rPr lang="en-US" u="sng" dirty="0" smtClean="0">
                <a:solidFill>
                  <a:srgbClr val="000000"/>
                </a:solidFill>
                <a:latin typeface="Arial" pitchFamily="34" charset="0"/>
              </a:rPr>
              <a:t>electrolyte</a:t>
            </a:r>
            <a:r>
              <a:rPr lang="en-US" dirty="0" smtClean="0">
                <a:solidFill>
                  <a:srgbClr val="000000"/>
                </a:solidFill>
                <a:latin typeface="Arial" pitchFamily="34" charset="0"/>
              </a:rPr>
              <a:t> is any substance, the aqueous solution</a:t>
            </a:r>
          </a:p>
          <a:p>
            <a:pPr marL="342900" indent="-342900" algn="l">
              <a:spcBef>
                <a:spcPct val="20000"/>
              </a:spcBef>
            </a:pPr>
            <a:r>
              <a:rPr lang="en-US" dirty="0">
                <a:solidFill>
                  <a:srgbClr val="000000"/>
                </a:solidFill>
                <a:latin typeface="Arial" pitchFamily="34" charset="0"/>
              </a:rPr>
              <a:t>	</a:t>
            </a:r>
            <a:r>
              <a:rPr lang="en-US" dirty="0" smtClean="0">
                <a:solidFill>
                  <a:srgbClr val="000000"/>
                </a:solidFill>
                <a:latin typeface="Arial" pitchFamily="34" charset="0"/>
              </a:rPr>
              <a:t>of which will conduct electricity. Solutions of </a:t>
            </a:r>
          </a:p>
          <a:p>
            <a:pPr marL="342900" indent="-342900" algn="l">
              <a:spcBef>
                <a:spcPct val="20000"/>
              </a:spcBef>
            </a:pPr>
            <a:r>
              <a:rPr lang="en-US" dirty="0">
                <a:solidFill>
                  <a:srgbClr val="000000"/>
                </a:solidFill>
                <a:latin typeface="Arial" pitchFamily="34" charset="0"/>
              </a:rPr>
              <a:t>	</a:t>
            </a:r>
            <a:r>
              <a:rPr lang="en-US" u="sng" dirty="0" smtClean="0">
                <a:solidFill>
                  <a:srgbClr val="000000"/>
                </a:solidFill>
                <a:latin typeface="Arial" pitchFamily="34" charset="0"/>
              </a:rPr>
              <a:t>nonelectrolytes</a:t>
            </a:r>
            <a:r>
              <a:rPr lang="en-US" dirty="0" smtClean="0">
                <a:solidFill>
                  <a:srgbClr val="000000"/>
                </a:solidFill>
                <a:latin typeface="Arial" pitchFamily="34" charset="0"/>
              </a:rPr>
              <a:t> (e.g., sugars and alcohols) do NOT</a:t>
            </a:r>
          </a:p>
          <a:p>
            <a:pPr marL="342900" indent="-342900" algn="l">
              <a:spcBef>
                <a:spcPct val="20000"/>
              </a:spcBef>
            </a:pPr>
            <a:r>
              <a:rPr lang="en-US" dirty="0">
                <a:solidFill>
                  <a:srgbClr val="000000"/>
                </a:solidFill>
                <a:latin typeface="Arial" pitchFamily="34" charset="0"/>
              </a:rPr>
              <a:t>	</a:t>
            </a:r>
            <a:r>
              <a:rPr lang="en-US" dirty="0" smtClean="0">
                <a:solidFill>
                  <a:srgbClr val="000000"/>
                </a:solidFill>
                <a:latin typeface="Arial" pitchFamily="34" charset="0"/>
              </a:rPr>
              <a:t>conduct electricity. </a:t>
            </a:r>
          </a:p>
          <a:p>
            <a:pPr marL="342900" indent="-342900" algn="l">
              <a:spcBef>
                <a:spcPct val="20000"/>
              </a:spcBef>
            </a:pPr>
            <a:r>
              <a:rPr lang="en-US" dirty="0" smtClean="0">
                <a:solidFill>
                  <a:srgbClr val="000000"/>
                </a:solidFill>
                <a:latin typeface="Arial" pitchFamily="34" charset="0"/>
              </a:rPr>
              <a:t>3. </a:t>
            </a:r>
            <a:r>
              <a:rPr lang="en-US" u="sng" dirty="0" smtClean="0">
                <a:solidFill>
                  <a:srgbClr val="000000"/>
                </a:solidFill>
                <a:latin typeface="Arial" pitchFamily="34" charset="0"/>
              </a:rPr>
              <a:t>Dissociation</a:t>
            </a:r>
            <a:r>
              <a:rPr lang="en-US" dirty="0" smtClean="0">
                <a:solidFill>
                  <a:srgbClr val="000000"/>
                </a:solidFill>
                <a:latin typeface="Arial" pitchFamily="34" charset="0"/>
              </a:rPr>
              <a:t> occurs when ionic substances split into</a:t>
            </a:r>
          </a:p>
          <a:p>
            <a:pPr marL="342900" indent="-342900" algn="l">
              <a:spcBef>
                <a:spcPct val="20000"/>
              </a:spcBef>
            </a:pPr>
            <a:r>
              <a:rPr lang="en-US" dirty="0">
                <a:solidFill>
                  <a:srgbClr val="000000"/>
                </a:solidFill>
                <a:latin typeface="Arial" pitchFamily="34" charset="0"/>
              </a:rPr>
              <a:t>	</a:t>
            </a:r>
            <a:r>
              <a:rPr lang="en-US" dirty="0" smtClean="0">
                <a:solidFill>
                  <a:srgbClr val="000000"/>
                </a:solidFill>
                <a:latin typeface="Arial" pitchFamily="34" charset="0"/>
              </a:rPr>
              <a:t>ions. </a:t>
            </a:r>
            <a:r>
              <a:rPr lang="en-US" u="sng" dirty="0" smtClean="0">
                <a:solidFill>
                  <a:srgbClr val="000000"/>
                </a:solidFill>
                <a:latin typeface="Arial" pitchFamily="34" charset="0"/>
              </a:rPr>
              <a:t>Ionization</a:t>
            </a:r>
            <a:r>
              <a:rPr lang="en-US" dirty="0" smtClean="0">
                <a:solidFill>
                  <a:srgbClr val="000000"/>
                </a:solidFill>
                <a:latin typeface="Arial" pitchFamily="34" charset="0"/>
              </a:rPr>
              <a:t> occurs when molecular substances</a:t>
            </a:r>
          </a:p>
          <a:p>
            <a:pPr marL="342900" indent="-342900" algn="l">
              <a:spcBef>
                <a:spcPct val="20000"/>
              </a:spcBef>
            </a:pPr>
            <a:r>
              <a:rPr lang="en-US" dirty="0">
                <a:solidFill>
                  <a:srgbClr val="000000"/>
                </a:solidFill>
                <a:latin typeface="Arial" pitchFamily="34" charset="0"/>
              </a:rPr>
              <a:t>	</a:t>
            </a:r>
            <a:r>
              <a:rPr lang="en-US" dirty="0" smtClean="0">
                <a:solidFill>
                  <a:srgbClr val="000000"/>
                </a:solidFill>
                <a:latin typeface="Arial" pitchFamily="34" charset="0"/>
              </a:rPr>
              <a:t>– like acids – which DON’T consist of ions are split </a:t>
            </a:r>
          </a:p>
          <a:p>
            <a:pPr marL="342900" indent="-342900" algn="l">
              <a:spcBef>
                <a:spcPct val="20000"/>
              </a:spcBef>
            </a:pPr>
            <a:r>
              <a:rPr lang="en-US" dirty="0">
                <a:solidFill>
                  <a:srgbClr val="000000"/>
                </a:solidFill>
                <a:latin typeface="Arial" pitchFamily="34" charset="0"/>
              </a:rPr>
              <a:t>	</a:t>
            </a:r>
            <a:r>
              <a:rPr lang="en-US" dirty="0" smtClean="0">
                <a:solidFill>
                  <a:srgbClr val="000000"/>
                </a:solidFill>
                <a:latin typeface="Arial" pitchFamily="34" charset="0"/>
              </a:rPr>
              <a:t>apart and END UP PRODUCING ions in solution.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232783" y="71196"/>
            <a:ext cx="870360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en-US" b="1" u="sng" dirty="0" smtClean="0">
                <a:solidFill>
                  <a:srgbClr val="C00000"/>
                </a:solidFill>
                <a:latin typeface="Arial" pitchFamily="34" charset="0"/>
              </a:rPr>
              <a:t>Solution Definitions and Dissociation v. Ionization</a:t>
            </a:r>
          </a:p>
        </p:txBody>
      </p:sp>
    </p:spTree>
    <p:extLst>
      <p:ext uri="{BB962C8B-B14F-4D97-AF65-F5344CB8AC3E}">
        <p14:creationId xmlns:p14="http://schemas.microsoft.com/office/powerpoint/2010/main" val="34603098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ChangeArrowheads="1"/>
          </p:cNvSpPr>
          <p:nvPr/>
        </p:nvSpPr>
        <p:spPr bwMode="auto">
          <a:xfrm>
            <a:off x="390525" y="133088"/>
            <a:ext cx="8140700" cy="94615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u="sng"/>
              <a:t>Strong electrolytes</a:t>
            </a:r>
            <a:r>
              <a:rPr lang="en-US"/>
              <a:t> exist almost completely as ions</a:t>
            </a:r>
          </a:p>
          <a:p>
            <a:pPr algn="l"/>
            <a:r>
              <a:rPr lang="en-US"/>
              <a:t>			   in aqueous solution.</a:t>
            </a:r>
          </a:p>
        </p:txBody>
      </p:sp>
      <p:sp>
        <p:nvSpPr>
          <p:cNvPr id="10243" name="Rectangle 8"/>
          <p:cNvSpPr>
            <a:spLocks noChangeArrowheads="1"/>
          </p:cNvSpPr>
          <p:nvPr/>
        </p:nvSpPr>
        <p:spPr bwMode="auto">
          <a:xfrm>
            <a:off x="496888" y="1173338"/>
            <a:ext cx="974725" cy="519112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/>
              <a:t>e.g., </a:t>
            </a:r>
          </a:p>
        </p:txBody>
      </p:sp>
      <p:sp>
        <p:nvSpPr>
          <p:cNvPr id="139273" name="Rectangle 9"/>
          <p:cNvSpPr>
            <a:spLocks noChangeArrowheads="1"/>
          </p:cNvSpPr>
          <p:nvPr/>
        </p:nvSpPr>
        <p:spPr bwMode="auto">
          <a:xfrm>
            <a:off x="307975" y="3167063"/>
            <a:ext cx="8599488" cy="94615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u="sng"/>
              <a:t>Weak electrolytes</a:t>
            </a:r>
            <a:r>
              <a:rPr lang="en-US"/>
              <a:t> produce only a small concentration</a:t>
            </a:r>
          </a:p>
          <a:p>
            <a:pPr algn="l"/>
            <a:r>
              <a:rPr lang="en-US"/>
              <a:t>			  of ions in reaching </a:t>
            </a:r>
            <a:r>
              <a:rPr lang="en-US" u="sng"/>
              <a:t>equilibrium</a:t>
            </a:r>
            <a:r>
              <a:rPr lang="en-US"/>
              <a:t>.</a:t>
            </a:r>
          </a:p>
        </p:txBody>
      </p:sp>
      <p:sp>
        <p:nvSpPr>
          <p:cNvPr id="139274" name="Rectangle 10"/>
          <p:cNvSpPr>
            <a:spLocks noChangeArrowheads="1"/>
          </p:cNvSpPr>
          <p:nvPr/>
        </p:nvSpPr>
        <p:spPr bwMode="auto">
          <a:xfrm>
            <a:off x="496888" y="4302125"/>
            <a:ext cx="974725" cy="519113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dirty="0"/>
              <a:t>e.g., </a:t>
            </a:r>
          </a:p>
        </p:txBody>
      </p:sp>
      <p:sp>
        <p:nvSpPr>
          <p:cNvPr id="139275" name="Rectangle 11"/>
          <p:cNvSpPr>
            <a:spLocks noChangeArrowheads="1"/>
          </p:cNvSpPr>
          <p:nvPr/>
        </p:nvSpPr>
        <p:spPr bwMode="auto">
          <a:xfrm>
            <a:off x="1343025" y="1173338"/>
            <a:ext cx="5138738" cy="519112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>
                <a:solidFill>
                  <a:schemeClr val="tx1"/>
                </a:solidFill>
              </a:rPr>
              <a:t>HCl(aq)          H</a:t>
            </a:r>
            <a:r>
              <a:rPr lang="en-US" baseline="30000">
                <a:solidFill>
                  <a:schemeClr val="tx1"/>
                </a:solidFill>
              </a:rPr>
              <a:t>+</a:t>
            </a:r>
            <a:r>
              <a:rPr lang="en-US">
                <a:solidFill>
                  <a:schemeClr val="tx1"/>
                </a:solidFill>
              </a:rPr>
              <a:t>(aq)  +  Cl</a:t>
            </a:r>
            <a:r>
              <a:rPr lang="en-US" baseline="30000">
                <a:solidFill>
                  <a:schemeClr val="tx1"/>
                </a:solidFill>
              </a:rPr>
              <a:t>–</a:t>
            </a:r>
            <a:r>
              <a:rPr lang="en-US">
                <a:solidFill>
                  <a:schemeClr val="tx1"/>
                </a:solidFill>
              </a:rPr>
              <a:t>(aq)</a:t>
            </a:r>
          </a:p>
        </p:txBody>
      </p:sp>
      <p:sp>
        <p:nvSpPr>
          <p:cNvPr id="139276" name="Line 12"/>
          <p:cNvSpPr>
            <a:spLocks noChangeShapeType="1"/>
          </p:cNvSpPr>
          <p:nvPr/>
        </p:nvSpPr>
        <p:spPr bwMode="auto">
          <a:xfrm>
            <a:off x="2820988" y="1459088"/>
            <a:ext cx="63817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9277" name="Rectangle 13"/>
          <p:cNvSpPr>
            <a:spLocks noChangeArrowheads="1"/>
          </p:cNvSpPr>
          <p:nvPr/>
        </p:nvSpPr>
        <p:spPr bwMode="auto">
          <a:xfrm>
            <a:off x="1343025" y="1914700"/>
            <a:ext cx="5097463" cy="519113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>
                <a:solidFill>
                  <a:schemeClr val="tx1"/>
                </a:solidFill>
              </a:rPr>
              <a:t>KCl(aq)          K</a:t>
            </a:r>
            <a:r>
              <a:rPr lang="en-US" baseline="30000">
                <a:solidFill>
                  <a:schemeClr val="tx1"/>
                </a:solidFill>
              </a:rPr>
              <a:t>+</a:t>
            </a:r>
            <a:r>
              <a:rPr lang="en-US">
                <a:solidFill>
                  <a:schemeClr val="tx1"/>
                </a:solidFill>
              </a:rPr>
              <a:t>(aq)  +  Cl</a:t>
            </a:r>
            <a:r>
              <a:rPr lang="en-US" baseline="30000">
                <a:solidFill>
                  <a:schemeClr val="tx1"/>
                </a:solidFill>
              </a:rPr>
              <a:t>–</a:t>
            </a:r>
            <a:r>
              <a:rPr lang="en-US">
                <a:solidFill>
                  <a:schemeClr val="tx1"/>
                </a:solidFill>
              </a:rPr>
              <a:t>(aq)</a:t>
            </a:r>
          </a:p>
        </p:txBody>
      </p:sp>
      <p:sp>
        <p:nvSpPr>
          <p:cNvPr id="139278" name="Line 14"/>
          <p:cNvSpPr>
            <a:spLocks noChangeShapeType="1"/>
          </p:cNvSpPr>
          <p:nvPr/>
        </p:nvSpPr>
        <p:spPr bwMode="auto">
          <a:xfrm>
            <a:off x="2820988" y="2200450"/>
            <a:ext cx="63817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pSp>
        <p:nvGrpSpPr>
          <p:cNvPr id="2" name="Group 27"/>
          <p:cNvGrpSpPr>
            <a:grpSpLocks/>
          </p:cNvGrpSpPr>
          <p:nvPr/>
        </p:nvGrpSpPr>
        <p:grpSpPr bwMode="auto">
          <a:xfrm>
            <a:off x="6573838" y="1140000"/>
            <a:ext cx="1776412" cy="1408113"/>
            <a:chOff x="4141" y="950"/>
            <a:chExt cx="1119" cy="887"/>
          </a:xfrm>
        </p:grpSpPr>
        <p:sp>
          <p:nvSpPr>
            <p:cNvPr id="10261" name="AutoShape 15"/>
            <p:cNvSpPr>
              <a:spLocks/>
            </p:cNvSpPr>
            <p:nvPr/>
          </p:nvSpPr>
          <p:spPr bwMode="auto">
            <a:xfrm>
              <a:off x="4141" y="950"/>
              <a:ext cx="174" cy="887"/>
            </a:xfrm>
            <a:prstGeom prst="rightBrace">
              <a:avLst>
                <a:gd name="adj1" fmla="val 42481"/>
                <a:gd name="adj2" fmla="val 50000"/>
              </a:avLst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0262" name="Rectangle 16"/>
            <p:cNvSpPr>
              <a:spLocks noChangeArrowheads="1"/>
            </p:cNvSpPr>
            <p:nvPr/>
          </p:nvSpPr>
          <p:spPr bwMode="auto">
            <a:xfrm>
              <a:off x="4395" y="1099"/>
              <a:ext cx="865" cy="5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chemeClr val="tx1"/>
                  </a:solidFill>
                </a:rPr>
                <a:t>lots of</a:t>
              </a:r>
            </a:p>
            <a:p>
              <a:r>
                <a:rPr lang="en-US" dirty="0">
                  <a:solidFill>
                    <a:schemeClr val="tx1"/>
                  </a:solidFill>
                </a:rPr>
                <a:t>product</a:t>
              </a:r>
            </a:p>
          </p:txBody>
        </p:sp>
      </p:grpSp>
      <p:sp>
        <p:nvSpPr>
          <p:cNvPr id="139281" name="Rectangle 17"/>
          <p:cNvSpPr>
            <a:spLocks noChangeArrowheads="1"/>
          </p:cNvSpPr>
          <p:nvPr/>
        </p:nvSpPr>
        <p:spPr bwMode="auto">
          <a:xfrm>
            <a:off x="1428750" y="4302125"/>
            <a:ext cx="7383463" cy="519113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>
                <a:solidFill>
                  <a:schemeClr val="tx1"/>
                </a:solidFill>
              </a:rPr>
              <a:t>CH</a:t>
            </a:r>
            <a:r>
              <a:rPr lang="en-US" baseline="-25000">
                <a:solidFill>
                  <a:schemeClr val="tx1"/>
                </a:solidFill>
              </a:rPr>
              <a:t>3</a:t>
            </a:r>
            <a:r>
              <a:rPr lang="en-US">
                <a:solidFill>
                  <a:schemeClr val="tx1"/>
                </a:solidFill>
              </a:rPr>
              <a:t>COOH(aq)          CH</a:t>
            </a:r>
            <a:r>
              <a:rPr lang="en-US" baseline="-25000">
                <a:solidFill>
                  <a:schemeClr val="tx1"/>
                </a:solidFill>
              </a:rPr>
              <a:t>3</a:t>
            </a:r>
            <a:r>
              <a:rPr lang="en-US">
                <a:solidFill>
                  <a:schemeClr val="tx1"/>
                </a:solidFill>
              </a:rPr>
              <a:t>COO</a:t>
            </a:r>
            <a:r>
              <a:rPr lang="en-US" baseline="30000">
                <a:solidFill>
                  <a:schemeClr val="tx1"/>
                </a:solidFill>
              </a:rPr>
              <a:t>–</a:t>
            </a:r>
            <a:r>
              <a:rPr lang="en-US">
                <a:solidFill>
                  <a:schemeClr val="tx1"/>
                </a:solidFill>
              </a:rPr>
              <a:t>(aq)  +  H</a:t>
            </a:r>
            <a:r>
              <a:rPr lang="en-US" baseline="30000">
                <a:solidFill>
                  <a:schemeClr val="tx1"/>
                </a:solidFill>
              </a:rPr>
              <a:t>+</a:t>
            </a:r>
            <a:r>
              <a:rPr lang="en-US">
                <a:solidFill>
                  <a:schemeClr val="tx1"/>
                </a:solidFill>
              </a:rPr>
              <a:t>(aq)</a:t>
            </a:r>
          </a:p>
        </p:txBody>
      </p:sp>
      <p:sp>
        <p:nvSpPr>
          <p:cNvPr id="139282" name="Line 18"/>
          <p:cNvSpPr>
            <a:spLocks noChangeShapeType="1"/>
          </p:cNvSpPr>
          <p:nvPr/>
        </p:nvSpPr>
        <p:spPr bwMode="auto">
          <a:xfrm>
            <a:off x="4056500" y="4516438"/>
            <a:ext cx="64008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39283" name="Line 19"/>
          <p:cNvSpPr>
            <a:spLocks noChangeShapeType="1"/>
          </p:cNvSpPr>
          <p:nvPr/>
        </p:nvSpPr>
        <p:spPr bwMode="auto">
          <a:xfrm>
            <a:off x="4011613" y="4646613"/>
            <a:ext cx="63817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lg" len="lg"/>
            <a:tailEnd type="none" w="lg" len="lg"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9284" name="Rectangle 20"/>
          <p:cNvSpPr>
            <a:spLocks noChangeArrowheads="1"/>
          </p:cNvSpPr>
          <p:nvPr/>
        </p:nvSpPr>
        <p:spPr bwMode="auto">
          <a:xfrm>
            <a:off x="2700338" y="5059363"/>
            <a:ext cx="4900612" cy="519112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>
                <a:solidFill>
                  <a:schemeClr val="tx1"/>
                </a:solidFill>
              </a:rPr>
              <a:t>HF(aq)          H</a:t>
            </a:r>
            <a:r>
              <a:rPr lang="en-US" baseline="30000">
                <a:solidFill>
                  <a:schemeClr val="tx1"/>
                </a:solidFill>
              </a:rPr>
              <a:t>+</a:t>
            </a:r>
            <a:r>
              <a:rPr lang="en-US">
                <a:solidFill>
                  <a:schemeClr val="tx1"/>
                </a:solidFill>
              </a:rPr>
              <a:t>(aq)  +  F</a:t>
            </a:r>
            <a:r>
              <a:rPr lang="en-US" baseline="30000">
                <a:solidFill>
                  <a:schemeClr val="tx1"/>
                </a:solidFill>
              </a:rPr>
              <a:t>–</a:t>
            </a:r>
            <a:r>
              <a:rPr lang="en-US">
                <a:solidFill>
                  <a:schemeClr val="tx1"/>
                </a:solidFill>
              </a:rPr>
              <a:t>(aq)</a:t>
            </a:r>
          </a:p>
        </p:txBody>
      </p:sp>
      <p:sp>
        <p:nvSpPr>
          <p:cNvPr id="139285" name="Line 21"/>
          <p:cNvSpPr>
            <a:spLocks noChangeShapeType="1"/>
          </p:cNvSpPr>
          <p:nvPr/>
        </p:nvSpPr>
        <p:spPr bwMode="auto">
          <a:xfrm>
            <a:off x="4056500" y="5273675"/>
            <a:ext cx="64008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39286" name="Line 22"/>
          <p:cNvSpPr>
            <a:spLocks noChangeShapeType="1"/>
          </p:cNvSpPr>
          <p:nvPr/>
        </p:nvSpPr>
        <p:spPr bwMode="auto">
          <a:xfrm>
            <a:off x="4011613" y="5403850"/>
            <a:ext cx="63817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lg" len="lg"/>
            <a:tailEnd type="none" w="lg" len="lg"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pSp>
        <p:nvGrpSpPr>
          <p:cNvPr id="3" name="Group 26"/>
          <p:cNvGrpSpPr>
            <a:grpSpLocks/>
          </p:cNvGrpSpPr>
          <p:nvPr/>
        </p:nvGrpSpPr>
        <p:grpSpPr bwMode="auto">
          <a:xfrm>
            <a:off x="527050" y="4803775"/>
            <a:ext cx="2187575" cy="1763713"/>
            <a:chOff x="332" y="3026"/>
            <a:chExt cx="1378" cy="1111"/>
          </a:xfrm>
        </p:grpSpPr>
        <p:sp>
          <p:nvSpPr>
            <p:cNvPr id="10258" name="Rectangle 23"/>
            <p:cNvSpPr>
              <a:spLocks noChangeArrowheads="1"/>
            </p:cNvSpPr>
            <p:nvPr/>
          </p:nvSpPr>
          <p:spPr bwMode="auto">
            <a:xfrm>
              <a:off x="332" y="3541"/>
              <a:ext cx="927" cy="5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chemeClr val="tx1"/>
                  </a:solidFill>
                </a:rPr>
                <a:t>lots of</a:t>
              </a:r>
            </a:p>
            <a:p>
              <a:r>
                <a:rPr lang="en-US">
                  <a:solidFill>
                    <a:schemeClr val="tx1"/>
                  </a:solidFill>
                </a:rPr>
                <a:t>reactant</a:t>
              </a:r>
            </a:p>
          </p:txBody>
        </p:sp>
        <p:sp>
          <p:nvSpPr>
            <p:cNvPr id="10259" name="Line 24"/>
            <p:cNvSpPr>
              <a:spLocks noChangeShapeType="1"/>
            </p:cNvSpPr>
            <p:nvPr/>
          </p:nvSpPr>
          <p:spPr bwMode="auto">
            <a:xfrm flipV="1">
              <a:off x="1152" y="3438"/>
              <a:ext cx="558" cy="19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0260" name="Line 25"/>
            <p:cNvSpPr>
              <a:spLocks noChangeShapeType="1"/>
            </p:cNvSpPr>
            <p:nvPr/>
          </p:nvSpPr>
          <p:spPr bwMode="auto">
            <a:xfrm flipV="1">
              <a:off x="1087" y="3026"/>
              <a:ext cx="340" cy="55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3106590" y="2400405"/>
            <a:ext cx="4791730" cy="653465"/>
            <a:chOff x="3059090" y="2424155"/>
            <a:chExt cx="4791730" cy="653465"/>
          </a:xfrm>
        </p:grpSpPr>
        <p:cxnSp>
          <p:nvCxnSpPr>
            <p:cNvPr id="24" name="Straight Arrow Connector 23"/>
            <p:cNvCxnSpPr/>
            <p:nvPr/>
          </p:nvCxnSpPr>
          <p:spPr bwMode="auto">
            <a:xfrm rot="5400000" flipH="1" flipV="1">
              <a:off x="2845333" y="2642657"/>
              <a:ext cx="438592" cy="1588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  <p:cxnSp>
          <p:nvCxnSpPr>
            <p:cNvPr id="26" name="Straight Arrow Connector 25"/>
            <p:cNvCxnSpPr/>
            <p:nvPr/>
          </p:nvCxnSpPr>
          <p:spPr bwMode="auto">
            <a:xfrm rot="10800000" flipH="1" flipV="1">
              <a:off x="3059090" y="2844538"/>
              <a:ext cx="438592" cy="1588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</p:cxnSp>
        <p:sp>
          <p:nvSpPr>
            <p:cNvPr id="27" name="Rectangle 10"/>
            <p:cNvSpPr>
              <a:spLocks noChangeArrowheads="1"/>
            </p:cNvSpPr>
            <p:nvPr/>
          </p:nvSpPr>
          <p:spPr bwMode="auto">
            <a:xfrm>
              <a:off x="3443844" y="2554400"/>
              <a:ext cx="4406976" cy="523220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l"/>
              <a:r>
                <a:rPr lang="en-US" dirty="0" smtClean="0">
                  <a:solidFill>
                    <a:schemeClr val="tx1"/>
                  </a:solidFill>
                </a:rPr>
                <a:t>(note the one-sided arrow)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4341624" y="5523615"/>
            <a:ext cx="4291593" cy="653465"/>
            <a:chOff x="3059090" y="2424155"/>
            <a:chExt cx="4291593" cy="653465"/>
          </a:xfrm>
        </p:grpSpPr>
        <p:cxnSp>
          <p:nvCxnSpPr>
            <p:cNvPr id="30" name="Straight Arrow Connector 29"/>
            <p:cNvCxnSpPr/>
            <p:nvPr/>
          </p:nvCxnSpPr>
          <p:spPr bwMode="auto">
            <a:xfrm rot="5400000" flipH="1" flipV="1">
              <a:off x="2845333" y="2642657"/>
              <a:ext cx="438592" cy="1588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  <p:cxnSp>
          <p:nvCxnSpPr>
            <p:cNvPr id="31" name="Straight Arrow Connector 30"/>
            <p:cNvCxnSpPr/>
            <p:nvPr/>
          </p:nvCxnSpPr>
          <p:spPr bwMode="auto">
            <a:xfrm rot="10800000" flipH="1" flipV="1">
              <a:off x="3059090" y="2844538"/>
              <a:ext cx="438592" cy="1588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</p:cxnSp>
        <p:sp>
          <p:nvSpPr>
            <p:cNvPr id="32" name="Rectangle 10"/>
            <p:cNvSpPr>
              <a:spLocks noChangeArrowheads="1"/>
            </p:cNvSpPr>
            <p:nvPr/>
          </p:nvSpPr>
          <p:spPr bwMode="auto">
            <a:xfrm>
              <a:off x="3443844" y="2554400"/>
              <a:ext cx="3906839" cy="523220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l"/>
              <a:r>
                <a:rPr lang="en-US" dirty="0" smtClean="0">
                  <a:solidFill>
                    <a:schemeClr val="tx1"/>
                  </a:solidFill>
                </a:rPr>
                <a:t>(note the double arrow)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92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92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92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392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92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92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92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92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92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92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92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92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92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92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92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92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927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927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92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3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927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927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92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392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392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392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392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392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392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392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392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392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392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392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392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392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392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392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392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392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392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392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392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392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392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392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392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273" grpId="0"/>
      <p:bldP spid="139274" grpId="0"/>
      <p:bldP spid="139275" grpId="0"/>
      <p:bldP spid="139276" grpId="0" animBg="1"/>
      <p:bldP spid="139277" grpId="0"/>
      <p:bldP spid="139278" grpId="0" animBg="1"/>
      <p:bldP spid="139281" grpId="0"/>
      <p:bldP spid="139282" grpId="0" animBg="1"/>
      <p:bldP spid="139283" grpId="0" animBg="1"/>
      <p:bldP spid="139284" grpId="0"/>
      <p:bldP spid="139285" grpId="0" animBg="1"/>
      <p:bldP spid="13928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1520825" y="52638"/>
            <a:ext cx="6300788" cy="94615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/>
              <a:t>Some of the strong electrolytes are the</a:t>
            </a:r>
          </a:p>
          <a:p>
            <a:r>
              <a:rPr lang="en-US" u="sng"/>
              <a:t>strong acids</a:t>
            </a:r>
            <a:r>
              <a:rPr lang="en-US"/>
              <a:t> and </a:t>
            </a:r>
            <a:r>
              <a:rPr lang="en-US" u="sng"/>
              <a:t>strong bases</a:t>
            </a:r>
            <a:r>
              <a:rPr lang="en-US"/>
              <a:t>. </a:t>
            </a:r>
          </a:p>
        </p:txBody>
      </p:sp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871658" y="1168775"/>
            <a:ext cx="3008313" cy="519113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b="1" dirty="0"/>
              <a:t>STRONG ACIDS </a:t>
            </a:r>
          </a:p>
        </p:txBody>
      </p:sp>
      <p:sp>
        <p:nvSpPr>
          <p:cNvPr id="175108" name="Rectangle 4"/>
          <p:cNvSpPr>
            <a:spLocks noChangeArrowheads="1"/>
          </p:cNvSpPr>
          <p:nvPr/>
        </p:nvSpPr>
        <p:spPr bwMode="auto">
          <a:xfrm>
            <a:off x="5521463" y="1168775"/>
            <a:ext cx="3125787" cy="519113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b="1"/>
              <a:t>STRONG BASES </a:t>
            </a:r>
          </a:p>
        </p:txBody>
      </p:sp>
      <p:grpSp>
        <p:nvGrpSpPr>
          <p:cNvPr id="2" name="Group 375"/>
          <p:cNvGrpSpPr>
            <a:grpSpLocks/>
          </p:cNvGrpSpPr>
          <p:nvPr/>
        </p:nvGrpSpPr>
        <p:grpSpPr bwMode="auto">
          <a:xfrm>
            <a:off x="5146813" y="2453063"/>
            <a:ext cx="3771900" cy="1466850"/>
            <a:chOff x="3085" y="5016"/>
            <a:chExt cx="2376" cy="924"/>
          </a:xfrm>
        </p:grpSpPr>
        <p:sp>
          <p:nvSpPr>
            <p:cNvPr id="11466" name="Rectangle 6"/>
            <p:cNvSpPr>
              <a:spLocks noChangeArrowheads="1"/>
            </p:cNvSpPr>
            <p:nvPr/>
          </p:nvSpPr>
          <p:spPr bwMode="auto">
            <a:xfrm>
              <a:off x="3085" y="5016"/>
              <a:ext cx="132" cy="132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67" name="Rectangle 7"/>
            <p:cNvSpPr>
              <a:spLocks noChangeArrowheads="1"/>
            </p:cNvSpPr>
            <p:nvPr/>
          </p:nvSpPr>
          <p:spPr bwMode="auto">
            <a:xfrm>
              <a:off x="3085" y="5148"/>
              <a:ext cx="132" cy="132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68" name="Rectangle 8"/>
            <p:cNvSpPr>
              <a:spLocks noChangeArrowheads="1"/>
            </p:cNvSpPr>
            <p:nvPr/>
          </p:nvSpPr>
          <p:spPr bwMode="auto">
            <a:xfrm>
              <a:off x="3085" y="5280"/>
              <a:ext cx="132" cy="132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69" name="Rectangle 9"/>
            <p:cNvSpPr>
              <a:spLocks noChangeArrowheads="1"/>
            </p:cNvSpPr>
            <p:nvPr/>
          </p:nvSpPr>
          <p:spPr bwMode="auto">
            <a:xfrm>
              <a:off x="3085" y="5412"/>
              <a:ext cx="132" cy="132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70" name="Rectangle 10"/>
            <p:cNvSpPr>
              <a:spLocks noChangeArrowheads="1"/>
            </p:cNvSpPr>
            <p:nvPr/>
          </p:nvSpPr>
          <p:spPr bwMode="auto">
            <a:xfrm>
              <a:off x="3085" y="5544"/>
              <a:ext cx="132" cy="132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71" name="Rectangle 11"/>
            <p:cNvSpPr>
              <a:spLocks noChangeArrowheads="1"/>
            </p:cNvSpPr>
            <p:nvPr/>
          </p:nvSpPr>
          <p:spPr bwMode="auto">
            <a:xfrm>
              <a:off x="3085" y="5676"/>
              <a:ext cx="132" cy="132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72" name="Rectangle 12"/>
            <p:cNvSpPr>
              <a:spLocks noChangeArrowheads="1"/>
            </p:cNvSpPr>
            <p:nvPr/>
          </p:nvSpPr>
          <p:spPr bwMode="auto">
            <a:xfrm>
              <a:off x="3085" y="5808"/>
              <a:ext cx="132" cy="132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73" name="Rectangle 13"/>
            <p:cNvSpPr>
              <a:spLocks noChangeArrowheads="1"/>
            </p:cNvSpPr>
            <p:nvPr/>
          </p:nvSpPr>
          <p:spPr bwMode="auto">
            <a:xfrm>
              <a:off x="3217" y="5148"/>
              <a:ext cx="132" cy="132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74" name="Rectangle 14"/>
            <p:cNvSpPr>
              <a:spLocks noChangeArrowheads="1"/>
            </p:cNvSpPr>
            <p:nvPr/>
          </p:nvSpPr>
          <p:spPr bwMode="auto">
            <a:xfrm>
              <a:off x="3217" y="5280"/>
              <a:ext cx="132" cy="132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75" name="Rectangle 15"/>
            <p:cNvSpPr>
              <a:spLocks noChangeArrowheads="1"/>
            </p:cNvSpPr>
            <p:nvPr/>
          </p:nvSpPr>
          <p:spPr bwMode="auto">
            <a:xfrm>
              <a:off x="3217" y="5412"/>
              <a:ext cx="132" cy="132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76" name="Rectangle 16"/>
            <p:cNvSpPr>
              <a:spLocks noChangeArrowheads="1"/>
            </p:cNvSpPr>
            <p:nvPr/>
          </p:nvSpPr>
          <p:spPr bwMode="auto">
            <a:xfrm>
              <a:off x="3217" y="5544"/>
              <a:ext cx="132" cy="132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77" name="Rectangle 17"/>
            <p:cNvSpPr>
              <a:spLocks noChangeArrowheads="1"/>
            </p:cNvSpPr>
            <p:nvPr/>
          </p:nvSpPr>
          <p:spPr bwMode="auto">
            <a:xfrm>
              <a:off x="3217" y="5676"/>
              <a:ext cx="132" cy="132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78" name="Rectangle 18"/>
            <p:cNvSpPr>
              <a:spLocks noChangeArrowheads="1"/>
            </p:cNvSpPr>
            <p:nvPr/>
          </p:nvSpPr>
          <p:spPr bwMode="auto">
            <a:xfrm>
              <a:off x="3217" y="5808"/>
              <a:ext cx="132" cy="132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79" name="Rectangle 19"/>
            <p:cNvSpPr>
              <a:spLocks noChangeArrowheads="1"/>
            </p:cNvSpPr>
            <p:nvPr/>
          </p:nvSpPr>
          <p:spPr bwMode="auto">
            <a:xfrm>
              <a:off x="3349" y="5412"/>
              <a:ext cx="132" cy="132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80" name="Rectangle 20"/>
            <p:cNvSpPr>
              <a:spLocks noChangeArrowheads="1"/>
            </p:cNvSpPr>
            <p:nvPr/>
          </p:nvSpPr>
          <p:spPr bwMode="auto">
            <a:xfrm>
              <a:off x="3349" y="5544"/>
              <a:ext cx="132" cy="132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81" name="Rectangle 21"/>
            <p:cNvSpPr>
              <a:spLocks noChangeArrowheads="1"/>
            </p:cNvSpPr>
            <p:nvPr/>
          </p:nvSpPr>
          <p:spPr bwMode="auto">
            <a:xfrm>
              <a:off x="3349" y="5676"/>
              <a:ext cx="132" cy="132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82" name="Rectangle 22"/>
            <p:cNvSpPr>
              <a:spLocks noChangeArrowheads="1"/>
            </p:cNvSpPr>
            <p:nvPr/>
          </p:nvSpPr>
          <p:spPr bwMode="auto">
            <a:xfrm>
              <a:off x="3349" y="5808"/>
              <a:ext cx="132" cy="132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83" name="Rectangle 23"/>
            <p:cNvSpPr>
              <a:spLocks noChangeArrowheads="1"/>
            </p:cNvSpPr>
            <p:nvPr/>
          </p:nvSpPr>
          <p:spPr bwMode="auto">
            <a:xfrm>
              <a:off x="3481" y="5412"/>
              <a:ext cx="132" cy="132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84" name="Rectangle 24"/>
            <p:cNvSpPr>
              <a:spLocks noChangeArrowheads="1"/>
            </p:cNvSpPr>
            <p:nvPr/>
          </p:nvSpPr>
          <p:spPr bwMode="auto">
            <a:xfrm>
              <a:off x="3481" y="5544"/>
              <a:ext cx="132" cy="132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85" name="Rectangle 25"/>
            <p:cNvSpPr>
              <a:spLocks noChangeArrowheads="1"/>
            </p:cNvSpPr>
            <p:nvPr/>
          </p:nvSpPr>
          <p:spPr bwMode="auto">
            <a:xfrm>
              <a:off x="3481" y="5676"/>
              <a:ext cx="132" cy="132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86" name="Rectangle 26"/>
            <p:cNvSpPr>
              <a:spLocks noChangeArrowheads="1"/>
            </p:cNvSpPr>
            <p:nvPr/>
          </p:nvSpPr>
          <p:spPr bwMode="auto">
            <a:xfrm>
              <a:off x="3481" y="5808"/>
              <a:ext cx="132" cy="132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87" name="Rectangle 27"/>
            <p:cNvSpPr>
              <a:spLocks noChangeArrowheads="1"/>
            </p:cNvSpPr>
            <p:nvPr/>
          </p:nvSpPr>
          <p:spPr bwMode="auto">
            <a:xfrm>
              <a:off x="3613" y="5412"/>
              <a:ext cx="132" cy="132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88" name="Rectangle 28"/>
            <p:cNvSpPr>
              <a:spLocks noChangeArrowheads="1"/>
            </p:cNvSpPr>
            <p:nvPr/>
          </p:nvSpPr>
          <p:spPr bwMode="auto">
            <a:xfrm>
              <a:off x="3613" y="5544"/>
              <a:ext cx="132" cy="132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89" name="Rectangle 29"/>
            <p:cNvSpPr>
              <a:spLocks noChangeArrowheads="1"/>
            </p:cNvSpPr>
            <p:nvPr/>
          </p:nvSpPr>
          <p:spPr bwMode="auto">
            <a:xfrm>
              <a:off x="3613" y="5676"/>
              <a:ext cx="132" cy="132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90" name="Rectangle 30"/>
            <p:cNvSpPr>
              <a:spLocks noChangeArrowheads="1"/>
            </p:cNvSpPr>
            <p:nvPr/>
          </p:nvSpPr>
          <p:spPr bwMode="auto">
            <a:xfrm>
              <a:off x="3613" y="5808"/>
              <a:ext cx="132" cy="132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91" name="Rectangle 31"/>
            <p:cNvSpPr>
              <a:spLocks noChangeArrowheads="1"/>
            </p:cNvSpPr>
            <p:nvPr/>
          </p:nvSpPr>
          <p:spPr bwMode="auto">
            <a:xfrm>
              <a:off x="3745" y="5412"/>
              <a:ext cx="132" cy="132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92" name="Rectangle 32"/>
            <p:cNvSpPr>
              <a:spLocks noChangeArrowheads="1"/>
            </p:cNvSpPr>
            <p:nvPr/>
          </p:nvSpPr>
          <p:spPr bwMode="auto">
            <a:xfrm>
              <a:off x="3745" y="5544"/>
              <a:ext cx="132" cy="132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93" name="Rectangle 33"/>
            <p:cNvSpPr>
              <a:spLocks noChangeArrowheads="1"/>
            </p:cNvSpPr>
            <p:nvPr/>
          </p:nvSpPr>
          <p:spPr bwMode="auto">
            <a:xfrm>
              <a:off x="3745" y="5676"/>
              <a:ext cx="132" cy="132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94" name="Rectangle 34"/>
            <p:cNvSpPr>
              <a:spLocks noChangeArrowheads="1"/>
            </p:cNvSpPr>
            <p:nvPr/>
          </p:nvSpPr>
          <p:spPr bwMode="auto">
            <a:xfrm>
              <a:off x="3745" y="5808"/>
              <a:ext cx="132" cy="132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95" name="Rectangle 35"/>
            <p:cNvSpPr>
              <a:spLocks noChangeArrowheads="1"/>
            </p:cNvSpPr>
            <p:nvPr/>
          </p:nvSpPr>
          <p:spPr bwMode="auto">
            <a:xfrm>
              <a:off x="3877" y="5412"/>
              <a:ext cx="132" cy="132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96" name="Rectangle 36"/>
            <p:cNvSpPr>
              <a:spLocks noChangeArrowheads="1"/>
            </p:cNvSpPr>
            <p:nvPr/>
          </p:nvSpPr>
          <p:spPr bwMode="auto">
            <a:xfrm>
              <a:off x="3877" y="5544"/>
              <a:ext cx="132" cy="132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97" name="Rectangle 37"/>
            <p:cNvSpPr>
              <a:spLocks noChangeArrowheads="1"/>
            </p:cNvSpPr>
            <p:nvPr/>
          </p:nvSpPr>
          <p:spPr bwMode="auto">
            <a:xfrm>
              <a:off x="3877" y="5676"/>
              <a:ext cx="132" cy="132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98" name="Rectangle 38"/>
            <p:cNvSpPr>
              <a:spLocks noChangeArrowheads="1"/>
            </p:cNvSpPr>
            <p:nvPr/>
          </p:nvSpPr>
          <p:spPr bwMode="auto">
            <a:xfrm>
              <a:off x="3877" y="5808"/>
              <a:ext cx="132" cy="132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99" name="Rectangle 39"/>
            <p:cNvSpPr>
              <a:spLocks noChangeArrowheads="1"/>
            </p:cNvSpPr>
            <p:nvPr/>
          </p:nvSpPr>
          <p:spPr bwMode="auto">
            <a:xfrm>
              <a:off x="4009" y="5412"/>
              <a:ext cx="132" cy="132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00" name="Rectangle 40"/>
            <p:cNvSpPr>
              <a:spLocks noChangeArrowheads="1"/>
            </p:cNvSpPr>
            <p:nvPr/>
          </p:nvSpPr>
          <p:spPr bwMode="auto">
            <a:xfrm>
              <a:off x="4009" y="5544"/>
              <a:ext cx="132" cy="132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01" name="Rectangle 41"/>
            <p:cNvSpPr>
              <a:spLocks noChangeArrowheads="1"/>
            </p:cNvSpPr>
            <p:nvPr/>
          </p:nvSpPr>
          <p:spPr bwMode="auto">
            <a:xfrm>
              <a:off x="4009" y="5676"/>
              <a:ext cx="132" cy="132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02" name="Rectangle 42"/>
            <p:cNvSpPr>
              <a:spLocks noChangeArrowheads="1"/>
            </p:cNvSpPr>
            <p:nvPr/>
          </p:nvSpPr>
          <p:spPr bwMode="auto">
            <a:xfrm>
              <a:off x="4009" y="5808"/>
              <a:ext cx="132" cy="132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03" name="Rectangle 43"/>
            <p:cNvSpPr>
              <a:spLocks noChangeArrowheads="1"/>
            </p:cNvSpPr>
            <p:nvPr/>
          </p:nvSpPr>
          <p:spPr bwMode="auto">
            <a:xfrm>
              <a:off x="4141" y="5412"/>
              <a:ext cx="132" cy="132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04" name="Rectangle 44"/>
            <p:cNvSpPr>
              <a:spLocks noChangeArrowheads="1"/>
            </p:cNvSpPr>
            <p:nvPr/>
          </p:nvSpPr>
          <p:spPr bwMode="auto">
            <a:xfrm>
              <a:off x="4141" y="5544"/>
              <a:ext cx="132" cy="132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05" name="Rectangle 45"/>
            <p:cNvSpPr>
              <a:spLocks noChangeArrowheads="1"/>
            </p:cNvSpPr>
            <p:nvPr/>
          </p:nvSpPr>
          <p:spPr bwMode="auto">
            <a:xfrm>
              <a:off x="4141" y="5676"/>
              <a:ext cx="132" cy="132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06" name="Rectangle 46"/>
            <p:cNvSpPr>
              <a:spLocks noChangeArrowheads="1"/>
            </p:cNvSpPr>
            <p:nvPr/>
          </p:nvSpPr>
          <p:spPr bwMode="auto">
            <a:xfrm>
              <a:off x="4141" y="5808"/>
              <a:ext cx="132" cy="132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07" name="Rectangle 47"/>
            <p:cNvSpPr>
              <a:spLocks noChangeArrowheads="1"/>
            </p:cNvSpPr>
            <p:nvPr/>
          </p:nvSpPr>
          <p:spPr bwMode="auto">
            <a:xfrm>
              <a:off x="4273" y="5412"/>
              <a:ext cx="132" cy="132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08" name="Rectangle 48"/>
            <p:cNvSpPr>
              <a:spLocks noChangeArrowheads="1"/>
            </p:cNvSpPr>
            <p:nvPr/>
          </p:nvSpPr>
          <p:spPr bwMode="auto">
            <a:xfrm>
              <a:off x="4273" y="5544"/>
              <a:ext cx="132" cy="132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09" name="Rectangle 49"/>
            <p:cNvSpPr>
              <a:spLocks noChangeArrowheads="1"/>
            </p:cNvSpPr>
            <p:nvPr/>
          </p:nvSpPr>
          <p:spPr bwMode="auto">
            <a:xfrm>
              <a:off x="4405" y="5412"/>
              <a:ext cx="132" cy="132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10" name="Rectangle 50"/>
            <p:cNvSpPr>
              <a:spLocks noChangeArrowheads="1"/>
            </p:cNvSpPr>
            <p:nvPr/>
          </p:nvSpPr>
          <p:spPr bwMode="auto">
            <a:xfrm>
              <a:off x="4405" y="5544"/>
              <a:ext cx="132" cy="132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11" name="Rectangle 51"/>
            <p:cNvSpPr>
              <a:spLocks noChangeArrowheads="1"/>
            </p:cNvSpPr>
            <p:nvPr/>
          </p:nvSpPr>
          <p:spPr bwMode="auto">
            <a:xfrm>
              <a:off x="4537" y="5412"/>
              <a:ext cx="132" cy="132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12" name="Rectangle 52"/>
            <p:cNvSpPr>
              <a:spLocks noChangeArrowheads="1"/>
            </p:cNvSpPr>
            <p:nvPr/>
          </p:nvSpPr>
          <p:spPr bwMode="auto">
            <a:xfrm>
              <a:off x="4537" y="5544"/>
              <a:ext cx="132" cy="132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13" name="Rectangle 53"/>
            <p:cNvSpPr>
              <a:spLocks noChangeArrowheads="1"/>
            </p:cNvSpPr>
            <p:nvPr/>
          </p:nvSpPr>
          <p:spPr bwMode="auto">
            <a:xfrm>
              <a:off x="4273" y="5676"/>
              <a:ext cx="132" cy="132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14" name="Rectangle 54"/>
            <p:cNvSpPr>
              <a:spLocks noChangeArrowheads="1"/>
            </p:cNvSpPr>
            <p:nvPr/>
          </p:nvSpPr>
          <p:spPr bwMode="auto">
            <a:xfrm>
              <a:off x="4405" y="5676"/>
              <a:ext cx="132" cy="132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15" name="Rectangle 55"/>
            <p:cNvSpPr>
              <a:spLocks noChangeArrowheads="1"/>
            </p:cNvSpPr>
            <p:nvPr/>
          </p:nvSpPr>
          <p:spPr bwMode="auto">
            <a:xfrm>
              <a:off x="4537" y="5676"/>
              <a:ext cx="132" cy="132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16" name="Rectangle 56"/>
            <p:cNvSpPr>
              <a:spLocks noChangeArrowheads="1"/>
            </p:cNvSpPr>
            <p:nvPr/>
          </p:nvSpPr>
          <p:spPr bwMode="auto">
            <a:xfrm>
              <a:off x="4669" y="5280"/>
              <a:ext cx="132" cy="132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17" name="Rectangle 57"/>
            <p:cNvSpPr>
              <a:spLocks noChangeArrowheads="1"/>
            </p:cNvSpPr>
            <p:nvPr/>
          </p:nvSpPr>
          <p:spPr bwMode="auto">
            <a:xfrm>
              <a:off x="4669" y="5412"/>
              <a:ext cx="132" cy="132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18" name="Rectangle 58"/>
            <p:cNvSpPr>
              <a:spLocks noChangeArrowheads="1"/>
            </p:cNvSpPr>
            <p:nvPr/>
          </p:nvSpPr>
          <p:spPr bwMode="auto">
            <a:xfrm>
              <a:off x="4669" y="5544"/>
              <a:ext cx="132" cy="132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19" name="Rectangle 59"/>
            <p:cNvSpPr>
              <a:spLocks noChangeArrowheads="1"/>
            </p:cNvSpPr>
            <p:nvPr/>
          </p:nvSpPr>
          <p:spPr bwMode="auto">
            <a:xfrm>
              <a:off x="4669" y="5676"/>
              <a:ext cx="132" cy="132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20" name="Rectangle 60"/>
            <p:cNvSpPr>
              <a:spLocks noChangeArrowheads="1"/>
            </p:cNvSpPr>
            <p:nvPr/>
          </p:nvSpPr>
          <p:spPr bwMode="auto">
            <a:xfrm>
              <a:off x="4801" y="5280"/>
              <a:ext cx="132" cy="132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21" name="Rectangle 61"/>
            <p:cNvSpPr>
              <a:spLocks noChangeArrowheads="1"/>
            </p:cNvSpPr>
            <p:nvPr/>
          </p:nvSpPr>
          <p:spPr bwMode="auto">
            <a:xfrm>
              <a:off x="4801" y="5412"/>
              <a:ext cx="132" cy="132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22" name="Rectangle 62"/>
            <p:cNvSpPr>
              <a:spLocks noChangeArrowheads="1"/>
            </p:cNvSpPr>
            <p:nvPr/>
          </p:nvSpPr>
          <p:spPr bwMode="auto">
            <a:xfrm>
              <a:off x="4801" y="5544"/>
              <a:ext cx="132" cy="132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23" name="Rectangle 63"/>
            <p:cNvSpPr>
              <a:spLocks noChangeArrowheads="1"/>
            </p:cNvSpPr>
            <p:nvPr/>
          </p:nvSpPr>
          <p:spPr bwMode="auto">
            <a:xfrm>
              <a:off x="4801" y="5676"/>
              <a:ext cx="132" cy="132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24" name="Rectangle 64"/>
            <p:cNvSpPr>
              <a:spLocks noChangeArrowheads="1"/>
            </p:cNvSpPr>
            <p:nvPr/>
          </p:nvSpPr>
          <p:spPr bwMode="auto">
            <a:xfrm>
              <a:off x="4933" y="5280"/>
              <a:ext cx="132" cy="132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25" name="Rectangle 65"/>
            <p:cNvSpPr>
              <a:spLocks noChangeArrowheads="1"/>
            </p:cNvSpPr>
            <p:nvPr/>
          </p:nvSpPr>
          <p:spPr bwMode="auto">
            <a:xfrm>
              <a:off x="4933" y="5412"/>
              <a:ext cx="132" cy="132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26" name="Rectangle 66"/>
            <p:cNvSpPr>
              <a:spLocks noChangeArrowheads="1"/>
            </p:cNvSpPr>
            <p:nvPr/>
          </p:nvSpPr>
          <p:spPr bwMode="auto">
            <a:xfrm>
              <a:off x="4933" y="5544"/>
              <a:ext cx="132" cy="132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27" name="Rectangle 67"/>
            <p:cNvSpPr>
              <a:spLocks noChangeArrowheads="1"/>
            </p:cNvSpPr>
            <p:nvPr/>
          </p:nvSpPr>
          <p:spPr bwMode="auto">
            <a:xfrm>
              <a:off x="4933" y="5676"/>
              <a:ext cx="132" cy="132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28" name="Rectangle 68"/>
            <p:cNvSpPr>
              <a:spLocks noChangeArrowheads="1"/>
            </p:cNvSpPr>
            <p:nvPr/>
          </p:nvSpPr>
          <p:spPr bwMode="auto">
            <a:xfrm>
              <a:off x="5065" y="5280"/>
              <a:ext cx="132" cy="132"/>
            </a:xfrm>
            <a:prstGeom prst="rect">
              <a:avLst/>
            </a:prstGeom>
            <a:solidFill>
              <a:srgbClr val="CC99FF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29" name="Rectangle 69"/>
            <p:cNvSpPr>
              <a:spLocks noChangeArrowheads="1"/>
            </p:cNvSpPr>
            <p:nvPr/>
          </p:nvSpPr>
          <p:spPr bwMode="auto">
            <a:xfrm>
              <a:off x="5065" y="5412"/>
              <a:ext cx="132" cy="132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30" name="Rectangle 70"/>
            <p:cNvSpPr>
              <a:spLocks noChangeArrowheads="1"/>
            </p:cNvSpPr>
            <p:nvPr/>
          </p:nvSpPr>
          <p:spPr bwMode="auto">
            <a:xfrm>
              <a:off x="5065" y="5544"/>
              <a:ext cx="132" cy="132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31" name="Rectangle 71"/>
            <p:cNvSpPr>
              <a:spLocks noChangeArrowheads="1"/>
            </p:cNvSpPr>
            <p:nvPr/>
          </p:nvSpPr>
          <p:spPr bwMode="auto">
            <a:xfrm>
              <a:off x="5065" y="5676"/>
              <a:ext cx="132" cy="132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32" name="Rectangle 72"/>
            <p:cNvSpPr>
              <a:spLocks noChangeArrowheads="1"/>
            </p:cNvSpPr>
            <p:nvPr/>
          </p:nvSpPr>
          <p:spPr bwMode="auto">
            <a:xfrm>
              <a:off x="5197" y="5280"/>
              <a:ext cx="132" cy="132"/>
            </a:xfrm>
            <a:prstGeom prst="rect">
              <a:avLst/>
            </a:prstGeom>
            <a:solidFill>
              <a:srgbClr val="00FF00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33" name="Rectangle 73"/>
            <p:cNvSpPr>
              <a:spLocks noChangeArrowheads="1"/>
            </p:cNvSpPr>
            <p:nvPr/>
          </p:nvSpPr>
          <p:spPr bwMode="auto">
            <a:xfrm>
              <a:off x="5197" y="5412"/>
              <a:ext cx="132" cy="132"/>
            </a:xfrm>
            <a:prstGeom prst="rect">
              <a:avLst/>
            </a:prstGeom>
            <a:solidFill>
              <a:srgbClr val="CC99FF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34" name="Rectangle 74"/>
            <p:cNvSpPr>
              <a:spLocks noChangeArrowheads="1"/>
            </p:cNvSpPr>
            <p:nvPr/>
          </p:nvSpPr>
          <p:spPr bwMode="auto">
            <a:xfrm>
              <a:off x="5197" y="5544"/>
              <a:ext cx="132" cy="132"/>
            </a:xfrm>
            <a:prstGeom prst="rect">
              <a:avLst/>
            </a:prstGeom>
            <a:solidFill>
              <a:srgbClr val="CC99FF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35" name="Rectangle 75"/>
            <p:cNvSpPr>
              <a:spLocks noChangeArrowheads="1"/>
            </p:cNvSpPr>
            <p:nvPr/>
          </p:nvSpPr>
          <p:spPr bwMode="auto">
            <a:xfrm>
              <a:off x="5197" y="5676"/>
              <a:ext cx="132" cy="132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36" name="Rectangle 76"/>
            <p:cNvSpPr>
              <a:spLocks noChangeArrowheads="1"/>
            </p:cNvSpPr>
            <p:nvPr/>
          </p:nvSpPr>
          <p:spPr bwMode="auto">
            <a:xfrm>
              <a:off x="5329" y="5280"/>
              <a:ext cx="132" cy="132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37" name="Rectangle 77"/>
            <p:cNvSpPr>
              <a:spLocks noChangeArrowheads="1"/>
            </p:cNvSpPr>
            <p:nvPr/>
          </p:nvSpPr>
          <p:spPr bwMode="auto">
            <a:xfrm>
              <a:off x="5329" y="5412"/>
              <a:ext cx="132" cy="132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38" name="Rectangle 78"/>
            <p:cNvSpPr>
              <a:spLocks noChangeArrowheads="1"/>
            </p:cNvSpPr>
            <p:nvPr/>
          </p:nvSpPr>
          <p:spPr bwMode="auto">
            <a:xfrm>
              <a:off x="5329" y="5544"/>
              <a:ext cx="132" cy="132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39" name="Rectangle 79"/>
            <p:cNvSpPr>
              <a:spLocks noChangeArrowheads="1"/>
            </p:cNvSpPr>
            <p:nvPr/>
          </p:nvSpPr>
          <p:spPr bwMode="auto">
            <a:xfrm>
              <a:off x="5329" y="5676"/>
              <a:ext cx="132" cy="132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40" name="Rectangle 80"/>
            <p:cNvSpPr>
              <a:spLocks noChangeArrowheads="1"/>
            </p:cNvSpPr>
            <p:nvPr/>
          </p:nvSpPr>
          <p:spPr bwMode="auto">
            <a:xfrm>
              <a:off x="4669" y="5148"/>
              <a:ext cx="132" cy="132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41" name="Rectangle 81"/>
            <p:cNvSpPr>
              <a:spLocks noChangeArrowheads="1"/>
            </p:cNvSpPr>
            <p:nvPr/>
          </p:nvSpPr>
          <p:spPr bwMode="auto">
            <a:xfrm>
              <a:off x="4801" y="5148"/>
              <a:ext cx="132" cy="132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42" name="Rectangle 82"/>
            <p:cNvSpPr>
              <a:spLocks noChangeArrowheads="1"/>
            </p:cNvSpPr>
            <p:nvPr/>
          </p:nvSpPr>
          <p:spPr bwMode="auto">
            <a:xfrm>
              <a:off x="4933" y="5148"/>
              <a:ext cx="132" cy="132"/>
            </a:xfrm>
            <a:prstGeom prst="rect">
              <a:avLst/>
            </a:prstGeom>
            <a:solidFill>
              <a:srgbClr val="CC99FF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43" name="Rectangle 83"/>
            <p:cNvSpPr>
              <a:spLocks noChangeArrowheads="1"/>
            </p:cNvSpPr>
            <p:nvPr/>
          </p:nvSpPr>
          <p:spPr bwMode="auto">
            <a:xfrm>
              <a:off x="5065" y="5148"/>
              <a:ext cx="132" cy="132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44" name="Rectangle 84"/>
            <p:cNvSpPr>
              <a:spLocks noChangeArrowheads="1"/>
            </p:cNvSpPr>
            <p:nvPr/>
          </p:nvSpPr>
          <p:spPr bwMode="auto">
            <a:xfrm>
              <a:off x="5197" y="5148"/>
              <a:ext cx="132" cy="132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45" name="Rectangle 85"/>
            <p:cNvSpPr>
              <a:spLocks noChangeArrowheads="1"/>
            </p:cNvSpPr>
            <p:nvPr/>
          </p:nvSpPr>
          <p:spPr bwMode="auto">
            <a:xfrm>
              <a:off x="5329" y="5148"/>
              <a:ext cx="132" cy="132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46" name="Rectangle 86"/>
            <p:cNvSpPr>
              <a:spLocks noChangeArrowheads="1"/>
            </p:cNvSpPr>
            <p:nvPr/>
          </p:nvSpPr>
          <p:spPr bwMode="auto">
            <a:xfrm>
              <a:off x="5329" y="5016"/>
              <a:ext cx="132" cy="132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47" name="Rectangle 87"/>
            <p:cNvSpPr>
              <a:spLocks noChangeArrowheads="1"/>
            </p:cNvSpPr>
            <p:nvPr/>
          </p:nvSpPr>
          <p:spPr bwMode="auto">
            <a:xfrm>
              <a:off x="3217" y="5412"/>
              <a:ext cx="132" cy="132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48" name="Rectangle 88"/>
            <p:cNvSpPr>
              <a:spLocks noChangeArrowheads="1"/>
            </p:cNvSpPr>
            <p:nvPr/>
          </p:nvSpPr>
          <p:spPr bwMode="auto">
            <a:xfrm>
              <a:off x="3217" y="5544"/>
              <a:ext cx="132" cy="132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49" name="Rectangle 89"/>
            <p:cNvSpPr>
              <a:spLocks noChangeArrowheads="1"/>
            </p:cNvSpPr>
            <p:nvPr/>
          </p:nvSpPr>
          <p:spPr bwMode="auto">
            <a:xfrm>
              <a:off x="3217" y="5676"/>
              <a:ext cx="132" cy="132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75194" name="Rectangle 90"/>
          <p:cNvSpPr>
            <a:spLocks noChangeArrowheads="1"/>
          </p:cNvSpPr>
          <p:nvPr/>
        </p:nvSpPr>
        <p:spPr bwMode="auto">
          <a:xfrm>
            <a:off x="5483363" y="1926013"/>
            <a:ext cx="3290887" cy="519112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/>
              <a:t>the hydroxides of... </a:t>
            </a:r>
          </a:p>
        </p:txBody>
      </p:sp>
      <p:sp>
        <p:nvSpPr>
          <p:cNvPr id="175195" name="Text Box 91"/>
          <p:cNvSpPr txBox="1">
            <a:spLocks noChangeArrowheads="1"/>
          </p:cNvSpPr>
          <p:nvPr/>
        </p:nvSpPr>
        <p:spPr bwMode="auto">
          <a:xfrm>
            <a:off x="5542251" y="5339900"/>
            <a:ext cx="3063875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/>
              <a:t>“strong base cations”</a:t>
            </a:r>
          </a:p>
        </p:txBody>
      </p:sp>
      <p:sp>
        <p:nvSpPr>
          <p:cNvPr id="175203" name="Rectangle 99"/>
          <p:cNvSpPr>
            <a:spLocks noChangeArrowheads="1"/>
          </p:cNvSpPr>
          <p:nvPr/>
        </p:nvSpPr>
        <p:spPr bwMode="auto">
          <a:xfrm>
            <a:off x="5809713" y="4187375"/>
            <a:ext cx="2455863" cy="94615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Li, Na, K, </a:t>
            </a:r>
            <a:r>
              <a:rPr lang="en-US" dirty="0" err="1">
                <a:solidFill>
                  <a:schemeClr val="tx1"/>
                </a:solidFill>
              </a:rPr>
              <a:t>Rb</a:t>
            </a:r>
            <a:r>
              <a:rPr lang="en-US" dirty="0">
                <a:solidFill>
                  <a:schemeClr val="tx1"/>
                </a:solidFill>
              </a:rPr>
              <a:t>,</a:t>
            </a:r>
          </a:p>
          <a:p>
            <a:r>
              <a:rPr lang="en-US" dirty="0">
                <a:solidFill>
                  <a:schemeClr val="tx1"/>
                </a:solidFill>
              </a:rPr>
              <a:t>Cs, </a:t>
            </a:r>
            <a:r>
              <a:rPr lang="en-US" dirty="0" err="1">
                <a:solidFill>
                  <a:schemeClr val="tx1"/>
                </a:solidFill>
              </a:rPr>
              <a:t>Ca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err="1">
                <a:solidFill>
                  <a:schemeClr val="tx1"/>
                </a:solidFill>
              </a:rPr>
              <a:t>Sr</a:t>
            </a:r>
            <a:r>
              <a:rPr lang="en-US" dirty="0">
                <a:solidFill>
                  <a:schemeClr val="tx1"/>
                </a:solidFill>
              </a:rPr>
              <a:t>, Ba</a:t>
            </a:r>
          </a:p>
        </p:txBody>
      </p:sp>
      <p:grpSp>
        <p:nvGrpSpPr>
          <p:cNvPr id="3" name="Group 113"/>
          <p:cNvGrpSpPr>
            <a:grpSpLocks/>
          </p:cNvGrpSpPr>
          <p:nvPr/>
        </p:nvGrpSpPr>
        <p:grpSpPr bwMode="auto">
          <a:xfrm>
            <a:off x="725608" y="2900738"/>
            <a:ext cx="3111500" cy="3668712"/>
            <a:chOff x="428" y="1595"/>
            <a:chExt cx="1960" cy="2311"/>
          </a:xfrm>
        </p:grpSpPr>
        <p:sp>
          <p:nvSpPr>
            <p:cNvPr id="11458" name="Rectangle 112"/>
            <p:cNvSpPr>
              <a:spLocks noChangeArrowheads="1"/>
            </p:cNvSpPr>
            <p:nvPr/>
          </p:nvSpPr>
          <p:spPr bwMode="auto">
            <a:xfrm>
              <a:off x="428" y="1595"/>
              <a:ext cx="1960" cy="2311"/>
            </a:xfrm>
            <a:prstGeom prst="rect">
              <a:avLst/>
            </a:prstGeom>
            <a:solidFill>
              <a:schemeClr val="tx1"/>
            </a:solidFill>
            <a:ln w="254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1459" name="Rectangle 92"/>
            <p:cNvSpPr>
              <a:spLocks noChangeArrowheads="1"/>
            </p:cNvSpPr>
            <p:nvPr/>
          </p:nvSpPr>
          <p:spPr bwMode="auto">
            <a:xfrm>
              <a:off x="447" y="1613"/>
              <a:ext cx="1887" cy="327"/>
            </a:xfrm>
            <a:prstGeom prst="rect">
              <a:avLst/>
            </a:prstGeom>
            <a:solidFill>
              <a:schemeClr val="tx2"/>
            </a:solidFill>
            <a:ln w="25400" algn="ctr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l"/>
              <a:r>
                <a:rPr lang="en-US">
                  <a:solidFill>
                    <a:srgbClr val="99FF99"/>
                  </a:solidFill>
                </a:rPr>
                <a:t>hydrochloric, HCl </a:t>
              </a:r>
            </a:p>
          </p:txBody>
        </p:sp>
        <p:sp>
          <p:nvSpPr>
            <p:cNvPr id="11460" name="Rectangle 93"/>
            <p:cNvSpPr>
              <a:spLocks noChangeArrowheads="1"/>
            </p:cNvSpPr>
            <p:nvPr/>
          </p:nvSpPr>
          <p:spPr bwMode="auto">
            <a:xfrm>
              <a:off x="447" y="1941"/>
              <a:ext cx="1924" cy="327"/>
            </a:xfrm>
            <a:prstGeom prst="rect">
              <a:avLst/>
            </a:prstGeom>
            <a:solidFill>
              <a:schemeClr val="tx2"/>
            </a:solidFill>
            <a:ln w="25400" algn="ctr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l"/>
              <a:r>
                <a:rPr lang="en-US">
                  <a:solidFill>
                    <a:srgbClr val="CC99FF"/>
                  </a:solidFill>
                </a:rPr>
                <a:t>hydrobromic, HBr </a:t>
              </a:r>
            </a:p>
          </p:txBody>
        </p:sp>
        <p:sp>
          <p:nvSpPr>
            <p:cNvPr id="11461" name="Rectangle 94"/>
            <p:cNvSpPr>
              <a:spLocks noChangeArrowheads="1"/>
            </p:cNvSpPr>
            <p:nvPr/>
          </p:nvSpPr>
          <p:spPr bwMode="auto">
            <a:xfrm>
              <a:off x="447" y="2268"/>
              <a:ext cx="1550" cy="327"/>
            </a:xfrm>
            <a:prstGeom prst="rect">
              <a:avLst/>
            </a:prstGeom>
            <a:solidFill>
              <a:schemeClr val="tx2"/>
            </a:solidFill>
            <a:ln w="25400" algn="ctr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l"/>
              <a:r>
                <a:rPr lang="en-US">
                  <a:solidFill>
                    <a:srgbClr val="CC99FF"/>
                  </a:solidFill>
                </a:rPr>
                <a:t>hydroiodic, HI </a:t>
              </a:r>
            </a:p>
          </p:txBody>
        </p:sp>
        <p:sp>
          <p:nvSpPr>
            <p:cNvPr id="11462" name="Rectangle 95"/>
            <p:cNvSpPr>
              <a:spLocks noChangeArrowheads="1"/>
            </p:cNvSpPr>
            <p:nvPr/>
          </p:nvSpPr>
          <p:spPr bwMode="auto">
            <a:xfrm>
              <a:off x="447" y="2594"/>
              <a:ext cx="1584" cy="327"/>
            </a:xfrm>
            <a:prstGeom prst="rect">
              <a:avLst/>
            </a:prstGeom>
            <a:solidFill>
              <a:schemeClr val="tx2"/>
            </a:solidFill>
            <a:ln w="25400" algn="ctr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l"/>
              <a:r>
                <a:rPr lang="en-US">
                  <a:solidFill>
                    <a:srgbClr val="99FF99"/>
                  </a:solidFill>
                </a:rPr>
                <a:t>chloric, HClO</a:t>
              </a:r>
              <a:r>
                <a:rPr lang="en-US" baseline="-25000">
                  <a:solidFill>
                    <a:srgbClr val="99FF99"/>
                  </a:solidFill>
                </a:rPr>
                <a:t>3</a:t>
              </a:r>
              <a:r>
                <a:rPr lang="en-US">
                  <a:solidFill>
                    <a:srgbClr val="99FF99"/>
                  </a:solidFill>
                </a:rPr>
                <a:t> </a:t>
              </a:r>
            </a:p>
          </p:txBody>
        </p:sp>
        <p:sp>
          <p:nvSpPr>
            <p:cNvPr id="11463" name="Rectangle 96"/>
            <p:cNvSpPr>
              <a:spLocks noChangeArrowheads="1"/>
            </p:cNvSpPr>
            <p:nvPr/>
          </p:nvSpPr>
          <p:spPr bwMode="auto">
            <a:xfrm>
              <a:off x="447" y="2921"/>
              <a:ext cx="1909" cy="327"/>
            </a:xfrm>
            <a:prstGeom prst="rect">
              <a:avLst/>
            </a:prstGeom>
            <a:solidFill>
              <a:schemeClr val="tx2"/>
            </a:solidFill>
            <a:ln w="25400" algn="ctr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l"/>
              <a:r>
                <a:rPr lang="en-US">
                  <a:solidFill>
                    <a:srgbClr val="99FF99"/>
                  </a:solidFill>
                </a:rPr>
                <a:t>perchloric, HClO</a:t>
              </a:r>
              <a:r>
                <a:rPr lang="en-US" baseline="-25000">
                  <a:solidFill>
                    <a:srgbClr val="99FF99"/>
                  </a:solidFill>
                </a:rPr>
                <a:t>4</a:t>
              </a:r>
              <a:r>
                <a:rPr lang="en-US">
                  <a:solidFill>
                    <a:srgbClr val="99FF99"/>
                  </a:solidFill>
                </a:rPr>
                <a:t> </a:t>
              </a:r>
            </a:p>
          </p:txBody>
        </p:sp>
        <p:sp>
          <p:nvSpPr>
            <p:cNvPr id="11464" name="Rectangle 97"/>
            <p:cNvSpPr>
              <a:spLocks noChangeArrowheads="1"/>
            </p:cNvSpPr>
            <p:nvPr/>
          </p:nvSpPr>
          <p:spPr bwMode="auto">
            <a:xfrm>
              <a:off x="447" y="3242"/>
              <a:ext cx="1359" cy="327"/>
            </a:xfrm>
            <a:prstGeom prst="rect">
              <a:avLst/>
            </a:prstGeom>
            <a:solidFill>
              <a:schemeClr val="tx2"/>
            </a:solidFill>
            <a:ln w="25400" algn="ctr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l"/>
              <a:r>
                <a:rPr lang="en-US">
                  <a:solidFill>
                    <a:srgbClr val="CC99FF"/>
                  </a:solidFill>
                </a:rPr>
                <a:t>nitric, HNO</a:t>
              </a:r>
              <a:r>
                <a:rPr lang="en-US" baseline="-25000">
                  <a:solidFill>
                    <a:srgbClr val="CC99FF"/>
                  </a:solidFill>
                </a:rPr>
                <a:t>3</a:t>
              </a:r>
              <a:r>
                <a:rPr lang="en-US">
                  <a:solidFill>
                    <a:srgbClr val="CC99FF"/>
                  </a:solidFill>
                </a:rPr>
                <a:t> </a:t>
              </a:r>
            </a:p>
          </p:txBody>
        </p:sp>
        <p:sp>
          <p:nvSpPr>
            <p:cNvPr id="11465" name="Rectangle 98"/>
            <p:cNvSpPr>
              <a:spLocks noChangeArrowheads="1"/>
            </p:cNvSpPr>
            <p:nvPr/>
          </p:nvSpPr>
          <p:spPr bwMode="auto">
            <a:xfrm>
              <a:off x="447" y="3571"/>
              <a:ext cx="1668" cy="327"/>
            </a:xfrm>
            <a:prstGeom prst="rect">
              <a:avLst/>
            </a:prstGeom>
            <a:solidFill>
              <a:schemeClr val="tx2"/>
            </a:solidFill>
            <a:ln w="25400" algn="ctr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l"/>
              <a:r>
                <a:rPr lang="en-US">
                  <a:solidFill>
                    <a:srgbClr val="CC99FF"/>
                  </a:solidFill>
                </a:rPr>
                <a:t>sulfuric, H</a:t>
              </a:r>
              <a:r>
                <a:rPr lang="en-US" baseline="-25000">
                  <a:solidFill>
                    <a:srgbClr val="CC99FF"/>
                  </a:solidFill>
                </a:rPr>
                <a:t>2</a:t>
              </a:r>
              <a:r>
                <a:rPr lang="en-US">
                  <a:solidFill>
                    <a:srgbClr val="CC99FF"/>
                  </a:solidFill>
                </a:rPr>
                <a:t>SO</a:t>
              </a:r>
              <a:r>
                <a:rPr lang="en-US" baseline="-25000">
                  <a:solidFill>
                    <a:srgbClr val="CC99FF"/>
                  </a:solidFill>
                </a:rPr>
                <a:t>4</a:t>
              </a:r>
              <a:r>
                <a:rPr lang="en-US">
                  <a:solidFill>
                    <a:srgbClr val="CC99FF"/>
                  </a:solidFill>
                </a:rPr>
                <a:t> </a:t>
              </a:r>
            </a:p>
          </p:txBody>
        </p:sp>
      </p:grpSp>
      <p:pic>
        <p:nvPicPr>
          <p:cNvPr id="175219" name="Picture 115" descr="snow-white-and-the-seven-dwarfs-3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0971" y="1657725"/>
            <a:ext cx="3719512" cy="130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1275" name="Group 204"/>
          <p:cNvGrpSpPr>
            <a:grpSpLocks/>
          </p:cNvGrpSpPr>
          <p:nvPr/>
        </p:nvGrpSpPr>
        <p:grpSpPr bwMode="auto">
          <a:xfrm>
            <a:off x="5146813" y="2454650"/>
            <a:ext cx="3771900" cy="1466850"/>
            <a:chOff x="3085" y="3990"/>
            <a:chExt cx="2376" cy="924"/>
          </a:xfrm>
        </p:grpSpPr>
        <p:sp>
          <p:nvSpPr>
            <p:cNvPr id="11374" name="Rectangle 120"/>
            <p:cNvSpPr>
              <a:spLocks noChangeArrowheads="1"/>
            </p:cNvSpPr>
            <p:nvPr/>
          </p:nvSpPr>
          <p:spPr bwMode="auto">
            <a:xfrm>
              <a:off x="3085" y="3990"/>
              <a:ext cx="132" cy="132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75" name="Rectangle 121"/>
            <p:cNvSpPr>
              <a:spLocks noChangeArrowheads="1"/>
            </p:cNvSpPr>
            <p:nvPr/>
          </p:nvSpPr>
          <p:spPr bwMode="auto">
            <a:xfrm>
              <a:off x="3085" y="4122"/>
              <a:ext cx="132" cy="132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76" name="Rectangle 122"/>
            <p:cNvSpPr>
              <a:spLocks noChangeArrowheads="1"/>
            </p:cNvSpPr>
            <p:nvPr/>
          </p:nvSpPr>
          <p:spPr bwMode="auto">
            <a:xfrm>
              <a:off x="3085" y="4254"/>
              <a:ext cx="132" cy="132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77" name="Rectangle 123"/>
            <p:cNvSpPr>
              <a:spLocks noChangeArrowheads="1"/>
            </p:cNvSpPr>
            <p:nvPr/>
          </p:nvSpPr>
          <p:spPr bwMode="auto">
            <a:xfrm>
              <a:off x="3085" y="4386"/>
              <a:ext cx="132" cy="132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78" name="Rectangle 124"/>
            <p:cNvSpPr>
              <a:spLocks noChangeArrowheads="1"/>
            </p:cNvSpPr>
            <p:nvPr/>
          </p:nvSpPr>
          <p:spPr bwMode="auto">
            <a:xfrm>
              <a:off x="3085" y="4518"/>
              <a:ext cx="132" cy="132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79" name="Rectangle 125"/>
            <p:cNvSpPr>
              <a:spLocks noChangeArrowheads="1"/>
            </p:cNvSpPr>
            <p:nvPr/>
          </p:nvSpPr>
          <p:spPr bwMode="auto">
            <a:xfrm>
              <a:off x="3085" y="4650"/>
              <a:ext cx="132" cy="132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80" name="Rectangle 126"/>
            <p:cNvSpPr>
              <a:spLocks noChangeArrowheads="1"/>
            </p:cNvSpPr>
            <p:nvPr/>
          </p:nvSpPr>
          <p:spPr bwMode="auto">
            <a:xfrm>
              <a:off x="3085" y="4782"/>
              <a:ext cx="132" cy="132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81" name="Rectangle 127"/>
            <p:cNvSpPr>
              <a:spLocks noChangeArrowheads="1"/>
            </p:cNvSpPr>
            <p:nvPr/>
          </p:nvSpPr>
          <p:spPr bwMode="auto">
            <a:xfrm>
              <a:off x="3217" y="4122"/>
              <a:ext cx="132" cy="132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82" name="Rectangle 128"/>
            <p:cNvSpPr>
              <a:spLocks noChangeArrowheads="1"/>
            </p:cNvSpPr>
            <p:nvPr/>
          </p:nvSpPr>
          <p:spPr bwMode="auto">
            <a:xfrm>
              <a:off x="3217" y="4254"/>
              <a:ext cx="132" cy="132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83" name="Rectangle 129"/>
            <p:cNvSpPr>
              <a:spLocks noChangeArrowheads="1"/>
            </p:cNvSpPr>
            <p:nvPr/>
          </p:nvSpPr>
          <p:spPr bwMode="auto">
            <a:xfrm>
              <a:off x="3217" y="4386"/>
              <a:ext cx="132" cy="132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84" name="Rectangle 130"/>
            <p:cNvSpPr>
              <a:spLocks noChangeArrowheads="1"/>
            </p:cNvSpPr>
            <p:nvPr/>
          </p:nvSpPr>
          <p:spPr bwMode="auto">
            <a:xfrm>
              <a:off x="3217" y="4518"/>
              <a:ext cx="132" cy="132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85" name="Rectangle 131"/>
            <p:cNvSpPr>
              <a:spLocks noChangeArrowheads="1"/>
            </p:cNvSpPr>
            <p:nvPr/>
          </p:nvSpPr>
          <p:spPr bwMode="auto">
            <a:xfrm>
              <a:off x="3217" y="4650"/>
              <a:ext cx="132" cy="132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86" name="Rectangle 132"/>
            <p:cNvSpPr>
              <a:spLocks noChangeArrowheads="1"/>
            </p:cNvSpPr>
            <p:nvPr/>
          </p:nvSpPr>
          <p:spPr bwMode="auto">
            <a:xfrm>
              <a:off x="3217" y="4782"/>
              <a:ext cx="132" cy="132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87" name="Rectangle 133"/>
            <p:cNvSpPr>
              <a:spLocks noChangeArrowheads="1"/>
            </p:cNvSpPr>
            <p:nvPr/>
          </p:nvSpPr>
          <p:spPr bwMode="auto">
            <a:xfrm>
              <a:off x="3349" y="4386"/>
              <a:ext cx="132" cy="132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88" name="Rectangle 134"/>
            <p:cNvSpPr>
              <a:spLocks noChangeArrowheads="1"/>
            </p:cNvSpPr>
            <p:nvPr/>
          </p:nvSpPr>
          <p:spPr bwMode="auto">
            <a:xfrm>
              <a:off x="3349" y="4518"/>
              <a:ext cx="132" cy="132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89" name="Rectangle 135"/>
            <p:cNvSpPr>
              <a:spLocks noChangeArrowheads="1"/>
            </p:cNvSpPr>
            <p:nvPr/>
          </p:nvSpPr>
          <p:spPr bwMode="auto">
            <a:xfrm>
              <a:off x="3349" y="4650"/>
              <a:ext cx="132" cy="132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90" name="Rectangle 136"/>
            <p:cNvSpPr>
              <a:spLocks noChangeArrowheads="1"/>
            </p:cNvSpPr>
            <p:nvPr/>
          </p:nvSpPr>
          <p:spPr bwMode="auto">
            <a:xfrm>
              <a:off x="3349" y="4782"/>
              <a:ext cx="132" cy="132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91" name="Rectangle 137"/>
            <p:cNvSpPr>
              <a:spLocks noChangeArrowheads="1"/>
            </p:cNvSpPr>
            <p:nvPr/>
          </p:nvSpPr>
          <p:spPr bwMode="auto">
            <a:xfrm>
              <a:off x="3481" y="4386"/>
              <a:ext cx="132" cy="132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92" name="Rectangle 138"/>
            <p:cNvSpPr>
              <a:spLocks noChangeArrowheads="1"/>
            </p:cNvSpPr>
            <p:nvPr/>
          </p:nvSpPr>
          <p:spPr bwMode="auto">
            <a:xfrm>
              <a:off x="3481" y="4518"/>
              <a:ext cx="132" cy="132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93" name="Rectangle 139"/>
            <p:cNvSpPr>
              <a:spLocks noChangeArrowheads="1"/>
            </p:cNvSpPr>
            <p:nvPr/>
          </p:nvSpPr>
          <p:spPr bwMode="auto">
            <a:xfrm>
              <a:off x="3481" y="4650"/>
              <a:ext cx="132" cy="132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94" name="Rectangle 140"/>
            <p:cNvSpPr>
              <a:spLocks noChangeArrowheads="1"/>
            </p:cNvSpPr>
            <p:nvPr/>
          </p:nvSpPr>
          <p:spPr bwMode="auto">
            <a:xfrm>
              <a:off x="3481" y="4782"/>
              <a:ext cx="132" cy="132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95" name="Rectangle 141"/>
            <p:cNvSpPr>
              <a:spLocks noChangeArrowheads="1"/>
            </p:cNvSpPr>
            <p:nvPr/>
          </p:nvSpPr>
          <p:spPr bwMode="auto">
            <a:xfrm>
              <a:off x="3613" y="4386"/>
              <a:ext cx="132" cy="132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96" name="Rectangle 142"/>
            <p:cNvSpPr>
              <a:spLocks noChangeArrowheads="1"/>
            </p:cNvSpPr>
            <p:nvPr/>
          </p:nvSpPr>
          <p:spPr bwMode="auto">
            <a:xfrm>
              <a:off x="3613" y="4518"/>
              <a:ext cx="132" cy="132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97" name="Rectangle 143"/>
            <p:cNvSpPr>
              <a:spLocks noChangeArrowheads="1"/>
            </p:cNvSpPr>
            <p:nvPr/>
          </p:nvSpPr>
          <p:spPr bwMode="auto">
            <a:xfrm>
              <a:off x="3613" y="4650"/>
              <a:ext cx="132" cy="132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98" name="Rectangle 144"/>
            <p:cNvSpPr>
              <a:spLocks noChangeArrowheads="1"/>
            </p:cNvSpPr>
            <p:nvPr/>
          </p:nvSpPr>
          <p:spPr bwMode="auto">
            <a:xfrm>
              <a:off x="3613" y="4782"/>
              <a:ext cx="132" cy="132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99" name="Rectangle 145"/>
            <p:cNvSpPr>
              <a:spLocks noChangeArrowheads="1"/>
            </p:cNvSpPr>
            <p:nvPr/>
          </p:nvSpPr>
          <p:spPr bwMode="auto">
            <a:xfrm>
              <a:off x="3745" y="4386"/>
              <a:ext cx="132" cy="132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00" name="Rectangle 146"/>
            <p:cNvSpPr>
              <a:spLocks noChangeArrowheads="1"/>
            </p:cNvSpPr>
            <p:nvPr/>
          </p:nvSpPr>
          <p:spPr bwMode="auto">
            <a:xfrm>
              <a:off x="3745" y="4518"/>
              <a:ext cx="132" cy="132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01" name="Rectangle 147"/>
            <p:cNvSpPr>
              <a:spLocks noChangeArrowheads="1"/>
            </p:cNvSpPr>
            <p:nvPr/>
          </p:nvSpPr>
          <p:spPr bwMode="auto">
            <a:xfrm>
              <a:off x="3745" y="4650"/>
              <a:ext cx="132" cy="132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02" name="Rectangle 148"/>
            <p:cNvSpPr>
              <a:spLocks noChangeArrowheads="1"/>
            </p:cNvSpPr>
            <p:nvPr/>
          </p:nvSpPr>
          <p:spPr bwMode="auto">
            <a:xfrm>
              <a:off x="3745" y="4782"/>
              <a:ext cx="132" cy="132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03" name="Rectangle 149"/>
            <p:cNvSpPr>
              <a:spLocks noChangeArrowheads="1"/>
            </p:cNvSpPr>
            <p:nvPr/>
          </p:nvSpPr>
          <p:spPr bwMode="auto">
            <a:xfrm>
              <a:off x="3877" y="4386"/>
              <a:ext cx="132" cy="132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04" name="Rectangle 150"/>
            <p:cNvSpPr>
              <a:spLocks noChangeArrowheads="1"/>
            </p:cNvSpPr>
            <p:nvPr/>
          </p:nvSpPr>
          <p:spPr bwMode="auto">
            <a:xfrm>
              <a:off x="3877" y="4518"/>
              <a:ext cx="132" cy="132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05" name="Rectangle 151"/>
            <p:cNvSpPr>
              <a:spLocks noChangeArrowheads="1"/>
            </p:cNvSpPr>
            <p:nvPr/>
          </p:nvSpPr>
          <p:spPr bwMode="auto">
            <a:xfrm>
              <a:off x="3877" y="4650"/>
              <a:ext cx="132" cy="132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06" name="Rectangle 152"/>
            <p:cNvSpPr>
              <a:spLocks noChangeArrowheads="1"/>
            </p:cNvSpPr>
            <p:nvPr/>
          </p:nvSpPr>
          <p:spPr bwMode="auto">
            <a:xfrm>
              <a:off x="3877" y="4782"/>
              <a:ext cx="132" cy="132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07" name="Rectangle 153"/>
            <p:cNvSpPr>
              <a:spLocks noChangeArrowheads="1"/>
            </p:cNvSpPr>
            <p:nvPr/>
          </p:nvSpPr>
          <p:spPr bwMode="auto">
            <a:xfrm>
              <a:off x="4009" y="4386"/>
              <a:ext cx="132" cy="132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08" name="Rectangle 154"/>
            <p:cNvSpPr>
              <a:spLocks noChangeArrowheads="1"/>
            </p:cNvSpPr>
            <p:nvPr/>
          </p:nvSpPr>
          <p:spPr bwMode="auto">
            <a:xfrm>
              <a:off x="4009" y="4518"/>
              <a:ext cx="132" cy="132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09" name="Rectangle 155"/>
            <p:cNvSpPr>
              <a:spLocks noChangeArrowheads="1"/>
            </p:cNvSpPr>
            <p:nvPr/>
          </p:nvSpPr>
          <p:spPr bwMode="auto">
            <a:xfrm>
              <a:off x="4009" y="4650"/>
              <a:ext cx="132" cy="132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10" name="Rectangle 156"/>
            <p:cNvSpPr>
              <a:spLocks noChangeArrowheads="1"/>
            </p:cNvSpPr>
            <p:nvPr/>
          </p:nvSpPr>
          <p:spPr bwMode="auto">
            <a:xfrm>
              <a:off x="4009" y="4782"/>
              <a:ext cx="132" cy="132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11" name="Rectangle 157"/>
            <p:cNvSpPr>
              <a:spLocks noChangeArrowheads="1"/>
            </p:cNvSpPr>
            <p:nvPr/>
          </p:nvSpPr>
          <p:spPr bwMode="auto">
            <a:xfrm>
              <a:off x="4141" y="4386"/>
              <a:ext cx="132" cy="132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12" name="Rectangle 158"/>
            <p:cNvSpPr>
              <a:spLocks noChangeArrowheads="1"/>
            </p:cNvSpPr>
            <p:nvPr/>
          </p:nvSpPr>
          <p:spPr bwMode="auto">
            <a:xfrm>
              <a:off x="4141" y="4518"/>
              <a:ext cx="132" cy="132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13" name="Rectangle 159"/>
            <p:cNvSpPr>
              <a:spLocks noChangeArrowheads="1"/>
            </p:cNvSpPr>
            <p:nvPr/>
          </p:nvSpPr>
          <p:spPr bwMode="auto">
            <a:xfrm>
              <a:off x="4141" y="4650"/>
              <a:ext cx="132" cy="132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14" name="Rectangle 160"/>
            <p:cNvSpPr>
              <a:spLocks noChangeArrowheads="1"/>
            </p:cNvSpPr>
            <p:nvPr/>
          </p:nvSpPr>
          <p:spPr bwMode="auto">
            <a:xfrm>
              <a:off x="4141" y="4782"/>
              <a:ext cx="132" cy="132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15" name="Rectangle 161"/>
            <p:cNvSpPr>
              <a:spLocks noChangeArrowheads="1"/>
            </p:cNvSpPr>
            <p:nvPr/>
          </p:nvSpPr>
          <p:spPr bwMode="auto">
            <a:xfrm>
              <a:off x="4273" y="4386"/>
              <a:ext cx="132" cy="132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16" name="Rectangle 162"/>
            <p:cNvSpPr>
              <a:spLocks noChangeArrowheads="1"/>
            </p:cNvSpPr>
            <p:nvPr/>
          </p:nvSpPr>
          <p:spPr bwMode="auto">
            <a:xfrm>
              <a:off x="4273" y="4518"/>
              <a:ext cx="132" cy="132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17" name="Rectangle 163"/>
            <p:cNvSpPr>
              <a:spLocks noChangeArrowheads="1"/>
            </p:cNvSpPr>
            <p:nvPr/>
          </p:nvSpPr>
          <p:spPr bwMode="auto">
            <a:xfrm>
              <a:off x="4405" y="4386"/>
              <a:ext cx="132" cy="132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18" name="Rectangle 164"/>
            <p:cNvSpPr>
              <a:spLocks noChangeArrowheads="1"/>
            </p:cNvSpPr>
            <p:nvPr/>
          </p:nvSpPr>
          <p:spPr bwMode="auto">
            <a:xfrm>
              <a:off x="4405" y="4518"/>
              <a:ext cx="132" cy="132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19" name="Rectangle 165"/>
            <p:cNvSpPr>
              <a:spLocks noChangeArrowheads="1"/>
            </p:cNvSpPr>
            <p:nvPr/>
          </p:nvSpPr>
          <p:spPr bwMode="auto">
            <a:xfrm>
              <a:off x="4537" y="4386"/>
              <a:ext cx="132" cy="132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20" name="Rectangle 166"/>
            <p:cNvSpPr>
              <a:spLocks noChangeArrowheads="1"/>
            </p:cNvSpPr>
            <p:nvPr/>
          </p:nvSpPr>
          <p:spPr bwMode="auto">
            <a:xfrm>
              <a:off x="4537" y="4518"/>
              <a:ext cx="132" cy="132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21" name="Rectangle 167"/>
            <p:cNvSpPr>
              <a:spLocks noChangeArrowheads="1"/>
            </p:cNvSpPr>
            <p:nvPr/>
          </p:nvSpPr>
          <p:spPr bwMode="auto">
            <a:xfrm>
              <a:off x="4273" y="4650"/>
              <a:ext cx="132" cy="132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22" name="Rectangle 168"/>
            <p:cNvSpPr>
              <a:spLocks noChangeArrowheads="1"/>
            </p:cNvSpPr>
            <p:nvPr/>
          </p:nvSpPr>
          <p:spPr bwMode="auto">
            <a:xfrm>
              <a:off x="4405" y="4650"/>
              <a:ext cx="132" cy="132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23" name="Rectangle 169"/>
            <p:cNvSpPr>
              <a:spLocks noChangeArrowheads="1"/>
            </p:cNvSpPr>
            <p:nvPr/>
          </p:nvSpPr>
          <p:spPr bwMode="auto">
            <a:xfrm>
              <a:off x="4537" y="4650"/>
              <a:ext cx="132" cy="132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24" name="Rectangle 170"/>
            <p:cNvSpPr>
              <a:spLocks noChangeArrowheads="1"/>
            </p:cNvSpPr>
            <p:nvPr/>
          </p:nvSpPr>
          <p:spPr bwMode="auto">
            <a:xfrm>
              <a:off x="4669" y="4254"/>
              <a:ext cx="132" cy="132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25" name="Rectangle 171"/>
            <p:cNvSpPr>
              <a:spLocks noChangeArrowheads="1"/>
            </p:cNvSpPr>
            <p:nvPr/>
          </p:nvSpPr>
          <p:spPr bwMode="auto">
            <a:xfrm>
              <a:off x="4669" y="4386"/>
              <a:ext cx="132" cy="132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26" name="Rectangle 172"/>
            <p:cNvSpPr>
              <a:spLocks noChangeArrowheads="1"/>
            </p:cNvSpPr>
            <p:nvPr/>
          </p:nvSpPr>
          <p:spPr bwMode="auto">
            <a:xfrm>
              <a:off x="4669" y="4518"/>
              <a:ext cx="132" cy="132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27" name="Rectangle 173"/>
            <p:cNvSpPr>
              <a:spLocks noChangeArrowheads="1"/>
            </p:cNvSpPr>
            <p:nvPr/>
          </p:nvSpPr>
          <p:spPr bwMode="auto">
            <a:xfrm>
              <a:off x="4669" y="4650"/>
              <a:ext cx="132" cy="132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28" name="Rectangle 174"/>
            <p:cNvSpPr>
              <a:spLocks noChangeArrowheads="1"/>
            </p:cNvSpPr>
            <p:nvPr/>
          </p:nvSpPr>
          <p:spPr bwMode="auto">
            <a:xfrm>
              <a:off x="4801" y="4254"/>
              <a:ext cx="132" cy="132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29" name="Rectangle 175"/>
            <p:cNvSpPr>
              <a:spLocks noChangeArrowheads="1"/>
            </p:cNvSpPr>
            <p:nvPr/>
          </p:nvSpPr>
          <p:spPr bwMode="auto">
            <a:xfrm>
              <a:off x="4801" y="4386"/>
              <a:ext cx="132" cy="132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30" name="Rectangle 176"/>
            <p:cNvSpPr>
              <a:spLocks noChangeArrowheads="1"/>
            </p:cNvSpPr>
            <p:nvPr/>
          </p:nvSpPr>
          <p:spPr bwMode="auto">
            <a:xfrm>
              <a:off x="4801" y="4518"/>
              <a:ext cx="132" cy="132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31" name="Rectangle 177"/>
            <p:cNvSpPr>
              <a:spLocks noChangeArrowheads="1"/>
            </p:cNvSpPr>
            <p:nvPr/>
          </p:nvSpPr>
          <p:spPr bwMode="auto">
            <a:xfrm>
              <a:off x="4801" y="4650"/>
              <a:ext cx="132" cy="132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32" name="Rectangle 178"/>
            <p:cNvSpPr>
              <a:spLocks noChangeArrowheads="1"/>
            </p:cNvSpPr>
            <p:nvPr/>
          </p:nvSpPr>
          <p:spPr bwMode="auto">
            <a:xfrm>
              <a:off x="4933" y="4254"/>
              <a:ext cx="132" cy="132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33" name="Rectangle 179"/>
            <p:cNvSpPr>
              <a:spLocks noChangeArrowheads="1"/>
            </p:cNvSpPr>
            <p:nvPr/>
          </p:nvSpPr>
          <p:spPr bwMode="auto">
            <a:xfrm>
              <a:off x="4933" y="4386"/>
              <a:ext cx="132" cy="132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34" name="Rectangle 180"/>
            <p:cNvSpPr>
              <a:spLocks noChangeArrowheads="1"/>
            </p:cNvSpPr>
            <p:nvPr/>
          </p:nvSpPr>
          <p:spPr bwMode="auto">
            <a:xfrm>
              <a:off x="4933" y="4518"/>
              <a:ext cx="132" cy="132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35" name="Rectangle 181"/>
            <p:cNvSpPr>
              <a:spLocks noChangeArrowheads="1"/>
            </p:cNvSpPr>
            <p:nvPr/>
          </p:nvSpPr>
          <p:spPr bwMode="auto">
            <a:xfrm>
              <a:off x="4933" y="4650"/>
              <a:ext cx="132" cy="132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36" name="Rectangle 182"/>
            <p:cNvSpPr>
              <a:spLocks noChangeArrowheads="1"/>
            </p:cNvSpPr>
            <p:nvPr/>
          </p:nvSpPr>
          <p:spPr bwMode="auto">
            <a:xfrm>
              <a:off x="5065" y="4254"/>
              <a:ext cx="132" cy="132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37" name="Rectangle 183"/>
            <p:cNvSpPr>
              <a:spLocks noChangeArrowheads="1"/>
            </p:cNvSpPr>
            <p:nvPr/>
          </p:nvSpPr>
          <p:spPr bwMode="auto">
            <a:xfrm>
              <a:off x="5065" y="4386"/>
              <a:ext cx="132" cy="132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38" name="Rectangle 184"/>
            <p:cNvSpPr>
              <a:spLocks noChangeArrowheads="1"/>
            </p:cNvSpPr>
            <p:nvPr/>
          </p:nvSpPr>
          <p:spPr bwMode="auto">
            <a:xfrm>
              <a:off x="5065" y="4518"/>
              <a:ext cx="132" cy="132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39" name="Rectangle 185"/>
            <p:cNvSpPr>
              <a:spLocks noChangeArrowheads="1"/>
            </p:cNvSpPr>
            <p:nvPr/>
          </p:nvSpPr>
          <p:spPr bwMode="auto">
            <a:xfrm>
              <a:off x="5065" y="4650"/>
              <a:ext cx="132" cy="132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40" name="Rectangle 186"/>
            <p:cNvSpPr>
              <a:spLocks noChangeArrowheads="1"/>
            </p:cNvSpPr>
            <p:nvPr/>
          </p:nvSpPr>
          <p:spPr bwMode="auto">
            <a:xfrm>
              <a:off x="5197" y="4254"/>
              <a:ext cx="132" cy="132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41" name="Rectangle 187"/>
            <p:cNvSpPr>
              <a:spLocks noChangeArrowheads="1"/>
            </p:cNvSpPr>
            <p:nvPr/>
          </p:nvSpPr>
          <p:spPr bwMode="auto">
            <a:xfrm>
              <a:off x="5197" y="4386"/>
              <a:ext cx="132" cy="132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42" name="Rectangle 188"/>
            <p:cNvSpPr>
              <a:spLocks noChangeArrowheads="1"/>
            </p:cNvSpPr>
            <p:nvPr/>
          </p:nvSpPr>
          <p:spPr bwMode="auto">
            <a:xfrm>
              <a:off x="5197" y="4518"/>
              <a:ext cx="132" cy="132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43" name="Rectangle 189"/>
            <p:cNvSpPr>
              <a:spLocks noChangeArrowheads="1"/>
            </p:cNvSpPr>
            <p:nvPr/>
          </p:nvSpPr>
          <p:spPr bwMode="auto">
            <a:xfrm>
              <a:off x="5197" y="4650"/>
              <a:ext cx="132" cy="132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44" name="Rectangle 190"/>
            <p:cNvSpPr>
              <a:spLocks noChangeArrowheads="1"/>
            </p:cNvSpPr>
            <p:nvPr/>
          </p:nvSpPr>
          <p:spPr bwMode="auto">
            <a:xfrm>
              <a:off x="5329" y="4254"/>
              <a:ext cx="132" cy="132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45" name="Rectangle 191"/>
            <p:cNvSpPr>
              <a:spLocks noChangeArrowheads="1"/>
            </p:cNvSpPr>
            <p:nvPr/>
          </p:nvSpPr>
          <p:spPr bwMode="auto">
            <a:xfrm>
              <a:off x="5329" y="4386"/>
              <a:ext cx="132" cy="132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46" name="Rectangle 192"/>
            <p:cNvSpPr>
              <a:spLocks noChangeArrowheads="1"/>
            </p:cNvSpPr>
            <p:nvPr/>
          </p:nvSpPr>
          <p:spPr bwMode="auto">
            <a:xfrm>
              <a:off x="5329" y="4518"/>
              <a:ext cx="132" cy="132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47" name="Rectangle 193"/>
            <p:cNvSpPr>
              <a:spLocks noChangeArrowheads="1"/>
            </p:cNvSpPr>
            <p:nvPr/>
          </p:nvSpPr>
          <p:spPr bwMode="auto">
            <a:xfrm>
              <a:off x="5329" y="4650"/>
              <a:ext cx="132" cy="132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48" name="Rectangle 194"/>
            <p:cNvSpPr>
              <a:spLocks noChangeArrowheads="1"/>
            </p:cNvSpPr>
            <p:nvPr/>
          </p:nvSpPr>
          <p:spPr bwMode="auto">
            <a:xfrm>
              <a:off x="4669" y="4122"/>
              <a:ext cx="132" cy="132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49" name="Rectangle 195"/>
            <p:cNvSpPr>
              <a:spLocks noChangeArrowheads="1"/>
            </p:cNvSpPr>
            <p:nvPr/>
          </p:nvSpPr>
          <p:spPr bwMode="auto">
            <a:xfrm>
              <a:off x="4801" y="4122"/>
              <a:ext cx="132" cy="132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50" name="Rectangle 196"/>
            <p:cNvSpPr>
              <a:spLocks noChangeArrowheads="1"/>
            </p:cNvSpPr>
            <p:nvPr/>
          </p:nvSpPr>
          <p:spPr bwMode="auto">
            <a:xfrm>
              <a:off x="4933" y="4122"/>
              <a:ext cx="132" cy="132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51" name="Rectangle 197"/>
            <p:cNvSpPr>
              <a:spLocks noChangeArrowheads="1"/>
            </p:cNvSpPr>
            <p:nvPr/>
          </p:nvSpPr>
          <p:spPr bwMode="auto">
            <a:xfrm>
              <a:off x="5065" y="4122"/>
              <a:ext cx="132" cy="132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52" name="Rectangle 198"/>
            <p:cNvSpPr>
              <a:spLocks noChangeArrowheads="1"/>
            </p:cNvSpPr>
            <p:nvPr/>
          </p:nvSpPr>
          <p:spPr bwMode="auto">
            <a:xfrm>
              <a:off x="5197" y="4122"/>
              <a:ext cx="132" cy="132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53" name="Rectangle 199"/>
            <p:cNvSpPr>
              <a:spLocks noChangeArrowheads="1"/>
            </p:cNvSpPr>
            <p:nvPr/>
          </p:nvSpPr>
          <p:spPr bwMode="auto">
            <a:xfrm>
              <a:off x="5329" y="4122"/>
              <a:ext cx="132" cy="132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54" name="Rectangle 200"/>
            <p:cNvSpPr>
              <a:spLocks noChangeArrowheads="1"/>
            </p:cNvSpPr>
            <p:nvPr/>
          </p:nvSpPr>
          <p:spPr bwMode="auto">
            <a:xfrm>
              <a:off x="5329" y="3990"/>
              <a:ext cx="132" cy="132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55" name="Rectangle 201"/>
            <p:cNvSpPr>
              <a:spLocks noChangeArrowheads="1"/>
            </p:cNvSpPr>
            <p:nvPr/>
          </p:nvSpPr>
          <p:spPr bwMode="auto">
            <a:xfrm>
              <a:off x="3217" y="4386"/>
              <a:ext cx="132" cy="132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56" name="Rectangle 202"/>
            <p:cNvSpPr>
              <a:spLocks noChangeArrowheads="1"/>
            </p:cNvSpPr>
            <p:nvPr/>
          </p:nvSpPr>
          <p:spPr bwMode="auto">
            <a:xfrm>
              <a:off x="3217" y="4518"/>
              <a:ext cx="132" cy="132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57" name="Rectangle 203"/>
            <p:cNvSpPr>
              <a:spLocks noChangeArrowheads="1"/>
            </p:cNvSpPr>
            <p:nvPr/>
          </p:nvSpPr>
          <p:spPr bwMode="auto">
            <a:xfrm>
              <a:off x="3217" y="4650"/>
              <a:ext cx="132" cy="132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" name="Group 376"/>
          <p:cNvGrpSpPr>
            <a:grpSpLocks/>
          </p:cNvGrpSpPr>
          <p:nvPr/>
        </p:nvGrpSpPr>
        <p:grpSpPr bwMode="auto">
          <a:xfrm>
            <a:off x="5146813" y="2454650"/>
            <a:ext cx="3771900" cy="1466850"/>
            <a:chOff x="3085" y="4011"/>
            <a:chExt cx="2376" cy="924"/>
          </a:xfrm>
        </p:grpSpPr>
        <p:sp>
          <p:nvSpPr>
            <p:cNvPr id="11290" name="Rectangle 291"/>
            <p:cNvSpPr>
              <a:spLocks noChangeArrowheads="1"/>
            </p:cNvSpPr>
            <p:nvPr/>
          </p:nvSpPr>
          <p:spPr bwMode="auto">
            <a:xfrm>
              <a:off x="3085" y="4011"/>
              <a:ext cx="132" cy="132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91" name="Rectangle 292"/>
            <p:cNvSpPr>
              <a:spLocks noChangeArrowheads="1"/>
            </p:cNvSpPr>
            <p:nvPr/>
          </p:nvSpPr>
          <p:spPr bwMode="auto">
            <a:xfrm>
              <a:off x="3085" y="4143"/>
              <a:ext cx="132" cy="132"/>
            </a:xfrm>
            <a:prstGeom prst="rect">
              <a:avLst/>
            </a:prstGeom>
            <a:solidFill>
              <a:srgbClr val="000000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92" name="Rectangle 293"/>
            <p:cNvSpPr>
              <a:spLocks noChangeArrowheads="1"/>
            </p:cNvSpPr>
            <p:nvPr/>
          </p:nvSpPr>
          <p:spPr bwMode="auto">
            <a:xfrm>
              <a:off x="3085" y="4275"/>
              <a:ext cx="132" cy="132"/>
            </a:xfrm>
            <a:prstGeom prst="rect">
              <a:avLst/>
            </a:prstGeom>
            <a:solidFill>
              <a:srgbClr val="000000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93" name="Rectangle 294"/>
            <p:cNvSpPr>
              <a:spLocks noChangeArrowheads="1"/>
            </p:cNvSpPr>
            <p:nvPr/>
          </p:nvSpPr>
          <p:spPr bwMode="auto">
            <a:xfrm>
              <a:off x="3085" y="4407"/>
              <a:ext cx="132" cy="132"/>
            </a:xfrm>
            <a:prstGeom prst="rect">
              <a:avLst/>
            </a:prstGeom>
            <a:solidFill>
              <a:srgbClr val="000000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94" name="Rectangle 295"/>
            <p:cNvSpPr>
              <a:spLocks noChangeArrowheads="1"/>
            </p:cNvSpPr>
            <p:nvPr/>
          </p:nvSpPr>
          <p:spPr bwMode="auto">
            <a:xfrm>
              <a:off x="3085" y="4539"/>
              <a:ext cx="132" cy="132"/>
            </a:xfrm>
            <a:prstGeom prst="rect">
              <a:avLst/>
            </a:prstGeom>
            <a:solidFill>
              <a:srgbClr val="000000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95" name="Rectangle 296"/>
            <p:cNvSpPr>
              <a:spLocks noChangeArrowheads="1"/>
            </p:cNvSpPr>
            <p:nvPr/>
          </p:nvSpPr>
          <p:spPr bwMode="auto">
            <a:xfrm>
              <a:off x="3085" y="4671"/>
              <a:ext cx="132" cy="132"/>
            </a:xfrm>
            <a:prstGeom prst="rect">
              <a:avLst/>
            </a:prstGeom>
            <a:solidFill>
              <a:srgbClr val="000000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96" name="Rectangle 297"/>
            <p:cNvSpPr>
              <a:spLocks noChangeArrowheads="1"/>
            </p:cNvSpPr>
            <p:nvPr/>
          </p:nvSpPr>
          <p:spPr bwMode="auto">
            <a:xfrm>
              <a:off x="3085" y="4803"/>
              <a:ext cx="132" cy="132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97" name="Rectangle 298"/>
            <p:cNvSpPr>
              <a:spLocks noChangeArrowheads="1"/>
            </p:cNvSpPr>
            <p:nvPr/>
          </p:nvSpPr>
          <p:spPr bwMode="auto">
            <a:xfrm>
              <a:off x="3217" y="4143"/>
              <a:ext cx="132" cy="132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98" name="Rectangle 299"/>
            <p:cNvSpPr>
              <a:spLocks noChangeArrowheads="1"/>
            </p:cNvSpPr>
            <p:nvPr/>
          </p:nvSpPr>
          <p:spPr bwMode="auto">
            <a:xfrm>
              <a:off x="3217" y="4275"/>
              <a:ext cx="132" cy="132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99" name="Rectangle 300"/>
            <p:cNvSpPr>
              <a:spLocks noChangeArrowheads="1"/>
            </p:cNvSpPr>
            <p:nvPr/>
          </p:nvSpPr>
          <p:spPr bwMode="auto">
            <a:xfrm>
              <a:off x="3217" y="4407"/>
              <a:ext cx="132" cy="132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00" name="Rectangle 301"/>
            <p:cNvSpPr>
              <a:spLocks noChangeArrowheads="1"/>
            </p:cNvSpPr>
            <p:nvPr/>
          </p:nvSpPr>
          <p:spPr bwMode="auto">
            <a:xfrm>
              <a:off x="3217" y="4539"/>
              <a:ext cx="132" cy="132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01" name="Rectangle 302"/>
            <p:cNvSpPr>
              <a:spLocks noChangeArrowheads="1"/>
            </p:cNvSpPr>
            <p:nvPr/>
          </p:nvSpPr>
          <p:spPr bwMode="auto">
            <a:xfrm>
              <a:off x="3217" y="4671"/>
              <a:ext cx="132" cy="132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02" name="Rectangle 303"/>
            <p:cNvSpPr>
              <a:spLocks noChangeArrowheads="1"/>
            </p:cNvSpPr>
            <p:nvPr/>
          </p:nvSpPr>
          <p:spPr bwMode="auto">
            <a:xfrm>
              <a:off x="3217" y="4803"/>
              <a:ext cx="132" cy="132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03" name="Rectangle 304"/>
            <p:cNvSpPr>
              <a:spLocks noChangeArrowheads="1"/>
            </p:cNvSpPr>
            <p:nvPr/>
          </p:nvSpPr>
          <p:spPr bwMode="auto">
            <a:xfrm>
              <a:off x="3349" y="4407"/>
              <a:ext cx="132" cy="132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04" name="Rectangle 305"/>
            <p:cNvSpPr>
              <a:spLocks noChangeArrowheads="1"/>
            </p:cNvSpPr>
            <p:nvPr/>
          </p:nvSpPr>
          <p:spPr bwMode="auto">
            <a:xfrm>
              <a:off x="3349" y="4539"/>
              <a:ext cx="132" cy="132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05" name="Rectangle 306"/>
            <p:cNvSpPr>
              <a:spLocks noChangeArrowheads="1"/>
            </p:cNvSpPr>
            <p:nvPr/>
          </p:nvSpPr>
          <p:spPr bwMode="auto">
            <a:xfrm>
              <a:off x="3349" y="4671"/>
              <a:ext cx="132" cy="132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06" name="Rectangle 307"/>
            <p:cNvSpPr>
              <a:spLocks noChangeArrowheads="1"/>
            </p:cNvSpPr>
            <p:nvPr/>
          </p:nvSpPr>
          <p:spPr bwMode="auto">
            <a:xfrm>
              <a:off x="3349" y="4803"/>
              <a:ext cx="132" cy="132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07" name="Rectangle 308"/>
            <p:cNvSpPr>
              <a:spLocks noChangeArrowheads="1"/>
            </p:cNvSpPr>
            <p:nvPr/>
          </p:nvSpPr>
          <p:spPr bwMode="auto">
            <a:xfrm>
              <a:off x="3481" y="4407"/>
              <a:ext cx="132" cy="132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08" name="Rectangle 309"/>
            <p:cNvSpPr>
              <a:spLocks noChangeArrowheads="1"/>
            </p:cNvSpPr>
            <p:nvPr/>
          </p:nvSpPr>
          <p:spPr bwMode="auto">
            <a:xfrm>
              <a:off x="3481" y="4539"/>
              <a:ext cx="132" cy="132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09" name="Rectangle 310"/>
            <p:cNvSpPr>
              <a:spLocks noChangeArrowheads="1"/>
            </p:cNvSpPr>
            <p:nvPr/>
          </p:nvSpPr>
          <p:spPr bwMode="auto">
            <a:xfrm>
              <a:off x="3481" y="4671"/>
              <a:ext cx="132" cy="132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10" name="Rectangle 311"/>
            <p:cNvSpPr>
              <a:spLocks noChangeArrowheads="1"/>
            </p:cNvSpPr>
            <p:nvPr/>
          </p:nvSpPr>
          <p:spPr bwMode="auto">
            <a:xfrm>
              <a:off x="3481" y="4803"/>
              <a:ext cx="132" cy="132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11" name="Rectangle 312"/>
            <p:cNvSpPr>
              <a:spLocks noChangeArrowheads="1"/>
            </p:cNvSpPr>
            <p:nvPr/>
          </p:nvSpPr>
          <p:spPr bwMode="auto">
            <a:xfrm>
              <a:off x="3613" y="4407"/>
              <a:ext cx="132" cy="132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12" name="Rectangle 313"/>
            <p:cNvSpPr>
              <a:spLocks noChangeArrowheads="1"/>
            </p:cNvSpPr>
            <p:nvPr/>
          </p:nvSpPr>
          <p:spPr bwMode="auto">
            <a:xfrm>
              <a:off x="3613" y="4539"/>
              <a:ext cx="132" cy="132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13" name="Rectangle 314"/>
            <p:cNvSpPr>
              <a:spLocks noChangeArrowheads="1"/>
            </p:cNvSpPr>
            <p:nvPr/>
          </p:nvSpPr>
          <p:spPr bwMode="auto">
            <a:xfrm>
              <a:off x="3613" y="4671"/>
              <a:ext cx="132" cy="132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14" name="Rectangle 315"/>
            <p:cNvSpPr>
              <a:spLocks noChangeArrowheads="1"/>
            </p:cNvSpPr>
            <p:nvPr/>
          </p:nvSpPr>
          <p:spPr bwMode="auto">
            <a:xfrm>
              <a:off x="3613" y="4803"/>
              <a:ext cx="132" cy="132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15" name="Rectangle 316"/>
            <p:cNvSpPr>
              <a:spLocks noChangeArrowheads="1"/>
            </p:cNvSpPr>
            <p:nvPr/>
          </p:nvSpPr>
          <p:spPr bwMode="auto">
            <a:xfrm>
              <a:off x="3745" y="4407"/>
              <a:ext cx="132" cy="132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16" name="Rectangle 317"/>
            <p:cNvSpPr>
              <a:spLocks noChangeArrowheads="1"/>
            </p:cNvSpPr>
            <p:nvPr/>
          </p:nvSpPr>
          <p:spPr bwMode="auto">
            <a:xfrm>
              <a:off x="3745" y="4539"/>
              <a:ext cx="132" cy="132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17" name="Rectangle 318"/>
            <p:cNvSpPr>
              <a:spLocks noChangeArrowheads="1"/>
            </p:cNvSpPr>
            <p:nvPr/>
          </p:nvSpPr>
          <p:spPr bwMode="auto">
            <a:xfrm>
              <a:off x="3745" y="4671"/>
              <a:ext cx="132" cy="132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18" name="Rectangle 319"/>
            <p:cNvSpPr>
              <a:spLocks noChangeArrowheads="1"/>
            </p:cNvSpPr>
            <p:nvPr/>
          </p:nvSpPr>
          <p:spPr bwMode="auto">
            <a:xfrm>
              <a:off x="3745" y="4803"/>
              <a:ext cx="132" cy="132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19" name="Rectangle 320"/>
            <p:cNvSpPr>
              <a:spLocks noChangeArrowheads="1"/>
            </p:cNvSpPr>
            <p:nvPr/>
          </p:nvSpPr>
          <p:spPr bwMode="auto">
            <a:xfrm>
              <a:off x="3877" y="4407"/>
              <a:ext cx="132" cy="132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20" name="Rectangle 321"/>
            <p:cNvSpPr>
              <a:spLocks noChangeArrowheads="1"/>
            </p:cNvSpPr>
            <p:nvPr/>
          </p:nvSpPr>
          <p:spPr bwMode="auto">
            <a:xfrm>
              <a:off x="3877" y="4539"/>
              <a:ext cx="132" cy="132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21" name="Rectangle 322"/>
            <p:cNvSpPr>
              <a:spLocks noChangeArrowheads="1"/>
            </p:cNvSpPr>
            <p:nvPr/>
          </p:nvSpPr>
          <p:spPr bwMode="auto">
            <a:xfrm>
              <a:off x="3877" y="4671"/>
              <a:ext cx="132" cy="132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22" name="Rectangle 323"/>
            <p:cNvSpPr>
              <a:spLocks noChangeArrowheads="1"/>
            </p:cNvSpPr>
            <p:nvPr/>
          </p:nvSpPr>
          <p:spPr bwMode="auto">
            <a:xfrm>
              <a:off x="3877" y="4803"/>
              <a:ext cx="132" cy="132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23" name="Rectangle 324"/>
            <p:cNvSpPr>
              <a:spLocks noChangeArrowheads="1"/>
            </p:cNvSpPr>
            <p:nvPr/>
          </p:nvSpPr>
          <p:spPr bwMode="auto">
            <a:xfrm>
              <a:off x="4009" y="4407"/>
              <a:ext cx="132" cy="132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24" name="Rectangle 325"/>
            <p:cNvSpPr>
              <a:spLocks noChangeArrowheads="1"/>
            </p:cNvSpPr>
            <p:nvPr/>
          </p:nvSpPr>
          <p:spPr bwMode="auto">
            <a:xfrm>
              <a:off x="4009" y="4539"/>
              <a:ext cx="132" cy="132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25" name="Rectangle 326"/>
            <p:cNvSpPr>
              <a:spLocks noChangeArrowheads="1"/>
            </p:cNvSpPr>
            <p:nvPr/>
          </p:nvSpPr>
          <p:spPr bwMode="auto">
            <a:xfrm>
              <a:off x="4009" y="4671"/>
              <a:ext cx="132" cy="132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26" name="Rectangle 327"/>
            <p:cNvSpPr>
              <a:spLocks noChangeArrowheads="1"/>
            </p:cNvSpPr>
            <p:nvPr/>
          </p:nvSpPr>
          <p:spPr bwMode="auto">
            <a:xfrm>
              <a:off x="4009" y="4803"/>
              <a:ext cx="132" cy="132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27" name="Rectangle 328"/>
            <p:cNvSpPr>
              <a:spLocks noChangeArrowheads="1"/>
            </p:cNvSpPr>
            <p:nvPr/>
          </p:nvSpPr>
          <p:spPr bwMode="auto">
            <a:xfrm>
              <a:off x="4141" y="4407"/>
              <a:ext cx="132" cy="132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28" name="Rectangle 329"/>
            <p:cNvSpPr>
              <a:spLocks noChangeArrowheads="1"/>
            </p:cNvSpPr>
            <p:nvPr/>
          </p:nvSpPr>
          <p:spPr bwMode="auto">
            <a:xfrm>
              <a:off x="4141" y="4539"/>
              <a:ext cx="132" cy="132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29" name="Rectangle 330"/>
            <p:cNvSpPr>
              <a:spLocks noChangeArrowheads="1"/>
            </p:cNvSpPr>
            <p:nvPr/>
          </p:nvSpPr>
          <p:spPr bwMode="auto">
            <a:xfrm>
              <a:off x="4141" y="4671"/>
              <a:ext cx="132" cy="132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30" name="Rectangle 331"/>
            <p:cNvSpPr>
              <a:spLocks noChangeArrowheads="1"/>
            </p:cNvSpPr>
            <p:nvPr/>
          </p:nvSpPr>
          <p:spPr bwMode="auto">
            <a:xfrm>
              <a:off x="4141" y="4803"/>
              <a:ext cx="132" cy="132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31" name="Rectangle 332"/>
            <p:cNvSpPr>
              <a:spLocks noChangeArrowheads="1"/>
            </p:cNvSpPr>
            <p:nvPr/>
          </p:nvSpPr>
          <p:spPr bwMode="auto">
            <a:xfrm>
              <a:off x="4273" y="4407"/>
              <a:ext cx="132" cy="132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32" name="Rectangle 333"/>
            <p:cNvSpPr>
              <a:spLocks noChangeArrowheads="1"/>
            </p:cNvSpPr>
            <p:nvPr/>
          </p:nvSpPr>
          <p:spPr bwMode="auto">
            <a:xfrm>
              <a:off x="4273" y="4539"/>
              <a:ext cx="132" cy="132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33" name="Rectangle 334"/>
            <p:cNvSpPr>
              <a:spLocks noChangeArrowheads="1"/>
            </p:cNvSpPr>
            <p:nvPr/>
          </p:nvSpPr>
          <p:spPr bwMode="auto">
            <a:xfrm>
              <a:off x="4405" y="4407"/>
              <a:ext cx="132" cy="132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34" name="Rectangle 335"/>
            <p:cNvSpPr>
              <a:spLocks noChangeArrowheads="1"/>
            </p:cNvSpPr>
            <p:nvPr/>
          </p:nvSpPr>
          <p:spPr bwMode="auto">
            <a:xfrm>
              <a:off x="4405" y="4539"/>
              <a:ext cx="132" cy="132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35" name="Rectangle 336"/>
            <p:cNvSpPr>
              <a:spLocks noChangeArrowheads="1"/>
            </p:cNvSpPr>
            <p:nvPr/>
          </p:nvSpPr>
          <p:spPr bwMode="auto">
            <a:xfrm>
              <a:off x="4537" y="4407"/>
              <a:ext cx="132" cy="132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36" name="Rectangle 337"/>
            <p:cNvSpPr>
              <a:spLocks noChangeArrowheads="1"/>
            </p:cNvSpPr>
            <p:nvPr/>
          </p:nvSpPr>
          <p:spPr bwMode="auto">
            <a:xfrm>
              <a:off x="4537" y="4539"/>
              <a:ext cx="132" cy="132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37" name="Rectangle 338"/>
            <p:cNvSpPr>
              <a:spLocks noChangeArrowheads="1"/>
            </p:cNvSpPr>
            <p:nvPr/>
          </p:nvSpPr>
          <p:spPr bwMode="auto">
            <a:xfrm>
              <a:off x="4273" y="4671"/>
              <a:ext cx="132" cy="132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38" name="Rectangle 339"/>
            <p:cNvSpPr>
              <a:spLocks noChangeArrowheads="1"/>
            </p:cNvSpPr>
            <p:nvPr/>
          </p:nvSpPr>
          <p:spPr bwMode="auto">
            <a:xfrm>
              <a:off x="4405" y="4671"/>
              <a:ext cx="132" cy="132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39" name="Rectangle 340"/>
            <p:cNvSpPr>
              <a:spLocks noChangeArrowheads="1"/>
            </p:cNvSpPr>
            <p:nvPr/>
          </p:nvSpPr>
          <p:spPr bwMode="auto">
            <a:xfrm>
              <a:off x="4537" y="4671"/>
              <a:ext cx="132" cy="132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40" name="Rectangle 341"/>
            <p:cNvSpPr>
              <a:spLocks noChangeArrowheads="1"/>
            </p:cNvSpPr>
            <p:nvPr/>
          </p:nvSpPr>
          <p:spPr bwMode="auto">
            <a:xfrm>
              <a:off x="4669" y="4275"/>
              <a:ext cx="132" cy="132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41" name="Rectangle 342"/>
            <p:cNvSpPr>
              <a:spLocks noChangeArrowheads="1"/>
            </p:cNvSpPr>
            <p:nvPr/>
          </p:nvSpPr>
          <p:spPr bwMode="auto">
            <a:xfrm>
              <a:off x="4669" y="4407"/>
              <a:ext cx="132" cy="132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42" name="Rectangle 343"/>
            <p:cNvSpPr>
              <a:spLocks noChangeArrowheads="1"/>
            </p:cNvSpPr>
            <p:nvPr/>
          </p:nvSpPr>
          <p:spPr bwMode="auto">
            <a:xfrm>
              <a:off x="4669" y="4539"/>
              <a:ext cx="132" cy="132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43" name="Rectangle 344"/>
            <p:cNvSpPr>
              <a:spLocks noChangeArrowheads="1"/>
            </p:cNvSpPr>
            <p:nvPr/>
          </p:nvSpPr>
          <p:spPr bwMode="auto">
            <a:xfrm>
              <a:off x="4669" y="4671"/>
              <a:ext cx="132" cy="132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44" name="Rectangle 345"/>
            <p:cNvSpPr>
              <a:spLocks noChangeArrowheads="1"/>
            </p:cNvSpPr>
            <p:nvPr/>
          </p:nvSpPr>
          <p:spPr bwMode="auto">
            <a:xfrm>
              <a:off x="4801" y="4275"/>
              <a:ext cx="132" cy="132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45" name="Rectangle 346"/>
            <p:cNvSpPr>
              <a:spLocks noChangeArrowheads="1"/>
            </p:cNvSpPr>
            <p:nvPr/>
          </p:nvSpPr>
          <p:spPr bwMode="auto">
            <a:xfrm>
              <a:off x="4801" y="4407"/>
              <a:ext cx="132" cy="132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46" name="Rectangle 347"/>
            <p:cNvSpPr>
              <a:spLocks noChangeArrowheads="1"/>
            </p:cNvSpPr>
            <p:nvPr/>
          </p:nvSpPr>
          <p:spPr bwMode="auto">
            <a:xfrm>
              <a:off x="4801" y="4539"/>
              <a:ext cx="132" cy="132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47" name="Rectangle 348"/>
            <p:cNvSpPr>
              <a:spLocks noChangeArrowheads="1"/>
            </p:cNvSpPr>
            <p:nvPr/>
          </p:nvSpPr>
          <p:spPr bwMode="auto">
            <a:xfrm>
              <a:off x="4801" y="4671"/>
              <a:ext cx="132" cy="132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48" name="Rectangle 349"/>
            <p:cNvSpPr>
              <a:spLocks noChangeArrowheads="1"/>
            </p:cNvSpPr>
            <p:nvPr/>
          </p:nvSpPr>
          <p:spPr bwMode="auto">
            <a:xfrm>
              <a:off x="4933" y="4275"/>
              <a:ext cx="132" cy="132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49" name="Rectangle 350"/>
            <p:cNvSpPr>
              <a:spLocks noChangeArrowheads="1"/>
            </p:cNvSpPr>
            <p:nvPr/>
          </p:nvSpPr>
          <p:spPr bwMode="auto">
            <a:xfrm>
              <a:off x="4933" y="4407"/>
              <a:ext cx="132" cy="132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50" name="Rectangle 351"/>
            <p:cNvSpPr>
              <a:spLocks noChangeArrowheads="1"/>
            </p:cNvSpPr>
            <p:nvPr/>
          </p:nvSpPr>
          <p:spPr bwMode="auto">
            <a:xfrm>
              <a:off x="4933" y="4539"/>
              <a:ext cx="132" cy="132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51" name="Rectangle 352"/>
            <p:cNvSpPr>
              <a:spLocks noChangeArrowheads="1"/>
            </p:cNvSpPr>
            <p:nvPr/>
          </p:nvSpPr>
          <p:spPr bwMode="auto">
            <a:xfrm>
              <a:off x="4933" y="4671"/>
              <a:ext cx="132" cy="132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52" name="Rectangle 353"/>
            <p:cNvSpPr>
              <a:spLocks noChangeArrowheads="1"/>
            </p:cNvSpPr>
            <p:nvPr/>
          </p:nvSpPr>
          <p:spPr bwMode="auto">
            <a:xfrm>
              <a:off x="5065" y="4275"/>
              <a:ext cx="132" cy="132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53" name="Rectangle 354"/>
            <p:cNvSpPr>
              <a:spLocks noChangeArrowheads="1"/>
            </p:cNvSpPr>
            <p:nvPr/>
          </p:nvSpPr>
          <p:spPr bwMode="auto">
            <a:xfrm>
              <a:off x="5065" y="4407"/>
              <a:ext cx="132" cy="132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54" name="Rectangle 355"/>
            <p:cNvSpPr>
              <a:spLocks noChangeArrowheads="1"/>
            </p:cNvSpPr>
            <p:nvPr/>
          </p:nvSpPr>
          <p:spPr bwMode="auto">
            <a:xfrm>
              <a:off x="5065" y="4539"/>
              <a:ext cx="132" cy="132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55" name="Rectangle 356"/>
            <p:cNvSpPr>
              <a:spLocks noChangeArrowheads="1"/>
            </p:cNvSpPr>
            <p:nvPr/>
          </p:nvSpPr>
          <p:spPr bwMode="auto">
            <a:xfrm>
              <a:off x="5065" y="4671"/>
              <a:ext cx="132" cy="132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56" name="Rectangle 357"/>
            <p:cNvSpPr>
              <a:spLocks noChangeArrowheads="1"/>
            </p:cNvSpPr>
            <p:nvPr/>
          </p:nvSpPr>
          <p:spPr bwMode="auto">
            <a:xfrm>
              <a:off x="5197" y="4275"/>
              <a:ext cx="132" cy="132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57" name="Rectangle 358"/>
            <p:cNvSpPr>
              <a:spLocks noChangeArrowheads="1"/>
            </p:cNvSpPr>
            <p:nvPr/>
          </p:nvSpPr>
          <p:spPr bwMode="auto">
            <a:xfrm>
              <a:off x="5197" y="4407"/>
              <a:ext cx="132" cy="132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58" name="Rectangle 359"/>
            <p:cNvSpPr>
              <a:spLocks noChangeArrowheads="1"/>
            </p:cNvSpPr>
            <p:nvPr/>
          </p:nvSpPr>
          <p:spPr bwMode="auto">
            <a:xfrm>
              <a:off x="5197" y="4539"/>
              <a:ext cx="132" cy="132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59" name="Rectangle 360"/>
            <p:cNvSpPr>
              <a:spLocks noChangeArrowheads="1"/>
            </p:cNvSpPr>
            <p:nvPr/>
          </p:nvSpPr>
          <p:spPr bwMode="auto">
            <a:xfrm>
              <a:off x="5197" y="4671"/>
              <a:ext cx="132" cy="132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60" name="Rectangle 361"/>
            <p:cNvSpPr>
              <a:spLocks noChangeArrowheads="1"/>
            </p:cNvSpPr>
            <p:nvPr/>
          </p:nvSpPr>
          <p:spPr bwMode="auto">
            <a:xfrm>
              <a:off x="5329" y="4275"/>
              <a:ext cx="132" cy="132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61" name="Rectangle 362"/>
            <p:cNvSpPr>
              <a:spLocks noChangeArrowheads="1"/>
            </p:cNvSpPr>
            <p:nvPr/>
          </p:nvSpPr>
          <p:spPr bwMode="auto">
            <a:xfrm>
              <a:off x="5329" y="4407"/>
              <a:ext cx="132" cy="132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62" name="Rectangle 363"/>
            <p:cNvSpPr>
              <a:spLocks noChangeArrowheads="1"/>
            </p:cNvSpPr>
            <p:nvPr/>
          </p:nvSpPr>
          <p:spPr bwMode="auto">
            <a:xfrm>
              <a:off x="5329" y="4539"/>
              <a:ext cx="132" cy="132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63" name="Rectangle 364"/>
            <p:cNvSpPr>
              <a:spLocks noChangeArrowheads="1"/>
            </p:cNvSpPr>
            <p:nvPr/>
          </p:nvSpPr>
          <p:spPr bwMode="auto">
            <a:xfrm>
              <a:off x="5329" y="4671"/>
              <a:ext cx="132" cy="132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64" name="Rectangle 365"/>
            <p:cNvSpPr>
              <a:spLocks noChangeArrowheads="1"/>
            </p:cNvSpPr>
            <p:nvPr/>
          </p:nvSpPr>
          <p:spPr bwMode="auto">
            <a:xfrm>
              <a:off x="4669" y="4143"/>
              <a:ext cx="132" cy="132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65" name="Rectangle 366"/>
            <p:cNvSpPr>
              <a:spLocks noChangeArrowheads="1"/>
            </p:cNvSpPr>
            <p:nvPr/>
          </p:nvSpPr>
          <p:spPr bwMode="auto">
            <a:xfrm>
              <a:off x="4801" y="4143"/>
              <a:ext cx="132" cy="132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66" name="Rectangle 367"/>
            <p:cNvSpPr>
              <a:spLocks noChangeArrowheads="1"/>
            </p:cNvSpPr>
            <p:nvPr/>
          </p:nvSpPr>
          <p:spPr bwMode="auto">
            <a:xfrm>
              <a:off x="4933" y="4143"/>
              <a:ext cx="132" cy="132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67" name="Rectangle 368"/>
            <p:cNvSpPr>
              <a:spLocks noChangeArrowheads="1"/>
            </p:cNvSpPr>
            <p:nvPr/>
          </p:nvSpPr>
          <p:spPr bwMode="auto">
            <a:xfrm>
              <a:off x="5065" y="4143"/>
              <a:ext cx="132" cy="132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68" name="Rectangle 369"/>
            <p:cNvSpPr>
              <a:spLocks noChangeArrowheads="1"/>
            </p:cNvSpPr>
            <p:nvPr/>
          </p:nvSpPr>
          <p:spPr bwMode="auto">
            <a:xfrm>
              <a:off x="5197" y="4143"/>
              <a:ext cx="132" cy="132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69" name="Rectangle 370"/>
            <p:cNvSpPr>
              <a:spLocks noChangeArrowheads="1"/>
            </p:cNvSpPr>
            <p:nvPr/>
          </p:nvSpPr>
          <p:spPr bwMode="auto">
            <a:xfrm>
              <a:off x="5329" y="4143"/>
              <a:ext cx="132" cy="132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70" name="Rectangle 371"/>
            <p:cNvSpPr>
              <a:spLocks noChangeArrowheads="1"/>
            </p:cNvSpPr>
            <p:nvPr/>
          </p:nvSpPr>
          <p:spPr bwMode="auto">
            <a:xfrm>
              <a:off x="5329" y="4011"/>
              <a:ext cx="132" cy="132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71" name="Rectangle 372"/>
            <p:cNvSpPr>
              <a:spLocks noChangeArrowheads="1"/>
            </p:cNvSpPr>
            <p:nvPr/>
          </p:nvSpPr>
          <p:spPr bwMode="auto">
            <a:xfrm>
              <a:off x="3217" y="4407"/>
              <a:ext cx="132" cy="132"/>
            </a:xfrm>
            <a:prstGeom prst="rect">
              <a:avLst/>
            </a:prstGeom>
            <a:solidFill>
              <a:srgbClr val="000000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72" name="Rectangle 373"/>
            <p:cNvSpPr>
              <a:spLocks noChangeArrowheads="1"/>
            </p:cNvSpPr>
            <p:nvPr/>
          </p:nvSpPr>
          <p:spPr bwMode="auto">
            <a:xfrm>
              <a:off x="3217" y="4539"/>
              <a:ext cx="132" cy="132"/>
            </a:xfrm>
            <a:prstGeom prst="rect">
              <a:avLst/>
            </a:prstGeom>
            <a:solidFill>
              <a:srgbClr val="000000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73" name="Rectangle 374"/>
            <p:cNvSpPr>
              <a:spLocks noChangeArrowheads="1"/>
            </p:cNvSpPr>
            <p:nvPr/>
          </p:nvSpPr>
          <p:spPr bwMode="auto">
            <a:xfrm>
              <a:off x="3217" y="4671"/>
              <a:ext cx="132" cy="132"/>
            </a:xfrm>
            <a:prstGeom prst="rect">
              <a:avLst/>
            </a:prstGeom>
            <a:solidFill>
              <a:srgbClr val="000000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" name="Group 100"/>
          <p:cNvGrpSpPr>
            <a:grpSpLocks/>
          </p:cNvGrpSpPr>
          <p:nvPr/>
        </p:nvGrpSpPr>
        <p:grpSpPr bwMode="auto">
          <a:xfrm>
            <a:off x="7288501" y="5300213"/>
            <a:ext cx="177800" cy="444500"/>
            <a:chOff x="2468" y="3345"/>
            <a:chExt cx="264" cy="660"/>
          </a:xfrm>
        </p:grpSpPr>
        <p:sp>
          <p:nvSpPr>
            <p:cNvPr id="11279" name="Rectangle 101"/>
            <p:cNvSpPr>
              <a:spLocks noChangeArrowheads="1"/>
            </p:cNvSpPr>
            <p:nvPr/>
          </p:nvSpPr>
          <p:spPr bwMode="auto">
            <a:xfrm>
              <a:off x="2468" y="3345"/>
              <a:ext cx="132" cy="132"/>
            </a:xfrm>
            <a:prstGeom prst="rect">
              <a:avLst/>
            </a:prstGeom>
            <a:solidFill>
              <a:srgbClr val="000000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80" name="Rectangle 102"/>
            <p:cNvSpPr>
              <a:spLocks noChangeArrowheads="1"/>
            </p:cNvSpPr>
            <p:nvPr/>
          </p:nvSpPr>
          <p:spPr bwMode="auto">
            <a:xfrm>
              <a:off x="2468" y="3477"/>
              <a:ext cx="132" cy="132"/>
            </a:xfrm>
            <a:prstGeom prst="rect">
              <a:avLst/>
            </a:prstGeom>
            <a:solidFill>
              <a:srgbClr val="000000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81" name="Rectangle 103"/>
            <p:cNvSpPr>
              <a:spLocks noChangeArrowheads="1"/>
            </p:cNvSpPr>
            <p:nvPr/>
          </p:nvSpPr>
          <p:spPr bwMode="auto">
            <a:xfrm>
              <a:off x="2468" y="3609"/>
              <a:ext cx="132" cy="132"/>
            </a:xfrm>
            <a:prstGeom prst="rect">
              <a:avLst/>
            </a:prstGeom>
            <a:solidFill>
              <a:srgbClr val="000000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82" name="Rectangle 104"/>
            <p:cNvSpPr>
              <a:spLocks noChangeArrowheads="1"/>
            </p:cNvSpPr>
            <p:nvPr/>
          </p:nvSpPr>
          <p:spPr bwMode="auto">
            <a:xfrm>
              <a:off x="2468" y="3741"/>
              <a:ext cx="132" cy="132"/>
            </a:xfrm>
            <a:prstGeom prst="rect">
              <a:avLst/>
            </a:prstGeom>
            <a:solidFill>
              <a:srgbClr val="000000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83" name="Rectangle 105"/>
            <p:cNvSpPr>
              <a:spLocks noChangeArrowheads="1"/>
            </p:cNvSpPr>
            <p:nvPr/>
          </p:nvSpPr>
          <p:spPr bwMode="auto">
            <a:xfrm>
              <a:off x="2468" y="3873"/>
              <a:ext cx="132" cy="132"/>
            </a:xfrm>
            <a:prstGeom prst="rect">
              <a:avLst/>
            </a:prstGeom>
            <a:solidFill>
              <a:srgbClr val="000000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84" name="Rectangle 106"/>
            <p:cNvSpPr>
              <a:spLocks noChangeArrowheads="1"/>
            </p:cNvSpPr>
            <p:nvPr/>
          </p:nvSpPr>
          <p:spPr bwMode="auto">
            <a:xfrm>
              <a:off x="2600" y="3609"/>
              <a:ext cx="132" cy="132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85" name="Rectangle 107"/>
            <p:cNvSpPr>
              <a:spLocks noChangeArrowheads="1"/>
            </p:cNvSpPr>
            <p:nvPr/>
          </p:nvSpPr>
          <p:spPr bwMode="auto">
            <a:xfrm>
              <a:off x="2600" y="3741"/>
              <a:ext cx="132" cy="132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86" name="Rectangle 108"/>
            <p:cNvSpPr>
              <a:spLocks noChangeArrowheads="1"/>
            </p:cNvSpPr>
            <p:nvPr/>
          </p:nvSpPr>
          <p:spPr bwMode="auto">
            <a:xfrm>
              <a:off x="2600" y="3873"/>
              <a:ext cx="132" cy="132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87" name="Rectangle 109"/>
            <p:cNvSpPr>
              <a:spLocks noChangeArrowheads="1"/>
            </p:cNvSpPr>
            <p:nvPr/>
          </p:nvSpPr>
          <p:spPr bwMode="auto">
            <a:xfrm>
              <a:off x="2600" y="3609"/>
              <a:ext cx="132" cy="132"/>
            </a:xfrm>
            <a:prstGeom prst="rect">
              <a:avLst/>
            </a:prstGeom>
            <a:solidFill>
              <a:srgbClr val="000000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88" name="Rectangle 110"/>
            <p:cNvSpPr>
              <a:spLocks noChangeArrowheads="1"/>
            </p:cNvSpPr>
            <p:nvPr/>
          </p:nvSpPr>
          <p:spPr bwMode="auto">
            <a:xfrm>
              <a:off x="2600" y="3741"/>
              <a:ext cx="132" cy="132"/>
            </a:xfrm>
            <a:prstGeom prst="rect">
              <a:avLst/>
            </a:prstGeom>
            <a:solidFill>
              <a:srgbClr val="000000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89" name="Rectangle 111"/>
            <p:cNvSpPr>
              <a:spLocks noChangeArrowheads="1"/>
            </p:cNvSpPr>
            <p:nvPr/>
          </p:nvSpPr>
          <p:spPr bwMode="auto">
            <a:xfrm>
              <a:off x="2600" y="3873"/>
              <a:ext cx="132" cy="132"/>
            </a:xfrm>
            <a:prstGeom prst="rect">
              <a:avLst/>
            </a:prstGeom>
            <a:solidFill>
              <a:srgbClr val="000000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278" name="Rectangle 377"/>
          <p:cNvSpPr>
            <a:spLocks noChangeArrowheads="1"/>
          </p:cNvSpPr>
          <p:nvPr/>
        </p:nvSpPr>
        <p:spPr bwMode="auto">
          <a:xfrm>
            <a:off x="4459408" y="3016625"/>
            <a:ext cx="276225" cy="812800"/>
          </a:xfrm>
          <a:prstGeom prst="rect">
            <a:avLst/>
          </a:prstGeom>
          <a:solidFill>
            <a:schemeClr val="bg1"/>
          </a:solidFill>
          <a:ln w="25400" algn="ctr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86" name="Rectangle 99"/>
          <p:cNvSpPr>
            <a:spLocks noChangeArrowheads="1"/>
          </p:cNvSpPr>
          <p:nvPr/>
        </p:nvSpPr>
        <p:spPr bwMode="auto">
          <a:xfrm>
            <a:off x="7674098" y="5780277"/>
            <a:ext cx="1342034" cy="52322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(SBCs)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0"/>
                                        <p:tgtEl>
                                          <p:spTgt spid="175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75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5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5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75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5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5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751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5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5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75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75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752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52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 tmFilter="0,0; .5, 1; 1, 1"/>
                                        <p:tgtEl>
                                          <p:spTgt spid="175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 tmFilter="0,0; .5, 1; 1, 1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5108" grpId="0"/>
      <p:bldP spid="175194" grpId="0"/>
      <p:bldP spid="175195" grpId="0"/>
      <p:bldP spid="175203" grpId="0"/>
      <p:bldP spid="28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8" name="Rectangle 11"/>
          <p:cNvSpPr>
            <a:spLocks noChangeArrowheads="1"/>
          </p:cNvSpPr>
          <p:nvPr/>
        </p:nvSpPr>
        <p:spPr bwMode="auto">
          <a:xfrm>
            <a:off x="261102" y="672899"/>
            <a:ext cx="8674100" cy="2385620"/>
          </a:xfrm>
          <a:prstGeom prst="rect">
            <a:avLst/>
          </a:prstGeom>
          <a:noFill/>
          <a:ln w="476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19" name="Line 12"/>
          <p:cNvSpPr>
            <a:spLocks noChangeShapeType="1"/>
          </p:cNvSpPr>
          <p:nvPr/>
        </p:nvSpPr>
        <p:spPr bwMode="auto">
          <a:xfrm>
            <a:off x="1702552" y="1906386"/>
            <a:ext cx="723265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B050"/>
              </a:solidFill>
            </a:endParaRPr>
          </a:p>
        </p:txBody>
      </p:sp>
      <p:sp>
        <p:nvSpPr>
          <p:cNvPr id="13320" name="Line 14"/>
          <p:cNvSpPr>
            <a:spLocks noChangeShapeType="1"/>
          </p:cNvSpPr>
          <p:nvPr/>
        </p:nvSpPr>
        <p:spPr bwMode="auto">
          <a:xfrm>
            <a:off x="1702552" y="2462011"/>
            <a:ext cx="723265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70C0"/>
              </a:solidFill>
            </a:endParaRPr>
          </a:p>
        </p:txBody>
      </p:sp>
      <p:sp>
        <p:nvSpPr>
          <p:cNvPr id="13323" name="Line 17"/>
          <p:cNvSpPr>
            <a:spLocks noChangeShapeType="1"/>
          </p:cNvSpPr>
          <p:nvPr/>
        </p:nvSpPr>
        <p:spPr bwMode="auto">
          <a:xfrm>
            <a:off x="1707315" y="672898"/>
            <a:ext cx="0" cy="2385621"/>
          </a:xfrm>
          <a:prstGeom prst="line">
            <a:avLst/>
          </a:prstGeom>
          <a:noFill/>
          <a:ln w="476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24" name="Line 18"/>
          <p:cNvSpPr>
            <a:spLocks noChangeShapeType="1"/>
          </p:cNvSpPr>
          <p:nvPr/>
        </p:nvSpPr>
        <p:spPr bwMode="auto">
          <a:xfrm>
            <a:off x="4211189" y="672898"/>
            <a:ext cx="0" cy="2385621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2356" name="Rectangle 20"/>
          <p:cNvSpPr>
            <a:spLocks noChangeArrowheads="1"/>
          </p:cNvSpPr>
          <p:nvPr/>
        </p:nvSpPr>
        <p:spPr bwMode="auto">
          <a:xfrm>
            <a:off x="340477" y="1095173"/>
            <a:ext cx="1282700" cy="45720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2400" b="1"/>
              <a:t>Soluble</a:t>
            </a:r>
            <a:endParaRPr lang="en-US" sz="2400"/>
          </a:p>
        </p:txBody>
      </p:sp>
      <p:sp>
        <p:nvSpPr>
          <p:cNvPr id="142358" name="Rectangle 22"/>
          <p:cNvSpPr>
            <a:spLocks noChangeArrowheads="1"/>
          </p:cNvSpPr>
          <p:nvPr/>
        </p:nvSpPr>
        <p:spPr bwMode="auto">
          <a:xfrm>
            <a:off x="5587164" y="1060248"/>
            <a:ext cx="1820863" cy="39687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sz="2000" i="1"/>
              <a:t>no exceptions</a:t>
            </a:r>
            <a:r>
              <a:rPr lang="en-US" sz="2000"/>
              <a:t> </a:t>
            </a:r>
          </a:p>
        </p:txBody>
      </p:sp>
      <p:sp>
        <p:nvSpPr>
          <p:cNvPr id="142359" name="Rectangle 23"/>
          <p:cNvSpPr>
            <a:spLocks noChangeArrowheads="1"/>
          </p:cNvSpPr>
          <p:nvPr/>
        </p:nvSpPr>
        <p:spPr bwMode="auto">
          <a:xfrm>
            <a:off x="4593389" y="1985731"/>
            <a:ext cx="3918189" cy="40011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sz="2000" i="1" dirty="0">
                <a:solidFill>
                  <a:srgbClr val="00B050"/>
                </a:solidFill>
              </a:rPr>
              <a:t>except with Hg</a:t>
            </a:r>
            <a:r>
              <a:rPr lang="en-US" sz="2000" i="1" baseline="-25000" dirty="0">
                <a:solidFill>
                  <a:srgbClr val="00B050"/>
                </a:solidFill>
              </a:rPr>
              <a:t>2</a:t>
            </a:r>
            <a:r>
              <a:rPr lang="en-US" sz="2000" i="1" baseline="30000" dirty="0">
                <a:solidFill>
                  <a:srgbClr val="00B050"/>
                </a:solidFill>
              </a:rPr>
              <a:t>2+</a:t>
            </a:r>
            <a:r>
              <a:rPr lang="en-US" sz="2000" i="1" dirty="0">
                <a:solidFill>
                  <a:srgbClr val="00B050"/>
                </a:solidFill>
              </a:rPr>
              <a:t>, Ag</a:t>
            </a:r>
            <a:r>
              <a:rPr lang="en-US" sz="2000" i="1" baseline="30000" dirty="0">
                <a:solidFill>
                  <a:srgbClr val="00B050"/>
                </a:solidFill>
              </a:rPr>
              <a:t>+</a:t>
            </a:r>
            <a:r>
              <a:rPr lang="en-US" sz="2000" i="1" dirty="0">
                <a:solidFill>
                  <a:srgbClr val="00B050"/>
                </a:solidFill>
              </a:rPr>
              <a:t>, </a:t>
            </a:r>
            <a:r>
              <a:rPr lang="en-US" sz="2000" i="1" dirty="0" smtClean="0">
                <a:solidFill>
                  <a:srgbClr val="00B050"/>
                </a:solidFill>
              </a:rPr>
              <a:t>and </a:t>
            </a:r>
            <a:r>
              <a:rPr lang="en-US" sz="2000" i="1" dirty="0">
                <a:solidFill>
                  <a:srgbClr val="00B050"/>
                </a:solidFill>
              </a:rPr>
              <a:t>Pb</a:t>
            </a:r>
            <a:r>
              <a:rPr lang="en-US" sz="2000" i="1" baseline="30000" dirty="0">
                <a:solidFill>
                  <a:srgbClr val="00B050"/>
                </a:solidFill>
              </a:rPr>
              <a:t>2+</a:t>
            </a:r>
            <a:r>
              <a:rPr lang="en-US" sz="2000" dirty="0">
                <a:solidFill>
                  <a:srgbClr val="00B050"/>
                </a:solidFill>
              </a:rPr>
              <a:t> </a:t>
            </a:r>
          </a:p>
        </p:txBody>
      </p:sp>
      <p:sp>
        <p:nvSpPr>
          <p:cNvPr id="142360" name="Rectangle 24"/>
          <p:cNvSpPr>
            <a:spLocks noChangeArrowheads="1"/>
          </p:cNvSpPr>
          <p:nvPr/>
        </p:nvSpPr>
        <p:spPr bwMode="auto">
          <a:xfrm>
            <a:off x="4313802" y="2529356"/>
            <a:ext cx="4543231" cy="40011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sz="2000" i="1" dirty="0">
                <a:solidFill>
                  <a:srgbClr val="0070C0"/>
                </a:solidFill>
              </a:rPr>
              <a:t>except with Hg</a:t>
            </a:r>
            <a:r>
              <a:rPr lang="en-US" sz="2000" i="1" baseline="-25000" dirty="0">
                <a:solidFill>
                  <a:srgbClr val="0070C0"/>
                </a:solidFill>
              </a:rPr>
              <a:t>2</a:t>
            </a:r>
            <a:r>
              <a:rPr lang="en-US" sz="2000" i="1" baseline="30000" dirty="0">
                <a:solidFill>
                  <a:srgbClr val="0070C0"/>
                </a:solidFill>
              </a:rPr>
              <a:t>2+</a:t>
            </a:r>
            <a:r>
              <a:rPr lang="en-US" sz="2000" i="1" dirty="0">
                <a:solidFill>
                  <a:srgbClr val="0070C0"/>
                </a:solidFill>
              </a:rPr>
              <a:t>, </a:t>
            </a:r>
            <a:r>
              <a:rPr lang="en-US" sz="2000" i="1" dirty="0" smtClean="0">
                <a:solidFill>
                  <a:srgbClr val="0070C0"/>
                </a:solidFill>
              </a:rPr>
              <a:t>Ba</a:t>
            </a:r>
            <a:r>
              <a:rPr lang="en-US" sz="2000" i="1" baseline="30000" dirty="0" smtClean="0">
                <a:solidFill>
                  <a:srgbClr val="0070C0"/>
                </a:solidFill>
              </a:rPr>
              <a:t>2</a:t>
            </a:r>
            <a:r>
              <a:rPr lang="en-US" sz="2000" i="1" baseline="30000" dirty="0">
                <a:solidFill>
                  <a:srgbClr val="0070C0"/>
                </a:solidFill>
              </a:rPr>
              <a:t>+</a:t>
            </a:r>
            <a:r>
              <a:rPr lang="en-US" sz="2000" i="1" dirty="0">
                <a:solidFill>
                  <a:srgbClr val="0070C0"/>
                </a:solidFill>
              </a:rPr>
              <a:t>, Sr</a:t>
            </a:r>
            <a:r>
              <a:rPr lang="en-US" sz="2000" i="1" baseline="30000" dirty="0">
                <a:solidFill>
                  <a:srgbClr val="0070C0"/>
                </a:solidFill>
              </a:rPr>
              <a:t>2+</a:t>
            </a:r>
            <a:r>
              <a:rPr lang="en-US" sz="2000" i="1" dirty="0">
                <a:solidFill>
                  <a:srgbClr val="0070C0"/>
                </a:solidFill>
              </a:rPr>
              <a:t>, and Pb</a:t>
            </a:r>
            <a:r>
              <a:rPr lang="en-US" sz="2000" i="1" baseline="30000" dirty="0">
                <a:solidFill>
                  <a:srgbClr val="0070C0"/>
                </a:solidFill>
              </a:rPr>
              <a:t>2+</a:t>
            </a:r>
            <a:endParaRPr lang="en-US" sz="2000" dirty="0">
              <a:solidFill>
                <a:srgbClr val="0070C0"/>
              </a:solidFill>
            </a:endParaRPr>
          </a:p>
        </p:txBody>
      </p:sp>
      <p:sp>
        <p:nvSpPr>
          <p:cNvPr id="142364" name="Rectangle 28"/>
          <p:cNvSpPr>
            <a:spLocks noChangeArrowheads="1"/>
          </p:cNvSpPr>
          <p:nvPr/>
        </p:nvSpPr>
        <p:spPr bwMode="auto">
          <a:xfrm>
            <a:off x="1959198" y="839556"/>
            <a:ext cx="2100383" cy="40011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sz="2000" b="1" dirty="0" smtClean="0"/>
              <a:t>CH</a:t>
            </a:r>
            <a:r>
              <a:rPr lang="en-US" sz="2000" b="1" baseline="-25000" dirty="0" smtClean="0"/>
              <a:t>3</a:t>
            </a:r>
            <a:r>
              <a:rPr lang="en-US" sz="2000" b="1" dirty="0" smtClean="0"/>
              <a:t>COO</a:t>
            </a:r>
            <a:r>
              <a:rPr lang="en-US" sz="2000" b="1" baseline="30000" dirty="0"/>
              <a:t>–</a:t>
            </a:r>
            <a:r>
              <a:rPr lang="en-US" sz="2000" b="1" dirty="0"/>
              <a:t>, </a:t>
            </a:r>
            <a:r>
              <a:rPr lang="en-US" sz="2000" b="1" dirty="0" err="1"/>
              <a:t>Alk</a:t>
            </a:r>
            <a:r>
              <a:rPr lang="en-US" sz="2000" b="1" baseline="30000" dirty="0"/>
              <a:t>+</a:t>
            </a:r>
            <a:r>
              <a:rPr lang="en-US" sz="2000" b="1" dirty="0"/>
              <a:t>, </a:t>
            </a:r>
          </a:p>
        </p:txBody>
      </p:sp>
      <p:sp>
        <p:nvSpPr>
          <p:cNvPr id="142365" name="Rectangle 29"/>
          <p:cNvSpPr>
            <a:spLocks noChangeArrowheads="1"/>
          </p:cNvSpPr>
          <p:nvPr/>
        </p:nvSpPr>
        <p:spPr bwMode="auto">
          <a:xfrm>
            <a:off x="2180389" y="1969856"/>
            <a:ext cx="1462260" cy="40011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sz="2000" b="1" dirty="0" smtClean="0">
                <a:solidFill>
                  <a:srgbClr val="00B050"/>
                </a:solidFill>
              </a:rPr>
              <a:t>Br</a:t>
            </a:r>
            <a:r>
              <a:rPr lang="en-US" sz="2000" b="1" baseline="30000" dirty="0" smtClean="0">
                <a:solidFill>
                  <a:srgbClr val="00B050"/>
                </a:solidFill>
              </a:rPr>
              <a:t>–</a:t>
            </a:r>
            <a:r>
              <a:rPr lang="en-US" sz="2000" b="1" dirty="0" smtClean="0">
                <a:solidFill>
                  <a:srgbClr val="00B050"/>
                </a:solidFill>
              </a:rPr>
              <a:t>, </a:t>
            </a:r>
            <a:r>
              <a:rPr lang="en-US" sz="2000" b="1" dirty="0" smtClean="0">
                <a:solidFill>
                  <a:srgbClr val="00B050"/>
                </a:solidFill>
                <a:latin typeface="Times New Roman" pitchFamily="18" charset="0"/>
              </a:rPr>
              <a:t>I</a:t>
            </a:r>
            <a:r>
              <a:rPr lang="en-US" sz="2000" b="1" baseline="30000" dirty="0" smtClean="0">
                <a:solidFill>
                  <a:srgbClr val="00B050"/>
                </a:solidFill>
              </a:rPr>
              <a:t>–</a:t>
            </a:r>
            <a:r>
              <a:rPr lang="en-US" sz="2000" b="1" dirty="0" smtClean="0">
                <a:solidFill>
                  <a:srgbClr val="00B050"/>
                </a:solidFill>
              </a:rPr>
              <a:t>, </a:t>
            </a:r>
            <a:r>
              <a:rPr lang="en-US" sz="2000" b="1" dirty="0" err="1" smtClean="0">
                <a:solidFill>
                  <a:srgbClr val="00B050"/>
                </a:solidFill>
              </a:rPr>
              <a:t>Cl</a:t>
            </a:r>
            <a:r>
              <a:rPr lang="en-US" sz="2000" b="1" baseline="30000" dirty="0" smtClean="0">
                <a:solidFill>
                  <a:srgbClr val="00B050"/>
                </a:solidFill>
              </a:rPr>
              <a:t>–</a:t>
            </a:r>
            <a:r>
              <a:rPr lang="en-US" sz="2000" b="1" dirty="0" smtClean="0">
                <a:solidFill>
                  <a:srgbClr val="00B050"/>
                </a:solidFill>
              </a:rPr>
              <a:t> </a:t>
            </a:r>
            <a:endParaRPr lang="en-US" sz="2000" b="1" dirty="0">
              <a:solidFill>
                <a:srgbClr val="00B050"/>
              </a:solidFill>
            </a:endParaRPr>
          </a:p>
        </p:txBody>
      </p:sp>
      <p:sp>
        <p:nvSpPr>
          <p:cNvPr id="142366" name="Rectangle 30"/>
          <p:cNvSpPr>
            <a:spLocks noChangeArrowheads="1"/>
          </p:cNvSpPr>
          <p:nvPr/>
        </p:nvSpPr>
        <p:spPr bwMode="auto">
          <a:xfrm>
            <a:off x="2439152" y="2568168"/>
            <a:ext cx="909223" cy="40011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sz="2000" b="1" dirty="0">
                <a:solidFill>
                  <a:srgbClr val="0070C0"/>
                </a:solidFill>
              </a:rPr>
              <a:t>SO</a:t>
            </a:r>
            <a:r>
              <a:rPr lang="en-US" sz="2000" b="1" baseline="-25000" dirty="0">
                <a:solidFill>
                  <a:srgbClr val="0070C0"/>
                </a:solidFill>
              </a:rPr>
              <a:t>4</a:t>
            </a:r>
            <a:r>
              <a:rPr lang="en-US" sz="2000" b="1" baseline="30000" dirty="0">
                <a:solidFill>
                  <a:srgbClr val="0070C0"/>
                </a:solidFill>
              </a:rPr>
              <a:t>2–</a:t>
            </a:r>
            <a:r>
              <a:rPr lang="en-US" sz="2000" b="1" dirty="0">
                <a:solidFill>
                  <a:srgbClr val="0070C0"/>
                </a:solidFill>
              </a:rPr>
              <a:t> </a:t>
            </a:r>
          </a:p>
        </p:txBody>
      </p:sp>
      <p:sp>
        <p:nvSpPr>
          <p:cNvPr id="29" name="Rectangle 28"/>
          <p:cNvSpPr>
            <a:spLocks noChangeArrowheads="1"/>
          </p:cNvSpPr>
          <p:nvPr/>
        </p:nvSpPr>
        <p:spPr bwMode="auto">
          <a:xfrm>
            <a:off x="2173158" y="1406293"/>
            <a:ext cx="1535998" cy="40011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sz="2000" b="1" dirty="0"/>
              <a:t>NO</a:t>
            </a:r>
            <a:r>
              <a:rPr lang="en-US" sz="2000" b="1" baseline="-25000" dirty="0"/>
              <a:t>3</a:t>
            </a:r>
            <a:r>
              <a:rPr lang="en-US" sz="2000" b="1" baseline="30000" dirty="0"/>
              <a:t>–</a:t>
            </a:r>
            <a:r>
              <a:rPr lang="en-US" sz="2000" b="1" dirty="0"/>
              <a:t>, </a:t>
            </a:r>
            <a:r>
              <a:rPr lang="en-US" sz="2000" b="1" dirty="0" smtClean="0"/>
              <a:t>NH</a:t>
            </a:r>
            <a:r>
              <a:rPr lang="en-US" sz="2000" b="1" baseline="-25000" dirty="0" smtClean="0"/>
              <a:t>4</a:t>
            </a:r>
            <a:r>
              <a:rPr lang="en-US" sz="2000" b="1" baseline="30000" dirty="0"/>
              <a:t>+</a:t>
            </a:r>
            <a:r>
              <a:rPr lang="en-US" sz="2000" b="1" dirty="0"/>
              <a:t> </a:t>
            </a:r>
          </a:p>
        </p:txBody>
      </p:sp>
      <p:sp>
        <p:nvSpPr>
          <p:cNvPr id="28" name="Rectangle 29"/>
          <p:cNvSpPr>
            <a:spLocks noChangeArrowheads="1"/>
          </p:cNvSpPr>
          <p:nvPr/>
        </p:nvSpPr>
        <p:spPr bwMode="auto">
          <a:xfrm>
            <a:off x="378162" y="5052329"/>
            <a:ext cx="554960" cy="40011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sz="2000" b="1" dirty="0" smtClean="0">
                <a:solidFill>
                  <a:srgbClr val="00B050"/>
                </a:solidFill>
                <a:latin typeface="+mj-lt"/>
              </a:rPr>
              <a:t>sol</a:t>
            </a:r>
            <a:endParaRPr lang="en-US" sz="2000" b="1" dirty="0">
              <a:solidFill>
                <a:srgbClr val="00B050"/>
              </a:solidFill>
              <a:latin typeface="+mj-lt"/>
            </a:endParaRPr>
          </a:p>
        </p:txBody>
      </p:sp>
      <p:sp>
        <p:nvSpPr>
          <p:cNvPr id="30" name="Rectangle 29"/>
          <p:cNvSpPr>
            <a:spLocks noChangeArrowheads="1"/>
          </p:cNvSpPr>
          <p:nvPr/>
        </p:nvSpPr>
        <p:spPr bwMode="auto">
          <a:xfrm>
            <a:off x="885689" y="5064204"/>
            <a:ext cx="1433406" cy="40011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sz="2000" b="1" dirty="0" smtClean="0">
                <a:solidFill>
                  <a:srgbClr val="00B050"/>
                </a:solidFill>
              </a:rPr>
              <a:t>Br</a:t>
            </a:r>
            <a:r>
              <a:rPr lang="en-US" sz="2000" b="1" baseline="30000" dirty="0" smtClean="0">
                <a:solidFill>
                  <a:srgbClr val="00B050"/>
                </a:solidFill>
              </a:rPr>
              <a:t>–</a:t>
            </a:r>
            <a:r>
              <a:rPr lang="en-US" sz="2000" b="1" dirty="0" smtClean="0">
                <a:solidFill>
                  <a:srgbClr val="00B050"/>
                </a:solidFill>
              </a:rPr>
              <a:t>, I</a:t>
            </a:r>
            <a:r>
              <a:rPr lang="en-US" sz="2000" b="1" baseline="30000" dirty="0" smtClean="0">
                <a:solidFill>
                  <a:srgbClr val="00B050"/>
                </a:solidFill>
              </a:rPr>
              <a:t>–</a:t>
            </a:r>
            <a:r>
              <a:rPr lang="en-US" sz="2000" b="1" dirty="0" smtClean="0">
                <a:solidFill>
                  <a:srgbClr val="00B050"/>
                </a:solidFill>
              </a:rPr>
              <a:t>, </a:t>
            </a:r>
            <a:r>
              <a:rPr lang="en-US" sz="2000" b="1" dirty="0" err="1" smtClean="0">
                <a:solidFill>
                  <a:srgbClr val="00B050"/>
                </a:solidFill>
              </a:rPr>
              <a:t>Cl</a:t>
            </a:r>
            <a:r>
              <a:rPr lang="en-US" sz="2000" b="1" baseline="30000" dirty="0" smtClean="0">
                <a:solidFill>
                  <a:srgbClr val="00B050"/>
                </a:solidFill>
              </a:rPr>
              <a:t>–</a:t>
            </a:r>
            <a:r>
              <a:rPr lang="en-US" sz="2000" b="1" dirty="0" smtClean="0">
                <a:solidFill>
                  <a:srgbClr val="00B050"/>
                </a:solidFill>
              </a:rPr>
              <a:t> </a:t>
            </a:r>
            <a:endParaRPr lang="en-US" sz="2000" b="1" dirty="0">
              <a:solidFill>
                <a:srgbClr val="00B050"/>
              </a:solidFill>
            </a:endParaRPr>
          </a:p>
        </p:txBody>
      </p:sp>
      <p:sp>
        <p:nvSpPr>
          <p:cNvPr id="31" name="Rectangle 30"/>
          <p:cNvSpPr>
            <a:spLocks noChangeArrowheads="1"/>
          </p:cNvSpPr>
          <p:nvPr/>
        </p:nvSpPr>
        <p:spPr bwMode="auto">
          <a:xfrm>
            <a:off x="2491885" y="5064204"/>
            <a:ext cx="886781" cy="40011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sz="2000" b="1" dirty="0" smtClean="0">
                <a:solidFill>
                  <a:srgbClr val="00B050"/>
                </a:solidFill>
              </a:rPr>
              <a:t>Hg</a:t>
            </a:r>
            <a:r>
              <a:rPr lang="en-US" sz="2000" b="1" baseline="-25000" dirty="0" smtClean="0">
                <a:solidFill>
                  <a:srgbClr val="00B050"/>
                </a:solidFill>
              </a:rPr>
              <a:t>2</a:t>
            </a:r>
            <a:r>
              <a:rPr lang="en-US" sz="2000" b="1" baseline="30000" dirty="0" smtClean="0">
                <a:solidFill>
                  <a:srgbClr val="00B050"/>
                </a:solidFill>
              </a:rPr>
              <a:t>2+</a:t>
            </a:r>
            <a:r>
              <a:rPr lang="en-US" sz="2000" b="1" dirty="0" smtClean="0">
                <a:solidFill>
                  <a:srgbClr val="00B050"/>
                </a:solidFill>
              </a:rPr>
              <a:t> </a:t>
            </a:r>
            <a:endParaRPr lang="en-US" sz="2000" b="1" dirty="0">
              <a:solidFill>
                <a:srgbClr val="00B050"/>
              </a:solidFill>
            </a:endParaRPr>
          </a:p>
        </p:txBody>
      </p:sp>
      <p:sp>
        <p:nvSpPr>
          <p:cNvPr id="32" name="Rectangle 31"/>
          <p:cNvSpPr>
            <a:spLocks noChangeArrowheads="1"/>
          </p:cNvSpPr>
          <p:nvPr/>
        </p:nvSpPr>
        <p:spPr bwMode="auto">
          <a:xfrm>
            <a:off x="3979002" y="5064204"/>
            <a:ext cx="697627" cy="40011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sz="2000" b="1" dirty="0" smtClean="0">
                <a:solidFill>
                  <a:srgbClr val="00B050"/>
                </a:solidFill>
              </a:rPr>
              <a:t>Ag</a:t>
            </a:r>
            <a:r>
              <a:rPr lang="en-US" sz="2000" b="1" baseline="30000" dirty="0" smtClean="0">
                <a:solidFill>
                  <a:srgbClr val="00B050"/>
                </a:solidFill>
              </a:rPr>
              <a:t>+</a:t>
            </a:r>
            <a:r>
              <a:rPr lang="en-US" sz="2000" b="1" dirty="0" smtClean="0">
                <a:solidFill>
                  <a:srgbClr val="00B050"/>
                </a:solidFill>
              </a:rPr>
              <a:t> </a:t>
            </a:r>
            <a:endParaRPr lang="en-US" sz="2000" b="1" dirty="0">
              <a:solidFill>
                <a:srgbClr val="00B050"/>
              </a:solidFill>
            </a:endParaRPr>
          </a:p>
        </p:txBody>
      </p:sp>
      <p:sp>
        <p:nvSpPr>
          <p:cNvPr id="33" name="Rectangle 32"/>
          <p:cNvSpPr>
            <a:spLocks noChangeArrowheads="1"/>
          </p:cNvSpPr>
          <p:nvPr/>
        </p:nvSpPr>
        <p:spPr bwMode="auto">
          <a:xfrm>
            <a:off x="5973692" y="5064204"/>
            <a:ext cx="777777" cy="40011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sz="2000" b="1" dirty="0" smtClean="0">
                <a:solidFill>
                  <a:srgbClr val="00B050"/>
                </a:solidFill>
              </a:rPr>
              <a:t>Pb</a:t>
            </a:r>
            <a:r>
              <a:rPr lang="en-US" sz="2000" b="1" baseline="30000" dirty="0" smtClean="0">
                <a:solidFill>
                  <a:srgbClr val="00B050"/>
                </a:solidFill>
              </a:rPr>
              <a:t>2+</a:t>
            </a:r>
            <a:r>
              <a:rPr lang="en-US" sz="2000" b="1" dirty="0" smtClean="0">
                <a:solidFill>
                  <a:srgbClr val="00B050"/>
                </a:solidFill>
              </a:rPr>
              <a:t> </a:t>
            </a:r>
            <a:endParaRPr lang="en-US" sz="2000" b="1" dirty="0">
              <a:solidFill>
                <a:srgbClr val="00B050"/>
              </a:solidFill>
            </a:endParaRPr>
          </a:p>
        </p:txBody>
      </p:sp>
      <p:sp>
        <p:nvSpPr>
          <p:cNvPr id="35" name="Rectangle 29"/>
          <p:cNvSpPr>
            <a:spLocks noChangeArrowheads="1"/>
          </p:cNvSpPr>
          <p:nvPr/>
        </p:nvSpPr>
        <p:spPr bwMode="auto">
          <a:xfrm>
            <a:off x="410061" y="6090352"/>
            <a:ext cx="554960" cy="40011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sz="2000" b="1" dirty="0" smtClean="0">
                <a:solidFill>
                  <a:srgbClr val="0070C0"/>
                </a:solidFill>
                <a:latin typeface="+mj-lt"/>
              </a:rPr>
              <a:t>sol</a:t>
            </a:r>
            <a:endParaRPr lang="en-US" sz="2000" b="1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36" name="Rectangle 35"/>
          <p:cNvSpPr>
            <a:spLocks noChangeArrowheads="1"/>
          </p:cNvSpPr>
          <p:nvPr/>
        </p:nvSpPr>
        <p:spPr bwMode="auto">
          <a:xfrm>
            <a:off x="1123189" y="6102227"/>
            <a:ext cx="838691" cy="40011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sz="2000" b="1" dirty="0" smtClean="0">
                <a:solidFill>
                  <a:srgbClr val="0070C0"/>
                </a:solidFill>
              </a:rPr>
              <a:t>SO</a:t>
            </a:r>
            <a:r>
              <a:rPr lang="en-US" sz="2000" b="1" baseline="-25000" dirty="0" smtClean="0">
                <a:solidFill>
                  <a:srgbClr val="0070C0"/>
                </a:solidFill>
              </a:rPr>
              <a:t>4</a:t>
            </a:r>
            <a:r>
              <a:rPr lang="en-US" sz="2000" b="1" baseline="30000" dirty="0" smtClean="0">
                <a:solidFill>
                  <a:srgbClr val="0070C0"/>
                </a:solidFill>
              </a:rPr>
              <a:t>2–</a:t>
            </a:r>
            <a:endParaRPr lang="en-US" sz="2000" b="1" dirty="0">
              <a:solidFill>
                <a:srgbClr val="0070C0"/>
              </a:solidFill>
            </a:endParaRPr>
          </a:p>
        </p:txBody>
      </p:sp>
      <p:sp>
        <p:nvSpPr>
          <p:cNvPr id="37" name="Rectangle 36"/>
          <p:cNvSpPr>
            <a:spLocks noChangeArrowheads="1"/>
          </p:cNvSpPr>
          <p:nvPr/>
        </p:nvSpPr>
        <p:spPr bwMode="auto">
          <a:xfrm>
            <a:off x="2118792" y="6102227"/>
            <a:ext cx="886781" cy="40011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sz="2000" b="1" dirty="0" smtClean="0">
                <a:solidFill>
                  <a:srgbClr val="0070C0"/>
                </a:solidFill>
              </a:rPr>
              <a:t>Hg</a:t>
            </a:r>
            <a:r>
              <a:rPr lang="en-US" sz="2000" b="1" baseline="-25000" dirty="0" smtClean="0">
                <a:solidFill>
                  <a:srgbClr val="0070C0"/>
                </a:solidFill>
              </a:rPr>
              <a:t>2</a:t>
            </a:r>
            <a:r>
              <a:rPr lang="en-US" sz="2000" b="1" baseline="30000" dirty="0" smtClean="0">
                <a:solidFill>
                  <a:srgbClr val="0070C0"/>
                </a:solidFill>
              </a:rPr>
              <a:t>2+</a:t>
            </a:r>
            <a:r>
              <a:rPr lang="en-US" sz="2000" b="1" dirty="0" smtClean="0">
                <a:solidFill>
                  <a:srgbClr val="0070C0"/>
                </a:solidFill>
              </a:rPr>
              <a:t> </a:t>
            </a:r>
            <a:endParaRPr lang="en-US" sz="2000" b="1" dirty="0">
              <a:solidFill>
                <a:srgbClr val="0070C0"/>
              </a:solidFill>
            </a:endParaRPr>
          </a:p>
        </p:txBody>
      </p:sp>
      <p:sp>
        <p:nvSpPr>
          <p:cNvPr id="39" name="Rectangle 38"/>
          <p:cNvSpPr>
            <a:spLocks noChangeArrowheads="1"/>
          </p:cNvSpPr>
          <p:nvPr/>
        </p:nvSpPr>
        <p:spPr bwMode="auto">
          <a:xfrm>
            <a:off x="5093416" y="6102227"/>
            <a:ext cx="777777" cy="40011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sz="2000" b="1" dirty="0" smtClean="0">
                <a:solidFill>
                  <a:srgbClr val="0070C0"/>
                </a:solidFill>
              </a:rPr>
              <a:t>Pb</a:t>
            </a:r>
            <a:r>
              <a:rPr lang="en-US" sz="2000" b="1" baseline="30000" dirty="0" smtClean="0">
                <a:solidFill>
                  <a:srgbClr val="0070C0"/>
                </a:solidFill>
              </a:rPr>
              <a:t>2+</a:t>
            </a:r>
            <a:r>
              <a:rPr lang="en-US" sz="2000" b="1" dirty="0" smtClean="0">
                <a:solidFill>
                  <a:srgbClr val="0070C0"/>
                </a:solidFill>
              </a:rPr>
              <a:t> </a:t>
            </a:r>
            <a:endParaRPr lang="en-US" sz="2000" b="1" dirty="0">
              <a:solidFill>
                <a:srgbClr val="0070C0"/>
              </a:solidFill>
            </a:endParaRPr>
          </a:p>
        </p:txBody>
      </p:sp>
      <p:sp>
        <p:nvSpPr>
          <p:cNvPr id="40" name="Rectangle 39"/>
          <p:cNvSpPr>
            <a:spLocks noChangeArrowheads="1"/>
          </p:cNvSpPr>
          <p:nvPr/>
        </p:nvSpPr>
        <p:spPr bwMode="auto">
          <a:xfrm>
            <a:off x="2956941" y="6102227"/>
            <a:ext cx="777777" cy="40011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sz="2000" b="1" dirty="0" smtClean="0">
                <a:solidFill>
                  <a:srgbClr val="0070C0"/>
                </a:solidFill>
              </a:rPr>
              <a:t>Ba</a:t>
            </a:r>
            <a:r>
              <a:rPr lang="en-US" sz="2000" b="1" baseline="30000" dirty="0" smtClean="0">
                <a:solidFill>
                  <a:srgbClr val="0070C0"/>
                </a:solidFill>
              </a:rPr>
              <a:t>2+</a:t>
            </a:r>
            <a:r>
              <a:rPr lang="en-US" sz="2000" b="1" dirty="0" smtClean="0">
                <a:solidFill>
                  <a:srgbClr val="0070C0"/>
                </a:solidFill>
              </a:rPr>
              <a:t> </a:t>
            </a:r>
            <a:endParaRPr lang="en-US" sz="2000" b="1" dirty="0">
              <a:solidFill>
                <a:srgbClr val="0070C0"/>
              </a:solidFill>
            </a:endParaRPr>
          </a:p>
        </p:txBody>
      </p:sp>
      <p:sp>
        <p:nvSpPr>
          <p:cNvPr id="41" name="Rectangle 40"/>
          <p:cNvSpPr>
            <a:spLocks noChangeArrowheads="1"/>
          </p:cNvSpPr>
          <p:nvPr/>
        </p:nvSpPr>
        <p:spPr bwMode="auto">
          <a:xfrm>
            <a:off x="3490091" y="6102227"/>
            <a:ext cx="720069" cy="40011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sz="2000" b="1" dirty="0" smtClean="0">
                <a:solidFill>
                  <a:srgbClr val="0070C0"/>
                </a:solidFill>
              </a:rPr>
              <a:t>Sr</a:t>
            </a:r>
            <a:r>
              <a:rPr lang="en-US" sz="2000" b="1" baseline="30000" dirty="0" smtClean="0">
                <a:solidFill>
                  <a:srgbClr val="0070C0"/>
                </a:solidFill>
              </a:rPr>
              <a:t>2+</a:t>
            </a:r>
            <a:r>
              <a:rPr lang="en-US" sz="2000" b="1" dirty="0" smtClean="0">
                <a:solidFill>
                  <a:srgbClr val="0070C0"/>
                </a:solidFill>
              </a:rPr>
              <a:t> </a:t>
            </a:r>
            <a:endParaRPr lang="en-US" sz="2000" b="1" dirty="0">
              <a:solidFill>
                <a:srgbClr val="0070C0"/>
              </a:solidFill>
            </a:endParaRPr>
          </a:p>
        </p:txBody>
      </p:sp>
      <p:sp>
        <p:nvSpPr>
          <p:cNvPr id="38" name="Rectangle 29"/>
          <p:cNvSpPr>
            <a:spLocks noChangeArrowheads="1"/>
          </p:cNvSpPr>
          <p:nvPr/>
        </p:nvSpPr>
        <p:spPr bwMode="auto">
          <a:xfrm>
            <a:off x="306367" y="5719948"/>
            <a:ext cx="6747616" cy="40011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sz="2000" b="1" dirty="0" smtClean="0">
                <a:solidFill>
                  <a:srgbClr val="0070C0"/>
                </a:solidFill>
                <a:latin typeface="+mj-lt"/>
              </a:rPr>
              <a:t>Saul </a:t>
            </a:r>
            <a:r>
              <a:rPr lang="en-US" sz="2000" b="1" dirty="0" err="1" smtClean="0">
                <a:solidFill>
                  <a:srgbClr val="0070C0"/>
                </a:solidFill>
                <a:latin typeface="+mj-lt"/>
              </a:rPr>
              <a:t>Sulf</a:t>
            </a:r>
            <a:r>
              <a:rPr lang="en-US" sz="2000" b="1" dirty="0" smtClean="0">
                <a:solidFill>
                  <a:srgbClr val="0070C0"/>
                </a:solidFill>
                <a:latin typeface="+mj-lt"/>
              </a:rPr>
              <a:t> ate two huge bars… and peanut butter, too.</a:t>
            </a:r>
            <a:endParaRPr lang="en-US" sz="2000" b="1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42" name="Rectangle 29"/>
          <p:cNvSpPr>
            <a:spLocks noChangeArrowheads="1"/>
          </p:cNvSpPr>
          <p:nvPr/>
        </p:nvSpPr>
        <p:spPr bwMode="auto">
          <a:xfrm>
            <a:off x="270742" y="4686889"/>
            <a:ext cx="7797456" cy="40011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sz="2000" b="1" dirty="0" smtClean="0">
                <a:solidFill>
                  <a:srgbClr val="00B050"/>
                </a:solidFill>
                <a:latin typeface="+mj-lt"/>
              </a:rPr>
              <a:t>Saul </a:t>
            </a:r>
            <a:r>
              <a:rPr lang="en-US" sz="2000" b="1" dirty="0" err="1" smtClean="0">
                <a:solidFill>
                  <a:srgbClr val="00B050"/>
                </a:solidFill>
                <a:latin typeface="+mj-lt"/>
              </a:rPr>
              <a:t>Brickell</a:t>
            </a:r>
            <a:r>
              <a:rPr lang="en-US" sz="2000" b="1" dirty="0" smtClean="0">
                <a:solidFill>
                  <a:srgbClr val="00B050"/>
                </a:solidFill>
                <a:latin typeface="+mj-lt"/>
              </a:rPr>
              <a:t> double-hugged Agatha… and Paul Bunyan, too. </a:t>
            </a:r>
            <a:endParaRPr lang="en-US" sz="2000" b="1" dirty="0">
              <a:solidFill>
                <a:srgbClr val="00B050"/>
              </a:solidFill>
              <a:latin typeface="+mj-lt"/>
            </a:endParaRPr>
          </a:p>
        </p:txBody>
      </p:sp>
      <p:sp>
        <p:nvSpPr>
          <p:cNvPr id="43" name="Rectangle 29"/>
          <p:cNvSpPr>
            <a:spLocks noChangeArrowheads="1"/>
          </p:cNvSpPr>
          <p:nvPr/>
        </p:nvSpPr>
        <p:spPr bwMode="auto">
          <a:xfrm>
            <a:off x="270742" y="3590083"/>
            <a:ext cx="6752426" cy="40011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sz="2000" b="1" dirty="0" smtClean="0">
                <a:latin typeface="+mj-lt"/>
              </a:rPr>
              <a:t>Saul ‘Chuck’ </a:t>
            </a:r>
            <a:r>
              <a:rPr lang="en-US" sz="2000" b="1" dirty="0" err="1" smtClean="0">
                <a:latin typeface="+mj-lt"/>
              </a:rPr>
              <a:t>Cooawlkay</a:t>
            </a:r>
            <a:r>
              <a:rPr lang="en-US" sz="2000" b="1" dirty="0" smtClean="0">
                <a:latin typeface="+mj-lt"/>
              </a:rPr>
              <a:t> knows exceptions? </a:t>
            </a:r>
            <a:r>
              <a:rPr lang="en-US" sz="2000" b="1" dirty="0" err="1" smtClean="0">
                <a:latin typeface="+mj-lt"/>
              </a:rPr>
              <a:t>Naaaah</a:t>
            </a:r>
            <a:r>
              <a:rPr lang="en-US" sz="2000" b="1" dirty="0" smtClean="0">
                <a:latin typeface="+mj-lt"/>
              </a:rPr>
              <a:t>.  </a:t>
            </a:r>
            <a:endParaRPr lang="en-US" sz="2000" b="1" dirty="0">
              <a:latin typeface="+mj-lt"/>
            </a:endParaRPr>
          </a:p>
        </p:txBody>
      </p:sp>
      <p:sp>
        <p:nvSpPr>
          <p:cNvPr id="44" name="Rectangle 29"/>
          <p:cNvSpPr>
            <a:spLocks noChangeArrowheads="1"/>
          </p:cNvSpPr>
          <p:nvPr/>
        </p:nvSpPr>
        <p:spPr bwMode="auto">
          <a:xfrm>
            <a:off x="408292" y="3986557"/>
            <a:ext cx="554960" cy="40011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sz="2000" b="1" dirty="0" smtClean="0">
                <a:latin typeface="+mj-lt"/>
              </a:rPr>
              <a:t>sol</a:t>
            </a:r>
            <a:endParaRPr lang="en-US" sz="2000" b="1" dirty="0">
              <a:latin typeface="+mj-lt"/>
            </a:endParaRPr>
          </a:p>
        </p:txBody>
      </p:sp>
      <p:sp>
        <p:nvSpPr>
          <p:cNvPr id="45" name="Rectangle 44"/>
          <p:cNvSpPr>
            <a:spLocks noChangeArrowheads="1"/>
          </p:cNvSpPr>
          <p:nvPr/>
        </p:nvSpPr>
        <p:spPr bwMode="auto">
          <a:xfrm>
            <a:off x="1183413" y="3998432"/>
            <a:ext cx="2029851" cy="40011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sz="2000" b="1" dirty="0" smtClean="0"/>
              <a:t>CH</a:t>
            </a:r>
            <a:r>
              <a:rPr lang="en-US" sz="2000" b="1" baseline="-25000" dirty="0" smtClean="0"/>
              <a:t>3</a:t>
            </a:r>
            <a:r>
              <a:rPr lang="en-US" sz="2000" b="1" dirty="0" smtClean="0"/>
              <a:t>COO</a:t>
            </a:r>
            <a:r>
              <a:rPr lang="en-US" sz="2000" b="1" baseline="30000" dirty="0" smtClean="0"/>
              <a:t>–</a:t>
            </a:r>
            <a:r>
              <a:rPr lang="en-US" sz="2000" b="1" dirty="0"/>
              <a:t> 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Alk</a:t>
            </a:r>
            <a:r>
              <a:rPr lang="en-US" sz="2000" b="1" baseline="30000" dirty="0" smtClean="0"/>
              <a:t>+</a:t>
            </a:r>
            <a:r>
              <a:rPr lang="en-US" sz="2000" b="1" dirty="0" smtClean="0"/>
              <a:t> </a:t>
            </a:r>
            <a:endParaRPr lang="en-US" sz="2000" b="1" dirty="0"/>
          </a:p>
        </p:txBody>
      </p:sp>
      <p:sp>
        <p:nvSpPr>
          <p:cNvPr id="48" name="Rectangle 47"/>
          <p:cNvSpPr>
            <a:spLocks noChangeArrowheads="1"/>
          </p:cNvSpPr>
          <p:nvPr/>
        </p:nvSpPr>
        <p:spPr bwMode="auto">
          <a:xfrm>
            <a:off x="5843826" y="3998432"/>
            <a:ext cx="821059" cy="40011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sz="2000" b="1" dirty="0" smtClean="0"/>
              <a:t>NH</a:t>
            </a:r>
            <a:r>
              <a:rPr lang="en-US" sz="2000" b="1" baseline="-25000" dirty="0" smtClean="0"/>
              <a:t>4</a:t>
            </a:r>
            <a:r>
              <a:rPr lang="en-US" sz="2000" b="1" baseline="30000" dirty="0" smtClean="0"/>
              <a:t>+</a:t>
            </a:r>
            <a:r>
              <a:rPr lang="en-US" sz="2000" b="1" dirty="0" smtClean="0"/>
              <a:t> </a:t>
            </a:r>
            <a:endParaRPr lang="en-US" sz="2000" b="1" dirty="0"/>
          </a:p>
        </p:txBody>
      </p:sp>
      <p:sp>
        <p:nvSpPr>
          <p:cNvPr id="49" name="Rectangle 48"/>
          <p:cNvSpPr>
            <a:spLocks noChangeArrowheads="1"/>
          </p:cNvSpPr>
          <p:nvPr/>
        </p:nvSpPr>
        <p:spPr bwMode="auto">
          <a:xfrm>
            <a:off x="3397466" y="3998432"/>
            <a:ext cx="899605" cy="40011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sz="2000" b="1" dirty="0" smtClean="0"/>
              <a:t>NO</a:t>
            </a:r>
            <a:r>
              <a:rPr lang="en-US" sz="2000" b="1" baseline="-25000" dirty="0" smtClean="0"/>
              <a:t>3</a:t>
            </a:r>
            <a:r>
              <a:rPr lang="en-US" sz="2000" b="1" baseline="30000" dirty="0" smtClean="0"/>
              <a:t>–</a:t>
            </a:r>
            <a:r>
              <a:rPr lang="en-US" sz="2000" b="1" dirty="0" smtClean="0"/>
              <a:t>  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9482234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326" name="Picture 14" descr="j0429819[1]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6313" y="5010150"/>
            <a:ext cx="1822450" cy="119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1327" name="Picture 15" descr="j0434393[1]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4088" y="4979988"/>
            <a:ext cx="1831975" cy="125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1316" name="Rectangle 4"/>
          <p:cNvSpPr>
            <a:spLocks noChangeArrowheads="1"/>
          </p:cNvSpPr>
          <p:nvPr/>
        </p:nvSpPr>
        <p:spPr bwMode="auto">
          <a:xfrm>
            <a:off x="4152900" y="5233988"/>
            <a:ext cx="18446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>
                <a:solidFill>
                  <a:schemeClr val="tx1"/>
                </a:solidFill>
              </a:rPr>
              <a:t>If… “most”</a:t>
            </a:r>
          </a:p>
        </p:txBody>
      </p:sp>
      <p:sp>
        <p:nvSpPr>
          <p:cNvPr id="12293" name="Rectangle 7"/>
          <p:cNvSpPr>
            <a:spLocks noChangeArrowheads="1"/>
          </p:cNvSpPr>
          <p:nvPr/>
        </p:nvSpPr>
        <p:spPr bwMode="auto">
          <a:xfrm>
            <a:off x="276475" y="193573"/>
            <a:ext cx="8764515" cy="353943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dirty="0"/>
              <a:t>Be careful to distinguish </a:t>
            </a:r>
            <a:r>
              <a:rPr lang="en-US" dirty="0" smtClean="0"/>
              <a:t>between</a:t>
            </a:r>
          </a:p>
          <a:p>
            <a:pPr algn="l"/>
            <a:r>
              <a:rPr lang="en-US" dirty="0" smtClean="0"/>
              <a:t>dissolution and dissociation/ionization</a:t>
            </a:r>
          </a:p>
          <a:p>
            <a:pPr algn="l"/>
            <a:r>
              <a:rPr lang="en-US" dirty="0" smtClean="0"/>
              <a:t>in </a:t>
            </a:r>
            <a:r>
              <a:rPr lang="en-US" dirty="0"/>
              <a:t>regard to </a:t>
            </a:r>
            <a:r>
              <a:rPr lang="en-US" dirty="0" err="1"/>
              <a:t>strongs</a:t>
            </a:r>
            <a:r>
              <a:rPr lang="en-US" dirty="0"/>
              <a:t> or </a:t>
            </a:r>
            <a:r>
              <a:rPr lang="en-US" dirty="0" err="1"/>
              <a:t>weaks</a:t>
            </a:r>
            <a:r>
              <a:rPr lang="en-US" dirty="0" smtClean="0"/>
              <a:t>. For</a:t>
            </a:r>
            <a:endParaRPr lang="en-US" dirty="0"/>
          </a:p>
          <a:p>
            <a:pPr algn="l"/>
            <a:r>
              <a:rPr lang="en-US" dirty="0" smtClean="0"/>
              <a:t>example</a:t>
            </a:r>
            <a:r>
              <a:rPr lang="en-US" dirty="0"/>
              <a:t>, CH</a:t>
            </a:r>
            <a:r>
              <a:rPr lang="en-US" baseline="-25000" dirty="0"/>
              <a:t>3</a:t>
            </a:r>
            <a:r>
              <a:rPr lang="en-US" dirty="0"/>
              <a:t>COOH dissolves completely, </a:t>
            </a:r>
            <a:r>
              <a:rPr lang="en-US" dirty="0" smtClean="0"/>
              <a:t>but ionizes</a:t>
            </a:r>
            <a:endParaRPr lang="en-US" dirty="0"/>
          </a:p>
          <a:p>
            <a:pPr algn="l"/>
            <a:r>
              <a:rPr lang="en-US" dirty="0" smtClean="0"/>
              <a:t>only </a:t>
            </a:r>
            <a:r>
              <a:rPr lang="en-US" dirty="0"/>
              <a:t>slightly; it is therefore a </a:t>
            </a:r>
            <a:r>
              <a:rPr lang="en-US" dirty="0" smtClean="0"/>
              <a:t>weak electrolyte</a:t>
            </a:r>
            <a:r>
              <a:rPr lang="en-US" dirty="0"/>
              <a:t>. On </a:t>
            </a:r>
            <a:r>
              <a:rPr lang="en-US" dirty="0" smtClean="0"/>
              <a:t>the</a:t>
            </a:r>
          </a:p>
          <a:p>
            <a:pPr algn="l"/>
            <a:r>
              <a:rPr lang="en-US" dirty="0" smtClean="0"/>
              <a:t>other </a:t>
            </a:r>
            <a:r>
              <a:rPr lang="en-US" dirty="0"/>
              <a:t>hand, Ba(OH)</a:t>
            </a:r>
            <a:r>
              <a:rPr lang="en-US" baseline="-25000" dirty="0"/>
              <a:t>2</a:t>
            </a:r>
            <a:r>
              <a:rPr lang="en-US" dirty="0"/>
              <a:t> </a:t>
            </a:r>
            <a:r>
              <a:rPr lang="en-US" dirty="0" smtClean="0"/>
              <a:t>dissolves relatively little</a:t>
            </a:r>
            <a:r>
              <a:rPr lang="en-US" dirty="0"/>
              <a:t>, but </a:t>
            </a:r>
            <a:r>
              <a:rPr lang="en-US" dirty="0" smtClean="0"/>
              <a:t>the</a:t>
            </a:r>
          </a:p>
          <a:p>
            <a:pPr algn="l"/>
            <a:r>
              <a:rPr lang="en-US" dirty="0" smtClean="0"/>
              <a:t>amount </a:t>
            </a:r>
            <a:r>
              <a:rPr lang="en-US" dirty="0"/>
              <a:t>that does </a:t>
            </a:r>
            <a:r>
              <a:rPr lang="en-US" dirty="0" smtClean="0"/>
              <a:t>dissolve dissociates almost</a:t>
            </a:r>
          </a:p>
          <a:p>
            <a:pPr algn="l"/>
            <a:r>
              <a:rPr lang="en-US" dirty="0" smtClean="0"/>
              <a:t>completely</a:t>
            </a:r>
            <a:r>
              <a:rPr lang="en-US" dirty="0"/>
              <a:t>. </a:t>
            </a:r>
            <a:r>
              <a:rPr lang="en-US" dirty="0" err="1"/>
              <a:t>Ba</a:t>
            </a:r>
            <a:r>
              <a:rPr lang="en-US" dirty="0"/>
              <a:t>(OH)</a:t>
            </a:r>
            <a:r>
              <a:rPr lang="en-US" baseline="-25000" dirty="0"/>
              <a:t>2</a:t>
            </a:r>
            <a:r>
              <a:rPr lang="en-US" dirty="0"/>
              <a:t> is a </a:t>
            </a:r>
            <a:r>
              <a:rPr lang="en-US" dirty="0" smtClean="0"/>
              <a:t>strong electrolyte</a:t>
            </a:r>
            <a:r>
              <a:rPr lang="en-US" dirty="0"/>
              <a:t>. </a:t>
            </a:r>
          </a:p>
        </p:txBody>
      </p:sp>
      <p:sp>
        <p:nvSpPr>
          <p:cNvPr id="141320" name="Rectangle 8"/>
          <p:cNvSpPr>
            <a:spLocks noChangeArrowheads="1"/>
          </p:cNvSpPr>
          <p:nvPr/>
        </p:nvSpPr>
        <p:spPr bwMode="auto">
          <a:xfrm>
            <a:off x="342900" y="4048125"/>
            <a:ext cx="8480425" cy="94615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l"/>
            <a:r>
              <a:rPr lang="en-US"/>
              <a:t>The question is:	</a:t>
            </a:r>
            <a:r>
              <a:rPr lang="en-US" i="1"/>
              <a:t>Of the amount that dissolves, what				fraction dissociates/ionizes?</a:t>
            </a:r>
            <a:r>
              <a:rPr lang="en-US"/>
              <a:t> </a:t>
            </a:r>
          </a:p>
        </p:txBody>
      </p:sp>
      <p:sp>
        <p:nvSpPr>
          <p:cNvPr id="141321" name="Rectangle 9"/>
          <p:cNvSpPr>
            <a:spLocks noChangeArrowheads="1"/>
          </p:cNvSpPr>
          <p:nvPr/>
        </p:nvSpPr>
        <p:spPr bwMode="auto">
          <a:xfrm>
            <a:off x="4138613" y="5945188"/>
            <a:ext cx="2538412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>
                <a:solidFill>
                  <a:schemeClr val="tx1"/>
                </a:solidFill>
              </a:rPr>
              <a:t>If… “not much”</a:t>
            </a:r>
          </a:p>
        </p:txBody>
      </p:sp>
      <p:sp>
        <p:nvSpPr>
          <p:cNvPr id="141322" name="Rectangle 10"/>
          <p:cNvSpPr>
            <a:spLocks noChangeArrowheads="1"/>
          </p:cNvSpPr>
          <p:nvPr/>
        </p:nvSpPr>
        <p:spPr bwMode="auto">
          <a:xfrm>
            <a:off x="6621463" y="5233988"/>
            <a:ext cx="17049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>
                <a:solidFill>
                  <a:schemeClr val="tx1"/>
                </a:solidFill>
              </a:rPr>
              <a:t>STRONG</a:t>
            </a:r>
          </a:p>
        </p:txBody>
      </p:sp>
      <p:sp>
        <p:nvSpPr>
          <p:cNvPr id="141323" name="Rectangle 11"/>
          <p:cNvSpPr>
            <a:spLocks noChangeArrowheads="1"/>
          </p:cNvSpPr>
          <p:nvPr/>
        </p:nvSpPr>
        <p:spPr bwMode="auto">
          <a:xfrm>
            <a:off x="7323138" y="5945188"/>
            <a:ext cx="12287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>
                <a:solidFill>
                  <a:schemeClr val="tx1"/>
                </a:solidFill>
              </a:rPr>
              <a:t>WEAK</a:t>
            </a:r>
          </a:p>
        </p:txBody>
      </p:sp>
      <p:sp>
        <p:nvSpPr>
          <p:cNvPr id="141324" name="Line 12"/>
          <p:cNvSpPr>
            <a:spLocks noChangeShapeType="1"/>
          </p:cNvSpPr>
          <p:nvPr/>
        </p:nvSpPr>
        <p:spPr bwMode="auto">
          <a:xfrm>
            <a:off x="5994400" y="5500688"/>
            <a:ext cx="58102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1325" name="Line 13"/>
          <p:cNvSpPr>
            <a:spLocks noChangeShapeType="1"/>
          </p:cNvSpPr>
          <p:nvPr/>
        </p:nvSpPr>
        <p:spPr bwMode="auto">
          <a:xfrm>
            <a:off x="6691313" y="6211888"/>
            <a:ext cx="58102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pSp>
        <p:nvGrpSpPr>
          <p:cNvPr id="90" name="Group 89"/>
          <p:cNvGrpSpPr/>
          <p:nvPr/>
        </p:nvGrpSpPr>
        <p:grpSpPr>
          <a:xfrm>
            <a:off x="6306242" y="107189"/>
            <a:ext cx="2849657" cy="1451734"/>
            <a:chOff x="6306242" y="107189"/>
            <a:chExt cx="2849657" cy="1451734"/>
          </a:xfrm>
        </p:grpSpPr>
        <p:grpSp>
          <p:nvGrpSpPr>
            <p:cNvPr id="40" name="Group 108"/>
            <p:cNvGrpSpPr>
              <a:grpSpLocks/>
            </p:cNvGrpSpPr>
            <p:nvPr/>
          </p:nvGrpSpPr>
          <p:grpSpPr bwMode="auto">
            <a:xfrm>
              <a:off x="6306242" y="107189"/>
              <a:ext cx="1519617" cy="1451734"/>
              <a:chOff x="4124" y="1942"/>
              <a:chExt cx="1276" cy="1219"/>
            </a:xfrm>
          </p:grpSpPr>
          <p:pic>
            <p:nvPicPr>
              <p:cNvPr id="41" name="Picture 74" descr="j0410843"/>
              <p:cNvPicPr>
                <a:picLocks noChangeAspect="1" noChangeArrowheads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24" y="2250"/>
                <a:ext cx="336" cy="3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2" name="Picture 75" descr="j0410843"/>
              <p:cNvPicPr>
                <a:picLocks noChangeAspect="1" noChangeArrowheads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21" y="2250"/>
                <a:ext cx="336" cy="3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3" name="Picture 76" descr="j0410843"/>
              <p:cNvPicPr>
                <a:picLocks noChangeAspect="1" noChangeArrowheads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03" y="2250"/>
                <a:ext cx="336" cy="3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4" name="Picture 77" descr="j0410843"/>
              <p:cNvPicPr>
                <a:picLocks noChangeAspect="1" noChangeArrowheads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85" y="2250"/>
                <a:ext cx="336" cy="3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5" name="Picture 78" descr="j0410843"/>
              <p:cNvPicPr>
                <a:picLocks noChangeAspect="1" noChangeArrowheads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82" y="2250"/>
                <a:ext cx="336" cy="3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6" name="Picture 79" descr="j0410843"/>
              <p:cNvPicPr>
                <a:picLocks noChangeAspect="1" noChangeArrowheads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64" y="2250"/>
                <a:ext cx="336" cy="3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7" name="Picture 83" descr="j0410843"/>
              <p:cNvPicPr>
                <a:picLocks noChangeAspect="1" noChangeArrowheads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24" y="2534"/>
                <a:ext cx="336" cy="3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8" name="Picture 84" descr="j0410843"/>
              <p:cNvPicPr>
                <a:picLocks noChangeAspect="1" noChangeArrowheads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21" y="2534"/>
                <a:ext cx="336" cy="3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9" name="Picture 85" descr="j0410843"/>
              <p:cNvPicPr>
                <a:picLocks noChangeAspect="1" noChangeArrowheads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03" y="2534"/>
                <a:ext cx="336" cy="3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0" name="Picture 86" descr="j0410843"/>
              <p:cNvPicPr>
                <a:picLocks noChangeAspect="1" noChangeArrowheads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85" y="2534"/>
                <a:ext cx="336" cy="3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1" name="Picture 87" descr="j0410843"/>
              <p:cNvPicPr>
                <a:picLocks noChangeAspect="1" noChangeArrowheads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82" y="2534"/>
                <a:ext cx="336" cy="3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2" name="Picture 88" descr="j0410843"/>
              <p:cNvPicPr>
                <a:picLocks noChangeAspect="1" noChangeArrowheads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64" y="2534"/>
                <a:ext cx="336" cy="3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3" name="Picture 92" descr="j0410843"/>
              <p:cNvPicPr>
                <a:picLocks noChangeAspect="1" noChangeArrowheads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24" y="2841"/>
                <a:ext cx="336" cy="3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4" name="Picture 93" descr="j0410843"/>
              <p:cNvPicPr>
                <a:picLocks noChangeAspect="1" noChangeArrowheads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21" y="2841"/>
                <a:ext cx="336" cy="3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5" name="Picture 94" descr="j0410843"/>
              <p:cNvPicPr>
                <a:picLocks noChangeAspect="1" noChangeArrowheads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03" y="2841"/>
                <a:ext cx="336" cy="3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6" name="Picture 95" descr="j0410843"/>
              <p:cNvPicPr>
                <a:picLocks noChangeAspect="1" noChangeArrowheads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85" y="2841"/>
                <a:ext cx="336" cy="3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7" name="Picture 96" descr="j0410843"/>
              <p:cNvPicPr>
                <a:picLocks noChangeAspect="1" noChangeArrowheads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82" y="2841"/>
                <a:ext cx="336" cy="3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8" name="Picture 97" descr="j0410843"/>
              <p:cNvPicPr>
                <a:picLocks noChangeAspect="1" noChangeArrowheads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64" y="2841"/>
                <a:ext cx="336" cy="3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9" name="Picture 102" descr="j0410843"/>
              <p:cNvPicPr>
                <a:picLocks noChangeAspect="1" noChangeArrowheads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24" y="1942"/>
                <a:ext cx="336" cy="3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0" name="Picture 103" descr="j0410843"/>
              <p:cNvPicPr>
                <a:picLocks noChangeAspect="1" noChangeArrowheads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21" y="1942"/>
                <a:ext cx="336" cy="3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1" name="Picture 104" descr="j0410843"/>
              <p:cNvPicPr>
                <a:picLocks noChangeAspect="1" noChangeArrowheads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03" y="1942"/>
                <a:ext cx="336" cy="3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2" name="Picture 105" descr="j0410843"/>
              <p:cNvPicPr>
                <a:picLocks noChangeAspect="1" noChangeArrowheads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85" y="1942"/>
                <a:ext cx="336" cy="3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3" name="Picture 106" descr="j0410843"/>
              <p:cNvPicPr>
                <a:picLocks noChangeAspect="1" noChangeArrowheads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82" y="1942"/>
                <a:ext cx="336" cy="3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4" name="Picture 107" descr="j0410843"/>
              <p:cNvPicPr>
                <a:picLocks noChangeAspect="1" noChangeArrowheads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64" y="1942"/>
                <a:ext cx="336" cy="3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65" name="Group 108"/>
            <p:cNvGrpSpPr>
              <a:grpSpLocks/>
            </p:cNvGrpSpPr>
            <p:nvPr/>
          </p:nvGrpSpPr>
          <p:grpSpPr bwMode="auto">
            <a:xfrm>
              <a:off x="7636282" y="107189"/>
              <a:ext cx="1519617" cy="1451734"/>
              <a:chOff x="4124" y="1942"/>
              <a:chExt cx="1276" cy="1219"/>
            </a:xfrm>
          </p:grpSpPr>
          <p:pic>
            <p:nvPicPr>
              <p:cNvPr id="66" name="Picture 74" descr="j0410843"/>
              <p:cNvPicPr>
                <a:picLocks noChangeAspect="1" noChangeArrowheads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24" y="2250"/>
                <a:ext cx="336" cy="3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7" name="Picture 75" descr="j0410843"/>
              <p:cNvPicPr>
                <a:picLocks noChangeAspect="1" noChangeArrowheads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21" y="2250"/>
                <a:ext cx="336" cy="3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8" name="Picture 76" descr="j0410843"/>
              <p:cNvPicPr>
                <a:picLocks noChangeAspect="1" noChangeArrowheads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03" y="2250"/>
                <a:ext cx="336" cy="3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9" name="Picture 77" descr="j0410843"/>
              <p:cNvPicPr>
                <a:picLocks noChangeAspect="1" noChangeArrowheads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85" y="2250"/>
                <a:ext cx="336" cy="3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0" name="Picture 78" descr="j0410843"/>
              <p:cNvPicPr>
                <a:picLocks noChangeAspect="1" noChangeArrowheads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82" y="2250"/>
                <a:ext cx="336" cy="3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1" name="Picture 79" descr="j0410843"/>
              <p:cNvPicPr>
                <a:picLocks noChangeAspect="1" noChangeArrowheads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64" y="2250"/>
                <a:ext cx="336" cy="3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2" name="Picture 83" descr="j0410843"/>
              <p:cNvPicPr>
                <a:picLocks noChangeAspect="1" noChangeArrowheads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24" y="2534"/>
                <a:ext cx="336" cy="3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3" name="Picture 84" descr="j0410843"/>
              <p:cNvPicPr>
                <a:picLocks noChangeAspect="1" noChangeArrowheads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21" y="2534"/>
                <a:ext cx="336" cy="3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4" name="Picture 85" descr="j0410843"/>
              <p:cNvPicPr>
                <a:picLocks noChangeAspect="1" noChangeArrowheads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03" y="2534"/>
                <a:ext cx="336" cy="3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5" name="Picture 86" descr="j0410843"/>
              <p:cNvPicPr>
                <a:picLocks noChangeAspect="1" noChangeArrowheads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85" y="2534"/>
                <a:ext cx="336" cy="3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6" name="Picture 87" descr="j0410843"/>
              <p:cNvPicPr>
                <a:picLocks noChangeAspect="1" noChangeArrowheads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82" y="2534"/>
                <a:ext cx="336" cy="3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7" name="Picture 88" descr="j0410843"/>
              <p:cNvPicPr>
                <a:picLocks noChangeAspect="1" noChangeArrowheads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64" y="2534"/>
                <a:ext cx="336" cy="3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8" name="Picture 92" descr="j0410843"/>
              <p:cNvPicPr>
                <a:picLocks noChangeAspect="1" noChangeArrowheads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24" y="2841"/>
                <a:ext cx="336" cy="3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9" name="Picture 93" descr="j0410843"/>
              <p:cNvPicPr>
                <a:picLocks noChangeAspect="1" noChangeArrowheads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21" y="2841"/>
                <a:ext cx="336" cy="3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80" name="Picture 94" descr="j0410843"/>
              <p:cNvPicPr>
                <a:picLocks noChangeAspect="1" noChangeArrowheads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03" y="2841"/>
                <a:ext cx="336" cy="3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81" name="Picture 95" descr="j0410843"/>
              <p:cNvPicPr>
                <a:picLocks noChangeAspect="1" noChangeArrowheads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85" y="2841"/>
                <a:ext cx="336" cy="3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82" name="Picture 96" descr="j0410843"/>
              <p:cNvPicPr>
                <a:picLocks noChangeAspect="1" noChangeArrowheads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82" y="2841"/>
                <a:ext cx="336" cy="3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83" name="Picture 97" descr="j0410843"/>
              <p:cNvPicPr>
                <a:picLocks noChangeAspect="1" noChangeArrowheads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64" y="2841"/>
                <a:ext cx="336" cy="3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84" name="Picture 102" descr="j0410843"/>
              <p:cNvPicPr>
                <a:picLocks noChangeAspect="1" noChangeArrowheads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24" y="1942"/>
                <a:ext cx="336" cy="3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85" name="Picture 103" descr="j0410843"/>
              <p:cNvPicPr>
                <a:picLocks noChangeAspect="1" noChangeArrowheads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21" y="1942"/>
                <a:ext cx="336" cy="3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86" name="Picture 104" descr="j0410843"/>
              <p:cNvPicPr>
                <a:picLocks noChangeAspect="1" noChangeArrowheads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03" y="1942"/>
                <a:ext cx="336" cy="3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87" name="Picture 105" descr="j0410843"/>
              <p:cNvPicPr>
                <a:picLocks noChangeAspect="1" noChangeArrowheads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85" y="1942"/>
                <a:ext cx="336" cy="3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88" name="Picture 106" descr="j0410843"/>
              <p:cNvPicPr>
                <a:picLocks noChangeAspect="1" noChangeArrowheads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82" y="1942"/>
                <a:ext cx="336" cy="3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89" name="Picture 107" descr="j0410843"/>
              <p:cNvPicPr>
                <a:picLocks noChangeAspect="1" noChangeArrowheads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64" y="1942"/>
                <a:ext cx="336" cy="3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413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413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413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1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1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13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13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141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13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13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13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13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13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13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13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1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41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413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413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13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13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 tmFilter="0,0; .5, 1; 1, 1"/>
                                        <p:tgtEl>
                                          <p:spTgt spid="141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413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413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413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413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413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413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413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413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2000"/>
                                        <p:tgtEl>
                                          <p:spTgt spid="1413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1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141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316" grpId="0"/>
      <p:bldP spid="141320" grpId="0"/>
      <p:bldP spid="141321" grpId="0"/>
      <p:bldP spid="141322" grpId="0"/>
      <p:bldP spid="141323" grpId="0"/>
      <p:bldP spid="141324" grpId="0" animBg="1"/>
      <p:bldP spid="14132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/>
          <p:cNvSpPr>
            <a:spLocks noChangeArrowheads="1"/>
          </p:cNvSpPr>
          <p:nvPr/>
        </p:nvSpPr>
        <p:spPr bwMode="auto">
          <a:xfrm>
            <a:off x="3702050" y="572064"/>
            <a:ext cx="99536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/>
              <a:t>LiOH</a:t>
            </a:r>
          </a:p>
        </p:txBody>
      </p:sp>
      <p:sp>
        <p:nvSpPr>
          <p:cNvPr id="18435" name="Rectangle 7"/>
          <p:cNvSpPr>
            <a:spLocks noChangeArrowheads="1"/>
          </p:cNvSpPr>
          <p:nvPr/>
        </p:nvSpPr>
        <p:spPr bwMode="auto">
          <a:xfrm>
            <a:off x="327025" y="464114"/>
            <a:ext cx="3016250" cy="180022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/>
              <a:t>Classify as a…</a:t>
            </a:r>
          </a:p>
          <a:p>
            <a:pPr algn="l"/>
            <a:r>
              <a:rPr lang="en-US" i="1"/>
              <a:t>strong electrolyte</a:t>
            </a:r>
            <a:r>
              <a:rPr lang="en-US"/>
              <a:t>,</a:t>
            </a:r>
          </a:p>
          <a:p>
            <a:pPr algn="l"/>
            <a:r>
              <a:rPr lang="en-US" i="1"/>
              <a:t>weak electrolyte</a:t>
            </a:r>
            <a:r>
              <a:rPr lang="en-US"/>
              <a:t>,</a:t>
            </a:r>
          </a:p>
          <a:p>
            <a:pPr algn="l"/>
            <a:r>
              <a:rPr lang="en-US"/>
              <a:t>or </a:t>
            </a:r>
            <a:r>
              <a:rPr lang="en-US" i="1"/>
              <a:t>nonelectrolyte</a:t>
            </a:r>
            <a:r>
              <a:rPr lang="en-US"/>
              <a:t>. </a:t>
            </a:r>
          </a:p>
        </p:txBody>
      </p:sp>
      <p:sp>
        <p:nvSpPr>
          <p:cNvPr id="18436" name="Rectangle 8"/>
          <p:cNvSpPr>
            <a:spLocks noChangeArrowheads="1"/>
          </p:cNvSpPr>
          <p:nvPr/>
        </p:nvSpPr>
        <p:spPr bwMode="auto">
          <a:xfrm>
            <a:off x="3702050" y="1153089"/>
            <a:ext cx="118903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/>
              <a:t>HClO</a:t>
            </a:r>
            <a:r>
              <a:rPr lang="en-US" baseline="-25000"/>
              <a:t>3</a:t>
            </a:r>
          </a:p>
        </p:txBody>
      </p:sp>
      <p:sp>
        <p:nvSpPr>
          <p:cNvPr id="18437" name="Rectangle 9"/>
          <p:cNvSpPr>
            <a:spLocks noChangeArrowheads="1"/>
          </p:cNvSpPr>
          <p:nvPr/>
        </p:nvSpPr>
        <p:spPr bwMode="auto">
          <a:xfrm>
            <a:off x="3702050" y="1748401"/>
            <a:ext cx="15144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/>
              <a:t>C</a:t>
            </a:r>
            <a:r>
              <a:rPr lang="en-US" baseline="-25000"/>
              <a:t>6</a:t>
            </a:r>
            <a:r>
              <a:rPr lang="en-US"/>
              <a:t>H</a:t>
            </a:r>
            <a:r>
              <a:rPr lang="en-US" baseline="-25000"/>
              <a:t>12</a:t>
            </a:r>
            <a:r>
              <a:rPr lang="en-US"/>
              <a:t>O</a:t>
            </a:r>
            <a:r>
              <a:rPr lang="en-US" baseline="-25000"/>
              <a:t>6</a:t>
            </a:r>
          </a:p>
        </p:txBody>
      </p:sp>
      <p:sp>
        <p:nvSpPr>
          <p:cNvPr id="18438" name="Rectangle 10"/>
          <p:cNvSpPr>
            <a:spLocks noChangeArrowheads="1"/>
          </p:cNvSpPr>
          <p:nvPr/>
        </p:nvSpPr>
        <p:spPr bwMode="auto">
          <a:xfrm>
            <a:off x="3702050" y="2329426"/>
            <a:ext cx="10541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/>
              <a:t>HClO</a:t>
            </a:r>
          </a:p>
        </p:txBody>
      </p:sp>
      <p:sp>
        <p:nvSpPr>
          <p:cNvPr id="149516" name="Rectangle 12"/>
          <p:cNvSpPr>
            <a:spLocks noChangeArrowheads="1"/>
          </p:cNvSpPr>
          <p:nvPr/>
        </p:nvSpPr>
        <p:spPr bwMode="auto">
          <a:xfrm>
            <a:off x="5291138" y="572064"/>
            <a:ext cx="11747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>
                <a:solidFill>
                  <a:srgbClr val="000000"/>
                </a:solidFill>
              </a:rPr>
              <a:t>strong</a:t>
            </a:r>
          </a:p>
        </p:txBody>
      </p:sp>
      <p:sp>
        <p:nvSpPr>
          <p:cNvPr id="149517" name="Rectangle 13"/>
          <p:cNvSpPr>
            <a:spLocks noChangeArrowheads="1"/>
          </p:cNvSpPr>
          <p:nvPr/>
        </p:nvSpPr>
        <p:spPr bwMode="auto">
          <a:xfrm>
            <a:off x="5291138" y="1153089"/>
            <a:ext cx="11747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>
                <a:solidFill>
                  <a:srgbClr val="000000"/>
                </a:solidFill>
              </a:rPr>
              <a:t>strong</a:t>
            </a:r>
          </a:p>
        </p:txBody>
      </p:sp>
      <p:sp>
        <p:nvSpPr>
          <p:cNvPr id="149518" name="Rectangle 14"/>
          <p:cNvSpPr>
            <a:spLocks noChangeArrowheads="1"/>
          </p:cNvSpPr>
          <p:nvPr/>
        </p:nvSpPr>
        <p:spPr bwMode="auto">
          <a:xfrm>
            <a:off x="5291138" y="1748401"/>
            <a:ext cx="8985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>
                <a:solidFill>
                  <a:srgbClr val="000000"/>
                </a:solidFill>
              </a:rPr>
              <a:t>non-</a:t>
            </a:r>
          </a:p>
        </p:txBody>
      </p:sp>
      <p:sp>
        <p:nvSpPr>
          <p:cNvPr id="149519" name="Rectangle 15"/>
          <p:cNvSpPr>
            <a:spLocks noChangeArrowheads="1"/>
          </p:cNvSpPr>
          <p:nvPr/>
        </p:nvSpPr>
        <p:spPr bwMode="auto">
          <a:xfrm>
            <a:off x="5291138" y="2329426"/>
            <a:ext cx="1016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>
                <a:solidFill>
                  <a:srgbClr val="000000"/>
                </a:solidFill>
              </a:rPr>
              <a:t>weak</a:t>
            </a:r>
          </a:p>
        </p:txBody>
      </p:sp>
      <p:sp>
        <p:nvSpPr>
          <p:cNvPr id="149521" name="Rectangle 17"/>
          <p:cNvSpPr>
            <a:spLocks noChangeArrowheads="1"/>
          </p:cNvSpPr>
          <p:nvPr/>
        </p:nvSpPr>
        <p:spPr bwMode="auto">
          <a:xfrm>
            <a:off x="325438" y="3126183"/>
            <a:ext cx="8162925" cy="1373188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/>
              <a:t>If 0.40 mol of each of the following are dissolved in</a:t>
            </a:r>
          </a:p>
          <a:p>
            <a:pPr algn="l"/>
            <a:r>
              <a:rPr lang="en-US"/>
              <a:t>2.5 L of water, rank them from least to greatest</a:t>
            </a:r>
          </a:p>
          <a:p>
            <a:pPr algn="l"/>
            <a:r>
              <a:rPr lang="en-US"/>
              <a:t>electrical conductivity.</a:t>
            </a:r>
          </a:p>
        </p:txBody>
      </p:sp>
      <p:sp>
        <p:nvSpPr>
          <p:cNvPr id="149522" name="Rectangle 18"/>
          <p:cNvSpPr>
            <a:spLocks noChangeArrowheads="1"/>
          </p:cNvSpPr>
          <p:nvPr/>
        </p:nvSpPr>
        <p:spPr bwMode="auto">
          <a:xfrm>
            <a:off x="1874838" y="4512071"/>
            <a:ext cx="1208087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/>
              <a:t>HBrO</a:t>
            </a:r>
            <a:r>
              <a:rPr lang="en-US" baseline="-25000"/>
              <a:t>2</a:t>
            </a:r>
          </a:p>
        </p:txBody>
      </p:sp>
      <p:sp>
        <p:nvSpPr>
          <p:cNvPr id="149523" name="Rectangle 19"/>
          <p:cNvSpPr>
            <a:spLocks noChangeArrowheads="1"/>
          </p:cNvSpPr>
          <p:nvPr/>
        </p:nvSpPr>
        <p:spPr bwMode="auto">
          <a:xfrm>
            <a:off x="1874838" y="5093096"/>
            <a:ext cx="1366837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/>
              <a:t>CH</a:t>
            </a:r>
            <a:r>
              <a:rPr lang="en-US" baseline="-25000"/>
              <a:t>3</a:t>
            </a:r>
            <a:r>
              <a:rPr lang="en-US"/>
              <a:t>OH</a:t>
            </a:r>
          </a:p>
        </p:txBody>
      </p:sp>
      <p:sp>
        <p:nvSpPr>
          <p:cNvPr id="149526" name="Rectangle 22"/>
          <p:cNvSpPr>
            <a:spLocks noChangeArrowheads="1"/>
          </p:cNvSpPr>
          <p:nvPr/>
        </p:nvSpPr>
        <p:spPr bwMode="auto">
          <a:xfrm>
            <a:off x="5329238" y="4512071"/>
            <a:ext cx="2471737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/>
              <a:t>Ca(CH</a:t>
            </a:r>
            <a:r>
              <a:rPr lang="en-US" baseline="-25000"/>
              <a:t>3</a:t>
            </a:r>
            <a:r>
              <a:rPr lang="en-US"/>
              <a:t>COO)</a:t>
            </a:r>
            <a:r>
              <a:rPr lang="en-US" baseline="-25000"/>
              <a:t>2</a:t>
            </a:r>
            <a:endParaRPr lang="en-US"/>
          </a:p>
        </p:txBody>
      </p:sp>
      <p:sp>
        <p:nvSpPr>
          <p:cNvPr id="149527" name="Rectangle 23"/>
          <p:cNvSpPr>
            <a:spLocks noChangeArrowheads="1"/>
          </p:cNvSpPr>
          <p:nvPr/>
        </p:nvSpPr>
        <p:spPr bwMode="auto">
          <a:xfrm>
            <a:off x="5329238" y="5093096"/>
            <a:ext cx="10890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/>
              <a:t>KNO</a:t>
            </a:r>
            <a:r>
              <a:rPr lang="en-US" baseline="-25000"/>
              <a:t>3</a:t>
            </a:r>
          </a:p>
        </p:txBody>
      </p:sp>
      <p:sp>
        <p:nvSpPr>
          <p:cNvPr id="149528" name="Rectangle 24"/>
          <p:cNvSpPr>
            <a:spLocks noChangeArrowheads="1"/>
          </p:cNvSpPr>
          <p:nvPr/>
        </p:nvSpPr>
        <p:spPr bwMode="auto">
          <a:xfrm>
            <a:off x="1074738" y="5742383"/>
            <a:ext cx="136683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>
                <a:solidFill>
                  <a:srgbClr val="000000"/>
                </a:solidFill>
              </a:rPr>
              <a:t>CH</a:t>
            </a:r>
            <a:r>
              <a:rPr lang="en-US" baseline="-25000">
                <a:solidFill>
                  <a:srgbClr val="000000"/>
                </a:solidFill>
              </a:rPr>
              <a:t>3</a:t>
            </a:r>
            <a:r>
              <a:rPr lang="en-US">
                <a:solidFill>
                  <a:srgbClr val="000000"/>
                </a:solidFill>
              </a:rPr>
              <a:t>OH</a:t>
            </a:r>
          </a:p>
        </p:txBody>
      </p:sp>
      <p:sp>
        <p:nvSpPr>
          <p:cNvPr id="149529" name="Rectangle 25"/>
          <p:cNvSpPr>
            <a:spLocks noChangeArrowheads="1"/>
          </p:cNvSpPr>
          <p:nvPr/>
        </p:nvSpPr>
        <p:spPr bwMode="auto">
          <a:xfrm>
            <a:off x="2403475" y="5742383"/>
            <a:ext cx="39211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>
                <a:solidFill>
                  <a:srgbClr val="000000"/>
                </a:solidFill>
              </a:rPr>
              <a:t>&lt;</a:t>
            </a:r>
          </a:p>
        </p:txBody>
      </p:sp>
      <p:sp>
        <p:nvSpPr>
          <p:cNvPr id="149530" name="Rectangle 26"/>
          <p:cNvSpPr>
            <a:spLocks noChangeArrowheads="1"/>
          </p:cNvSpPr>
          <p:nvPr/>
        </p:nvSpPr>
        <p:spPr bwMode="auto">
          <a:xfrm>
            <a:off x="2762250" y="5742383"/>
            <a:ext cx="12080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>
                <a:solidFill>
                  <a:srgbClr val="000000"/>
                </a:solidFill>
              </a:rPr>
              <a:t>HBrO</a:t>
            </a:r>
            <a:r>
              <a:rPr lang="en-US" baseline="-2500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149531" name="Rectangle 27"/>
          <p:cNvSpPr>
            <a:spLocks noChangeArrowheads="1"/>
          </p:cNvSpPr>
          <p:nvPr/>
        </p:nvSpPr>
        <p:spPr bwMode="auto">
          <a:xfrm>
            <a:off x="3932238" y="5742383"/>
            <a:ext cx="39211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>
                <a:solidFill>
                  <a:srgbClr val="000000"/>
                </a:solidFill>
              </a:rPr>
              <a:t>&lt;</a:t>
            </a:r>
          </a:p>
        </p:txBody>
      </p:sp>
      <p:sp>
        <p:nvSpPr>
          <p:cNvPr id="149532" name="Rectangle 28"/>
          <p:cNvSpPr>
            <a:spLocks noChangeArrowheads="1"/>
          </p:cNvSpPr>
          <p:nvPr/>
        </p:nvSpPr>
        <p:spPr bwMode="auto">
          <a:xfrm>
            <a:off x="4333875" y="5742383"/>
            <a:ext cx="10890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>
                <a:solidFill>
                  <a:srgbClr val="000000"/>
                </a:solidFill>
              </a:rPr>
              <a:t>KNO</a:t>
            </a:r>
            <a:r>
              <a:rPr lang="en-US" baseline="-25000">
                <a:solidFill>
                  <a:srgbClr val="000000"/>
                </a:solidFill>
              </a:rPr>
              <a:t>3</a:t>
            </a:r>
          </a:p>
        </p:txBody>
      </p:sp>
      <p:sp>
        <p:nvSpPr>
          <p:cNvPr id="149533" name="Rectangle 29"/>
          <p:cNvSpPr>
            <a:spLocks noChangeArrowheads="1"/>
          </p:cNvSpPr>
          <p:nvPr/>
        </p:nvSpPr>
        <p:spPr bwMode="auto">
          <a:xfrm>
            <a:off x="5378450" y="5742383"/>
            <a:ext cx="39211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>
                <a:solidFill>
                  <a:srgbClr val="000000"/>
                </a:solidFill>
              </a:rPr>
              <a:t>&lt;</a:t>
            </a:r>
          </a:p>
        </p:txBody>
      </p:sp>
      <p:sp>
        <p:nvSpPr>
          <p:cNvPr id="149534" name="Rectangle 30"/>
          <p:cNvSpPr>
            <a:spLocks noChangeArrowheads="1"/>
          </p:cNvSpPr>
          <p:nvPr/>
        </p:nvSpPr>
        <p:spPr bwMode="auto">
          <a:xfrm>
            <a:off x="5737225" y="5742383"/>
            <a:ext cx="247173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>
                <a:solidFill>
                  <a:srgbClr val="000000"/>
                </a:solidFill>
              </a:rPr>
              <a:t>Ca(CH</a:t>
            </a:r>
            <a:r>
              <a:rPr lang="en-US" baseline="-25000">
                <a:solidFill>
                  <a:srgbClr val="000000"/>
                </a:solidFill>
              </a:rPr>
              <a:t>3</a:t>
            </a:r>
            <a:r>
              <a:rPr lang="en-US">
                <a:solidFill>
                  <a:srgbClr val="000000"/>
                </a:solidFill>
              </a:rPr>
              <a:t>COO)</a:t>
            </a:r>
            <a:r>
              <a:rPr lang="en-US" baseline="-25000">
                <a:solidFill>
                  <a:srgbClr val="000000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6822381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95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95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95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495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49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95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95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95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95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149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95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95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95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95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149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95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95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95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95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149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3" dur="80"/>
                                        <p:tgtEl>
                                          <p:spTgt spid="1495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4" dur="80"/>
                                        <p:tgtEl>
                                          <p:spTgt spid="1495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80"/>
                                        <p:tgtEl>
                                          <p:spTgt spid="1495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2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8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4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495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495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495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495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495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495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495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495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495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495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49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49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495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495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495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495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495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495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49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49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495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495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495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49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495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1495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1495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1495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9516" grpId="0"/>
      <p:bldP spid="149517" grpId="0"/>
      <p:bldP spid="149518" grpId="0"/>
      <p:bldP spid="149519" grpId="0"/>
      <p:bldP spid="149521" grpId="0"/>
      <p:bldP spid="149522" grpId="0"/>
      <p:bldP spid="149523" grpId="0"/>
      <p:bldP spid="149526" grpId="0"/>
      <p:bldP spid="149527" grpId="0"/>
      <p:bldP spid="149528" grpId="0"/>
      <p:bldP spid="149529" grpId="0"/>
      <p:bldP spid="149530" grpId="0"/>
      <p:bldP spid="149531" grpId="0"/>
      <p:bldP spid="149532" grpId="0"/>
      <p:bldP spid="149533" grpId="0"/>
      <p:bldP spid="14953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6"/>
          <p:cNvSpPr>
            <a:spLocks noChangeArrowheads="1"/>
          </p:cNvSpPr>
          <p:nvPr/>
        </p:nvSpPr>
        <p:spPr bwMode="auto">
          <a:xfrm>
            <a:off x="156573" y="879524"/>
            <a:ext cx="9166292" cy="569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spcBef>
                <a:spcPct val="20000"/>
              </a:spcBef>
            </a:pPr>
            <a:r>
              <a:rPr lang="en-US" dirty="0" smtClean="0">
                <a:solidFill>
                  <a:srgbClr val="000000"/>
                </a:solidFill>
                <a:latin typeface="Arial" pitchFamily="34" charset="0"/>
              </a:rPr>
              <a:t>1. </a:t>
            </a:r>
            <a:r>
              <a:rPr lang="en-US" u="sng" dirty="0" smtClean="0">
                <a:solidFill>
                  <a:srgbClr val="000000"/>
                </a:solidFill>
                <a:latin typeface="Arial" pitchFamily="34" charset="0"/>
              </a:rPr>
              <a:t>Strong electrolytes</a:t>
            </a:r>
            <a:r>
              <a:rPr lang="en-US" dirty="0" smtClean="0">
                <a:solidFill>
                  <a:srgbClr val="000000"/>
                </a:solidFill>
                <a:latin typeface="Arial" pitchFamily="34" charset="0"/>
              </a:rPr>
              <a:t> dissociate or ionize 100%. </a:t>
            </a:r>
            <a:r>
              <a:rPr lang="en-US" u="sng" dirty="0" smtClean="0">
                <a:solidFill>
                  <a:srgbClr val="000000"/>
                </a:solidFill>
                <a:latin typeface="Arial" pitchFamily="34" charset="0"/>
              </a:rPr>
              <a:t>Weak</a:t>
            </a:r>
            <a:r>
              <a:rPr lang="en-US" dirty="0" smtClean="0">
                <a:solidFill>
                  <a:srgbClr val="000000"/>
                </a:solidFill>
                <a:latin typeface="Arial" pitchFamily="34" charset="0"/>
              </a:rPr>
              <a:t> </a:t>
            </a:r>
          </a:p>
          <a:p>
            <a:pPr marL="342900" indent="-342900" algn="l">
              <a:spcBef>
                <a:spcPct val="20000"/>
              </a:spcBef>
            </a:pPr>
            <a:r>
              <a:rPr lang="en-US" dirty="0">
                <a:solidFill>
                  <a:srgbClr val="000000"/>
                </a:solidFill>
                <a:latin typeface="Arial" pitchFamily="34" charset="0"/>
              </a:rPr>
              <a:t>	</a:t>
            </a:r>
            <a:r>
              <a:rPr lang="en-US" u="sng" dirty="0" smtClean="0">
                <a:solidFill>
                  <a:srgbClr val="000000"/>
                </a:solidFill>
                <a:latin typeface="Arial" pitchFamily="34" charset="0"/>
              </a:rPr>
              <a:t>electrolytes</a:t>
            </a:r>
            <a:r>
              <a:rPr lang="en-US" dirty="0" smtClean="0">
                <a:solidFill>
                  <a:srgbClr val="000000"/>
                </a:solidFill>
                <a:latin typeface="Arial" pitchFamily="34" charset="0"/>
              </a:rPr>
              <a:t> dissociate or ionize to a small degree. </a:t>
            </a:r>
          </a:p>
          <a:p>
            <a:pPr marL="342900" indent="-342900" algn="l">
              <a:spcBef>
                <a:spcPct val="20000"/>
              </a:spcBef>
            </a:pPr>
            <a:r>
              <a:rPr lang="en-US" dirty="0">
                <a:solidFill>
                  <a:srgbClr val="000000"/>
                </a:solidFill>
                <a:latin typeface="Arial" pitchFamily="34" charset="0"/>
              </a:rPr>
              <a:t>	</a:t>
            </a:r>
            <a:r>
              <a:rPr lang="en-US" dirty="0" smtClean="0">
                <a:solidFill>
                  <a:srgbClr val="000000"/>
                </a:solidFill>
                <a:latin typeface="Arial" pitchFamily="34" charset="0"/>
              </a:rPr>
              <a:t>Equations for ‘</a:t>
            </a:r>
            <a:r>
              <a:rPr lang="en-US" dirty="0" err="1" smtClean="0">
                <a:solidFill>
                  <a:srgbClr val="000000"/>
                </a:solidFill>
                <a:latin typeface="Arial" pitchFamily="34" charset="0"/>
              </a:rPr>
              <a:t>strongs</a:t>
            </a:r>
            <a:r>
              <a:rPr lang="en-US" dirty="0" smtClean="0">
                <a:solidFill>
                  <a:srgbClr val="000000"/>
                </a:solidFill>
                <a:latin typeface="Arial" pitchFamily="34" charset="0"/>
              </a:rPr>
              <a:t>’ have a unidirectional arrow; </a:t>
            </a:r>
          </a:p>
          <a:p>
            <a:pPr marL="342900" indent="-342900" algn="l">
              <a:spcBef>
                <a:spcPct val="20000"/>
              </a:spcBef>
            </a:pPr>
            <a:r>
              <a:rPr lang="en-US" dirty="0">
                <a:solidFill>
                  <a:srgbClr val="000000"/>
                </a:solidFill>
                <a:latin typeface="Arial" pitchFamily="34" charset="0"/>
              </a:rPr>
              <a:t>	</a:t>
            </a:r>
            <a:r>
              <a:rPr lang="en-US" dirty="0" smtClean="0">
                <a:solidFill>
                  <a:srgbClr val="000000"/>
                </a:solidFill>
                <a:latin typeface="Arial" pitchFamily="34" charset="0"/>
              </a:rPr>
              <a:t>those for ‘</a:t>
            </a:r>
            <a:r>
              <a:rPr lang="en-US" dirty="0" err="1" smtClean="0">
                <a:solidFill>
                  <a:srgbClr val="000000"/>
                </a:solidFill>
                <a:latin typeface="Arial" pitchFamily="34" charset="0"/>
              </a:rPr>
              <a:t>weaks</a:t>
            </a:r>
            <a:r>
              <a:rPr lang="en-US" dirty="0" smtClean="0">
                <a:solidFill>
                  <a:srgbClr val="000000"/>
                </a:solidFill>
                <a:latin typeface="Arial" pitchFamily="34" charset="0"/>
              </a:rPr>
              <a:t>’ have arrows in both directions.</a:t>
            </a:r>
          </a:p>
          <a:p>
            <a:pPr marL="342900" indent="-342900" algn="l">
              <a:spcBef>
                <a:spcPct val="20000"/>
              </a:spcBef>
            </a:pPr>
            <a:r>
              <a:rPr lang="en-US" dirty="0" smtClean="0">
                <a:solidFill>
                  <a:srgbClr val="000000"/>
                </a:solidFill>
                <a:latin typeface="Arial" pitchFamily="34" charset="0"/>
              </a:rPr>
              <a:t>2. Memorize the seven strong acids and the eight</a:t>
            </a:r>
          </a:p>
          <a:p>
            <a:pPr marL="342900" indent="-342900" algn="l">
              <a:spcBef>
                <a:spcPct val="20000"/>
              </a:spcBef>
            </a:pPr>
            <a:r>
              <a:rPr lang="en-US" dirty="0">
                <a:solidFill>
                  <a:srgbClr val="000000"/>
                </a:solidFill>
                <a:latin typeface="Arial" pitchFamily="34" charset="0"/>
              </a:rPr>
              <a:t>	</a:t>
            </a:r>
            <a:r>
              <a:rPr lang="en-US" dirty="0" smtClean="0">
                <a:solidFill>
                  <a:srgbClr val="000000"/>
                </a:solidFill>
                <a:latin typeface="Arial" pitchFamily="34" charset="0"/>
              </a:rPr>
              <a:t>strong bases that contain the hydroxide ion (OH</a:t>
            </a:r>
            <a:r>
              <a:rPr lang="en-US" baseline="30000" dirty="0" smtClean="0">
                <a:solidFill>
                  <a:srgbClr val="000000"/>
                </a:solidFill>
                <a:latin typeface="Arial" pitchFamily="34" charset="0"/>
              </a:rPr>
              <a:t>–</a:t>
            </a:r>
            <a:r>
              <a:rPr lang="en-US" dirty="0" smtClean="0">
                <a:solidFill>
                  <a:srgbClr val="000000"/>
                </a:solidFill>
                <a:latin typeface="Arial" pitchFamily="34" charset="0"/>
              </a:rPr>
              <a:t>). </a:t>
            </a:r>
            <a:endParaRPr lang="en-US" dirty="0">
              <a:solidFill>
                <a:srgbClr val="000000"/>
              </a:solidFill>
              <a:latin typeface="Arial" pitchFamily="34" charset="0"/>
            </a:endParaRPr>
          </a:p>
          <a:p>
            <a:pPr marL="342900" indent="-342900" algn="l">
              <a:spcBef>
                <a:spcPct val="20000"/>
              </a:spcBef>
            </a:pPr>
            <a:r>
              <a:rPr lang="en-US" dirty="0" smtClean="0">
                <a:solidFill>
                  <a:srgbClr val="000000"/>
                </a:solidFill>
                <a:latin typeface="Arial" pitchFamily="34" charset="0"/>
              </a:rPr>
              <a:t>3. We distinguish between a strong and a weak </a:t>
            </a:r>
          </a:p>
          <a:p>
            <a:pPr marL="342900" indent="-342900" algn="l">
              <a:spcBef>
                <a:spcPct val="20000"/>
              </a:spcBef>
            </a:pPr>
            <a:r>
              <a:rPr lang="en-US" dirty="0">
                <a:solidFill>
                  <a:srgbClr val="000000"/>
                </a:solidFill>
                <a:latin typeface="Arial" pitchFamily="34" charset="0"/>
              </a:rPr>
              <a:t>	</a:t>
            </a:r>
            <a:r>
              <a:rPr lang="en-US" dirty="0" smtClean="0">
                <a:solidFill>
                  <a:srgbClr val="000000"/>
                </a:solidFill>
                <a:latin typeface="Arial" pitchFamily="34" charset="0"/>
              </a:rPr>
              <a:t>electrolyte by looking at what is the </a:t>
            </a:r>
            <a:r>
              <a:rPr lang="en-US" b="1" i="1" dirty="0" smtClean="0">
                <a:solidFill>
                  <a:srgbClr val="000000"/>
                </a:solidFill>
                <a:latin typeface="Arial" pitchFamily="34" charset="0"/>
              </a:rPr>
              <a:t>principal</a:t>
            </a:r>
          </a:p>
          <a:p>
            <a:pPr marL="342900" indent="-342900" algn="l">
              <a:spcBef>
                <a:spcPct val="20000"/>
              </a:spcBef>
            </a:pPr>
            <a:r>
              <a:rPr lang="en-US" dirty="0">
                <a:solidFill>
                  <a:srgbClr val="000000"/>
                </a:solidFill>
                <a:latin typeface="Arial" pitchFamily="34" charset="0"/>
              </a:rPr>
              <a:t>	</a:t>
            </a:r>
            <a:r>
              <a:rPr lang="en-US" b="1" i="1" dirty="0" smtClean="0">
                <a:solidFill>
                  <a:srgbClr val="000000"/>
                </a:solidFill>
                <a:latin typeface="Arial" pitchFamily="34" charset="0"/>
              </a:rPr>
              <a:t>species</a:t>
            </a:r>
            <a:r>
              <a:rPr lang="en-US" dirty="0" smtClean="0">
                <a:solidFill>
                  <a:srgbClr val="000000"/>
                </a:solidFill>
                <a:latin typeface="Arial" pitchFamily="34" charset="0"/>
              </a:rPr>
              <a:t> in the solution. If the principal species is in </a:t>
            </a:r>
          </a:p>
          <a:p>
            <a:pPr marL="342900" indent="-342900" algn="l">
              <a:spcBef>
                <a:spcPct val="20000"/>
              </a:spcBef>
            </a:pPr>
            <a:r>
              <a:rPr lang="en-US" dirty="0">
                <a:solidFill>
                  <a:srgbClr val="000000"/>
                </a:solidFill>
                <a:latin typeface="Arial" pitchFamily="34" charset="0"/>
              </a:rPr>
              <a:t>	</a:t>
            </a:r>
            <a:r>
              <a:rPr lang="en-US" dirty="0" smtClean="0">
                <a:solidFill>
                  <a:srgbClr val="000000"/>
                </a:solidFill>
                <a:latin typeface="Arial" pitchFamily="34" charset="0"/>
              </a:rPr>
              <a:t>the ionized state, it is strong; if the principal species</a:t>
            </a:r>
          </a:p>
          <a:p>
            <a:pPr marL="342900" indent="-342900" algn="l">
              <a:spcBef>
                <a:spcPct val="20000"/>
              </a:spcBef>
            </a:pPr>
            <a:r>
              <a:rPr lang="en-US" dirty="0">
                <a:solidFill>
                  <a:srgbClr val="000000"/>
                </a:solidFill>
                <a:latin typeface="Arial" pitchFamily="34" charset="0"/>
              </a:rPr>
              <a:t>	</a:t>
            </a:r>
            <a:r>
              <a:rPr lang="en-US" dirty="0" smtClean="0">
                <a:solidFill>
                  <a:srgbClr val="000000"/>
                </a:solidFill>
                <a:latin typeface="Arial" pitchFamily="34" charset="0"/>
              </a:rPr>
              <a:t>is a neutral substance, it is a weak electrolyte.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449244" y="213088"/>
            <a:ext cx="827066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en-US" b="1" dirty="0" smtClean="0">
                <a:solidFill>
                  <a:srgbClr val="C00000"/>
                </a:solidFill>
                <a:latin typeface="Arial" pitchFamily="34" charset="0"/>
              </a:rPr>
              <a:t>FINAL THOUGHTS: </a:t>
            </a:r>
            <a:r>
              <a:rPr lang="en-US" b="1" u="sng" dirty="0" smtClean="0">
                <a:solidFill>
                  <a:srgbClr val="C00000"/>
                </a:solidFill>
                <a:latin typeface="Arial" pitchFamily="34" charset="0"/>
              </a:rPr>
              <a:t>Strong v. Weak Electrolytes</a:t>
            </a:r>
          </a:p>
        </p:txBody>
      </p:sp>
    </p:spTree>
    <p:extLst>
      <p:ext uri="{BB962C8B-B14F-4D97-AF65-F5344CB8AC3E}">
        <p14:creationId xmlns:p14="http://schemas.microsoft.com/office/powerpoint/2010/main" val="28667890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56" name="Rectangle 24"/>
          <p:cNvSpPr>
            <a:spLocks noChangeArrowheads="1"/>
          </p:cNvSpPr>
          <p:nvPr/>
        </p:nvSpPr>
        <p:spPr bwMode="auto">
          <a:xfrm>
            <a:off x="2003425" y="4706150"/>
            <a:ext cx="6051550" cy="581025"/>
          </a:xfrm>
          <a:prstGeom prst="rect">
            <a:avLst/>
          </a:prstGeom>
          <a:solidFill>
            <a:srgbClr val="00FF00"/>
          </a:solidFill>
          <a:ln w="2540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5363" name="Rectangle 7"/>
          <p:cNvSpPr>
            <a:spLocks noChangeArrowheads="1"/>
          </p:cNvSpPr>
          <p:nvPr/>
        </p:nvSpPr>
        <p:spPr bwMode="auto">
          <a:xfrm>
            <a:off x="3065775" y="168650"/>
            <a:ext cx="3035300" cy="519113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b="1" dirty="0"/>
              <a:t>Acids and Bases</a:t>
            </a:r>
          </a:p>
        </p:txBody>
      </p:sp>
      <p:sp>
        <p:nvSpPr>
          <p:cNvPr id="15364" name="Rectangle 8"/>
          <p:cNvSpPr>
            <a:spLocks noChangeArrowheads="1"/>
          </p:cNvSpPr>
          <p:nvPr/>
        </p:nvSpPr>
        <p:spPr bwMode="auto">
          <a:xfrm>
            <a:off x="409575" y="715000"/>
            <a:ext cx="8085138" cy="94615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/>
              <a:t>For now, </a:t>
            </a:r>
            <a:r>
              <a:rPr lang="en-US" u="sng"/>
              <a:t>acids</a:t>
            </a:r>
            <a:r>
              <a:rPr lang="en-US"/>
              <a:t> ionize in aqueous solutions to form</a:t>
            </a:r>
          </a:p>
          <a:p>
            <a:pPr algn="l"/>
            <a:r>
              <a:rPr lang="en-US"/>
              <a:t>a hydrogen ion (H</a:t>
            </a:r>
            <a:r>
              <a:rPr lang="en-US" baseline="30000"/>
              <a:t>+</a:t>
            </a:r>
            <a:r>
              <a:rPr lang="en-US"/>
              <a:t>). </a:t>
            </a:r>
          </a:p>
        </p:txBody>
      </p:sp>
      <p:sp>
        <p:nvSpPr>
          <p:cNvPr id="146441" name="Rectangle 9"/>
          <p:cNvSpPr>
            <a:spLocks noChangeArrowheads="1"/>
          </p:cNvSpPr>
          <p:nvPr/>
        </p:nvSpPr>
        <p:spPr bwMode="auto">
          <a:xfrm>
            <a:off x="1157288" y="1667813"/>
            <a:ext cx="3057525" cy="519112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dirty="0"/>
              <a:t>-- </a:t>
            </a:r>
            <a:r>
              <a:rPr lang="en-US" dirty="0">
                <a:solidFill>
                  <a:schemeClr val="tx1"/>
                </a:solidFill>
              </a:rPr>
              <a:t>“proton donors”</a:t>
            </a:r>
            <a:r>
              <a:rPr lang="en-US" dirty="0"/>
              <a:t> </a:t>
            </a:r>
          </a:p>
        </p:txBody>
      </p:sp>
      <p:sp>
        <p:nvSpPr>
          <p:cNvPr id="146442" name="Rectangle 10"/>
          <p:cNvSpPr>
            <a:spLocks noChangeArrowheads="1"/>
          </p:cNvSpPr>
          <p:nvPr/>
        </p:nvSpPr>
        <p:spPr bwMode="auto">
          <a:xfrm>
            <a:off x="1160463" y="2170538"/>
            <a:ext cx="3214687" cy="94615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/>
              <a:t>-- </a:t>
            </a:r>
            <a:r>
              <a:rPr lang="en-US" u="sng"/>
              <a:t>monoprotic acids</a:t>
            </a:r>
          </a:p>
          <a:p>
            <a:pPr algn="l"/>
            <a:r>
              <a:rPr lang="en-US"/>
              <a:t>	e.g., </a:t>
            </a:r>
          </a:p>
        </p:txBody>
      </p:sp>
      <p:sp>
        <p:nvSpPr>
          <p:cNvPr id="146443" name="Rectangle 11"/>
          <p:cNvSpPr>
            <a:spLocks noChangeArrowheads="1"/>
          </p:cNvSpPr>
          <p:nvPr/>
        </p:nvSpPr>
        <p:spPr bwMode="auto">
          <a:xfrm>
            <a:off x="1150938" y="3096938"/>
            <a:ext cx="2600325" cy="94615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/>
              <a:t>-- </a:t>
            </a:r>
            <a:r>
              <a:rPr lang="en-US" u="sng"/>
              <a:t>diprotic acids</a:t>
            </a:r>
          </a:p>
          <a:p>
            <a:pPr algn="l"/>
            <a:r>
              <a:rPr lang="en-US"/>
              <a:t>	e.g., </a:t>
            </a:r>
          </a:p>
        </p:txBody>
      </p:sp>
      <p:sp>
        <p:nvSpPr>
          <p:cNvPr id="146444" name="Rectangle 12"/>
          <p:cNvSpPr>
            <a:spLocks noChangeArrowheads="1"/>
          </p:cNvSpPr>
          <p:nvPr/>
        </p:nvSpPr>
        <p:spPr bwMode="auto">
          <a:xfrm>
            <a:off x="2397125" y="5409413"/>
            <a:ext cx="5351463" cy="519112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/>
              <a:t>(only first ionization is complete) </a:t>
            </a:r>
          </a:p>
        </p:txBody>
      </p:sp>
      <p:sp>
        <p:nvSpPr>
          <p:cNvPr id="146445" name="Rectangle 13"/>
          <p:cNvSpPr>
            <a:spLocks noChangeArrowheads="1"/>
          </p:cNvSpPr>
          <p:nvPr/>
        </p:nvSpPr>
        <p:spPr bwMode="auto">
          <a:xfrm>
            <a:off x="2911475" y="2589638"/>
            <a:ext cx="3813175" cy="519112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>
                <a:solidFill>
                  <a:srgbClr val="0000FF"/>
                </a:solidFill>
              </a:rPr>
              <a:t>H</a:t>
            </a:r>
            <a:r>
              <a:rPr lang="en-US">
                <a:solidFill>
                  <a:schemeClr val="tx1"/>
                </a:solidFill>
              </a:rPr>
              <a:t>Cl, </a:t>
            </a:r>
            <a:r>
              <a:rPr lang="en-US">
                <a:solidFill>
                  <a:srgbClr val="0000FF"/>
                </a:solidFill>
              </a:rPr>
              <a:t>H</a:t>
            </a:r>
            <a:r>
              <a:rPr lang="en-US">
                <a:solidFill>
                  <a:schemeClr val="tx1"/>
                </a:solidFill>
              </a:rPr>
              <a:t>NO</a:t>
            </a:r>
            <a:r>
              <a:rPr lang="en-US" baseline="-25000">
                <a:solidFill>
                  <a:schemeClr val="tx1"/>
                </a:solidFill>
              </a:rPr>
              <a:t>3</a:t>
            </a:r>
            <a:r>
              <a:rPr lang="en-US">
                <a:solidFill>
                  <a:schemeClr val="tx1"/>
                </a:solidFill>
              </a:rPr>
              <a:t>, CH</a:t>
            </a:r>
            <a:r>
              <a:rPr lang="en-US" baseline="-25000">
                <a:solidFill>
                  <a:schemeClr val="tx1"/>
                </a:solidFill>
              </a:rPr>
              <a:t>3</a:t>
            </a:r>
            <a:r>
              <a:rPr lang="en-US">
                <a:solidFill>
                  <a:schemeClr val="tx1"/>
                </a:solidFill>
              </a:rPr>
              <a:t>COO</a:t>
            </a:r>
            <a:r>
              <a:rPr lang="en-US">
                <a:solidFill>
                  <a:srgbClr val="0000FF"/>
                </a:solidFill>
              </a:rPr>
              <a:t>H</a:t>
            </a:r>
          </a:p>
        </p:txBody>
      </p:sp>
      <p:sp>
        <p:nvSpPr>
          <p:cNvPr id="146446" name="Rectangle 14"/>
          <p:cNvSpPr>
            <a:spLocks noChangeArrowheads="1"/>
          </p:cNvSpPr>
          <p:nvPr/>
        </p:nvSpPr>
        <p:spPr bwMode="auto">
          <a:xfrm>
            <a:off x="2911475" y="3525563"/>
            <a:ext cx="1223963" cy="519112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>
                <a:solidFill>
                  <a:schemeClr val="tx1"/>
                </a:solidFill>
              </a:rPr>
              <a:t>H</a:t>
            </a:r>
            <a:r>
              <a:rPr lang="en-US" baseline="-25000">
                <a:solidFill>
                  <a:schemeClr val="tx1"/>
                </a:solidFill>
              </a:rPr>
              <a:t>2</a:t>
            </a:r>
            <a:r>
              <a:rPr lang="en-US">
                <a:solidFill>
                  <a:schemeClr val="tx1"/>
                </a:solidFill>
              </a:rPr>
              <a:t>SO</a:t>
            </a:r>
            <a:r>
              <a:rPr lang="en-US" baseline="-2500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46448" name="Rectangle 16"/>
          <p:cNvSpPr>
            <a:spLocks noChangeArrowheads="1"/>
          </p:cNvSpPr>
          <p:nvPr/>
        </p:nvSpPr>
        <p:spPr bwMode="auto">
          <a:xfrm>
            <a:off x="2024063" y="4071150"/>
            <a:ext cx="6153150" cy="519113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>
                <a:solidFill>
                  <a:schemeClr val="tx1"/>
                </a:solidFill>
              </a:rPr>
              <a:t>H</a:t>
            </a:r>
            <a:r>
              <a:rPr lang="en-US" baseline="-25000">
                <a:solidFill>
                  <a:schemeClr val="tx1"/>
                </a:solidFill>
              </a:rPr>
              <a:t>2</a:t>
            </a:r>
            <a:r>
              <a:rPr lang="en-US">
                <a:solidFill>
                  <a:schemeClr val="tx1"/>
                </a:solidFill>
              </a:rPr>
              <a:t>SO</a:t>
            </a:r>
            <a:r>
              <a:rPr lang="en-US" baseline="-25000">
                <a:solidFill>
                  <a:schemeClr val="tx1"/>
                </a:solidFill>
              </a:rPr>
              <a:t>4</a:t>
            </a:r>
            <a:r>
              <a:rPr lang="en-US">
                <a:solidFill>
                  <a:schemeClr val="tx1"/>
                </a:solidFill>
              </a:rPr>
              <a:t>(aq)          H</a:t>
            </a:r>
            <a:r>
              <a:rPr lang="en-US" baseline="30000">
                <a:solidFill>
                  <a:schemeClr val="tx1"/>
                </a:solidFill>
              </a:rPr>
              <a:t>+</a:t>
            </a:r>
            <a:r>
              <a:rPr lang="en-US">
                <a:solidFill>
                  <a:schemeClr val="tx1"/>
                </a:solidFill>
              </a:rPr>
              <a:t>(aq)  +  HSO</a:t>
            </a:r>
            <a:r>
              <a:rPr lang="en-US" baseline="-25000">
                <a:solidFill>
                  <a:schemeClr val="tx1"/>
                </a:solidFill>
              </a:rPr>
              <a:t>4</a:t>
            </a:r>
            <a:r>
              <a:rPr lang="en-US" baseline="30000">
                <a:solidFill>
                  <a:schemeClr val="tx1"/>
                </a:solidFill>
              </a:rPr>
              <a:t>–</a:t>
            </a:r>
            <a:r>
              <a:rPr lang="en-US">
                <a:solidFill>
                  <a:schemeClr val="tx1"/>
                </a:solidFill>
              </a:rPr>
              <a:t>(aq)</a:t>
            </a:r>
          </a:p>
        </p:txBody>
      </p:sp>
      <p:sp>
        <p:nvSpPr>
          <p:cNvPr id="146449" name="Line 17"/>
          <p:cNvSpPr>
            <a:spLocks noChangeShapeType="1"/>
          </p:cNvSpPr>
          <p:nvPr/>
        </p:nvSpPr>
        <p:spPr bwMode="auto">
          <a:xfrm>
            <a:off x="3944938" y="4356900"/>
            <a:ext cx="63817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6450" name="Rectangle 18"/>
          <p:cNvSpPr>
            <a:spLocks noChangeArrowheads="1"/>
          </p:cNvSpPr>
          <p:nvPr/>
        </p:nvSpPr>
        <p:spPr bwMode="auto">
          <a:xfrm>
            <a:off x="2024063" y="4739488"/>
            <a:ext cx="6030912" cy="519112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>
                <a:solidFill>
                  <a:schemeClr val="tx1"/>
                </a:solidFill>
              </a:rPr>
              <a:t>HSO</a:t>
            </a:r>
            <a:r>
              <a:rPr lang="en-US" baseline="-25000">
                <a:solidFill>
                  <a:schemeClr val="tx1"/>
                </a:solidFill>
              </a:rPr>
              <a:t>4</a:t>
            </a:r>
            <a:r>
              <a:rPr lang="en-US" baseline="30000">
                <a:solidFill>
                  <a:schemeClr val="tx1"/>
                </a:solidFill>
              </a:rPr>
              <a:t>–</a:t>
            </a:r>
            <a:r>
              <a:rPr lang="en-US">
                <a:solidFill>
                  <a:schemeClr val="tx1"/>
                </a:solidFill>
              </a:rPr>
              <a:t>(aq)          H</a:t>
            </a:r>
            <a:r>
              <a:rPr lang="en-US" baseline="30000">
                <a:solidFill>
                  <a:schemeClr val="tx1"/>
                </a:solidFill>
              </a:rPr>
              <a:t>+</a:t>
            </a:r>
            <a:r>
              <a:rPr lang="en-US">
                <a:solidFill>
                  <a:schemeClr val="tx1"/>
                </a:solidFill>
              </a:rPr>
              <a:t>(aq)  +  SO</a:t>
            </a:r>
            <a:r>
              <a:rPr lang="en-US" baseline="-25000">
                <a:solidFill>
                  <a:schemeClr val="tx1"/>
                </a:solidFill>
              </a:rPr>
              <a:t>4</a:t>
            </a:r>
            <a:r>
              <a:rPr lang="en-US" baseline="30000">
                <a:solidFill>
                  <a:schemeClr val="tx1"/>
                </a:solidFill>
              </a:rPr>
              <a:t>2–</a:t>
            </a:r>
            <a:r>
              <a:rPr lang="en-US">
                <a:solidFill>
                  <a:schemeClr val="tx1"/>
                </a:solidFill>
              </a:rPr>
              <a:t>(aq)</a:t>
            </a:r>
          </a:p>
        </p:txBody>
      </p:sp>
      <p:sp>
        <p:nvSpPr>
          <p:cNvPr id="146451" name="Line 19"/>
          <p:cNvSpPr>
            <a:spLocks noChangeShapeType="1"/>
          </p:cNvSpPr>
          <p:nvPr/>
        </p:nvSpPr>
        <p:spPr bwMode="auto">
          <a:xfrm>
            <a:off x="3944938" y="4899825"/>
            <a:ext cx="63817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pSp>
        <p:nvGrpSpPr>
          <p:cNvPr id="2" name="Group 23"/>
          <p:cNvGrpSpPr>
            <a:grpSpLocks/>
          </p:cNvGrpSpPr>
          <p:nvPr/>
        </p:nvGrpSpPr>
        <p:grpSpPr bwMode="auto">
          <a:xfrm>
            <a:off x="7670800" y="4358488"/>
            <a:ext cx="1247775" cy="1325562"/>
            <a:chOff x="4526" y="3127"/>
            <a:chExt cx="786" cy="835"/>
          </a:xfrm>
        </p:grpSpPr>
        <p:sp>
          <p:nvSpPr>
            <p:cNvPr id="15378" name="Line 20"/>
            <p:cNvSpPr>
              <a:spLocks noChangeShapeType="1"/>
            </p:cNvSpPr>
            <p:nvPr/>
          </p:nvSpPr>
          <p:spPr bwMode="auto">
            <a:xfrm flipH="1">
              <a:off x="4873" y="3127"/>
              <a:ext cx="439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5379" name="Line 21"/>
            <p:cNvSpPr>
              <a:spLocks noChangeShapeType="1"/>
            </p:cNvSpPr>
            <p:nvPr/>
          </p:nvSpPr>
          <p:spPr bwMode="auto">
            <a:xfrm>
              <a:off x="5312" y="3128"/>
              <a:ext cx="0" cy="83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5380" name="Line 22"/>
            <p:cNvSpPr>
              <a:spLocks noChangeShapeType="1"/>
            </p:cNvSpPr>
            <p:nvPr/>
          </p:nvSpPr>
          <p:spPr bwMode="auto">
            <a:xfrm>
              <a:off x="4526" y="3959"/>
              <a:ext cx="786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146457" name="Rectangle 25"/>
          <p:cNvSpPr>
            <a:spLocks noChangeArrowheads="1"/>
          </p:cNvSpPr>
          <p:nvPr/>
        </p:nvSpPr>
        <p:spPr bwMode="auto">
          <a:xfrm>
            <a:off x="117475" y="4710913"/>
            <a:ext cx="1589088" cy="519112"/>
          </a:xfrm>
          <a:prstGeom prst="rect">
            <a:avLst/>
          </a:prstGeom>
          <a:solidFill>
            <a:schemeClr val="tx1"/>
          </a:solidFill>
          <a:ln w="25400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>
                <a:solidFill>
                  <a:srgbClr val="99FF99"/>
                </a:solidFill>
              </a:rPr>
              <a:t>In soln…</a:t>
            </a:r>
            <a:endParaRPr lang="en-US" baseline="-25000">
              <a:solidFill>
                <a:srgbClr val="99FF99"/>
              </a:solidFill>
            </a:endParaRPr>
          </a:p>
        </p:txBody>
      </p:sp>
      <p:sp>
        <p:nvSpPr>
          <p:cNvPr id="20" name="Line 19"/>
          <p:cNvSpPr>
            <a:spLocks noChangeShapeType="1"/>
          </p:cNvSpPr>
          <p:nvPr/>
        </p:nvSpPr>
        <p:spPr bwMode="auto">
          <a:xfrm>
            <a:off x="3881438" y="5104613"/>
            <a:ext cx="63817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lg" len="lg"/>
            <a:tailEnd type="none" w="lg" len="lg"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1" name="Rectangle 9"/>
          <p:cNvSpPr>
            <a:spLocks noChangeArrowheads="1"/>
          </p:cNvSpPr>
          <p:nvPr/>
        </p:nvSpPr>
        <p:spPr bwMode="auto">
          <a:xfrm>
            <a:off x="17263" y="5996077"/>
            <a:ext cx="9091112" cy="507831"/>
          </a:xfrm>
          <a:prstGeom prst="rect">
            <a:avLst/>
          </a:prstGeom>
          <a:solidFill>
            <a:schemeClr val="tx1"/>
          </a:solidFill>
          <a:ln w="25400" algn="ctr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en-US" sz="2700" b="1" dirty="0" smtClean="0">
                <a:solidFill>
                  <a:schemeClr val="bg1"/>
                </a:solidFill>
                <a:latin typeface="Arial Narrow" pitchFamily="34" charset="0"/>
              </a:rPr>
              <a:t>With weak acids, the first ionization </a:t>
            </a:r>
            <a:r>
              <a:rPr lang="en-US" sz="2700" b="1" u="sng" dirty="0" smtClean="0">
                <a:solidFill>
                  <a:schemeClr val="bg1"/>
                </a:solidFill>
                <a:latin typeface="Arial Narrow" pitchFamily="34" charset="0"/>
              </a:rPr>
              <a:t>isn’t even close</a:t>
            </a:r>
            <a:r>
              <a:rPr lang="en-US" sz="2700" b="1" dirty="0" smtClean="0">
                <a:solidFill>
                  <a:schemeClr val="bg1"/>
                </a:solidFill>
                <a:latin typeface="Arial Narrow" pitchFamily="34" charset="0"/>
              </a:rPr>
              <a:t> to complete.</a:t>
            </a:r>
            <a:endParaRPr lang="en-US" sz="27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644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644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64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644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644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64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64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64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64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64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146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644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644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64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464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464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64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64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 tmFilter="0,0; .5, 1; 1, 1"/>
                                        <p:tgtEl>
                                          <p:spTgt spid="146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464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464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464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464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464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464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464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464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464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464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464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464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464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464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464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464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1464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464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464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464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464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464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464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 tmFilter="0,0; .5, 1; 1, 1"/>
                                        <p:tgtEl>
                                          <p:spTgt spid="146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2000"/>
                                        <p:tgtEl>
                                          <p:spTgt spid="146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6456" grpId="0" animBg="1"/>
      <p:bldP spid="146441" grpId="0"/>
      <p:bldP spid="146442" grpId="0"/>
      <p:bldP spid="146443" grpId="0"/>
      <p:bldP spid="146444" grpId="0"/>
      <p:bldP spid="146445" grpId="0"/>
      <p:bldP spid="146446" grpId="0"/>
      <p:bldP spid="146448" grpId="0"/>
      <p:bldP spid="146449" grpId="0" animBg="1"/>
      <p:bldP spid="146450" grpId="0"/>
      <p:bldP spid="146451" grpId="0" animBg="1"/>
      <p:bldP spid="146457" grpId="0" animBg="1"/>
      <p:bldP spid="20" grpId="0" animBg="1"/>
      <p:bldP spid="2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ChangeArrowheads="1"/>
          </p:cNvSpPr>
          <p:nvPr/>
        </p:nvSpPr>
        <p:spPr bwMode="auto">
          <a:xfrm>
            <a:off x="434975" y="344488"/>
            <a:ext cx="6973888" cy="94615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/>
              <a:t>For now, </a:t>
            </a:r>
            <a:r>
              <a:rPr lang="en-US" u="sng"/>
              <a:t>bases</a:t>
            </a:r>
            <a:r>
              <a:rPr lang="en-US"/>
              <a:t> are substances that accept</a:t>
            </a:r>
          </a:p>
          <a:p>
            <a:pPr algn="l"/>
            <a:r>
              <a:rPr lang="en-US"/>
              <a:t>hydrogen ions (i.e., protons). </a:t>
            </a:r>
          </a:p>
        </p:txBody>
      </p:sp>
      <p:sp>
        <p:nvSpPr>
          <p:cNvPr id="148488" name="Rectangle 8"/>
          <p:cNvSpPr>
            <a:spLocks noChangeArrowheads="1"/>
          </p:cNvSpPr>
          <p:nvPr/>
        </p:nvSpPr>
        <p:spPr bwMode="auto">
          <a:xfrm>
            <a:off x="1200150" y="1485900"/>
            <a:ext cx="3344863" cy="519113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/>
              <a:t>-- OH</a:t>
            </a:r>
            <a:r>
              <a:rPr lang="en-US" baseline="30000"/>
              <a:t>–</a:t>
            </a:r>
            <a:r>
              <a:rPr lang="en-US"/>
              <a:t> is very basic </a:t>
            </a:r>
          </a:p>
        </p:txBody>
      </p:sp>
      <p:sp>
        <p:nvSpPr>
          <p:cNvPr id="148489" name="Rectangle 9"/>
          <p:cNvSpPr>
            <a:spLocks noChangeArrowheads="1"/>
          </p:cNvSpPr>
          <p:nvPr/>
        </p:nvSpPr>
        <p:spPr bwMode="auto">
          <a:xfrm>
            <a:off x="1206500" y="2127250"/>
            <a:ext cx="2085975" cy="519113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/>
              <a:t>-- equation: </a:t>
            </a:r>
          </a:p>
        </p:txBody>
      </p:sp>
      <p:sp>
        <p:nvSpPr>
          <p:cNvPr id="148490" name="Rectangle 10"/>
          <p:cNvSpPr>
            <a:spLocks noChangeArrowheads="1"/>
          </p:cNvSpPr>
          <p:nvPr/>
        </p:nvSpPr>
        <p:spPr bwMode="auto">
          <a:xfrm>
            <a:off x="496888" y="3680075"/>
            <a:ext cx="7800975" cy="94615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/>
              <a:t>The most common weak base is ammonia, NH</a:t>
            </a:r>
            <a:r>
              <a:rPr lang="en-US" baseline="-25000"/>
              <a:t>3</a:t>
            </a:r>
            <a:r>
              <a:rPr lang="en-US"/>
              <a:t>;</a:t>
            </a:r>
          </a:p>
          <a:p>
            <a:pPr algn="l"/>
            <a:r>
              <a:rPr lang="en-US"/>
              <a:t>it ionizes only about 1%. </a:t>
            </a:r>
          </a:p>
        </p:txBody>
      </p:sp>
      <p:sp>
        <p:nvSpPr>
          <p:cNvPr id="148491" name="Rectangle 11"/>
          <p:cNvSpPr>
            <a:spLocks noChangeArrowheads="1"/>
          </p:cNvSpPr>
          <p:nvPr/>
        </p:nvSpPr>
        <p:spPr bwMode="auto">
          <a:xfrm>
            <a:off x="1206500" y="4715125"/>
            <a:ext cx="2085975" cy="519113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/>
              <a:t>-- equation: </a:t>
            </a:r>
          </a:p>
        </p:txBody>
      </p:sp>
      <p:sp>
        <p:nvSpPr>
          <p:cNvPr id="148492" name="Rectangle 12"/>
          <p:cNvSpPr>
            <a:spLocks noChangeArrowheads="1"/>
          </p:cNvSpPr>
          <p:nvPr/>
        </p:nvSpPr>
        <p:spPr bwMode="auto">
          <a:xfrm>
            <a:off x="3328988" y="2125663"/>
            <a:ext cx="4849812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>
                <a:solidFill>
                  <a:schemeClr val="tx1"/>
                </a:solidFill>
              </a:rPr>
              <a:t>H</a:t>
            </a:r>
            <a:r>
              <a:rPr lang="en-US" baseline="30000">
                <a:solidFill>
                  <a:schemeClr val="tx1"/>
                </a:solidFill>
              </a:rPr>
              <a:t>+</a:t>
            </a:r>
            <a:r>
              <a:rPr lang="en-US">
                <a:solidFill>
                  <a:schemeClr val="tx1"/>
                </a:solidFill>
              </a:rPr>
              <a:t>(aq)  +  OH</a:t>
            </a:r>
            <a:r>
              <a:rPr lang="en-US" baseline="30000">
                <a:solidFill>
                  <a:schemeClr val="tx1"/>
                </a:solidFill>
              </a:rPr>
              <a:t>–</a:t>
            </a:r>
            <a:r>
              <a:rPr lang="en-US">
                <a:solidFill>
                  <a:schemeClr val="tx1"/>
                </a:solidFill>
              </a:rPr>
              <a:t>(aq)  </a:t>
            </a:r>
            <a:r>
              <a:rPr lang="en-US">
                <a:solidFill>
                  <a:schemeClr val="tx1"/>
                </a:solidFill>
                <a:sym typeface="Wingdings" pitchFamily="2" charset="2"/>
              </a:rPr>
              <a:t>  H</a:t>
            </a:r>
            <a:r>
              <a:rPr lang="en-US" baseline="-25000">
                <a:solidFill>
                  <a:schemeClr val="tx1"/>
                </a:solidFill>
                <a:sym typeface="Wingdings" pitchFamily="2" charset="2"/>
              </a:rPr>
              <a:t>2</a:t>
            </a:r>
            <a:r>
              <a:rPr lang="en-US">
                <a:solidFill>
                  <a:schemeClr val="tx1"/>
                </a:solidFill>
                <a:sym typeface="Wingdings" pitchFamily="2" charset="2"/>
              </a:rPr>
              <a:t>O(l)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148493" name="Rectangle 13"/>
          <p:cNvSpPr>
            <a:spLocks noChangeArrowheads="1"/>
          </p:cNvSpPr>
          <p:nvPr/>
        </p:nvSpPr>
        <p:spPr bwMode="auto">
          <a:xfrm>
            <a:off x="4586288" y="2808288"/>
            <a:ext cx="3262312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>
                <a:solidFill>
                  <a:schemeClr val="tx1"/>
                </a:solidFill>
              </a:rPr>
              <a:t>H</a:t>
            </a:r>
            <a:r>
              <a:rPr lang="en-US" baseline="30000">
                <a:solidFill>
                  <a:schemeClr val="tx1"/>
                </a:solidFill>
              </a:rPr>
              <a:t>+</a:t>
            </a:r>
            <a:r>
              <a:rPr lang="en-US">
                <a:solidFill>
                  <a:schemeClr val="tx1"/>
                </a:solidFill>
              </a:rPr>
              <a:t>  +  OH</a:t>
            </a:r>
            <a:r>
              <a:rPr lang="en-US" baseline="30000">
                <a:solidFill>
                  <a:schemeClr val="tx1"/>
                </a:solidFill>
              </a:rPr>
              <a:t>–</a:t>
            </a:r>
            <a:r>
              <a:rPr lang="en-US">
                <a:solidFill>
                  <a:schemeClr val="tx1"/>
                </a:solidFill>
              </a:rPr>
              <a:t>  </a:t>
            </a:r>
            <a:r>
              <a:rPr lang="en-US">
                <a:solidFill>
                  <a:schemeClr val="tx1"/>
                </a:solidFill>
                <a:sym typeface="Wingdings" pitchFamily="2" charset="2"/>
              </a:rPr>
              <a:t>  H</a:t>
            </a:r>
            <a:r>
              <a:rPr lang="en-US" baseline="-25000">
                <a:solidFill>
                  <a:schemeClr val="tx1"/>
                </a:solidFill>
                <a:sym typeface="Wingdings" pitchFamily="2" charset="2"/>
              </a:rPr>
              <a:t>2</a:t>
            </a:r>
            <a:r>
              <a:rPr lang="en-US">
                <a:solidFill>
                  <a:schemeClr val="tx1"/>
                </a:solidFill>
                <a:sym typeface="Wingdings" pitchFamily="2" charset="2"/>
              </a:rPr>
              <a:t>O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148494" name="Rectangle 14"/>
          <p:cNvSpPr>
            <a:spLocks noChangeArrowheads="1"/>
          </p:cNvSpPr>
          <p:nvPr/>
        </p:nvSpPr>
        <p:spPr bwMode="auto">
          <a:xfrm>
            <a:off x="881063" y="5499350"/>
            <a:ext cx="7567612" cy="519113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>
                <a:solidFill>
                  <a:schemeClr val="tx1"/>
                </a:solidFill>
              </a:rPr>
              <a:t>NH</a:t>
            </a:r>
            <a:r>
              <a:rPr lang="en-US" baseline="-25000">
                <a:solidFill>
                  <a:schemeClr val="tx1"/>
                </a:solidFill>
              </a:rPr>
              <a:t>3</a:t>
            </a:r>
            <a:r>
              <a:rPr lang="en-US">
                <a:solidFill>
                  <a:schemeClr val="tx1"/>
                </a:solidFill>
              </a:rPr>
              <a:t>(aq)  +  H</a:t>
            </a:r>
            <a:r>
              <a:rPr lang="en-US" baseline="-25000">
                <a:solidFill>
                  <a:schemeClr val="tx1"/>
                </a:solidFill>
              </a:rPr>
              <a:t>2</a:t>
            </a:r>
            <a:r>
              <a:rPr lang="en-US">
                <a:solidFill>
                  <a:schemeClr val="tx1"/>
                </a:solidFill>
              </a:rPr>
              <a:t>O(l)            NH</a:t>
            </a:r>
            <a:r>
              <a:rPr lang="en-US" baseline="-25000">
                <a:solidFill>
                  <a:schemeClr val="tx1"/>
                </a:solidFill>
              </a:rPr>
              <a:t>4</a:t>
            </a:r>
            <a:r>
              <a:rPr lang="en-US" baseline="30000">
                <a:solidFill>
                  <a:schemeClr val="tx1"/>
                </a:solidFill>
              </a:rPr>
              <a:t>+</a:t>
            </a:r>
            <a:r>
              <a:rPr lang="en-US">
                <a:solidFill>
                  <a:schemeClr val="tx1"/>
                </a:solidFill>
              </a:rPr>
              <a:t>(aq)  +  OH</a:t>
            </a:r>
            <a:r>
              <a:rPr lang="en-US" baseline="30000">
                <a:solidFill>
                  <a:schemeClr val="tx1"/>
                </a:solidFill>
              </a:rPr>
              <a:t>–</a:t>
            </a:r>
            <a:r>
              <a:rPr lang="en-US">
                <a:solidFill>
                  <a:schemeClr val="tx1"/>
                </a:solidFill>
              </a:rPr>
              <a:t>(aq)</a:t>
            </a:r>
          </a:p>
        </p:txBody>
      </p:sp>
      <p:sp>
        <p:nvSpPr>
          <p:cNvPr id="148495" name="Line 15"/>
          <p:cNvSpPr>
            <a:spLocks noChangeShapeType="1"/>
          </p:cNvSpPr>
          <p:nvPr/>
        </p:nvSpPr>
        <p:spPr bwMode="auto">
          <a:xfrm>
            <a:off x="4139875" y="5713663"/>
            <a:ext cx="64008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48496" name="Line 16"/>
          <p:cNvSpPr>
            <a:spLocks noChangeShapeType="1"/>
          </p:cNvSpPr>
          <p:nvPr/>
        </p:nvSpPr>
        <p:spPr bwMode="auto">
          <a:xfrm>
            <a:off x="4106863" y="5843838"/>
            <a:ext cx="63817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lg" len="lg"/>
            <a:tailEnd type="none" w="lg" len="lg"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848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848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84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848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848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84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84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84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84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84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84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84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84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84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849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849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84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849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849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84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484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484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484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484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484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484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484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484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484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484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484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484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8488" grpId="0"/>
      <p:bldP spid="148489" grpId="0"/>
      <p:bldP spid="148490" grpId="0"/>
      <p:bldP spid="148491" grpId="0"/>
      <p:bldP spid="148492" grpId="0"/>
      <p:bldP spid="148493" grpId="0"/>
      <p:bldP spid="148494" grpId="0"/>
      <p:bldP spid="148495" grpId="0" animBg="1"/>
      <p:bldP spid="14849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57" name="Rectangle 29"/>
          <p:cNvSpPr>
            <a:spLocks noChangeArrowheads="1"/>
          </p:cNvSpPr>
          <p:nvPr/>
        </p:nvSpPr>
        <p:spPr bwMode="auto">
          <a:xfrm>
            <a:off x="709613" y="3597275"/>
            <a:ext cx="7615237" cy="523875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50558" name="Rectangle 30"/>
          <p:cNvSpPr>
            <a:spLocks noChangeArrowheads="1"/>
          </p:cNvSpPr>
          <p:nvPr/>
        </p:nvSpPr>
        <p:spPr bwMode="auto">
          <a:xfrm>
            <a:off x="2816225" y="5943600"/>
            <a:ext cx="3540125" cy="603250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9460" name="Rectangle 7"/>
          <p:cNvSpPr>
            <a:spLocks noChangeArrowheads="1"/>
          </p:cNvSpPr>
          <p:nvPr/>
        </p:nvSpPr>
        <p:spPr bwMode="auto">
          <a:xfrm>
            <a:off x="377825" y="284163"/>
            <a:ext cx="6183313" cy="519112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/>
              <a:t>A </a:t>
            </a:r>
            <a:r>
              <a:rPr lang="en-US" u="sng"/>
              <a:t>neutralization reaction</a:t>
            </a:r>
            <a:r>
              <a:rPr lang="en-US"/>
              <a:t> has the form:</a:t>
            </a:r>
          </a:p>
        </p:txBody>
      </p:sp>
      <p:sp>
        <p:nvSpPr>
          <p:cNvPr id="150536" name="Rectangle 8"/>
          <p:cNvSpPr>
            <a:spLocks noChangeArrowheads="1"/>
          </p:cNvSpPr>
          <p:nvPr/>
        </p:nvSpPr>
        <p:spPr bwMode="auto">
          <a:xfrm>
            <a:off x="900113" y="1774825"/>
            <a:ext cx="7313612" cy="519113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/>
              <a:t>-- recall that “salt” means an ionic compound </a:t>
            </a:r>
          </a:p>
        </p:txBody>
      </p:sp>
      <p:sp>
        <p:nvSpPr>
          <p:cNvPr id="150537" name="Rectangle 9"/>
          <p:cNvSpPr>
            <a:spLocks noChangeArrowheads="1"/>
          </p:cNvSpPr>
          <p:nvPr/>
        </p:nvSpPr>
        <p:spPr bwMode="auto">
          <a:xfrm>
            <a:off x="1485900" y="1035050"/>
            <a:ext cx="6194425" cy="519113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>
                <a:solidFill>
                  <a:schemeClr val="tx1"/>
                </a:solidFill>
              </a:rPr>
              <a:t>ACID  +  BASE  </a:t>
            </a:r>
            <a:r>
              <a:rPr lang="en-US">
                <a:solidFill>
                  <a:schemeClr val="tx1"/>
                </a:solidFill>
                <a:sym typeface="Wingdings" pitchFamily="2" charset="2"/>
              </a:rPr>
              <a:t>  SALT  +  WATER</a:t>
            </a:r>
            <a:r>
              <a:rPr lang="en-US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50538" name="Rectangle 10"/>
          <p:cNvSpPr>
            <a:spLocks noChangeArrowheads="1"/>
          </p:cNvSpPr>
          <p:nvPr/>
        </p:nvSpPr>
        <p:spPr bwMode="auto">
          <a:xfrm>
            <a:off x="268288" y="2532063"/>
            <a:ext cx="7216775" cy="94615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/>
              <a:t>Write the balanced molecular equation when</a:t>
            </a:r>
          </a:p>
          <a:p>
            <a:pPr algn="l"/>
            <a:r>
              <a:rPr lang="en-US"/>
              <a:t>nitric acid reacts </a:t>
            </a:r>
            <a:r>
              <a:rPr lang="en-US" baseline="30000"/>
              <a:t>w</a:t>
            </a:r>
            <a:r>
              <a:rPr lang="en-US"/>
              <a:t>/barium hydroxide. </a:t>
            </a:r>
          </a:p>
        </p:txBody>
      </p:sp>
      <p:sp>
        <p:nvSpPr>
          <p:cNvPr id="150539" name="Rectangle 11"/>
          <p:cNvSpPr>
            <a:spLocks noChangeArrowheads="1"/>
          </p:cNvSpPr>
          <p:nvPr/>
        </p:nvSpPr>
        <p:spPr bwMode="auto">
          <a:xfrm>
            <a:off x="292100" y="5335588"/>
            <a:ext cx="8242300" cy="519112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dirty="0"/>
              <a:t>Write the net ionic equation for the above reaction. </a:t>
            </a:r>
          </a:p>
        </p:txBody>
      </p:sp>
      <p:sp>
        <p:nvSpPr>
          <p:cNvPr id="150540" name="Rectangle 12"/>
          <p:cNvSpPr>
            <a:spLocks noChangeArrowheads="1"/>
          </p:cNvSpPr>
          <p:nvPr/>
        </p:nvSpPr>
        <p:spPr bwMode="auto">
          <a:xfrm>
            <a:off x="1123950" y="3603625"/>
            <a:ext cx="1214438" cy="522288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>
                <a:solidFill>
                  <a:schemeClr val="tx1"/>
                </a:solidFill>
              </a:rPr>
              <a:t>HNO</a:t>
            </a:r>
            <a:r>
              <a:rPr lang="en-US" baseline="-25000">
                <a:solidFill>
                  <a:schemeClr val="tx1"/>
                </a:solidFill>
              </a:rPr>
              <a:t>3</a:t>
            </a:r>
            <a:r>
              <a:rPr lang="en-US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50541" name="Rectangle 13"/>
          <p:cNvSpPr>
            <a:spLocks noChangeArrowheads="1"/>
          </p:cNvSpPr>
          <p:nvPr/>
        </p:nvSpPr>
        <p:spPr bwMode="auto">
          <a:xfrm>
            <a:off x="2822575" y="3605213"/>
            <a:ext cx="1525588" cy="519112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>
                <a:solidFill>
                  <a:schemeClr val="tx1"/>
                </a:solidFill>
              </a:rPr>
              <a:t>Ba(OH)</a:t>
            </a:r>
            <a:r>
              <a:rPr lang="en-US" baseline="-2500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50542" name="Rectangle 14"/>
          <p:cNvSpPr>
            <a:spLocks noChangeArrowheads="1"/>
          </p:cNvSpPr>
          <p:nvPr/>
        </p:nvSpPr>
        <p:spPr bwMode="auto">
          <a:xfrm>
            <a:off x="2325688" y="3605213"/>
            <a:ext cx="392112" cy="519112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>
                <a:solidFill>
                  <a:schemeClr val="tx1"/>
                </a:solidFill>
              </a:rPr>
              <a:t>+</a:t>
            </a:r>
            <a:endParaRPr lang="en-US" baseline="-25000">
              <a:solidFill>
                <a:schemeClr val="tx1"/>
              </a:solidFill>
            </a:endParaRPr>
          </a:p>
        </p:txBody>
      </p:sp>
      <p:sp>
        <p:nvSpPr>
          <p:cNvPr id="150543" name="Rectangle 15"/>
          <p:cNvSpPr>
            <a:spLocks noChangeArrowheads="1"/>
          </p:cNvSpPr>
          <p:nvPr/>
        </p:nvSpPr>
        <p:spPr bwMode="auto">
          <a:xfrm>
            <a:off x="4289425" y="3605213"/>
            <a:ext cx="531813" cy="519112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>
                <a:solidFill>
                  <a:schemeClr val="tx1"/>
                </a:solidFill>
                <a:sym typeface="Wingdings" pitchFamily="2" charset="2"/>
              </a:rPr>
              <a:t>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150544" name="Rectangle 16"/>
          <p:cNvSpPr>
            <a:spLocks noChangeArrowheads="1"/>
          </p:cNvSpPr>
          <p:nvPr/>
        </p:nvSpPr>
        <p:spPr bwMode="auto">
          <a:xfrm>
            <a:off x="4914900" y="3603625"/>
            <a:ext cx="1766888" cy="522288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>
                <a:solidFill>
                  <a:schemeClr val="tx1"/>
                </a:solidFill>
              </a:rPr>
              <a:t>Ba(NO</a:t>
            </a:r>
            <a:r>
              <a:rPr lang="en-US" baseline="-25000">
                <a:solidFill>
                  <a:schemeClr val="tx1"/>
                </a:solidFill>
              </a:rPr>
              <a:t>3</a:t>
            </a:r>
            <a:r>
              <a:rPr lang="en-US">
                <a:solidFill>
                  <a:schemeClr val="tx1"/>
                </a:solidFill>
              </a:rPr>
              <a:t>)</a:t>
            </a:r>
            <a:r>
              <a:rPr lang="en-US" baseline="-25000">
                <a:solidFill>
                  <a:schemeClr val="tx1"/>
                </a:solidFill>
              </a:rPr>
              <a:t>2</a:t>
            </a:r>
            <a:r>
              <a:rPr lang="en-US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50545" name="Rectangle 17"/>
          <p:cNvSpPr>
            <a:spLocks noChangeArrowheads="1"/>
          </p:cNvSpPr>
          <p:nvPr/>
        </p:nvSpPr>
        <p:spPr bwMode="auto">
          <a:xfrm>
            <a:off x="7392988" y="3605213"/>
            <a:ext cx="950912" cy="519112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>
                <a:solidFill>
                  <a:schemeClr val="tx1"/>
                </a:solidFill>
              </a:rPr>
              <a:t>H</a:t>
            </a:r>
            <a:r>
              <a:rPr lang="en-US" baseline="-25000">
                <a:solidFill>
                  <a:schemeClr val="tx1"/>
                </a:solidFill>
              </a:rPr>
              <a:t>2</a:t>
            </a:r>
            <a:r>
              <a:rPr lang="en-US">
                <a:solidFill>
                  <a:schemeClr val="tx1"/>
                </a:solidFill>
              </a:rPr>
              <a:t>O </a:t>
            </a:r>
          </a:p>
        </p:txBody>
      </p:sp>
      <p:sp>
        <p:nvSpPr>
          <p:cNvPr id="150546" name="Rectangle 18"/>
          <p:cNvSpPr>
            <a:spLocks noChangeArrowheads="1"/>
          </p:cNvSpPr>
          <p:nvPr/>
        </p:nvSpPr>
        <p:spPr bwMode="auto">
          <a:xfrm>
            <a:off x="809625" y="3605213"/>
            <a:ext cx="481013" cy="519112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>
                <a:solidFill>
                  <a:schemeClr val="tx1"/>
                </a:solidFill>
              </a:rPr>
              <a:t>2 </a:t>
            </a:r>
          </a:p>
        </p:txBody>
      </p:sp>
      <p:sp>
        <p:nvSpPr>
          <p:cNvPr id="150547" name="Rectangle 19"/>
          <p:cNvSpPr>
            <a:spLocks noChangeArrowheads="1"/>
          </p:cNvSpPr>
          <p:nvPr/>
        </p:nvSpPr>
        <p:spPr bwMode="auto">
          <a:xfrm>
            <a:off x="7096125" y="3605213"/>
            <a:ext cx="481013" cy="519112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>
                <a:solidFill>
                  <a:schemeClr val="tx1"/>
                </a:solidFill>
              </a:rPr>
              <a:t>2 </a:t>
            </a:r>
          </a:p>
        </p:txBody>
      </p:sp>
      <p:sp>
        <p:nvSpPr>
          <p:cNvPr id="150548" name="Rectangle 20"/>
          <p:cNvSpPr>
            <a:spLocks noChangeArrowheads="1"/>
          </p:cNvSpPr>
          <p:nvPr/>
        </p:nvSpPr>
        <p:spPr bwMode="auto">
          <a:xfrm>
            <a:off x="6686550" y="3605213"/>
            <a:ext cx="392113" cy="519112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>
                <a:solidFill>
                  <a:schemeClr val="tx1"/>
                </a:solidFill>
              </a:rPr>
              <a:t>+</a:t>
            </a:r>
            <a:endParaRPr lang="en-US" baseline="-25000">
              <a:solidFill>
                <a:schemeClr val="tx1"/>
              </a:solidFill>
            </a:endParaRPr>
          </a:p>
        </p:txBody>
      </p:sp>
      <p:sp>
        <p:nvSpPr>
          <p:cNvPr id="150549" name="Rectangle 21"/>
          <p:cNvSpPr>
            <a:spLocks noChangeArrowheads="1"/>
          </p:cNvSpPr>
          <p:nvPr/>
        </p:nvSpPr>
        <p:spPr bwMode="auto">
          <a:xfrm>
            <a:off x="1209675" y="4159250"/>
            <a:ext cx="635000" cy="39687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2000">
                <a:solidFill>
                  <a:schemeClr val="tx1"/>
                </a:solidFill>
              </a:rPr>
              <a:t>(aq)</a:t>
            </a:r>
            <a:endParaRPr lang="en-US" sz="2000" baseline="-25000">
              <a:solidFill>
                <a:schemeClr val="tx1"/>
              </a:solidFill>
            </a:endParaRPr>
          </a:p>
        </p:txBody>
      </p:sp>
      <p:sp>
        <p:nvSpPr>
          <p:cNvPr id="150552" name="Rectangle 24"/>
          <p:cNvSpPr>
            <a:spLocks noChangeArrowheads="1"/>
          </p:cNvSpPr>
          <p:nvPr/>
        </p:nvSpPr>
        <p:spPr bwMode="auto">
          <a:xfrm>
            <a:off x="7475538" y="4159250"/>
            <a:ext cx="409575" cy="39687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2000">
                <a:solidFill>
                  <a:schemeClr val="tx1"/>
                </a:solidFill>
              </a:rPr>
              <a:t>(l)</a:t>
            </a:r>
            <a:endParaRPr lang="en-US" sz="2000" baseline="-25000">
              <a:solidFill>
                <a:schemeClr val="tx1"/>
              </a:solidFill>
            </a:endParaRPr>
          </a:p>
        </p:txBody>
      </p:sp>
      <p:sp>
        <p:nvSpPr>
          <p:cNvPr id="150553" name="Rectangle 25"/>
          <p:cNvSpPr>
            <a:spLocks noChangeArrowheads="1"/>
          </p:cNvSpPr>
          <p:nvPr/>
        </p:nvSpPr>
        <p:spPr bwMode="auto">
          <a:xfrm>
            <a:off x="3241675" y="4159250"/>
            <a:ext cx="635000" cy="39687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2000">
                <a:solidFill>
                  <a:schemeClr val="tx1"/>
                </a:solidFill>
              </a:rPr>
              <a:t>(aq)</a:t>
            </a:r>
            <a:endParaRPr lang="en-US" sz="2000" baseline="-25000">
              <a:solidFill>
                <a:schemeClr val="tx1"/>
              </a:solidFill>
            </a:endParaRPr>
          </a:p>
        </p:txBody>
      </p:sp>
      <p:sp>
        <p:nvSpPr>
          <p:cNvPr id="150554" name="Rectangle 26"/>
          <p:cNvSpPr>
            <a:spLocks noChangeArrowheads="1"/>
          </p:cNvSpPr>
          <p:nvPr/>
        </p:nvSpPr>
        <p:spPr bwMode="auto">
          <a:xfrm>
            <a:off x="5395913" y="4159250"/>
            <a:ext cx="635000" cy="39687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2000">
                <a:solidFill>
                  <a:schemeClr val="tx1"/>
                </a:solidFill>
              </a:rPr>
              <a:t>(aq)</a:t>
            </a:r>
            <a:endParaRPr lang="en-US" sz="2000" baseline="-25000">
              <a:solidFill>
                <a:schemeClr val="tx1"/>
              </a:solidFill>
            </a:endParaRPr>
          </a:p>
        </p:txBody>
      </p:sp>
      <p:sp>
        <p:nvSpPr>
          <p:cNvPr id="150556" name="Rectangle 28"/>
          <p:cNvSpPr>
            <a:spLocks noChangeArrowheads="1"/>
          </p:cNvSpPr>
          <p:nvPr/>
        </p:nvSpPr>
        <p:spPr bwMode="auto">
          <a:xfrm>
            <a:off x="2911475" y="5986463"/>
            <a:ext cx="3462338" cy="519112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>
                <a:solidFill>
                  <a:schemeClr val="tx1"/>
                </a:solidFill>
              </a:rPr>
              <a:t>H</a:t>
            </a:r>
            <a:r>
              <a:rPr lang="en-US" baseline="30000">
                <a:solidFill>
                  <a:schemeClr val="tx1"/>
                </a:solidFill>
              </a:rPr>
              <a:t>+</a:t>
            </a:r>
            <a:r>
              <a:rPr lang="en-US">
                <a:solidFill>
                  <a:schemeClr val="tx1"/>
                </a:solidFill>
              </a:rPr>
              <a:t>  +  OH</a:t>
            </a:r>
            <a:r>
              <a:rPr lang="en-US" baseline="30000">
                <a:solidFill>
                  <a:schemeClr val="tx1"/>
                </a:solidFill>
              </a:rPr>
              <a:t>–   </a:t>
            </a:r>
            <a:r>
              <a:rPr lang="en-US">
                <a:solidFill>
                  <a:schemeClr val="tx1"/>
                </a:solidFill>
                <a:sym typeface="Wingdings" pitchFamily="2" charset="2"/>
              </a:rPr>
              <a:t>   </a:t>
            </a:r>
            <a:r>
              <a:rPr lang="en-US">
                <a:solidFill>
                  <a:schemeClr val="tx1"/>
                </a:solidFill>
              </a:rPr>
              <a:t>H</a:t>
            </a:r>
            <a:r>
              <a:rPr lang="en-US" baseline="-25000">
                <a:solidFill>
                  <a:schemeClr val="tx1"/>
                </a:solidFill>
              </a:rPr>
              <a:t>2</a:t>
            </a:r>
            <a:r>
              <a:rPr lang="en-US">
                <a:solidFill>
                  <a:schemeClr val="tx1"/>
                </a:solidFill>
              </a:rPr>
              <a:t>O </a:t>
            </a:r>
          </a:p>
        </p:txBody>
      </p:sp>
      <p:sp>
        <p:nvSpPr>
          <p:cNvPr id="150559" name="Rectangle 31"/>
          <p:cNvSpPr>
            <a:spLocks noChangeArrowheads="1"/>
          </p:cNvSpPr>
          <p:nvPr/>
        </p:nvSpPr>
        <p:spPr bwMode="auto">
          <a:xfrm>
            <a:off x="1436918" y="4667250"/>
            <a:ext cx="758825" cy="40005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2000" dirty="0" err="1">
                <a:solidFill>
                  <a:schemeClr val="tx1"/>
                </a:solidFill>
              </a:rPr>
              <a:t>NO</a:t>
            </a:r>
            <a:r>
              <a:rPr lang="en-US" sz="2000" baseline="-25000" dirty="0" err="1">
                <a:solidFill>
                  <a:schemeClr val="tx1"/>
                </a:solidFill>
              </a:rPr>
              <a:t>3</a:t>
            </a:r>
            <a:r>
              <a:rPr lang="en-US" sz="2000" baseline="30000" dirty="0">
                <a:solidFill>
                  <a:schemeClr val="tx1"/>
                </a:solidFill>
              </a:rPr>
              <a:t>–</a:t>
            </a:r>
          </a:p>
        </p:txBody>
      </p:sp>
      <p:sp>
        <p:nvSpPr>
          <p:cNvPr id="150560" name="Rectangle 32"/>
          <p:cNvSpPr>
            <a:spLocks noChangeArrowheads="1"/>
          </p:cNvSpPr>
          <p:nvPr/>
        </p:nvSpPr>
        <p:spPr bwMode="auto">
          <a:xfrm>
            <a:off x="947737" y="4668838"/>
            <a:ext cx="465137" cy="39687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2000" dirty="0">
                <a:solidFill>
                  <a:schemeClr val="tx1"/>
                </a:solidFill>
              </a:rPr>
              <a:t>H</a:t>
            </a:r>
            <a:r>
              <a:rPr lang="en-US" sz="2000" baseline="30000" dirty="0">
                <a:solidFill>
                  <a:schemeClr val="tx1"/>
                </a:solidFill>
              </a:rPr>
              <a:t>+</a:t>
            </a:r>
          </a:p>
        </p:txBody>
      </p:sp>
      <p:sp>
        <p:nvSpPr>
          <p:cNvPr id="150561" name="Rectangle 33"/>
          <p:cNvSpPr>
            <a:spLocks noChangeArrowheads="1"/>
          </p:cNvSpPr>
          <p:nvPr/>
        </p:nvSpPr>
        <p:spPr bwMode="auto">
          <a:xfrm>
            <a:off x="2955925" y="4668838"/>
            <a:ext cx="684213" cy="39687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2000">
                <a:solidFill>
                  <a:schemeClr val="tx1"/>
                </a:solidFill>
              </a:rPr>
              <a:t>Ba</a:t>
            </a:r>
            <a:r>
              <a:rPr lang="en-US" sz="2000" baseline="30000">
                <a:solidFill>
                  <a:schemeClr val="tx1"/>
                </a:solidFill>
              </a:rPr>
              <a:t>2+</a:t>
            </a:r>
          </a:p>
        </p:txBody>
      </p:sp>
      <p:sp>
        <p:nvSpPr>
          <p:cNvPr id="150562" name="Rectangle 34"/>
          <p:cNvSpPr>
            <a:spLocks noChangeArrowheads="1"/>
          </p:cNvSpPr>
          <p:nvPr/>
        </p:nvSpPr>
        <p:spPr bwMode="auto">
          <a:xfrm>
            <a:off x="3586163" y="4668838"/>
            <a:ext cx="657225" cy="39687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2000">
                <a:solidFill>
                  <a:schemeClr val="tx1"/>
                </a:solidFill>
              </a:rPr>
              <a:t>OH</a:t>
            </a:r>
            <a:r>
              <a:rPr lang="en-US" sz="2000" baseline="30000">
                <a:solidFill>
                  <a:schemeClr val="tx1"/>
                </a:solidFill>
              </a:rPr>
              <a:t>–</a:t>
            </a:r>
          </a:p>
        </p:txBody>
      </p:sp>
      <p:sp>
        <p:nvSpPr>
          <p:cNvPr id="150563" name="Rectangle 35"/>
          <p:cNvSpPr>
            <a:spLocks noChangeArrowheads="1"/>
          </p:cNvSpPr>
          <p:nvPr/>
        </p:nvSpPr>
        <p:spPr bwMode="auto">
          <a:xfrm>
            <a:off x="5741988" y="4667250"/>
            <a:ext cx="758825" cy="40005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2000">
                <a:solidFill>
                  <a:schemeClr val="tx1"/>
                </a:solidFill>
              </a:rPr>
              <a:t>NO</a:t>
            </a:r>
            <a:r>
              <a:rPr lang="en-US" sz="2000" baseline="-25000">
                <a:solidFill>
                  <a:schemeClr val="tx1"/>
                </a:solidFill>
              </a:rPr>
              <a:t>3</a:t>
            </a:r>
            <a:r>
              <a:rPr lang="en-US" sz="2000" baseline="30000">
                <a:solidFill>
                  <a:schemeClr val="tx1"/>
                </a:solidFill>
              </a:rPr>
              <a:t>–</a:t>
            </a:r>
          </a:p>
        </p:txBody>
      </p:sp>
      <p:sp>
        <p:nvSpPr>
          <p:cNvPr id="150564" name="Rectangle 36"/>
          <p:cNvSpPr>
            <a:spLocks noChangeArrowheads="1"/>
          </p:cNvSpPr>
          <p:nvPr/>
        </p:nvSpPr>
        <p:spPr bwMode="auto">
          <a:xfrm>
            <a:off x="7275513" y="4668838"/>
            <a:ext cx="657225" cy="39687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2000">
                <a:solidFill>
                  <a:schemeClr val="tx1"/>
                </a:solidFill>
              </a:rPr>
              <a:t>H</a:t>
            </a:r>
            <a:r>
              <a:rPr lang="en-US" sz="2000" baseline="-25000">
                <a:solidFill>
                  <a:schemeClr val="tx1"/>
                </a:solidFill>
              </a:rPr>
              <a:t>2</a:t>
            </a:r>
            <a:r>
              <a:rPr lang="en-US" sz="2000">
                <a:solidFill>
                  <a:schemeClr val="tx1"/>
                </a:solidFill>
              </a:rPr>
              <a:t>O</a:t>
            </a:r>
            <a:endParaRPr lang="en-US" sz="2000" baseline="30000">
              <a:solidFill>
                <a:schemeClr val="tx1"/>
              </a:solidFill>
            </a:endParaRPr>
          </a:p>
        </p:txBody>
      </p:sp>
      <p:sp>
        <p:nvSpPr>
          <p:cNvPr id="150565" name="Rectangle 37"/>
          <p:cNvSpPr>
            <a:spLocks noChangeArrowheads="1"/>
          </p:cNvSpPr>
          <p:nvPr/>
        </p:nvSpPr>
        <p:spPr bwMode="auto">
          <a:xfrm>
            <a:off x="5016313" y="4668838"/>
            <a:ext cx="684212" cy="39687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2000" dirty="0" err="1">
                <a:solidFill>
                  <a:schemeClr val="tx1"/>
                </a:solidFill>
              </a:rPr>
              <a:t>Ba</a:t>
            </a:r>
            <a:r>
              <a:rPr lang="en-US" sz="2000" baseline="30000" dirty="0" err="1">
                <a:solidFill>
                  <a:schemeClr val="tx1"/>
                </a:solidFill>
              </a:rPr>
              <a:t>2</a:t>
            </a:r>
            <a:r>
              <a:rPr lang="en-US" sz="2000" baseline="30000" dirty="0">
                <a:solidFill>
                  <a:schemeClr val="tx1"/>
                </a:solidFill>
              </a:rPr>
              <a:t>+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505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5053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053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505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05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505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05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053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053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05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7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053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053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05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505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05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05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505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05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505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505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505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505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505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505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5" dur="1000"/>
                                        <p:tgtEl>
                                          <p:spTgt spid="150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505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505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2" dur="1000"/>
                                        <p:tgtEl>
                                          <p:spTgt spid="150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505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505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6" dur="1000"/>
                                        <p:tgtEl>
                                          <p:spTgt spid="150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8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8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8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8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8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9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000"/>
                            </p:stCondLst>
                            <p:childTnLst>
                              <p:par>
                                <p:cTn id="9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4" dur="500"/>
                                        <p:tgtEl>
                                          <p:spTgt spid="150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9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0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053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0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053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05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1505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1505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1505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1505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505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1505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1505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150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150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1505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1505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1505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1505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1505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1505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1000"/>
                                        <p:tgtEl>
                                          <p:spTgt spid="1505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1505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1505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1000"/>
                                        <p:tgtEl>
                                          <p:spTgt spid="1505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1505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1505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1000"/>
                                        <p:tgtEl>
                                          <p:spTgt spid="1505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1505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1505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1000"/>
                                        <p:tgtEl>
                                          <p:spTgt spid="1505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1505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1505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1000"/>
                                        <p:tgtEl>
                                          <p:spTgt spid="1505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1505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1505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1000"/>
                                        <p:tgtEl>
                                          <p:spTgt spid="1505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1505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1505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1505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1505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1505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1505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6" dur="500" tmFilter="0,0; .5, 1; 1, 1"/>
                                        <p:tgtEl>
                                          <p:spTgt spid="150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950"/>
                            </p:stCondLst>
                            <p:childTnLst>
                              <p:par>
                                <p:cTn id="17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0" dur="500"/>
                                        <p:tgtEl>
                                          <p:spTgt spid="150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0557" grpId="0" animBg="1"/>
      <p:bldP spid="150558" grpId="0" animBg="1"/>
      <p:bldP spid="150536" grpId="0"/>
      <p:bldP spid="150537" grpId="0"/>
      <p:bldP spid="150538" grpId="0"/>
      <p:bldP spid="150539" grpId="0"/>
      <p:bldP spid="150540" grpId="0"/>
      <p:bldP spid="150541" grpId="0"/>
      <p:bldP spid="150542" grpId="0"/>
      <p:bldP spid="150543" grpId="0"/>
      <p:bldP spid="150544" grpId="0"/>
      <p:bldP spid="150545" grpId="0"/>
      <p:bldP spid="150546" grpId="0"/>
      <p:bldP spid="150547" grpId="0"/>
      <p:bldP spid="150548" grpId="0"/>
      <p:bldP spid="150549" grpId="0"/>
      <p:bldP spid="150552" grpId="0"/>
      <p:bldP spid="150553" grpId="0"/>
      <p:bldP spid="150554" grpId="0"/>
      <p:bldP spid="150556" grpId="0"/>
      <p:bldP spid="150559" grpId="0"/>
      <p:bldP spid="150560" grpId="0"/>
      <p:bldP spid="150561" grpId="0"/>
      <p:bldP spid="150562" grpId="0"/>
      <p:bldP spid="150563" grpId="0"/>
      <p:bldP spid="150564" grpId="0"/>
      <p:bldP spid="15056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ChangeArrowheads="1"/>
          </p:cNvSpPr>
          <p:nvPr/>
        </p:nvSpPr>
        <p:spPr bwMode="auto">
          <a:xfrm>
            <a:off x="261938" y="388938"/>
            <a:ext cx="8818562" cy="95567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/>
              <a:t>Write the balanced molecular eq. when perchloric acid</a:t>
            </a:r>
          </a:p>
          <a:p>
            <a:pPr algn="l"/>
            <a:r>
              <a:rPr lang="en-US"/>
              <a:t>reacts </a:t>
            </a:r>
            <a:r>
              <a:rPr lang="en-US" baseline="30000"/>
              <a:t>w</a:t>
            </a:r>
            <a:r>
              <a:rPr lang="en-US"/>
              <a:t>/potassium hydroxide. </a:t>
            </a:r>
          </a:p>
        </p:txBody>
      </p:sp>
      <p:sp>
        <p:nvSpPr>
          <p:cNvPr id="151560" name="Rectangle 8"/>
          <p:cNvSpPr>
            <a:spLocks noChangeArrowheads="1"/>
          </p:cNvSpPr>
          <p:nvPr/>
        </p:nvSpPr>
        <p:spPr bwMode="auto">
          <a:xfrm>
            <a:off x="1198563" y="1592263"/>
            <a:ext cx="6305550" cy="523875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51561" name="Rectangle 9"/>
          <p:cNvSpPr>
            <a:spLocks noChangeArrowheads="1"/>
          </p:cNvSpPr>
          <p:nvPr/>
        </p:nvSpPr>
        <p:spPr bwMode="auto">
          <a:xfrm>
            <a:off x="696913" y="4052188"/>
            <a:ext cx="3540125" cy="603250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51562" name="Rectangle 10"/>
          <p:cNvSpPr>
            <a:spLocks noChangeArrowheads="1"/>
          </p:cNvSpPr>
          <p:nvPr/>
        </p:nvSpPr>
        <p:spPr bwMode="auto">
          <a:xfrm>
            <a:off x="349250" y="3346450"/>
            <a:ext cx="8242300" cy="519113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dirty="0"/>
              <a:t>Write the net ionic equation for the above reaction. </a:t>
            </a:r>
          </a:p>
        </p:txBody>
      </p:sp>
      <p:sp>
        <p:nvSpPr>
          <p:cNvPr id="151563" name="Rectangle 11"/>
          <p:cNvSpPr>
            <a:spLocks noChangeArrowheads="1"/>
          </p:cNvSpPr>
          <p:nvPr/>
        </p:nvSpPr>
        <p:spPr bwMode="auto">
          <a:xfrm>
            <a:off x="1314450" y="1600200"/>
            <a:ext cx="1295400" cy="522288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>
                <a:solidFill>
                  <a:schemeClr val="tx1"/>
                </a:solidFill>
              </a:rPr>
              <a:t>HClO</a:t>
            </a:r>
            <a:r>
              <a:rPr lang="en-US" baseline="-25000">
                <a:solidFill>
                  <a:schemeClr val="tx1"/>
                </a:solidFill>
              </a:rPr>
              <a:t>4</a:t>
            </a:r>
            <a:r>
              <a:rPr lang="en-US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51564" name="Rectangle 12"/>
          <p:cNvSpPr>
            <a:spLocks noChangeArrowheads="1"/>
          </p:cNvSpPr>
          <p:nvPr/>
        </p:nvSpPr>
        <p:spPr bwMode="auto">
          <a:xfrm>
            <a:off x="3068638" y="1601788"/>
            <a:ext cx="954087" cy="519112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>
                <a:solidFill>
                  <a:schemeClr val="tx1"/>
                </a:solidFill>
              </a:rPr>
              <a:t>KOH</a:t>
            </a:r>
            <a:endParaRPr lang="en-US" baseline="-25000">
              <a:solidFill>
                <a:schemeClr val="tx1"/>
              </a:solidFill>
            </a:endParaRPr>
          </a:p>
        </p:txBody>
      </p:sp>
      <p:sp>
        <p:nvSpPr>
          <p:cNvPr id="151565" name="Rectangle 13"/>
          <p:cNvSpPr>
            <a:spLocks noChangeArrowheads="1"/>
          </p:cNvSpPr>
          <p:nvPr/>
        </p:nvSpPr>
        <p:spPr bwMode="auto">
          <a:xfrm>
            <a:off x="2552700" y="1601788"/>
            <a:ext cx="392113" cy="519112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>
                <a:solidFill>
                  <a:schemeClr val="tx1"/>
                </a:solidFill>
              </a:rPr>
              <a:t>+</a:t>
            </a:r>
            <a:endParaRPr lang="en-US" baseline="-25000">
              <a:solidFill>
                <a:schemeClr val="tx1"/>
              </a:solidFill>
            </a:endParaRPr>
          </a:p>
        </p:txBody>
      </p:sp>
      <p:sp>
        <p:nvSpPr>
          <p:cNvPr id="151566" name="Rectangle 14"/>
          <p:cNvSpPr>
            <a:spLocks noChangeArrowheads="1"/>
          </p:cNvSpPr>
          <p:nvPr/>
        </p:nvSpPr>
        <p:spPr bwMode="auto">
          <a:xfrm>
            <a:off x="4121150" y="1601788"/>
            <a:ext cx="531813" cy="519112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>
                <a:solidFill>
                  <a:schemeClr val="tx1"/>
                </a:solidFill>
                <a:sym typeface="Wingdings" pitchFamily="2" charset="2"/>
              </a:rPr>
              <a:t>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151567" name="Rectangle 15"/>
          <p:cNvSpPr>
            <a:spLocks noChangeArrowheads="1"/>
          </p:cNvSpPr>
          <p:nvPr/>
        </p:nvSpPr>
        <p:spPr bwMode="auto">
          <a:xfrm>
            <a:off x="4749800" y="1600200"/>
            <a:ext cx="1274763" cy="522288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>
                <a:solidFill>
                  <a:schemeClr val="tx1"/>
                </a:solidFill>
              </a:rPr>
              <a:t>KClO</a:t>
            </a:r>
            <a:r>
              <a:rPr lang="en-US" baseline="-25000">
                <a:solidFill>
                  <a:schemeClr val="tx1"/>
                </a:solidFill>
              </a:rPr>
              <a:t>4</a:t>
            </a:r>
            <a:r>
              <a:rPr lang="en-US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51568" name="Rectangle 16"/>
          <p:cNvSpPr>
            <a:spLocks noChangeArrowheads="1"/>
          </p:cNvSpPr>
          <p:nvPr/>
        </p:nvSpPr>
        <p:spPr bwMode="auto">
          <a:xfrm>
            <a:off x="6548438" y="1601788"/>
            <a:ext cx="950912" cy="519112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>
                <a:solidFill>
                  <a:schemeClr val="tx1"/>
                </a:solidFill>
              </a:rPr>
              <a:t>H</a:t>
            </a:r>
            <a:r>
              <a:rPr lang="en-US" baseline="-25000">
                <a:solidFill>
                  <a:schemeClr val="tx1"/>
                </a:solidFill>
              </a:rPr>
              <a:t>2</a:t>
            </a:r>
            <a:r>
              <a:rPr lang="en-US">
                <a:solidFill>
                  <a:schemeClr val="tx1"/>
                </a:solidFill>
              </a:rPr>
              <a:t>O </a:t>
            </a:r>
          </a:p>
        </p:txBody>
      </p:sp>
      <p:sp>
        <p:nvSpPr>
          <p:cNvPr id="151571" name="Rectangle 19"/>
          <p:cNvSpPr>
            <a:spLocks noChangeArrowheads="1"/>
          </p:cNvSpPr>
          <p:nvPr/>
        </p:nvSpPr>
        <p:spPr bwMode="auto">
          <a:xfrm>
            <a:off x="6056313" y="1601788"/>
            <a:ext cx="392112" cy="519112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>
                <a:solidFill>
                  <a:schemeClr val="tx1"/>
                </a:solidFill>
              </a:rPr>
              <a:t>+</a:t>
            </a:r>
            <a:endParaRPr lang="en-US" baseline="-25000">
              <a:solidFill>
                <a:schemeClr val="tx1"/>
              </a:solidFill>
            </a:endParaRPr>
          </a:p>
        </p:txBody>
      </p:sp>
      <p:sp>
        <p:nvSpPr>
          <p:cNvPr id="151572" name="Rectangle 20"/>
          <p:cNvSpPr>
            <a:spLocks noChangeArrowheads="1"/>
          </p:cNvSpPr>
          <p:nvPr/>
        </p:nvSpPr>
        <p:spPr bwMode="auto">
          <a:xfrm>
            <a:off x="1638300" y="2155825"/>
            <a:ext cx="635000" cy="39687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2000">
                <a:solidFill>
                  <a:schemeClr val="tx1"/>
                </a:solidFill>
              </a:rPr>
              <a:t>(aq)</a:t>
            </a:r>
            <a:endParaRPr lang="en-US" sz="2000" baseline="-25000">
              <a:solidFill>
                <a:schemeClr val="tx1"/>
              </a:solidFill>
            </a:endParaRPr>
          </a:p>
        </p:txBody>
      </p:sp>
      <p:sp>
        <p:nvSpPr>
          <p:cNvPr id="151573" name="Rectangle 21"/>
          <p:cNvSpPr>
            <a:spLocks noChangeArrowheads="1"/>
          </p:cNvSpPr>
          <p:nvPr/>
        </p:nvSpPr>
        <p:spPr bwMode="auto">
          <a:xfrm>
            <a:off x="6673850" y="2155825"/>
            <a:ext cx="409575" cy="39687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2000">
                <a:solidFill>
                  <a:schemeClr val="tx1"/>
                </a:solidFill>
              </a:rPr>
              <a:t>(l)</a:t>
            </a:r>
            <a:endParaRPr lang="en-US" sz="2000" baseline="-25000">
              <a:solidFill>
                <a:schemeClr val="tx1"/>
              </a:solidFill>
            </a:endParaRPr>
          </a:p>
        </p:txBody>
      </p:sp>
      <p:sp>
        <p:nvSpPr>
          <p:cNvPr id="151574" name="Rectangle 22"/>
          <p:cNvSpPr>
            <a:spLocks noChangeArrowheads="1"/>
          </p:cNvSpPr>
          <p:nvPr/>
        </p:nvSpPr>
        <p:spPr bwMode="auto">
          <a:xfrm>
            <a:off x="3259138" y="2155825"/>
            <a:ext cx="635000" cy="39687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2000">
                <a:solidFill>
                  <a:schemeClr val="tx1"/>
                </a:solidFill>
              </a:rPr>
              <a:t>(aq)</a:t>
            </a:r>
            <a:endParaRPr lang="en-US" sz="2000" baseline="-25000">
              <a:solidFill>
                <a:schemeClr val="tx1"/>
              </a:solidFill>
            </a:endParaRPr>
          </a:p>
        </p:txBody>
      </p:sp>
      <p:sp>
        <p:nvSpPr>
          <p:cNvPr id="151575" name="Rectangle 23"/>
          <p:cNvSpPr>
            <a:spLocks noChangeArrowheads="1"/>
          </p:cNvSpPr>
          <p:nvPr/>
        </p:nvSpPr>
        <p:spPr bwMode="auto">
          <a:xfrm>
            <a:off x="5054600" y="2155825"/>
            <a:ext cx="635000" cy="39687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2000">
                <a:solidFill>
                  <a:schemeClr val="tx1"/>
                </a:solidFill>
              </a:rPr>
              <a:t>(aq)</a:t>
            </a:r>
            <a:endParaRPr lang="en-US" sz="2000" baseline="-25000">
              <a:solidFill>
                <a:schemeClr val="tx1"/>
              </a:solidFill>
            </a:endParaRPr>
          </a:p>
        </p:txBody>
      </p:sp>
      <p:sp>
        <p:nvSpPr>
          <p:cNvPr id="151576" name="Rectangle 24"/>
          <p:cNvSpPr>
            <a:spLocks noChangeArrowheads="1"/>
          </p:cNvSpPr>
          <p:nvPr/>
        </p:nvSpPr>
        <p:spPr bwMode="auto">
          <a:xfrm>
            <a:off x="792163" y="4098925"/>
            <a:ext cx="3462337" cy="519113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>
                <a:solidFill>
                  <a:schemeClr val="tx1"/>
                </a:solidFill>
              </a:rPr>
              <a:t>H</a:t>
            </a:r>
            <a:r>
              <a:rPr lang="en-US" baseline="30000">
                <a:solidFill>
                  <a:schemeClr val="tx1"/>
                </a:solidFill>
              </a:rPr>
              <a:t>+</a:t>
            </a:r>
            <a:r>
              <a:rPr lang="en-US">
                <a:solidFill>
                  <a:schemeClr val="tx1"/>
                </a:solidFill>
              </a:rPr>
              <a:t>  +  OH</a:t>
            </a:r>
            <a:r>
              <a:rPr lang="en-US" baseline="30000">
                <a:solidFill>
                  <a:schemeClr val="tx1"/>
                </a:solidFill>
              </a:rPr>
              <a:t>–   </a:t>
            </a:r>
            <a:r>
              <a:rPr lang="en-US">
                <a:solidFill>
                  <a:schemeClr val="tx1"/>
                </a:solidFill>
                <a:sym typeface="Wingdings" pitchFamily="2" charset="2"/>
              </a:rPr>
              <a:t>   </a:t>
            </a:r>
            <a:r>
              <a:rPr lang="en-US">
                <a:solidFill>
                  <a:schemeClr val="tx1"/>
                </a:solidFill>
              </a:rPr>
              <a:t>H</a:t>
            </a:r>
            <a:r>
              <a:rPr lang="en-US" baseline="-25000">
                <a:solidFill>
                  <a:schemeClr val="tx1"/>
                </a:solidFill>
              </a:rPr>
              <a:t>2</a:t>
            </a:r>
            <a:r>
              <a:rPr lang="en-US">
                <a:solidFill>
                  <a:schemeClr val="tx1"/>
                </a:solidFill>
              </a:rPr>
              <a:t>O </a:t>
            </a:r>
          </a:p>
        </p:txBody>
      </p:sp>
      <p:sp>
        <p:nvSpPr>
          <p:cNvPr id="151577" name="Rectangle 25"/>
          <p:cNvSpPr>
            <a:spLocks noChangeArrowheads="1"/>
          </p:cNvSpPr>
          <p:nvPr/>
        </p:nvSpPr>
        <p:spPr bwMode="auto">
          <a:xfrm>
            <a:off x="1803400" y="2663825"/>
            <a:ext cx="815975" cy="40005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2000">
                <a:solidFill>
                  <a:schemeClr val="tx1"/>
                </a:solidFill>
              </a:rPr>
              <a:t>ClO</a:t>
            </a:r>
            <a:r>
              <a:rPr lang="en-US" sz="2000" baseline="-25000">
                <a:solidFill>
                  <a:schemeClr val="tx1"/>
                </a:solidFill>
              </a:rPr>
              <a:t>4</a:t>
            </a:r>
            <a:r>
              <a:rPr lang="en-US" sz="2000" baseline="30000">
                <a:solidFill>
                  <a:schemeClr val="tx1"/>
                </a:solidFill>
              </a:rPr>
              <a:t>–</a:t>
            </a:r>
          </a:p>
        </p:txBody>
      </p:sp>
      <p:sp>
        <p:nvSpPr>
          <p:cNvPr id="151578" name="Rectangle 26"/>
          <p:cNvSpPr>
            <a:spLocks noChangeArrowheads="1"/>
          </p:cNvSpPr>
          <p:nvPr/>
        </p:nvSpPr>
        <p:spPr bwMode="auto">
          <a:xfrm>
            <a:off x="1350963" y="2665413"/>
            <a:ext cx="465137" cy="39687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2000">
                <a:solidFill>
                  <a:schemeClr val="tx1"/>
                </a:solidFill>
              </a:rPr>
              <a:t>H</a:t>
            </a:r>
            <a:r>
              <a:rPr lang="en-US" sz="2000" baseline="30000">
                <a:solidFill>
                  <a:schemeClr val="tx1"/>
                </a:solidFill>
              </a:rPr>
              <a:t>+</a:t>
            </a:r>
          </a:p>
        </p:txBody>
      </p:sp>
      <p:sp>
        <p:nvSpPr>
          <p:cNvPr id="151579" name="Rectangle 27"/>
          <p:cNvSpPr>
            <a:spLocks noChangeArrowheads="1"/>
          </p:cNvSpPr>
          <p:nvPr/>
        </p:nvSpPr>
        <p:spPr bwMode="auto">
          <a:xfrm>
            <a:off x="2974975" y="2665413"/>
            <a:ext cx="450850" cy="39687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2000">
                <a:solidFill>
                  <a:schemeClr val="tx1"/>
                </a:solidFill>
              </a:rPr>
              <a:t>K</a:t>
            </a:r>
            <a:r>
              <a:rPr lang="en-US" sz="2000" baseline="30000">
                <a:solidFill>
                  <a:schemeClr val="tx1"/>
                </a:solidFill>
              </a:rPr>
              <a:t>+</a:t>
            </a:r>
          </a:p>
        </p:txBody>
      </p:sp>
      <p:sp>
        <p:nvSpPr>
          <p:cNvPr id="151580" name="Rectangle 28"/>
          <p:cNvSpPr>
            <a:spLocks noChangeArrowheads="1"/>
          </p:cNvSpPr>
          <p:nvPr/>
        </p:nvSpPr>
        <p:spPr bwMode="auto">
          <a:xfrm>
            <a:off x="3489325" y="2665413"/>
            <a:ext cx="657225" cy="39687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2000">
                <a:solidFill>
                  <a:schemeClr val="tx1"/>
                </a:solidFill>
              </a:rPr>
              <a:t>OH</a:t>
            </a:r>
            <a:r>
              <a:rPr lang="en-US" sz="2000" baseline="30000">
                <a:solidFill>
                  <a:schemeClr val="tx1"/>
                </a:solidFill>
              </a:rPr>
              <a:t>–</a:t>
            </a:r>
          </a:p>
        </p:txBody>
      </p:sp>
      <p:sp>
        <p:nvSpPr>
          <p:cNvPr id="151581" name="Rectangle 29"/>
          <p:cNvSpPr>
            <a:spLocks noChangeArrowheads="1"/>
          </p:cNvSpPr>
          <p:nvPr/>
        </p:nvSpPr>
        <p:spPr bwMode="auto">
          <a:xfrm>
            <a:off x="5272088" y="2663825"/>
            <a:ext cx="817562" cy="40005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2000">
                <a:solidFill>
                  <a:schemeClr val="tx1"/>
                </a:solidFill>
              </a:rPr>
              <a:t>ClO</a:t>
            </a:r>
            <a:r>
              <a:rPr lang="en-US" sz="2000" baseline="-25000">
                <a:solidFill>
                  <a:schemeClr val="tx1"/>
                </a:solidFill>
              </a:rPr>
              <a:t>4</a:t>
            </a:r>
            <a:r>
              <a:rPr lang="en-US" sz="2000" baseline="30000">
                <a:solidFill>
                  <a:schemeClr val="tx1"/>
                </a:solidFill>
              </a:rPr>
              <a:t>–</a:t>
            </a:r>
          </a:p>
        </p:txBody>
      </p:sp>
      <p:sp>
        <p:nvSpPr>
          <p:cNvPr id="151582" name="Rectangle 30"/>
          <p:cNvSpPr>
            <a:spLocks noChangeArrowheads="1"/>
          </p:cNvSpPr>
          <p:nvPr/>
        </p:nvSpPr>
        <p:spPr bwMode="auto">
          <a:xfrm>
            <a:off x="6559550" y="2665413"/>
            <a:ext cx="657225" cy="39687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2000">
                <a:solidFill>
                  <a:schemeClr val="tx1"/>
                </a:solidFill>
              </a:rPr>
              <a:t>H</a:t>
            </a:r>
            <a:r>
              <a:rPr lang="en-US" sz="2000" baseline="-25000">
                <a:solidFill>
                  <a:schemeClr val="tx1"/>
                </a:solidFill>
              </a:rPr>
              <a:t>2</a:t>
            </a:r>
            <a:r>
              <a:rPr lang="en-US" sz="2000">
                <a:solidFill>
                  <a:schemeClr val="tx1"/>
                </a:solidFill>
              </a:rPr>
              <a:t>O</a:t>
            </a:r>
            <a:endParaRPr lang="en-US" sz="2000" baseline="30000">
              <a:solidFill>
                <a:schemeClr val="tx1"/>
              </a:solidFill>
            </a:endParaRPr>
          </a:p>
        </p:txBody>
      </p:sp>
      <p:sp>
        <p:nvSpPr>
          <p:cNvPr id="151583" name="Rectangle 31"/>
          <p:cNvSpPr>
            <a:spLocks noChangeArrowheads="1"/>
          </p:cNvSpPr>
          <p:nvPr/>
        </p:nvSpPr>
        <p:spPr bwMode="auto">
          <a:xfrm>
            <a:off x="4821238" y="2665413"/>
            <a:ext cx="450850" cy="39687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2000">
                <a:solidFill>
                  <a:schemeClr val="tx1"/>
                </a:solidFill>
              </a:rPr>
              <a:t>K</a:t>
            </a:r>
            <a:r>
              <a:rPr lang="en-US" sz="2000" baseline="30000">
                <a:solidFill>
                  <a:schemeClr val="tx1"/>
                </a:solidFill>
              </a:rPr>
              <a:t>+</a:t>
            </a:r>
          </a:p>
        </p:txBody>
      </p:sp>
      <p:pic>
        <p:nvPicPr>
          <p:cNvPr id="151585" name="Picture 3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33541" y="4091345"/>
            <a:ext cx="3902075" cy="260032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</p:pic>
      <p:sp>
        <p:nvSpPr>
          <p:cNvPr id="26" name="Rectangle 10"/>
          <p:cNvSpPr>
            <a:spLocks noChangeArrowheads="1"/>
          </p:cNvSpPr>
          <p:nvPr/>
        </p:nvSpPr>
        <p:spPr bwMode="auto">
          <a:xfrm>
            <a:off x="167999" y="5308209"/>
            <a:ext cx="4695773" cy="1384995"/>
          </a:xfrm>
          <a:prstGeom prst="rect">
            <a:avLst/>
          </a:prstGeom>
          <a:solidFill>
            <a:srgbClr val="A50021"/>
          </a:solidFill>
          <a:ln w="25400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b="1" dirty="0" smtClean="0">
                <a:solidFill>
                  <a:schemeClr val="tx1"/>
                </a:solidFill>
                <a:latin typeface="Arial Narrow" pitchFamily="34" charset="0"/>
              </a:rPr>
              <a:t>**</a:t>
            </a:r>
            <a:r>
              <a:rPr lang="en-US" b="1" dirty="0" smtClean="0">
                <a:solidFill>
                  <a:schemeClr val="bg1"/>
                </a:solidFill>
                <a:latin typeface="Arial Narrow" pitchFamily="34" charset="0"/>
              </a:rPr>
              <a:t> For EVERY strong acid/strong</a:t>
            </a:r>
          </a:p>
          <a:p>
            <a:r>
              <a:rPr lang="en-US" b="1" dirty="0" smtClean="0">
                <a:solidFill>
                  <a:schemeClr val="bg1"/>
                </a:solidFill>
                <a:latin typeface="Arial Narrow" pitchFamily="34" charset="0"/>
              </a:rPr>
              <a:t>base </a:t>
            </a:r>
            <a:r>
              <a:rPr lang="en-US" b="1" dirty="0" err="1" smtClean="0">
                <a:solidFill>
                  <a:schemeClr val="bg1"/>
                </a:solidFill>
                <a:latin typeface="Arial Narrow" pitchFamily="34" charset="0"/>
              </a:rPr>
              <a:t>rxn</a:t>
            </a:r>
            <a:r>
              <a:rPr lang="en-US" b="1" dirty="0" smtClean="0">
                <a:solidFill>
                  <a:schemeClr val="bg1"/>
                </a:solidFill>
                <a:latin typeface="Arial Narrow" pitchFamily="34" charset="0"/>
              </a:rPr>
              <a:t>, the net ionic equation</a:t>
            </a:r>
          </a:p>
          <a:p>
            <a:r>
              <a:rPr lang="en-US" b="1" dirty="0" smtClean="0">
                <a:solidFill>
                  <a:schemeClr val="bg1"/>
                </a:solidFill>
                <a:latin typeface="Arial Narrow" pitchFamily="34" charset="0"/>
              </a:rPr>
              <a:t>is…  H</a:t>
            </a:r>
            <a:r>
              <a:rPr lang="en-US" b="1" baseline="30000" dirty="0" smtClean="0">
                <a:solidFill>
                  <a:schemeClr val="bg1"/>
                </a:solidFill>
                <a:latin typeface="Arial Narrow" pitchFamily="34" charset="0"/>
              </a:rPr>
              <a:t>+</a:t>
            </a:r>
            <a:r>
              <a:rPr lang="en-US" b="1" dirty="0" smtClean="0">
                <a:solidFill>
                  <a:schemeClr val="bg1"/>
                </a:solidFill>
                <a:latin typeface="Arial Narrow" pitchFamily="34" charset="0"/>
              </a:rPr>
              <a:t>  +  OH</a:t>
            </a:r>
            <a:r>
              <a:rPr lang="en-US" b="1" baseline="30000" dirty="0" smtClean="0">
                <a:solidFill>
                  <a:schemeClr val="bg1"/>
                </a:solidFill>
                <a:latin typeface="Arial Narrow" pitchFamily="34" charset="0"/>
              </a:rPr>
              <a:t>–</a:t>
            </a:r>
            <a:r>
              <a:rPr lang="en-US" b="1" dirty="0" smtClean="0">
                <a:solidFill>
                  <a:schemeClr val="bg1"/>
                </a:solidFill>
                <a:latin typeface="Arial Narrow" pitchFamily="34" charset="0"/>
              </a:rPr>
              <a:t>  </a:t>
            </a:r>
            <a:r>
              <a:rPr lang="en-US" b="1" dirty="0" smtClean="0">
                <a:solidFill>
                  <a:schemeClr val="bg1"/>
                </a:solidFill>
                <a:latin typeface="Arial Narrow" pitchFamily="34" charset="0"/>
                <a:sym typeface="Wingdings" pitchFamily="2" charset="2"/>
              </a:rPr>
              <a:t>  H</a:t>
            </a:r>
            <a:r>
              <a:rPr lang="en-US" b="1" baseline="-25000" dirty="0" smtClean="0">
                <a:solidFill>
                  <a:schemeClr val="bg1"/>
                </a:solidFill>
                <a:latin typeface="Arial Narrow" pitchFamily="34" charset="0"/>
                <a:sym typeface="Wingdings" pitchFamily="2" charset="2"/>
              </a:rPr>
              <a:t>2</a:t>
            </a:r>
            <a:r>
              <a:rPr lang="en-US" b="1" dirty="0" smtClean="0">
                <a:solidFill>
                  <a:schemeClr val="bg1"/>
                </a:solidFill>
                <a:latin typeface="Arial Narrow" pitchFamily="34" charset="0"/>
                <a:sym typeface="Wingdings" pitchFamily="2" charset="2"/>
              </a:rPr>
              <a:t>O</a:t>
            </a:r>
            <a:r>
              <a:rPr lang="en-US" b="1" dirty="0" smtClean="0">
                <a:solidFill>
                  <a:schemeClr val="bg1"/>
                </a:solidFill>
                <a:latin typeface="Arial Narrow" pitchFamily="34" charset="0"/>
              </a:rPr>
              <a:t>. </a:t>
            </a:r>
            <a:endParaRPr lang="en-US" b="1" dirty="0">
              <a:solidFill>
                <a:schemeClr val="bg1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15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15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15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515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15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15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515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15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15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15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15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151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15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15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151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515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515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9" dur="1000"/>
                                        <p:tgtEl>
                                          <p:spTgt spid="151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151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156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6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156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6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15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515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515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515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515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515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515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515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515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515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515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515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515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1515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515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515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1515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51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51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1515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515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515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1515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515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515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1515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515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1515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1515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1515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1515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1515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1515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1515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1515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1515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1515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1515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500" tmFilter="0,0; .5, 1; 1, 1"/>
                                        <p:tgtEl>
                                          <p:spTgt spid="1515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950"/>
                            </p:stCondLst>
                            <p:childTnLst>
                              <p:par>
                                <p:cTn id="13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9" dur="500"/>
                                        <p:tgtEl>
                                          <p:spTgt spid="151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4" dur="8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5" dur="80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6" dur="80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2760"/>
                            </p:stCondLst>
                            <p:childTnLst>
                              <p:par>
                                <p:cTn id="1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2000"/>
                                        <p:tgtEl>
                                          <p:spTgt spid="151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560" grpId="0" animBg="1"/>
      <p:bldP spid="151561" grpId="0" animBg="1"/>
      <p:bldP spid="151562" grpId="0"/>
      <p:bldP spid="151563" grpId="0"/>
      <p:bldP spid="151564" grpId="0"/>
      <p:bldP spid="151565" grpId="0"/>
      <p:bldP spid="151566" grpId="0"/>
      <p:bldP spid="151567" grpId="0"/>
      <p:bldP spid="151568" grpId="0"/>
      <p:bldP spid="151571" grpId="0"/>
      <p:bldP spid="151572" grpId="0"/>
      <p:bldP spid="151573" grpId="0"/>
      <p:bldP spid="151574" grpId="0"/>
      <p:bldP spid="151575" grpId="0"/>
      <p:bldP spid="151576" grpId="0"/>
      <p:bldP spid="151577" grpId="0"/>
      <p:bldP spid="151578" grpId="0"/>
      <p:bldP spid="151579" grpId="0"/>
      <p:bldP spid="151580" grpId="0"/>
      <p:bldP spid="151581" grpId="0"/>
      <p:bldP spid="151582" grpId="0"/>
      <p:bldP spid="151583" grpId="0"/>
      <p:bldP spid="2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29"/>
          <p:cNvSpPr>
            <a:spLocks noChangeArrowheads="1"/>
          </p:cNvSpPr>
          <p:nvPr/>
        </p:nvSpPr>
        <p:spPr bwMode="auto">
          <a:xfrm>
            <a:off x="1466195" y="3594931"/>
            <a:ext cx="6238108" cy="593725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3" name="Rectangle 6"/>
          <p:cNvSpPr>
            <a:spLocks noChangeArrowheads="1"/>
          </p:cNvSpPr>
          <p:nvPr/>
        </p:nvSpPr>
        <p:spPr bwMode="auto">
          <a:xfrm>
            <a:off x="156573" y="879524"/>
            <a:ext cx="8821582" cy="56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spcBef>
                <a:spcPct val="20000"/>
              </a:spcBef>
            </a:pPr>
            <a:r>
              <a:rPr lang="en-US" dirty="0" smtClean="0">
                <a:solidFill>
                  <a:srgbClr val="000000"/>
                </a:solidFill>
                <a:latin typeface="Arial" pitchFamily="34" charset="0"/>
              </a:rPr>
              <a:t>1. For now, </a:t>
            </a:r>
            <a:r>
              <a:rPr lang="en-US" u="sng" dirty="0" smtClean="0">
                <a:solidFill>
                  <a:srgbClr val="000000"/>
                </a:solidFill>
                <a:latin typeface="Arial" pitchFamily="34" charset="0"/>
              </a:rPr>
              <a:t>acids</a:t>
            </a:r>
            <a:r>
              <a:rPr lang="en-US" dirty="0" smtClean="0">
                <a:solidFill>
                  <a:srgbClr val="000000"/>
                </a:solidFill>
                <a:latin typeface="Arial" pitchFamily="34" charset="0"/>
              </a:rPr>
              <a:t> are proton </a:t>
            </a:r>
            <a:r>
              <a:rPr lang="en-US" dirty="0">
                <a:solidFill>
                  <a:srgbClr val="000000"/>
                </a:solidFill>
                <a:latin typeface="Arial" pitchFamily="34" charset="0"/>
              </a:rPr>
              <a:t>(i.e., H</a:t>
            </a:r>
            <a:r>
              <a:rPr lang="en-US" baseline="30000" dirty="0">
                <a:solidFill>
                  <a:srgbClr val="000000"/>
                </a:solidFill>
                <a:latin typeface="Arial" pitchFamily="34" charset="0"/>
              </a:rPr>
              <a:t>+</a:t>
            </a:r>
            <a:r>
              <a:rPr lang="en-US" dirty="0">
                <a:solidFill>
                  <a:srgbClr val="000000"/>
                </a:solidFill>
                <a:latin typeface="Arial" pitchFamily="34" charset="0"/>
              </a:rPr>
              <a:t>) </a:t>
            </a:r>
            <a:r>
              <a:rPr lang="en-US" dirty="0" smtClean="0">
                <a:solidFill>
                  <a:srgbClr val="000000"/>
                </a:solidFill>
                <a:latin typeface="Arial" pitchFamily="34" charset="0"/>
              </a:rPr>
              <a:t>donors; </a:t>
            </a:r>
            <a:r>
              <a:rPr lang="en-US" u="sng" dirty="0" smtClean="0">
                <a:solidFill>
                  <a:srgbClr val="000000"/>
                </a:solidFill>
                <a:latin typeface="Arial" pitchFamily="34" charset="0"/>
              </a:rPr>
              <a:t>bases</a:t>
            </a:r>
          </a:p>
          <a:p>
            <a:pPr marL="342900" indent="-342900" algn="l">
              <a:spcBef>
                <a:spcPct val="20000"/>
              </a:spcBef>
            </a:pPr>
            <a:r>
              <a:rPr lang="en-US" dirty="0" smtClean="0">
                <a:solidFill>
                  <a:srgbClr val="000000"/>
                </a:solidFill>
                <a:latin typeface="Arial" pitchFamily="34" charset="0"/>
              </a:rPr>
              <a:t>	are proton acceptors. The most common weak base</a:t>
            </a:r>
          </a:p>
          <a:p>
            <a:pPr marL="342900" indent="-342900" algn="l">
              <a:spcBef>
                <a:spcPct val="20000"/>
              </a:spcBef>
            </a:pPr>
            <a:r>
              <a:rPr lang="en-US" dirty="0">
                <a:solidFill>
                  <a:srgbClr val="000000"/>
                </a:solidFill>
                <a:latin typeface="Arial" pitchFamily="34" charset="0"/>
              </a:rPr>
              <a:t>	</a:t>
            </a:r>
            <a:r>
              <a:rPr lang="en-US" dirty="0" smtClean="0">
                <a:solidFill>
                  <a:srgbClr val="000000"/>
                </a:solidFill>
                <a:latin typeface="Arial" pitchFamily="34" charset="0"/>
              </a:rPr>
              <a:t>is ammonia, NH</a:t>
            </a:r>
            <a:r>
              <a:rPr lang="en-US" baseline="-25000" dirty="0" smtClean="0">
                <a:solidFill>
                  <a:srgbClr val="000000"/>
                </a:solidFill>
                <a:latin typeface="Arial" pitchFamily="34" charset="0"/>
              </a:rPr>
              <a:t>3</a:t>
            </a:r>
            <a:r>
              <a:rPr lang="en-US" dirty="0" smtClean="0">
                <a:solidFill>
                  <a:srgbClr val="000000"/>
                </a:solidFill>
                <a:latin typeface="Arial" pitchFamily="34" charset="0"/>
              </a:rPr>
              <a:t>. </a:t>
            </a:r>
          </a:p>
          <a:p>
            <a:pPr marL="342900" indent="-342900" algn="l">
              <a:spcBef>
                <a:spcPct val="20000"/>
              </a:spcBef>
            </a:pPr>
            <a:r>
              <a:rPr lang="en-US" dirty="0" smtClean="0">
                <a:solidFill>
                  <a:srgbClr val="000000"/>
                </a:solidFill>
                <a:latin typeface="Arial" pitchFamily="34" charset="0"/>
              </a:rPr>
              <a:t>2. A </a:t>
            </a:r>
            <a:r>
              <a:rPr lang="en-US" u="sng" dirty="0" smtClean="0">
                <a:solidFill>
                  <a:srgbClr val="000000"/>
                </a:solidFill>
                <a:latin typeface="Arial" pitchFamily="34" charset="0"/>
              </a:rPr>
              <a:t>neutralization reaction</a:t>
            </a:r>
            <a:r>
              <a:rPr lang="en-US" dirty="0" smtClean="0">
                <a:solidFill>
                  <a:srgbClr val="000000"/>
                </a:solidFill>
                <a:latin typeface="Arial" pitchFamily="34" charset="0"/>
              </a:rPr>
              <a:t> between an acid and base</a:t>
            </a:r>
          </a:p>
          <a:p>
            <a:pPr marL="342900" indent="-342900" algn="l">
              <a:spcBef>
                <a:spcPct val="20000"/>
              </a:spcBef>
            </a:pPr>
            <a:r>
              <a:rPr lang="en-US" dirty="0">
                <a:solidFill>
                  <a:srgbClr val="000000"/>
                </a:solidFill>
                <a:latin typeface="Arial" pitchFamily="34" charset="0"/>
              </a:rPr>
              <a:t>	</a:t>
            </a:r>
            <a:r>
              <a:rPr lang="en-US" dirty="0" smtClean="0">
                <a:solidFill>
                  <a:srgbClr val="000000"/>
                </a:solidFill>
                <a:latin typeface="Arial" pitchFamily="34" charset="0"/>
              </a:rPr>
              <a:t>has the following general form:</a:t>
            </a:r>
          </a:p>
          <a:p>
            <a:pPr marL="342900" indent="-342900" algn="l">
              <a:spcBef>
                <a:spcPct val="20000"/>
              </a:spcBef>
            </a:pPr>
            <a:endParaRPr lang="en-US" sz="1200" dirty="0" smtClean="0">
              <a:solidFill>
                <a:srgbClr val="000000"/>
              </a:solidFill>
              <a:latin typeface="Arial" pitchFamily="34" charset="0"/>
            </a:endParaRPr>
          </a:p>
          <a:p>
            <a:pPr marL="342900" indent="-342900">
              <a:spcBef>
                <a:spcPct val="20000"/>
              </a:spcBef>
            </a:pPr>
            <a:r>
              <a:rPr lang="en-US" dirty="0" smtClean="0">
                <a:solidFill>
                  <a:srgbClr val="000000"/>
                </a:solidFill>
                <a:latin typeface="Arial" pitchFamily="34" charset="0"/>
              </a:rPr>
              <a:t>ACID  +  BASE  </a:t>
            </a:r>
            <a:r>
              <a:rPr lang="en-US" dirty="0" smtClean="0">
                <a:solidFill>
                  <a:srgbClr val="000000"/>
                </a:solidFill>
                <a:latin typeface="Arial" pitchFamily="34" charset="0"/>
                <a:sym typeface="Wingdings" panose="05000000000000000000" pitchFamily="2" charset="2"/>
              </a:rPr>
              <a:t>  SALT  +  WATER</a:t>
            </a:r>
          </a:p>
          <a:p>
            <a:pPr marL="342900" indent="-342900" algn="l">
              <a:spcBef>
                <a:spcPct val="20000"/>
              </a:spcBef>
            </a:pPr>
            <a:endParaRPr lang="en-US" sz="1200" dirty="0">
              <a:solidFill>
                <a:srgbClr val="000000"/>
              </a:solidFill>
              <a:latin typeface="Arial" pitchFamily="34" charset="0"/>
              <a:sym typeface="Wingdings" panose="05000000000000000000" pitchFamily="2" charset="2"/>
            </a:endParaRPr>
          </a:p>
          <a:p>
            <a:pPr marL="342900" indent="-342900" algn="l">
              <a:spcBef>
                <a:spcPct val="20000"/>
              </a:spcBef>
            </a:pPr>
            <a:r>
              <a:rPr lang="en-US" dirty="0" smtClean="0">
                <a:solidFill>
                  <a:srgbClr val="000000"/>
                </a:solidFill>
                <a:latin typeface="Arial" pitchFamily="34" charset="0"/>
              </a:rPr>
              <a:t>3. A </a:t>
            </a:r>
            <a:r>
              <a:rPr lang="en-US" u="sng" dirty="0" smtClean="0">
                <a:solidFill>
                  <a:srgbClr val="000000"/>
                </a:solidFill>
                <a:latin typeface="Arial" pitchFamily="34" charset="0"/>
              </a:rPr>
              <a:t>molecular equation</a:t>
            </a:r>
            <a:r>
              <a:rPr lang="en-US" dirty="0" smtClean="0">
                <a:solidFill>
                  <a:srgbClr val="000000"/>
                </a:solidFill>
                <a:latin typeface="Arial" pitchFamily="34" charset="0"/>
              </a:rPr>
              <a:t> shows all substances in a </a:t>
            </a:r>
          </a:p>
          <a:p>
            <a:pPr marL="342900" indent="-342900" algn="l">
              <a:spcBef>
                <a:spcPct val="20000"/>
              </a:spcBef>
            </a:pPr>
            <a:r>
              <a:rPr lang="en-US" dirty="0">
                <a:solidFill>
                  <a:srgbClr val="000000"/>
                </a:solidFill>
                <a:latin typeface="Arial" pitchFamily="34" charset="0"/>
              </a:rPr>
              <a:t>	</a:t>
            </a:r>
            <a:r>
              <a:rPr lang="en-US" dirty="0" smtClean="0">
                <a:solidFill>
                  <a:srgbClr val="000000"/>
                </a:solidFill>
                <a:latin typeface="Arial" pitchFamily="34" charset="0"/>
              </a:rPr>
              <a:t>chemical reaction as neutrals. We also reviewed in</a:t>
            </a:r>
          </a:p>
          <a:p>
            <a:pPr marL="342900" indent="-342900" algn="l">
              <a:spcBef>
                <a:spcPct val="20000"/>
              </a:spcBef>
            </a:pPr>
            <a:r>
              <a:rPr lang="en-US" dirty="0">
                <a:solidFill>
                  <a:srgbClr val="000000"/>
                </a:solidFill>
                <a:latin typeface="Arial" pitchFamily="34" charset="0"/>
              </a:rPr>
              <a:t>	</a:t>
            </a:r>
            <a:r>
              <a:rPr lang="en-US" dirty="0" smtClean="0">
                <a:solidFill>
                  <a:srgbClr val="000000"/>
                </a:solidFill>
                <a:latin typeface="Arial" pitchFamily="34" charset="0"/>
              </a:rPr>
              <a:t>this lesson the </a:t>
            </a:r>
            <a:r>
              <a:rPr lang="en-US" u="sng" dirty="0" smtClean="0">
                <a:solidFill>
                  <a:srgbClr val="000000"/>
                </a:solidFill>
                <a:latin typeface="Arial" pitchFamily="34" charset="0"/>
              </a:rPr>
              <a:t>net ionic equation</a:t>
            </a:r>
            <a:r>
              <a:rPr lang="en-US" dirty="0" smtClean="0">
                <a:solidFill>
                  <a:srgbClr val="000000"/>
                </a:solidFill>
                <a:latin typeface="Arial" pitchFamily="34" charset="0"/>
              </a:rPr>
              <a:t>, which shows only</a:t>
            </a:r>
          </a:p>
          <a:p>
            <a:pPr marL="342900" indent="-342900" algn="l">
              <a:spcBef>
                <a:spcPct val="20000"/>
              </a:spcBef>
            </a:pPr>
            <a:r>
              <a:rPr lang="en-US" dirty="0">
                <a:solidFill>
                  <a:srgbClr val="000000"/>
                </a:solidFill>
                <a:latin typeface="Arial" pitchFamily="34" charset="0"/>
              </a:rPr>
              <a:t>	</a:t>
            </a:r>
            <a:r>
              <a:rPr lang="en-US" dirty="0" smtClean="0">
                <a:solidFill>
                  <a:srgbClr val="000000"/>
                </a:solidFill>
                <a:latin typeface="Arial" pitchFamily="34" charset="0"/>
              </a:rPr>
              <a:t>the species that participate in a chemical change.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-71215" y="213088"/>
            <a:ext cx="931158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en-US" b="1" dirty="0" smtClean="0">
                <a:solidFill>
                  <a:srgbClr val="C00000"/>
                </a:solidFill>
                <a:latin typeface="Arial" pitchFamily="34" charset="0"/>
              </a:rPr>
              <a:t>FINAL THOUGHTS: </a:t>
            </a:r>
            <a:r>
              <a:rPr lang="en-US" b="1" u="sng" dirty="0" smtClean="0">
                <a:solidFill>
                  <a:srgbClr val="C00000"/>
                </a:solidFill>
                <a:latin typeface="Arial" pitchFamily="34" charset="0"/>
              </a:rPr>
              <a:t>Acids, Bases, and Neutralization</a:t>
            </a:r>
          </a:p>
        </p:txBody>
      </p:sp>
    </p:spTree>
    <p:extLst>
      <p:ext uri="{BB962C8B-B14F-4D97-AF65-F5344CB8AC3E}">
        <p14:creationId xmlns:p14="http://schemas.microsoft.com/office/powerpoint/2010/main" val="3625015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80" name="Rectangle 4"/>
          <p:cNvSpPr>
            <a:spLocks noChangeArrowheads="1"/>
          </p:cNvSpPr>
          <p:nvPr/>
        </p:nvSpPr>
        <p:spPr bwMode="auto">
          <a:xfrm>
            <a:off x="842963" y="3060312"/>
            <a:ext cx="382587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1507" name="Rectangle 7"/>
          <p:cNvSpPr>
            <a:spLocks noChangeArrowheads="1"/>
          </p:cNvSpPr>
          <p:nvPr/>
        </p:nvSpPr>
        <p:spPr bwMode="auto">
          <a:xfrm>
            <a:off x="479550" y="281719"/>
            <a:ext cx="8048998" cy="1815882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dirty="0"/>
              <a:t>Three other </a:t>
            </a:r>
            <a:r>
              <a:rPr lang="en-US" dirty="0" smtClean="0"/>
              <a:t>anions </a:t>
            </a:r>
            <a:r>
              <a:rPr lang="en-US" dirty="0"/>
              <a:t>that act as bases </a:t>
            </a:r>
            <a:r>
              <a:rPr lang="en-US" dirty="0" smtClean="0"/>
              <a:t>(i.e., as p</a:t>
            </a:r>
            <a:r>
              <a:rPr lang="en-US" baseline="30000" dirty="0" smtClean="0"/>
              <a:t>+</a:t>
            </a:r>
          </a:p>
          <a:p>
            <a:pPr algn="l"/>
            <a:r>
              <a:rPr lang="en-US" dirty="0" smtClean="0"/>
              <a:t>acceptors) are the sulfide </a:t>
            </a:r>
            <a:r>
              <a:rPr lang="en-US" dirty="0"/>
              <a:t>ion (S</a:t>
            </a:r>
            <a:r>
              <a:rPr lang="en-US" baseline="30000" dirty="0"/>
              <a:t>2–</a:t>
            </a:r>
            <a:r>
              <a:rPr lang="en-US" dirty="0"/>
              <a:t>), the </a:t>
            </a:r>
            <a:r>
              <a:rPr lang="en-US" dirty="0" smtClean="0"/>
              <a:t>carbonate</a:t>
            </a:r>
          </a:p>
          <a:p>
            <a:pPr algn="l"/>
            <a:r>
              <a:rPr lang="en-US" dirty="0" smtClean="0"/>
              <a:t>ion </a:t>
            </a:r>
            <a:r>
              <a:rPr lang="en-US" dirty="0"/>
              <a:t>(CO</a:t>
            </a:r>
            <a:r>
              <a:rPr lang="en-US" baseline="-25000" dirty="0"/>
              <a:t>3</a:t>
            </a:r>
            <a:r>
              <a:rPr lang="en-US" baseline="30000" dirty="0"/>
              <a:t>2</a:t>
            </a:r>
            <a:r>
              <a:rPr lang="en-US" baseline="30000" dirty="0" smtClean="0"/>
              <a:t>–</a:t>
            </a:r>
            <a:r>
              <a:rPr lang="en-US" dirty="0" smtClean="0"/>
              <a:t>), and </a:t>
            </a:r>
            <a:r>
              <a:rPr lang="en-US" dirty="0"/>
              <a:t>the bicarbonate ion (HCO</a:t>
            </a:r>
            <a:r>
              <a:rPr lang="en-US" baseline="-25000" dirty="0"/>
              <a:t>3</a:t>
            </a:r>
            <a:r>
              <a:rPr lang="en-US" baseline="30000" dirty="0"/>
              <a:t>–</a:t>
            </a:r>
            <a:r>
              <a:rPr lang="en-US" dirty="0"/>
              <a:t>). </a:t>
            </a:r>
            <a:r>
              <a:rPr lang="en-US" dirty="0" smtClean="0"/>
              <a:t>All</a:t>
            </a:r>
          </a:p>
          <a:p>
            <a:pPr algn="l"/>
            <a:r>
              <a:rPr lang="en-US" dirty="0" smtClean="0"/>
              <a:t>react </a:t>
            </a:r>
            <a:r>
              <a:rPr lang="en-US" baseline="30000" dirty="0" smtClean="0"/>
              <a:t>w</a:t>
            </a:r>
            <a:r>
              <a:rPr lang="en-US" dirty="0" smtClean="0"/>
              <a:t>/acids </a:t>
            </a:r>
            <a:r>
              <a:rPr lang="en-US" dirty="0"/>
              <a:t>to form gases. </a:t>
            </a:r>
          </a:p>
        </p:txBody>
      </p:sp>
      <p:sp>
        <p:nvSpPr>
          <p:cNvPr id="152584" name="Rectangle 8"/>
          <p:cNvSpPr>
            <a:spLocks noChangeArrowheads="1"/>
          </p:cNvSpPr>
          <p:nvPr/>
        </p:nvSpPr>
        <p:spPr bwMode="auto">
          <a:xfrm>
            <a:off x="946150" y="2138859"/>
            <a:ext cx="6964363" cy="519113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/>
              <a:t>-- sulfide ion: reacts </a:t>
            </a:r>
            <a:r>
              <a:rPr lang="en-US" baseline="30000"/>
              <a:t>w</a:t>
            </a:r>
            <a:r>
              <a:rPr lang="en-US"/>
              <a:t>/acids to form H</a:t>
            </a:r>
            <a:r>
              <a:rPr lang="en-US" baseline="-25000"/>
              <a:t>2</a:t>
            </a:r>
            <a:r>
              <a:rPr lang="en-US"/>
              <a:t>S(g) </a:t>
            </a:r>
          </a:p>
        </p:txBody>
      </p:sp>
      <p:sp>
        <p:nvSpPr>
          <p:cNvPr id="152585" name="Rectangle 9"/>
          <p:cNvSpPr>
            <a:spLocks noChangeArrowheads="1"/>
          </p:cNvSpPr>
          <p:nvPr/>
        </p:nvSpPr>
        <p:spPr bwMode="auto">
          <a:xfrm>
            <a:off x="1136650" y="3041262"/>
            <a:ext cx="3257550" cy="519112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/>
              <a:t>HCl(aq)  +  K</a:t>
            </a:r>
            <a:r>
              <a:rPr lang="en-US" baseline="-25000"/>
              <a:t>2</a:t>
            </a:r>
            <a:r>
              <a:rPr lang="en-US"/>
              <a:t>S(aq)</a:t>
            </a:r>
          </a:p>
        </p:txBody>
      </p:sp>
      <p:sp>
        <p:nvSpPr>
          <p:cNvPr id="152587" name="Line 11"/>
          <p:cNvSpPr>
            <a:spLocks noChangeShapeType="1"/>
          </p:cNvSpPr>
          <p:nvPr/>
        </p:nvSpPr>
        <p:spPr bwMode="auto">
          <a:xfrm>
            <a:off x="4454525" y="3323837"/>
            <a:ext cx="508000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lg" len="lg"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52588" name="Rectangle 12"/>
          <p:cNvSpPr>
            <a:spLocks noChangeArrowheads="1"/>
          </p:cNvSpPr>
          <p:nvPr/>
        </p:nvSpPr>
        <p:spPr bwMode="auto">
          <a:xfrm>
            <a:off x="5089525" y="3041262"/>
            <a:ext cx="3354388" cy="519112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>
                <a:solidFill>
                  <a:schemeClr val="tx1"/>
                </a:solidFill>
              </a:rPr>
              <a:t>H</a:t>
            </a:r>
            <a:r>
              <a:rPr lang="en-US" baseline="-25000">
                <a:solidFill>
                  <a:schemeClr val="tx1"/>
                </a:solidFill>
              </a:rPr>
              <a:t>2</a:t>
            </a:r>
            <a:r>
              <a:rPr lang="en-US">
                <a:solidFill>
                  <a:schemeClr val="tx1"/>
                </a:solidFill>
              </a:rPr>
              <a:t>S(g)  +     KCl(aq)</a:t>
            </a:r>
          </a:p>
        </p:txBody>
      </p:sp>
      <p:sp>
        <p:nvSpPr>
          <p:cNvPr id="152589" name="Rectangle 13"/>
          <p:cNvSpPr>
            <a:spLocks noChangeArrowheads="1"/>
          </p:cNvSpPr>
          <p:nvPr/>
        </p:nvSpPr>
        <p:spPr bwMode="auto">
          <a:xfrm>
            <a:off x="6729413" y="3052374"/>
            <a:ext cx="38258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>
                <a:solidFill>
                  <a:schemeClr val="tx1"/>
                </a:solidFill>
              </a:rPr>
              <a:t>2</a:t>
            </a:r>
          </a:p>
        </p:txBody>
      </p:sp>
      <p:pic>
        <p:nvPicPr>
          <p:cNvPr id="152591" name="Picture 15" descr="604px-Hydrogen-sulfide-3D-vd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39313" y="4825438"/>
            <a:ext cx="1958975" cy="194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2593" name="Picture 17" descr="h2s_warningsig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13" y="4633913"/>
            <a:ext cx="2022475" cy="210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2594" name="Rectangle 18"/>
          <p:cNvSpPr>
            <a:spLocks noChangeArrowheads="1"/>
          </p:cNvSpPr>
          <p:nvPr/>
        </p:nvSpPr>
        <p:spPr bwMode="auto">
          <a:xfrm>
            <a:off x="2331850" y="5101538"/>
            <a:ext cx="4770438" cy="1616075"/>
          </a:xfrm>
          <a:prstGeom prst="rect">
            <a:avLst/>
          </a:prstGeom>
          <a:solidFill>
            <a:schemeClr val="tx1"/>
          </a:solidFill>
          <a:ln w="25400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2000" dirty="0">
                <a:solidFill>
                  <a:srgbClr val="FFFF00"/>
                </a:solidFill>
              </a:rPr>
              <a:t>Hydrogen sulfide is produced by</a:t>
            </a:r>
          </a:p>
          <a:p>
            <a:r>
              <a:rPr lang="en-US" sz="2000" dirty="0">
                <a:solidFill>
                  <a:srgbClr val="FFFF00"/>
                </a:solidFill>
              </a:rPr>
              <a:t>anaerobic bacteria associated with water</a:t>
            </a:r>
          </a:p>
          <a:p>
            <a:r>
              <a:rPr lang="en-US" sz="2000" dirty="0">
                <a:solidFill>
                  <a:srgbClr val="FFFF00"/>
                </a:solidFill>
              </a:rPr>
              <a:t>collection and treatment processes.</a:t>
            </a:r>
          </a:p>
          <a:p>
            <a:r>
              <a:rPr lang="en-US" sz="2000" dirty="0">
                <a:solidFill>
                  <a:srgbClr val="FFFF00"/>
                </a:solidFill>
              </a:rPr>
              <a:t>It is corrosive, odorous, toxic, </a:t>
            </a:r>
            <a:r>
              <a:rPr lang="en-US" sz="2000" dirty="0" smtClean="0">
                <a:solidFill>
                  <a:srgbClr val="FFFF00"/>
                </a:solidFill>
              </a:rPr>
              <a:t>and</a:t>
            </a:r>
            <a:endParaRPr lang="en-US" sz="2000" dirty="0">
              <a:solidFill>
                <a:srgbClr val="FFFF00"/>
              </a:solidFill>
            </a:endParaRPr>
          </a:p>
          <a:p>
            <a:r>
              <a:rPr lang="en-US" sz="2000" dirty="0">
                <a:solidFill>
                  <a:srgbClr val="FFFF00"/>
                </a:solidFill>
              </a:rPr>
              <a:t>contributes to the formation of acid rain.</a:t>
            </a:r>
          </a:p>
        </p:txBody>
      </p:sp>
      <p:sp>
        <p:nvSpPr>
          <p:cNvPr id="152595" name="Rectangle 19"/>
          <p:cNvSpPr>
            <a:spLocks noChangeArrowheads="1"/>
          </p:cNvSpPr>
          <p:nvPr/>
        </p:nvSpPr>
        <p:spPr bwMode="auto">
          <a:xfrm>
            <a:off x="1733905" y="3708012"/>
            <a:ext cx="2420938" cy="519112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>
                <a:solidFill>
                  <a:schemeClr val="tx1"/>
                </a:solidFill>
              </a:rPr>
              <a:t>Net ionic eq…</a:t>
            </a:r>
          </a:p>
        </p:txBody>
      </p:sp>
      <p:sp>
        <p:nvSpPr>
          <p:cNvPr id="152596" name="Rectangle 20"/>
          <p:cNvSpPr>
            <a:spLocks noChangeArrowheads="1"/>
          </p:cNvSpPr>
          <p:nvPr/>
        </p:nvSpPr>
        <p:spPr bwMode="auto">
          <a:xfrm>
            <a:off x="4210405" y="3705958"/>
            <a:ext cx="3496470" cy="52322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dirty="0">
                <a:solidFill>
                  <a:schemeClr val="tx1"/>
                </a:solidFill>
              </a:rPr>
              <a:t>2 </a:t>
            </a:r>
            <a:r>
              <a:rPr lang="en-US" dirty="0" smtClean="0">
                <a:solidFill>
                  <a:schemeClr val="tx1"/>
                </a:solidFill>
              </a:rPr>
              <a:t>H</a:t>
            </a:r>
            <a:r>
              <a:rPr lang="en-US" baseline="30000" dirty="0" smtClean="0">
                <a:solidFill>
                  <a:schemeClr val="tx1"/>
                </a:solidFill>
              </a:rPr>
              <a:t>+</a:t>
            </a:r>
            <a:r>
              <a:rPr lang="en-US" dirty="0" smtClean="0">
                <a:solidFill>
                  <a:schemeClr val="tx1"/>
                </a:solidFill>
              </a:rPr>
              <a:t>  </a:t>
            </a:r>
            <a:r>
              <a:rPr lang="en-US" dirty="0">
                <a:solidFill>
                  <a:schemeClr val="tx1"/>
                </a:solidFill>
              </a:rPr>
              <a:t>+  </a:t>
            </a:r>
            <a:r>
              <a:rPr lang="en-US" dirty="0" err="1">
                <a:solidFill>
                  <a:schemeClr val="tx1"/>
                </a:solidFill>
              </a:rPr>
              <a:t>S</a:t>
            </a:r>
            <a:r>
              <a:rPr lang="en-US" baseline="30000" dirty="0" err="1">
                <a:solidFill>
                  <a:schemeClr val="tx1"/>
                </a:solidFill>
              </a:rPr>
              <a:t>2</a:t>
            </a:r>
            <a:r>
              <a:rPr lang="en-US" baseline="30000" dirty="0" smtClean="0">
                <a:solidFill>
                  <a:schemeClr val="tx1"/>
                </a:solidFill>
              </a:rPr>
              <a:t>–</a:t>
            </a:r>
            <a:r>
              <a:rPr lang="en-US" dirty="0" smtClean="0">
                <a:solidFill>
                  <a:schemeClr val="tx1"/>
                </a:solidFill>
              </a:rPr>
              <a:t>  </a:t>
            </a:r>
            <a:r>
              <a:rPr lang="en-US" dirty="0">
                <a:solidFill>
                  <a:schemeClr val="tx1"/>
                </a:solidFill>
                <a:sym typeface="Wingdings" pitchFamily="2" charset="2"/>
              </a:rPr>
              <a:t>  </a:t>
            </a:r>
            <a:r>
              <a:rPr lang="en-US" dirty="0" err="1" smtClean="0">
                <a:solidFill>
                  <a:schemeClr val="tx1"/>
                </a:solidFill>
                <a:sym typeface="Wingdings" pitchFamily="2" charset="2"/>
              </a:rPr>
              <a:t>H</a:t>
            </a:r>
            <a:r>
              <a:rPr lang="en-US" baseline="-25000" dirty="0" err="1" smtClean="0">
                <a:solidFill>
                  <a:schemeClr val="tx1"/>
                </a:solidFill>
                <a:sym typeface="Wingdings" pitchFamily="2" charset="2"/>
              </a:rPr>
              <a:t>2</a:t>
            </a:r>
            <a:r>
              <a:rPr lang="en-US" dirty="0" err="1" smtClean="0">
                <a:solidFill>
                  <a:schemeClr val="tx1"/>
                </a:solidFill>
                <a:sym typeface="Wingdings" pitchFamily="2" charset="2"/>
              </a:rPr>
              <a:t>S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258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258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25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258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258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25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7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258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258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25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25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25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25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525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 tmFilter="0,0; .5, 1; 1, 1"/>
                                        <p:tgtEl>
                                          <p:spTgt spid="152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0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525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525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525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152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152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152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152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2580" grpId="0"/>
      <p:bldP spid="152584" grpId="0"/>
      <p:bldP spid="152585" grpId="0"/>
      <p:bldP spid="152587" grpId="0" animBg="1"/>
      <p:bldP spid="152588" grpId="0"/>
      <p:bldP spid="152589" grpId="0"/>
      <p:bldP spid="152594" grpId="0" animBg="1"/>
      <p:bldP spid="152595" grpId="0"/>
      <p:bldP spid="15259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ChangeArrowheads="1"/>
          </p:cNvSpPr>
          <p:nvPr/>
        </p:nvSpPr>
        <p:spPr bwMode="auto">
          <a:xfrm>
            <a:off x="214688" y="310004"/>
            <a:ext cx="5766322" cy="954107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dirty="0"/>
              <a:t>-- carbonate </a:t>
            </a:r>
            <a:r>
              <a:rPr lang="en-US" dirty="0" smtClean="0"/>
              <a:t>and bicarbonate ions: </a:t>
            </a:r>
          </a:p>
          <a:p>
            <a:pPr algn="l"/>
            <a:r>
              <a:rPr lang="en-US" dirty="0" smtClean="0"/>
              <a:t>	react </a:t>
            </a:r>
            <a:r>
              <a:rPr lang="en-US" baseline="30000" dirty="0"/>
              <a:t>w</a:t>
            </a:r>
            <a:r>
              <a:rPr lang="en-US" dirty="0"/>
              <a:t>/acids to form CO</a:t>
            </a:r>
            <a:r>
              <a:rPr lang="en-US" baseline="-25000" dirty="0"/>
              <a:t>2</a:t>
            </a:r>
            <a:r>
              <a:rPr lang="en-US" dirty="0"/>
              <a:t>(g) </a:t>
            </a:r>
          </a:p>
        </p:txBody>
      </p:sp>
      <p:sp>
        <p:nvSpPr>
          <p:cNvPr id="153609" name="Rectangle 9"/>
          <p:cNvSpPr>
            <a:spLocks noChangeArrowheads="1"/>
          </p:cNvSpPr>
          <p:nvPr/>
        </p:nvSpPr>
        <p:spPr bwMode="auto">
          <a:xfrm>
            <a:off x="80450" y="1389363"/>
            <a:ext cx="38258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53610" name="Rectangle 10"/>
          <p:cNvSpPr>
            <a:spLocks noChangeArrowheads="1"/>
          </p:cNvSpPr>
          <p:nvPr/>
        </p:nvSpPr>
        <p:spPr bwMode="auto">
          <a:xfrm>
            <a:off x="361438" y="1388897"/>
            <a:ext cx="3409908" cy="52322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dirty="0"/>
              <a:t>HNO</a:t>
            </a:r>
            <a:r>
              <a:rPr lang="en-US" baseline="-25000" dirty="0"/>
              <a:t>3</a:t>
            </a:r>
            <a:r>
              <a:rPr lang="en-US" sz="2000" dirty="0"/>
              <a:t>(</a:t>
            </a:r>
            <a:r>
              <a:rPr lang="en-US" sz="2000" dirty="0" err="1"/>
              <a:t>aq</a:t>
            </a:r>
            <a:r>
              <a:rPr lang="en-US" sz="2000" dirty="0"/>
              <a:t>)</a:t>
            </a:r>
            <a:r>
              <a:rPr lang="en-US" dirty="0"/>
              <a:t> </a:t>
            </a:r>
            <a:r>
              <a:rPr lang="en-US" dirty="0" smtClean="0"/>
              <a:t>+ CaCO</a:t>
            </a:r>
            <a:r>
              <a:rPr lang="en-US" baseline="-25000" dirty="0" smtClean="0"/>
              <a:t>3</a:t>
            </a:r>
            <a:r>
              <a:rPr lang="en-US" sz="2000" dirty="0" smtClean="0"/>
              <a:t>(s</a:t>
            </a:r>
            <a:r>
              <a:rPr lang="en-US" sz="2000" dirty="0"/>
              <a:t>)</a:t>
            </a:r>
          </a:p>
        </p:txBody>
      </p:sp>
      <p:sp>
        <p:nvSpPr>
          <p:cNvPr id="153611" name="Line 11"/>
          <p:cNvSpPr>
            <a:spLocks noChangeShapeType="1"/>
          </p:cNvSpPr>
          <p:nvPr/>
        </p:nvSpPr>
        <p:spPr bwMode="auto">
          <a:xfrm>
            <a:off x="3764138" y="1673525"/>
            <a:ext cx="508000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lg" len="lg"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53612" name="Rectangle 12"/>
          <p:cNvSpPr>
            <a:spLocks noChangeArrowheads="1"/>
          </p:cNvSpPr>
          <p:nvPr/>
        </p:nvSpPr>
        <p:spPr bwMode="auto">
          <a:xfrm>
            <a:off x="4339575" y="1388897"/>
            <a:ext cx="4826962" cy="52322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dirty="0" smtClean="0">
                <a:solidFill>
                  <a:schemeClr val="tx1"/>
                </a:solidFill>
              </a:rPr>
              <a:t>CO</a:t>
            </a:r>
            <a:r>
              <a:rPr lang="en-US" baseline="-25000" dirty="0" smtClean="0">
                <a:solidFill>
                  <a:schemeClr val="tx1"/>
                </a:solidFill>
              </a:rPr>
              <a:t>2(g)</a:t>
            </a:r>
            <a:r>
              <a:rPr lang="en-US" dirty="0" smtClean="0">
                <a:solidFill>
                  <a:schemeClr val="tx1"/>
                </a:solidFill>
              </a:rPr>
              <a:t> + H</a:t>
            </a:r>
            <a:r>
              <a:rPr lang="en-US" baseline="-25000" dirty="0" smtClean="0">
                <a:solidFill>
                  <a:schemeClr val="tx1"/>
                </a:solidFill>
              </a:rPr>
              <a:t>2</a:t>
            </a:r>
            <a:r>
              <a:rPr lang="en-US" dirty="0" smtClean="0">
                <a:solidFill>
                  <a:schemeClr val="tx1"/>
                </a:solidFill>
              </a:rPr>
              <a:t>O</a:t>
            </a:r>
            <a:r>
              <a:rPr lang="en-US" sz="2000" dirty="0" smtClean="0">
                <a:solidFill>
                  <a:schemeClr val="tx1"/>
                </a:solidFill>
              </a:rPr>
              <a:t>(l)</a:t>
            </a:r>
            <a:r>
              <a:rPr lang="en-US" dirty="0" smtClean="0">
                <a:solidFill>
                  <a:schemeClr val="tx1"/>
                </a:solidFill>
              </a:rPr>
              <a:t> + Ca(NO</a:t>
            </a:r>
            <a:r>
              <a:rPr lang="en-US" baseline="-25000" dirty="0" smtClean="0">
                <a:solidFill>
                  <a:schemeClr val="tx1"/>
                </a:solidFill>
              </a:rPr>
              <a:t>3</a:t>
            </a:r>
            <a:r>
              <a:rPr lang="en-US" dirty="0" smtClean="0">
                <a:solidFill>
                  <a:schemeClr val="tx1"/>
                </a:solidFill>
              </a:rPr>
              <a:t>)</a:t>
            </a:r>
            <a:r>
              <a:rPr lang="en-US" baseline="-25000" dirty="0" smtClean="0">
                <a:solidFill>
                  <a:schemeClr val="tx1"/>
                </a:solidFill>
              </a:rPr>
              <a:t>2</a:t>
            </a:r>
            <a:r>
              <a:rPr lang="en-US" sz="2000" dirty="0" smtClean="0">
                <a:solidFill>
                  <a:schemeClr val="tx1"/>
                </a:solidFill>
              </a:rPr>
              <a:t>(</a:t>
            </a:r>
            <a:r>
              <a:rPr lang="en-US" sz="2000" dirty="0" err="1" smtClean="0">
                <a:solidFill>
                  <a:schemeClr val="tx1"/>
                </a:solidFill>
              </a:rPr>
              <a:t>aq</a:t>
            </a:r>
            <a:r>
              <a:rPr lang="en-US" sz="2000" dirty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153619" name="Rectangle 19"/>
          <p:cNvSpPr>
            <a:spLocks noChangeArrowheads="1"/>
          </p:cNvSpPr>
          <p:nvPr/>
        </p:nvSpPr>
        <p:spPr bwMode="auto">
          <a:xfrm>
            <a:off x="106875" y="2192912"/>
            <a:ext cx="3991798" cy="52322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dirty="0" err="1"/>
              <a:t>HCl</a:t>
            </a:r>
            <a:r>
              <a:rPr lang="en-US" sz="2000" dirty="0"/>
              <a:t>(</a:t>
            </a:r>
            <a:r>
              <a:rPr lang="en-US" sz="2000" dirty="0" err="1"/>
              <a:t>aq</a:t>
            </a:r>
            <a:r>
              <a:rPr lang="en-US" sz="2000" dirty="0"/>
              <a:t>)</a:t>
            </a:r>
            <a:r>
              <a:rPr lang="en-US" dirty="0"/>
              <a:t> </a:t>
            </a:r>
            <a:r>
              <a:rPr lang="en-US" dirty="0" smtClean="0"/>
              <a:t>+ NaHCO</a:t>
            </a:r>
            <a:r>
              <a:rPr lang="en-US" baseline="-25000" dirty="0" smtClean="0"/>
              <a:t>3</a:t>
            </a:r>
            <a:r>
              <a:rPr lang="en-US" sz="2000" dirty="0" smtClean="0"/>
              <a:t>(s </a:t>
            </a:r>
            <a:r>
              <a:rPr lang="en-US" sz="2000" dirty="0"/>
              <a:t>or </a:t>
            </a:r>
            <a:r>
              <a:rPr lang="en-US" sz="2000" dirty="0" err="1"/>
              <a:t>aq</a:t>
            </a:r>
            <a:r>
              <a:rPr lang="en-US" sz="2000" dirty="0"/>
              <a:t>)</a:t>
            </a:r>
          </a:p>
        </p:txBody>
      </p:sp>
      <p:sp>
        <p:nvSpPr>
          <p:cNvPr id="153620" name="Line 20"/>
          <p:cNvSpPr>
            <a:spLocks noChangeShapeType="1"/>
          </p:cNvSpPr>
          <p:nvPr/>
        </p:nvSpPr>
        <p:spPr bwMode="auto">
          <a:xfrm>
            <a:off x="4074212" y="2477540"/>
            <a:ext cx="508000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lg" len="lg"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7" name="Rectangle 12"/>
          <p:cNvSpPr>
            <a:spLocks noChangeArrowheads="1"/>
          </p:cNvSpPr>
          <p:nvPr/>
        </p:nvSpPr>
        <p:spPr bwMode="auto">
          <a:xfrm>
            <a:off x="4681370" y="2196417"/>
            <a:ext cx="4254691" cy="52322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dirty="0" smtClean="0">
                <a:solidFill>
                  <a:schemeClr val="tx1"/>
                </a:solidFill>
              </a:rPr>
              <a:t>CO</a:t>
            </a:r>
            <a:r>
              <a:rPr lang="en-US" baseline="-25000" dirty="0" smtClean="0">
                <a:solidFill>
                  <a:schemeClr val="tx1"/>
                </a:solidFill>
              </a:rPr>
              <a:t>2(g)</a:t>
            </a:r>
            <a:r>
              <a:rPr lang="en-US" dirty="0" smtClean="0">
                <a:solidFill>
                  <a:schemeClr val="tx1"/>
                </a:solidFill>
              </a:rPr>
              <a:t> + H</a:t>
            </a:r>
            <a:r>
              <a:rPr lang="en-US" baseline="-25000" dirty="0" smtClean="0">
                <a:solidFill>
                  <a:schemeClr val="tx1"/>
                </a:solidFill>
              </a:rPr>
              <a:t>2</a:t>
            </a:r>
            <a:r>
              <a:rPr lang="en-US" dirty="0" smtClean="0">
                <a:solidFill>
                  <a:schemeClr val="tx1"/>
                </a:solidFill>
              </a:rPr>
              <a:t>O</a:t>
            </a:r>
            <a:r>
              <a:rPr lang="en-US" sz="2000" dirty="0" smtClean="0">
                <a:solidFill>
                  <a:schemeClr val="tx1"/>
                </a:solidFill>
              </a:rPr>
              <a:t>(l)</a:t>
            </a:r>
            <a:r>
              <a:rPr lang="en-US" dirty="0" smtClean="0">
                <a:solidFill>
                  <a:schemeClr val="tx1"/>
                </a:solidFill>
              </a:rPr>
              <a:t> + </a:t>
            </a:r>
            <a:r>
              <a:rPr lang="en-US" dirty="0" err="1" smtClean="0">
                <a:solidFill>
                  <a:schemeClr val="tx1"/>
                </a:solidFill>
              </a:rPr>
              <a:t>NaCl</a:t>
            </a:r>
            <a:r>
              <a:rPr lang="en-US" sz="2000" dirty="0" smtClean="0">
                <a:solidFill>
                  <a:schemeClr val="tx1"/>
                </a:solidFill>
              </a:rPr>
              <a:t>(</a:t>
            </a:r>
            <a:r>
              <a:rPr lang="en-US" sz="2000" dirty="0" err="1" smtClean="0">
                <a:solidFill>
                  <a:schemeClr val="tx1"/>
                </a:solidFill>
              </a:rPr>
              <a:t>aq</a:t>
            </a:r>
            <a:r>
              <a:rPr lang="en-US" sz="2000" dirty="0">
                <a:solidFill>
                  <a:schemeClr val="tx1"/>
                </a:solidFill>
              </a:rPr>
              <a:t>)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11875" y="2977216"/>
            <a:ext cx="8977751" cy="3803554"/>
            <a:chOff x="-23750" y="2977216"/>
            <a:chExt cx="8977751" cy="3803554"/>
          </a:xfrm>
        </p:grpSpPr>
        <p:pic>
          <p:nvPicPr>
            <p:cNvPr id="10" name="Picture 4" descr="http://0.tqn.com/d/chemistry/1/0/g/_/volcanoerupt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094515" y="2977216"/>
              <a:ext cx="3859486" cy="3719395"/>
            </a:xfrm>
            <a:prstGeom prst="rect">
              <a:avLst/>
            </a:prstGeom>
            <a:noFill/>
          </p:spPr>
        </p:pic>
        <p:sp>
          <p:nvSpPr>
            <p:cNvPr id="11" name="Rectangle 7"/>
            <p:cNvSpPr>
              <a:spLocks noChangeArrowheads="1"/>
            </p:cNvSpPr>
            <p:nvPr/>
          </p:nvSpPr>
          <p:spPr bwMode="auto">
            <a:xfrm>
              <a:off x="-23750" y="5457331"/>
              <a:ext cx="5139548" cy="1323439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r"/>
              <a:r>
                <a:rPr lang="en-US" sz="2000" b="1" dirty="0" smtClean="0">
                  <a:solidFill>
                    <a:schemeClr val="bg1">
                      <a:lumMod val="50000"/>
                    </a:schemeClr>
                  </a:solidFill>
                  <a:latin typeface="Arial Narrow" pitchFamily="34" charset="0"/>
                </a:rPr>
                <a:t>The acidification of baking soda (i.e., sodium</a:t>
              </a:r>
            </a:p>
            <a:p>
              <a:pPr algn="r"/>
              <a:r>
                <a:rPr lang="en-US" sz="2000" b="1" dirty="0" smtClean="0">
                  <a:solidFill>
                    <a:schemeClr val="bg1">
                      <a:lumMod val="50000"/>
                    </a:schemeClr>
                  </a:solidFill>
                  <a:latin typeface="Arial Narrow" pitchFamily="34" charset="0"/>
                </a:rPr>
                <a:t>hydrogen carbonate or sodium bicarbonate) with</a:t>
              </a:r>
            </a:p>
            <a:p>
              <a:pPr algn="r"/>
              <a:r>
                <a:rPr lang="en-US" sz="2000" b="1" dirty="0" smtClean="0">
                  <a:solidFill>
                    <a:schemeClr val="bg1">
                      <a:lumMod val="50000"/>
                    </a:schemeClr>
                  </a:solidFill>
                  <a:latin typeface="Arial Narrow" pitchFamily="34" charset="0"/>
                </a:rPr>
                <a:t>vinegar (i.e., acetic acid) is a well-known reaction </a:t>
              </a:r>
            </a:p>
            <a:p>
              <a:pPr algn="r"/>
              <a:r>
                <a:rPr lang="en-US" sz="2000" b="1" dirty="0" smtClean="0">
                  <a:solidFill>
                    <a:schemeClr val="bg1">
                      <a:lumMod val="50000"/>
                    </a:schemeClr>
                  </a:solidFill>
                  <a:latin typeface="Arial Narrow" pitchFamily="34" charset="0"/>
                </a:rPr>
                <a:t>that has carbon dioxide as one of the products.</a:t>
              </a:r>
              <a:endParaRPr lang="en-US" sz="2000" b="1" dirty="0">
                <a:solidFill>
                  <a:schemeClr val="bg1">
                    <a:lumMod val="50000"/>
                  </a:schemeClr>
                </a:solidFill>
                <a:latin typeface="Arial Narrow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361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361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36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36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361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36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36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36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36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36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153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361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361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36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2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362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362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36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550"/>
                            </p:stCondLst>
                            <p:childTnLst>
                              <p:par>
                                <p:cTn id="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09" grpId="0"/>
      <p:bldP spid="153610" grpId="0"/>
      <p:bldP spid="153611" grpId="0" animBg="1"/>
      <p:bldP spid="153612" grpId="0"/>
      <p:bldP spid="153619" grpId="0"/>
      <p:bldP spid="153620" grpId="0" animBg="1"/>
      <p:bldP spid="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8" name="Rectangle 11"/>
          <p:cNvSpPr>
            <a:spLocks noChangeArrowheads="1"/>
          </p:cNvSpPr>
          <p:nvPr/>
        </p:nvSpPr>
        <p:spPr bwMode="auto">
          <a:xfrm>
            <a:off x="188913" y="1007215"/>
            <a:ext cx="8674100" cy="1189884"/>
          </a:xfrm>
          <a:prstGeom prst="rect">
            <a:avLst/>
          </a:prstGeom>
          <a:noFill/>
          <a:ln w="476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21" name="Line 15"/>
          <p:cNvSpPr>
            <a:spLocks noChangeShapeType="1"/>
          </p:cNvSpPr>
          <p:nvPr/>
        </p:nvSpPr>
        <p:spPr bwMode="auto">
          <a:xfrm>
            <a:off x="1630363" y="1665287"/>
            <a:ext cx="723265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13323" name="Line 17"/>
          <p:cNvSpPr>
            <a:spLocks noChangeShapeType="1"/>
          </p:cNvSpPr>
          <p:nvPr/>
        </p:nvSpPr>
        <p:spPr bwMode="auto">
          <a:xfrm>
            <a:off x="1638300" y="1007215"/>
            <a:ext cx="0" cy="1189884"/>
          </a:xfrm>
          <a:prstGeom prst="line">
            <a:avLst/>
          </a:prstGeom>
          <a:noFill/>
          <a:ln w="476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24" name="Line 18"/>
          <p:cNvSpPr>
            <a:spLocks noChangeShapeType="1"/>
          </p:cNvSpPr>
          <p:nvPr/>
        </p:nvSpPr>
        <p:spPr bwMode="auto">
          <a:xfrm>
            <a:off x="4140588" y="1007215"/>
            <a:ext cx="0" cy="1189884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2357" name="Rectangle 21"/>
          <p:cNvSpPr>
            <a:spLocks noChangeArrowheads="1"/>
          </p:cNvSpPr>
          <p:nvPr/>
        </p:nvSpPr>
        <p:spPr bwMode="auto">
          <a:xfrm>
            <a:off x="166688" y="1123949"/>
            <a:ext cx="1519237" cy="45720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2400" b="1"/>
              <a:t>Insoluble</a:t>
            </a:r>
            <a:endParaRPr lang="en-US" sz="2400"/>
          </a:p>
        </p:txBody>
      </p:sp>
      <p:sp>
        <p:nvSpPr>
          <p:cNvPr id="142361" name="Rectangle 25"/>
          <p:cNvSpPr>
            <a:spLocks noChangeArrowheads="1"/>
          </p:cNvSpPr>
          <p:nvPr/>
        </p:nvSpPr>
        <p:spPr bwMode="auto">
          <a:xfrm>
            <a:off x="4777724" y="1128500"/>
            <a:ext cx="3158365" cy="40011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l"/>
            <a:r>
              <a:rPr lang="en-US" sz="2000" i="1" dirty="0">
                <a:solidFill>
                  <a:srgbClr val="7030A0"/>
                </a:solidFill>
              </a:rPr>
              <a:t>except with </a:t>
            </a:r>
            <a:r>
              <a:rPr lang="en-US" sz="2000" i="1" dirty="0" err="1" smtClean="0">
                <a:solidFill>
                  <a:srgbClr val="7030A0"/>
                </a:solidFill>
              </a:rPr>
              <a:t>Alk</a:t>
            </a:r>
            <a:r>
              <a:rPr lang="en-US" sz="2000" i="1" baseline="30000" dirty="0" smtClean="0">
                <a:solidFill>
                  <a:srgbClr val="7030A0"/>
                </a:solidFill>
              </a:rPr>
              <a:t>+  </a:t>
            </a:r>
            <a:r>
              <a:rPr lang="en-US" sz="2000" i="1" dirty="0" smtClean="0">
                <a:solidFill>
                  <a:srgbClr val="7030A0"/>
                </a:solidFill>
              </a:rPr>
              <a:t>and NH</a:t>
            </a:r>
            <a:r>
              <a:rPr lang="en-US" sz="2000" i="1" baseline="-25000" dirty="0" smtClean="0">
                <a:solidFill>
                  <a:srgbClr val="7030A0"/>
                </a:solidFill>
              </a:rPr>
              <a:t>4</a:t>
            </a:r>
            <a:r>
              <a:rPr lang="en-US" sz="2000" i="1" baseline="30000" dirty="0" smtClean="0">
                <a:solidFill>
                  <a:srgbClr val="7030A0"/>
                </a:solidFill>
              </a:rPr>
              <a:t>+</a:t>
            </a:r>
            <a:endParaRPr lang="en-US" sz="2000" baseline="30000" dirty="0">
              <a:solidFill>
                <a:srgbClr val="7030A0"/>
              </a:solidFill>
            </a:endParaRPr>
          </a:p>
        </p:txBody>
      </p:sp>
      <p:sp>
        <p:nvSpPr>
          <p:cNvPr id="142362" name="Rectangle 26"/>
          <p:cNvSpPr>
            <a:spLocks noChangeArrowheads="1"/>
          </p:cNvSpPr>
          <p:nvPr/>
        </p:nvSpPr>
        <p:spPr bwMode="auto">
          <a:xfrm>
            <a:off x="4186750" y="1705799"/>
            <a:ext cx="4603750" cy="427038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sz="2200" i="1" dirty="0">
                <a:solidFill>
                  <a:schemeClr val="tx1"/>
                </a:solidFill>
                <a:latin typeface="Arial Narrow" pitchFamily="34" charset="0"/>
              </a:rPr>
              <a:t>except with NH</a:t>
            </a:r>
            <a:r>
              <a:rPr lang="en-US" sz="2200" i="1" baseline="-25000" dirty="0">
                <a:solidFill>
                  <a:schemeClr val="tx1"/>
                </a:solidFill>
                <a:latin typeface="Arial Narrow" pitchFamily="34" charset="0"/>
              </a:rPr>
              <a:t>4</a:t>
            </a:r>
            <a:r>
              <a:rPr lang="en-US" sz="2200" i="1" baseline="30000" dirty="0">
                <a:solidFill>
                  <a:schemeClr val="tx1"/>
                </a:solidFill>
                <a:latin typeface="Arial Narrow" pitchFamily="34" charset="0"/>
              </a:rPr>
              <a:t>+</a:t>
            </a:r>
            <a:r>
              <a:rPr lang="en-US" sz="2200" i="1" dirty="0">
                <a:solidFill>
                  <a:schemeClr val="tx1"/>
                </a:solidFill>
                <a:latin typeface="Arial Narrow" pitchFamily="34" charset="0"/>
              </a:rPr>
              <a:t> and “strong base </a:t>
            </a:r>
            <a:r>
              <a:rPr lang="en-US" sz="2200" i="1" dirty="0" err="1">
                <a:solidFill>
                  <a:schemeClr val="tx1"/>
                </a:solidFill>
                <a:latin typeface="Arial Narrow" pitchFamily="34" charset="0"/>
              </a:rPr>
              <a:t>cations</a:t>
            </a:r>
            <a:r>
              <a:rPr lang="en-US" sz="2200" i="1" dirty="0">
                <a:solidFill>
                  <a:schemeClr val="tx1"/>
                </a:solidFill>
                <a:latin typeface="Arial Narrow" pitchFamily="34" charset="0"/>
              </a:rPr>
              <a:t>”</a:t>
            </a:r>
            <a:r>
              <a:rPr lang="en-US" sz="2200" dirty="0">
                <a:solidFill>
                  <a:schemeClr val="tx1"/>
                </a:solidFill>
                <a:latin typeface="Arial Narrow" pitchFamily="34" charset="0"/>
              </a:rPr>
              <a:t> </a:t>
            </a:r>
          </a:p>
        </p:txBody>
      </p:sp>
      <p:sp>
        <p:nvSpPr>
          <p:cNvPr id="142367" name="Rectangle 31"/>
          <p:cNvSpPr>
            <a:spLocks noChangeArrowheads="1"/>
          </p:cNvSpPr>
          <p:nvPr/>
        </p:nvSpPr>
        <p:spPr bwMode="auto">
          <a:xfrm>
            <a:off x="1663152" y="1186533"/>
            <a:ext cx="2627642" cy="40011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sz="2000" b="1" dirty="0" smtClean="0">
                <a:solidFill>
                  <a:srgbClr val="7030A0"/>
                </a:solidFill>
              </a:rPr>
              <a:t>PO</a:t>
            </a:r>
            <a:r>
              <a:rPr lang="en-US" sz="2000" b="1" baseline="-25000" dirty="0" smtClean="0">
                <a:solidFill>
                  <a:srgbClr val="7030A0"/>
                </a:solidFill>
              </a:rPr>
              <a:t>4</a:t>
            </a:r>
            <a:r>
              <a:rPr lang="en-US" sz="2000" b="1" baseline="30000" dirty="0" smtClean="0">
                <a:solidFill>
                  <a:srgbClr val="7030A0"/>
                </a:solidFill>
              </a:rPr>
              <a:t>3–</a:t>
            </a:r>
            <a:r>
              <a:rPr lang="en-US" sz="2000" b="1" dirty="0" smtClean="0">
                <a:solidFill>
                  <a:srgbClr val="7030A0"/>
                </a:solidFill>
              </a:rPr>
              <a:t>, CrO</a:t>
            </a:r>
            <a:r>
              <a:rPr lang="en-US" sz="2000" b="1" baseline="-25000" dirty="0" smtClean="0">
                <a:solidFill>
                  <a:srgbClr val="7030A0"/>
                </a:solidFill>
              </a:rPr>
              <a:t>4</a:t>
            </a:r>
            <a:r>
              <a:rPr lang="en-US" sz="2000" b="1" baseline="30000" dirty="0" smtClean="0">
                <a:solidFill>
                  <a:srgbClr val="7030A0"/>
                </a:solidFill>
              </a:rPr>
              <a:t>2–</a:t>
            </a:r>
            <a:r>
              <a:rPr lang="en-US" sz="2000" b="1" dirty="0" smtClean="0">
                <a:solidFill>
                  <a:srgbClr val="7030A0"/>
                </a:solidFill>
              </a:rPr>
              <a:t>, </a:t>
            </a:r>
            <a:r>
              <a:rPr lang="en-US" sz="2000" b="1" dirty="0">
                <a:solidFill>
                  <a:srgbClr val="7030A0"/>
                </a:solidFill>
              </a:rPr>
              <a:t>CO</a:t>
            </a:r>
            <a:r>
              <a:rPr lang="en-US" sz="2000" b="1" baseline="-25000" dirty="0">
                <a:solidFill>
                  <a:srgbClr val="7030A0"/>
                </a:solidFill>
              </a:rPr>
              <a:t>3</a:t>
            </a:r>
            <a:r>
              <a:rPr lang="en-US" sz="2000" b="1" baseline="30000" dirty="0">
                <a:solidFill>
                  <a:srgbClr val="7030A0"/>
                </a:solidFill>
              </a:rPr>
              <a:t>2–</a:t>
            </a:r>
            <a:endParaRPr lang="en-US" sz="2000" b="1" dirty="0">
              <a:solidFill>
                <a:srgbClr val="7030A0"/>
              </a:solidFill>
            </a:endParaRPr>
          </a:p>
        </p:txBody>
      </p:sp>
      <p:sp>
        <p:nvSpPr>
          <p:cNvPr id="142368" name="Rectangle 32"/>
          <p:cNvSpPr>
            <a:spLocks noChangeArrowheads="1"/>
          </p:cNvSpPr>
          <p:nvPr/>
        </p:nvSpPr>
        <p:spPr bwMode="auto">
          <a:xfrm>
            <a:off x="2240669" y="1708648"/>
            <a:ext cx="1165704" cy="40011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sz="2000" b="1" dirty="0">
                <a:solidFill>
                  <a:schemeClr val="tx1"/>
                </a:solidFill>
              </a:rPr>
              <a:t>S</a:t>
            </a:r>
            <a:r>
              <a:rPr lang="en-US" sz="2000" b="1" baseline="30000" dirty="0">
                <a:solidFill>
                  <a:schemeClr val="tx1"/>
                </a:solidFill>
              </a:rPr>
              <a:t>2–</a:t>
            </a:r>
            <a:r>
              <a:rPr lang="en-US" sz="2000" b="1" dirty="0" smtClean="0">
                <a:solidFill>
                  <a:schemeClr val="tx1"/>
                </a:solidFill>
              </a:rPr>
              <a:t>, OH</a:t>
            </a:r>
            <a:r>
              <a:rPr lang="en-US" sz="2000" b="1" baseline="30000" dirty="0" smtClean="0">
                <a:solidFill>
                  <a:schemeClr val="tx1"/>
                </a:solidFill>
              </a:rPr>
              <a:t>–</a:t>
            </a:r>
            <a:endParaRPr lang="en-US" sz="2000" b="1" baseline="30000" dirty="0">
              <a:solidFill>
                <a:schemeClr val="tx1"/>
              </a:solidFill>
            </a:endParaRPr>
          </a:p>
        </p:txBody>
      </p:sp>
      <p:sp>
        <p:nvSpPr>
          <p:cNvPr id="39" name="Rectangle 29"/>
          <p:cNvSpPr>
            <a:spLocks noChangeArrowheads="1"/>
          </p:cNvSpPr>
          <p:nvPr/>
        </p:nvSpPr>
        <p:spPr bwMode="auto">
          <a:xfrm>
            <a:off x="104492" y="2671684"/>
            <a:ext cx="8742714" cy="430887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sz="2200" b="1" dirty="0" smtClean="0">
                <a:solidFill>
                  <a:srgbClr val="7030A0"/>
                </a:solidFill>
                <a:latin typeface="Arial Narrow" pitchFamily="34" charset="0"/>
              </a:rPr>
              <a:t>The poor crow was cold; he huddled with everyone, but Al K. said, “</a:t>
            </a:r>
            <a:r>
              <a:rPr lang="en-US" sz="2200" b="1" dirty="0" err="1" smtClean="0">
                <a:solidFill>
                  <a:srgbClr val="7030A0"/>
                </a:solidFill>
                <a:latin typeface="Arial Narrow" pitchFamily="34" charset="0"/>
              </a:rPr>
              <a:t>Naaaah</a:t>
            </a:r>
            <a:r>
              <a:rPr lang="en-US" sz="2200" b="1" dirty="0" smtClean="0">
                <a:solidFill>
                  <a:srgbClr val="7030A0"/>
                </a:solidFill>
                <a:latin typeface="Arial Narrow" pitchFamily="34" charset="0"/>
              </a:rPr>
              <a:t>.”</a:t>
            </a:r>
            <a:endParaRPr lang="en-US" sz="2200" b="1" dirty="0">
              <a:solidFill>
                <a:srgbClr val="7030A0"/>
              </a:solidFill>
              <a:latin typeface="Arial Narrow" pitchFamily="34" charset="0"/>
            </a:endParaRPr>
          </a:p>
        </p:txBody>
      </p:sp>
      <p:sp>
        <p:nvSpPr>
          <p:cNvPr id="40" name="Rectangle 39"/>
          <p:cNvSpPr>
            <a:spLocks noChangeArrowheads="1"/>
          </p:cNvSpPr>
          <p:nvPr/>
        </p:nvSpPr>
        <p:spPr bwMode="auto">
          <a:xfrm>
            <a:off x="650128" y="3134682"/>
            <a:ext cx="909223" cy="40011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sz="2000" b="1" dirty="0" smtClean="0">
                <a:solidFill>
                  <a:srgbClr val="7030A0"/>
                </a:solidFill>
              </a:rPr>
              <a:t>PO</a:t>
            </a:r>
            <a:r>
              <a:rPr lang="en-US" sz="2000" b="1" baseline="-25000" dirty="0" smtClean="0">
                <a:solidFill>
                  <a:srgbClr val="7030A0"/>
                </a:solidFill>
              </a:rPr>
              <a:t>4</a:t>
            </a:r>
            <a:r>
              <a:rPr lang="en-US" sz="2000" b="1" baseline="30000" dirty="0" smtClean="0">
                <a:solidFill>
                  <a:srgbClr val="7030A0"/>
                </a:solidFill>
              </a:rPr>
              <a:t>3–</a:t>
            </a:r>
            <a:r>
              <a:rPr lang="en-US" sz="2000" b="1" dirty="0" smtClean="0">
                <a:solidFill>
                  <a:srgbClr val="7030A0"/>
                </a:solidFill>
              </a:rPr>
              <a:t> </a:t>
            </a:r>
            <a:endParaRPr lang="en-US" sz="2000" b="1" dirty="0">
              <a:solidFill>
                <a:srgbClr val="7030A0"/>
              </a:solidFill>
            </a:endParaRPr>
          </a:p>
        </p:txBody>
      </p:sp>
      <p:sp>
        <p:nvSpPr>
          <p:cNvPr id="41" name="Rectangle 40"/>
          <p:cNvSpPr>
            <a:spLocks noChangeArrowheads="1"/>
          </p:cNvSpPr>
          <p:nvPr/>
        </p:nvSpPr>
        <p:spPr bwMode="auto">
          <a:xfrm>
            <a:off x="6373806" y="3134682"/>
            <a:ext cx="753732" cy="40011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sz="2000" b="1" dirty="0" err="1" smtClean="0">
                <a:solidFill>
                  <a:srgbClr val="7030A0"/>
                </a:solidFill>
              </a:rPr>
              <a:t>Alk</a:t>
            </a:r>
            <a:r>
              <a:rPr lang="en-US" sz="2000" b="1" baseline="30000" dirty="0" smtClean="0">
                <a:solidFill>
                  <a:srgbClr val="7030A0"/>
                </a:solidFill>
              </a:rPr>
              <a:t>+</a:t>
            </a:r>
            <a:r>
              <a:rPr lang="en-US" sz="2000" b="1" dirty="0" smtClean="0">
                <a:solidFill>
                  <a:srgbClr val="7030A0"/>
                </a:solidFill>
              </a:rPr>
              <a:t> </a:t>
            </a:r>
            <a:endParaRPr lang="en-US" sz="2000" b="1" dirty="0">
              <a:solidFill>
                <a:srgbClr val="7030A0"/>
              </a:solidFill>
            </a:endParaRPr>
          </a:p>
        </p:txBody>
      </p:sp>
      <p:sp>
        <p:nvSpPr>
          <p:cNvPr id="42" name="Rectangle 41"/>
          <p:cNvSpPr>
            <a:spLocks noChangeArrowheads="1"/>
          </p:cNvSpPr>
          <p:nvPr/>
        </p:nvSpPr>
        <p:spPr bwMode="auto">
          <a:xfrm>
            <a:off x="7799056" y="3134682"/>
            <a:ext cx="821059" cy="40011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sz="2000" b="1" dirty="0" smtClean="0">
                <a:solidFill>
                  <a:srgbClr val="7030A0"/>
                </a:solidFill>
              </a:rPr>
              <a:t>NH</a:t>
            </a:r>
            <a:r>
              <a:rPr lang="en-US" sz="2000" b="1" baseline="-25000" dirty="0" smtClean="0">
                <a:solidFill>
                  <a:srgbClr val="7030A0"/>
                </a:solidFill>
              </a:rPr>
              <a:t>4</a:t>
            </a:r>
            <a:r>
              <a:rPr lang="en-US" sz="2000" b="1" baseline="30000" dirty="0" smtClean="0">
                <a:solidFill>
                  <a:srgbClr val="7030A0"/>
                </a:solidFill>
              </a:rPr>
              <a:t>+</a:t>
            </a:r>
            <a:r>
              <a:rPr lang="en-US" sz="2000" b="1" dirty="0" smtClean="0">
                <a:solidFill>
                  <a:srgbClr val="7030A0"/>
                </a:solidFill>
              </a:rPr>
              <a:t> </a:t>
            </a:r>
            <a:endParaRPr lang="en-US" sz="2000" b="1" dirty="0">
              <a:solidFill>
                <a:srgbClr val="7030A0"/>
              </a:solidFill>
            </a:endParaRPr>
          </a:p>
        </p:txBody>
      </p:sp>
      <p:sp>
        <p:nvSpPr>
          <p:cNvPr id="43" name="Rectangle 29"/>
          <p:cNvSpPr>
            <a:spLocks noChangeArrowheads="1"/>
          </p:cNvSpPr>
          <p:nvPr/>
        </p:nvSpPr>
        <p:spPr bwMode="auto">
          <a:xfrm>
            <a:off x="33242" y="3771060"/>
            <a:ext cx="8963608" cy="415498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sz="2100" b="1" i="1" dirty="0" smtClean="0">
                <a:solidFill>
                  <a:schemeClr val="tx1"/>
                </a:solidFill>
                <a:latin typeface="Arial Narrow" pitchFamily="34" charset="0"/>
              </a:rPr>
              <a:t>‘</a:t>
            </a:r>
            <a:r>
              <a:rPr lang="en-US" sz="2100" b="1" i="1" dirty="0" err="1" smtClean="0">
                <a:solidFill>
                  <a:schemeClr val="tx1"/>
                </a:solidFill>
                <a:latin typeface="Arial Narrow" pitchFamily="34" charset="0"/>
              </a:rPr>
              <a:t>Soooooo</a:t>
            </a:r>
            <a:r>
              <a:rPr lang="en-US" sz="2100" b="1" i="1" dirty="0" smtClean="0">
                <a:solidFill>
                  <a:schemeClr val="tx1"/>
                </a:solidFill>
                <a:latin typeface="Arial Narrow" pitchFamily="34" charset="0"/>
              </a:rPr>
              <a:t>… You two are always combined.’   </a:t>
            </a:r>
            <a:r>
              <a:rPr lang="en-US" sz="2100" b="1" dirty="0" smtClean="0">
                <a:solidFill>
                  <a:schemeClr val="tx1"/>
                </a:solidFill>
                <a:latin typeface="Arial Narrow" pitchFamily="34" charset="0"/>
              </a:rPr>
              <a:t>“</a:t>
            </a:r>
            <a:r>
              <a:rPr lang="en-US" sz="2100" b="1" dirty="0" err="1" smtClean="0">
                <a:solidFill>
                  <a:schemeClr val="tx1"/>
                </a:solidFill>
                <a:latin typeface="Arial Narrow" pitchFamily="34" charset="0"/>
              </a:rPr>
              <a:t>Naaaaht</a:t>
            </a:r>
            <a:r>
              <a:rPr lang="en-US" sz="2100" b="1" dirty="0" smtClean="0">
                <a:solidFill>
                  <a:schemeClr val="tx1"/>
                </a:solidFill>
                <a:latin typeface="Arial Narrow" pitchFamily="34" charset="0"/>
              </a:rPr>
              <a:t> when we’re strongly basic.”</a:t>
            </a:r>
            <a:endParaRPr lang="en-US" sz="21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44" name="Rectangle 43"/>
          <p:cNvSpPr>
            <a:spLocks noChangeArrowheads="1"/>
          </p:cNvSpPr>
          <p:nvPr/>
        </p:nvSpPr>
        <p:spPr bwMode="auto">
          <a:xfrm>
            <a:off x="1309976" y="3134682"/>
            <a:ext cx="1023037" cy="40011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sz="2000" b="1" dirty="0" smtClean="0">
                <a:solidFill>
                  <a:srgbClr val="7030A0"/>
                </a:solidFill>
              </a:rPr>
              <a:t>CrO</a:t>
            </a:r>
            <a:r>
              <a:rPr lang="en-US" sz="2000" b="1" baseline="-25000" dirty="0" smtClean="0">
                <a:solidFill>
                  <a:srgbClr val="7030A0"/>
                </a:solidFill>
              </a:rPr>
              <a:t>4</a:t>
            </a:r>
            <a:r>
              <a:rPr lang="en-US" sz="2000" b="1" baseline="30000" dirty="0" smtClean="0">
                <a:solidFill>
                  <a:srgbClr val="7030A0"/>
                </a:solidFill>
              </a:rPr>
              <a:t>2–</a:t>
            </a:r>
            <a:r>
              <a:rPr lang="en-US" sz="2000" b="1" dirty="0" smtClean="0">
                <a:solidFill>
                  <a:srgbClr val="7030A0"/>
                </a:solidFill>
              </a:rPr>
              <a:t> </a:t>
            </a:r>
            <a:endParaRPr lang="en-US" sz="2000" b="1" dirty="0">
              <a:solidFill>
                <a:srgbClr val="7030A0"/>
              </a:solidFill>
            </a:endParaRPr>
          </a:p>
        </p:txBody>
      </p:sp>
      <p:sp>
        <p:nvSpPr>
          <p:cNvPr id="45" name="Rectangle 44"/>
          <p:cNvSpPr>
            <a:spLocks noChangeArrowheads="1"/>
          </p:cNvSpPr>
          <p:nvPr/>
        </p:nvSpPr>
        <p:spPr bwMode="auto">
          <a:xfrm>
            <a:off x="2331256" y="3134682"/>
            <a:ext cx="923651" cy="40011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sz="2000" b="1" dirty="0" smtClean="0">
                <a:solidFill>
                  <a:srgbClr val="7030A0"/>
                </a:solidFill>
              </a:rPr>
              <a:t>CO</a:t>
            </a:r>
            <a:r>
              <a:rPr lang="en-US" sz="2000" b="1" baseline="-25000" dirty="0" smtClean="0">
                <a:solidFill>
                  <a:srgbClr val="7030A0"/>
                </a:solidFill>
              </a:rPr>
              <a:t>3</a:t>
            </a:r>
            <a:r>
              <a:rPr lang="en-US" sz="2000" b="1" baseline="30000" dirty="0" smtClean="0">
                <a:solidFill>
                  <a:srgbClr val="7030A0"/>
                </a:solidFill>
              </a:rPr>
              <a:t>2–</a:t>
            </a:r>
            <a:r>
              <a:rPr lang="en-US" sz="2000" b="1" dirty="0" smtClean="0">
                <a:solidFill>
                  <a:srgbClr val="7030A0"/>
                </a:solidFill>
              </a:rPr>
              <a:t> </a:t>
            </a:r>
            <a:endParaRPr lang="en-US" sz="2000" b="1" dirty="0">
              <a:solidFill>
                <a:srgbClr val="7030A0"/>
              </a:solidFill>
            </a:endParaRPr>
          </a:p>
        </p:txBody>
      </p:sp>
      <p:sp>
        <p:nvSpPr>
          <p:cNvPr id="46" name="Rectangle 45"/>
          <p:cNvSpPr>
            <a:spLocks noChangeArrowheads="1"/>
          </p:cNvSpPr>
          <p:nvPr/>
        </p:nvSpPr>
        <p:spPr bwMode="auto">
          <a:xfrm>
            <a:off x="250677" y="4261055"/>
            <a:ext cx="545342" cy="40011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sz="2000" b="1" dirty="0" smtClean="0">
                <a:solidFill>
                  <a:schemeClr val="tx1"/>
                </a:solidFill>
              </a:rPr>
              <a:t>S</a:t>
            </a:r>
            <a:r>
              <a:rPr lang="en-US" sz="2000" b="1" baseline="30000" dirty="0" smtClean="0">
                <a:solidFill>
                  <a:schemeClr val="tx1"/>
                </a:solidFill>
              </a:rPr>
              <a:t>2–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47" name="Rectangle 46"/>
          <p:cNvSpPr>
            <a:spLocks noChangeArrowheads="1"/>
          </p:cNvSpPr>
          <p:nvPr/>
        </p:nvSpPr>
        <p:spPr bwMode="auto">
          <a:xfrm>
            <a:off x="725144" y="4261055"/>
            <a:ext cx="663964" cy="40011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sz="2000" b="1" dirty="0" smtClean="0">
                <a:solidFill>
                  <a:schemeClr val="tx1"/>
                </a:solidFill>
              </a:rPr>
              <a:t>OH</a:t>
            </a:r>
            <a:r>
              <a:rPr lang="en-US" sz="2000" b="1" baseline="30000" dirty="0" smtClean="0">
                <a:solidFill>
                  <a:schemeClr val="tx1"/>
                </a:solidFill>
              </a:rPr>
              <a:t>–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48" name="Rectangle 47"/>
          <p:cNvSpPr>
            <a:spLocks noChangeArrowheads="1"/>
          </p:cNvSpPr>
          <p:nvPr/>
        </p:nvSpPr>
        <p:spPr bwMode="auto">
          <a:xfrm>
            <a:off x="5130227" y="4257627"/>
            <a:ext cx="821059" cy="40011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sz="2000" b="1" dirty="0" smtClean="0">
                <a:solidFill>
                  <a:schemeClr val="tx1"/>
                </a:solidFill>
              </a:rPr>
              <a:t>NH</a:t>
            </a:r>
            <a:r>
              <a:rPr lang="en-US" sz="2000" b="1" baseline="-25000" dirty="0" smtClean="0">
                <a:solidFill>
                  <a:schemeClr val="tx1"/>
                </a:solidFill>
              </a:rPr>
              <a:t>4</a:t>
            </a:r>
            <a:r>
              <a:rPr lang="en-US" sz="2000" b="1" baseline="30000" dirty="0" smtClean="0">
                <a:solidFill>
                  <a:schemeClr val="tx1"/>
                </a:solidFill>
              </a:rPr>
              <a:t>+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54" name="Rectangle 53"/>
          <p:cNvSpPr>
            <a:spLocks noChangeArrowheads="1"/>
          </p:cNvSpPr>
          <p:nvPr/>
        </p:nvSpPr>
        <p:spPr bwMode="auto">
          <a:xfrm>
            <a:off x="7393439" y="4257627"/>
            <a:ext cx="941283" cy="40011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sz="2000" b="1" dirty="0" smtClean="0">
                <a:solidFill>
                  <a:schemeClr val="tx1"/>
                </a:solidFill>
              </a:rPr>
              <a:t>SBCs </a:t>
            </a:r>
            <a:endParaRPr lang="en-US" sz="2000" b="1" dirty="0">
              <a:solidFill>
                <a:schemeClr val="tx1"/>
              </a:solidFill>
            </a:endParaRPr>
          </a:p>
        </p:txBody>
      </p:sp>
      <p:grpSp>
        <p:nvGrpSpPr>
          <p:cNvPr id="55" name="Group 100"/>
          <p:cNvGrpSpPr>
            <a:grpSpLocks/>
          </p:cNvGrpSpPr>
          <p:nvPr/>
        </p:nvGrpSpPr>
        <p:grpSpPr bwMode="auto">
          <a:xfrm>
            <a:off x="7254634" y="4156453"/>
            <a:ext cx="177800" cy="444500"/>
            <a:chOff x="2468" y="3345"/>
            <a:chExt cx="264" cy="660"/>
          </a:xfrm>
        </p:grpSpPr>
        <p:sp>
          <p:nvSpPr>
            <p:cNvPr id="57" name="Rectangle 101"/>
            <p:cNvSpPr>
              <a:spLocks noChangeArrowheads="1"/>
            </p:cNvSpPr>
            <p:nvPr/>
          </p:nvSpPr>
          <p:spPr bwMode="auto">
            <a:xfrm>
              <a:off x="2468" y="3345"/>
              <a:ext cx="132" cy="132"/>
            </a:xfrm>
            <a:prstGeom prst="rect">
              <a:avLst/>
            </a:prstGeom>
            <a:solidFill>
              <a:srgbClr val="000000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Rectangle 102"/>
            <p:cNvSpPr>
              <a:spLocks noChangeArrowheads="1"/>
            </p:cNvSpPr>
            <p:nvPr/>
          </p:nvSpPr>
          <p:spPr bwMode="auto">
            <a:xfrm>
              <a:off x="2468" y="3477"/>
              <a:ext cx="132" cy="132"/>
            </a:xfrm>
            <a:prstGeom prst="rect">
              <a:avLst/>
            </a:prstGeom>
            <a:solidFill>
              <a:srgbClr val="000000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Rectangle 103"/>
            <p:cNvSpPr>
              <a:spLocks noChangeArrowheads="1"/>
            </p:cNvSpPr>
            <p:nvPr/>
          </p:nvSpPr>
          <p:spPr bwMode="auto">
            <a:xfrm>
              <a:off x="2468" y="3609"/>
              <a:ext cx="132" cy="132"/>
            </a:xfrm>
            <a:prstGeom prst="rect">
              <a:avLst/>
            </a:prstGeom>
            <a:solidFill>
              <a:srgbClr val="000000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Rectangle 104"/>
            <p:cNvSpPr>
              <a:spLocks noChangeArrowheads="1"/>
            </p:cNvSpPr>
            <p:nvPr/>
          </p:nvSpPr>
          <p:spPr bwMode="auto">
            <a:xfrm>
              <a:off x="2468" y="3741"/>
              <a:ext cx="132" cy="132"/>
            </a:xfrm>
            <a:prstGeom prst="rect">
              <a:avLst/>
            </a:prstGeom>
            <a:solidFill>
              <a:srgbClr val="000000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Rectangle 105"/>
            <p:cNvSpPr>
              <a:spLocks noChangeArrowheads="1"/>
            </p:cNvSpPr>
            <p:nvPr/>
          </p:nvSpPr>
          <p:spPr bwMode="auto">
            <a:xfrm>
              <a:off x="2468" y="3873"/>
              <a:ext cx="132" cy="132"/>
            </a:xfrm>
            <a:prstGeom prst="rect">
              <a:avLst/>
            </a:prstGeom>
            <a:solidFill>
              <a:srgbClr val="000000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" name="Rectangle 106"/>
            <p:cNvSpPr>
              <a:spLocks noChangeArrowheads="1"/>
            </p:cNvSpPr>
            <p:nvPr/>
          </p:nvSpPr>
          <p:spPr bwMode="auto">
            <a:xfrm>
              <a:off x="2600" y="3609"/>
              <a:ext cx="132" cy="132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" name="Rectangle 107"/>
            <p:cNvSpPr>
              <a:spLocks noChangeArrowheads="1"/>
            </p:cNvSpPr>
            <p:nvPr/>
          </p:nvSpPr>
          <p:spPr bwMode="auto">
            <a:xfrm>
              <a:off x="2600" y="3741"/>
              <a:ext cx="132" cy="132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" name="Rectangle 108"/>
            <p:cNvSpPr>
              <a:spLocks noChangeArrowheads="1"/>
            </p:cNvSpPr>
            <p:nvPr/>
          </p:nvSpPr>
          <p:spPr bwMode="auto">
            <a:xfrm>
              <a:off x="2600" y="3873"/>
              <a:ext cx="132" cy="132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" name="Rectangle 109"/>
            <p:cNvSpPr>
              <a:spLocks noChangeArrowheads="1"/>
            </p:cNvSpPr>
            <p:nvPr/>
          </p:nvSpPr>
          <p:spPr bwMode="auto">
            <a:xfrm>
              <a:off x="2600" y="3609"/>
              <a:ext cx="132" cy="132"/>
            </a:xfrm>
            <a:prstGeom prst="rect">
              <a:avLst/>
            </a:prstGeom>
            <a:solidFill>
              <a:srgbClr val="000000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" name="Rectangle 110"/>
            <p:cNvSpPr>
              <a:spLocks noChangeArrowheads="1"/>
            </p:cNvSpPr>
            <p:nvPr/>
          </p:nvSpPr>
          <p:spPr bwMode="auto">
            <a:xfrm>
              <a:off x="2600" y="3741"/>
              <a:ext cx="132" cy="132"/>
            </a:xfrm>
            <a:prstGeom prst="rect">
              <a:avLst/>
            </a:prstGeom>
            <a:solidFill>
              <a:srgbClr val="000000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" name="Rectangle 111"/>
            <p:cNvSpPr>
              <a:spLocks noChangeArrowheads="1"/>
            </p:cNvSpPr>
            <p:nvPr/>
          </p:nvSpPr>
          <p:spPr bwMode="auto">
            <a:xfrm>
              <a:off x="2600" y="3873"/>
              <a:ext cx="132" cy="132"/>
            </a:xfrm>
            <a:prstGeom prst="rect">
              <a:avLst/>
            </a:prstGeom>
            <a:solidFill>
              <a:srgbClr val="000000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1288455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6"/>
          <p:cNvSpPr>
            <a:spLocks noChangeArrowheads="1"/>
          </p:cNvSpPr>
          <p:nvPr/>
        </p:nvSpPr>
        <p:spPr bwMode="auto">
          <a:xfrm>
            <a:off x="156573" y="1194837"/>
            <a:ext cx="8994706" cy="5176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 algn="l">
              <a:spcBef>
                <a:spcPct val="20000"/>
              </a:spcBef>
            </a:pPr>
            <a:r>
              <a:rPr lang="en-US" dirty="0" smtClean="0">
                <a:solidFill>
                  <a:srgbClr val="000000"/>
                </a:solidFill>
                <a:latin typeface="Arial" pitchFamily="34" charset="0"/>
              </a:rPr>
              <a:t>1. The first anion we must know that tends to act as</a:t>
            </a:r>
          </a:p>
          <a:p>
            <a:pPr marL="342900" indent="-342900" algn="l">
              <a:spcBef>
                <a:spcPct val="20000"/>
              </a:spcBef>
            </a:pPr>
            <a:r>
              <a:rPr lang="en-US" dirty="0" smtClean="0">
                <a:solidFill>
                  <a:srgbClr val="000000"/>
                </a:solidFill>
                <a:latin typeface="Arial" pitchFamily="34" charset="0"/>
              </a:rPr>
              <a:t>	a base (i.e., a proton or H</a:t>
            </a:r>
            <a:r>
              <a:rPr lang="en-US" baseline="30000" dirty="0" smtClean="0">
                <a:solidFill>
                  <a:srgbClr val="000000"/>
                </a:solidFill>
                <a:latin typeface="Arial" pitchFamily="34" charset="0"/>
              </a:rPr>
              <a:t>+</a:t>
            </a:r>
            <a:r>
              <a:rPr lang="en-US" dirty="0" smtClean="0">
                <a:solidFill>
                  <a:srgbClr val="000000"/>
                </a:solidFill>
                <a:latin typeface="Arial" pitchFamily="34" charset="0"/>
              </a:rPr>
              <a:t> acceptor) is the </a:t>
            </a:r>
          </a:p>
          <a:p>
            <a:pPr marL="342900" indent="-342900" algn="l">
              <a:spcBef>
                <a:spcPct val="20000"/>
              </a:spcBef>
            </a:pPr>
            <a:r>
              <a:rPr lang="en-US" dirty="0">
                <a:solidFill>
                  <a:srgbClr val="000000"/>
                </a:solidFill>
                <a:latin typeface="Arial" pitchFamily="34" charset="0"/>
              </a:rPr>
              <a:t>	</a:t>
            </a:r>
            <a:r>
              <a:rPr lang="en-US" dirty="0" smtClean="0">
                <a:solidFill>
                  <a:srgbClr val="000000"/>
                </a:solidFill>
                <a:latin typeface="Arial" pitchFamily="34" charset="0"/>
              </a:rPr>
              <a:t>hydroxide ion, OH</a:t>
            </a:r>
            <a:r>
              <a:rPr lang="en-US" baseline="30000" dirty="0" smtClean="0">
                <a:solidFill>
                  <a:srgbClr val="000000"/>
                </a:solidFill>
                <a:latin typeface="Arial" pitchFamily="34" charset="0"/>
              </a:rPr>
              <a:t>–</a:t>
            </a:r>
            <a:r>
              <a:rPr lang="en-US" dirty="0" smtClean="0">
                <a:solidFill>
                  <a:srgbClr val="000000"/>
                </a:solidFill>
                <a:latin typeface="Arial" pitchFamily="34" charset="0"/>
              </a:rPr>
              <a:t>. </a:t>
            </a:r>
            <a:r>
              <a:rPr lang="en-US" dirty="0">
                <a:solidFill>
                  <a:srgbClr val="000000"/>
                </a:solidFill>
                <a:latin typeface="Arial" pitchFamily="34" charset="0"/>
              </a:rPr>
              <a:t>When OH</a:t>
            </a:r>
            <a:r>
              <a:rPr lang="en-US" baseline="30000" dirty="0">
                <a:solidFill>
                  <a:srgbClr val="000000"/>
                </a:solidFill>
                <a:latin typeface="Arial" pitchFamily="34" charset="0"/>
              </a:rPr>
              <a:t>–</a:t>
            </a:r>
            <a:r>
              <a:rPr lang="en-US" dirty="0" smtClean="0">
                <a:solidFill>
                  <a:srgbClr val="000000"/>
                </a:solidFill>
                <a:latin typeface="Arial" pitchFamily="34" charset="0"/>
              </a:rPr>
              <a:t> acts as a base and</a:t>
            </a:r>
          </a:p>
          <a:p>
            <a:pPr marL="342900" indent="-342900" algn="l">
              <a:spcBef>
                <a:spcPct val="20000"/>
              </a:spcBef>
            </a:pPr>
            <a:r>
              <a:rPr lang="en-US" dirty="0">
                <a:solidFill>
                  <a:srgbClr val="000000"/>
                </a:solidFill>
                <a:latin typeface="Arial" pitchFamily="34" charset="0"/>
              </a:rPr>
              <a:t>	</a:t>
            </a:r>
            <a:r>
              <a:rPr lang="en-US" dirty="0" smtClean="0">
                <a:solidFill>
                  <a:srgbClr val="000000"/>
                </a:solidFill>
                <a:latin typeface="Arial" pitchFamily="34" charset="0"/>
              </a:rPr>
              <a:t>accepts a proton, water H</a:t>
            </a:r>
            <a:r>
              <a:rPr lang="en-US" baseline="-25000" dirty="0" smtClean="0">
                <a:solidFill>
                  <a:srgbClr val="000000"/>
                </a:solidFill>
                <a:latin typeface="Arial" pitchFamily="34" charset="0"/>
              </a:rPr>
              <a:t>2</a:t>
            </a:r>
            <a:r>
              <a:rPr lang="en-US" dirty="0" smtClean="0">
                <a:solidFill>
                  <a:srgbClr val="000000"/>
                </a:solidFill>
                <a:latin typeface="Arial" pitchFamily="34" charset="0"/>
              </a:rPr>
              <a:t>O is produced.</a:t>
            </a:r>
          </a:p>
          <a:p>
            <a:pPr marL="342900" indent="-342900" algn="l">
              <a:spcBef>
                <a:spcPct val="20000"/>
              </a:spcBef>
            </a:pPr>
            <a:endParaRPr lang="en-US" dirty="0" smtClean="0">
              <a:solidFill>
                <a:srgbClr val="000000"/>
              </a:solidFill>
              <a:latin typeface="Arial" pitchFamily="34" charset="0"/>
            </a:endParaRPr>
          </a:p>
          <a:p>
            <a:pPr marL="342900" indent="-342900" algn="l">
              <a:spcBef>
                <a:spcPct val="20000"/>
              </a:spcBef>
            </a:pPr>
            <a:r>
              <a:rPr lang="en-US" dirty="0" smtClean="0">
                <a:solidFill>
                  <a:srgbClr val="000000"/>
                </a:solidFill>
                <a:latin typeface="Arial" pitchFamily="34" charset="0"/>
              </a:rPr>
              <a:t>2. Three other common anions that act as bases – and </a:t>
            </a:r>
          </a:p>
          <a:p>
            <a:pPr marL="342900" indent="-342900" algn="l">
              <a:spcBef>
                <a:spcPct val="20000"/>
              </a:spcBef>
            </a:pPr>
            <a:r>
              <a:rPr lang="en-US" dirty="0">
                <a:solidFill>
                  <a:srgbClr val="000000"/>
                </a:solidFill>
                <a:latin typeface="Arial" pitchFamily="34" charset="0"/>
              </a:rPr>
              <a:t>	</a:t>
            </a:r>
            <a:r>
              <a:rPr lang="en-US" dirty="0" smtClean="0">
                <a:solidFill>
                  <a:srgbClr val="000000"/>
                </a:solidFill>
                <a:latin typeface="Arial" pitchFamily="34" charset="0"/>
              </a:rPr>
              <a:t>the key product produced when accepting H</a:t>
            </a:r>
            <a:r>
              <a:rPr lang="en-US" baseline="30000" dirty="0" smtClean="0">
                <a:solidFill>
                  <a:srgbClr val="000000"/>
                </a:solidFill>
                <a:latin typeface="Arial" pitchFamily="34" charset="0"/>
              </a:rPr>
              <a:t>+</a:t>
            </a:r>
            <a:r>
              <a:rPr lang="en-US" dirty="0" smtClean="0">
                <a:solidFill>
                  <a:srgbClr val="000000"/>
                </a:solidFill>
                <a:latin typeface="Arial" pitchFamily="34" charset="0"/>
              </a:rPr>
              <a:t> – are:</a:t>
            </a:r>
          </a:p>
          <a:p>
            <a:pPr marL="342900" indent="-342900" algn="l">
              <a:spcBef>
                <a:spcPct val="20000"/>
              </a:spcBef>
            </a:pPr>
            <a:r>
              <a:rPr lang="en-US" dirty="0">
                <a:solidFill>
                  <a:srgbClr val="000000"/>
                </a:solidFill>
                <a:latin typeface="Arial" pitchFamily="34" charset="0"/>
              </a:rPr>
              <a:t>	</a:t>
            </a:r>
            <a:r>
              <a:rPr lang="en-US" dirty="0" smtClean="0">
                <a:solidFill>
                  <a:srgbClr val="000000"/>
                </a:solidFill>
                <a:latin typeface="Arial" pitchFamily="34" charset="0"/>
              </a:rPr>
              <a:t>-- sulfide ion, S</a:t>
            </a:r>
            <a:r>
              <a:rPr lang="en-US" baseline="30000" dirty="0" smtClean="0">
                <a:solidFill>
                  <a:srgbClr val="000000"/>
                </a:solidFill>
                <a:latin typeface="Arial" pitchFamily="34" charset="0"/>
              </a:rPr>
              <a:t>2–</a:t>
            </a:r>
            <a:r>
              <a:rPr lang="en-US" dirty="0" smtClean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Arial" pitchFamily="34" charset="0"/>
                <a:sym typeface="Wingdings" panose="05000000000000000000" pitchFamily="2" charset="2"/>
              </a:rPr>
              <a:t> H</a:t>
            </a:r>
            <a:r>
              <a:rPr lang="en-US" baseline="-25000" dirty="0" smtClean="0">
                <a:solidFill>
                  <a:srgbClr val="000000"/>
                </a:solidFill>
                <a:latin typeface="Arial" pitchFamily="34" charset="0"/>
                <a:sym typeface="Wingdings" panose="05000000000000000000" pitchFamily="2" charset="2"/>
              </a:rPr>
              <a:t>2</a:t>
            </a:r>
            <a:r>
              <a:rPr lang="en-US" dirty="0" smtClean="0">
                <a:solidFill>
                  <a:srgbClr val="000000"/>
                </a:solidFill>
                <a:latin typeface="Arial" pitchFamily="34" charset="0"/>
                <a:sym typeface="Wingdings" panose="05000000000000000000" pitchFamily="2" charset="2"/>
              </a:rPr>
              <a:t>S gas</a:t>
            </a:r>
          </a:p>
          <a:p>
            <a:pPr marL="342900" indent="-342900" algn="l">
              <a:spcBef>
                <a:spcPct val="20000"/>
              </a:spcBef>
            </a:pPr>
            <a:r>
              <a:rPr lang="en-US" dirty="0">
                <a:solidFill>
                  <a:srgbClr val="000000"/>
                </a:solidFill>
                <a:latin typeface="Arial" pitchFamily="34" charset="0"/>
                <a:sym typeface="Wingdings" panose="05000000000000000000" pitchFamily="2" charset="2"/>
              </a:rPr>
              <a:t>	</a:t>
            </a:r>
            <a:r>
              <a:rPr lang="en-US" dirty="0" smtClean="0">
                <a:solidFill>
                  <a:srgbClr val="000000"/>
                </a:solidFill>
                <a:latin typeface="Arial" pitchFamily="34" charset="0"/>
              </a:rPr>
              <a:t>-- carbonate ion</a:t>
            </a:r>
            <a:r>
              <a:rPr lang="en-US" dirty="0">
                <a:solidFill>
                  <a:srgbClr val="000000"/>
                </a:solidFill>
                <a:latin typeface="Arial" pitchFamily="34" charset="0"/>
              </a:rPr>
              <a:t>, </a:t>
            </a:r>
            <a:r>
              <a:rPr lang="en-US" dirty="0" smtClean="0">
                <a:solidFill>
                  <a:srgbClr val="000000"/>
                </a:solidFill>
                <a:latin typeface="Arial" pitchFamily="34" charset="0"/>
              </a:rPr>
              <a:t>CO</a:t>
            </a:r>
            <a:r>
              <a:rPr lang="en-US" baseline="-25000" dirty="0" smtClean="0">
                <a:solidFill>
                  <a:srgbClr val="000000"/>
                </a:solidFill>
                <a:latin typeface="Arial" pitchFamily="34" charset="0"/>
              </a:rPr>
              <a:t>3</a:t>
            </a:r>
            <a:r>
              <a:rPr lang="en-US" baseline="30000" dirty="0" smtClean="0">
                <a:solidFill>
                  <a:srgbClr val="000000"/>
                </a:solidFill>
                <a:latin typeface="Arial" pitchFamily="34" charset="0"/>
              </a:rPr>
              <a:t>2</a:t>
            </a:r>
            <a:r>
              <a:rPr lang="en-US" baseline="30000" dirty="0">
                <a:solidFill>
                  <a:srgbClr val="000000"/>
                </a:solidFill>
                <a:latin typeface="Arial" pitchFamily="34" charset="0"/>
              </a:rPr>
              <a:t>–</a:t>
            </a:r>
            <a:r>
              <a:rPr lang="en-US" dirty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Arial" pitchFamily="34" charset="0"/>
                <a:sym typeface="Wingdings" panose="05000000000000000000" pitchFamily="2" charset="2"/>
              </a:rPr>
              <a:t> </a:t>
            </a:r>
            <a:r>
              <a:rPr lang="en-US" dirty="0" smtClean="0">
                <a:solidFill>
                  <a:srgbClr val="000000"/>
                </a:solidFill>
                <a:latin typeface="Arial" pitchFamily="34" charset="0"/>
                <a:sym typeface="Wingdings" panose="05000000000000000000" pitchFamily="2" charset="2"/>
              </a:rPr>
              <a:t>CO</a:t>
            </a:r>
            <a:r>
              <a:rPr lang="en-US" baseline="-25000" dirty="0" smtClean="0">
                <a:solidFill>
                  <a:srgbClr val="000000"/>
                </a:solidFill>
                <a:latin typeface="Arial" pitchFamily="34" charset="0"/>
                <a:sym typeface="Wingdings" panose="05000000000000000000" pitchFamily="2" charset="2"/>
              </a:rPr>
              <a:t>2</a:t>
            </a:r>
            <a:r>
              <a:rPr lang="en-US" dirty="0" smtClean="0">
                <a:solidFill>
                  <a:srgbClr val="000000"/>
                </a:solidFill>
                <a:latin typeface="Arial" pitchFamily="34" charset="0"/>
                <a:sym typeface="Wingdings" panose="05000000000000000000" pitchFamily="2" charset="2"/>
              </a:rPr>
              <a:t> </a:t>
            </a:r>
            <a:r>
              <a:rPr lang="en-US" dirty="0">
                <a:solidFill>
                  <a:srgbClr val="000000"/>
                </a:solidFill>
                <a:latin typeface="Arial" pitchFamily="34" charset="0"/>
                <a:sym typeface="Wingdings" panose="05000000000000000000" pitchFamily="2" charset="2"/>
              </a:rPr>
              <a:t>gas</a:t>
            </a:r>
            <a:endParaRPr lang="en-US" dirty="0" smtClean="0">
              <a:solidFill>
                <a:srgbClr val="000000"/>
              </a:solidFill>
              <a:latin typeface="Arial" pitchFamily="34" charset="0"/>
            </a:endParaRPr>
          </a:p>
          <a:p>
            <a:pPr marL="342900" indent="-342900" algn="l">
              <a:spcBef>
                <a:spcPct val="20000"/>
              </a:spcBef>
            </a:pPr>
            <a:r>
              <a:rPr lang="en-US" dirty="0">
                <a:solidFill>
                  <a:srgbClr val="000000"/>
                </a:solidFill>
                <a:latin typeface="Arial" pitchFamily="34" charset="0"/>
              </a:rPr>
              <a:t>	</a:t>
            </a:r>
            <a:r>
              <a:rPr lang="en-US" dirty="0" smtClean="0">
                <a:solidFill>
                  <a:srgbClr val="000000"/>
                </a:solidFill>
                <a:latin typeface="Arial" pitchFamily="34" charset="0"/>
              </a:rPr>
              <a:t>-- bicarbonate </a:t>
            </a:r>
            <a:r>
              <a:rPr lang="en-US" dirty="0">
                <a:solidFill>
                  <a:srgbClr val="000000"/>
                </a:solidFill>
                <a:latin typeface="Arial" pitchFamily="34" charset="0"/>
              </a:rPr>
              <a:t>ion, </a:t>
            </a:r>
            <a:r>
              <a:rPr lang="en-US" dirty="0" smtClean="0">
                <a:solidFill>
                  <a:srgbClr val="000000"/>
                </a:solidFill>
                <a:latin typeface="Arial" pitchFamily="34" charset="0"/>
              </a:rPr>
              <a:t>HCO</a:t>
            </a:r>
            <a:r>
              <a:rPr lang="en-US" baseline="-25000" dirty="0" smtClean="0">
                <a:solidFill>
                  <a:srgbClr val="000000"/>
                </a:solidFill>
                <a:latin typeface="Arial" pitchFamily="34" charset="0"/>
              </a:rPr>
              <a:t>3</a:t>
            </a:r>
            <a:r>
              <a:rPr lang="en-US" baseline="30000" dirty="0" smtClean="0">
                <a:solidFill>
                  <a:srgbClr val="000000"/>
                </a:solidFill>
                <a:latin typeface="Arial" pitchFamily="34" charset="0"/>
              </a:rPr>
              <a:t>–</a:t>
            </a:r>
            <a:r>
              <a:rPr lang="en-US" dirty="0" smtClean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Arial" pitchFamily="34" charset="0"/>
                <a:sym typeface="Wingdings" panose="05000000000000000000" pitchFamily="2" charset="2"/>
              </a:rPr>
              <a:t> CO</a:t>
            </a:r>
            <a:r>
              <a:rPr lang="en-US" baseline="-25000" dirty="0">
                <a:solidFill>
                  <a:srgbClr val="000000"/>
                </a:solidFill>
                <a:latin typeface="Arial" pitchFamily="34" charset="0"/>
                <a:sym typeface="Wingdings" panose="05000000000000000000" pitchFamily="2" charset="2"/>
              </a:rPr>
              <a:t>2</a:t>
            </a:r>
            <a:r>
              <a:rPr lang="en-US" dirty="0">
                <a:solidFill>
                  <a:srgbClr val="000000"/>
                </a:solidFill>
                <a:latin typeface="Arial" pitchFamily="34" charset="0"/>
                <a:sym typeface="Wingdings" panose="05000000000000000000" pitchFamily="2" charset="2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Arial" pitchFamily="34" charset="0"/>
                <a:sym typeface="Wingdings" panose="05000000000000000000" pitchFamily="2" charset="2"/>
              </a:rPr>
              <a:t>gas</a:t>
            </a:r>
            <a:endParaRPr lang="en-US" dirty="0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910014" y="465344"/>
            <a:ext cx="734912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en-US" b="1" dirty="0" smtClean="0">
                <a:solidFill>
                  <a:srgbClr val="C00000"/>
                </a:solidFill>
                <a:latin typeface="Arial" pitchFamily="34" charset="0"/>
              </a:rPr>
              <a:t>SUMMARY: </a:t>
            </a:r>
            <a:r>
              <a:rPr lang="en-US" b="1" u="sng" dirty="0" smtClean="0">
                <a:solidFill>
                  <a:srgbClr val="C00000"/>
                </a:solidFill>
                <a:latin typeface="Arial" pitchFamily="34" charset="0"/>
              </a:rPr>
              <a:t>Other Anions Acting as Bases</a:t>
            </a:r>
          </a:p>
        </p:txBody>
      </p:sp>
    </p:spTree>
    <p:extLst>
      <p:ext uri="{BB962C8B-B14F-4D97-AF65-F5344CB8AC3E}">
        <p14:creationId xmlns:p14="http://schemas.microsoft.com/office/powerpoint/2010/main" val="14270689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ChangeArrowheads="1"/>
          </p:cNvSpPr>
          <p:nvPr/>
        </p:nvSpPr>
        <p:spPr bwMode="auto">
          <a:xfrm>
            <a:off x="630238" y="280988"/>
            <a:ext cx="8001000" cy="519112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b="1"/>
              <a:t>Oxidation-Reduction (a.k.a., Redox) Reactions</a:t>
            </a:r>
          </a:p>
        </p:txBody>
      </p:sp>
      <p:sp>
        <p:nvSpPr>
          <p:cNvPr id="23555" name="Rectangle 8"/>
          <p:cNvSpPr>
            <a:spLocks noChangeArrowheads="1"/>
          </p:cNvSpPr>
          <p:nvPr/>
        </p:nvSpPr>
        <p:spPr bwMode="auto">
          <a:xfrm>
            <a:off x="420688" y="931913"/>
            <a:ext cx="5472112" cy="94615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/>
              <a:t>In redox reactions, electrons</a:t>
            </a:r>
          </a:p>
          <a:p>
            <a:pPr algn="l"/>
            <a:r>
              <a:rPr lang="en-US"/>
              <a:t>are transferred between species. </a:t>
            </a:r>
          </a:p>
        </p:txBody>
      </p:sp>
      <p:sp>
        <p:nvSpPr>
          <p:cNvPr id="154633" name="Rectangle 9"/>
          <p:cNvSpPr>
            <a:spLocks noChangeArrowheads="1"/>
          </p:cNvSpPr>
          <p:nvPr/>
        </p:nvSpPr>
        <p:spPr bwMode="auto">
          <a:xfrm>
            <a:off x="415925" y="1955650"/>
            <a:ext cx="4238625" cy="180022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u="sng" dirty="0"/>
              <a:t>Oxidation</a:t>
            </a:r>
            <a:r>
              <a:rPr lang="en-US" dirty="0"/>
              <a:t> is the loss of</a:t>
            </a:r>
          </a:p>
          <a:p>
            <a:pPr algn="l"/>
            <a:r>
              <a:rPr lang="en-US" dirty="0"/>
              <a:t>e</a:t>
            </a:r>
            <a:r>
              <a:rPr lang="en-US" baseline="30000" dirty="0"/>
              <a:t>–</a:t>
            </a:r>
            <a:r>
              <a:rPr lang="en-US" dirty="0"/>
              <a:t>s, so when a substance</a:t>
            </a:r>
          </a:p>
          <a:p>
            <a:pPr algn="l"/>
            <a:r>
              <a:rPr lang="en-US" dirty="0"/>
              <a:t>is oxidized, its charge…</a:t>
            </a:r>
          </a:p>
          <a:p>
            <a:pPr algn="l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54634" name="Rectangle 10"/>
          <p:cNvSpPr>
            <a:spLocks noChangeArrowheads="1"/>
          </p:cNvSpPr>
          <p:nvPr/>
        </p:nvSpPr>
        <p:spPr bwMode="auto">
          <a:xfrm>
            <a:off x="401638" y="4838900"/>
            <a:ext cx="4238625" cy="180022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u="sng" dirty="0"/>
              <a:t>Reduction</a:t>
            </a:r>
            <a:r>
              <a:rPr lang="en-US" dirty="0"/>
              <a:t> is the gain of</a:t>
            </a:r>
          </a:p>
          <a:p>
            <a:pPr algn="l"/>
            <a:r>
              <a:rPr lang="en-US" dirty="0"/>
              <a:t>e</a:t>
            </a:r>
            <a:r>
              <a:rPr lang="en-US" baseline="30000" dirty="0"/>
              <a:t>–</a:t>
            </a:r>
            <a:r>
              <a:rPr lang="en-US" dirty="0"/>
              <a:t>s, so when a substance</a:t>
            </a:r>
          </a:p>
          <a:p>
            <a:pPr algn="l"/>
            <a:r>
              <a:rPr lang="en-US" dirty="0"/>
              <a:t>is reduced, its charge…</a:t>
            </a:r>
          </a:p>
          <a:p>
            <a:pPr algn="l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54636" name="Rectangle 12"/>
          <p:cNvSpPr>
            <a:spLocks noChangeArrowheads="1"/>
          </p:cNvSpPr>
          <p:nvPr/>
        </p:nvSpPr>
        <p:spPr bwMode="auto">
          <a:xfrm>
            <a:off x="6034088" y="2947988"/>
            <a:ext cx="2455862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>
                <a:solidFill>
                  <a:schemeClr val="tx1"/>
                </a:solidFill>
              </a:rPr>
              <a:t>LEO: “GER…”</a:t>
            </a:r>
          </a:p>
        </p:txBody>
      </p:sp>
      <p:sp>
        <p:nvSpPr>
          <p:cNvPr id="154638" name="Rectangle 14"/>
          <p:cNvSpPr>
            <a:spLocks noChangeArrowheads="1"/>
          </p:cNvSpPr>
          <p:nvPr/>
        </p:nvSpPr>
        <p:spPr bwMode="auto">
          <a:xfrm>
            <a:off x="6762188" y="4933950"/>
            <a:ext cx="182403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>
                <a:solidFill>
                  <a:schemeClr val="tx1"/>
                </a:solidFill>
              </a:rPr>
              <a:t>“OIL RIG.”</a:t>
            </a:r>
          </a:p>
        </p:txBody>
      </p:sp>
      <p:sp>
        <p:nvSpPr>
          <p:cNvPr id="154639" name="Rectangle 15"/>
          <p:cNvSpPr>
            <a:spLocks noChangeArrowheads="1"/>
          </p:cNvSpPr>
          <p:nvPr/>
        </p:nvSpPr>
        <p:spPr bwMode="auto">
          <a:xfrm>
            <a:off x="6516510" y="5503863"/>
            <a:ext cx="251383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u="sng" dirty="0">
                <a:solidFill>
                  <a:schemeClr val="tx1"/>
                </a:solidFill>
              </a:rPr>
              <a:t>O</a:t>
            </a:r>
            <a:r>
              <a:rPr lang="en-US" sz="2400" dirty="0">
                <a:solidFill>
                  <a:schemeClr val="tx1"/>
                </a:solidFill>
              </a:rPr>
              <a:t>xidation </a:t>
            </a:r>
            <a:r>
              <a:rPr lang="en-US" sz="2400" u="sng" dirty="0">
                <a:solidFill>
                  <a:schemeClr val="tx1"/>
                </a:solidFill>
              </a:rPr>
              <a:t>i</a:t>
            </a:r>
            <a:r>
              <a:rPr lang="en-US" sz="2400" dirty="0">
                <a:solidFill>
                  <a:schemeClr val="tx1"/>
                </a:solidFill>
              </a:rPr>
              <a:t>s </a:t>
            </a:r>
            <a:r>
              <a:rPr lang="en-US" sz="2400" u="sng" dirty="0">
                <a:solidFill>
                  <a:schemeClr val="tx1"/>
                </a:solidFill>
              </a:rPr>
              <a:t>l</a:t>
            </a:r>
            <a:r>
              <a:rPr lang="en-US" sz="2400" dirty="0">
                <a:solidFill>
                  <a:schemeClr val="tx1"/>
                </a:solidFill>
              </a:rPr>
              <a:t>oss;</a:t>
            </a:r>
          </a:p>
          <a:p>
            <a:r>
              <a:rPr lang="en-US" sz="2400" u="sng" dirty="0">
                <a:solidFill>
                  <a:schemeClr val="tx1"/>
                </a:solidFill>
              </a:rPr>
              <a:t>r</a:t>
            </a:r>
            <a:r>
              <a:rPr lang="en-US" sz="2400" dirty="0">
                <a:solidFill>
                  <a:schemeClr val="tx1"/>
                </a:solidFill>
              </a:rPr>
              <a:t>eduction </a:t>
            </a:r>
            <a:r>
              <a:rPr lang="en-US" sz="2400" u="sng" dirty="0">
                <a:solidFill>
                  <a:schemeClr val="tx1"/>
                </a:solidFill>
              </a:rPr>
              <a:t>i</a:t>
            </a:r>
            <a:r>
              <a:rPr lang="en-US" sz="2400" dirty="0">
                <a:solidFill>
                  <a:schemeClr val="tx1"/>
                </a:solidFill>
              </a:rPr>
              <a:t>s </a:t>
            </a:r>
            <a:r>
              <a:rPr lang="en-US" sz="2400" u="sng" dirty="0">
                <a:solidFill>
                  <a:schemeClr val="tx1"/>
                </a:solidFill>
              </a:rPr>
              <a:t>g</a:t>
            </a:r>
            <a:r>
              <a:rPr lang="en-US" sz="2400" dirty="0">
                <a:solidFill>
                  <a:schemeClr val="tx1"/>
                </a:solidFill>
              </a:rPr>
              <a:t>ain.</a:t>
            </a:r>
          </a:p>
        </p:txBody>
      </p:sp>
      <p:sp>
        <p:nvSpPr>
          <p:cNvPr id="154640" name="Rectangle 16"/>
          <p:cNvSpPr>
            <a:spLocks noChangeArrowheads="1"/>
          </p:cNvSpPr>
          <p:nvPr/>
        </p:nvSpPr>
        <p:spPr bwMode="auto">
          <a:xfrm>
            <a:off x="5038195" y="3528250"/>
            <a:ext cx="4105611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u="sng" dirty="0">
                <a:solidFill>
                  <a:schemeClr val="tx1"/>
                </a:solidFill>
              </a:rPr>
              <a:t>L</a:t>
            </a:r>
            <a:r>
              <a:rPr lang="en-US" sz="2400" dirty="0">
                <a:solidFill>
                  <a:schemeClr val="tx1"/>
                </a:solidFill>
              </a:rPr>
              <a:t>osing </a:t>
            </a:r>
            <a:r>
              <a:rPr lang="en-US" sz="2400" u="sng" dirty="0">
                <a:solidFill>
                  <a:schemeClr val="tx1"/>
                </a:solidFill>
              </a:rPr>
              <a:t>e</a:t>
            </a:r>
            <a:r>
              <a:rPr lang="en-US" sz="2400" dirty="0">
                <a:solidFill>
                  <a:schemeClr val="tx1"/>
                </a:solidFill>
              </a:rPr>
              <a:t>lectrons: </a:t>
            </a:r>
            <a:r>
              <a:rPr lang="en-US" sz="2400" u="sng" dirty="0">
                <a:solidFill>
                  <a:schemeClr val="tx1"/>
                </a:solidFill>
              </a:rPr>
              <a:t>o</a:t>
            </a:r>
            <a:r>
              <a:rPr lang="en-US" sz="2400" dirty="0">
                <a:solidFill>
                  <a:schemeClr val="tx1"/>
                </a:solidFill>
              </a:rPr>
              <a:t>xidation.</a:t>
            </a:r>
          </a:p>
          <a:p>
            <a:r>
              <a:rPr lang="en-US" sz="2400" u="sng" dirty="0">
                <a:solidFill>
                  <a:schemeClr val="tx1"/>
                </a:solidFill>
              </a:rPr>
              <a:t>G</a:t>
            </a:r>
            <a:r>
              <a:rPr lang="en-US" sz="2400" dirty="0">
                <a:solidFill>
                  <a:schemeClr val="tx1"/>
                </a:solidFill>
              </a:rPr>
              <a:t>aining </a:t>
            </a:r>
            <a:r>
              <a:rPr lang="en-US" sz="2400" u="sng" dirty="0">
                <a:solidFill>
                  <a:schemeClr val="tx1"/>
                </a:solidFill>
              </a:rPr>
              <a:t>e</a:t>
            </a:r>
            <a:r>
              <a:rPr lang="en-US" sz="2400" dirty="0">
                <a:solidFill>
                  <a:schemeClr val="tx1"/>
                </a:solidFill>
              </a:rPr>
              <a:t>lectrons: </a:t>
            </a:r>
            <a:r>
              <a:rPr lang="en-US" sz="2400" u="sng" dirty="0">
                <a:solidFill>
                  <a:schemeClr val="tx1"/>
                </a:solidFill>
              </a:rPr>
              <a:t>r</a:t>
            </a:r>
            <a:r>
              <a:rPr lang="en-US" sz="2400" dirty="0">
                <a:solidFill>
                  <a:schemeClr val="tx1"/>
                </a:solidFill>
              </a:rPr>
              <a:t>eduction.</a:t>
            </a:r>
          </a:p>
        </p:txBody>
      </p:sp>
      <p:sp>
        <p:nvSpPr>
          <p:cNvPr id="14" name="Rectangle 15"/>
          <p:cNvSpPr>
            <a:spLocks noChangeArrowheads="1"/>
          </p:cNvSpPr>
          <p:nvPr/>
        </p:nvSpPr>
        <p:spPr bwMode="auto">
          <a:xfrm>
            <a:off x="570494" y="3832528"/>
            <a:ext cx="3623108" cy="830997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Think about what O wants to</a:t>
            </a:r>
          </a:p>
          <a:p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do when it gets near stuff.</a:t>
            </a:r>
            <a:endParaRPr lang="en-US" sz="24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pic>
        <p:nvPicPr>
          <p:cNvPr id="15" name="Picture 6" descr="http://www.xarj.net/wp-content/uploads/2008/07/lion-sleeps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55733" y="826206"/>
            <a:ext cx="2635124" cy="2108100"/>
          </a:xfrm>
          <a:prstGeom prst="rect">
            <a:avLst/>
          </a:prstGeom>
          <a:noFill/>
        </p:spPr>
      </p:pic>
      <p:pic>
        <p:nvPicPr>
          <p:cNvPr id="16" name="Picture 8" descr="http://bruce-political-watch.com/wp-content/uploads/2010/08/oil-rig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3252" y="4547455"/>
            <a:ext cx="1793174" cy="2227416"/>
          </a:xfrm>
          <a:prstGeom prst="rect">
            <a:avLst/>
          </a:prstGeom>
          <a:noFill/>
        </p:spPr>
      </p:pic>
      <p:sp>
        <p:nvSpPr>
          <p:cNvPr id="17" name="Rectangle 9"/>
          <p:cNvSpPr>
            <a:spLocks noChangeArrowheads="1"/>
          </p:cNvSpPr>
          <p:nvPr/>
        </p:nvSpPr>
        <p:spPr bwMode="auto">
          <a:xfrm>
            <a:off x="401638" y="1947822"/>
            <a:ext cx="1923925" cy="1815882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endParaRPr lang="en-US" dirty="0"/>
          </a:p>
          <a:p>
            <a:pPr algn="l"/>
            <a:endParaRPr lang="en-US" dirty="0"/>
          </a:p>
          <a:p>
            <a:pPr algn="l"/>
            <a:endParaRPr lang="en-US" dirty="0"/>
          </a:p>
          <a:p>
            <a:pPr algn="l"/>
            <a:r>
              <a:rPr lang="en-US" dirty="0">
                <a:solidFill>
                  <a:schemeClr val="tx1"/>
                </a:solidFill>
              </a:rPr>
              <a:t>increases.</a:t>
            </a:r>
            <a:r>
              <a:rPr lang="en-US" dirty="0"/>
              <a:t> </a:t>
            </a:r>
          </a:p>
        </p:txBody>
      </p:sp>
      <p:sp>
        <p:nvSpPr>
          <p:cNvPr id="18" name="Rectangle 10"/>
          <p:cNvSpPr>
            <a:spLocks noChangeArrowheads="1"/>
          </p:cNvSpPr>
          <p:nvPr/>
        </p:nvSpPr>
        <p:spPr bwMode="auto">
          <a:xfrm>
            <a:off x="382883" y="4831072"/>
            <a:ext cx="2103461" cy="1815882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endParaRPr lang="en-US" dirty="0"/>
          </a:p>
          <a:p>
            <a:pPr algn="l"/>
            <a:endParaRPr lang="en-US" dirty="0"/>
          </a:p>
          <a:p>
            <a:pPr algn="l"/>
            <a:endParaRPr lang="en-US" dirty="0"/>
          </a:p>
          <a:p>
            <a:pPr algn="l"/>
            <a:r>
              <a:rPr lang="en-US" dirty="0">
                <a:solidFill>
                  <a:schemeClr val="tx1"/>
                </a:solidFill>
              </a:rPr>
              <a:t>decreases.</a:t>
            </a:r>
            <a:r>
              <a:rPr lang="en-US" dirty="0"/>
              <a:t>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4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54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546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46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46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546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546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546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46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546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546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4" dur="1000"/>
                                        <p:tgtEl>
                                          <p:spTgt spid="154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546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546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546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6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7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633" grpId="0"/>
      <p:bldP spid="154634" grpId="0"/>
      <p:bldP spid="154636" grpId="0"/>
      <p:bldP spid="154638" grpId="0"/>
      <p:bldP spid="154639" grpId="0"/>
      <p:bldP spid="154640" grpId="0"/>
      <p:bldP spid="14" grpId="0" animBg="1"/>
      <p:bldP spid="17" grpId="0"/>
      <p:bldP spid="18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2" name="Rectangle 4"/>
          <p:cNvSpPr>
            <a:spLocks noChangeArrowheads="1"/>
          </p:cNvSpPr>
          <p:nvPr/>
        </p:nvSpPr>
        <p:spPr bwMode="auto">
          <a:xfrm>
            <a:off x="1300163" y="1311275"/>
            <a:ext cx="38258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24579" name="Rectangle 7"/>
          <p:cNvSpPr>
            <a:spLocks noChangeArrowheads="1"/>
          </p:cNvSpPr>
          <p:nvPr/>
        </p:nvSpPr>
        <p:spPr bwMode="auto">
          <a:xfrm>
            <a:off x="1030288" y="441325"/>
            <a:ext cx="7072312" cy="519113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dirty="0"/>
              <a:t>Mg(s)  +  2 H</a:t>
            </a:r>
            <a:r>
              <a:rPr lang="en-US" baseline="30000" dirty="0"/>
              <a:t>+</a:t>
            </a:r>
            <a:r>
              <a:rPr lang="en-US" dirty="0"/>
              <a:t>(</a:t>
            </a:r>
            <a:r>
              <a:rPr lang="en-US" dirty="0" err="1"/>
              <a:t>aq</a:t>
            </a:r>
            <a:r>
              <a:rPr lang="en-US" dirty="0"/>
              <a:t>)	   </a:t>
            </a:r>
            <a:r>
              <a:rPr lang="en-US" dirty="0" err="1"/>
              <a:t>Mg</a:t>
            </a:r>
            <a:r>
              <a:rPr lang="en-US" baseline="30000" dirty="0" err="1"/>
              <a:t>2</a:t>
            </a:r>
            <a:r>
              <a:rPr lang="en-US" baseline="30000" dirty="0"/>
              <a:t>+</a:t>
            </a:r>
            <a:r>
              <a:rPr lang="en-US" dirty="0"/>
              <a:t>(</a:t>
            </a:r>
            <a:r>
              <a:rPr lang="en-US" dirty="0" err="1"/>
              <a:t>aq</a:t>
            </a:r>
            <a:r>
              <a:rPr lang="en-US" dirty="0"/>
              <a:t>)  +  </a:t>
            </a:r>
            <a:r>
              <a:rPr lang="en-US" dirty="0" err="1"/>
              <a:t>H</a:t>
            </a:r>
            <a:r>
              <a:rPr lang="en-US" baseline="-25000" dirty="0" err="1"/>
              <a:t>2</a:t>
            </a:r>
            <a:r>
              <a:rPr lang="en-US" dirty="0"/>
              <a:t>(g) </a:t>
            </a:r>
          </a:p>
        </p:txBody>
      </p:sp>
      <p:sp>
        <p:nvSpPr>
          <p:cNvPr id="155656" name="Rectangle 8"/>
          <p:cNvSpPr>
            <a:spLocks noChangeArrowheads="1"/>
          </p:cNvSpPr>
          <p:nvPr/>
        </p:nvSpPr>
        <p:spPr bwMode="auto">
          <a:xfrm>
            <a:off x="4408488" y="2138363"/>
            <a:ext cx="4479925" cy="1373187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b="1" i="1" dirty="0">
                <a:solidFill>
                  <a:schemeClr val="tx1"/>
                </a:solidFill>
              </a:rPr>
              <a:t>Whenever one substance</a:t>
            </a:r>
          </a:p>
          <a:p>
            <a:r>
              <a:rPr lang="en-US" b="1" i="1" dirty="0">
                <a:solidFill>
                  <a:schemeClr val="tx1"/>
                </a:solidFill>
              </a:rPr>
              <a:t>is oxidized,</a:t>
            </a:r>
          </a:p>
          <a:p>
            <a:r>
              <a:rPr lang="en-US" b="1" i="1" dirty="0">
                <a:solidFill>
                  <a:schemeClr val="tx1"/>
                </a:solidFill>
              </a:rPr>
              <a:t>another is reduced.</a:t>
            </a:r>
            <a:r>
              <a:rPr lang="en-US" b="1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24581" name="Line 9"/>
          <p:cNvSpPr>
            <a:spLocks noChangeShapeType="1"/>
          </p:cNvSpPr>
          <p:nvPr/>
        </p:nvSpPr>
        <p:spPr bwMode="auto">
          <a:xfrm>
            <a:off x="4167188" y="711200"/>
            <a:ext cx="725487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lg" len="lg"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55658" name="Rectangle 10"/>
          <p:cNvSpPr>
            <a:spLocks noChangeArrowheads="1"/>
          </p:cNvSpPr>
          <p:nvPr/>
        </p:nvSpPr>
        <p:spPr bwMode="auto">
          <a:xfrm>
            <a:off x="2838450" y="1311275"/>
            <a:ext cx="5905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>
                <a:solidFill>
                  <a:schemeClr val="tx1"/>
                </a:solidFill>
              </a:rPr>
              <a:t>1+</a:t>
            </a:r>
          </a:p>
        </p:txBody>
      </p:sp>
      <p:sp>
        <p:nvSpPr>
          <p:cNvPr id="155659" name="Rectangle 11"/>
          <p:cNvSpPr>
            <a:spLocks noChangeArrowheads="1"/>
          </p:cNvSpPr>
          <p:nvPr/>
        </p:nvSpPr>
        <p:spPr bwMode="auto">
          <a:xfrm>
            <a:off x="5130800" y="1311275"/>
            <a:ext cx="5905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>
                <a:solidFill>
                  <a:schemeClr val="tx1"/>
                </a:solidFill>
              </a:rPr>
              <a:t>2+</a:t>
            </a:r>
          </a:p>
        </p:txBody>
      </p:sp>
      <p:sp>
        <p:nvSpPr>
          <p:cNvPr id="155660" name="Rectangle 12"/>
          <p:cNvSpPr>
            <a:spLocks noChangeArrowheads="1"/>
          </p:cNvSpPr>
          <p:nvPr/>
        </p:nvSpPr>
        <p:spPr bwMode="auto">
          <a:xfrm>
            <a:off x="5130800" y="1311275"/>
            <a:ext cx="5905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>
                <a:solidFill>
                  <a:schemeClr val="tx1"/>
                </a:solidFill>
              </a:rPr>
              <a:t>2+</a:t>
            </a:r>
          </a:p>
        </p:txBody>
      </p:sp>
      <p:sp>
        <p:nvSpPr>
          <p:cNvPr id="155661" name="Rectangle 13"/>
          <p:cNvSpPr>
            <a:spLocks noChangeArrowheads="1"/>
          </p:cNvSpPr>
          <p:nvPr/>
        </p:nvSpPr>
        <p:spPr bwMode="auto">
          <a:xfrm>
            <a:off x="7092950" y="1311275"/>
            <a:ext cx="3825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155662" name="Line 14"/>
          <p:cNvSpPr>
            <a:spLocks noChangeShapeType="1"/>
          </p:cNvSpPr>
          <p:nvPr/>
        </p:nvSpPr>
        <p:spPr bwMode="auto">
          <a:xfrm flipV="1">
            <a:off x="1487488" y="1016000"/>
            <a:ext cx="0" cy="3333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55663" name="Line 15"/>
          <p:cNvSpPr>
            <a:spLocks noChangeShapeType="1"/>
          </p:cNvSpPr>
          <p:nvPr/>
        </p:nvSpPr>
        <p:spPr bwMode="auto">
          <a:xfrm flipV="1">
            <a:off x="3113088" y="1016000"/>
            <a:ext cx="0" cy="3333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55664" name="Line 16"/>
          <p:cNvSpPr>
            <a:spLocks noChangeShapeType="1"/>
          </p:cNvSpPr>
          <p:nvPr/>
        </p:nvSpPr>
        <p:spPr bwMode="auto">
          <a:xfrm flipV="1">
            <a:off x="5376863" y="1016000"/>
            <a:ext cx="0" cy="3333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55665" name="Line 17"/>
          <p:cNvSpPr>
            <a:spLocks noChangeShapeType="1"/>
          </p:cNvSpPr>
          <p:nvPr/>
        </p:nvSpPr>
        <p:spPr bwMode="auto">
          <a:xfrm flipV="1">
            <a:off x="7292975" y="1016000"/>
            <a:ext cx="0" cy="3333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55668" name="Rectangle 20"/>
          <p:cNvSpPr>
            <a:spLocks noChangeArrowheads="1"/>
          </p:cNvSpPr>
          <p:nvPr/>
        </p:nvSpPr>
        <p:spPr bwMode="auto">
          <a:xfrm>
            <a:off x="530225" y="1795463"/>
            <a:ext cx="17303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tx1"/>
                </a:solidFill>
              </a:rPr>
              <a:t>(oxidized)</a:t>
            </a:r>
          </a:p>
        </p:txBody>
      </p:sp>
      <p:sp>
        <p:nvSpPr>
          <p:cNvPr id="155669" name="Rectangle 21"/>
          <p:cNvSpPr>
            <a:spLocks noChangeArrowheads="1"/>
          </p:cNvSpPr>
          <p:nvPr/>
        </p:nvSpPr>
        <p:spPr bwMode="auto">
          <a:xfrm>
            <a:off x="2339975" y="1795463"/>
            <a:ext cx="17113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tx1"/>
                </a:solidFill>
              </a:rPr>
              <a:t>(reduced)</a:t>
            </a:r>
          </a:p>
        </p:txBody>
      </p:sp>
      <p:sp>
        <p:nvSpPr>
          <p:cNvPr id="155670" name="Rectangle 22"/>
          <p:cNvSpPr>
            <a:spLocks noChangeArrowheads="1"/>
          </p:cNvSpPr>
          <p:nvPr/>
        </p:nvSpPr>
        <p:spPr bwMode="auto">
          <a:xfrm>
            <a:off x="385763" y="2262188"/>
            <a:ext cx="19081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tx1"/>
                </a:solidFill>
              </a:rPr>
              <a:t>“reductant”</a:t>
            </a:r>
          </a:p>
        </p:txBody>
      </p:sp>
      <p:sp>
        <p:nvSpPr>
          <p:cNvPr id="155671" name="Rectangle 23"/>
          <p:cNvSpPr>
            <a:spLocks noChangeArrowheads="1"/>
          </p:cNvSpPr>
          <p:nvPr/>
        </p:nvSpPr>
        <p:spPr bwMode="auto">
          <a:xfrm>
            <a:off x="2438400" y="2262188"/>
            <a:ext cx="15716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tx1"/>
                </a:solidFill>
              </a:rPr>
              <a:t>“oxidant”</a:t>
            </a:r>
          </a:p>
        </p:txBody>
      </p:sp>
      <p:sp>
        <p:nvSpPr>
          <p:cNvPr id="155672" name="Rectangle 24"/>
          <p:cNvSpPr>
            <a:spLocks noChangeArrowheads="1"/>
          </p:cNvSpPr>
          <p:nvPr/>
        </p:nvSpPr>
        <p:spPr bwMode="auto">
          <a:xfrm>
            <a:off x="503238" y="2725738"/>
            <a:ext cx="1671637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tx1"/>
                </a:solidFill>
              </a:rPr>
              <a:t>“reducing</a:t>
            </a:r>
          </a:p>
          <a:p>
            <a:r>
              <a:rPr lang="en-US">
                <a:solidFill>
                  <a:schemeClr val="tx1"/>
                </a:solidFill>
              </a:rPr>
              <a:t>agent”</a:t>
            </a:r>
          </a:p>
        </p:txBody>
      </p:sp>
      <p:sp>
        <p:nvSpPr>
          <p:cNvPr id="155674" name="Rectangle 26"/>
          <p:cNvSpPr>
            <a:spLocks noChangeArrowheads="1"/>
          </p:cNvSpPr>
          <p:nvPr/>
        </p:nvSpPr>
        <p:spPr bwMode="auto">
          <a:xfrm>
            <a:off x="2406650" y="2725738"/>
            <a:ext cx="1690688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tx1"/>
                </a:solidFill>
              </a:rPr>
              <a:t>“oxidizing</a:t>
            </a:r>
          </a:p>
          <a:p>
            <a:r>
              <a:rPr lang="en-US">
                <a:solidFill>
                  <a:schemeClr val="tx1"/>
                </a:solidFill>
              </a:rPr>
              <a:t>agent”</a:t>
            </a:r>
          </a:p>
        </p:txBody>
      </p:sp>
      <p:pic>
        <p:nvPicPr>
          <p:cNvPr id="155675" name="Picture 2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94798" y="4143764"/>
            <a:ext cx="3657600" cy="245110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</p:pic>
      <p:sp>
        <p:nvSpPr>
          <p:cNvPr id="155676" name="Rectangle 28"/>
          <p:cNvSpPr>
            <a:spLocks noChangeArrowheads="1"/>
          </p:cNvSpPr>
          <p:nvPr/>
        </p:nvSpPr>
        <p:spPr bwMode="auto">
          <a:xfrm>
            <a:off x="726634" y="5471416"/>
            <a:ext cx="3624710" cy="830997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2400" b="1" dirty="0">
                <a:solidFill>
                  <a:srgbClr val="CC6600"/>
                </a:solidFill>
              </a:rPr>
              <a:t>rust, from the </a:t>
            </a:r>
            <a:r>
              <a:rPr lang="en-US" sz="2400" b="1" dirty="0" smtClean="0">
                <a:solidFill>
                  <a:srgbClr val="CC6600"/>
                </a:solidFill>
              </a:rPr>
              <a:t>________</a:t>
            </a:r>
            <a:endParaRPr lang="en-US" sz="2400" b="1" u="sng" dirty="0">
              <a:solidFill>
                <a:srgbClr val="CC6600"/>
              </a:solidFill>
            </a:endParaRPr>
          </a:p>
          <a:p>
            <a:r>
              <a:rPr lang="en-US" sz="2400" b="1" dirty="0">
                <a:solidFill>
                  <a:srgbClr val="CC6600"/>
                </a:solidFill>
              </a:rPr>
              <a:t>of Fe to Fe</a:t>
            </a:r>
            <a:r>
              <a:rPr lang="en-US" sz="2400" b="1" baseline="30000" dirty="0">
                <a:solidFill>
                  <a:srgbClr val="CC6600"/>
                </a:solidFill>
              </a:rPr>
              <a:t>3+</a:t>
            </a:r>
            <a:r>
              <a:rPr lang="en-US" sz="2400" b="1" dirty="0">
                <a:solidFill>
                  <a:srgbClr val="CC6600"/>
                </a:solidFill>
              </a:rPr>
              <a:t> </a:t>
            </a:r>
          </a:p>
        </p:txBody>
      </p:sp>
      <p:sp>
        <p:nvSpPr>
          <p:cNvPr id="155677" name="Rectangle 29"/>
          <p:cNvSpPr>
            <a:spLocks noChangeArrowheads="1"/>
          </p:cNvSpPr>
          <p:nvPr/>
        </p:nvSpPr>
        <p:spPr bwMode="auto">
          <a:xfrm>
            <a:off x="2809657" y="5469402"/>
            <a:ext cx="1536700" cy="45720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2400" b="1" dirty="0">
                <a:solidFill>
                  <a:srgbClr val="CC6600"/>
                </a:solidFill>
              </a:rPr>
              <a:t>oxidation</a:t>
            </a:r>
          </a:p>
        </p:txBody>
      </p:sp>
      <p:sp>
        <p:nvSpPr>
          <p:cNvPr id="155678" name="Rectangle 30"/>
          <p:cNvSpPr>
            <a:spLocks noChangeArrowheads="1"/>
          </p:cNvSpPr>
          <p:nvPr/>
        </p:nvSpPr>
        <p:spPr bwMode="auto">
          <a:xfrm>
            <a:off x="226795" y="6188539"/>
            <a:ext cx="4664075" cy="45720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2400" b="1" dirty="0">
                <a:solidFill>
                  <a:srgbClr val="CC6600"/>
                </a:solidFill>
              </a:rPr>
              <a:t>(and the reduction of O</a:t>
            </a:r>
            <a:r>
              <a:rPr lang="en-US" sz="2400" b="1" baseline="-25000" dirty="0">
                <a:solidFill>
                  <a:srgbClr val="CC6600"/>
                </a:solidFill>
              </a:rPr>
              <a:t>2</a:t>
            </a:r>
            <a:r>
              <a:rPr lang="en-US" sz="2400" b="1" dirty="0">
                <a:solidFill>
                  <a:srgbClr val="CC6600"/>
                </a:solidFill>
              </a:rPr>
              <a:t> to O</a:t>
            </a:r>
            <a:r>
              <a:rPr lang="en-US" sz="2400" b="1" baseline="30000" dirty="0">
                <a:solidFill>
                  <a:srgbClr val="CC6600"/>
                </a:solidFill>
              </a:rPr>
              <a:t>2–</a:t>
            </a:r>
            <a:r>
              <a:rPr lang="en-US" sz="2400" b="1" dirty="0">
                <a:solidFill>
                  <a:srgbClr val="CC6600"/>
                </a:solidFill>
              </a:rPr>
              <a:t>)</a:t>
            </a:r>
          </a:p>
        </p:txBody>
      </p:sp>
      <p:sp>
        <p:nvSpPr>
          <p:cNvPr id="24" name="Rectangle 8"/>
          <p:cNvSpPr>
            <a:spLocks noChangeArrowheads="1"/>
          </p:cNvSpPr>
          <p:nvPr/>
        </p:nvSpPr>
        <p:spPr bwMode="auto">
          <a:xfrm>
            <a:off x="111284" y="3882434"/>
            <a:ext cx="5059847" cy="138499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b="1" dirty="0" smtClean="0">
                <a:solidFill>
                  <a:schemeClr val="tx1"/>
                </a:solidFill>
              </a:rPr>
              <a:t>NOTE</a:t>
            </a:r>
            <a:r>
              <a:rPr lang="en-US" dirty="0" smtClean="0">
                <a:solidFill>
                  <a:schemeClr val="tx1"/>
                </a:solidFill>
              </a:rPr>
              <a:t>: A substance is</a:t>
            </a:r>
            <a:endParaRPr lang="en-US" dirty="0">
              <a:solidFill>
                <a:schemeClr val="tx1"/>
              </a:solidFill>
            </a:endParaRPr>
          </a:p>
          <a:p>
            <a:pPr algn="l"/>
            <a:r>
              <a:rPr lang="en-US" u="sng" dirty="0" smtClean="0">
                <a:solidFill>
                  <a:schemeClr val="tx1"/>
                </a:solidFill>
              </a:rPr>
              <a:t>oxidized</a:t>
            </a:r>
            <a:r>
              <a:rPr lang="en-US" dirty="0" smtClean="0">
                <a:solidFill>
                  <a:schemeClr val="tx1"/>
                </a:solidFill>
              </a:rPr>
              <a:t>/reduced if ANY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PART of it is </a:t>
            </a:r>
            <a:r>
              <a:rPr lang="en-US" u="sng" dirty="0" smtClean="0">
                <a:solidFill>
                  <a:schemeClr val="tx1"/>
                </a:solidFill>
              </a:rPr>
              <a:t>oxidized</a:t>
            </a:r>
            <a:r>
              <a:rPr lang="en-US" dirty="0" smtClean="0">
                <a:solidFill>
                  <a:schemeClr val="tx1"/>
                </a:solidFill>
              </a:rPr>
              <a:t>/reduced.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56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56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56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56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56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56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56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56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56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556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56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56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556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56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56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556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56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56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556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556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56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556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556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56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556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556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556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556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556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556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556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556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556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556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556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556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556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 tmFilter="0,0; .5, 1; 1, 1"/>
                                        <p:tgtEl>
                                          <p:spTgt spid="1556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556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556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556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556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 tmFilter="0,0; .5, 1; 1, 1"/>
                                        <p:tgtEl>
                                          <p:spTgt spid="1556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55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55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556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556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 tmFilter="0,0; .5, 1; 1, 1"/>
                                        <p:tgtEl>
                                          <p:spTgt spid="155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556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556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556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556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 tmFilter="0,0; .5, 1; 1, 1"/>
                                        <p:tgtEl>
                                          <p:spTgt spid="1556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556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556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556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556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2000"/>
                                        <p:tgtEl>
                                          <p:spTgt spid="155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2000"/>
                                        <p:tgtEl>
                                          <p:spTgt spid="155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2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2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1556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1556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1556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1556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500" tmFilter="0,0; .5, 1; 1, 1"/>
                                        <p:tgtEl>
                                          <p:spTgt spid="155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5652" grpId="0"/>
      <p:bldP spid="155656" grpId="0"/>
      <p:bldP spid="155658" grpId="0"/>
      <p:bldP spid="155659" grpId="0"/>
      <p:bldP spid="155660" grpId="0"/>
      <p:bldP spid="155661" grpId="0"/>
      <p:bldP spid="155662" grpId="0" animBg="1"/>
      <p:bldP spid="155663" grpId="0" animBg="1"/>
      <p:bldP spid="155664" grpId="0" animBg="1"/>
      <p:bldP spid="155665" grpId="0" animBg="1"/>
      <p:bldP spid="155668" grpId="0"/>
      <p:bldP spid="155669" grpId="0"/>
      <p:bldP spid="155670" grpId="0"/>
      <p:bldP spid="155671" grpId="0"/>
      <p:bldP spid="155672" grpId="0"/>
      <p:bldP spid="155674" grpId="0"/>
      <p:bldP spid="155676" grpId="0"/>
      <p:bldP spid="155677" grpId="0"/>
      <p:bldP spid="155678" grpId="0"/>
      <p:bldP spid="24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ChangeArrowheads="1"/>
          </p:cNvSpPr>
          <p:nvPr/>
        </p:nvSpPr>
        <p:spPr bwMode="auto">
          <a:xfrm>
            <a:off x="1193800" y="195263"/>
            <a:ext cx="6927850" cy="519112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b="1"/>
              <a:t>Rules for Assigning Oxidation Numbers</a:t>
            </a:r>
          </a:p>
        </p:txBody>
      </p:sp>
      <p:sp>
        <p:nvSpPr>
          <p:cNvPr id="156680" name="Rectangle 8"/>
          <p:cNvSpPr>
            <a:spLocks noChangeArrowheads="1"/>
          </p:cNvSpPr>
          <p:nvPr/>
        </p:nvSpPr>
        <p:spPr bwMode="auto">
          <a:xfrm>
            <a:off x="319088" y="857250"/>
            <a:ext cx="5233987" cy="82232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sz="2400"/>
              <a:t>1. Atoms in their elemental form have</a:t>
            </a:r>
          </a:p>
          <a:p>
            <a:pPr algn="l"/>
            <a:r>
              <a:rPr lang="en-US" sz="2400"/>
              <a:t>    an oxidation number of zero. </a:t>
            </a:r>
          </a:p>
        </p:txBody>
      </p:sp>
      <p:sp>
        <p:nvSpPr>
          <p:cNvPr id="156681" name="Rectangle 9"/>
          <p:cNvSpPr>
            <a:spLocks noChangeArrowheads="1"/>
          </p:cNvSpPr>
          <p:nvPr/>
        </p:nvSpPr>
        <p:spPr bwMode="auto">
          <a:xfrm>
            <a:off x="290513" y="1663700"/>
            <a:ext cx="5200650" cy="82232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sz="2400"/>
              <a:t>2. For a monatomic ion, the oxidation</a:t>
            </a:r>
          </a:p>
          <a:p>
            <a:pPr algn="l"/>
            <a:r>
              <a:rPr lang="en-US" sz="2400"/>
              <a:t>    number is the charge on the ion. </a:t>
            </a:r>
          </a:p>
        </p:txBody>
      </p:sp>
      <p:sp>
        <p:nvSpPr>
          <p:cNvPr id="156682" name="Rectangle 10"/>
          <p:cNvSpPr>
            <a:spLocks noChangeArrowheads="1"/>
          </p:cNvSpPr>
          <p:nvPr/>
        </p:nvSpPr>
        <p:spPr bwMode="auto">
          <a:xfrm>
            <a:off x="265113" y="2486025"/>
            <a:ext cx="7204075" cy="45720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sz="2400"/>
              <a:t>3. Nonmetals can have variable oxidation numbers. </a:t>
            </a:r>
          </a:p>
        </p:txBody>
      </p:sp>
      <p:sp>
        <p:nvSpPr>
          <p:cNvPr id="156683" name="Rectangle 11"/>
          <p:cNvSpPr>
            <a:spLocks noChangeArrowheads="1"/>
          </p:cNvSpPr>
          <p:nvPr/>
        </p:nvSpPr>
        <p:spPr bwMode="auto">
          <a:xfrm>
            <a:off x="654050" y="2941638"/>
            <a:ext cx="6507163" cy="82232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sz="2400"/>
              <a:t>a. Oxygen is usually 2–, but in the peroxide ion</a:t>
            </a:r>
          </a:p>
          <a:p>
            <a:pPr algn="l"/>
            <a:r>
              <a:rPr lang="en-US" sz="2400"/>
              <a:t>    (O</a:t>
            </a:r>
            <a:r>
              <a:rPr lang="en-US" sz="2400" baseline="-25000"/>
              <a:t>2</a:t>
            </a:r>
            <a:r>
              <a:rPr lang="en-US" sz="2400" baseline="30000"/>
              <a:t>2–</a:t>
            </a:r>
            <a:r>
              <a:rPr lang="en-US" sz="2400"/>
              <a:t>) it is 1–. </a:t>
            </a:r>
          </a:p>
        </p:txBody>
      </p:sp>
      <p:sp>
        <p:nvSpPr>
          <p:cNvPr id="156684" name="Rectangle 12"/>
          <p:cNvSpPr>
            <a:spLocks noChangeArrowheads="1"/>
          </p:cNvSpPr>
          <p:nvPr/>
        </p:nvSpPr>
        <p:spPr bwMode="auto">
          <a:xfrm>
            <a:off x="649288" y="3763963"/>
            <a:ext cx="6415087" cy="82232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sz="2400" dirty="0"/>
              <a:t>b. Hydrogen is 1+ when bonded to nonmetals,</a:t>
            </a:r>
          </a:p>
          <a:p>
            <a:pPr algn="l"/>
            <a:r>
              <a:rPr lang="en-US" sz="2400" dirty="0"/>
              <a:t>    1– when bonded to metals. </a:t>
            </a:r>
          </a:p>
        </p:txBody>
      </p:sp>
      <p:sp>
        <p:nvSpPr>
          <p:cNvPr id="156685" name="Rectangle 13"/>
          <p:cNvSpPr>
            <a:spLocks noChangeArrowheads="1"/>
          </p:cNvSpPr>
          <p:nvPr/>
        </p:nvSpPr>
        <p:spPr bwMode="auto">
          <a:xfrm>
            <a:off x="644525" y="5069327"/>
            <a:ext cx="8031366" cy="830997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sz="2400" dirty="0"/>
              <a:t>c. Fluorine is 1–. </a:t>
            </a:r>
            <a:r>
              <a:rPr lang="en-US" sz="2400" dirty="0" smtClean="0"/>
              <a:t>Other </a:t>
            </a:r>
            <a:r>
              <a:rPr lang="en-US" sz="2400" dirty="0"/>
              <a:t>halogens are usually 1</a:t>
            </a:r>
            <a:r>
              <a:rPr lang="en-US" sz="2400" dirty="0" smtClean="0"/>
              <a:t>–, </a:t>
            </a:r>
            <a:r>
              <a:rPr lang="en-US" sz="2400" dirty="0"/>
              <a:t>but are </a:t>
            </a:r>
            <a:r>
              <a:rPr lang="en-US" sz="2400" dirty="0" smtClean="0"/>
              <a:t>+</a:t>
            </a:r>
          </a:p>
          <a:p>
            <a:pPr algn="l"/>
            <a:r>
              <a:rPr lang="en-US" sz="2400" dirty="0" smtClean="0"/>
              <a:t>    when combined </a:t>
            </a:r>
            <a:r>
              <a:rPr lang="en-US" sz="2400" baseline="30000" dirty="0" smtClean="0"/>
              <a:t>w</a:t>
            </a:r>
            <a:r>
              <a:rPr lang="en-US" sz="2400" dirty="0" smtClean="0"/>
              <a:t>/oxygen</a:t>
            </a:r>
            <a:r>
              <a:rPr lang="en-US" sz="2400" dirty="0"/>
              <a:t>.</a:t>
            </a:r>
          </a:p>
        </p:txBody>
      </p:sp>
      <p:sp>
        <p:nvSpPr>
          <p:cNvPr id="156686" name="Rectangle 14"/>
          <p:cNvSpPr>
            <a:spLocks noChangeArrowheads="1"/>
          </p:cNvSpPr>
          <p:nvPr/>
        </p:nvSpPr>
        <p:spPr bwMode="auto">
          <a:xfrm>
            <a:off x="280988" y="5918588"/>
            <a:ext cx="5708650" cy="82232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sz="2400"/>
              <a:t>4. The sum of the oxidation numbers in a</a:t>
            </a:r>
          </a:p>
          <a:p>
            <a:pPr algn="l"/>
            <a:r>
              <a:rPr lang="en-US" sz="2400"/>
              <a:t>    neutral compound is zero. </a:t>
            </a:r>
          </a:p>
        </p:txBody>
      </p:sp>
      <p:sp>
        <p:nvSpPr>
          <p:cNvPr id="156687" name="Rectangle 15"/>
          <p:cNvSpPr>
            <a:spLocks noChangeArrowheads="1"/>
          </p:cNvSpPr>
          <p:nvPr/>
        </p:nvSpPr>
        <p:spPr bwMode="auto">
          <a:xfrm>
            <a:off x="6054725" y="1093788"/>
            <a:ext cx="174148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>
                <a:solidFill>
                  <a:schemeClr val="tx1"/>
                </a:solidFill>
              </a:rPr>
              <a:t>F</a:t>
            </a:r>
            <a:r>
              <a:rPr lang="en-US" baseline="-25000">
                <a:solidFill>
                  <a:schemeClr val="tx1"/>
                </a:solidFill>
              </a:rPr>
              <a:t>2</a:t>
            </a:r>
            <a:r>
              <a:rPr lang="en-US">
                <a:solidFill>
                  <a:schemeClr val="tx1"/>
                </a:solidFill>
              </a:rPr>
              <a:t>, Al, Mo</a:t>
            </a:r>
          </a:p>
        </p:txBody>
      </p:sp>
      <p:sp>
        <p:nvSpPr>
          <p:cNvPr id="156688" name="Rectangle 16"/>
          <p:cNvSpPr>
            <a:spLocks noChangeArrowheads="1"/>
          </p:cNvSpPr>
          <p:nvPr/>
        </p:nvSpPr>
        <p:spPr bwMode="auto">
          <a:xfrm>
            <a:off x="6054725" y="1792288"/>
            <a:ext cx="254793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>
                <a:solidFill>
                  <a:schemeClr val="tx1"/>
                </a:solidFill>
              </a:rPr>
              <a:t>Ca</a:t>
            </a:r>
            <a:r>
              <a:rPr lang="en-US" baseline="30000">
                <a:solidFill>
                  <a:schemeClr val="tx1"/>
                </a:solidFill>
              </a:rPr>
              <a:t>2+</a:t>
            </a:r>
            <a:r>
              <a:rPr lang="en-US">
                <a:solidFill>
                  <a:schemeClr val="tx1"/>
                </a:solidFill>
              </a:rPr>
              <a:t>, Pb</a:t>
            </a:r>
            <a:r>
              <a:rPr lang="en-US" baseline="30000">
                <a:solidFill>
                  <a:schemeClr val="tx1"/>
                </a:solidFill>
              </a:rPr>
              <a:t>4+</a:t>
            </a:r>
            <a:r>
              <a:rPr lang="en-US">
                <a:solidFill>
                  <a:schemeClr val="tx1"/>
                </a:solidFill>
              </a:rPr>
              <a:t>, N</a:t>
            </a:r>
            <a:r>
              <a:rPr lang="en-US" baseline="30000">
                <a:solidFill>
                  <a:schemeClr val="tx1"/>
                </a:solidFill>
              </a:rPr>
              <a:t>3–</a:t>
            </a:r>
          </a:p>
        </p:txBody>
      </p:sp>
      <p:grpSp>
        <p:nvGrpSpPr>
          <p:cNvPr id="2" name="Group 23"/>
          <p:cNvGrpSpPr>
            <a:grpSpLocks/>
          </p:cNvGrpSpPr>
          <p:nvPr/>
        </p:nvGrpSpPr>
        <p:grpSpPr bwMode="auto">
          <a:xfrm>
            <a:off x="6448420" y="3373442"/>
            <a:ext cx="2560634" cy="1079502"/>
            <a:chOff x="4062" y="2125"/>
            <a:chExt cx="1613" cy="680"/>
          </a:xfrm>
        </p:grpSpPr>
        <p:sp>
          <p:nvSpPr>
            <p:cNvPr id="25618" name="Rectangle 17"/>
            <p:cNvSpPr>
              <a:spLocks noChangeArrowheads="1"/>
            </p:cNvSpPr>
            <p:nvPr/>
          </p:nvSpPr>
          <p:spPr bwMode="auto">
            <a:xfrm>
              <a:off x="4500" y="2204"/>
              <a:ext cx="1175" cy="6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dirty="0" smtClean="0">
                  <a:solidFill>
                    <a:schemeClr val="tx1"/>
                  </a:solidFill>
                </a:rPr>
                <a:t>(extremely</a:t>
              </a:r>
            </a:p>
            <a:p>
              <a:pPr algn="l"/>
              <a:r>
                <a:rPr lang="en-US" dirty="0">
                  <a:solidFill>
                    <a:schemeClr val="tx1"/>
                  </a:solidFill>
                </a:rPr>
                <a:t> </a:t>
              </a:r>
              <a:r>
                <a:rPr lang="en-US" dirty="0" smtClean="0">
                  <a:solidFill>
                    <a:schemeClr val="tx1"/>
                  </a:solidFill>
                </a:rPr>
                <a:t>   rare</a:t>
              </a:r>
              <a:r>
                <a:rPr lang="en-US" dirty="0">
                  <a:solidFill>
                    <a:schemeClr val="tx1"/>
                  </a:solidFill>
                </a:rPr>
                <a:t>)</a:t>
              </a:r>
              <a:endParaRPr lang="en-US" baseline="30000" dirty="0">
                <a:solidFill>
                  <a:schemeClr val="tx1"/>
                </a:solidFill>
              </a:endParaRPr>
            </a:p>
          </p:txBody>
        </p:sp>
        <p:sp>
          <p:nvSpPr>
            <p:cNvPr id="25619" name="Line 18"/>
            <p:cNvSpPr>
              <a:spLocks noChangeShapeType="1"/>
            </p:cNvSpPr>
            <p:nvPr/>
          </p:nvSpPr>
          <p:spPr bwMode="auto">
            <a:xfrm flipH="1" flipV="1">
              <a:off x="4062" y="2125"/>
              <a:ext cx="486" cy="209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 wrap="square"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156693" name="Rectangle 21"/>
          <p:cNvSpPr>
            <a:spLocks noChangeArrowheads="1"/>
          </p:cNvSpPr>
          <p:nvPr/>
        </p:nvSpPr>
        <p:spPr bwMode="auto">
          <a:xfrm>
            <a:off x="4962497" y="5488372"/>
            <a:ext cx="325441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dirty="0" smtClean="0">
                <a:solidFill>
                  <a:schemeClr val="tx1"/>
                </a:solidFill>
              </a:rPr>
              <a:t>in BrO</a:t>
            </a:r>
            <a:r>
              <a:rPr lang="en-US" baseline="-25000" dirty="0" smtClean="0">
                <a:solidFill>
                  <a:schemeClr val="tx1"/>
                </a:solidFill>
              </a:rPr>
              <a:t>2</a:t>
            </a:r>
            <a:r>
              <a:rPr lang="en-US" baseline="30000" dirty="0" smtClean="0">
                <a:solidFill>
                  <a:schemeClr val="tx1"/>
                </a:solidFill>
              </a:rPr>
              <a:t>–</a:t>
            </a:r>
            <a:r>
              <a:rPr lang="en-US" dirty="0" smtClean="0">
                <a:solidFill>
                  <a:schemeClr val="tx1"/>
                </a:solidFill>
              </a:rPr>
              <a:t>, Br is… 3+</a:t>
            </a:r>
            <a:endParaRPr lang="en-US" baseline="30000" dirty="0">
              <a:solidFill>
                <a:schemeClr val="tx1"/>
              </a:solidFill>
            </a:endParaRPr>
          </a:p>
        </p:txBody>
      </p:sp>
      <p:sp>
        <p:nvSpPr>
          <p:cNvPr id="156694" name="Rectangle 22"/>
          <p:cNvSpPr>
            <a:spLocks noChangeArrowheads="1"/>
          </p:cNvSpPr>
          <p:nvPr/>
        </p:nvSpPr>
        <p:spPr bwMode="auto">
          <a:xfrm>
            <a:off x="6148388" y="6156713"/>
            <a:ext cx="2011362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dirty="0">
                <a:solidFill>
                  <a:schemeClr val="tx1"/>
                </a:solidFill>
              </a:rPr>
              <a:t>H</a:t>
            </a:r>
            <a:r>
              <a:rPr lang="en-US" baseline="-25000" dirty="0">
                <a:solidFill>
                  <a:schemeClr val="tx1"/>
                </a:solidFill>
              </a:rPr>
              <a:t>2</a:t>
            </a:r>
            <a:r>
              <a:rPr lang="en-US" dirty="0">
                <a:solidFill>
                  <a:schemeClr val="tx1"/>
                </a:solidFill>
              </a:rPr>
              <a:t>O, Fe</a:t>
            </a:r>
            <a:r>
              <a:rPr lang="en-US" baseline="-25000" dirty="0">
                <a:solidFill>
                  <a:schemeClr val="tx1"/>
                </a:solidFill>
              </a:rPr>
              <a:t>2</a:t>
            </a:r>
            <a:r>
              <a:rPr lang="en-US" dirty="0">
                <a:solidFill>
                  <a:schemeClr val="tx1"/>
                </a:solidFill>
              </a:rPr>
              <a:t>O</a:t>
            </a:r>
            <a:r>
              <a:rPr lang="en-US" baseline="-25000" dirty="0">
                <a:solidFill>
                  <a:schemeClr val="tx1"/>
                </a:solidFill>
              </a:rPr>
              <a:t>3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166495" y="4527164"/>
            <a:ext cx="6929013" cy="585791"/>
            <a:chOff x="1166495" y="4527164"/>
            <a:chExt cx="6929013" cy="585791"/>
          </a:xfrm>
        </p:grpSpPr>
        <p:sp>
          <p:nvSpPr>
            <p:cNvPr id="20" name="Rectangle 21"/>
            <p:cNvSpPr>
              <a:spLocks noChangeArrowheads="1"/>
            </p:cNvSpPr>
            <p:nvPr/>
          </p:nvSpPr>
          <p:spPr bwMode="auto">
            <a:xfrm>
              <a:off x="1166495" y="4589735"/>
              <a:ext cx="6929013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dirty="0" smtClean="0"/>
                <a:t>**</a:t>
              </a:r>
              <a:r>
                <a:rPr lang="en-US" dirty="0" smtClean="0">
                  <a:solidFill>
                    <a:schemeClr val="tx1"/>
                  </a:solidFill>
                </a:rPr>
                <a:t> H</a:t>
              </a:r>
              <a:r>
                <a:rPr lang="en-US" baseline="30000" dirty="0" smtClean="0">
                  <a:solidFill>
                    <a:schemeClr val="tx1"/>
                  </a:solidFill>
                </a:rPr>
                <a:t>–</a:t>
              </a:r>
              <a:r>
                <a:rPr lang="en-US" dirty="0" smtClean="0">
                  <a:solidFill>
                    <a:schemeClr val="tx1"/>
                  </a:solidFill>
                </a:rPr>
                <a:t> occurs ONLY w/SBC (i.e.,    ) metals.</a:t>
              </a:r>
              <a:endParaRPr lang="en-US" baseline="30000" dirty="0">
                <a:solidFill>
                  <a:schemeClr val="tx1"/>
                </a:solidFill>
              </a:endParaRPr>
            </a:p>
          </p:txBody>
        </p:sp>
        <p:grpSp>
          <p:nvGrpSpPr>
            <p:cNvPr id="21" name="Group 100"/>
            <p:cNvGrpSpPr>
              <a:grpSpLocks/>
            </p:cNvGrpSpPr>
            <p:nvPr/>
          </p:nvGrpSpPr>
          <p:grpSpPr bwMode="auto">
            <a:xfrm>
              <a:off x="6280094" y="4527164"/>
              <a:ext cx="219374" cy="548435"/>
              <a:chOff x="2468" y="3345"/>
              <a:chExt cx="264" cy="660"/>
            </a:xfrm>
          </p:grpSpPr>
          <p:sp>
            <p:nvSpPr>
              <p:cNvPr id="22" name="Rectangle 101"/>
              <p:cNvSpPr>
                <a:spLocks noChangeArrowheads="1"/>
              </p:cNvSpPr>
              <p:nvPr/>
            </p:nvSpPr>
            <p:spPr bwMode="auto">
              <a:xfrm>
                <a:off x="2468" y="3345"/>
                <a:ext cx="132" cy="132"/>
              </a:xfrm>
              <a:prstGeom prst="rect">
                <a:avLst/>
              </a:prstGeom>
              <a:solidFill>
                <a:srgbClr val="000000"/>
              </a:solidFill>
              <a:ln w="254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" name="Rectangle 102"/>
              <p:cNvSpPr>
                <a:spLocks noChangeArrowheads="1"/>
              </p:cNvSpPr>
              <p:nvPr/>
            </p:nvSpPr>
            <p:spPr bwMode="auto">
              <a:xfrm>
                <a:off x="2468" y="3477"/>
                <a:ext cx="132" cy="132"/>
              </a:xfrm>
              <a:prstGeom prst="rect">
                <a:avLst/>
              </a:prstGeom>
              <a:solidFill>
                <a:srgbClr val="000000"/>
              </a:solidFill>
              <a:ln w="254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" name="Rectangle 103"/>
              <p:cNvSpPr>
                <a:spLocks noChangeArrowheads="1"/>
              </p:cNvSpPr>
              <p:nvPr/>
            </p:nvSpPr>
            <p:spPr bwMode="auto">
              <a:xfrm>
                <a:off x="2468" y="3609"/>
                <a:ext cx="132" cy="132"/>
              </a:xfrm>
              <a:prstGeom prst="rect">
                <a:avLst/>
              </a:prstGeom>
              <a:solidFill>
                <a:srgbClr val="000000"/>
              </a:solidFill>
              <a:ln w="254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" name="Rectangle 104"/>
              <p:cNvSpPr>
                <a:spLocks noChangeArrowheads="1"/>
              </p:cNvSpPr>
              <p:nvPr/>
            </p:nvSpPr>
            <p:spPr bwMode="auto">
              <a:xfrm>
                <a:off x="2468" y="3741"/>
                <a:ext cx="132" cy="132"/>
              </a:xfrm>
              <a:prstGeom prst="rect">
                <a:avLst/>
              </a:prstGeom>
              <a:solidFill>
                <a:srgbClr val="000000"/>
              </a:solidFill>
              <a:ln w="254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" name="Rectangle 105"/>
              <p:cNvSpPr>
                <a:spLocks noChangeArrowheads="1"/>
              </p:cNvSpPr>
              <p:nvPr/>
            </p:nvSpPr>
            <p:spPr bwMode="auto">
              <a:xfrm>
                <a:off x="2468" y="3873"/>
                <a:ext cx="132" cy="132"/>
              </a:xfrm>
              <a:prstGeom prst="rect">
                <a:avLst/>
              </a:prstGeom>
              <a:solidFill>
                <a:srgbClr val="000000"/>
              </a:solidFill>
              <a:ln w="254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" name="Rectangle 106"/>
              <p:cNvSpPr>
                <a:spLocks noChangeArrowheads="1"/>
              </p:cNvSpPr>
              <p:nvPr/>
            </p:nvSpPr>
            <p:spPr bwMode="auto">
              <a:xfrm>
                <a:off x="2600" y="3609"/>
                <a:ext cx="132" cy="132"/>
              </a:xfrm>
              <a:prstGeom prst="rect">
                <a:avLst/>
              </a:prstGeom>
              <a:solidFill>
                <a:srgbClr val="FFFFFF"/>
              </a:solidFill>
              <a:ln w="254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" name="Rectangle 107"/>
              <p:cNvSpPr>
                <a:spLocks noChangeArrowheads="1"/>
              </p:cNvSpPr>
              <p:nvPr/>
            </p:nvSpPr>
            <p:spPr bwMode="auto">
              <a:xfrm>
                <a:off x="2600" y="3741"/>
                <a:ext cx="132" cy="132"/>
              </a:xfrm>
              <a:prstGeom prst="rect">
                <a:avLst/>
              </a:prstGeom>
              <a:solidFill>
                <a:srgbClr val="FFFFFF"/>
              </a:solidFill>
              <a:ln w="254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" name="Rectangle 108"/>
              <p:cNvSpPr>
                <a:spLocks noChangeArrowheads="1"/>
              </p:cNvSpPr>
              <p:nvPr/>
            </p:nvSpPr>
            <p:spPr bwMode="auto">
              <a:xfrm>
                <a:off x="2600" y="3873"/>
                <a:ext cx="132" cy="132"/>
              </a:xfrm>
              <a:prstGeom prst="rect">
                <a:avLst/>
              </a:prstGeom>
              <a:solidFill>
                <a:srgbClr val="FFFFFF"/>
              </a:solidFill>
              <a:ln w="254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" name="Rectangle 109"/>
              <p:cNvSpPr>
                <a:spLocks noChangeArrowheads="1"/>
              </p:cNvSpPr>
              <p:nvPr/>
            </p:nvSpPr>
            <p:spPr bwMode="auto">
              <a:xfrm>
                <a:off x="2600" y="3609"/>
                <a:ext cx="132" cy="132"/>
              </a:xfrm>
              <a:prstGeom prst="rect">
                <a:avLst/>
              </a:prstGeom>
              <a:solidFill>
                <a:srgbClr val="000000"/>
              </a:solidFill>
              <a:ln w="254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" name="Rectangle 110"/>
              <p:cNvSpPr>
                <a:spLocks noChangeArrowheads="1"/>
              </p:cNvSpPr>
              <p:nvPr/>
            </p:nvSpPr>
            <p:spPr bwMode="auto">
              <a:xfrm>
                <a:off x="2600" y="3741"/>
                <a:ext cx="132" cy="132"/>
              </a:xfrm>
              <a:prstGeom prst="rect">
                <a:avLst/>
              </a:prstGeom>
              <a:solidFill>
                <a:srgbClr val="000000"/>
              </a:solidFill>
              <a:ln w="254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" name="Rectangle 111"/>
              <p:cNvSpPr>
                <a:spLocks noChangeArrowheads="1"/>
              </p:cNvSpPr>
              <p:nvPr/>
            </p:nvSpPr>
            <p:spPr bwMode="auto">
              <a:xfrm>
                <a:off x="2600" y="3873"/>
                <a:ext cx="132" cy="132"/>
              </a:xfrm>
              <a:prstGeom prst="rect">
                <a:avLst/>
              </a:prstGeom>
              <a:solidFill>
                <a:srgbClr val="000000"/>
              </a:solidFill>
              <a:ln w="254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34" name="Rectangle 33"/>
          <p:cNvSpPr/>
          <p:nvPr/>
        </p:nvSpPr>
        <p:spPr bwMode="auto">
          <a:xfrm>
            <a:off x="7647709" y="5522026"/>
            <a:ext cx="700644" cy="486888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668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668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66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66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66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66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66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156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668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668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66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66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66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566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66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 tmFilter="0,0; .5, 1; 1, 1"/>
                                        <p:tgtEl>
                                          <p:spTgt spid="156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668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668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66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566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66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566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566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566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566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566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566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566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7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2" dur="80"/>
                                        <p:tgtEl>
                                          <p:spTgt spid="15669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3" dur="80"/>
                                        <p:tgtEl>
                                          <p:spTgt spid="15669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80"/>
                                        <p:tgtEl>
                                          <p:spTgt spid="15669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88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9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9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668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668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9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66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566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566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566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566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 tmFilter="0,0; .5, 1; 1, 1"/>
                                        <p:tgtEl>
                                          <p:spTgt spid="1566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6680" grpId="0"/>
      <p:bldP spid="156681" grpId="0"/>
      <p:bldP spid="156682" grpId="0"/>
      <p:bldP spid="156683" grpId="0"/>
      <p:bldP spid="156684" grpId="0"/>
      <p:bldP spid="156685" grpId="0"/>
      <p:bldP spid="156686" grpId="0"/>
      <p:bldP spid="156687" grpId="0"/>
      <p:bldP spid="156688" grpId="0"/>
      <p:bldP spid="156693" grpId="1"/>
      <p:bldP spid="156694" grpId="0"/>
      <p:bldP spid="34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4"/>
          <p:cNvSpPr>
            <a:spLocks noChangeArrowheads="1"/>
          </p:cNvSpPr>
          <p:nvPr/>
        </p:nvSpPr>
        <p:spPr bwMode="auto">
          <a:xfrm>
            <a:off x="860425" y="1374775"/>
            <a:ext cx="9874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/>
              <a:t>N</a:t>
            </a:r>
            <a:r>
              <a:rPr lang="en-US" baseline="-25000"/>
              <a:t>2</a:t>
            </a:r>
            <a:r>
              <a:rPr lang="en-US"/>
              <a:t>O</a:t>
            </a:r>
            <a:r>
              <a:rPr lang="en-US" baseline="-25000"/>
              <a:t>4</a:t>
            </a:r>
          </a:p>
        </p:txBody>
      </p:sp>
      <p:sp>
        <p:nvSpPr>
          <p:cNvPr id="26627" name="Rectangle 7"/>
          <p:cNvSpPr>
            <a:spLocks noChangeArrowheads="1"/>
          </p:cNvSpPr>
          <p:nvPr/>
        </p:nvSpPr>
        <p:spPr bwMode="auto">
          <a:xfrm>
            <a:off x="284163" y="238910"/>
            <a:ext cx="5843266" cy="954107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dirty="0"/>
              <a:t>Determine the oxidation number</a:t>
            </a:r>
          </a:p>
          <a:p>
            <a:pPr algn="l"/>
            <a:r>
              <a:rPr lang="en-US" dirty="0" smtClean="0"/>
              <a:t>of </a:t>
            </a:r>
            <a:r>
              <a:rPr lang="en-US" dirty="0"/>
              <a:t>nitrogen in each of the following. </a:t>
            </a:r>
          </a:p>
        </p:txBody>
      </p:sp>
      <p:sp>
        <p:nvSpPr>
          <p:cNvPr id="157704" name="Rectangle 8"/>
          <p:cNvSpPr>
            <a:spLocks noChangeArrowheads="1"/>
          </p:cNvSpPr>
          <p:nvPr/>
        </p:nvSpPr>
        <p:spPr bwMode="auto">
          <a:xfrm>
            <a:off x="1031875" y="1914525"/>
            <a:ext cx="5905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>
                <a:solidFill>
                  <a:schemeClr val="tx1"/>
                </a:solidFill>
              </a:rPr>
              <a:t>4+</a:t>
            </a:r>
          </a:p>
        </p:txBody>
      </p:sp>
      <p:sp>
        <p:nvSpPr>
          <p:cNvPr id="157705" name="Rectangle 9"/>
          <p:cNvSpPr>
            <a:spLocks noChangeArrowheads="1"/>
          </p:cNvSpPr>
          <p:nvPr/>
        </p:nvSpPr>
        <p:spPr bwMode="auto">
          <a:xfrm>
            <a:off x="5273675" y="1460500"/>
            <a:ext cx="83343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/>
              <a:t>NH</a:t>
            </a:r>
            <a:r>
              <a:rPr lang="en-US" baseline="-25000"/>
              <a:t>3</a:t>
            </a:r>
          </a:p>
        </p:txBody>
      </p:sp>
      <p:sp>
        <p:nvSpPr>
          <p:cNvPr id="157706" name="Rectangle 10"/>
          <p:cNvSpPr>
            <a:spLocks noChangeArrowheads="1"/>
          </p:cNvSpPr>
          <p:nvPr/>
        </p:nvSpPr>
        <p:spPr bwMode="auto">
          <a:xfrm>
            <a:off x="5387975" y="2000250"/>
            <a:ext cx="5810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>
                <a:solidFill>
                  <a:schemeClr val="tx1"/>
                </a:solidFill>
              </a:rPr>
              <a:t>3–</a:t>
            </a:r>
          </a:p>
        </p:txBody>
      </p:sp>
      <p:sp>
        <p:nvSpPr>
          <p:cNvPr id="157707" name="Rectangle 11"/>
          <p:cNvSpPr>
            <a:spLocks noChangeArrowheads="1"/>
          </p:cNvSpPr>
          <p:nvPr/>
        </p:nvSpPr>
        <p:spPr bwMode="auto">
          <a:xfrm>
            <a:off x="717550" y="4187825"/>
            <a:ext cx="57626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/>
              <a:t>N</a:t>
            </a:r>
            <a:r>
              <a:rPr lang="en-US" baseline="-25000"/>
              <a:t>2</a:t>
            </a:r>
          </a:p>
        </p:txBody>
      </p:sp>
      <p:sp>
        <p:nvSpPr>
          <p:cNvPr id="157708" name="Rectangle 12"/>
          <p:cNvSpPr>
            <a:spLocks noChangeArrowheads="1"/>
          </p:cNvSpPr>
          <p:nvPr/>
        </p:nvSpPr>
        <p:spPr bwMode="auto">
          <a:xfrm>
            <a:off x="788988" y="4770438"/>
            <a:ext cx="382587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157709" name="Rectangle 13"/>
          <p:cNvSpPr>
            <a:spLocks noChangeArrowheads="1"/>
          </p:cNvSpPr>
          <p:nvPr/>
        </p:nvSpPr>
        <p:spPr bwMode="auto">
          <a:xfrm>
            <a:off x="4945063" y="4187825"/>
            <a:ext cx="9874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/>
              <a:t>NO</a:t>
            </a:r>
            <a:r>
              <a:rPr lang="en-US" baseline="-25000"/>
              <a:t>3</a:t>
            </a:r>
            <a:r>
              <a:rPr lang="en-US" baseline="30000"/>
              <a:t>–</a:t>
            </a:r>
          </a:p>
        </p:txBody>
      </p:sp>
      <p:sp>
        <p:nvSpPr>
          <p:cNvPr id="157710" name="Rectangle 14"/>
          <p:cNvSpPr>
            <a:spLocks noChangeArrowheads="1"/>
          </p:cNvSpPr>
          <p:nvPr/>
        </p:nvSpPr>
        <p:spPr bwMode="auto">
          <a:xfrm>
            <a:off x="5059363" y="4770438"/>
            <a:ext cx="5905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>
                <a:solidFill>
                  <a:schemeClr val="tx1"/>
                </a:solidFill>
              </a:rPr>
              <a:t>5+</a:t>
            </a:r>
          </a:p>
        </p:txBody>
      </p:sp>
      <p:pic>
        <p:nvPicPr>
          <p:cNvPr id="157713" name="Picture 1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4013200"/>
            <a:ext cx="2463800" cy="197167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</p:pic>
      <p:pic>
        <p:nvPicPr>
          <p:cNvPr id="157714" name="Picture 1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80163" y="538163"/>
            <a:ext cx="2066925" cy="289560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</p:pic>
      <p:pic>
        <p:nvPicPr>
          <p:cNvPr id="157716" name="Picture 20" descr="Potassium_nitrat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30913" y="3932238"/>
            <a:ext cx="2451100" cy="207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7719" name="Picture 23" descr="no2-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63763" y="1290638"/>
            <a:ext cx="1882775" cy="250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7720" name="Rectangle 24"/>
          <p:cNvSpPr>
            <a:spLocks noChangeArrowheads="1"/>
          </p:cNvSpPr>
          <p:nvPr/>
        </p:nvSpPr>
        <p:spPr bwMode="auto">
          <a:xfrm>
            <a:off x="211138" y="2462213"/>
            <a:ext cx="172085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err="1">
                <a:solidFill>
                  <a:schemeClr val="bg1">
                    <a:lumMod val="50000"/>
                  </a:schemeClr>
                </a:solidFill>
              </a:rPr>
              <a:t>N</a:t>
            </a:r>
            <a:r>
              <a:rPr lang="en-US" sz="2000" baseline="-25000" dirty="0" err="1">
                <a:solidFill>
                  <a:schemeClr val="bg1">
                    <a:lumMod val="50000"/>
                  </a:schemeClr>
                </a:solidFill>
              </a:rPr>
              <a:t>2</a:t>
            </a:r>
            <a:r>
              <a:rPr lang="en-US" sz="2000" dirty="0" err="1">
                <a:solidFill>
                  <a:schemeClr val="bg1">
                    <a:lumMod val="50000"/>
                  </a:schemeClr>
                </a:solidFill>
              </a:rPr>
              <a:t>O</a:t>
            </a:r>
            <a:r>
              <a:rPr lang="en-US" sz="2000" baseline="-25000" dirty="0" err="1">
                <a:solidFill>
                  <a:schemeClr val="bg1">
                    <a:lumMod val="50000"/>
                  </a:schemeClr>
                </a:solidFill>
              </a:rPr>
              <a:t>4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is a key</a:t>
            </a:r>
          </a:p>
          <a:p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component of</a:t>
            </a:r>
          </a:p>
          <a:p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smog.</a:t>
            </a:r>
            <a:endParaRPr lang="en-US" sz="2000" baseline="-25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57721" name="Rectangle 25"/>
          <p:cNvSpPr>
            <a:spLocks noChangeArrowheads="1"/>
          </p:cNvSpPr>
          <p:nvPr/>
        </p:nvSpPr>
        <p:spPr bwMode="auto">
          <a:xfrm>
            <a:off x="4422775" y="2476500"/>
            <a:ext cx="174942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bg1">
                    <a:lumMod val="50000"/>
                  </a:schemeClr>
                </a:solidFill>
              </a:rPr>
              <a:t>NH</a:t>
            </a:r>
            <a:r>
              <a:rPr lang="en-US" sz="2000" baseline="-25000">
                <a:solidFill>
                  <a:schemeClr val="bg1">
                    <a:lumMod val="50000"/>
                  </a:schemeClr>
                </a:solidFill>
              </a:rPr>
              <a:t>3</a:t>
            </a:r>
            <a:r>
              <a:rPr lang="en-US" sz="2000">
                <a:solidFill>
                  <a:schemeClr val="bg1">
                    <a:lumMod val="50000"/>
                  </a:schemeClr>
                </a:solidFill>
              </a:rPr>
              <a:t> is used</a:t>
            </a:r>
          </a:p>
          <a:p>
            <a:r>
              <a:rPr lang="en-US" sz="2000">
                <a:solidFill>
                  <a:schemeClr val="bg1">
                    <a:lumMod val="50000"/>
                  </a:schemeClr>
                </a:solidFill>
              </a:rPr>
              <a:t>in many types</a:t>
            </a:r>
          </a:p>
          <a:p>
            <a:r>
              <a:rPr lang="en-US" sz="2000">
                <a:solidFill>
                  <a:schemeClr val="bg1">
                    <a:lumMod val="50000"/>
                  </a:schemeClr>
                </a:solidFill>
              </a:rPr>
              <a:t>of cleaners.</a:t>
            </a:r>
            <a:endParaRPr lang="en-US" sz="2000" baseline="-250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57722" name="Rectangle 26"/>
          <p:cNvSpPr>
            <a:spLocks noChangeArrowheads="1"/>
          </p:cNvSpPr>
          <p:nvPr/>
        </p:nvSpPr>
        <p:spPr bwMode="auto">
          <a:xfrm>
            <a:off x="1263275" y="6008688"/>
            <a:ext cx="299953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bg1">
                    <a:lumMod val="50000"/>
                  </a:schemeClr>
                </a:solidFill>
              </a:rPr>
              <a:t>N</a:t>
            </a:r>
            <a:r>
              <a:rPr lang="en-US" sz="2000" baseline="-25000">
                <a:solidFill>
                  <a:schemeClr val="bg1">
                    <a:lumMod val="50000"/>
                  </a:schemeClr>
                </a:solidFill>
              </a:rPr>
              <a:t>2</a:t>
            </a:r>
            <a:r>
              <a:rPr lang="en-US" sz="2000">
                <a:solidFill>
                  <a:schemeClr val="bg1">
                    <a:lumMod val="50000"/>
                  </a:schemeClr>
                </a:solidFill>
              </a:rPr>
              <a:t> makes up nearly 80%</a:t>
            </a:r>
          </a:p>
          <a:p>
            <a:r>
              <a:rPr lang="en-US" sz="2000">
                <a:solidFill>
                  <a:schemeClr val="bg1">
                    <a:lumMod val="50000"/>
                  </a:schemeClr>
                </a:solidFill>
              </a:rPr>
              <a:t>of Earth’s atmosphere.</a:t>
            </a:r>
            <a:endParaRPr lang="en-US" sz="2000" baseline="-250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57723" name="Rectangle 27"/>
          <p:cNvSpPr>
            <a:spLocks noChangeArrowheads="1"/>
          </p:cNvSpPr>
          <p:nvPr/>
        </p:nvSpPr>
        <p:spPr bwMode="auto">
          <a:xfrm>
            <a:off x="4805363" y="6008688"/>
            <a:ext cx="42322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bg1">
                    <a:lumMod val="50000"/>
                  </a:schemeClr>
                </a:solidFill>
              </a:rPr>
              <a:t>Potassium nitrate (saltpeter) is</a:t>
            </a:r>
          </a:p>
          <a:p>
            <a:r>
              <a:rPr lang="en-US" sz="2000">
                <a:solidFill>
                  <a:schemeClr val="bg1">
                    <a:lumMod val="50000"/>
                  </a:schemeClr>
                </a:solidFill>
              </a:rPr>
              <a:t>used in the making of black powder.</a:t>
            </a:r>
            <a:endParaRPr lang="en-US" sz="2000" baseline="-2500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77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77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77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77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77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77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77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77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77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77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77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770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770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77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577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77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77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77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577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577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577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577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577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577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577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770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770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6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77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577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577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577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577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577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577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577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577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577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577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57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8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7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770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8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770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8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77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1577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577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577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577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577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577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577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577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577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577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1577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7704" grpId="0"/>
      <p:bldP spid="157705" grpId="0"/>
      <p:bldP spid="157706" grpId="0"/>
      <p:bldP spid="157707" grpId="0"/>
      <p:bldP spid="157708" grpId="0"/>
      <p:bldP spid="157709" grpId="0"/>
      <p:bldP spid="157710" grpId="0"/>
      <p:bldP spid="157720" grpId="0"/>
      <p:bldP spid="157721" grpId="0"/>
      <p:bldP spid="157722" grpId="0"/>
      <p:bldP spid="157723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6"/>
          <p:cNvSpPr>
            <a:spLocks noChangeArrowheads="1"/>
          </p:cNvSpPr>
          <p:nvPr/>
        </p:nvSpPr>
        <p:spPr bwMode="auto">
          <a:xfrm>
            <a:off x="156573" y="879524"/>
            <a:ext cx="8638262" cy="569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 algn="l">
              <a:spcBef>
                <a:spcPct val="20000"/>
              </a:spcBef>
            </a:pPr>
            <a:r>
              <a:rPr lang="en-US" dirty="0" smtClean="0">
                <a:solidFill>
                  <a:srgbClr val="000000"/>
                </a:solidFill>
                <a:latin typeface="Arial" pitchFamily="34" charset="0"/>
              </a:rPr>
              <a:t>1. A substance undergoes </a:t>
            </a:r>
            <a:r>
              <a:rPr lang="en-US" u="sng" dirty="0" smtClean="0">
                <a:solidFill>
                  <a:srgbClr val="000000"/>
                </a:solidFill>
                <a:latin typeface="Arial" pitchFamily="34" charset="0"/>
              </a:rPr>
              <a:t>reduction</a:t>
            </a:r>
            <a:r>
              <a:rPr lang="en-US" dirty="0" smtClean="0">
                <a:solidFill>
                  <a:srgbClr val="000000"/>
                </a:solidFill>
                <a:latin typeface="Arial" pitchFamily="34" charset="0"/>
              </a:rPr>
              <a:t> when it gains</a:t>
            </a:r>
          </a:p>
          <a:p>
            <a:pPr marL="342900" indent="-342900" algn="l">
              <a:spcBef>
                <a:spcPct val="20000"/>
              </a:spcBef>
            </a:pPr>
            <a:r>
              <a:rPr lang="en-US" dirty="0" smtClean="0">
                <a:solidFill>
                  <a:srgbClr val="000000"/>
                </a:solidFill>
                <a:latin typeface="Arial" pitchFamily="34" charset="0"/>
              </a:rPr>
              <a:t>	electrons; this results in a decrease in its oxidation</a:t>
            </a:r>
          </a:p>
          <a:p>
            <a:pPr marL="342900" indent="-342900" algn="l">
              <a:spcBef>
                <a:spcPct val="20000"/>
              </a:spcBef>
            </a:pPr>
            <a:r>
              <a:rPr lang="en-US" dirty="0">
                <a:solidFill>
                  <a:srgbClr val="000000"/>
                </a:solidFill>
                <a:latin typeface="Arial" pitchFamily="34" charset="0"/>
              </a:rPr>
              <a:t>	</a:t>
            </a:r>
            <a:r>
              <a:rPr lang="en-US" dirty="0" smtClean="0">
                <a:solidFill>
                  <a:srgbClr val="000000"/>
                </a:solidFill>
                <a:latin typeface="Arial" pitchFamily="34" charset="0"/>
              </a:rPr>
              <a:t>number. A substance undergoes </a:t>
            </a:r>
            <a:r>
              <a:rPr lang="en-US" u="sng" dirty="0" smtClean="0">
                <a:solidFill>
                  <a:srgbClr val="000000"/>
                </a:solidFill>
                <a:latin typeface="Arial" pitchFamily="34" charset="0"/>
              </a:rPr>
              <a:t>oxidation</a:t>
            </a:r>
            <a:r>
              <a:rPr lang="en-US" dirty="0" smtClean="0">
                <a:solidFill>
                  <a:srgbClr val="000000"/>
                </a:solidFill>
                <a:latin typeface="Arial" pitchFamily="34" charset="0"/>
              </a:rPr>
              <a:t> when it</a:t>
            </a:r>
          </a:p>
          <a:p>
            <a:pPr marL="342900" indent="-342900" algn="l">
              <a:spcBef>
                <a:spcPct val="20000"/>
              </a:spcBef>
            </a:pPr>
            <a:r>
              <a:rPr lang="en-US" dirty="0">
                <a:solidFill>
                  <a:srgbClr val="000000"/>
                </a:solidFill>
                <a:latin typeface="Arial" pitchFamily="34" charset="0"/>
              </a:rPr>
              <a:t>	</a:t>
            </a:r>
            <a:r>
              <a:rPr lang="en-US" dirty="0" smtClean="0">
                <a:solidFill>
                  <a:srgbClr val="000000"/>
                </a:solidFill>
                <a:latin typeface="Arial" pitchFamily="34" charset="0"/>
              </a:rPr>
              <a:t>loses electrons; this results in an increase in its</a:t>
            </a:r>
          </a:p>
          <a:p>
            <a:pPr marL="342900" indent="-342900" algn="l">
              <a:spcBef>
                <a:spcPct val="20000"/>
              </a:spcBef>
            </a:pPr>
            <a:r>
              <a:rPr lang="en-US" dirty="0">
                <a:solidFill>
                  <a:srgbClr val="000000"/>
                </a:solidFill>
                <a:latin typeface="Arial" pitchFamily="34" charset="0"/>
              </a:rPr>
              <a:t>	</a:t>
            </a:r>
            <a:r>
              <a:rPr lang="en-US" dirty="0" smtClean="0">
                <a:solidFill>
                  <a:srgbClr val="000000"/>
                </a:solidFill>
                <a:latin typeface="Arial" pitchFamily="34" charset="0"/>
              </a:rPr>
              <a:t>oxidation number. Both processes occur in any</a:t>
            </a:r>
          </a:p>
          <a:p>
            <a:pPr marL="342900" indent="-342900" algn="l">
              <a:spcBef>
                <a:spcPct val="20000"/>
              </a:spcBef>
            </a:pPr>
            <a:r>
              <a:rPr lang="en-US" dirty="0">
                <a:solidFill>
                  <a:srgbClr val="000000"/>
                </a:solidFill>
                <a:latin typeface="Arial" pitchFamily="34" charset="0"/>
              </a:rPr>
              <a:t>	</a:t>
            </a:r>
            <a:r>
              <a:rPr lang="en-US" u="sng" dirty="0" smtClean="0">
                <a:solidFill>
                  <a:srgbClr val="000000"/>
                </a:solidFill>
                <a:latin typeface="Arial" pitchFamily="34" charset="0"/>
              </a:rPr>
              <a:t>oxidation-reduction reaction</a:t>
            </a:r>
            <a:r>
              <a:rPr lang="en-US" dirty="0" smtClean="0">
                <a:solidFill>
                  <a:srgbClr val="000000"/>
                </a:solidFill>
                <a:latin typeface="Arial" pitchFamily="34" charset="0"/>
              </a:rPr>
              <a:t> (or </a:t>
            </a:r>
            <a:r>
              <a:rPr lang="en-US" u="sng" dirty="0" smtClean="0">
                <a:solidFill>
                  <a:srgbClr val="000000"/>
                </a:solidFill>
                <a:latin typeface="Arial" pitchFamily="34" charset="0"/>
              </a:rPr>
              <a:t>redox reaction</a:t>
            </a:r>
            <a:r>
              <a:rPr lang="en-US" dirty="0" smtClean="0">
                <a:solidFill>
                  <a:srgbClr val="000000"/>
                </a:solidFill>
                <a:latin typeface="Arial" pitchFamily="34" charset="0"/>
              </a:rPr>
              <a:t>).</a:t>
            </a:r>
          </a:p>
          <a:p>
            <a:pPr marL="342900" indent="-342900" algn="l">
              <a:spcBef>
                <a:spcPct val="20000"/>
              </a:spcBef>
            </a:pPr>
            <a:r>
              <a:rPr lang="en-US" dirty="0" smtClean="0">
                <a:solidFill>
                  <a:srgbClr val="000000"/>
                </a:solidFill>
                <a:latin typeface="Arial" pitchFamily="34" charset="0"/>
              </a:rPr>
              <a:t>2. Two mnemonics for remembering what happens in</a:t>
            </a:r>
          </a:p>
          <a:p>
            <a:pPr marL="342900" indent="-342900" algn="l">
              <a:spcBef>
                <a:spcPct val="20000"/>
              </a:spcBef>
            </a:pPr>
            <a:r>
              <a:rPr lang="en-US" dirty="0">
                <a:solidFill>
                  <a:srgbClr val="000000"/>
                </a:solidFill>
                <a:latin typeface="Arial" pitchFamily="34" charset="0"/>
              </a:rPr>
              <a:t>	</a:t>
            </a:r>
            <a:r>
              <a:rPr lang="en-US" dirty="0" smtClean="0">
                <a:solidFill>
                  <a:srgbClr val="000000"/>
                </a:solidFill>
                <a:latin typeface="Arial" pitchFamily="34" charset="0"/>
              </a:rPr>
              <a:t>oxidation and reduction are    	  OIL RIG    and</a:t>
            </a:r>
          </a:p>
          <a:p>
            <a:pPr marL="342900" indent="-342900" algn="l">
              <a:spcBef>
                <a:spcPct val="20000"/>
              </a:spcBef>
            </a:pPr>
            <a:r>
              <a:rPr lang="en-US" dirty="0">
                <a:solidFill>
                  <a:srgbClr val="000000"/>
                </a:solidFill>
                <a:latin typeface="Arial" pitchFamily="34" charset="0"/>
              </a:rPr>
              <a:t>	</a:t>
            </a:r>
            <a:r>
              <a:rPr lang="en-US" dirty="0" smtClean="0">
                <a:solidFill>
                  <a:srgbClr val="000000"/>
                </a:solidFill>
                <a:latin typeface="Arial" pitchFamily="34" charset="0"/>
              </a:rPr>
              <a:t>						LEO...GER</a:t>
            </a:r>
          </a:p>
          <a:p>
            <a:pPr marL="342900" indent="-342900" algn="l">
              <a:spcBef>
                <a:spcPct val="20000"/>
              </a:spcBef>
            </a:pPr>
            <a:r>
              <a:rPr lang="en-US" dirty="0" smtClean="0">
                <a:solidFill>
                  <a:srgbClr val="000000"/>
                </a:solidFill>
                <a:latin typeface="Arial" pitchFamily="34" charset="0"/>
              </a:rPr>
              <a:t>3. Be sure you know the rules for assigning oxidation</a:t>
            </a:r>
          </a:p>
          <a:p>
            <a:pPr marL="342900" indent="-342900" algn="l">
              <a:spcBef>
                <a:spcPct val="20000"/>
              </a:spcBef>
            </a:pPr>
            <a:r>
              <a:rPr lang="en-US" dirty="0">
                <a:solidFill>
                  <a:srgbClr val="000000"/>
                </a:solidFill>
                <a:latin typeface="Arial" pitchFamily="34" charset="0"/>
              </a:rPr>
              <a:t>	</a:t>
            </a:r>
            <a:r>
              <a:rPr lang="en-US" dirty="0" smtClean="0">
                <a:solidFill>
                  <a:srgbClr val="000000"/>
                </a:solidFill>
                <a:latin typeface="Arial" pitchFamily="34" charset="0"/>
              </a:rPr>
              <a:t>numbers to various elemental species. 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26761" y="197322"/>
            <a:ext cx="88841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en-US" b="1" dirty="0" smtClean="0">
                <a:solidFill>
                  <a:srgbClr val="C00000"/>
                </a:solidFill>
                <a:latin typeface="Arial" pitchFamily="34" charset="0"/>
              </a:rPr>
              <a:t>REVIEW: </a:t>
            </a:r>
            <a:r>
              <a:rPr lang="en-US" b="1" u="sng" dirty="0" smtClean="0">
                <a:solidFill>
                  <a:srgbClr val="C00000"/>
                </a:solidFill>
                <a:latin typeface="Arial" pitchFamily="34" charset="0"/>
              </a:rPr>
              <a:t>Redox Reactions and Oxidation Numbers</a:t>
            </a:r>
          </a:p>
        </p:txBody>
      </p:sp>
    </p:spTree>
    <p:extLst>
      <p:ext uri="{BB962C8B-B14F-4D97-AF65-F5344CB8AC3E}">
        <p14:creationId xmlns:p14="http://schemas.microsoft.com/office/powerpoint/2010/main" val="589360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ChangeArrowheads="1"/>
          </p:cNvSpPr>
          <p:nvPr/>
        </p:nvSpPr>
        <p:spPr bwMode="auto">
          <a:xfrm>
            <a:off x="1912639" y="4873625"/>
            <a:ext cx="5394960" cy="587375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58734" name="Rectangle 14"/>
          <p:cNvSpPr>
            <a:spLocks noChangeArrowheads="1"/>
          </p:cNvSpPr>
          <p:nvPr/>
        </p:nvSpPr>
        <p:spPr bwMode="auto">
          <a:xfrm>
            <a:off x="2154763" y="5873750"/>
            <a:ext cx="5029200" cy="587375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262238" y="250359"/>
            <a:ext cx="8823249" cy="52322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u="sng" dirty="0" smtClean="0"/>
              <a:t>Single replacement </a:t>
            </a:r>
            <a:r>
              <a:rPr lang="en-US" u="sng" dirty="0"/>
              <a:t>reactions</a:t>
            </a:r>
            <a:r>
              <a:rPr lang="en-US" dirty="0"/>
              <a:t> have the following form: </a:t>
            </a:r>
          </a:p>
        </p:txBody>
      </p:sp>
      <p:sp>
        <p:nvSpPr>
          <p:cNvPr id="158728" name="Rectangle 8"/>
          <p:cNvSpPr>
            <a:spLocks noChangeArrowheads="1"/>
          </p:cNvSpPr>
          <p:nvPr/>
        </p:nvSpPr>
        <p:spPr bwMode="auto">
          <a:xfrm>
            <a:off x="2803525" y="1050925"/>
            <a:ext cx="354806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>
                <a:solidFill>
                  <a:schemeClr val="tx1"/>
                </a:solidFill>
              </a:rPr>
              <a:t>A  +  BX  </a:t>
            </a:r>
            <a:r>
              <a:rPr lang="en-US">
                <a:solidFill>
                  <a:schemeClr val="tx1"/>
                </a:solidFill>
                <a:sym typeface="Wingdings" pitchFamily="2" charset="2"/>
              </a:rPr>
              <a:t>  AX  +  B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158729" name="Rectangle 9"/>
          <p:cNvSpPr>
            <a:spLocks noChangeArrowheads="1"/>
          </p:cNvSpPr>
          <p:nvPr/>
        </p:nvSpPr>
        <p:spPr bwMode="auto">
          <a:xfrm>
            <a:off x="808206" y="3654730"/>
            <a:ext cx="7596888" cy="954107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dirty="0"/>
              <a:t>Write </a:t>
            </a:r>
            <a:r>
              <a:rPr lang="en-US" dirty="0" smtClean="0"/>
              <a:t>molecular </a:t>
            </a:r>
            <a:r>
              <a:rPr lang="en-US" dirty="0"/>
              <a:t>and net ionic equations </a:t>
            </a:r>
            <a:r>
              <a:rPr lang="en-US" dirty="0" smtClean="0"/>
              <a:t>for the</a:t>
            </a:r>
            <a:endParaRPr lang="en-US" dirty="0"/>
          </a:p>
          <a:p>
            <a:pPr algn="l"/>
            <a:r>
              <a:rPr lang="en-US" dirty="0" smtClean="0"/>
              <a:t>calcium/hydrochloric acid</a:t>
            </a:r>
            <a:r>
              <a:rPr lang="en-US" dirty="0"/>
              <a:t> </a:t>
            </a:r>
            <a:r>
              <a:rPr lang="en-US" dirty="0" smtClean="0"/>
              <a:t>reaction.</a:t>
            </a:r>
            <a:endParaRPr lang="en-US" dirty="0"/>
          </a:p>
        </p:txBody>
      </p:sp>
      <p:sp>
        <p:nvSpPr>
          <p:cNvPr id="158730" name="Rectangle 10"/>
          <p:cNvSpPr>
            <a:spLocks noChangeArrowheads="1"/>
          </p:cNvSpPr>
          <p:nvPr/>
        </p:nvSpPr>
        <p:spPr bwMode="auto">
          <a:xfrm>
            <a:off x="1996776" y="4906497"/>
            <a:ext cx="5505033" cy="52322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dirty="0" smtClean="0">
                <a:solidFill>
                  <a:schemeClr val="tx1"/>
                </a:solidFill>
              </a:rPr>
              <a:t>Ca  </a:t>
            </a:r>
            <a:r>
              <a:rPr lang="en-US" dirty="0">
                <a:solidFill>
                  <a:schemeClr val="tx1"/>
                </a:solidFill>
              </a:rPr>
              <a:t>+  2 </a:t>
            </a:r>
            <a:r>
              <a:rPr lang="en-US" dirty="0" err="1" smtClean="0">
                <a:solidFill>
                  <a:schemeClr val="tx1"/>
                </a:solidFill>
              </a:rPr>
              <a:t>HCl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	    </a:t>
            </a:r>
            <a:r>
              <a:rPr lang="en-US" dirty="0" err="1" smtClean="0">
                <a:solidFill>
                  <a:schemeClr val="tx1"/>
                </a:solidFill>
              </a:rPr>
              <a:t>CaCl</a:t>
            </a:r>
            <a:r>
              <a:rPr lang="en-US" baseline="-25000" dirty="0" err="1" smtClean="0">
                <a:solidFill>
                  <a:schemeClr val="tx1"/>
                </a:solidFill>
              </a:rPr>
              <a:t>2</a:t>
            </a:r>
            <a:r>
              <a:rPr lang="en-US" dirty="0" smtClean="0">
                <a:solidFill>
                  <a:schemeClr val="tx1"/>
                </a:solidFill>
              </a:rPr>
              <a:t>  </a:t>
            </a:r>
            <a:r>
              <a:rPr lang="en-US" dirty="0">
                <a:solidFill>
                  <a:schemeClr val="tx1"/>
                </a:solidFill>
              </a:rPr>
              <a:t>+  </a:t>
            </a:r>
            <a:r>
              <a:rPr lang="en-US" dirty="0" err="1" smtClean="0">
                <a:solidFill>
                  <a:schemeClr val="tx1"/>
                </a:solidFill>
              </a:rPr>
              <a:t>H</a:t>
            </a:r>
            <a:r>
              <a:rPr lang="en-US" baseline="-25000" dirty="0" err="1" smtClean="0">
                <a:solidFill>
                  <a:schemeClr val="tx1"/>
                </a:solidFill>
              </a:rPr>
              <a:t>2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8731" name="Line 11"/>
          <p:cNvSpPr>
            <a:spLocks noChangeShapeType="1"/>
          </p:cNvSpPr>
          <p:nvPr/>
        </p:nvSpPr>
        <p:spPr bwMode="auto">
          <a:xfrm>
            <a:off x="4286250" y="5178425"/>
            <a:ext cx="725488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58732" name="Rectangle 12"/>
          <p:cNvSpPr>
            <a:spLocks noChangeArrowheads="1"/>
          </p:cNvSpPr>
          <p:nvPr/>
        </p:nvSpPr>
        <p:spPr bwMode="auto">
          <a:xfrm>
            <a:off x="2264301" y="5893922"/>
            <a:ext cx="5105885" cy="52322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dirty="0" smtClean="0">
                <a:solidFill>
                  <a:schemeClr val="tx1"/>
                </a:solidFill>
              </a:rPr>
              <a:t>Ca  </a:t>
            </a:r>
            <a:r>
              <a:rPr lang="en-US" dirty="0">
                <a:solidFill>
                  <a:schemeClr val="tx1"/>
                </a:solidFill>
              </a:rPr>
              <a:t>+  2 </a:t>
            </a:r>
            <a:r>
              <a:rPr lang="en-US" dirty="0" smtClean="0">
                <a:solidFill>
                  <a:schemeClr val="tx1"/>
                </a:solidFill>
              </a:rPr>
              <a:t>H</a:t>
            </a:r>
            <a:r>
              <a:rPr lang="en-US" baseline="30000" dirty="0" smtClean="0">
                <a:solidFill>
                  <a:schemeClr val="tx1"/>
                </a:solidFill>
              </a:rPr>
              <a:t>+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	  </a:t>
            </a:r>
            <a:r>
              <a:rPr lang="en-US" dirty="0" err="1">
                <a:solidFill>
                  <a:schemeClr val="tx1"/>
                </a:solidFill>
              </a:rPr>
              <a:t>Ca</a:t>
            </a:r>
            <a:r>
              <a:rPr lang="en-US" baseline="30000" dirty="0" err="1">
                <a:solidFill>
                  <a:schemeClr val="tx1"/>
                </a:solidFill>
              </a:rPr>
              <a:t>2</a:t>
            </a:r>
            <a:r>
              <a:rPr lang="en-US" baseline="30000" dirty="0" smtClean="0">
                <a:solidFill>
                  <a:schemeClr val="tx1"/>
                </a:solidFill>
              </a:rPr>
              <a:t>+</a:t>
            </a:r>
            <a:r>
              <a:rPr lang="en-US" dirty="0" smtClean="0">
                <a:solidFill>
                  <a:schemeClr val="tx1"/>
                </a:solidFill>
              </a:rPr>
              <a:t>  </a:t>
            </a:r>
            <a:r>
              <a:rPr lang="en-US" dirty="0">
                <a:solidFill>
                  <a:schemeClr val="tx1"/>
                </a:solidFill>
              </a:rPr>
              <a:t>+  </a:t>
            </a:r>
            <a:r>
              <a:rPr lang="en-US" dirty="0" err="1" smtClean="0">
                <a:solidFill>
                  <a:schemeClr val="tx1"/>
                </a:solidFill>
              </a:rPr>
              <a:t>H</a:t>
            </a:r>
            <a:r>
              <a:rPr lang="en-US" baseline="-25000" dirty="0" err="1" smtClean="0">
                <a:solidFill>
                  <a:schemeClr val="tx1"/>
                </a:solidFill>
              </a:rPr>
              <a:t>2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8733" name="Line 13"/>
          <p:cNvSpPr>
            <a:spLocks noChangeShapeType="1"/>
          </p:cNvSpPr>
          <p:nvPr/>
        </p:nvSpPr>
        <p:spPr bwMode="auto">
          <a:xfrm>
            <a:off x="4286250" y="6165850"/>
            <a:ext cx="725488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158735" name="Picture 15" descr="j0282042[1]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3500438" y="1873250"/>
            <a:ext cx="1409700" cy="163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8736" name="Picture 16" descr="j0348711[1]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98688" y="2154238"/>
            <a:ext cx="873125" cy="94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8737" name="Picture 17" descr="j0330847[1]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62550" y="2044700"/>
            <a:ext cx="1809750" cy="124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87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87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87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87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58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58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87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87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1587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1000"/>
                                        <p:tgtEl>
                                          <p:spTgt spid="158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8" dur="indefinite"/>
                                        <p:tgtEl>
                                          <p:spTgt spid="15873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9" dur="indefinite"/>
                                        <p:tgtEl>
                                          <p:spTgt spid="158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872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872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87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87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87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587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587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587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587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587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587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158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587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587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587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587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587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587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587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587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158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8722" grpId="0" animBg="1"/>
      <p:bldP spid="158734" grpId="0" animBg="1"/>
      <p:bldP spid="158728" grpId="0"/>
      <p:bldP spid="158729" grpId="0"/>
      <p:bldP spid="158730" grpId="0"/>
      <p:bldP spid="158731" grpId="0" animBg="1"/>
      <p:bldP spid="158732" grpId="0"/>
      <p:bldP spid="158733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ChangeArrowheads="1"/>
          </p:cNvSpPr>
          <p:nvPr/>
        </p:nvSpPr>
        <p:spPr bwMode="auto">
          <a:xfrm>
            <a:off x="6200775" y="5862638"/>
            <a:ext cx="812800" cy="601662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8675" name="Rectangle 7"/>
          <p:cNvSpPr>
            <a:spLocks noChangeArrowheads="1"/>
          </p:cNvSpPr>
          <p:nvPr/>
        </p:nvSpPr>
        <p:spPr bwMode="auto">
          <a:xfrm>
            <a:off x="349250" y="582504"/>
            <a:ext cx="5917004" cy="3108543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dirty="0"/>
              <a:t>The </a:t>
            </a:r>
            <a:r>
              <a:rPr lang="en-US" u="sng" dirty="0"/>
              <a:t>activity series</a:t>
            </a:r>
            <a:r>
              <a:rPr lang="en-US" dirty="0"/>
              <a:t> is a list of metals.</a:t>
            </a:r>
          </a:p>
          <a:p>
            <a:pPr algn="l"/>
            <a:endParaRPr lang="en-US" dirty="0"/>
          </a:p>
          <a:p>
            <a:pPr algn="l"/>
            <a:r>
              <a:rPr lang="en-US" dirty="0"/>
              <a:t>At the top of the list</a:t>
            </a:r>
          </a:p>
          <a:p>
            <a:pPr algn="l"/>
            <a:r>
              <a:rPr lang="en-US" dirty="0"/>
              <a:t>are </a:t>
            </a:r>
            <a:r>
              <a:rPr lang="en-US" dirty="0" smtClean="0"/>
              <a:t>the highly-</a:t>
            </a:r>
          </a:p>
          <a:p>
            <a:pPr algn="l"/>
            <a:r>
              <a:rPr lang="en-US" dirty="0" smtClean="0"/>
              <a:t>reactive</a:t>
            </a:r>
            <a:r>
              <a:rPr lang="en-US" i="1" dirty="0" smtClean="0"/>
              <a:t> active metals</a:t>
            </a:r>
            <a:r>
              <a:rPr lang="en-US" dirty="0" smtClean="0"/>
              <a:t>.</a:t>
            </a:r>
            <a:endParaRPr lang="en-US" dirty="0"/>
          </a:p>
          <a:p>
            <a:pPr algn="l"/>
            <a:r>
              <a:rPr lang="en-US" dirty="0"/>
              <a:t>At the bottom are the</a:t>
            </a:r>
          </a:p>
          <a:p>
            <a:pPr algn="l"/>
            <a:r>
              <a:rPr lang="en-US" dirty="0"/>
              <a:t>not-so-reactive </a:t>
            </a:r>
            <a:r>
              <a:rPr lang="en-US" i="1" dirty="0"/>
              <a:t>noble metals</a:t>
            </a:r>
            <a:r>
              <a:rPr lang="en-US" dirty="0"/>
              <a:t>. </a:t>
            </a:r>
          </a:p>
        </p:txBody>
      </p:sp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3384575" y="1279792"/>
            <a:ext cx="2879725" cy="1095375"/>
            <a:chOff x="2521" y="679"/>
            <a:chExt cx="1814" cy="690"/>
          </a:xfrm>
        </p:grpSpPr>
        <p:sp>
          <p:nvSpPr>
            <p:cNvPr id="28686" name="Rectangle 8"/>
            <p:cNvSpPr>
              <a:spLocks noChangeArrowheads="1"/>
            </p:cNvSpPr>
            <p:nvPr/>
          </p:nvSpPr>
          <p:spPr bwMode="auto">
            <a:xfrm>
              <a:off x="2899" y="679"/>
              <a:ext cx="1436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dirty="0">
                  <a:solidFill>
                    <a:schemeClr val="tx1"/>
                  </a:solidFill>
                </a:rPr>
                <a:t>easily lose e</a:t>
              </a:r>
              <a:r>
                <a:rPr lang="en-US" baseline="30000" dirty="0">
                  <a:solidFill>
                    <a:schemeClr val="tx1"/>
                  </a:solidFill>
                </a:rPr>
                <a:t>–</a:t>
              </a:r>
            </a:p>
          </p:txBody>
        </p:sp>
        <p:sp>
          <p:nvSpPr>
            <p:cNvPr id="28687" name="Line 10"/>
            <p:cNvSpPr>
              <a:spLocks noChangeShapeType="1"/>
            </p:cNvSpPr>
            <p:nvPr/>
          </p:nvSpPr>
          <p:spPr bwMode="auto">
            <a:xfrm flipH="1">
              <a:off x="2521" y="914"/>
              <a:ext cx="386" cy="45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 wrap="square"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3" name="Group 15"/>
          <p:cNvGrpSpPr>
            <a:grpSpLocks/>
          </p:cNvGrpSpPr>
          <p:nvPr/>
        </p:nvGrpSpPr>
        <p:grpSpPr bwMode="auto">
          <a:xfrm>
            <a:off x="4419440" y="2335661"/>
            <a:ext cx="3178172" cy="912813"/>
            <a:chOff x="2681" y="1596"/>
            <a:chExt cx="2002" cy="575"/>
          </a:xfrm>
        </p:grpSpPr>
        <p:sp>
          <p:nvSpPr>
            <p:cNvPr id="28684" name="Rectangle 9"/>
            <p:cNvSpPr>
              <a:spLocks noChangeArrowheads="1"/>
            </p:cNvSpPr>
            <p:nvPr/>
          </p:nvSpPr>
          <p:spPr bwMode="auto">
            <a:xfrm>
              <a:off x="2681" y="1596"/>
              <a:ext cx="2002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dirty="0" smtClean="0">
                  <a:solidFill>
                    <a:schemeClr val="tx1"/>
                  </a:solidFill>
                </a:rPr>
                <a:t>don’t like losing e</a:t>
              </a:r>
              <a:r>
                <a:rPr lang="en-US" baseline="30000" dirty="0" smtClean="0">
                  <a:solidFill>
                    <a:schemeClr val="tx1"/>
                  </a:solidFill>
                </a:rPr>
                <a:t>–</a:t>
              </a:r>
              <a:endParaRPr lang="en-US" baseline="30000" dirty="0">
                <a:solidFill>
                  <a:schemeClr val="tx1"/>
                </a:solidFill>
              </a:endParaRPr>
            </a:p>
          </p:txBody>
        </p:sp>
        <p:sp>
          <p:nvSpPr>
            <p:cNvPr id="28685" name="Line 11"/>
            <p:cNvSpPr>
              <a:spLocks noChangeShapeType="1"/>
            </p:cNvSpPr>
            <p:nvPr/>
          </p:nvSpPr>
          <p:spPr bwMode="auto">
            <a:xfrm flipH="1">
              <a:off x="2807" y="1891"/>
              <a:ext cx="292" cy="28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 wrap="square"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159756" name="Rectangle 12"/>
          <p:cNvSpPr>
            <a:spLocks noChangeArrowheads="1"/>
          </p:cNvSpPr>
          <p:nvPr/>
        </p:nvSpPr>
        <p:spPr bwMode="auto">
          <a:xfrm>
            <a:off x="368300" y="4171950"/>
            <a:ext cx="6045200" cy="94615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/>
              <a:t>The activity series is readily available</a:t>
            </a:r>
          </a:p>
          <a:p>
            <a:pPr algn="l"/>
            <a:r>
              <a:rPr lang="en-US"/>
              <a:t>in standard references. </a:t>
            </a:r>
          </a:p>
        </p:txBody>
      </p:sp>
      <p:sp>
        <p:nvSpPr>
          <p:cNvPr id="159757" name="Rectangle 13"/>
          <p:cNvSpPr>
            <a:spLocks noChangeArrowheads="1"/>
          </p:cNvSpPr>
          <p:nvPr/>
        </p:nvSpPr>
        <p:spPr bwMode="auto">
          <a:xfrm>
            <a:off x="365125" y="5474485"/>
            <a:ext cx="7678705" cy="954107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dirty="0"/>
              <a:t>Which of the following metals</a:t>
            </a:r>
          </a:p>
          <a:p>
            <a:pPr algn="l"/>
            <a:r>
              <a:rPr lang="en-US" dirty="0" smtClean="0"/>
              <a:t>	will </a:t>
            </a:r>
            <a:r>
              <a:rPr lang="en-US" dirty="0"/>
              <a:t>reduce PbCO</a:t>
            </a:r>
            <a:r>
              <a:rPr lang="en-US" baseline="-25000" dirty="0"/>
              <a:t>3</a:t>
            </a:r>
            <a:r>
              <a:rPr lang="en-US" dirty="0" smtClean="0"/>
              <a:t>?        </a:t>
            </a:r>
            <a:r>
              <a:rPr lang="en-US" dirty="0"/>
              <a:t>Ag	    Mg     Hg </a:t>
            </a:r>
          </a:p>
        </p:txBody>
      </p:sp>
      <p:sp>
        <p:nvSpPr>
          <p:cNvPr id="159758" name="Rectangle 14"/>
          <p:cNvSpPr>
            <a:spLocks noChangeArrowheads="1"/>
          </p:cNvSpPr>
          <p:nvPr/>
        </p:nvSpPr>
        <p:spPr bwMode="auto">
          <a:xfrm>
            <a:off x="8259763" y="220663"/>
            <a:ext cx="477837" cy="644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1600" b="1">
                <a:solidFill>
                  <a:schemeClr val="tx1"/>
                </a:solidFill>
              </a:rPr>
              <a:t>Li</a:t>
            </a:r>
          </a:p>
          <a:p>
            <a:pPr algn="l"/>
            <a:r>
              <a:rPr lang="en-US" sz="1600" b="1">
                <a:solidFill>
                  <a:schemeClr val="tx1"/>
                </a:solidFill>
              </a:rPr>
              <a:t>Rb</a:t>
            </a:r>
          </a:p>
          <a:p>
            <a:pPr algn="l"/>
            <a:r>
              <a:rPr lang="en-US" sz="1600" b="1">
                <a:solidFill>
                  <a:schemeClr val="tx1"/>
                </a:solidFill>
              </a:rPr>
              <a:t>K</a:t>
            </a:r>
          </a:p>
          <a:p>
            <a:pPr algn="l"/>
            <a:r>
              <a:rPr lang="en-US" sz="1600" b="1">
                <a:solidFill>
                  <a:schemeClr val="tx1"/>
                </a:solidFill>
              </a:rPr>
              <a:t>Ba</a:t>
            </a:r>
          </a:p>
          <a:p>
            <a:pPr algn="l"/>
            <a:r>
              <a:rPr lang="en-US" sz="1600" b="1">
                <a:solidFill>
                  <a:schemeClr val="tx1"/>
                </a:solidFill>
              </a:rPr>
              <a:t>Sr</a:t>
            </a:r>
          </a:p>
          <a:p>
            <a:pPr algn="l"/>
            <a:r>
              <a:rPr lang="en-US" sz="1600" b="1">
                <a:solidFill>
                  <a:schemeClr val="tx1"/>
                </a:solidFill>
              </a:rPr>
              <a:t>Ca</a:t>
            </a:r>
          </a:p>
          <a:p>
            <a:pPr algn="l"/>
            <a:r>
              <a:rPr lang="en-US" sz="1600" b="1">
                <a:solidFill>
                  <a:schemeClr val="tx1"/>
                </a:solidFill>
              </a:rPr>
              <a:t>Na</a:t>
            </a:r>
          </a:p>
          <a:p>
            <a:pPr algn="l"/>
            <a:r>
              <a:rPr lang="en-US" sz="1600" b="1">
                <a:solidFill>
                  <a:schemeClr val="tx1"/>
                </a:solidFill>
              </a:rPr>
              <a:t>Mg</a:t>
            </a:r>
          </a:p>
          <a:p>
            <a:pPr algn="l"/>
            <a:r>
              <a:rPr lang="en-US" sz="1600" b="1">
                <a:solidFill>
                  <a:schemeClr val="tx1"/>
                </a:solidFill>
              </a:rPr>
              <a:t>Al</a:t>
            </a:r>
          </a:p>
          <a:p>
            <a:pPr algn="l"/>
            <a:r>
              <a:rPr lang="en-US" sz="1600" b="1">
                <a:solidFill>
                  <a:schemeClr val="tx1"/>
                </a:solidFill>
              </a:rPr>
              <a:t>Mn</a:t>
            </a:r>
          </a:p>
          <a:p>
            <a:pPr algn="l"/>
            <a:r>
              <a:rPr lang="en-US" sz="1600" b="1">
                <a:solidFill>
                  <a:schemeClr val="tx1"/>
                </a:solidFill>
              </a:rPr>
              <a:t>Zn</a:t>
            </a:r>
          </a:p>
          <a:p>
            <a:pPr algn="l"/>
            <a:r>
              <a:rPr lang="en-US" sz="1600" b="1">
                <a:solidFill>
                  <a:schemeClr val="tx1"/>
                </a:solidFill>
              </a:rPr>
              <a:t>Cr</a:t>
            </a:r>
          </a:p>
          <a:p>
            <a:pPr algn="l"/>
            <a:r>
              <a:rPr lang="en-US" sz="1600" b="1">
                <a:solidFill>
                  <a:schemeClr val="tx1"/>
                </a:solidFill>
              </a:rPr>
              <a:t>Fe</a:t>
            </a:r>
          </a:p>
          <a:p>
            <a:pPr algn="l"/>
            <a:r>
              <a:rPr lang="en-US" sz="1600" b="1">
                <a:solidFill>
                  <a:schemeClr val="tx1"/>
                </a:solidFill>
              </a:rPr>
              <a:t>Cd</a:t>
            </a:r>
          </a:p>
          <a:p>
            <a:pPr algn="l"/>
            <a:r>
              <a:rPr lang="en-US" sz="1600" b="1">
                <a:solidFill>
                  <a:schemeClr val="tx1"/>
                </a:solidFill>
              </a:rPr>
              <a:t>Co</a:t>
            </a:r>
          </a:p>
          <a:p>
            <a:pPr algn="l"/>
            <a:r>
              <a:rPr lang="en-US" sz="1600" b="1">
                <a:solidFill>
                  <a:schemeClr val="tx1"/>
                </a:solidFill>
              </a:rPr>
              <a:t>Ni</a:t>
            </a:r>
          </a:p>
          <a:p>
            <a:pPr algn="l"/>
            <a:r>
              <a:rPr lang="en-US" sz="1600" b="1">
                <a:solidFill>
                  <a:schemeClr val="tx1"/>
                </a:solidFill>
              </a:rPr>
              <a:t>Sn</a:t>
            </a:r>
          </a:p>
          <a:p>
            <a:pPr algn="l"/>
            <a:r>
              <a:rPr lang="en-US" sz="1600" b="1">
                <a:solidFill>
                  <a:schemeClr val="tx1"/>
                </a:solidFill>
              </a:rPr>
              <a:t>Pb</a:t>
            </a:r>
          </a:p>
          <a:p>
            <a:pPr algn="l"/>
            <a:r>
              <a:rPr lang="en-US" sz="1600" b="1">
                <a:solidFill>
                  <a:schemeClr val="tx1"/>
                </a:solidFill>
              </a:rPr>
              <a:t>H</a:t>
            </a:r>
            <a:r>
              <a:rPr lang="en-US" sz="1600" b="1" baseline="-25000">
                <a:solidFill>
                  <a:schemeClr val="tx1"/>
                </a:solidFill>
              </a:rPr>
              <a:t>2</a:t>
            </a:r>
          </a:p>
          <a:p>
            <a:pPr algn="l"/>
            <a:r>
              <a:rPr lang="en-US" sz="1600" b="1">
                <a:solidFill>
                  <a:schemeClr val="tx1"/>
                </a:solidFill>
              </a:rPr>
              <a:t>Sb</a:t>
            </a:r>
          </a:p>
          <a:p>
            <a:pPr algn="l"/>
            <a:r>
              <a:rPr lang="en-US" sz="1600" b="1">
                <a:solidFill>
                  <a:schemeClr val="tx1"/>
                </a:solidFill>
              </a:rPr>
              <a:t>Bi</a:t>
            </a:r>
          </a:p>
          <a:p>
            <a:pPr algn="l"/>
            <a:r>
              <a:rPr lang="en-US" sz="1600" b="1">
                <a:solidFill>
                  <a:schemeClr val="tx1"/>
                </a:solidFill>
              </a:rPr>
              <a:t>Cu</a:t>
            </a:r>
          </a:p>
          <a:p>
            <a:pPr algn="l"/>
            <a:r>
              <a:rPr lang="en-US" sz="1600" b="1">
                <a:solidFill>
                  <a:schemeClr val="tx1"/>
                </a:solidFill>
              </a:rPr>
              <a:t>Hg</a:t>
            </a:r>
          </a:p>
          <a:p>
            <a:pPr algn="l"/>
            <a:r>
              <a:rPr lang="en-US" sz="1600" b="1">
                <a:solidFill>
                  <a:schemeClr val="tx1"/>
                </a:solidFill>
              </a:rPr>
              <a:t>Ag</a:t>
            </a:r>
          </a:p>
          <a:p>
            <a:pPr algn="l"/>
            <a:r>
              <a:rPr lang="en-US" sz="1600" b="1">
                <a:solidFill>
                  <a:schemeClr val="tx1"/>
                </a:solidFill>
              </a:rPr>
              <a:t>Pt</a:t>
            </a:r>
          </a:p>
          <a:p>
            <a:pPr algn="l"/>
            <a:r>
              <a:rPr lang="en-US" sz="1600" b="1">
                <a:solidFill>
                  <a:schemeClr val="tx1"/>
                </a:solidFill>
              </a:rPr>
              <a:t>Au</a:t>
            </a:r>
            <a:endParaRPr lang="en-US" sz="1600" b="1" baseline="30000">
              <a:solidFill>
                <a:schemeClr val="tx1"/>
              </a:solidFill>
            </a:endParaRPr>
          </a:p>
        </p:txBody>
      </p:sp>
      <p:sp>
        <p:nvSpPr>
          <p:cNvPr id="159762" name="Rectangle 18"/>
          <p:cNvSpPr>
            <a:spLocks noChangeArrowheads="1"/>
          </p:cNvSpPr>
          <p:nvPr/>
        </p:nvSpPr>
        <p:spPr bwMode="auto">
          <a:xfrm>
            <a:off x="4269414" y="5056620"/>
            <a:ext cx="375455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2000" dirty="0">
                <a:solidFill>
                  <a:schemeClr val="tx1"/>
                </a:solidFill>
              </a:rPr>
              <a:t>(i.e., …will change Pb</a:t>
            </a:r>
            <a:r>
              <a:rPr lang="en-US" sz="2000" baseline="30000" dirty="0">
                <a:solidFill>
                  <a:schemeClr val="tx1"/>
                </a:solidFill>
              </a:rPr>
              <a:t>2+</a:t>
            </a:r>
            <a:r>
              <a:rPr lang="en-US" sz="2000" dirty="0">
                <a:solidFill>
                  <a:schemeClr val="tx1"/>
                </a:solidFill>
              </a:rPr>
              <a:t> to </a:t>
            </a:r>
            <a:r>
              <a:rPr lang="en-US" sz="2000" dirty="0" err="1">
                <a:solidFill>
                  <a:schemeClr val="tx1"/>
                </a:solidFill>
              </a:rPr>
              <a:t>Pb</a:t>
            </a:r>
            <a:r>
              <a:rPr lang="en-US" sz="2000" dirty="0" smtClean="0">
                <a:solidFill>
                  <a:schemeClr val="tx1"/>
                </a:solidFill>
              </a:rPr>
              <a:t>?)</a:t>
            </a:r>
            <a:endParaRPr lang="en-US" sz="2000" dirty="0">
              <a:solidFill>
                <a:schemeClr val="tx1"/>
              </a:solidFill>
            </a:endParaRPr>
          </a:p>
        </p:txBody>
      </p:sp>
      <p:pic>
        <p:nvPicPr>
          <p:cNvPr id="159765" name="Picture 21" descr="j0324776[1]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76983" y="209167"/>
            <a:ext cx="1732582" cy="2013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5" name="Group 14"/>
          <p:cNvGrpSpPr/>
          <p:nvPr/>
        </p:nvGrpSpPr>
        <p:grpSpPr>
          <a:xfrm>
            <a:off x="131463" y="6326545"/>
            <a:ext cx="498855" cy="411327"/>
            <a:chOff x="119657" y="6331229"/>
            <a:chExt cx="498855" cy="411327"/>
          </a:xfrm>
        </p:grpSpPr>
        <p:sp>
          <p:nvSpPr>
            <p:cNvPr id="16" name="Octagon 15"/>
            <p:cNvSpPr/>
            <p:nvPr/>
          </p:nvSpPr>
          <p:spPr>
            <a:xfrm>
              <a:off x="163422" y="6331229"/>
              <a:ext cx="411327" cy="411327"/>
            </a:xfrm>
            <a:prstGeom prst="octagon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solidFill>
                  <a:srgbClr val="FFFFFF"/>
                </a:solidFill>
              </a:endParaRPr>
            </a:p>
          </p:txBody>
        </p:sp>
        <p:sp>
          <p:nvSpPr>
            <p:cNvPr id="17" name="Text Box 30"/>
            <p:cNvSpPr txBox="1">
              <a:spLocks noChangeArrowheads="1"/>
            </p:cNvSpPr>
            <p:nvPr/>
          </p:nvSpPr>
          <p:spPr bwMode="auto">
            <a:xfrm>
              <a:off x="119657" y="6406087"/>
              <a:ext cx="498855" cy="261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1440" rIns="91440">
              <a:spAutoFit/>
            </a:bodyPr>
            <a:lstStyle/>
            <a:p>
              <a:pPr algn="ctr"/>
              <a:r>
                <a:rPr lang="en-US" sz="1100" b="1" dirty="0" smtClean="0">
                  <a:solidFill>
                    <a:srgbClr val="FFFFFF"/>
                  </a:solidFill>
                  <a:latin typeface="Arial Narrow" panose="020B0606020202030204" pitchFamily="34" charset="0"/>
                </a:rPr>
                <a:t>STOP</a:t>
              </a:r>
              <a:endParaRPr lang="en-US" sz="1100" b="1" dirty="0">
                <a:solidFill>
                  <a:srgbClr val="FFFFFF"/>
                </a:solidFill>
                <a:latin typeface="Arial Narrow" panose="020B060602020203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59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597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975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975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97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975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975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97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597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597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597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597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 tmFilter="0,0; .5, 1; 1, 1"/>
                                        <p:tgtEl>
                                          <p:spTgt spid="159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159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9746" grpId="0" animBg="1"/>
      <p:bldP spid="159756" grpId="0"/>
      <p:bldP spid="159757" grpId="0"/>
      <p:bldP spid="159758" grpId="0"/>
      <p:bldP spid="159762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"/>
          <p:cNvSpPr>
            <a:spLocks noChangeArrowheads="1"/>
          </p:cNvSpPr>
          <p:nvPr/>
        </p:nvSpPr>
        <p:spPr bwMode="auto">
          <a:xfrm>
            <a:off x="6417152" y="2239522"/>
            <a:ext cx="1883569" cy="1166194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028" name="Rectangle 7"/>
          <p:cNvSpPr>
            <a:spLocks noChangeArrowheads="1"/>
          </p:cNvSpPr>
          <p:nvPr/>
        </p:nvSpPr>
        <p:spPr bwMode="auto">
          <a:xfrm>
            <a:off x="1881188" y="254000"/>
            <a:ext cx="1549400" cy="519113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b="1"/>
              <a:t>Molarity</a:t>
            </a:r>
          </a:p>
        </p:txBody>
      </p:sp>
      <p:sp>
        <p:nvSpPr>
          <p:cNvPr id="1029" name="Rectangle 8"/>
          <p:cNvSpPr>
            <a:spLocks noChangeArrowheads="1"/>
          </p:cNvSpPr>
          <p:nvPr/>
        </p:nvSpPr>
        <p:spPr bwMode="auto">
          <a:xfrm>
            <a:off x="273050" y="898525"/>
            <a:ext cx="5449888" cy="94615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/>
              <a:t>A solution’s </a:t>
            </a:r>
            <a:r>
              <a:rPr lang="en-US" u="sng"/>
              <a:t>concentration</a:t>
            </a:r>
            <a:r>
              <a:rPr lang="en-US"/>
              <a:t> tells us</a:t>
            </a:r>
          </a:p>
          <a:p>
            <a:pPr algn="l"/>
            <a:r>
              <a:rPr lang="en-US"/>
              <a:t>the amount of solute per solvent.</a:t>
            </a:r>
          </a:p>
        </p:txBody>
      </p:sp>
      <p:sp>
        <p:nvSpPr>
          <p:cNvPr id="1030" name="Rectangle 9"/>
          <p:cNvSpPr>
            <a:spLocks noChangeArrowheads="1"/>
          </p:cNvSpPr>
          <p:nvPr/>
        </p:nvSpPr>
        <p:spPr bwMode="auto">
          <a:xfrm>
            <a:off x="271463" y="1887538"/>
            <a:ext cx="5192712" cy="94615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/>
              <a:t>A common unit of concentration</a:t>
            </a:r>
          </a:p>
          <a:p>
            <a:pPr algn="l"/>
            <a:r>
              <a:rPr lang="en-US"/>
              <a:t>is </a:t>
            </a:r>
            <a:r>
              <a:rPr lang="en-US" u="sng"/>
              <a:t>molarity</a:t>
            </a:r>
            <a:r>
              <a:rPr lang="en-US"/>
              <a:t>. </a:t>
            </a:r>
          </a:p>
        </p:txBody>
      </p:sp>
      <p:sp>
        <p:nvSpPr>
          <p:cNvPr id="1031" name="Rectangle 10"/>
          <p:cNvSpPr>
            <a:spLocks noChangeArrowheads="1"/>
          </p:cNvSpPr>
          <p:nvPr/>
        </p:nvSpPr>
        <p:spPr bwMode="auto">
          <a:xfrm>
            <a:off x="3833813" y="2528888"/>
            <a:ext cx="2085975" cy="519112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/>
              <a:t>-- equation: </a:t>
            </a:r>
          </a:p>
        </p:txBody>
      </p:sp>
      <p:sp>
        <p:nvSpPr>
          <p:cNvPr id="160779" name="Rectangle 11"/>
          <p:cNvSpPr>
            <a:spLocks noChangeArrowheads="1"/>
          </p:cNvSpPr>
          <p:nvPr/>
        </p:nvSpPr>
        <p:spPr bwMode="auto">
          <a:xfrm>
            <a:off x="6486525" y="2309813"/>
            <a:ext cx="1743075" cy="1028700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graphicFrame>
        <p:nvGraphicFramePr>
          <p:cNvPr id="160780" name="Object 12"/>
          <p:cNvGraphicFramePr>
            <a:graphicFrameLocks noChangeAspect="1"/>
          </p:cNvGraphicFramePr>
          <p:nvPr/>
        </p:nvGraphicFramePr>
        <p:xfrm>
          <a:off x="6627813" y="2384425"/>
          <a:ext cx="1435100" cy="842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8" name="Equation" r:id="rId3" imgW="1434960" imgH="838080" progId="Equation.3">
                  <p:embed/>
                </p:oleObj>
              </mc:Choice>
              <mc:Fallback>
                <p:oleObj name="Equation" r:id="rId3" imgW="1434960" imgH="838080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27813" y="2384425"/>
                        <a:ext cx="1435100" cy="8429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6321425" y="207963"/>
            <a:ext cx="2120900" cy="1835150"/>
            <a:chOff x="4174" y="239"/>
            <a:chExt cx="1152" cy="996"/>
          </a:xfrm>
        </p:grpSpPr>
        <p:sp>
          <p:nvSpPr>
            <p:cNvPr id="1049" name="AutoShape 14"/>
            <p:cNvSpPr>
              <a:spLocks noChangeArrowheads="1"/>
            </p:cNvSpPr>
            <p:nvPr/>
          </p:nvSpPr>
          <p:spPr bwMode="auto">
            <a:xfrm>
              <a:off x="4174" y="239"/>
              <a:ext cx="1152" cy="996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 w="222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0" name="Freeform 15"/>
            <p:cNvSpPr>
              <a:spLocks/>
            </p:cNvSpPr>
            <p:nvPr/>
          </p:nvSpPr>
          <p:spPr bwMode="auto">
            <a:xfrm>
              <a:off x="4422" y="804"/>
              <a:ext cx="654" cy="0"/>
            </a:xfrm>
            <a:custGeom>
              <a:avLst/>
              <a:gdLst>
                <a:gd name="T0" fmla="*/ 0 w 1635"/>
                <a:gd name="T1" fmla="*/ 0 h 1"/>
                <a:gd name="T2" fmla="*/ 105 w 1635"/>
                <a:gd name="T3" fmla="*/ 0 h 1"/>
                <a:gd name="T4" fmla="*/ 0 60000 65536"/>
                <a:gd name="T5" fmla="*/ 0 60000 65536"/>
                <a:gd name="T6" fmla="*/ 0 w 1635"/>
                <a:gd name="T7" fmla="*/ 0 h 1"/>
                <a:gd name="T8" fmla="*/ 1635 w 1635"/>
                <a:gd name="T9" fmla="*/ 0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635" h="1">
                  <a:moveTo>
                    <a:pt x="0" y="0"/>
                  </a:moveTo>
                  <a:lnTo>
                    <a:pt x="1635" y="0"/>
                  </a:lnTo>
                </a:path>
              </a:pathLst>
            </a:custGeom>
            <a:noFill/>
            <a:ln w="22225">
              <a:solidFill>
                <a:srgbClr val="000000"/>
              </a:solidFill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1" name="Line 16"/>
            <p:cNvSpPr>
              <a:spLocks noChangeShapeType="1"/>
            </p:cNvSpPr>
            <p:nvPr/>
          </p:nvSpPr>
          <p:spPr bwMode="auto">
            <a:xfrm>
              <a:off x="4750" y="803"/>
              <a:ext cx="0" cy="432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60785" name="Text Box 17"/>
          <p:cNvSpPr txBox="1">
            <a:spLocks noChangeArrowheads="1"/>
          </p:cNvSpPr>
          <p:nvPr/>
        </p:nvSpPr>
        <p:spPr bwMode="auto">
          <a:xfrm>
            <a:off x="6924675" y="715963"/>
            <a:ext cx="857250" cy="457200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baseline="30000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mol</a:t>
            </a:r>
          </a:p>
        </p:txBody>
      </p:sp>
      <p:sp>
        <p:nvSpPr>
          <p:cNvPr id="160786" name="Text Box 18"/>
          <p:cNvSpPr txBox="1">
            <a:spLocks noChangeArrowheads="1"/>
          </p:cNvSpPr>
          <p:nvPr/>
        </p:nvSpPr>
        <p:spPr bwMode="auto">
          <a:xfrm>
            <a:off x="7310438" y="1430338"/>
            <a:ext cx="784225" cy="457200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baseline="30000">
                <a:solidFill>
                  <a:schemeClr val="tx1"/>
                </a:solidFill>
              </a:rPr>
              <a:t> </a:t>
            </a:r>
            <a:r>
              <a:rPr lang="en-US">
                <a:solidFill>
                  <a:schemeClr val="tx1"/>
                </a:solidFill>
              </a:rPr>
              <a:t>  L</a:t>
            </a:r>
          </a:p>
        </p:txBody>
      </p:sp>
      <p:sp>
        <p:nvSpPr>
          <p:cNvPr id="160787" name="Text Box 19"/>
          <p:cNvSpPr txBox="1">
            <a:spLocks noChangeArrowheads="1"/>
          </p:cNvSpPr>
          <p:nvPr/>
        </p:nvSpPr>
        <p:spPr bwMode="auto">
          <a:xfrm>
            <a:off x="6524625" y="1430338"/>
            <a:ext cx="842963" cy="457200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baseline="30000">
                <a:solidFill>
                  <a:schemeClr val="tx1"/>
                </a:solidFill>
              </a:rPr>
              <a:t>   </a:t>
            </a:r>
            <a:r>
              <a:rPr lang="en-US">
                <a:solidFill>
                  <a:schemeClr val="tx1"/>
                </a:solidFill>
              </a:rPr>
              <a:t>M</a:t>
            </a:r>
          </a:p>
        </p:txBody>
      </p:sp>
      <p:sp>
        <p:nvSpPr>
          <p:cNvPr id="160788" name="Rectangle 20"/>
          <p:cNvSpPr>
            <a:spLocks noChangeArrowheads="1"/>
          </p:cNvSpPr>
          <p:nvPr/>
        </p:nvSpPr>
        <p:spPr bwMode="auto">
          <a:xfrm>
            <a:off x="271463" y="3603625"/>
            <a:ext cx="8280400" cy="94615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/>
              <a:t>What mass of magnesium nitrite is needed to make</a:t>
            </a:r>
          </a:p>
          <a:p>
            <a:pPr algn="l"/>
            <a:r>
              <a:rPr lang="en-US"/>
              <a:t>3.25 L of a 0.35 M solution? </a:t>
            </a:r>
          </a:p>
        </p:txBody>
      </p:sp>
      <p:sp>
        <p:nvSpPr>
          <p:cNvPr id="160790" name="Rectangle 22"/>
          <p:cNvSpPr>
            <a:spLocks noChangeArrowheads="1"/>
          </p:cNvSpPr>
          <p:nvPr/>
        </p:nvSpPr>
        <p:spPr bwMode="auto">
          <a:xfrm>
            <a:off x="1052513" y="5060950"/>
            <a:ext cx="1855787" cy="519113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>
                <a:solidFill>
                  <a:schemeClr val="tx1"/>
                </a:solidFill>
              </a:rPr>
              <a:t>mol = M L </a:t>
            </a:r>
          </a:p>
        </p:txBody>
      </p:sp>
      <p:sp>
        <p:nvSpPr>
          <p:cNvPr id="160791" name="Rectangle 23"/>
          <p:cNvSpPr>
            <a:spLocks noChangeArrowheads="1"/>
          </p:cNvSpPr>
          <p:nvPr/>
        </p:nvSpPr>
        <p:spPr bwMode="auto">
          <a:xfrm>
            <a:off x="2794000" y="5060950"/>
            <a:ext cx="3005138" cy="519113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>
                <a:solidFill>
                  <a:schemeClr val="tx1"/>
                </a:solidFill>
              </a:rPr>
              <a:t>= 0.35 M (3.25 L )</a:t>
            </a:r>
          </a:p>
        </p:txBody>
      </p:sp>
      <p:sp>
        <p:nvSpPr>
          <p:cNvPr id="160792" name="Rectangle 24"/>
          <p:cNvSpPr>
            <a:spLocks noChangeArrowheads="1"/>
          </p:cNvSpPr>
          <p:nvPr/>
        </p:nvSpPr>
        <p:spPr bwMode="auto">
          <a:xfrm>
            <a:off x="5754688" y="5060950"/>
            <a:ext cx="2254250" cy="519113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>
                <a:solidFill>
                  <a:schemeClr val="tx1"/>
                </a:solidFill>
              </a:rPr>
              <a:t>= 1.1375 mol</a:t>
            </a:r>
          </a:p>
        </p:txBody>
      </p:sp>
      <p:sp>
        <p:nvSpPr>
          <p:cNvPr id="160793" name="Rectangle 25"/>
          <p:cNvSpPr>
            <a:spLocks noChangeArrowheads="1"/>
          </p:cNvSpPr>
          <p:nvPr/>
        </p:nvSpPr>
        <p:spPr bwMode="auto">
          <a:xfrm>
            <a:off x="5102225" y="5881688"/>
            <a:ext cx="2817813" cy="579437"/>
          </a:xfrm>
          <a:prstGeom prst="rect">
            <a:avLst/>
          </a:prstGeom>
          <a:solidFill>
            <a:srgbClr val="00FFFF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graphicFrame>
        <p:nvGraphicFramePr>
          <p:cNvPr id="160794" name="Object 26"/>
          <p:cNvGraphicFramePr>
            <a:graphicFrameLocks noChangeAspect="1"/>
          </p:cNvGraphicFramePr>
          <p:nvPr/>
        </p:nvGraphicFramePr>
        <p:xfrm>
          <a:off x="3041650" y="5751513"/>
          <a:ext cx="1522413" cy="909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9" name="Equation" r:id="rId5" imgW="1523880" imgH="914400" progId="Equation.3">
                  <p:embed/>
                </p:oleObj>
              </mc:Choice>
              <mc:Fallback>
                <p:oleObj name="Equation" r:id="rId5" imgW="1523880" imgH="914400" progId="Equation.3">
                  <p:embed/>
                  <p:pic>
                    <p:nvPicPr>
                      <p:cNvPr id="0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1650" y="5751513"/>
                        <a:ext cx="1522413" cy="9096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0795" name="Rectangle 27"/>
          <p:cNvSpPr>
            <a:spLocks noChangeArrowheads="1"/>
          </p:cNvSpPr>
          <p:nvPr/>
        </p:nvSpPr>
        <p:spPr bwMode="auto">
          <a:xfrm>
            <a:off x="1111250" y="5889625"/>
            <a:ext cx="1947863" cy="519113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>
                <a:solidFill>
                  <a:schemeClr val="tx1"/>
                </a:solidFill>
              </a:rPr>
              <a:t>1.1375 mol</a:t>
            </a:r>
          </a:p>
        </p:txBody>
      </p:sp>
      <p:sp>
        <p:nvSpPr>
          <p:cNvPr id="160796" name="Rectangle 28"/>
          <p:cNvSpPr>
            <a:spLocks noChangeArrowheads="1"/>
          </p:cNvSpPr>
          <p:nvPr/>
        </p:nvSpPr>
        <p:spPr bwMode="auto">
          <a:xfrm>
            <a:off x="4630738" y="5889625"/>
            <a:ext cx="3214687" cy="519113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>
                <a:solidFill>
                  <a:schemeClr val="tx1"/>
                </a:solidFill>
              </a:rPr>
              <a:t>=   130 g Mg(NO</a:t>
            </a:r>
            <a:r>
              <a:rPr lang="en-US" baseline="-25000">
                <a:solidFill>
                  <a:schemeClr val="tx1"/>
                </a:solidFill>
              </a:rPr>
              <a:t>2</a:t>
            </a:r>
            <a:r>
              <a:rPr lang="en-US">
                <a:solidFill>
                  <a:schemeClr val="tx1"/>
                </a:solidFill>
              </a:rPr>
              <a:t>)</a:t>
            </a:r>
            <a:r>
              <a:rPr lang="en-US" baseline="-2500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60797" name="Line 29"/>
          <p:cNvSpPr>
            <a:spLocks noChangeShapeType="1"/>
          </p:cNvSpPr>
          <p:nvPr/>
        </p:nvSpPr>
        <p:spPr bwMode="auto">
          <a:xfrm>
            <a:off x="3722688" y="6281738"/>
            <a:ext cx="390525" cy="333375"/>
          </a:xfrm>
          <a:prstGeom prst="line">
            <a:avLst/>
          </a:prstGeom>
          <a:noFill/>
          <a:ln w="22225">
            <a:solidFill>
              <a:srgbClr val="3366FF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60798" name="Line 30"/>
          <p:cNvSpPr>
            <a:spLocks noChangeShapeType="1"/>
          </p:cNvSpPr>
          <p:nvPr/>
        </p:nvSpPr>
        <p:spPr bwMode="auto">
          <a:xfrm>
            <a:off x="2462213" y="6019800"/>
            <a:ext cx="390525" cy="333375"/>
          </a:xfrm>
          <a:prstGeom prst="line">
            <a:avLst/>
          </a:prstGeom>
          <a:noFill/>
          <a:ln w="22225">
            <a:solidFill>
              <a:srgbClr val="3366FF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60799" name="Text Box 31"/>
          <p:cNvSpPr txBox="1">
            <a:spLocks noChangeArrowheads="1"/>
          </p:cNvSpPr>
          <p:nvPr/>
        </p:nvSpPr>
        <p:spPr bwMode="auto">
          <a:xfrm>
            <a:off x="4859338" y="4300538"/>
            <a:ext cx="9556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dirty="0">
                <a:solidFill>
                  <a:schemeClr val="tx1"/>
                </a:solidFill>
              </a:rPr>
              <a:t>Mg</a:t>
            </a:r>
            <a:r>
              <a:rPr lang="en-US" baseline="30000" dirty="0">
                <a:solidFill>
                  <a:schemeClr val="tx1"/>
                </a:solidFill>
              </a:rPr>
              <a:t>2+</a:t>
            </a:r>
          </a:p>
        </p:txBody>
      </p:sp>
      <p:sp>
        <p:nvSpPr>
          <p:cNvPr id="160800" name="Text Box 32"/>
          <p:cNvSpPr txBox="1">
            <a:spLocks noChangeArrowheads="1"/>
          </p:cNvSpPr>
          <p:nvPr/>
        </p:nvSpPr>
        <p:spPr bwMode="auto">
          <a:xfrm>
            <a:off x="5764213" y="4300538"/>
            <a:ext cx="9874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>
                <a:solidFill>
                  <a:schemeClr val="tx1"/>
                </a:solidFill>
              </a:rPr>
              <a:t>NO</a:t>
            </a:r>
            <a:r>
              <a:rPr lang="en-US" baseline="-25000">
                <a:solidFill>
                  <a:schemeClr val="tx1"/>
                </a:solidFill>
              </a:rPr>
              <a:t>2</a:t>
            </a:r>
            <a:r>
              <a:rPr lang="en-US" baseline="30000">
                <a:solidFill>
                  <a:schemeClr val="tx1"/>
                </a:solidFill>
              </a:rPr>
              <a:t>–</a:t>
            </a:r>
          </a:p>
        </p:txBody>
      </p:sp>
      <p:sp>
        <p:nvSpPr>
          <p:cNvPr id="160801" name="Text Box 33"/>
          <p:cNvSpPr txBox="1">
            <a:spLocks noChangeArrowheads="1"/>
          </p:cNvSpPr>
          <p:nvPr/>
        </p:nvSpPr>
        <p:spPr bwMode="auto">
          <a:xfrm>
            <a:off x="7002463" y="4300538"/>
            <a:ext cx="17208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>
                <a:solidFill>
                  <a:schemeClr val="tx1"/>
                </a:solidFill>
              </a:rPr>
              <a:t>Mg(NO</a:t>
            </a:r>
            <a:r>
              <a:rPr lang="en-US" baseline="-25000">
                <a:solidFill>
                  <a:schemeClr val="tx1"/>
                </a:solidFill>
              </a:rPr>
              <a:t>2</a:t>
            </a:r>
            <a:r>
              <a:rPr lang="en-US">
                <a:solidFill>
                  <a:schemeClr val="tx1"/>
                </a:solidFill>
              </a:rPr>
              <a:t>)</a:t>
            </a:r>
            <a:r>
              <a:rPr lang="en-US" baseline="-25000">
                <a:solidFill>
                  <a:schemeClr val="tx1"/>
                </a:solidFill>
              </a:rPr>
              <a:t>2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07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607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607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607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60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078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078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07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607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607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607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608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608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608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1608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07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07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07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079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079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079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079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079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079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079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079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607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607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6" dur="1000"/>
                                        <p:tgtEl>
                                          <p:spTgt spid="1607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607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607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3" dur="1000"/>
                                        <p:tgtEl>
                                          <p:spTgt spid="1607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1607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1607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1607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1607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160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7" dur="1000"/>
                                        <p:tgtEl>
                                          <p:spTgt spid="160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2000"/>
                                        <p:tgtEl>
                                          <p:spTgt spid="1607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2000" fill="hold"/>
                                        <p:tgtEl>
                                          <p:spTgt spid="1607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2000" fill="hold"/>
                                        <p:tgtEl>
                                          <p:spTgt spid="1607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2000" fill="hold"/>
                                        <p:tgtEl>
                                          <p:spTgt spid="1607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6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2000"/>
                                        <p:tgtEl>
                                          <p:spTgt spid="1607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2000" fill="hold"/>
                                        <p:tgtEl>
                                          <p:spTgt spid="1607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2000" fill="hold"/>
                                        <p:tgtEl>
                                          <p:spTgt spid="1607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2000" fill="hold"/>
                                        <p:tgtEl>
                                          <p:spTgt spid="1607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1607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1607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8" dur="1000"/>
                                        <p:tgtEl>
                                          <p:spTgt spid="160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1000"/>
                            </p:stCondLst>
                            <p:childTnLst>
                              <p:par>
                                <p:cTn id="14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2" dur="500"/>
                                        <p:tgtEl>
                                          <p:spTgt spid="1607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160779" grpId="0" animBg="1"/>
      <p:bldP spid="160785" grpId="0"/>
      <p:bldP spid="160786" grpId="0"/>
      <p:bldP spid="160787" grpId="0"/>
      <p:bldP spid="160788" grpId="0"/>
      <p:bldP spid="160790" grpId="0"/>
      <p:bldP spid="160791" grpId="0"/>
      <p:bldP spid="160792" grpId="0"/>
      <p:bldP spid="160793" grpId="0" animBg="1"/>
      <p:bldP spid="160795" grpId="0"/>
      <p:bldP spid="160796" grpId="0"/>
      <p:bldP spid="160797" grpId="0" animBg="1"/>
      <p:bldP spid="160798" grpId="0" animBg="1"/>
      <p:bldP spid="160799" grpId="0"/>
      <p:bldP spid="160800" grpId="0"/>
      <p:bldP spid="160801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810" name="Rectangle 18"/>
          <p:cNvSpPr>
            <a:spLocks noChangeArrowheads="1"/>
          </p:cNvSpPr>
          <p:nvPr/>
        </p:nvSpPr>
        <p:spPr bwMode="auto">
          <a:xfrm>
            <a:off x="6619530" y="3606156"/>
            <a:ext cx="1856232" cy="2359152"/>
          </a:xfrm>
          <a:prstGeom prst="rect">
            <a:avLst/>
          </a:prstGeom>
          <a:solidFill>
            <a:schemeClr val="accent1"/>
          </a:solidFill>
          <a:ln w="25400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61811" name="Rectangle 19"/>
          <p:cNvSpPr>
            <a:spLocks noChangeArrowheads="1"/>
          </p:cNvSpPr>
          <p:nvPr/>
        </p:nvSpPr>
        <p:spPr bwMode="auto">
          <a:xfrm>
            <a:off x="6614505" y="3193406"/>
            <a:ext cx="1856232" cy="450850"/>
          </a:xfrm>
          <a:prstGeom prst="rect">
            <a:avLst/>
          </a:prstGeom>
          <a:solidFill>
            <a:schemeClr val="accent1"/>
          </a:solidFill>
          <a:ln w="25400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9700" name="Rectangle 7"/>
          <p:cNvSpPr>
            <a:spLocks noChangeArrowheads="1"/>
          </p:cNvSpPr>
          <p:nvPr/>
        </p:nvSpPr>
        <p:spPr bwMode="auto">
          <a:xfrm>
            <a:off x="468313" y="209550"/>
            <a:ext cx="8151812" cy="519113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b="1"/>
              <a:t>Steps for Properly Mixing an Aqueous Solution</a:t>
            </a:r>
          </a:p>
        </p:txBody>
      </p:sp>
      <p:sp>
        <p:nvSpPr>
          <p:cNvPr id="161800" name="Rectangle 8"/>
          <p:cNvSpPr>
            <a:spLocks noChangeArrowheads="1"/>
          </p:cNvSpPr>
          <p:nvPr/>
        </p:nvSpPr>
        <p:spPr bwMode="auto">
          <a:xfrm>
            <a:off x="223838" y="846237"/>
            <a:ext cx="8642046" cy="138499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dirty="0" smtClean="0"/>
              <a:t>1. In an </a:t>
            </a:r>
            <a:r>
              <a:rPr lang="en-US" dirty="0"/>
              <a:t>appropriate </a:t>
            </a:r>
            <a:r>
              <a:rPr lang="en-US" dirty="0" smtClean="0"/>
              <a:t>container, pour water in so that</a:t>
            </a:r>
          </a:p>
          <a:p>
            <a:pPr algn="l"/>
            <a:r>
              <a:rPr lang="en-US" dirty="0" smtClean="0"/>
              <a:t>    you have ~80% of your final, desired volume. This </a:t>
            </a:r>
          </a:p>
          <a:p>
            <a:pPr algn="l"/>
            <a:r>
              <a:rPr lang="en-US" dirty="0" smtClean="0"/>
              <a:t>    is </a:t>
            </a:r>
            <a:r>
              <a:rPr lang="en-US" dirty="0"/>
              <a:t>an approximate </a:t>
            </a:r>
            <a:r>
              <a:rPr lang="en-US" dirty="0" smtClean="0"/>
              <a:t>technique and takes little time</a:t>
            </a:r>
            <a:r>
              <a:rPr lang="en-US" dirty="0"/>
              <a:t>.</a:t>
            </a:r>
          </a:p>
        </p:txBody>
      </p:sp>
      <p:sp>
        <p:nvSpPr>
          <p:cNvPr id="161801" name="Rectangle 9"/>
          <p:cNvSpPr>
            <a:spLocks noChangeArrowheads="1"/>
          </p:cNvSpPr>
          <p:nvPr/>
        </p:nvSpPr>
        <p:spPr bwMode="auto">
          <a:xfrm>
            <a:off x="247650" y="2538963"/>
            <a:ext cx="3618298" cy="2246769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dirty="0"/>
              <a:t>2. Weigh out the </a:t>
            </a:r>
            <a:endParaRPr lang="en-US" dirty="0" smtClean="0"/>
          </a:p>
          <a:p>
            <a:pPr algn="l"/>
            <a:r>
              <a:rPr lang="en-US" dirty="0"/>
              <a:t> </a:t>
            </a:r>
            <a:r>
              <a:rPr lang="en-US" dirty="0" smtClean="0"/>
              <a:t>   proper amount </a:t>
            </a:r>
          </a:p>
          <a:p>
            <a:pPr algn="l"/>
            <a:r>
              <a:rPr lang="en-US" dirty="0"/>
              <a:t> </a:t>
            </a:r>
            <a:r>
              <a:rPr lang="en-US" dirty="0" smtClean="0"/>
              <a:t>   of </a:t>
            </a:r>
            <a:r>
              <a:rPr lang="en-US" dirty="0"/>
              <a:t>solute and </a:t>
            </a:r>
            <a:endParaRPr lang="en-US" dirty="0" smtClean="0"/>
          </a:p>
          <a:p>
            <a:pPr algn="l"/>
            <a:r>
              <a:rPr lang="en-US" dirty="0"/>
              <a:t> </a:t>
            </a:r>
            <a:r>
              <a:rPr lang="en-US" dirty="0" smtClean="0"/>
              <a:t>   mix </a:t>
            </a:r>
            <a:r>
              <a:rPr lang="en-US" dirty="0"/>
              <a:t>it into </a:t>
            </a:r>
            <a:r>
              <a:rPr lang="en-US" dirty="0" smtClean="0"/>
              <a:t>the </a:t>
            </a:r>
          </a:p>
          <a:p>
            <a:pPr algn="l"/>
            <a:r>
              <a:rPr lang="en-US" dirty="0"/>
              <a:t> </a:t>
            </a:r>
            <a:r>
              <a:rPr lang="en-US" dirty="0" smtClean="0"/>
              <a:t>   water from </a:t>
            </a:r>
            <a:r>
              <a:rPr lang="en-US" dirty="0"/>
              <a:t>Step 1. </a:t>
            </a:r>
          </a:p>
        </p:txBody>
      </p:sp>
      <p:sp>
        <p:nvSpPr>
          <p:cNvPr id="161802" name="Rectangle 10"/>
          <p:cNvSpPr>
            <a:spLocks noChangeArrowheads="1"/>
          </p:cNvSpPr>
          <p:nvPr/>
        </p:nvSpPr>
        <p:spPr bwMode="auto">
          <a:xfrm>
            <a:off x="247650" y="5047447"/>
            <a:ext cx="5341527" cy="954107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dirty="0"/>
              <a:t>3. “Top off” the solution to </a:t>
            </a:r>
            <a:r>
              <a:rPr lang="en-US" dirty="0" smtClean="0"/>
              <a:t>your</a:t>
            </a:r>
            <a:endParaRPr lang="en-US" dirty="0"/>
          </a:p>
          <a:p>
            <a:pPr algn="l"/>
            <a:r>
              <a:rPr lang="en-US" dirty="0"/>
              <a:t>    </a:t>
            </a:r>
            <a:r>
              <a:rPr lang="en-US" dirty="0" smtClean="0"/>
              <a:t>final, desired volume </a:t>
            </a:r>
            <a:r>
              <a:rPr lang="en-US" dirty="0"/>
              <a:t>and mix.</a:t>
            </a:r>
          </a:p>
        </p:txBody>
      </p:sp>
      <p:sp>
        <p:nvSpPr>
          <p:cNvPr id="161844" name="Rectangle 52"/>
          <p:cNvSpPr>
            <a:spLocks noChangeArrowheads="1"/>
          </p:cNvSpPr>
          <p:nvPr/>
        </p:nvSpPr>
        <p:spPr bwMode="auto">
          <a:xfrm>
            <a:off x="4244702" y="5974706"/>
            <a:ext cx="1631950" cy="64135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sz="3600" b="1" dirty="0"/>
              <a:t>DONE.</a:t>
            </a:r>
          </a:p>
        </p:txBody>
      </p:sp>
      <p:pic>
        <p:nvPicPr>
          <p:cNvPr id="161846" name="Picture 54" descr="j0318920[1]"/>
          <p:cNvPicPr>
            <a:picLocks noChangeAspect="1" noChangeArrowheads="1"/>
          </p:cNvPicPr>
          <p:nvPr/>
        </p:nvPicPr>
        <p:blipFill>
          <a:blip r:embed="rId2" cstate="screen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40237" y="2570578"/>
            <a:ext cx="2591553" cy="20231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82"/>
          <p:cNvGrpSpPr>
            <a:grpSpLocks/>
          </p:cNvGrpSpPr>
          <p:nvPr/>
        </p:nvGrpSpPr>
        <p:grpSpPr bwMode="auto">
          <a:xfrm>
            <a:off x="6426450" y="2867968"/>
            <a:ext cx="2242702" cy="3106738"/>
            <a:chOff x="4893" y="1916"/>
            <a:chExt cx="586" cy="1957"/>
          </a:xfrm>
        </p:grpSpPr>
        <p:sp>
          <p:nvSpPr>
            <p:cNvPr id="29708" name="Line 13"/>
            <p:cNvSpPr>
              <a:spLocks noChangeShapeType="1"/>
            </p:cNvSpPr>
            <p:nvPr/>
          </p:nvSpPr>
          <p:spPr bwMode="auto">
            <a:xfrm>
              <a:off x="4940" y="2001"/>
              <a:ext cx="0" cy="187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9709" name="Line 14"/>
            <p:cNvSpPr>
              <a:spLocks noChangeShapeType="1"/>
            </p:cNvSpPr>
            <p:nvPr/>
          </p:nvSpPr>
          <p:spPr bwMode="auto">
            <a:xfrm>
              <a:off x="5425" y="2001"/>
              <a:ext cx="0" cy="187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9710" name="Line 15"/>
            <p:cNvSpPr>
              <a:spLocks noChangeShapeType="1"/>
            </p:cNvSpPr>
            <p:nvPr/>
          </p:nvSpPr>
          <p:spPr bwMode="auto">
            <a:xfrm>
              <a:off x="4893" y="1917"/>
              <a:ext cx="586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9711" name="Line 16"/>
            <p:cNvSpPr>
              <a:spLocks noChangeShapeType="1"/>
            </p:cNvSpPr>
            <p:nvPr/>
          </p:nvSpPr>
          <p:spPr bwMode="auto">
            <a:xfrm flipV="1">
              <a:off x="5428" y="1916"/>
              <a:ext cx="43" cy="8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9712" name="Line 17"/>
            <p:cNvSpPr>
              <a:spLocks noChangeShapeType="1"/>
            </p:cNvSpPr>
            <p:nvPr/>
          </p:nvSpPr>
          <p:spPr bwMode="auto">
            <a:xfrm flipH="1" flipV="1">
              <a:off x="4898" y="1917"/>
              <a:ext cx="46" cy="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9715" name="Line 57"/>
            <p:cNvSpPr>
              <a:spLocks noChangeShapeType="1"/>
            </p:cNvSpPr>
            <p:nvPr/>
          </p:nvSpPr>
          <p:spPr bwMode="auto">
            <a:xfrm>
              <a:off x="4937" y="2971"/>
              <a:ext cx="485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9716" name="Line 58"/>
            <p:cNvSpPr>
              <a:spLocks noChangeShapeType="1"/>
            </p:cNvSpPr>
            <p:nvPr/>
          </p:nvSpPr>
          <p:spPr bwMode="auto">
            <a:xfrm>
              <a:off x="5099" y="2898"/>
              <a:ext cx="17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9717" name="Line 59"/>
            <p:cNvSpPr>
              <a:spLocks noChangeShapeType="1"/>
            </p:cNvSpPr>
            <p:nvPr/>
          </p:nvSpPr>
          <p:spPr bwMode="auto">
            <a:xfrm>
              <a:off x="4937" y="2827"/>
              <a:ext cx="485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9718" name="Line 60"/>
            <p:cNvSpPr>
              <a:spLocks noChangeShapeType="1"/>
            </p:cNvSpPr>
            <p:nvPr/>
          </p:nvSpPr>
          <p:spPr bwMode="auto">
            <a:xfrm>
              <a:off x="5099" y="2754"/>
              <a:ext cx="17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9719" name="Line 61"/>
            <p:cNvSpPr>
              <a:spLocks noChangeShapeType="1"/>
            </p:cNvSpPr>
            <p:nvPr/>
          </p:nvSpPr>
          <p:spPr bwMode="auto">
            <a:xfrm>
              <a:off x="4937" y="3255"/>
              <a:ext cx="485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9720" name="Line 62"/>
            <p:cNvSpPr>
              <a:spLocks noChangeShapeType="1"/>
            </p:cNvSpPr>
            <p:nvPr/>
          </p:nvSpPr>
          <p:spPr bwMode="auto">
            <a:xfrm>
              <a:off x="5099" y="3182"/>
              <a:ext cx="17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9721" name="Line 63"/>
            <p:cNvSpPr>
              <a:spLocks noChangeShapeType="1"/>
            </p:cNvSpPr>
            <p:nvPr/>
          </p:nvSpPr>
          <p:spPr bwMode="auto">
            <a:xfrm>
              <a:off x="4937" y="3111"/>
              <a:ext cx="485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9722" name="Line 64"/>
            <p:cNvSpPr>
              <a:spLocks noChangeShapeType="1"/>
            </p:cNvSpPr>
            <p:nvPr/>
          </p:nvSpPr>
          <p:spPr bwMode="auto">
            <a:xfrm>
              <a:off x="5099" y="3038"/>
              <a:ext cx="17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9723" name="Line 65"/>
            <p:cNvSpPr>
              <a:spLocks noChangeShapeType="1"/>
            </p:cNvSpPr>
            <p:nvPr/>
          </p:nvSpPr>
          <p:spPr bwMode="auto">
            <a:xfrm>
              <a:off x="4937" y="3544"/>
              <a:ext cx="485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9724" name="Line 66"/>
            <p:cNvSpPr>
              <a:spLocks noChangeShapeType="1"/>
            </p:cNvSpPr>
            <p:nvPr/>
          </p:nvSpPr>
          <p:spPr bwMode="auto">
            <a:xfrm>
              <a:off x="5099" y="3471"/>
              <a:ext cx="17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9725" name="Line 67"/>
            <p:cNvSpPr>
              <a:spLocks noChangeShapeType="1"/>
            </p:cNvSpPr>
            <p:nvPr/>
          </p:nvSpPr>
          <p:spPr bwMode="auto">
            <a:xfrm>
              <a:off x="4937" y="3400"/>
              <a:ext cx="485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9726" name="Line 68"/>
            <p:cNvSpPr>
              <a:spLocks noChangeShapeType="1"/>
            </p:cNvSpPr>
            <p:nvPr/>
          </p:nvSpPr>
          <p:spPr bwMode="auto">
            <a:xfrm>
              <a:off x="5099" y="3327"/>
              <a:ext cx="17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9727" name="Line 69"/>
            <p:cNvSpPr>
              <a:spLocks noChangeShapeType="1"/>
            </p:cNvSpPr>
            <p:nvPr/>
          </p:nvSpPr>
          <p:spPr bwMode="auto">
            <a:xfrm>
              <a:off x="4937" y="3687"/>
              <a:ext cx="485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9728" name="Line 70"/>
            <p:cNvSpPr>
              <a:spLocks noChangeShapeType="1"/>
            </p:cNvSpPr>
            <p:nvPr/>
          </p:nvSpPr>
          <p:spPr bwMode="auto">
            <a:xfrm>
              <a:off x="5099" y="3614"/>
              <a:ext cx="17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9729" name="Line 71"/>
            <p:cNvSpPr>
              <a:spLocks noChangeShapeType="1"/>
            </p:cNvSpPr>
            <p:nvPr/>
          </p:nvSpPr>
          <p:spPr bwMode="auto">
            <a:xfrm>
              <a:off x="4937" y="2686"/>
              <a:ext cx="485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9730" name="Line 72"/>
            <p:cNvSpPr>
              <a:spLocks noChangeShapeType="1"/>
            </p:cNvSpPr>
            <p:nvPr/>
          </p:nvSpPr>
          <p:spPr bwMode="auto">
            <a:xfrm>
              <a:off x="4937" y="2548"/>
              <a:ext cx="485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9731" name="Line 73"/>
            <p:cNvSpPr>
              <a:spLocks noChangeShapeType="1"/>
            </p:cNvSpPr>
            <p:nvPr/>
          </p:nvSpPr>
          <p:spPr bwMode="auto">
            <a:xfrm>
              <a:off x="5099" y="2475"/>
              <a:ext cx="17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9732" name="Line 74"/>
            <p:cNvSpPr>
              <a:spLocks noChangeShapeType="1"/>
            </p:cNvSpPr>
            <p:nvPr/>
          </p:nvSpPr>
          <p:spPr bwMode="auto">
            <a:xfrm>
              <a:off x="4937" y="2404"/>
              <a:ext cx="485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9733" name="Line 75"/>
            <p:cNvSpPr>
              <a:spLocks noChangeShapeType="1"/>
            </p:cNvSpPr>
            <p:nvPr/>
          </p:nvSpPr>
          <p:spPr bwMode="auto">
            <a:xfrm>
              <a:off x="5099" y="2331"/>
              <a:ext cx="17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9734" name="Line 76"/>
            <p:cNvSpPr>
              <a:spLocks noChangeShapeType="1"/>
            </p:cNvSpPr>
            <p:nvPr/>
          </p:nvSpPr>
          <p:spPr bwMode="auto">
            <a:xfrm>
              <a:off x="5099" y="2615"/>
              <a:ext cx="17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9735" name="Line 77"/>
            <p:cNvSpPr>
              <a:spLocks noChangeShapeType="1"/>
            </p:cNvSpPr>
            <p:nvPr/>
          </p:nvSpPr>
          <p:spPr bwMode="auto">
            <a:xfrm>
              <a:off x="4937" y="2263"/>
              <a:ext cx="485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9736" name="Line 78"/>
            <p:cNvSpPr>
              <a:spLocks noChangeShapeType="1"/>
            </p:cNvSpPr>
            <p:nvPr/>
          </p:nvSpPr>
          <p:spPr bwMode="auto">
            <a:xfrm>
              <a:off x="5099" y="2187"/>
              <a:ext cx="17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9737" name="Line 79"/>
            <p:cNvSpPr>
              <a:spLocks noChangeShapeType="1"/>
            </p:cNvSpPr>
            <p:nvPr/>
          </p:nvSpPr>
          <p:spPr bwMode="auto">
            <a:xfrm>
              <a:off x="4937" y="2116"/>
              <a:ext cx="485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42" name="Line 70"/>
            <p:cNvSpPr>
              <a:spLocks noChangeShapeType="1"/>
            </p:cNvSpPr>
            <p:nvPr/>
          </p:nvSpPr>
          <p:spPr bwMode="auto">
            <a:xfrm>
              <a:off x="5099" y="3770"/>
              <a:ext cx="17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43" name="Line 69"/>
            <p:cNvSpPr>
              <a:spLocks noChangeShapeType="1"/>
            </p:cNvSpPr>
            <p:nvPr/>
          </p:nvSpPr>
          <p:spPr bwMode="auto">
            <a:xfrm>
              <a:off x="4937" y="3867"/>
              <a:ext cx="485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0879501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180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180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18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2000"/>
                                        <p:tgtEl>
                                          <p:spTgt spid="161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16180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16180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16180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61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180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180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18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0"/>
                                        <p:tgtEl>
                                          <p:spTgt spid="1618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618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618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618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618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 tmFilter="0,0; .5, 1; 1, 1"/>
                                        <p:tgtEl>
                                          <p:spTgt spid="161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1810" grpId="0" animBg="1"/>
      <p:bldP spid="161811" grpId="0" animBg="1"/>
      <p:bldP spid="161800" grpId="0"/>
      <p:bldP spid="161801" grpId="0"/>
      <p:bldP spid="161802" grpId="0"/>
      <p:bldP spid="16184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9"/>
          <p:cNvSpPr>
            <a:spLocks noChangeArrowheads="1"/>
          </p:cNvSpPr>
          <p:nvPr/>
        </p:nvSpPr>
        <p:spPr bwMode="auto">
          <a:xfrm>
            <a:off x="270742" y="133898"/>
            <a:ext cx="8803179" cy="58477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sz="3200" b="1" dirty="0" smtClean="0">
                <a:latin typeface="Arial Narrow" pitchFamily="34" charset="0"/>
              </a:rPr>
              <a:t>Saul ‘Chuck’ </a:t>
            </a:r>
            <a:r>
              <a:rPr lang="en-US" sz="3200" b="1" dirty="0" err="1" smtClean="0">
                <a:latin typeface="Arial Narrow" pitchFamily="34" charset="0"/>
              </a:rPr>
              <a:t>Cooawlkay</a:t>
            </a:r>
            <a:r>
              <a:rPr lang="en-US" sz="3200" b="1" dirty="0" smtClean="0">
                <a:latin typeface="Arial Narrow" pitchFamily="34" charset="0"/>
              </a:rPr>
              <a:t> knows exceptions? </a:t>
            </a:r>
            <a:r>
              <a:rPr lang="en-US" sz="3200" b="1" dirty="0" err="1" smtClean="0">
                <a:latin typeface="Arial Narrow" pitchFamily="34" charset="0"/>
              </a:rPr>
              <a:t>Naaaah</a:t>
            </a:r>
            <a:r>
              <a:rPr lang="en-US" sz="3200" b="1" dirty="0" smtClean="0">
                <a:latin typeface="Arial Narrow" pitchFamily="34" charset="0"/>
              </a:rPr>
              <a:t>.  </a:t>
            </a:r>
            <a:endParaRPr lang="en-US" sz="3200" b="1" dirty="0">
              <a:latin typeface="Arial Narrow" pitchFamily="34" charset="0"/>
            </a:endParaRPr>
          </a:p>
        </p:txBody>
      </p:sp>
      <p:pic>
        <p:nvPicPr>
          <p:cNvPr id="8194" name="Picture 2" descr="http://www.wordsfromtheherd.com/wp-content/uploads/2012/04/jud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96444" y="1487285"/>
            <a:ext cx="4841071" cy="4629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29"/>
          <p:cNvSpPr>
            <a:spLocks noChangeArrowheads="1"/>
          </p:cNvSpPr>
          <p:nvPr/>
        </p:nvSpPr>
        <p:spPr bwMode="auto">
          <a:xfrm>
            <a:off x="50007" y="6185001"/>
            <a:ext cx="9132949" cy="553998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sz="3000" b="1" dirty="0" smtClean="0">
                <a:solidFill>
                  <a:schemeClr val="tx1"/>
                </a:solidFill>
                <a:latin typeface="Arial Narrow" pitchFamily="34" charset="0"/>
              </a:rPr>
              <a:t>the honorable, no-nonsense judge: Saul ‘Chuck’ </a:t>
            </a:r>
            <a:r>
              <a:rPr lang="en-US" sz="3000" b="1" dirty="0" err="1" smtClean="0">
                <a:solidFill>
                  <a:schemeClr val="tx1"/>
                </a:solidFill>
                <a:latin typeface="Arial Narrow" pitchFamily="34" charset="0"/>
              </a:rPr>
              <a:t>Cooawlkay</a:t>
            </a:r>
            <a:endParaRPr lang="en-US" sz="30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6" name="Rectangle 29"/>
          <p:cNvSpPr>
            <a:spLocks noChangeArrowheads="1"/>
          </p:cNvSpPr>
          <p:nvPr/>
        </p:nvSpPr>
        <p:spPr bwMode="auto">
          <a:xfrm>
            <a:off x="332049" y="765626"/>
            <a:ext cx="776175" cy="58477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sz="3200" b="1" dirty="0" smtClean="0">
                <a:latin typeface="+mj-lt"/>
              </a:rPr>
              <a:t>sol</a:t>
            </a:r>
            <a:endParaRPr lang="en-US" sz="3200" b="1" dirty="0">
              <a:latin typeface="+mj-lt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375192" y="777501"/>
            <a:ext cx="3141373" cy="58477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sz="3200" b="1" dirty="0" smtClean="0"/>
              <a:t>CH</a:t>
            </a:r>
            <a:r>
              <a:rPr lang="en-US" sz="3200" b="1" baseline="-25000" dirty="0" smtClean="0"/>
              <a:t>3</a:t>
            </a:r>
            <a:r>
              <a:rPr lang="en-US" sz="3200" b="1" dirty="0" smtClean="0"/>
              <a:t>COO</a:t>
            </a:r>
            <a:r>
              <a:rPr lang="en-US" sz="3200" b="1" baseline="30000" dirty="0" smtClean="0"/>
              <a:t>–</a:t>
            </a:r>
            <a:r>
              <a:rPr lang="en-US" sz="3200" b="1" dirty="0"/>
              <a:t> 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Alk</a:t>
            </a:r>
            <a:r>
              <a:rPr lang="en-US" sz="3200" b="1" baseline="30000" dirty="0" smtClean="0"/>
              <a:t>+</a:t>
            </a:r>
            <a:r>
              <a:rPr lang="en-US" sz="3200" b="1" dirty="0" smtClean="0"/>
              <a:t> </a:t>
            </a:r>
            <a:endParaRPr lang="en-US" sz="3200" b="1" dirty="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7564907" y="777501"/>
            <a:ext cx="1204176" cy="58477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sz="3200" b="1" dirty="0" smtClean="0"/>
              <a:t>NH</a:t>
            </a:r>
            <a:r>
              <a:rPr lang="en-US" sz="3200" b="1" baseline="-25000" dirty="0" smtClean="0"/>
              <a:t>4</a:t>
            </a:r>
            <a:r>
              <a:rPr lang="en-US" sz="3200" b="1" baseline="30000" dirty="0" smtClean="0"/>
              <a:t>+</a:t>
            </a:r>
            <a:r>
              <a:rPr lang="en-US" sz="3200" b="1" dirty="0" smtClean="0"/>
              <a:t> </a:t>
            </a:r>
            <a:endParaRPr lang="en-US" sz="3200" b="1" dirty="0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4424843" y="777501"/>
            <a:ext cx="1332416" cy="58477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sz="3200" b="1" dirty="0" smtClean="0"/>
              <a:t>NO</a:t>
            </a:r>
            <a:r>
              <a:rPr lang="en-US" sz="3200" b="1" baseline="-25000" dirty="0" smtClean="0"/>
              <a:t>3</a:t>
            </a:r>
            <a:r>
              <a:rPr lang="en-US" sz="3200" b="1" baseline="30000" dirty="0" smtClean="0"/>
              <a:t>–</a:t>
            </a:r>
            <a:r>
              <a:rPr lang="en-US" sz="3200" b="1" dirty="0" smtClean="0"/>
              <a:t>  </a:t>
            </a:r>
            <a:endParaRPr lang="en-US" sz="3200" b="1" dirty="0"/>
          </a:p>
        </p:txBody>
      </p:sp>
      <p:sp>
        <p:nvSpPr>
          <p:cNvPr id="2" name="Rectangle 1"/>
          <p:cNvSpPr/>
          <p:nvPr/>
        </p:nvSpPr>
        <p:spPr bwMode="auto">
          <a:xfrm>
            <a:off x="50007" y="718673"/>
            <a:ext cx="8719076" cy="643603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50007" y="6140198"/>
            <a:ext cx="9023914" cy="643603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07477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/>
          <p:cNvSpPr>
            <a:spLocks noChangeArrowheads="1"/>
          </p:cNvSpPr>
          <p:nvPr/>
        </p:nvSpPr>
        <p:spPr bwMode="auto">
          <a:xfrm>
            <a:off x="3957576" y="5572125"/>
            <a:ext cx="1479550" cy="615950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0723" name="Rectangle 14"/>
          <p:cNvSpPr>
            <a:spLocks noChangeArrowheads="1"/>
          </p:cNvSpPr>
          <p:nvPr/>
        </p:nvSpPr>
        <p:spPr bwMode="auto">
          <a:xfrm>
            <a:off x="868363" y="320675"/>
            <a:ext cx="7367587" cy="94615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/>
              <a:t>What is the conc. of sodium ions in a 0.025 M</a:t>
            </a:r>
          </a:p>
          <a:p>
            <a:pPr algn="l"/>
            <a:r>
              <a:rPr lang="en-US"/>
              <a:t>solution of sodium phosphate? </a:t>
            </a:r>
          </a:p>
        </p:txBody>
      </p:sp>
      <p:grpSp>
        <p:nvGrpSpPr>
          <p:cNvPr id="2" name="Group 23"/>
          <p:cNvGrpSpPr>
            <a:grpSpLocks/>
          </p:cNvGrpSpPr>
          <p:nvPr/>
        </p:nvGrpSpPr>
        <p:grpSpPr bwMode="auto">
          <a:xfrm>
            <a:off x="1131888" y="1274763"/>
            <a:ext cx="2897187" cy="1423987"/>
            <a:chOff x="247" y="860"/>
            <a:chExt cx="1825" cy="897"/>
          </a:xfrm>
        </p:grpSpPr>
        <p:sp>
          <p:nvSpPr>
            <p:cNvPr id="30736" name="Rectangle 4"/>
            <p:cNvSpPr>
              <a:spLocks noChangeArrowheads="1"/>
            </p:cNvSpPr>
            <p:nvPr/>
          </p:nvSpPr>
          <p:spPr bwMode="auto">
            <a:xfrm>
              <a:off x="247" y="1430"/>
              <a:ext cx="1825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>
                  <a:solidFill>
                    <a:schemeClr val="tx1"/>
                  </a:solidFill>
                </a:rPr>
                <a:t>strong electrolyte</a:t>
              </a:r>
            </a:p>
          </p:txBody>
        </p:sp>
        <p:sp>
          <p:nvSpPr>
            <p:cNvPr id="30737" name="Line 15"/>
            <p:cNvSpPr>
              <a:spLocks noChangeShapeType="1"/>
            </p:cNvSpPr>
            <p:nvPr/>
          </p:nvSpPr>
          <p:spPr bwMode="auto">
            <a:xfrm flipV="1">
              <a:off x="1510" y="860"/>
              <a:ext cx="364" cy="62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162832" name="Rectangle 16"/>
          <p:cNvSpPr>
            <a:spLocks noChangeArrowheads="1"/>
          </p:cNvSpPr>
          <p:nvPr/>
        </p:nvSpPr>
        <p:spPr bwMode="auto">
          <a:xfrm>
            <a:off x="1255713" y="4922838"/>
            <a:ext cx="2057400" cy="519112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>
                <a:solidFill>
                  <a:schemeClr val="tx1"/>
                </a:solidFill>
              </a:rPr>
              <a:t>Na</a:t>
            </a:r>
            <a:r>
              <a:rPr lang="en-US" baseline="-25000">
                <a:solidFill>
                  <a:schemeClr val="tx1"/>
                </a:solidFill>
              </a:rPr>
              <a:t>3</a:t>
            </a:r>
            <a:r>
              <a:rPr lang="en-US">
                <a:solidFill>
                  <a:schemeClr val="tx1"/>
                </a:solidFill>
              </a:rPr>
              <a:t>PO</a:t>
            </a:r>
            <a:r>
              <a:rPr lang="en-US" baseline="-25000">
                <a:solidFill>
                  <a:schemeClr val="tx1"/>
                </a:solidFill>
              </a:rPr>
              <a:t>4</a:t>
            </a:r>
            <a:r>
              <a:rPr lang="en-US">
                <a:solidFill>
                  <a:schemeClr val="tx1"/>
                </a:solidFill>
              </a:rPr>
              <a:t>(aq)</a:t>
            </a:r>
          </a:p>
        </p:txBody>
      </p:sp>
      <p:sp>
        <p:nvSpPr>
          <p:cNvPr id="162833" name="Line 17"/>
          <p:cNvSpPr>
            <a:spLocks noChangeShapeType="1"/>
          </p:cNvSpPr>
          <p:nvPr/>
        </p:nvSpPr>
        <p:spPr bwMode="auto">
          <a:xfrm>
            <a:off x="3376613" y="5208588"/>
            <a:ext cx="63817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62834" name="Rectangle 18"/>
          <p:cNvSpPr>
            <a:spLocks noChangeArrowheads="1"/>
          </p:cNvSpPr>
          <p:nvPr/>
        </p:nvSpPr>
        <p:spPr bwMode="auto">
          <a:xfrm>
            <a:off x="1520825" y="5621338"/>
            <a:ext cx="147161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>
                <a:solidFill>
                  <a:schemeClr val="tx1"/>
                </a:solidFill>
              </a:rPr>
              <a:t>0.025 M</a:t>
            </a:r>
          </a:p>
        </p:txBody>
      </p:sp>
      <p:sp>
        <p:nvSpPr>
          <p:cNvPr id="162835" name="Rectangle 19"/>
          <p:cNvSpPr>
            <a:spLocks noChangeArrowheads="1"/>
          </p:cNvSpPr>
          <p:nvPr/>
        </p:nvSpPr>
        <p:spPr bwMode="auto">
          <a:xfrm>
            <a:off x="3944876" y="5621338"/>
            <a:ext cx="147161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>
                <a:solidFill>
                  <a:schemeClr val="tx1"/>
                </a:solidFill>
              </a:rPr>
              <a:t>0.075 M</a:t>
            </a:r>
          </a:p>
        </p:txBody>
      </p:sp>
      <p:pic>
        <p:nvPicPr>
          <p:cNvPr id="162837" name="Picture 21" descr="j0188283[1]"/>
          <p:cNvPicPr>
            <a:picLocks noChangeAspect="1" noChangeArrowheads="1"/>
          </p:cNvPicPr>
          <p:nvPr/>
        </p:nvPicPr>
        <p:blipFill>
          <a:blip r:embed="rId2" cstate="screen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70563" y="1090613"/>
            <a:ext cx="2651125" cy="351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2841" name="Rectangle 25"/>
          <p:cNvSpPr>
            <a:spLocks noChangeArrowheads="1"/>
          </p:cNvSpPr>
          <p:nvPr/>
        </p:nvSpPr>
        <p:spPr bwMode="auto">
          <a:xfrm>
            <a:off x="4171950" y="4939834"/>
            <a:ext cx="2608406" cy="52322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dirty="0">
                <a:solidFill>
                  <a:schemeClr val="tx1"/>
                </a:solidFill>
              </a:rPr>
              <a:t>3 Na</a:t>
            </a:r>
            <a:r>
              <a:rPr lang="en-US" baseline="30000" dirty="0" smtClean="0">
                <a:solidFill>
                  <a:schemeClr val="tx1"/>
                </a:solidFill>
              </a:rPr>
              <a:t>+</a:t>
            </a:r>
            <a:r>
              <a:rPr lang="en-US" dirty="0" smtClean="0">
                <a:solidFill>
                  <a:schemeClr val="tx1"/>
                </a:solidFill>
              </a:rPr>
              <a:t>  </a:t>
            </a:r>
            <a:r>
              <a:rPr lang="en-US" dirty="0">
                <a:solidFill>
                  <a:schemeClr val="tx1"/>
                </a:solidFill>
              </a:rPr>
              <a:t>+  </a:t>
            </a:r>
            <a:r>
              <a:rPr lang="en-US" dirty="0" err="1">
                <a:solidFill>
                  <a:schemeClr val="tx1"/>
                </a:solidFill>
              </a:rPr>
              <a:t>PO</a:t>
            </a:r>
            <a:r>
              <a:rPr lang="en-US" baseline="-25000" dirty="0" err="1">
                <a:solidFill>
                  <a:schemeClr val="tx1"/>
                </a:solidFill>
              </a:rPr>
              <a:t>4</a:t>
            </a:r>
            <a:r>
              <a:rPr lang="en-US" baseline="30000" dirty="0" err="1">
                <a:solidFill>
                  <a:schemeClr val="tx1"/>
                </a:solidFill>
              </a:rPr>
              <a:t>3</a:t>
            </a:r>
            <a:r>
              <a:rPr lang="en-US" baseline="30000" dirty="0" smtClean="0">
                <a:solidFill>
                  <a:schemeClr val="tx1"/>
                </a:solidFill>
              </a:rPr>
              <a:t>–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2842" name="Text Box 26"/>
          <p:cNvSpPr txBox="1">
            <a:spLocks noChangeArrowheads="1"/>
          </p:cNvSpPr>
          <p:nvPr/>
        </p:nvSpPr>
        <p:spPr bwMode="auto">
          <a:xfrm>
            <a:off x="708025" y="3168650"/>
            <a:ext cx="7810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dirty="0">
                <a:solidFill>
                  <a:schemeClr val="tx1"/>
                </a:solidFill>
              </a:rPr>
              <a:t>Na</a:t>
            </a:r>
            <a:r>
              <a:rPr lang="en-US" baseline="30000" dirty="0">
                <a:solidFill>
                  <a:schemeClr val="tx1"/>
                </a:solidFill>
              </a:rPr>
              <a:t>+</a:t>
            </a:r>
          </a:p>
        </p:txBody>
      </p:sp>
      <p:sp>
        <p:nvSpPr>
          <p:cNvPr id="162843" name="Text Box 27"/>
          <p:cNvSpPr txBox="1">
            <a:spLocks noChangeArrowheads="1"/>
          </p:cNvSpPr>
          <p:nvPr/>
        </p:nvSpPr>
        <p:spPr bwMode="auto">
          <a:xfrm>
            <a:off x="1612900" y="3168650"/>
            <a:ext cx="11017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>
                <a:solidFill>
                  <a:schemeClr val="tx1"/>
                </a:solidFill>
              </a:rPr>
              <a:t>PO</a:t>
            </a:r>
            <a:r>
              <a:rPr lang="en-US" baseline="-25000">
                <a:solidFill>
                  <a:schemeClr val="tx1"/>
                </a:solidFill>
              </a:rPr>
              <a:t>4</a:t>
            </a:r>
            <a:r>
              <a:rPr lang="en-US" baseline="30000">
                <a:solidFill>
                  <a:schemeClr val="tx1"/>
                </a:solidFill>
              </a:rPr>
              <a:t>3–</a:t>
            </a:r>
          </a:p>
        </p:txBody>
      </p:sp>
      <p:sp>
        <p:nvSpPr>
          <p:cNvPr id="162844" name="Text Box 28"/>
          <p:cNvSpPr txBox="1">
            <a:spLocks noChangeArrowheads="1"/>
          </p:cNvSpPr>
          <p:nvPr/>
        </p:nvSpPr>
        <p:spPr bwMode="auto">
          <a:xfrm>
            <a:off x="862013" y="3792538"/>
            <a:ext cx="14224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>
                <a:solidFill>
                  <a:schemeClr val="tx1"/>
                </a:solidFill>
              </a:rPr>
              <a:t>Na</a:t>
            </a:r>
            <a:r>
              <a:rPr lang="en-US" baseline="-25000">
                <a:solidFill>
                  <a:schemeClr val="tx1"/>
                </a:solidFill>
              </a:rPr>
              <a:t>3</a:t>
            </a:r>
            <a:r>
              <a:rPr lang="en-US">
                <a:solidFill>
                  <a:schemeClr val="tx1"/>
                </a:solidFill>
              </a:rPr>
              <a:t>PO</a:t>
            </a:r>
            <a:r>
              <a:rPr lang="en-US" baseline="-25000">
                <a:solidFill>
                  <a:schemeClr val="tx1"/>
                </a:solidFill>
              </a:rPr>
              <a:t>4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628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628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28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28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628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28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28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62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628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628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628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628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628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628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628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628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628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628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628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628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628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628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628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628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628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628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162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2818" grpId="0" animBg="1"/>
      <p:bldP spid="162832" grpId="0"/>
      <p:bldP spid="162833" grpId="0" animBg="1"/>
      <p:bldP spid="162834" grpId="0"/>
      <p:bldP spid="162835" grpId="0"/>
      <p:bldP spid="162841" grpId="0"/>
      <p:bldP spid="162842" grpId="0"/>
      <p:bldP spid="162843" grpId="0"/>
      <p:bldP spid="162844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6"/>
          <p:cNvSpPr>
            <a:spLocks noChangeArrowheads="1"/>
          </p:cNvSpPr>
          <p:nvPr/>
        </p:nvSpPr>
        <p:spPr bwMode="auto">
          <a:xfrm>
            <a:off x="172339" y="1037181"/>
            <a:ext cx="8888972" cy="569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 algn="l">
              <a:spcBef>
                <a:spcPct val="20000"/>
              </a:spcBef>
            </a:pPr>
            <a:r>
              <a:rPr lang="en-US" dirty="0" smtClean="0">
                <a:solidFill>
                  <a:srgbClr val="000000"/>
                </a:solidFill>
                <a:latin typeface="Arial" pitchFamily="34" charset="0"/>
              </a:rPr>
              <a:t>1. </a:t>
            </a:r>
            <a:r>
              <a:rPr lang="en-US" u="sng" dirty="0" smtClean="0">
                <a:solidFill>
                  <a:srgbClr val="000000"/>
                </a:solidFill>
                <a:latin typeface="Arial" pitchFamily="34" charset="0"/>
              </a:rPr>
              <a:t>Molarity</a:t>
            </a:r>
            <a:r>
              <a:rPr lang="en-US" dirty="0" smtClean="0">
                <a:solidFill>
                  <a:srgbClr val="000000"/>
                </a:solidFill>
                <a:latin typeface="Arial" pitchFamily="34" charset="0"/>
              </a:rPr>
              <a:t> is the ratio of the number of</a:t>
            </a:r>
          </a:p>
          <a:p>
            <a:pPr marL="342900" indent="-342900" algn="l">
              <a:spcBef>
                <a:spcPct val="20000"/>
              </a:spcBef>
            </a:pPr>
            <a:r>
              <a:rPr lang="en-US" dirty="0" smtClean="0">
                <a:solidFill>
                  <a:srgbClr val="000000"/>
                </a:solidFill>
                <a:latin typeface="Arial" pitchFamily="34" charset="0"/>
              </a:rPr>
              <a:t>	moles of solute to the liters of solution. </a:t>
            </a:r>
          </a:p>
          <a:p>
            <a:pPr marL="342900" indent="-342900" algn="l">
              <a:spcBef>
                <a:spcPct val="20000"/>
              </a:spcBef>
            </a:pPr>
            <a:endParaRPr lang="en-US" dirty="0">
              <a:solidFill>
                <a:srgbClr val="000000"/>
              </a:solidFill>
              <a:latin typeface="Arial" pitchFamily="34" charset="0"/>
            </a:endParaRPr>
          </a:p>
          <a:p>
            <a:pPr marL="342900" indent="-342900" algn="l">
              <a:spcBef>
                <a:spcPct val="20000"/>
              </a:spcBef>
            </a:pPr>
            <a:r>
              <a:rPr lang="en-US" dirty="0" smtClean="0">
                <a:solidFill>
                  <a:srgbClr val="000000"/>
                </a:solidFill>
                <a:latin typeface="Arial" pitchFamily="34" charset="0"/>
              </a:rPr>
              <a:t>2. When mixing a solution, start with a large volume of</a:t>
            </a:r>
          </a:p>
          <a:p>
            <a:pPr marL="342900" indent="-342900" algn="l">
              <a:spcBef>
                <a:spcPct val="20000"/>
              </a:spcBef>
            </a:pPr>
            <a:r>
              <a:rPr lang="en-US" dirty="0">
                <a:solidFill>
                  <a:srgbClr val="000000"/>
                </a:solidFill>
                <a:latin typeface="Arial" pitchFamily="34" charset="0"/>
              </a:rPr>
              <a:t>	</a:t>
            </a:r>
            <a:r>
              <a:rPr lang="en-US" dirty="0" smtClean="0">
                <a:solidFill>
                  <a:srgbClr val="000000"/>
                </a:solidFill>
                <a:latin typeface="Arial" pitchFamily="34" charset="0"/>
              </a:rPr>
              <a:t>solvent, then add your measured solute, then top off</a:t>
            </a:r>
          </a:p>
          <a:p>
            <a:pPr marL="342900" indent="-342900" algn="l">
              <a:spcBef>
                <a:spcPct val="20000"/>
              </a:spcBef>
            </a:pPr>
            <a:r>
              <a:rPr lang="en-US" dirty="0">
                <a:solidFill>
                  <a:srgbClr val="000000"/>
                </a:solidFill>
                <a:latin typeface="Arial" pitchFamily="34" charset="0"/>
              </a:rPr>
              <a:t>	</a:t>
            </a:r>
            <a:r>
              <a:rPr lang="en-US" dirty="0" smtClean="0">
                <a:solidFill>
                  <a:srgbClr val="000000"/>
                </a:solidFill>
                <a:latin typeface="Arial" pitchFamily="34" charset="0"/>
              </a:rPr>
              <a:t>the mixture to its final volume. The initial large </a:t>
            </a:r>
          </a:p>
          <a:p>
            <a:pPr marL="342900" indent="-342900" algn="l">
              <a:spcBef>
                <a:spcPct val="20000"/>
              </a:spcBef>
            </a:pPr>
            <a:r>
              <a:rPr lang="en-US" dirty="0">
                <a:solidFill>
                  <a:srgbClr val="000000"/>
                </a:solidFill>
                <a:latin typeface="Arial" pitchFamily="34" charset="0"/>
              </a:rPr>
              <a:t>	</a:t>
            </a:r>
            <a:r>
              <a:rPr lang="en-US" dirty="0" smtClean="0">
                <a:solidFill>
                  <a:srgbClr val="000000"/>
                </a:solidFill>
                <a:latin typeface="Arial" pitchFamily="34" charset="0"/>
              </a:rPr>
              <a:t>volume of solvent acts as a good heat sink, in case</a:t>
            </a:r>
          </a:p>
          <a:p>
            <a:pPr marL="342900" indent="-342900" algn="l">
              <a:spcBef>
                <a:spcPct val="20000"/>
              </a:spcBef>
            </a:pPr>
            <a:r>
              <a:rPr lang="en-US" dirty="0">
                <a:solidFill>
                  <a:srgbClr val="000000"/>
                </a:solidFill>
                <a:latin typeface="Arial" pitchFamily="34" charset="0"/>
              </a:rPr>
              <a:t>	</a:t>
            </a:r>
            <a:r>
              <a:rPr lang="en-US" dirty="0" smtClean="0">
                <a:solidFill>
                  <a:srgbClr val="000000"/>
                </a:solidFill>
                <a:latin typeface="Arial" pitchFamily="34" charset="0"/>
              </a:rPr>
              <a:t>the later mixing is greatly exothermic. You can also</a:t>
            </a:r>
          </a:p>
          <a:p>
            <a:pPr marL="342900" indent="-342900" algn="l">
              <a:spcBef>
                <a:spcPct val="20000"/>
              </a:spcBef>
            </a:pPr>
            <a:r>
              <a:rPr lang="en-US" dirty="0">
                <a:solidFill>
                  <a:srgbClr val="000000"/>
                </a:solidFill>
                <a:latin typeface="Arial" pitchFamily="34" charset="0"/>
              </a:rPr>
              <a:t>	</a:t>
            </a:r>
            <a:r>
              <a:rPr lang="en-US" dirty="0" smtClean="0">
                <a:solidFill>
                  <a:srgbClr val="000000"/>
                </a:solidFill>
                <a:latin typeface="Arial" pitchFamily="34" charset="0"/>
              </a:rPr>
              <a:t>also think of the initial large volume of solvent as </a:t>
            </a:r>
          </a:p>
          <a:p>
            <a:pPr marL="342900" indent="-342900" algn="l">
              <a:spcBef>
                <a:spcPct val="20000"/>
              </a:spcBef>
            </a:pPr>
            <a:r>
              <a:rPr lang="en-US" dirty="0">
                <a:solidFill>
                  <a:srgbClr val="000000"/>
                </a:solidFill>
                <a:latin typeface="Arial" pitchFamily="34" charset="0"/>
              </a:rPr>
              <a:t>	</a:t>
            </a:r>
            <a:r>
              <a:rPr lang="en-US" dirty="0" smtClean="0">
                <a:solidFill>
                  <a:srgbClr val="000000"/>
                </a:solidFill>
                <a:latin typeface="Arial" pitchFamily="34" charset="0"/>
              </a:rPr>
              <a:t>allowing plenty of space for the solute to ‘spread out’</a:t>
            </a:r>
          </a:p>
          <a:p>
            <a:pPr marL="342900" indent="-342900" algn="l">
              <a:spcBef>
                <a:spcPct val="20000"/>
              </a:spcBef>
            </a:pPr>
            <a:r>
              <a:rPr lang="en-US" dirty="0">
                <a:solidFill>
                  <a:srgbClr val="000000"/>
                </a:solidFill>
                <a:latin typeface="Arial" pitchFamily="34" charset="0"/>
              </a:rPr>
              <a:t>	</a:t>
            </a:r>
            <a:r>
              <a:rPr lang="en-US" dirty="0" smtClean="0">
                <a:solidFill>
                  <a:srgbClr val="000000"/>
                </a:solidFill>
                <a:latin typeface="Arial" pitchFamily="34" charset="0"/>
              </a:rPr>
              <a:t>so it mixes evenly.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2110209" y="213088"/>
            <a:ext cx="494872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en-US" b="1" dirty="0" smtClean="0">
                <a:solidFill>
                  <a:srgbClr val="C00000"/>
                </a:solidFill>
                <a:latin typeface="Arial" pitchFamily="34" charset="0"/>
              </a:rPr>
              <a:t>FINAL THOUGHTS: </a:t>
            </a:r>
            <a:r>
              <a:rPr lang="en-US" b="1" u="sng" dirty="0" smtClean="0">
                <a:solidFill>
                  <a:srgbClr val="C00000"/>
                </a:solidFill>
                <a:latin typeface="Arial" pitchFamily="34" charset="0"/>
              </a:rPr>
              <a:t>Molarity</a:t>
            </a: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6917263" y="925497"/>
            <a:ext cx="1883569" cy="1166194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graphicFrame>
        <p:nvGraphicFramePr>
          <p:cNvPr id="11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48889123"/>
              </p:ext>
            </p:extLst>
          </p:nvPr>
        </p:nvGraphicFramePr>
        <p:xfrm>
          <a:off x="7127924" y="1117698"/>
          <a:ext cx="1435100" cy="842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9" name="Equation" r:id="rId3" imgW="1434960" imgH="838080" progId="Equation.3">
                  <p:embed/>
                </p:oleObj>
              </mc:Choice>
              <mc:Fallback>
                <p:oleObj name="Equation" r:id="rId3" imgW="1434960" imgH="8380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27924" y="1117698"/>
                        <a:ext cx="1435100" cy="8429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191193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2"/>
          <p:cNvSpPr>
            <a:spLocks noChangeArrowheads="1"/>
          </p:cNvSpPr>
          <p:nvPr/>
        </p:nvSpPr>
        <p:spPr bwMode="auto">
          <a:xfrm>
            <a:off x="3697699" y="3617068"/>
            <a:ext cx="2636996" cy="827088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63842" name="Rectangle 2"/>
          <p:cNvSpPr>
            <a:spLocks noChangeArrowheads="1"/>
          </p:cNvSpPr>
          <p:nvPr/>
        </p:nvSpPr>
        <p:spPr bwMode="auto">
          <a:xfrm>
            <a:off x="3781425" y="3714750"/>
            <a:ext cx="2466975" cy="646113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1747" name="Rectangle 7"/>
          <p:cNvSpPr>
            <a:spLocks noChangeArrowheads="1"/>
          </p:cNvSpPr>
          <p:nvPr/>
        </p:nvSpPr>
        <p:spPr bwMode="auto">
          <a:xfrm>
            <a:off x="3471863" y="254000"/>
            <a:ext cx="1706562" cy="519113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b="1"/>
              <a:t>Dilutions</a:t>
            </a:r>
          </a:p>
        </p:txBody>
      </p:sp>
      <p:sp>
        <p:nvSpPr>
          <p:cNvPr id="31748" name="Rectangle 8"/>
          <p:cNvSpPr>
            <a:spLocks noChangeArrowheads="1"/>
          </p:cNvSpPr>
          <p:nvPr/>
        </p:nvSpPr>
        <p:spPr bwMode="auto">
          <a:xfrm>
            <a:off x="561225" y="729597"/>
            <a:ext cx="8185254" cy="1815882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dirty="0" smtClean="0"/>
              <a:t>Aqueous acids </a:t>
            </a:r>
            <a:r>
              <a:rPr lang="en-US" dirty="0"/>
              <a:t>(and sometimes bases) </a:t>
            </a:r>
            <a:r>
              <a:rPr lang="en-US" dirty="0" smtClean="0"/>
              <a:t>can be</a:t>
            </a:r>
          </a:p>
          <a:p>
            <a:pPr algn="l"/>
            <a:r>
              <a:rPr lang="en-US" dirty="0" smtClean="0"/>
              <a:t>purchased in concentrated </a:t>
            </a:r>
            <a:r>
              <a:rPr lang="en-US" dirty="0"/>
              <a:t>form and </a:t>
            </a:r>
            <a:r>
              <a:rPr lang="en-US" dirty="0" smtClean="0"/>
              <a:t>diluted </a:t>
            </a:r>
            <a:r>
              <a:rPr lang="en-US" dirty="0"/>
              <a:t>to any</a:t>
            </a:r>
          </a:p>
          <a:p>
            <a:pPr algn="l"/>
            <a:r>
              <a:rPr lang="en-US" dirty="0" smtClean="0"/>
              <a:t>lower concentration</a:t>
            </a:r>
            <a:r>
              <a:rPr lang="en-US" dirty="0"/>
              <a:t>. A purchased bottle of acid is</a:t>
            </a:r>
          </a:p>
          <a:p>
            <a:pPr algn="l"/>
            <a:r>
              <a:rPr lang="en-US" dirty="0" smtClean="0"/>
              <a:t>called </a:t>
            </a:r>
            <a:r>
              <a:rPr lang="en-US" dirty="0"/>
              <a:t>a </a:t>
            </a:r>
            <a:r>
              <a:rPr lang="en-US" u="sng" dirty="0"/>
              <a:t>concentrate</a:t>
            </a:r>
            <a:r>
              <a:rPr lang="en-US" dirty="0"/>
              <a:t> or a </a:t>
            </a:r>
            <a:r>
              <a:rPr lang="en-US" u="sng" dirty="0"/>
              <a:t>stock solution</a:t>
            </a:r>
            <a:r>
              <a:rPr lang="en-US" dirty="0"/>
              <a:t>.</a:t>
            </a:r>
          </a:p>
        </p:txBody>
      </p:sp>
      <p:sp>
        <p:nvSpPr>
          <p:cNvPr id="163849" name="Rectangle 9"/>
          <p:cNvSpPr>
            <a:spLocks noChangeArrowheads="1"/>
          </p:cNvSpPr>
          <p:nvPr/>
        </p:nvSpPr>
        <p:spPr bwMode="auto">
          <a:xfrm>
            <a:off x="381000" y="2674938"/>
            <a:ext cx="8107363" cy="94615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/>
              <a:t>-- **Safety Tip: When diluting, add acid or base</a:t>
            </a:r>
          </a:p>
          <a:p>
            <a:pPr algn="l"/>
            <a:r>
              <a:rPr lang="en-US"/>
              <a:t>		     to water, not the other way around. </a:t>
            </a:r>
          </a:p>
        </p:txBody>
      </p:sp>
      <p:sp>
        <p:nvSpPr>
          <p:cNvPr id="163850" name="Rectangle 10"/>
          <p:cNvSpPr>
            <a:spLocks noChangeArrowheads="1"/>
          </p:cNvSpPr>
          <p:nvPr/>
        </p:nvSpPr>
        <p:spPr bwMode="auto">
          <a:xfrm>
            <a:off x="584200" y="3784600"/>
            <a:ext cx="3074988" cy="519113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/>
              <a:t>Dilution Equation: </a:t>
            </a:r>
          </a:p>
        </p:txBody>
      </p:sp>
      <p:sp>
        <p:nvSpPr>
          <p:cNvPr id="163851" name="Rectangle 11"/>
          <p:cNvSpPr>
            <a:spLocks noChangeArrowheads="1"/>
          </p:cNvSpPr>
          <p:nvPr/>
        </p:nvSpPr>
        <p:spPr bwMode="auto">
          <a:xfrm>
            <a:off x="3821113" y="3784600"/>
            <a:ext cx="2452687" cy="519113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>
                <a:solidFill>
                  <a:schemeClr val="tx1"/>
                </a:solidFill>
              </a:rPr>
              <a:t>M</a:t>
            </a:r>
            <a:r>
              <a:rPr lang="en-US" baseline="-25000">
                <a:solidFill>
                  <a:schemeClr val="tx1"/>
                </a:solidFill>
              </a:rPr>
              <a:t>C</a:t>
            </a:r>
            <a:r>
              <a:rPr lang="en-US">
                <a:solidFill>
                  <a:schemeClr val="tx1"/>
                </a:solidFill>
              </a:rPr>
              <a:t>V</a:t>
            </a:r>
            <a:r>
              <a:rPr lang="en-US" baseline="-25000">
                <a:solidFill>
                  <a:schemeClr val="tx1"/>
                </a:solidFill>
              </a:rPr>
              <a:t>C</a:t>
            </a:r>
            <a:r>
              <a:rPr lang="en-US">
                <a:solidFill>
                  <a:schemeClr val="tx1"/>
                </a:solidFill>
              </a:rPr>
              <a:t> = M</a:t>
            </a:r>
            <a:r>
              <a:rPr lang="en-US" baseline="-25000">
                <a:solidFill>
                  <a:schemeClr val="tx1"/>
                </a:solidFill>
              </a:rPr>
              <a:t>D</a:t>
            </a:r>
            <a:r>
              <a:rPr lang="en-US">
                <a:solidFill>
                  <a:schemeClr val="tx1"/>
                </a:solidFill>
              </a:rPr>
              <a:t>V</a:t>
            </a:r>
            <a:r>
              <a:rPr lang="en-US" baseline="-25000">
                <a:solidFill>
                  <a:schemeClr val="tx1"/>
                </a:solidFill>
              </a:rPr>
              <a:t>D</a:t>
            </a:r>
            <a:r>
              <a:rPr lang="en-US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63853" name="Text Box 13"/>
          <p:cNvSpPr txBox="1">
            <a:spLocks noChangeArrowheads="1"/>
          </p:cNvSpPr>
          <p:nvPr/>
        </p:nvSpPr>
        <p:spPr bwMode="auto">
          <a:xfrm>
            <a:off x="6565900" y="3640138"/>
            <a:ext cx="1866900" cy="1004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>
                <a:solidFill>
                  <a:schemeClr val="tx1"/>
                </a:solidFill>
              </a:rPr>
              <a:t>C = conc.</a:t>
            </a:r>
          </a:p>
          <a:p>
            <a:pPr algn="l"/>
            <a:r>
              <a:rPr lang="en-US">
                <a:solidFill>
                  <a:schemeClr val="tx1"/>
                </a:solidFill>
              </a:rPr>
              <a:t>D = dilute</a:t>
            </a:r>
          </a:p>
        </p:txBody>
      </p:sp>
      <p:sp>
        <p:nvSpPr>
          <p:cNvPr id="163854" name="Rectangle 14"/>
          <p:cNvSpPr>
            <a:spLocks noChangeArrowheads="1"/>
          </p:cNvSpPr>
          <p:nvPr/>
        </p:nvSpPr>
        <p:spPr bwMode="auto">
          <a:xfrm>
            <a:off x="5529263" y="5884863"/>
            <a:ext cx="2324100" cy="652462"/>
          </a:xfrm>
          <a:prstGeom prst="rect">
            <a:avLst/>
          </a:prstGeom>
          <a:solidFill>
            <a:srgbClr val="00FFFF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63855" name="Text Box 15"/>
          <p:cNvSpPr txBox="1">
            <a:spLocks noChangeArrowheads="1"/>
          </p:cNvSpPr>
          <p:nvPr/>
        </p:nvSpPr>
        <p:spPr bwMode="auto">
          <a:xfrm>
            <a:off x="1116013" y="5951538"/>
            <a:ext cx="877887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>
                <a:solidFill>
                  <a:schemeClr val="tx1"/>
                </a:solidFill>
              </a:rPr>
              <a:t>14.8</a:t>
            </a:r>
          </a:p>
        </p:txBody>
      </p:sp>
      <p:sp>
        <p:nvSpPr>
          <p:cNvPr id="163856" name="Rectangle 16"/>
          <p:cNvSpPr>
            <a:spLocks noChangeArrowheads="1"/>
          </p:cNvSpPr>
          <p:nvPr/>
        </p:nvSpPr>
        <p:spPr bwMode="auto">
          <a:xfrm>
            <a:off x="334963" y="4727575"/>
            <a:ext cx="8480425" cy="946150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/>
              <a:t>Conc. phosphoric acid is 14.8 M. What volume of</a:t>
            </a:r>
          </a:p>
          <a:p>
            <a:pPr algn="l"/>
            <a:r>
              <a:rPr lang="en-US"/>
              <a:t>concentrate is req’d to make 25.0 L of 0.500 M acid?</a:t>
            </a:r>
          </a:p>
        </p:txBody>
      </p:sp>
      <p:sp>
        <p:nvSpPr>
          <p:cNvPr id="163858" name="Text Box 18"/>
          <p:cNvSpPr txBox="1">
            <a:spLocks noChangeArrowheads="1"/>
          </p:cNvSpPr>
          <p:nvPr/>
        </p:nvSpPr>
        <p:spPr bwMode="auto">
          <a:xfrm>
            <a:off x="1903413" y="5907088"/>
            <a:ext cx="833437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>
                <a:solidFill>
                  <a:schemeClr val="tx1"/>
                </a:solidFill>
              </a:rPr>
              <a:t>(V</a:t>
            </a:r>
            <a:r>
              <a:rPr lang="en-US" baseline="-25000">
                <a:solidFill>
                  <a:schemeClr val="tx1"/>
                </a:solidFill>
              </a:rPr>
              <a:t>C</a:t>
            </a:r>
            <a:r>
              <a:rPr lang="en-US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163859" name="Text Box 19"/>
          <p:cNvSpPr txBox="1">
            <a:spLocks noChangeArrowheads="1"/>
          </p:cNvSpPr>
          <p:nvPr/>
        </p:nvSpPr>
        <p:spPr bwMode="auto">
          <a:xfrm>
            <a:off x="2600325" y="5907088"/>
            <a:ext cx="39211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>
                <a:solidFill>
                  <a:schemeClr val="tx1"/>
                </a:solidFill>
              </a:rPr>
              <a:t>=</a:t>
            </a:r>
          </a:p>
        </p:txBody>
      </p:sp>
      <p:sp>
        <p:nvSpPr>
          <p:cNvPr id="163860" name="Text Box 20"/>
          <p:cNvSpPr txBox="1">
            <a:spLocks noChangeArrowheads="1"/>
          </p:cNvSpPr>
          <p:nvPr/>
        </p:nvSpPr>
        <p:spPr bwMode="auto">
          <a:xfrm>
            <a:off x="2871788" y="5951538"/>
            <a:ext cx="10763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>
                <a:solidFill>
                  <a:schemeClr val="tx1"/>
                </a:solidFill>
              </a:rPr>
              <a:t>0.500</a:t>
            </a:r>
          </a:p>
        </p:txBody>
      </p:sp>
      <p:sp>
        <p:nvSpPr>
          <p:cNvPr id="163861" name="Text Box 21"/>
          <p:cNvSpPr txBox="1">
            <a:spLocks noChangeArrowheads="1"/>
          </p:cNvSpPr>
          <p:nvPr/>
        </p:nvSpPr>
        <p:spPr bwMode="auto">
          <a:xfrm>
            <a:off x="3832225" y="5951538"/>
            <a:ext cx="111601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>
                <a:solidFill>
                  <a:schemeClr val="tx1"/>
                </a:solidFill>
              </a:rPr>
              <a:t>(25.0)</a:t>
            </a:r>
          </a:p>
        </p:txBody>
      </p:sp>
      <p:sp>
        <p:nvSpPr>
          <p:cNvPr id="163862" name="Text Box 22"/>
          <p:cNvSpPr txBox="1">
            <a:spLocks noChangeArrowheads="1"/>
          </p:cNvSpPr>
          <p:nvPr/>
        </p:nvSpPr>
        <p:spPr bwMode="auto">
          <a:xfrm>
            <a:off x="5540375" y="5961063"/>
            <a:ext cx="18923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>
                <a:solidFill>
                  <a:schemeClr val="tx1"/>
                </a:solidFill>
              </a:rPr>
              <a:t>V</a:t>
            </a:r>
            <a:r>
              <a:rPr lang="en-US" baseline="-25000">
                <a:solidFill>
                  <a:schemeClr val="tx1"/>
                </a:solidFill>
              </a:rPr>
              <a:t>C</a:t>
            </a:r>
            <a:r>
              <a:rPr lang="en-US">
                <a:solidFill>
                  <a:schemeClr val="tx1"/>
                </a:solidFill>
              </a:rPr>
              <a:t> = 0.845</a:t>
            </a:r>
          </a:p>
        </p:txBody>
      </p:sp>
      <p:sp>
        <p:nvSpPr>
          <p:cNvPr id="163863" name="Text Box 23"/>
          <p:cNvSpPr txBox="1">
            <a:spLocks noChangeArrowheads="1"/>
          </p:cNvSpPr>
          <p:nvPr/>
        </p:nvSpPr>
        <p:spPr bwMode="auto">
          <a:xfrm>
            <a:off x="7400925" y="5961063"/>
            <a:ext cx="38258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>
                <a:solidFill>
                  <a:schemeClr val="tx1"/>
                </a:solidFill>
              </a:rPr>
              <a:t>L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215319" y="6234436"/>
            <a:ext cx="498855" cy="411327"/>
            <a:chOff x="119657" y="6331229"/>
            <a:chExt cx="498855" cy="411327"/>
          </a:xfrm>
        </p:grpSpPr>
        <p:sp>
          <p:nvSpPr>
            <p:cNvPr id="20" name="Octagon 19"/>
            <p:cNvSpPr/>
            <p:nvPr/>
          </p:nvSpPr>
          <p:spPr>
            <a:xfrm>
              <a:off x="163422" y="6331229"/>
              <a:ext cx="411327" cy="411327"/>
            </a:xfrm>
            <a:prstGeom prst="octagon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solidFill>
                  <a:srgbClr val="FFFFFF"/>
                </a:solidFill>
              </a:endParaRPr>
            </a:p>
          </p:txBody>
        </p:sp>
        <p:sp>
          <p:nvSpPr>
            <p:cNvPr id="21" name="Text Box 30"/>
            <p:cNvSpPr txBox="1">
              <a:spLocks noChangeArrowheads="1"/>
            </p:cNvSpPr>
            <p:nvPr/>
          </p:nvSpPr>
          <p:spPr bwMode="auto">
            <a:xfrm>
              <a:off x="119657" y="6406087"/>
              <a:ext cx="498855" cy="261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1440" rIns="91440">
              <a:spAutoFit/>
            </a:bodyPr>
            <a:lstStyle/>
            <a:p>
              <a:pPr algn="ctr"/>
              <a:r>
                <a:rPr lang="en-US" sz="1100" b="1" dirty="0" smtClean="0">
                  <a:solidFill>
                    <a:srgbClr val="FFFFFF"/>
                  </a:solidFill>
                  <a:latin typeface="Arial Narrow" panose="020B0606020202030204" pitchFamily="34" charset="0"/>
                </a:rPr>
                <a:t>STOP</a:t>
              </a:r>
              <a:endParaRPr lang="en-US" sz="1100" b="1" dirty="0">
                <a:solidFill>
                  <a:srgbClr val="FFFFFF"/>
                </a:solidFill>
                <a:latin typeface="Arial Narrow" panose="020B060602020203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384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384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38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385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385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38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638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638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638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638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63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638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638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638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638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 tmFilter="0,0; .5, 1; 1, 1"/>
                                        <p:tgtEl>
                                          <p:spTgt spid="1638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385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385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38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638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638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638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638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638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638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638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638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638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638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638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638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1638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638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638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638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638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2" dur="1000"/>
                                        <p:tgtEl>
                                          <p:spTgt spid="1638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9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9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638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638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638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000"/>
                            </p:stCondLst>
                            <p:childTnLst>
                              <p:par>
                                <p:cTn id="10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5" dur="500"/>
                                        <p:tgtEl>
                                          <p:spTgt spid="1638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500"/>
                            </p:stCondLst>
                            <p:childTnLst>
                              <p:par>
                                <p:cTn id="107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63842" grpId="0" animBg="1"/>
      <p:bldP spid="163849" grpId="0"/>
      <p:bldP spid="163850" grpId="0"/>
      <p:bldP spid="163851" grpId="0"/>
      <p:bldP spid="163853" grpId="0"/>
      <p:bldP spid="163854" grpId="0" animBg="1"/>
      <p:bldP spid="163855" grpId="0"/>
      <p:bldP spid="163856" grpId="0"/>
      <p:bldP spid="163858" grpId="0"/>
      <p:bldP spid="163859" grpId="0"/>
      <p:bldP spid="163860" grpId="0"/>
      <p:bldP spid="163861" grpId="0"/>
      <p:bldP spid="163862" grpId="0"/>
      <p:bldP spid="163863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80"/>
          <p:cNvGrpSpPr>
            <a:grpSpLocks/>
          </p:cNvGrpSpPr>
          <p:nvPr/>
        </p:nvGrpSpPr>
        <p:grpSpPr bwMode="auto">
          <a:xfrm>
            <a:off x="5414863" y="1950244"/>
            <a:ext cx="760306" cy="579200"/>
            <a:chOff x="4934" y="800"/>
            <a:chExt cx="666" cy="498"/>
          </a:xfrm>
          <a:solidFill>
            <a:srgbClr val="FF0000"/>
          </a:solidFill>
        </p:grpSpPr>
        <p:sp>
          <p:nvSpPr>
            <p:cNvPr id="2084" name="AutoShape 81"/>
            <p:cNvSpPr>
              <a:spLocks noChangeArrowheads="1"/>
            </p:cNvSpPr>
            <p:nvPr/>
          </p:nvSpPr>
          <p:spPr bwMode="auto">
            <a:xfrm>
              <a:off x="5310" y="800"/>
              <a:ext cx="290" cy="498"/>
            </a:xfrm>
            <a:prstGeom prst="rtTriangle">
              <a:avLst/>
            </a:prstGeom>
            <a:grpFill/>
            <a:ln w="22225" algn="ctr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085" name="Rectangle 82"/>
            <p:cNvSpPr>
              <a:spLocks noChangeArrowheads="1"/>
            </p:cNvSpPr>
            <p:nvPr/>
          </p:nvSpPr>
          <p:spPr bwMode="auto">
            <a:xfrm>
              <a:off x="4934" y="804"/>
              <a:ext cx="378" cy="494"/>
            </a:xfrm>
            <a:prstGeom prst="rect">
              <a:avLst/>
            </a:prstGeom>
            <a:grpFill/>
            <a:ln w="22225" algn="ctr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136" name="Oval 7"/>
          <p:cNvSpPr>
            <a:spLocks noChangeArrowheads="1"/>
          </p:cNvSpPr>
          <p:nvPr/>
        </p:nvSpPr>
        <p:spPr bwMode="auto">
          <a:xfrm>
            <a:off x="651291" y="211812"/>
            <a:ext cx="943527" cy="940095"/>
          </a:xfrm>
          <a:prstGeom prst="ellipse">
            <a:avLst/>
          </a:prstGeom>
          <a:solidFill>
            <a:srgbClr val="00B050"/>
          </a:solidFill>
          <a:ln w="254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9" name="Rectangle 34"/>
          <p:cNvSpPr>
            <a:spLocks noChangeArrowheads="1"/>
          </p:cNvSpPr>
          <p:nvPr/>
        </p:nvSpPr>
        <p:spPr bwMode="auto">
          <a:xfrm>
            <a:off x="2982913" y="71438"/>
            <a:ext cx="2557462" cy="946150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b="1">
                <a:ea typeface="Times New Roman" pitchFamily="18" charset="0"/>
                <a:cs typeface="Arial" charset="0"/>
              </a:rPr>
              <a:t>Solution</a:t>
            </a:r>
          </a:p>
          <a:p>
            <a:r>
              <a:rPr lang="en-US" b="1">
                <a:ea typeface="Times New Roman" pitchFamily="18" charset="0"/>
                <a:cs typeface="Arial" charset="0"/>
              </a:rPr>
              <a:t>Stoichiometry</a:t>
            </a:r>
            <a:endParaRPr lang="en-US">
              <a:ea typeface="Times New Roman" pitchFamily="18" charset="0"/>
              <a:cs typeface="Arial" charset="0"/>
            </a:endParaRPr>
          </a:p>
        </p:txBody>
      </p:sp>
      <p:sp>
        <p:nvSpPr>
          <p:cNvPr id="2060" name="Rectangle 35"/>
          <p:cNvSpPr>
            <a:spLocks noChangeArrowheads="1"/>
          </p:cNvSpPr>
          <p:nvPr/>
        </p:nvSpPr>
        <p:spPr bwMode="auto">
          <a:xfrm>
            <a:off x="165100" y="3440113"/>
            <a:ext cx="8337550" cy="822325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sz="2400">
                <a:sym typeface="Wingdings" pitchFamily="2" charset="2"/>
              </a:rPr>
              <a:t>What volume of 0.150 M sulfuric acid is needed to neutralize</a:t>
            </a:r>
          </a:p>
          <a:p>
            <a:pPr algn="l"/>
            <a:r>
              <a:rPr lang="en-US" sz="2400">
                <a:sym typeface="Wingdings" pitchFamily="2" charset="2"/>
              </a:rPr>
              <a:t>26 g sodium hydroxide?</a:t>
            </a:r>
          </a:p>
        </p:txBody>
      </p:sp>
      <p:sp>
        <p:nvSpPr>
          <p:cNvPr id="174121" name="Text Box 41"/>
          <p:cNvSpPr txBox="1">
            <a:spLocks noChangeArrowheads="1"/>
          </p:cNvSpPr>
          <p:nvPr/>
        </p:nvSpPr>
        <p:spPr bwMode="auto">
          <a:xfrm>
            <a:off x="7858125" y="3848100"/>
            <a:ext cx="354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74122" name="Text Box 42"/>
          <p:cNvSpPr txBox="1">
            <a:spLocks noChangeArrowheads="1"/>
          </p:cNvSpPr>
          <p:nvPr/>
        </p:nvSpPr>
        <p:spPr bwMode="auto">
          <a:xfrm>
            <a:off x="4805363" y="3848100"/>
            <a:ext cx="3540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74123" name="Text Box 43"/>
          <p:cNvSpPr txBox="1">
            <a:spLocks noChangeArrowheads="1"/>
          </p:cNvSpPr>
          <p:nvPr/>
        </p:nvSpPr>
        <p:spPr bwMode="auto">
          <a:xfrm>
            <a:off x="2265363" y="2820988"/>
            <a:ext cx="1173162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b="1">
                <a:solidFill>
                  <a:schemeClr val="tx1"/>
                </a:solidFill>
              </a:rPr>
              <a:t>NaOH</a:t>
            </a:r>
          </a:p>
        </p:txBody>
      </p:sp>
      <p:sp>
        <p:nvSpPr>
          <p:cNvPr id="174124" name="Text Box 44"/>
          <p:cNvSpPr txBox="1">
            <a:spLocks noChangeArrowheads="1"/>
          </p:cNvSpPr>
          <p:nvPr/>
        </p:nvSpPr>
        <p:spPr bwMode="auto">
          <a:xfrm>
            <a:off x="5316538" y="2820988"/>
            <a:ext cx="1223962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b="1">
                <a:solidFill>
                  <a:schemeClr val="tx1"/>
                </a:solidFill>
              </a:rPr>
              <a:t>H</a:t>
            </a:r>
            <a:r>
              <a:rPr lang="en-US" b="1" baseline="-25000">
                <a:solidFill>
                  <a:schemeClr val="tx1"/>
                </a:solidFill>
              </a:rPr>
              <a:t>2</a:t>
            </a:r>
            <a:r>
              <a:rPr lang="en-US" b="1">
                <a:solidFill>
                  <a:schemeClr val="tx1"/>
                </a:solidFill>
              </a:rPr>
              <a:t>SO</a:t>
            </a:r>
            <a:r>
              <a:rPr lang="en-US" b="1" baseline="-25000">
                <a:solidFill>
                  <a:schemeClr val="tx1"/>
                </a:solidFill>
              </a:rPr>
              <a:t>4</a:t>
            </a:r>
          </a:p>
        </p:txBody>
      </p:sp>
      <p:grpSp>
        <p:nvGrpSpPr>
          <p:cNvPr id="135" name="Group 134"/>
          <p:cNvGrpSpPr/>
          <p:nvPr/>
        </p:nvGrpSpPr>
        <p:grpSpPr>
          <a:xfrm>
            <a:off x="7887300" y="2054431"/>
            <a:ext cx="1236236" cy="1599445"/>
            <a:chOff x="7887300" y="2054431"/>
            <a:chExt cx="1236236" cy="1599445"/>
          </a:xfrm>
        </p:grpSpPr>
        <p:sp>
          <p:nvSpPr>
            <p:cNvPr id="2096" name="Line 46"/>
            <p:cNvSpPr>
              <a:spLocks noChangeShapeType="1"/>
            </p:cNvSpPr>
            <p:nvPr/>
          </p:nvSpPr>
          <p:spPr bwMode="auto">
            <a:xfrm flipH="1" flipV="1">
              <a:off x="8395854" y="2054431"/>
              <a:ext cx="313480" cy="473533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 wrap="square" anchor="ctr">
              <a:spAutoFit/>
            </a:bodyPr>
            <a:lstStyle/>
            <a:p>
              <a:endParaRPr lang="en-US"/>
            </a:p>
          </p:txBody>
        </p:sp>
        <p:sp>
          <p:nvSpPr>
            <p:cNvPr id="2097" name="Text Box 47"/>
            <p:cNvSpPr txBox="1">
              <a:spLocks noChangeArrowheads="1"/>
            </p:cNvSpPr>
            <p:nvPr/>
          </p:nvSpPr>
          <p:spPr bwMode="auto">
            <a:xfrm>
              <a:off x="7887300" y="2945990"/>
              <a:ext cx="1236236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b="1" dirty="0">
                  <a:solidFill>
                    <a:schemeClr val="tx1"/>
                  </a:solidFill>
                  <a:latin typeface="Arial Narrow" pitchFamily="34" charset="0"/>
                </a:rPr>
                <a:t>V of </a:t>
              </a:r>
              <a:r>
                <a:rPr lang="en-US" sz="2000" b="1" u="sng" dirty="0">
                  <a:solidFill>
                    <a:schemeClr val="tx1"/>
                  </a:solidFill>
                  <a:latin typeface="Arial Narrow" pitchFamily="34" charset="0"/>
                </a:rPr>
                <a:t>gases</a:t>
              </a:r>
            </a:p>
            <a:p>
              <a:r>
                <a:rPr lang="en-US" sz="2000" b="1" dirty="0">
                  <a:solidFill>
                    <a:schemeClr val="tx1"/>
                  </a:solidFill>
                  <a:latin typeface="Arial Narrow" pitchFamily="34" charset="0"/>
                </a:rPr>
                <a:t>at STP</a:t>
              </a:r>
            </a:p>
          </p:txBody>
        </p:sp>
        <p:sp>
          <p:nvSpPr>
            <p:cNvPr id="2098" name="Line 48"/>
            <p:cNvSpPr>
              <a:spLocks noChangeShapeType="1"/>
            </p:cNvSpPr>
            <p:nvPr/>
          </p:nvSpPr>
          <p:spPr bwMode="auto">
            <a:xfrm>
              <a:off x="8707747" y="2529552"/>
              <a:ext cx="0" cy="522406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</p:spPr>
          <p:txBody>
            <a:bodyPr wrap="square"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137" name="Group 136"/>
          <p:cNvGrpSpPr/>
          <p:nvPr/>
        </p:nvGrpSpPr>
        <p:grpSpPr>
          <a:xfrm>
            <a:off x="3513138" y="2553195"/>
            <a:ext cx="2008888" cy="875805"/>
            <a:chOff x="3513138" y="2553195"/>
            <a:chExt cx="2008888" cy="875805"/>
          </a:xfrm>
        </p:grpSpPr>
        <p:sp>
          <p:nvSpPr>
            <p:cNvPr id="2093" name="Line 50"/>
            <p:cNvSpPr>
              <a:spLocks noChangeShapeType="1"/>
            </p:cNvSpPr>
            <p:nvPr/>
          </p:nvSpPr>
          <p:spPr bwMode="auto">
            <a:xfrm flipH="1" flipV="1">
              <a:off x="3847604" y="2553195"/>
              <a:ext cx="460871" cy="54878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 wrap="square" anchor="ctr">
              <a:spAutoFit/>
            </a:bodyPr>
            <a:lstStyle/>
            <a:p>
              <a:endParaRPr lang="en-US"/>
            </a:p>
          </p:txBody>
        </p:sp>
        <p:sp>
          <p:nvSpPr>
            <p:cNvPr id="2094" name="Text Box 51"/>
            <p:cNvSpPr txBox="1">
              <a:spLocks noChangeArrowheads="1"/>
            </p:cNvSpPr>
            <p:nvPr/>
          </p:nvSpPr>
          <p:spPr bwMode="auto">
            <a:xfrm>
              <a:off x="3513138" y="3032125"/>
              <a:ext cx="1466850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b="1">
                  <a:solidFill>
                    <a:schemeClr val="tx1"/>
                  </a:solidFill>
                </a:rPr>
                <a:t>V of </a:t>
              </a:r>
              <a:r>
                <a:rPr lang="en-US" sz="2000" b="1" u="sng">
                  <a:solidFill>
                    <a:schemeClr val="tx1"/>
                  </a:solidFill>
                </a:rPr>
                <a:t>sol’ns</a:t>
              </a:r>
              <a:endParaRPr lang="en-US" sz="2000" b="1">
                <a:solidFill>
                  <a:schemeClr val="tx1"/>
                </a:solidFill>
              </a:endParaRPr>
            </a:p>
          </p:txBody>
        </p:sp>
        <p:sp>
          <p:nvSpPr>
            <p:cNvPr id="2095" name="Line 52"/>
            <p:cNvSpPr>
              <a:spLocks noChangeShapeType="1"/>
            </p:cNvSpPr>
            <p:nvPr/>
          </p:nvSpPr>
          <p:spPr bwMode="auto">
            <a:xfrm flipV="1">
              <a:off x="4300538" y="2576945"/>
              <a:ext cx="1221488" cy="52503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 wrap="square"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174133" name="Rectangle 53"/>
          <p:cNvSpPr>
            <a:spLocks noChangeArrowheads="1"/>
          </p:cNvSpPr>
          <p:nvPr/>
        </p:nvSpPr>
        <p:spPr bwMode="auto">
          <a:xfrm>
            <a:off x="3581400" y="3840163"/>
            <a:ext cx="1069975" cy="457200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sz="2400">
                <a:solidFill>
                  <a:schemeClr val="tx1"/>
                </a:solidFill>
              </a:rPr>
              <a:t>H</a:t>
            </a:r>
            <a:r>
              <a:rPr lang="en-US" sz="2400" baseline="-25000">
                <a:solidFill>
                  <a:schemeClr val="tx1"/>
                </a:solidFill>
              </a:rPr>
              <a:t>2</a:t>
            </a:r>
            <a:r>
              <a:rPr lang="en-US" sz="2400">
                <a:solidFill>
                  <a:schemeClr val="tx1"/>
                </a:solidFill>
              </a:rPr>
              <a:t>SO</a:t>
            </a:r>
            <a:r>
              <a:rPr lang="en-US" sz="2400" baseline="-25000">
                <a:solidFill>
                  <a:schemeClr val="tx1"/>
                </a:solidFill>
              </a:rPr>
              <a:t>4</a:t>
            </a:r>
            <a:endParaRPr lang="en-US" sz="2400">
              <a:solidFill>
                <a:schemeClr val="tx1"/>
              </a:solidFill>
              <a:sym typeface="Wingdings" pitchFamily="2" charset="2"/>
            </a:endParaRPr>
          </a:p>
        </p:txBody>
      </p:sp>
      <p:sp>
        <p:nvSpPr>
          <p:cNvPr id="174134" name="Rectangle 54"/>
          <p:cNvSpPr>
            <a:spLocks noChangeArrowheads="1"/>
          </p:cNvSpPr>
          <p:nvPr/>
        </p:nvSpPr>
        <p:spPr bwMode="auto">
          <a:xfrm>
            <a:off x="5065713" y="3840163"/>
            <a:ext cx="1031875" cy="457200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sz="2400">
                <a:solidFill>
                  <a:schemeClr val="tx1"/>
                </a:solidFill>
              </a:rPr>
              <a:t>NaOH</a:t>
            </a:r>
            <a:endParaRPr lang="en-US" sz="2400">
              <a:solidFill>
                <a:schemeClr val="tx1"/>
              </a:solidFill>
              <a:sym typeface="Wingdings" pitchFamily="2" charset="2"/>
            </a:endParaRPr>
          </a:p>
        </p:txBody>
      </p:sp>
      <p:sp>
        <p:nvSpPr>
          <p:cNvPr id="174135" name="Rectangle 55"/>
          <p:cNvSpPr>
            <a:spLocks noChangeArrowheads="1"/>
          </p:cNvSpPr>
          <p:nvPr/>
        </p:nvSpPr>
        <p:spPr bwMode="auto">
          <a:xfrm>
            <a:off x="4522788" y="3840163"/>
            <a:ext cx="361950" cy="457200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sz="2400">
                <a:solidFill>
                  <a:schemeClr val="tx1"/>
                </a:solidFill>
              </a:rPr>
              <a:t>+</a:t>
            </a:r>
            <a:endParaRPr lang="en-US" sz="2400">
              <a:solidFill>
                <a:schemeClr val="tx1"/>
              </a:solidFill>
              <a:sym typeface="Wingdings" pitchFamily="2" charset="2"/>
            </a:endParaRPr>
          </a:p>
        </p:txBody>
      </p:sp>
      <p:sp>
        <p:nvSpPr>
          <p:cNvPr id="174136" name="Rectangle 56"/>
          <p:cNvSpPr>
            <a:spLocks noChangeArrowheads="1"/>
          </p:cNvSpPr>
          <p:nvPr/>
        </p:nvSpPr>
        <p:spPr bwMode="auto">
          <a:xfrm>
            <a:off x="6483350" y="3840163"/>
            <a:ext cx="1239838" cy="457200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sz="2400">
                <a:solidFill>
                  <a:schemeClr val="tx1"/>
                </a:solidFill>
              </a:rPr>
              <a:t>Na</a:t>
            </a:r>
            <a:r>
              <a:rPr lang="en-US" sz="2400" baseline="-25000">
                <a:solidFill>
                  <a:schemeClr val="tx1"/>
                </a:solidFill>
              </a:rPr>
              <a:t>2</a:t>
            </a:r>
            <a:r>
              <a:rPr lang="en-US" sz="2400">
                <a:solidFill>
                  <a:schemeClr val="tx1"/>
                </a:solidFill>
              </a:rPr>
              <a:t>SO</a:t>
            </a:r>
            <a:r>
              <a:rPr lang="en-US" sz="2400" baseline="-25000">
                <a:solidFill>
                  <a:schemeClr val="tx1"/>
                </a:solidFill>
                <a:sym typeface="Wingdings" pitchFamily="2" charset="2"/>
              </a:rPr>
              <a:t>4</a:t>
            </a:r>
            <a:endParaRPr lang="en-US" sz="2400">
              <a:solidFill>
                <a:schemeClr val="tx1"/>
              </a:solidFill>
              <a:sym typeface="Wingdings" pitchFamily="2" charset="2"/>
            </a:endParaRPr>
          </a:p>
        </p:txBody>
      </p:sp>
      <p:sp>
        <p:nvSpPr>
          <p:cNvPr id="174137" name="Rectangle 57"/>
          <p:cNvSpPr>
            <a:spLocks noChangeArrowheads="1"/>
          </p:cNvSpPr>
          <p:nvPr/>
        </p:nvSpPr>
        <p:spPr bwMode="auto">
          <a:xfrm>
            <a:off x="6045200" y="3840163"/>
            <a:ext cx="482600" cy="457200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sz="2400">
                <a:solidFill>
                  <a:schemeClr val="tx1"/>
                </a:solidFill>
                <a:sym typeface="Wingdings" pitchFamily="2" charset="2"/>
              </a:rPr>
              <a:t></a:t>
            </a:r>
          </a:p>
        </p:txBody>
      </p:sp>
      <p:sp>
        <p:nvSpPr>
          <p:cNvPr id="174138" name="Rectangle 58"/>
          <p:cNvSpPr>
            <a:spLocks noChangeArrowheads="1"/>
          </p:cNvSpPr>
          <p:nvPr/>
        </p:nvSpPr>
        <p:spPr bwMode="auto">
          <a:xfrm>
            <a:off x="7580313" y="3840163"/>
            <a:ext cx="361950" cy="457200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sz="2400">
                <a:solidFill>
                  <a:schemeClr val="tx1"/>
                </a:solidFill>
                <a:sym typeface="Wingdings" pitchFamily="2" charset="2"/>
              </a:rPr>
              <a:t>+</a:t>
            </a:r>
          </a:p>
        </p:txBody>
      </p:sp>
      <p:sp>
        <p:nvSpPr>
          <p:cNvPr id="174139" name="Rectangle 59"/>
          <p:cNvSpPr>
            <a:spLocks noChangeArrowheads="1"/>
          </p:cNvSpPr>
          <p:nvPr/>
        </p:nvSpPr>
        <p:spPr bwMode="auto">
          <a:xfrm>
            <a:off x="8128000" y="3840163"/>
            <a:ext cx="754063" cy="457200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sz="2400">
                <a:solidFill>
                  <a:schemeClr val="tx1"/>
                </a:solidFill>
                <a:sym typeface="Wingdings" pitchFamily="2" charset="2"/>
              </a:rPr>
              <a:t>H</a:t>
            </a:r>
            <a:r>
              <a:rPr lang="en-US" sz="2400" baseline="-25000">
                <a:solidFill>
                  <a:schemeClr val="tx1"/>
                </a:solidFill>
                <a:sym typeface="Wingdings" pitchFamily="2" charset="2"/>
              </a:rPr>
              <a:t>2</a:t>
            </a:r>
            <a:r>
              <a:rPr lang="en-US" sz="2400">
                <a:solidFill>
                  <a:schemeClr val="tx1"/>
                </a:solidFill>
                <a:sym typeface="Wingdings" pitchFamily="2" charset="2"/>
              </a:rPr>
              <a:t>O</a:t>
            </a:r>
          </a:p>
        </p:txBody>
      </p:sp>
      <p:graphicFrame>
        <p:nvGraphicFramePr>
          <p:cNvPr id="174140" name="Object 60"/>
          <p:cNvGraphicFramePr>
            <a:graphicFrameLocks noChangeAspect="1"/>
          </p:cNvGraphicFramePr>
          <p:nvPr/>
        </p:nvGraphicFramePr>
        <p:xfrm>
          <a:off x="1895475" y="4394200"/>
          <a:ext cx="2155825" cy="876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26" name="Equation" r:id="rId4" imgW="2387520" imgH="965160" progId="Equation.3">
                  <p:embed/>
                </p:oleObj>
              </mc:Choice>
              <mc:Fallback>
                <p:oleObj name="Equation" r:id="rId4" imgW="2387520" imgH="965160" progId="Equation.3">
                  <p:embed/>
                  <p:pic>
                    <p:nvPicPr>
                      <p:cNvPr id="0" name="Object 6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95475" y="4394200"/>
                        <a:ext cx="2155825" cy="876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141" name="Object 61"/>
          <p:cNvGraphicFramePr>
            <a:graphicFrameLocks noChangeAspect="1"/>
          </p:cNvGraphicFramePr>
          <p:nvPr/>
        </p:nvGraphicFramePr>
        <p:xfrm>
          <a:off x="4051300" y="4432300"/>
          <a:ext cx="2130425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27" name="Equation" r:id="rId6" imgW="2450880" imgH="914400" progId="Equation.3">
                  <p:embed/>
                </p:oleObj>
              </mc:Choice>
              <mc:Fallback>
                <p:oleObj name="Equation" r:id="rId6" imgW="2450880" imgH="914400" progId="Equation.3">
                  <p:embed/>
                  <p:pic>
                    <p:nvPicPr>
                      <p:cNvPr id="0" name="Object 6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51300" y="4432300"/>
                        <a:ext cx="2130425" cy="800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142" name="Text Box 62"/>
          <p:cNvSpPr txBox="1">
            <a:spLocks noChangeArrowheads="1"/>
          </p:cNvSpPr>
          <p:nvPr/>
        </p:nvSpPr>
        <p:spPr bwMode="auto">
          <a:xfrm>
            <a:off x="201613" y="4533900"/>
            <a:ext cx="17097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2400">
                <a:solidFill>
                  <a:schemeClr val="tx1"/>
                </a:solidFill>
              </a:rPr>
              <a:t>26 g NaOH</a:t>
            </a:r>
            <a:endParaRPr lang="en-US" sz="2400" baseline="-25000">
              <a:solidFill>
                <a:schemeClr val="tx1"/>
              </a:solidFill>
            </a:endParaRPr>
          </a:p>
        </p:txBody>
      </p:sp>
      <p:sp>
        <p:nvSpPr>
          <p:cNvPr id="174143" name="Line 63"/>
          <p:cNvSpPr>
            <a:spLocks noChangeShapeType="1"/>
          </p:cNvSpPr>
          <p:nvPr/>
        </p:nvSpPr>
        <p:spPr bwMode="auto">
          <a:xfrm>
            <a:off x="779463" y="4714875"/>
            <a:ext cx="1057275" cy="231775"/>
          </a:xfrm>
          <a:prstGeom prst="line">
            <a:avLst/>
          </a:prstGeom>
          <a:noFill/>
          <a:ln w="22225">
            <a:solidFill>
              <a:srgbClr val="3366FF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74144" name="Line 64"/>
          <p:cNvSpPr>
            <a:spLocks noChangeShapeType="1"/>
          </p:cNvSpPr>
          <p:nvPr/>
        </p:nvSpPr>
        <p:spPr bwMode="auto">
          <a:xfrm>
            <a:off x="2651125" y="4997450"/>
            <a:ext cx="1057275" cy="231775"/>
          </a:xfrm>
          <a:prstGeom prst="line">
            <a:avLst/>
          </a:prstGeom>
          <a:noFill/>
          <a:ln w="22225">
            <a:solidFill>
              <a:srgbClr val="3366FF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74145" name="Line 65"/>
          <p:cNvSpPr>
            <a:spLocks noChangeShapeType="1"/>
          </p:cNvSpPr>
          <p:nvPr/>
        </p:nvSpPr>
        <p:spPr bwMode="auto">
          <a:xfrm flipH="1">
            <a:off x="2497138" y="4452938"/>
            <a:ext cx="1057275" cy="231775"/>
          </a:xfrm>
          <a:prstGeom prst="line">
            <a:avLst/>
          </a:prstGeom>
          <a:noFill/>
          <a:ln w="22225">
            <a:solidFill>
              <a:srgbClr val="3366FF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74146" name="Line 66"/>
          <p:cNvSpPr>
            <a:spLocks noChangeShapeType="1"/>
          </p:cNvSpPr>
          <p:nvPr/>
        </p:nvSpPr>
        <p:spPr bwMode="auto">
          <a:xfrm flipH="1">
            <a:off x="4716463" y="4916488"/>
            <a:ext cx="1057275" cy="231775"/>
          </a:xfrm>
          <a:prstGeom prst="line">
            <a:avLst/>
          </a:prstGeom>
          <a:noFill/>
          <a:ln w="22225">
            <a:solidFill>
              <a:srgbClr val="3366FF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74147" name="Text Box 67"/>
          <p:cNvSpPr txBox="1">
            <a:spLocks noChangeArrowheads="1"/>
          </p:cNvSpPr>
          <p:nvPr/>
        </p:nvSpPr>
        <p:spPr bwMode="auto">
          <a:xfrm>
            <a:off x="6173788" y="4533900"/>
            <a:ext cx="2755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2400">
                <a:solidFill>
                  <a:schemeClr val="tx1"/>
                </a:solidFill>
              </a:rPr>
              <a:t>= 0.325 mol H</a:t>
            </a:r>
            <a:r>
              <a:rPr lang="en-US" sz="2400" baseline="-25000">
                <a:solidFill>
                  <a:schemeClr val="tx1"/>
                </a:solidFill>
              </a:rPr>
              <a:t>2</a:t>
            </a:r>
            <a:r>
              <a:rPr lang="en-US" sz="2400">
                <a:solidFill>
                  <a:schemeClr val="tx1"/>
                </a:solidFill>
              </a:rPr>
              <a:t>SO</a:t>
            </a:r>
            <a:r>
              <a:rPr lang="en-US" sz="2400" baseline="-2500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74148" name="Rectangle 68"/>
          <p:cNvSpPr>
            <a:spLocks noChangeArrowheads="1"/>
          </p:cNvSpPr>
          <p:nvPr/>
        </p:nvSpPr>
        <p:spPr bwMode="auto">
          <a:xfrm>
            <a:off x="2898710" y="6162675"/>
            <a:ext cx="3411538" cy="514350"/>
          </a:xfrm>
          <a:prstGeom prst="rect">
            <a:avLst/>
          </a:prstGeom>
          <a:solidFill>
            <a:srgbClr val="00FFFF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graphicFrame>
        <p:nvGraphicFramePr>
          <p:cNvPr id="174149" name="Object 69"/>
          <p:cNvGraphicFramePr>
            <a:graphicFrameLocks noChangeAspect="1"/>
          </p:cNvGraphicFramePr>
          <p:nvPr/>
        </p:nvGraphicFramePr>
        <p:xfrm>
          <a:off x="1257300" y="5308600"/>
          <a:ext cx="1184275" cy="73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28" name="Equation" r:id="rId8" imgW="1358640" imgH="838080" progId="Equation.3">
                  <p:embed/>
                </p:oleObj>
              </mc:Choice>
              <mc:Fallback>
                <p:oleObj name="Equation" r:id="rId8" imgW="1358640" imgH="838080" progId="Equation.3">
                  <p:embed/>
                  <p:pic>
                    <p:nvPicPr>
                      <p:cNvPr id="0" name="Object 6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7300" y="5308600"/>
                        <a:ext cx="1184275" cy="736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150" name="Object 70"/>
          <p:cNvGraphicFramePr>
            <a:graphicFrameLocks noChangeAspect="1"/>
          </p:cNvGraphicFramePr>
          <p:nvPr/>
        </p:nvGraphicFramePr>
        <p:xfrm>
          <a:off x="2574925" y="5311775"/>
          <a:ext cx="2857500" cy="819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29" name="Equation" r:id="rId10" imgW="3263760" imgH="927000" progId="Equation.3">
                  <p:embed/>
                </p:oleObj>
              </mc:Choice>
              <mc:Fallback>
                <p:oleObj name="Equation" r:id="rId10" imgW="3263760" imgH="927000" progId="Equation.3">
                  <p:embed/>
                  <p:pic>
                    <p:nvPicPr>
                      <p:cNvPr id="0" name="Object 7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74925" y="5311775"/>
                        <a:ext cx="2857500" cy="819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151" name="Rectangle 71"/>
          <p:cNvSpPr>
            <a:spLocks noChangeArrowheads="1"/>
          </p:cNvSpPr>
          <p:nvPr/>
        </p:nvSpPr>
        <p:spPr bwMode="auto">
          <a:xfrm>
            <a:off x="2500248" y="6189663"/>
            <a:ext cx="3786187" cy="457200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sz="2400">
                <a:solidFill>
                  <a:schemeClr val="tx1"/>
                </a:solidFill>
              </a:rPr>
              <a:t>=   2.2 L of 0.150 M H</a:t>
            </a:r>
            <a:r>
              <a:rPr lang="en-US" sz="2400" baseline="-25000">
                <a:solidFill>
                  <a:schemeClr val="tx1"/>
                </a:solidFill>
              </a:rPr>
              <a:t>2</a:t>
            </a:r>
            <a:r>
              <a:rPr lang="en-US" sz="2400">
                <a:solidFill>
                  <a:schemeClr val="tx1"/>
                </a:solidFill>
              </a:rPr>
              <a:t>SO</a:t>
            </a:r>
            <a:r>
              <a:rPr lang="en-US" sz="2400" baseline="-25000">
                <a:solidFill>
                  <a:schemeClr val="tx1"/>
                </a:solidFill>
              </a:rPr>
              <a:t>4</a:t>
            </a:r>
          </a:p>
        </p:txBody>
      </p:sp>
      <p:grpSp>
        <p:nvGrpSpPr>
          <p:cNvPr id="134" name="Group 133"/>
          <p:cNvGrpSpPr/>
          <p:nvPr/>
        </p:nvGrpSpPr>
        <p:grpSpPr>
          <a:xfrm>
            <a:off x="267654" y="209300"/>
            <a:ext cx="8258711" cy="2894419"/>
            <a:chOff x="1422685" y="7307931"/>
            <a:chExt cx="8258711" cy="2894419"/>
          </a:xfrm>
        </p:grpSpPr>
        <p:sp>
          <p:nvSpPr>
            <p:cNvPr id="2090" name="AutoShape 74"/>
            <p:cNvSpPr>
              <a:spLocks noChangeArrowheads="1"/>
            </p:cNvSpPr>
            <p:nvPr/>
          </p:nvSpPr>
          <p:spPr bwMode="auto">
            <a:xfrm>
              <a:off x="5776848" y="8281976"/>
              <a:ext cx="1552706" cy="1343024"/>
            </a:xfrm>
            <a:prstGeom prst="triangle">
              <a:avLst>
                <a:gd name="adj" fmla="val 50000"/>
              </a:avLst>
            </a:prstGeom>
            <a:noFill/>
            <a:ln w="317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92" name="Line 76"/>
            <p:cNvSpPr>
              <a:spLocks noChangeShapeType="1"/>
            </p:cNvSpPr>
            <p:nvPr/>
          </p:nvSpPr>
          <p:spPr bwMode="auto">
            <a:xfrm>
              <a:off x="6553201" y="9059947"/>
              <a:ext cx="0" cy="560292"/>
            </a:xfrm>
            <a:prstGeom prst="line">
              <a:avLst/>
            </a:prstGeom>
            <a:noFill/>
            <a:ln w="317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8" name="Text Box 78"/>
            <p:cNvSpPr txBox="1">
              <a:spLocks noChangeArrowheads="1"/>
            </p:cNvSpPr>
            <p:nvPr/>
          </p:nvSpPr>
          <p:spPr bwMode="auto">
            <a:xfrm>
              <a:off x="6457294" y="9129825"/>
              <a:ext cx="686784" cy="400248"/>
            </a:xfrm>
            <a:prstGeom prst="rect">
              <a:avLst/>
            </a:prstGeom>
            <a:noFill/>
            <a:ln w="1587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/>
              <a:r>
                <a:rPr lang="en-US" sz="2400" baseline="30000" dirty="0">
                  <a:solidFill>
                    <a:schemeClr val="tx1"/>
                  </a:solidFill>
                </a:rPr>
                <a:t> </a:t>
              </a:r>
              <a:r>
                <a:rPr lang="en-US" sz="2400" dirty="0">
                  <a:solidFill>
                    <a:schemeClr val="tx1"/>
                  </a:solidFill>
                </a:rPr>
                <a:t>  L</a:t>
              </a:r>
            </a:p>
          </p:txBody>
        </p:sp>
        <p:sp>
          <p:nvSpPr>
            <p:cNvPr id="2089" name="Text Box 79"/>
            <p:cNvSpPr txBox="1">
              <a:spLocks noChangeArrowheads="1"/>
            </p:cNvSpPr>
            <p:nvPr/>
          </p:nvSpPr>
          <p:spPr bwMode="auto">
            <a:xfrm>
              <a:off x="5878669" y="9129825"/>
              <a:ext cx="738223" cy="400248"/>
            </a:xfrm>
            <a:prstGeom prst="rect">
              <a:avLst/>
            </a:prstGeom>
            <a:noFill/>
            <a:ln w="1587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/>
              <a:r>
                <a:rPr lang="en-US" sz="2400" baseline="30000" dirty="0">
                  <a:solidFill>
                    <a:schemeClr val="tx1"/>
                  </a:solidFill>
                </a:rPr>
                <a:t>   </a:t>
              </a:r>
              <a:r>
                <a:rPr lang="en-US" sz="2400" dirty="0">
                  <a:solidFill>
                    <a:schemeClr val="tx1"/>
                  </a:solidFill>
                </a:rPr>
                <a:t>M</a:t>
              </a:r>
            </a:p>
          </p:txBody>
        </p:sp>
        <p:sp>
          <p:nvSpPr>
            <p:cNvPr id="97" name="Oval 7"/>
            <p:cNvSpPr>
              <a:spLocks noChangeArrowheads="1"/>
            </p:cNvSpPr>
            <p:nvPr/>
          </p:nvSpPr>
          <p:spPr bwMode="auto">
            <a:xfrm flipH="1">
              <a:off x="8352253" y="7308295"/>
              <a:ext cx="943527" cy="940095"/>
            </a:xfrm>
            <a:prstGeom prst="ellips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8" name="Oval 9"/>
            <p:cNvSpPr>
              <a:spLocks noChangeArrowheads="1"/>
            </p:cNvSpPr>
            <p:nvPr/>
          </p:nvSpPr>
          <p:spPr bwMode="auto">
            <a:xfrm flipH="1">
              <a:off x="8356263" y="9237688"/>
              <a:ext cx="968141" cy="964662"/>
            </a:xfrm>
            <a:prstGeom prst="ellips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9" name="Freeform 10"/>
            <p:cNvSpPr>
              <a:spLocks/>
            </p:cNvSpPr>
            <p:nvPr/>
          </p:nvSpPr>
          <p:spPr bwMode="auto">
            <a:xfrm flipH="1">
              <a:off x="6957193" y="8961554"/>
              <a:ext cx="1432277" cy="579382"/>
            </a:xfrm>
            <a:custGeom>
              <a:avLst/>
              <a:gdLst>
                <a:gd name="T0" fmla="*/ 0 w 1853"/>
                <a:gd name="T1" fmla="*/ 751 h 751"/>
                <a:gd name="T2" fmla="*/ 1853 w 1853"/>
                <a:gd name="T3" fmla="*/ 0 h 751"/>
                <a:gd name="T4" fmla="*/ 0 60000 65536"/>
                <a:gd name="T5" fmla="*/ 0 60000 65536"/>
                <a:gd name="T6" fmla="*/ 0 w 1853"/>
                <a:gd name="T7" fmla="*/ 0 h 751"/>
                <a:gd name="T8" fmla="*/ 1853 w 1853"/>
                <a:gd name="T9" fmla="*/ 751 h 75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853" h="751">
                  <a:moveTo>
                    <a:pt x="0" y="751"/>
                  </a:moveTo>
                  <a:lnTo>
                    <a:pt x="1853" y="0"/>
                  </a:lnTo>
                </a:path>
              </a:pathLst>
            </a:custGeom>
            <a:solidFill>
              <a:srgbClr val="FF0000"/>
            </a:solidFill>
            <a:ln w="25400">
              <a:solidFill>
                <a:srgbClr val="000000"/>
              </a:solidFill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0" name="Freeform 11"/>
            <p:cNvSpPr>
              <a:spLocks/>
            </p:cNvSpPr>
            <p:nvPr/>
          </p:nvSpPr>
          <p:spPr bwMode="auto">
            <a:xfrm flipH="1">
              <a:off x="6774057" y="7962594"/>
              <a:ext cx="1618399" cy="661708"/>
            </a:xfrm>
            <a:custGeom>
              <a:avLst/>
              <a:gdLst>
                <a:gd name="T0" fmla="*/ 0 w 1804"/>
                <a:gd name="T1" fmla="*/ 0 h 739"/>
                <a:gd name="T2" fmla="*/ 1804 w 1804"/>
                <a:gd name="T3" fmla="*/ 739 h 739"/>
                <a:gd name="T4" fmla="*/ 0 60000 65536"/>
                <a:gd name="T5" fmla="*/ 0 60000 65536"/>
                <a:gd name="T6" fmla="*/ 0 w 1804"/>
                <a:gd name="T7" fmla="*/ 0 h 739"/>
                <a:gd name="T8" fmla="*/ 1804 w 1804"/>
                <a:gd name="T9" fmla="*/ 739 h 739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804" h="739">
                  <a:moveTo>
                    <a:pt x="0" y="0"/>
                  </a:moveTo>
                  <a:lnTo>
                    <a:pt x="1804" y="739"/>
                  </a:lnTo>
                </a:path>
              </a:pathLst>
            </a:custGeom>
            <a:solidFill>
              <a:srgbClr val="FF0000"/>
            </a:solidFill>
            <a:ln w="25400">
              <a:solidFill>
                <a:srgbClr val="000000"/>
              </a:solidFill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1" name="Oval 19"/>
            <p:cNvSpPr>
              <a:spLocks noChangeArrowheads="1"/>
            </p:cNvSpPr>
            <p:nvPr/>
          </p:nvSpPr>
          <p:spPr bwMode="auto">
            <a:xfrm flipH="1">
              <a:off x="8737869" y="8271319"/>
              <a:ext cx="943527" cy="940095"/>
            </a:xfrm>
            <a:prstGeom prst="ellips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cxnSp>
          <p:nvCxnSpPr>
            <p:cNvPr id="103" name="Straight Connector 102"/>
            <p:cNvCxnSpPr>
              <a:stCxn id="101" idx="6"/>
            </p:cNvCxnSpPr>
            <p:nvPr/>
          </p:nvCxnSpPr>
          <p:spPr bwMode="auto">
            <a:xfrm flipH="1" flipV="1">
              <a:off x="6840029" y="8734574"/>
              <a:ext cx="1897840" cy="6793"/>
            </a:xfrm>
            <a:prstGeom prst="line">
              <a:avLst/>
            </a:prstGeom>
            <a:solidFill>
              <a:srgbClr val="FF0000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90" name="Oval 7"/>
            <p:cNvSpPr>
              <a:spLocks noChangeArrowheads="1"/>
            </p:cNvSpPr>
            <p:nvPr/>
          </p:nvSpPr>
          <p:spPr bwMode="auto">
            <a:xfrm>
              <a:off x="1808301" y="7307931"/>
              <a:ext cx="943527" cy="940095"/>
            </a:xfrm>
            <a:prstGeom prst="ellips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" name="Oval 9"/>
            <p:cNvSpPr>
              <a:spLocks noChangeArrowheads="1"/>
            </p:cNvSpPr>
            <p:nvPr/>
          </p:nvSpPr>
          <p:spPr bwMode="auto">
            <a:xfrm>
              <a:off x="1779677" y="9237324"/>
              <a:ext cx="968141" cy="964662"/>
            </a:xfrm>
            <a:prstGeom prst="ellips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" name="Freeform 10"/>
            <p:cNvSpPr>
              <a:spLocks/>
            </p:cNvSpPr>
            <p:nvPr/>
          </p:nvSpPr>
          <p:spPr bwMode="auto">
            <a:xfrm>
              <a:off x="2714611" y="8961190"/>
              <a:ext cx="1432277" cy="579382"/>
            </a:xfrm>
            <a:custGeom>
              <a:avLst/>
              <a:gdLst>
                <a:gd name="T0" fmla="*/ 0 w 1853"/>
                <a:gd name="T1" fmla="*/ 751 h 751"/>
                <a:gd name="T2" fmla="*/ 1853 w 1853"/>
                <a:gd name="T3" fmla="*/ 0 h 751"/>
                <a:gd name="T4" fmla="*/ 0 60000 65536"/>
                <a:gd name="T5" fmla="*/ 0 60000 65536"/>
                <a:gd name="T6" fmla="*/ 0 w 1853"/>
                <a:gd name="T7" fmla="*/ 0 h 751"/>
                <a:gd name="T8" fmla="*/ 1853 w 1853"/>
                <a:gd name="T9" fmla="*/ 751 h 75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853" h="751">
                  <a:moveTo>
                    <a:pt x="0" y="751"/>
                  </a:moveTo>
                  <a:lnTo>
                    <a:pt x="1853" y="0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" name="Freeform 11"/>
            <p:cNvSpPr>
              <a:spLocks/>
            </p:cNvSpPr>
            <p:nvPr/>
          </p:nvSpPr>
          <p:spPr bwMode="auto">
            <a:xfrm>
              <a:off x="2711625" y="7962230"/>
              <a:ext cx="1618399" cy="661708"/>
            </a:xfrm>
            <a:custGeom>
              <a:avLst/>
              <a:gdLst>
                <a:gd name="T0" fmla="*/ 0 w 1804"/>
                <a:gd name="T1" fmla="*/ 0 h 739"/>
                <a:gd name="T2" fmla="*/ 1804 w 1804"/>
                <a:gd name="T3" fmla="*/ 739 h 739"/>
                <a:gd name="T4" fmla="*/ 0 60000 65536"/>
                <a:gd name="T5" fmla="*/ 0 60000 65536"/>
                <a:gd name="T6" fmla="*/ 0 w 1804"/>
                <a:gd name="T7" fmla="*/ 0 h 739"/>
                <a:gd name="T8" fmla="*/ 1804 w 1804"/>
                <a:gd name="T9" fmla="*/ 739 h 739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804" h="739">
                  <a:moveTo>
                    <a:pt x="0" y="0"/>
                  </a:moveTo>
                  <a:lnTo>
                    <a:pt x="1804" y="739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" name="Oval 19"/>
            <p:cNvSpPr>
              <a:spLocks noChangeArrowheads="1"/>
            </p:cNvSpPr>
            <p:nvPr/>
          </p:nvSpPr>
          <p:spPr bwMode="auto">
            <a:xfrm>
              <a:off x="1422685" y="8270955"/>
              <a:ext cx="943527" cy="940095"/>
            </a:xfrm>
            <a:prstGeom prst="ellips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cxnSp>
          <p:nvCxnSpPr>
            <p:cNvPr id="96" name="Straight Connector 95"/>
            <p:cNvCxnSpPr>
              <a:stCxn id="94" idx="6"/>
            </p:cNvCxnSpPr>
            <p:nvPr/>
          </p:nvCxnSpPr>
          <p:spPr bwMode="auto">
            <a:xfrm flipV="1">
              <a:off x="2366212" y="8734210"/>
              <a:ext cx="1897840" cy="6793"/>
            </a:xfrm>
            <a:prstGeom prst="lin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81" name="Line 3"/>
            <p:cNvSpPr>
              <a:spLocks noChangeShapeType="1"/>
            </p:cNvSpPr>
            <p:nvPr/>
          </p:nvSpPr>
          <p:spPr bwMode="auto">
            <a:xfrm>
              <a:off x="4799279" y="8750676"/>
              <a:ext cx="1472934" cy="0"/>
            </a:xfrm>
            <a:prstGeom prst="line">
              <a:avLst/>
            </a:prstGeom>
            <a:noFill/>
            <a:ln w="53975">
              <a:solidFill>
                <a:srgbClr val="0000FF"/>
              </a:solidFill>
              <a:round/>
              <a:headEnd/>
              <a:tailEnd type="none" w="lg" len="lg"/>
            </a:ln>
          </p:spPr>
          <p:txBody>
            <a:bodyPr wrap="square" anchor="ctr">
              <a:spAutoFit/>
            </a:bodyPr>
            <a:lstStyle/>
            <a:p>
              <a:endParaRPr lang="en-US"/>
            </a:p>
          </p:txBody>
        </p:sp>
        <p:sp>
          <p:nvSpPr>
            <p:cNvPr id="82" name="Rectangle 12"/>
            <p:cNvSpPr>
              <a:spLocks noChangeArrowheads="1"/>
            </p:cNvSpPr>
            <p:nvPr/>
          </p:nvSpPr>
          <p:spPr bwMode="auto">
            <a:xfrm>
              <a:off x="1916752" y="9470740"/>
              <a:ext cx="79375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dirty="0">
                  <a:solidFill>
                    <a:schemeClr val="tx1"/>
                  </a:solidFill>
                </a:rPr>
                <a:t>part.</a:t>
              </a:r>
            </a:p>
          </p:txBody>
        </p:sp>
        <p:sp>
          <p:nvSpPr>
            <p:cNvPr id="83" name="Rectangle 13"/>
            <p:cNvSpPr>
              <a:spLocks noChangeArrowheads="1"/>
            </p:cNvSpPr>
            <p:nvPr/>
          </p:nvSpPr>
          <p:spPr bwMode="auto">
            <a:xfrm>
              <a:off x="1597356" y="8490327"/>
              <a:ext cx="658812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dirty="0">
                  <a:solidFill>
                    <a:schemeClr val="tx1"/>
                  </a:solidFill>
                </a:rPr>
                <a:t>vol.</a:t>
              </a:r>
            </a:p>
          </p:txBody>
        </p:sp>
        <p:sp>
          <p:nvSpPr>
            <p:cNvPr id="84" name="Rectangle 14"/>
            <p:cNvSpPr>
              <a:spLocks noChangeArrowheads="1"/>
            </p:cNvSpPr>
            <p:nvPr/>
          </p:nvSpPr>
          <p:spPr bwMode="auto">
            <a:xfrm>
              <a:off x="1832615" y="7516550"/>
              <a:ext cx="912812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dirty="0">
                  <a:solidFill>
                    <a:schemeClr val="tx1"/>
                  </a:solidFill>
                </a:rPr>
                <a:t>mass</a:t>
              </a:r>
            </a:p>
          </p:txBody>
        </p:sp>
        <p:sp>
          <p:nvSpPr>
            <p:cNvPr id="86" name="Rectangle 24"/>
            <p:cNvSpPr>
              <a:spLocks noChangeArrowheads="1"/>
            </p:cNvSpPr>
            <p:nvPr/>
          </p:nvSpPr>
          <p:spPr bwMode="auto">
            <a:xfrm>
              <a:off x="8392473" y="7516550"/>
              <a:ext cx="912813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dirty="0">
                  <a:solidFill>
                    <a:schemeClr val="tx1"/>
                  </a:solidFill>
                </a:rPr>
                <a:t>mass</a:t>
              </a:r>
            </a:p>
          </p:txBody>
        </p:sp>
        <p:sp>
          <p:nvSpPr>
            <p:cNvPr id="87" name="Rectangle 25"/>
            <p:cNvSpPr>
              <a:spLocks noChangeArrowheads="1"/>
            </p:cNvSpPr>
            <p:nvPr/>
          </p:nvSpPr>
          <p:spPr bwMode="auto">
            <a:xfrm>
              <a:off x="8935707" y="8517623"/>
              <a:ext cx="658813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dirty="0">
                  <a:solidFill>
                    <a:schemeClr val="tx1"/>
                  </a:solidFill>
                </a:rPr>
                <a:t>vol.</a:t>
              </a:r>
            </a:p>
          </p:txBody>
        </p:sp>
        <p:sp>
          <p:nvSpPr>
            <p:cNvPr id="88" name="Rectangle 26"/>
            <p:cNvSpPr>
              <a:spLocks noChangeArrowheads="1"/>
            </p:cNvSpPr>
            <p:nvPr/>
          </p:nvSpPr>
          <p:spPr bwMode="auto">
            <a:xfrm>
              <a:off x="8476611" y="9484388"/>
              <a:ext cx="79375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dirty="0">
                  <a:solidFill>
                    <a:schemeClr val="tx1"/>
                  </a:solidFill>
                </a:rPr>
                <a:t>part.</a:t>
              </a:r>
            </a:p>
          </p:txBody>
        </p:sp>
        <p:sp>
          <p:nvSpPr>
            <p:cNvPr id="89" name="Rectangle 27"/>
            <p:cNvSpPr>
              <a:spLocks noChangeArrowheads="1"/>
            </p:cNvSpPr>
            <p:nvPr/>
          </p:nvSpPr>
          <p:spPr bwMode="auto">
            <a:xfrm>
              <a:off x="6201313" y="8661704"/>
              <a:ext cx="681597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dirty="0" smtClean="0">
                  <a:solidFill>
                    <a:schemeClr val="tx1"/>
                  </a:solidFill>
                </a:rPr>
                <a:t>mol</a:t>
              </a:r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127" name="Line 76"/>
            <p:cNvSpPr>
              <a:spLocks noChangeShapeType="1"/>
            </p:cNvSpPr>
            <p:nvPr/>
          </p:nvSpPr>
          <p:spPr bwMode="auto">
            <a:xfrm rot="16200000" flipV="1">
              <a:off x="6557963" y="8625714"/>
              <a:ext cx="0" cy="876300"/>
            </a:xfrm>
            <a:prstGeom prst="line">
              <a:avLst/>
            </a:prstGeom>
            <a:noFill/>
            <a:ln w="317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8" name="AutoShape 74"/>
            <p:cNvSpPr>
              <a:spLocks noChangeArrowheads="1"/>
            </p:cNvSpPr>
            <p:nvPr/>
          </p:nvSpPr>
          <p:spPr bwMode="auto">
            <a:xfrm>
              <a:off x="3758646" y="8281976"/>
              <a:ext cx="1552706" cy="1343024"/>
            </a:xfrm>
            <a:prstGeom prst="triangle">
              <a:avLst>
                <a:gd name="adj" fmla="val 50000"/>
              </a:avLst>
            </a:prstGeom>
            <a:noFill/>
            <a:ln w="317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9" name="Line 76"/>
            <p:cNvSpPr>
              <a:spLocks noChangeShapeType="1"/>
            </p:cNvSpPr>
            <p:nvPr/>
          </p:nvSpPr>
          <p:spPr bwMode="auto">
            <a:xfrm>
              <a:off x="4534999" y="9059947"/>
              <a:ext cx="0" cy="560292"/>
            </a:xfrm>
            <a:prstGeom prst="line">
              <a:avLst/>
            </a:prstGeom>
            <a:noFill/>
            <a:ln w="317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0" name="Text Box 78"/>
            <p:cNvSpPr txBox="1">
              <a:spLocks noChangeArrowheads="1"/>
            </p:cNvSpPr>
            <p:nvPr/>
          </p:nvSpPr>
          <p:spPr bwMode="auto">
            <a:xfrm>
              <a:off x="4439092" y="9129825"/>
              <a:ext cx="686784" cy="400248"/>
            </a:xfrm>
            <a:prstGeom prst="rect">
              <a:avLst/>
            </a:prstGeom>
            <a:noFill/>
            <a:ln w="1587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/>
              <a:r>
                <a:rPr lang="en-US" sz="2400" baseline="30000" dirty="0">
                  <a:solidFill>
                    <a:schemeClr val="tx1"/>
                  </a:solidFill>
                </a:rPr>
                <a:t> </a:t>
              </a:r>
              <a:r>
                <a:rPr lang="en-US" sz="2400" dirty="0">
                  <a:solidFill>
                    <a:schemeClr val="tx1"/>
                  </a:solidFill>
                </a:rPr>
                <a:t>  L</a:t>
              </a:r>
            </a:p>
          </p:txBody>
        </p:sp>
        <p:sp>
          <p:nvSpPr>
            <p:cNvPr id="131" name="Text Box 79"/>
            <p:cNvSpPr txBox="1">
              <a:spLocks noChangeArrowheads="1"/>
            </p:cNvSpPr>
            <p:nvPr/>
          </p:nvSpPr>
          <p:spPr bwMode="auto">
            <a:xfrm>
              <a:off x="3860467" y="9129825"/>
              <a:ext cx="738223" cy="400248"/>
            </a:xfrm>
            <a:prstGeom prst="rect">
              <a:avLst/>
            </a:prstGeom>
            <a:noFill/>
            <a:ln w="1587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/>
              <a:r>
                <a:rPr lang="en-US" sz="2400" baseline="30000" dirty="0">
                  <a:solidFill>
                    <a:schemeClr val="tx1"/>
                  </a:solidFill>
                </a:rPr>
                <a:t>   </a:t>
              </a:r>
              <a:r>
                <a:rPr lang="en-US" sz="2400" dirty="0">
                  <a:solidFill>
                    <a:schemeClr val="tx1"/>
                  </a:solidFill>
                </a:rPr>
                <a:t>M</a:t>
              </a:r>
            </a:p>
          </p:txBody>
        </p:sp>
        <p:sp>
          <p:nvSpPr>
            <p:cNvPr id="132" name="Rectangle 27"/>
            <p:cNvSpPr>
              <a:spLocks noChangeArrowheads="1"/>
            </p:cNvSpPr>
            <p:nvPr/>
          </p:nvSpPr>
          <p:spPr bwMode="auto">
            <a:xfrm>
              <a:off x="4183111" y="8661704"/>
              <a:ext cx="681597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dirty="0" smtClean="0">
                  <a:solidFill>
                    <a:schemeClr val="tx1"/>
                  </a:solidFill>
                </a:rPr>
                <a:t>mol</a:t>
              </a:r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133" name="Line 76"/>
            <p:cNvSpPr>
              <a:spLocks noChangeShapeType="1"/>
            </p:cNvSpPr>
            <p:nvPr/>
          </p:nvSpPr>
          <p:spPr bwMode="auto">
            <a:xfrm rot="16200000" flipV="1">
              <a:off x="4539761" y="8625714"/>
              <a:ext cx="0" cy="876300"/>
            </a:xfrm>
            <a:prstGeom prst="line">
              <a:avLst/>
            </a:prstGeom>
            <a:noFill/>
            <a:ln w="317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41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4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41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4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4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741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4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4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4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4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174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4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4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174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74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4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174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74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74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174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0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74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74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74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74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74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74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2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4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4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4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414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41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414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41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414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41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414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414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174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174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6" dur="1000"/>
                                        <p:tgtEl>
                                          <p:spTgt spid="174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2000"/>
                                        <p:tgtEl>
                                          <p:spTgt spid="1741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2000" fill="hold"/>
                                        <p:tgtEl>
                                          <p:spTgt spid="1741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2000" fill="hold"/>
                                        <p:tgtEl>
                                          <p:spTgt spid="174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2000" fill="hold"/>
                                        <p:tgtEl>
                                          <p:spTgt spid="174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2000"/>
                                        <p:tgtEl>
                                          <p:spTgt spid="1741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2000" fill="hold"/>
                                        <p:tgtEl>
                                          <p:spTgt spid="1741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2000" fill="hold"/>
                                        <p:tgtEl>
                                          <p:spTgt spid="1741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2000" fill="hold"/>
                                        <p:tgtEl>
                                          <p:spTgt spid="1741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174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174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7" dur="1000"/>
                                        <p:tgtEl>
                                          <p:spTgt spid="174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2000"/>
                                        <p:tgtEl>
                                          <p:spTgt spid="1741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3" dur="2000" fill="hold"/>
                                        <p:tgtEl>
                                          <p:spTgt spid="1741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2000" fill="hold"/>
                                        <p:tgtEl>
                                          <p:spTgt spid="174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2000" fill="hold"/>
                                        <p:tgtEl>
                                          <p:spTgt spid="174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6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2000"/>
                                        <p:tgtEl>
                                          <p:spTgt spid="174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9" dur="2000" fill="hold"/>
                                        <p:tgtEl>
                                          <p:spTgt spid="174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2000" fill="hold"/>
                                        <p:tgtEl>
                                          <p:spTgt spid="174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2000" fill="hold"/>
                                        <p:tgtEl>
                                          <p:spTgt spid="174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174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174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8" dur="1000"/>
                                        <p:tgtEl>
                                          <p:spTgt spid="174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2000"/>
                                        <p:tgtEl>
                                          <p:spTgt spid="1741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4" dur="2000" fill="hold"/>
                                        <p:tgtEl>
                                          <p:spTgt spid="1741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2000" fill="hold"/>
                                        <p:tgtEl>
                                          <p:spTgt spid="174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2000" fill="hold"/>
                                        <p:tgtEl>
                                          <p:spTgt spid="174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1" dur="1000" fill="hold"/>
                                        <p:tgtEl>
                                          <p:spTgt spid="174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174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3" dur="1000"/>
                                        <p:tgtEl>
                                          <p:spTgt spid="174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1000"/>
                                        <p:tgtEl>
                                          <p:spTgt spid="1741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9" dur="1000" fill="hold"/>
                                        <p:tgtEl>
                                          <p:spTgt spid="174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0" fill="hold"/>
                                        <p:tgtEl>
                                          <p:spTgt spid="174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1000"/>
                            </p:stCondLst>
                            <p:childTnLst>
                              <p:par>
                                <p:cTn id="19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4" dur="500"/>
                                        <p:tgtEl>
                                          <p:spTgt spid="174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" grpId="0" animBg="1"/>
      <p:bldP spid="174121" grpId="0"/>
      <p:bldP spid="174122" grpId="0"/>
      <p:bldP spid="174123" grpId="0"/>
      <p:bldP spid="174124" grpId="0"/>
      <p:bldP spid="174133" grpId="0"/>
      <p:bldP spid="174134" grpId="0"/>
      <p:bldP spid="174135" grpId="0"/>
      <p:bldP spid="174136" grpId="0"/>
      <p:bldP spid="174137" grpId="0"/>
      <p:bldP spid="174138" grpId="0"/>
      <p:bldP spid="174139" grpId="0"/>
      <p:bldP spid="174142" grpId="0"/>
      <p:bldP spid="174143" grpId="0" animBg="1"/>
      <p:bldP spid="174144" grpId="0" animBg="1"/>
      <p:bldP spid="174145" grpId="0" animBg="1"/>
      <p:bldP spid="174146" grpId="0" animBg="1"/>
      <p:bldP spid="174147" grpId="0"/>
      <p:bldP spid="174148" grpId="0" animBg="1"/>
      <p:bldP spid="174151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" name="Group 121"/>
          <p:cNvGrpSpPr/>
          <p:nvPr/>
        </p:nvGrpSpPr>
        <p:grpSpPr>
          <a:xfrm>
            <a:off x="6574813" y="3001030"/>
            <a:ext cx="529690" cy="554786"/>
            <a:chOff x="402459" y="438150"/>
            <a:chExt cx="529690" cy="554786"/>
          </a:xfrm>
        </p:grpSpPr>
        <p:grpSp>
          <p:nvGrpSpPr>
            <p:cNvPr id="121" name="Group 120"/>
            <p:cNvGrpSpPr/>
            <p:nvPr/>
          </p:nvGrpSpPr>
          <p:grpSpPr>
            <a:xfrm>
              <a:off x="402459" y="438150"/>
              <a:ext cx="527996" cy="554786"/>
              <a:chOff x="966129" y="438150"/>
              <a:chExt cx="527996" cy="554786"/>
            </a:xfrm>
          </p:grpSpPr>
          <p:sp>
            <p:nvSpPr>
              <p:cNvPr id="120" name="AutoShape 74"/>
              <p:cNvSpPr>
                <a:spLocks noChangeArrowheads="1"/>
              </p:cNvSpPr>
              <p:nvPr/>
            </p:nvSpPr>
            <p:spPr bwMode="auto">
              <a:xfrm>
                <a:off x="966129" y="536242"/>
                <a:ext cx="527996" cy="456694"/>
              </a:xfrm>
              <a:prstGeom prst="triangle">
                <a:avLst>
                  <a:gd name="adj" fmla="val 50000"/>
                </a:avLst>
              </a:prstGeom>
              <a:solidFill>
                <a:srgbClr val="00B050"/>
              </a:solidFill>
              <a:ln w="317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9" name="Rectangle 118"/>
              <p:cNvSpPr/>
              <p:nvPr/>
            </p:nvSpPr>
            <p:spPr bwMode="auto">
              <a:xfrm>
                <a:off x="1007214" y="438150"/>
                <a:ext cx="459581" cy="350044"/>
              </a:xfrm>
              <a:prstGeom prst="rect">
                <a:avLst/>
              </a:prstGeom>
              <a:solidFill>
                <a:schemeClr val="bg1"/>
              </a:solidFill>
              <a:ln w="254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800" b="0" i="0" u="none" strike="noStrike" cap="none" normalizeH="0" baseline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Arial" charset="0"/>
                </a:endParaRPr>
              </a:p>
            </p:txBody>
          </p:sp>
        </p:grpSp>
        <p:sp>
          <p:nvSpPr>
            <p:cNvPr id="115" name="AutoShape 74"/>
            <p:cNvSpPr>
              <a:spLocks noChangeArrowheads="1"/>
            </p:cNvSpPr>
            <p:nvPr/>
          </p:nvSpPr>
          <p:spPr bwMode="auto">
            <a:xfrm>
              <a:off x="404153" y="533860"/>
              <a:ext cx="527996" cy="456694"/>
            </a:xfrm>
            <a:prstGeom prst="triangle">
              <a:avLst>
                <a:gd name="adj" fmla="val 50000"/>
              </a:avLst>
            </a:prstGeom>
            <a:noFill/>
            <a:ln w="317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6" name="Line 76"/>
            <p:cNvSpPr>
              <a:spLocks noChangeShapeType="1"/>
            </p:cNvSpPr>
            <p:nvPr/>
          </p:nvSpPr>
          <p:spPr bwMode="auto">
            <a:xfrm>
              <a:off x="663389" y="800789"/>
              <a:ext cx="0" cy="190527"/>
            </a:xfrm>
            <a:prstGeom prst="line">
              <a:avLst/>
            </a:prstGeom>
            <a:noFill/>
            <a:ln w="317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7" name="Line 76"/>
            <p:cNvSpPr>
              <a:spLocks noChangeShapeType="1"/>
            </p:cNvSpPr>
            <p:nvPr/>
          </p:nvSpPr>
          <p:spPr bwMode="auto">
            <a:xfrm rot="16200000" flipV="1">
              <a:off x="665008" y="653129"/>
              <a:ext cx="0" cy="297985"/>
            </a:xfrm>
            <a:prstGeom prst="line">
              <a:avLst/>
            </a:prstGeom>
            <a:noFill/>
            <a:ln w="317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65974" name="Rectangle 86"/>
          <p:cNvSpPr>
            <a:spLocks noChangeArrowheads="1"/>
          </p:cNvSpPr>
          <p:nvPr/>
        </p:nvSpPr>
        <p:spPr bwMode="auto">
          <a:xfrm>
            <a:off x="3145550" y="5483431"/>
            <a:ext cx="2278063" cy="601663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078" name="Rectangle 7"/>
          <p:cNvSpPr>
            <a:spLocks noChangeArrowheads="1"/>
          </p:cNvSpPr>
          <p:nvPr/>
        </p:nvSpPr>
        <p:spPr bwMode="auto">
          <a:xfrm>
            <a:off x="151127" y="319598"/>
            <a:ext cx="6794500" cy="94615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dirty="0"/>
              <a:t>What mass of lead(II) nitrate will consume</a:t>
            </a:r>
          </a:p>
          <a:p>
            <a:r>
              <a:rPr lang="en-US" dirty="0"/>
              <a:t>85.0 </a:t>
            </a:r>
            <a:r>
              <a:rPr lang="en-US" dirty="0" err="1"/>
              <a:t>mL</a:t>
            </a:r>
            <a:r>
              <a:rPr lang="en-US" dirty="0"/>
              <a:t> of 0.45 M sodium iodide? </a:t>
            </a:r>
          </a:p>
        </p:txBody>
      </p:sp>
      <p:sp>
        <p:nvSpPr>
          <p:cNvPr id="165896" name="Text Box 8"/>
          <p:cNvSpPr txBox="1">
            <a:spLocks noChangeArrowheads="1"/>
          </p:cNvSpPr>
          <p:nvPr/>
        </p:nvSpPr>
        <p:spPr bwMode="auto">
          <a:xfrm>
            <a:off x="5010464" y="1511156"/>
            <a:ext cx="3825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65897" name="Text Box 9"/>
          <p:cNvSpPr txBox="1">
            <a:spLocks noChangeArrowheads="1"/>
          </p:cNvSpPr>
          <p:nvPr/>
        </p:nvSpPr>
        <p:spPr bwMode="auto">
          <a:xfrm>
            <a:off x="2200589" y="1511156"/>
            <a:ext cx="3825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65898" name="Rectangle 10"/>
          <p:cNvSpPr>
            <a:spLocks noChangeArrowheads="1"/>
          </p:cNvSpPr>
          <p:nvPr/>
        </p:nvSpPr>
        <p:spPr bwMode="auto">
          <a:xfrm>
            <a:off x="162239" y="1515919"/>
            <a:ext cx="1660525" cy="519112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>
                <a:solidFill>
                  <a:schemeClr val="tx1"/>
                </a:solidFill>
              </a:rPr>
              <a:t>Pb(NO</a:t>
            </a:r>
            <a:r>
              <a:rPr lang="en-US" baseline="-25000">
                <a:solidFill>
                  <a:schemeClr val="tx1"/>
                </a:solidFill>
              </a:rPr>
              <a:t>3</a:t>
            </a:r>
            <a:r>
              <a:rPr lang="en-US">
                <a:solidFill>
                  <a:schemeClr val="tx1"/>
                </a:solidFill>
              </a:rPr>
              <a:t>)</a:t>
            </a:r>
            <a:r>
              <a:rPr lang="en-US" baseline="-25000">
                <a:solidFill>
                  <a:schemeClr val="tx1"/>
                </a:solidFill>
              </a:rPr>
              <a:t>2</a:t>
            </a:r>
            <a:endParaRPr lang="en-US">
              <a:solidFill>
                <a:schemeClr val="tx1"/>
              </a:solidFill>
              <a:sym typeface="Wingdings" pitchFamily="2" charset="2"/>
            </a:endParaRPr>
          </a:p>
        </p:txBody>
      </p:sp>
      <p:sp>
        <p:nvSpPr>
          <p:cNvPr id="165899" name="Rectangle 11"/>
          <p:cNvSpPr>
            <a:spLocks noChangeArrowheads="1"/>
          </p:cNvSpPr>
          <p:nvPr/>
        </p:nvSpPr>
        <p:spPr bwMode="auto">
          <a:xfrm>
            <a:off x="2518089" y="1515919"/>
            <a:ext cx="738188" cy="519112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>
                <a:solidFill>
                  <a:schemeClr val="tx1"/>
                </a:solidFill>
              </a:rPr>
              <a:t>NaI</a:t>
            </a:r>
            <a:endParaRPr lang="en-US">
              <a:solidFill>
                <a:schemeClr val="tx1"/>
              </a:solidFill>
              <a:sym typeface="Wingdings" pitchFamily="2" charset="2"/>
            </a:endParaRPr>
          </a:p>
        </p:txBody>
      </p:sp>
      <p:sp>
        <p:nvSpPr>
          <p:cNvPr id="165900" name="Rectangle 12"/>
          <p:cNvSpPr>
            <a:spLocks noChangeArrowheads="1"/>
          </p:cNvSpPr>
          <p:nvPr/>
        </p:nvSpPr>
        <p:spPr bwMode="auto">
          <a:xfrm>
            <a:off x="1832289" y="1515919"/>
            <a:ext cx="392113" cy="519112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>
                <a:solidFill>
                  <a:schemeClr val="tx1"/>
                </a:solidFill>
              </a:rPr>
              <a:t>+</a:t>
            </a:r>
            <a:endParaRPr lang="en-US">
              <a:solidFill>
                <a:schemeClr val="tx1"/>
              </a:solidFill>
              <a:sym typeface="Wingdings" pitchFamily="2" charset="2"/>
            </a:endParaRPr>
          </a:p>
        </p:txBody>
      </p:sp>
      <p:sp>
        <p:nvSpPr>
          <p:cNvPr id="165901" name="Rectangle 13"/>
          <p:cNvSpPr>
            <a:spLocks noChangeArrowheads="1"/>
          </p:cNvSpPr>
          <p:nvPr/>
        </p:nvSpPr>
        <p:spPr bwMode="auto">
          <a:xfrm>
            <a:off x="3764277" y="1515919"/>
            <a:ext cx="852487" cy="519112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>
                <a:solidFill>
                  <a:schemeClr val="tx1"/>
                </a:solidFill>
              </a:rPr>
              <a:t>PbI</a:t>
            </a:r>
            <a:r>
              <a:rPr lang="en-US" baseline="-25000">
                <a:solidFill>
                  <a:schemeClr val="tx1"/>
                </a:solidFill>
              </a:rPr>
              <a:t>2</a:t>
            </a:r>
            <a:endParaRPr lang="en-US">
              <a:solidFill>
                <a:schemeClr val="tx1"/>
              </a:solidFill>
              <a:sym typeface="Wingdings" pitchFamily="2" charset="2"/>
            </a:endParaRPr>
          </a:p>
        </p:txBody>
      </p:sp>
      <p:sp>
        <p:nvSpPr>
          <p:cNvPr id="165902" name="Rectangle 14"/>
          <p:cNvSpPr>
            <a:spLocks noChangeArrowheads="1"/>
          </p:cNvSpPr>
          <p:nvPr/>
        </p:nvSpPr>
        <p:spPr bwMode="auto">
          <a:xfrm>
            <a:off x="3240402" y="1515919"/>
            <a:ext cx="531812" cy="519112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>
                <a:solidFill>
                  <a:schemeClr val="tx1"/>
                </a:solidFill>
                <a:sym typeface="Wingdings" pitchFamily="2" charset="2"/>
              </a:rPr>
              <a:t></a:t>
            </a:r>
          </a:p>
        </p:txBody>
      </p:sp>
      <p:sp>
        <p:nvSpPr>
          <p:cNvPr id="165903" name="Rectangle 15"/>
          <p:cNvSpPr>
            <a:spLocks noChangeArrowheads="1"/>
          </p:cNvSpPr>
          <p:nvPr/>
        </p:nvSpPr>
        <p:spPr bwMode="auto">
          <a:xfrm>
            <a:off x="4632639" y="1515919"/>
            <a:ext cx="392113" cy="519112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>
                <a:solidFill>
                  <a:schemeClr val="tx1"/>
                </a:solidFill>
                <a:sym typeface="Wingdings" pitchFamily="2" charset="2"/>
              </a:rPr>
              <a:t>+</a:t>
            </a:r>
          </a:p>
        </p:txBody>
      </p:sp>
      <p:sp>
        <p:nvSpPr>
          <p:cNvPr id="165904" name="Rectangle 16"/>
          <p:cNvSpPr>
            <a:spLocks noChangeArrowheads="1"/>
          </p:cNvSpPr>
          <p:nvPr/>
        </p:nvSpPr>
        <p:spPr bwMode="auto">
          <a:xfrm>
            <a:off x="5366064" y="1515919"/>
            <a:ext cx="1308100" cy="519112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>
                <a:solidFill>
                  <a:schemeClr val="tx1"/>
                </a:solidFill>
                <a:sym typeface="Wingdings" pitchFamily="2" charset="2"/>
              </a:rPr>
              <a:t>NaNO</a:t>
            </a:r>
            <a:r>
              <a:rPr lang="en-US" baseline="-25000">
                <a:solidFill>
                  <a:schemeClr val="tx1"/>
                </a:solidFill>
                <a:sym typeface="Wingdings" pitchFamily="2" charset="2"/>
              </a:rPr>
              <a:t>3</a:t>
            </a:r>
            <a:endParaRPr lang="en-US">
              <a:solidFill>
                <a:schemeClr val="tx1"/>
              </a:solidFill>
              <a:sym typeface="Wingdings" pitchFamily="2" charset="2"/>
            </a:endParaRPr>
          </a:p>
        </p:txBody>
      </p:sp>
      <p:sp>
        <p:nvSpPr>
          <p:cNvPr id="165928" name="Rectangle 40"/>
          <p:cNvSpPr>
            <a:spLocks noChangeArrowheads="1"/>
          </p:cNvSpPr>
          <p:nvPr/>
        </p:nvSpPr>
        <p:spPr bwMode="auto">
          <a:xfrm>
            <a:off x="6082305" y="3783741"/>
            <a:ext cx="658813" cy="457200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chemeClr val="tx2"/>
                </a:solidFill>
              </a:rPr>
              <a:t>NaI</a:t>
            </a:r>
          </a:p>
        </p:txBody>
      </p:sp>
      <p:sp>
        <p:nvSpPr>
          <p:cNvPr id="165929" name="Rectangle 41"/>
          <p:cNvSpPr>
            <a:spLocks noChangeArrowheads="1"/>
          </p:cNvSpPr>
          <p:nvPr/>
        </p:nvSpPr>
        <p:spPr bwMode="auto">
          <a:xfrm>
            <a:off x="7128468" y="3780566"/>
            <a:ext cx="1443037" cy="457200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chemeClr val="tx2"/>
                </a:solidFill>
              </a:rPr>
              <a:t>Pb(NO</a:t>
            </a:r>
            <a:r>
              <a:rPr lang="en-US" sz="2400" baseline="-25000">
                <a:solidFill>
                  <a:schemeClr val="tx2"/>
                </a:solidFill>
              </a:rPr>
              <a:t>3</a:t>
            </a:r>
            <a:r>
              <a:rPr lang="en-US" sz="2400">
                <a:solidFill>
                  <a:schemeClr val="tx2"/>
                </a:solidFill>
              </a:rPr>
              <a:t>)</a:t>
            </a:r>
            <a:r>
              <a:rPr lang="en-US" sz="2400" baseline="-25000">
                <a:solidFill>
                  <a:schemeClr val="tx2"/>
                </a:solidFill>
              </a:rPr>
              <a:t>2</a:t>
            </a:r>
          </a:p>
        </p:txBody>
      </p:sp>
      <p:sp>
        <p:nvSpPr>
          <p:cNvPr id="165963" name="Rectangle 75"/>
          <p:cNvSpPr>
            <a:spLocks noChangeArrowheads="1"/>
          </p:cNvSpPr>
          <p:nvPr/>
        </p:nvSpPr>
        <p:spPr bwMode="auto">
          <a:xfrm>
            <a:off x="501650" y="2796365"/>
            <a:ext cx="2173288" cy="457200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sz="2400">
                <a:solidFill>
                  <a:schemeClr val="tx1"/>
                </a:solidFill>
              </a:rPr>
              <a:t>mol NaI = M L </a:t>
            </a:r>
          </a:p>
        </p:txBody>
      </p:sp>
      <p:sp>
        <p:nvSpPr>
          <p:cNvPr id="165964" name="Rectangle 76"/>
          <p:cNvSpPr>
            <a:spLocks noChangeArrowheads="1"/>
          </p:cNvSpPr>
          <p:nvPr/>
        </p:nvSpPr>
        <p:spPr bwMode="auto">
          <a:xfrm>
            <a:off x="2571750" y="2796365"/>
            <a:ext cx="2767013" cy="457200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sz="2400">
                <a:solidFill>
                  <a:schemeClr val="tx1"/>
                </a:solidFill>
              </a:rPr>
              <a:t>= 0.45 M (0.085 L )</a:t>
            </a:r>
          </a:p>
        </p:txBody>
      </p:sp>
      <p:sp>
        <p:nvSpPr>
          <p:cNvPr id="165965" name="Rectangle 77"/>
          <p:cNvSpPr>
            <a:spLocks noChangeArrowheads="1"/>
          </p:cNvSpPr>
          <p:nvPr/>
        </p:nvSpPr>
        <p:spPr bwMode="auto">
          <a:xfrm>
            <a:off x="2576513" y="3361515"/>
            <a:ext cx="2684462" cy="457200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sz="2400">
                <a:solidFill>
                  <a:schemeClr val="tx1"/>
                </a:solidFill>
              </a:rPr>
              <a:t>= 0.03825 mol NaI</a:t>
            </a:r>
          </a:p>
        </p:txBody>
      </p:sp>
      <p:graphicFrame>
        <p:nvGraphicFramePr>
          <p:cNvPr id="165966" name="Object 7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8849023"/>
              </p:ext>
            </p:extLst>
          </p:nvPr>
        </p:nvGraphicFramePr>
        <p:xfrm>
          <a:off x="3039188" y="4383294"/>
          <a:ext cx="2463800" cy="77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16" name="Equation" r:id="rId3" imgW="2920680" imgH="914400" progId="Equation.3">
                  <p:embed/>
                </p:oleObj>
              </mc:Choice>
              <mc:Fallback>
                <p:oleObj name="Equation" r:id="rId3" imgW="2920680" imgH="914400" progId="Equation.3">
                  <p:embed/>
                  <p:pic>
                    <p:nvPicPr>
                      <p:cNvPr id="0" name="Object 7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39188" y="4383294"/>
                        <a:ext cx="2463800" cy="774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5967" name="Object 7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0444166"/>
              </p:ext>
            </p:extLst>
          </p:nvPr>
        </p:nvGraphicFramePr>
        <p:xfrm>
          <a:off x="5547438" y="4357894"/>
          <a:ext cx="2590800" cy="828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17" name="Equation" r:id="rId5" imgW="3111480" imgH="990360" progId="Equation.3">
                  <p:embed/>
                </p:oleObj>
              </mc:Choice>
              <mc:Fallback>
                <p:oleObj name="Equation" r:id="rId5" imgW="3111480" imgH="990360" progId="Equation.3">
                  <p:embed/>
                  <p:pic>
                    <p:nvPicPr>
                      <p:cNvPr id="0" name="Object 7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47438" y="4357894"/>
                        <a:ext cx="2590800" cy="828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5968" name="Text Box 80"/>
          <p:cNvSpPr txBox="1">
            <a:spLocks noChangeArrowheads="1"/>
          </p:cNvSpPr>
          <p:nvPr/>
        </p:nvSpPr>
        <p:spPr bwMode="auto">
          <a:xfrm>
            <a:off x="1213563" y="4373769"/>
            <a:ext cx="186372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2400">
                <a:solidFill>
                  <a:schemeClr val="tx1"/>
                </a:solidFill>
              </a:rPr>
              <a:t>0.03825 mol</a:t>
            </a:r>
          </a:p>
          <a:p>
            <a:pPr algn="l"/>
            <a:r>
              <a:rPr lang="en-US" sz="2400">
                <a:solidFill>
                  <a:schemeClr val="tx1"/>
                </a:solidFill>
              </a:rPr>
              <a:t>	   NaI</a:t>
            </a:r>
            <a:endParaRPr lang="en-US" sz="2400" baseline="-25000">
              <a:solidFill>
                <a:schemeClr val="tx1"/>
              </a:solidFill>
            </a:endParaRPr>
          </a:p>
        </p:txBody>
      </p:sp>
      <p:sp>
        <p:nvSpPr>
          <p:cNvPr id="165969" name="Line 81"/>
          <p:cNvSpPr>
            <a:spLocks noChangeShapeType="1"/>
          </p:cNvSpPr>
          <p:nvPr/>
        </p:nvSpPr>
        <p:spPr bwMode="auto">
          <a:xfrm>
            <a:off x="2488325" y="4467431"/>
            <a:ext cx="606425" cy="682625"/>
          </a:xfrm>
          <a:prstGeom prst="line">
            <a:avLst/>
          </a:prstGeom>
          <a:noFill/>
          <a:ln w="22225">
            <a:solidFill>
              <a:srgbClr val="3366FF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65970" name="Line 82"/>
          <p:cNvSpPr>
            <a:spLocks noChangeShapeType="1"/>
          </p:cNvSpPr>
          <p:nvPr/>
        </p:nvSpPr>
        <p:spPr bwMode="auto">
          <a:xfrm>
            <a:off x="3969463" y="4845256"/>
            <a:ext cx="987425" cy="215900"/>
          </a:xfrm>
          <a:prstGeom prst="line">
            <a:avLst/>
          </a:prstGeom>
          <a:noFill/>
          <a:ln w="22225">
            <a:solidFill>
              <a:srgbClr val="3366FF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65971" name="Line 83"/>
          <p:cNvSpPr>
            <a:spLocks noChangeShapeType="1"/>
          </p:cNvSpPr>
          <p:nvPr/>
        </p:nvSpPr>
        <p:spPr bwMode="auto">
          <a:xfrm flipH="1">
            <a:off x="3466225" y="4429331"/>
            <a:ext cx="1830388" cy="230188"/>
          </a:xfrm>
          <a:prstGeom prst="line">
            <a:avLst/>
          </a:prstGeom>
          <a:noFill/>
          <a:ln w="22225">
            <a:solidFill>
              <a:srgbClr val="3366FF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65972" name="Line 84"/>
          <p:cNvSpPr>
            <a:spLocks noChangeShapeType="1"/>
          </p:cNvSpPr>
          <p:nvPr/>
        </p:nvSpPr>
        <p:spPr bwMode="auto">
          <a:xfrm flipH="1">
            <a:off x="5993525" y="4884944"/>
            <a:ext cx="1870075" cy="160337"/>
          </a:xfrm>
          <a:prstGeom prst="line">
            <a:avLst/>
          </a:prstGeom>
          <a:noFill/>
          <a:ln w="22225">
            <a:solidFill>
              <a:srgbClr val="3366FF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65973" name="Text Box 85"/>
          <p:cNvSpPr txBox="1">
            <a:spLocks noChangeArrowheads="1"/>
          </p:cNvSpPr>
          <p:nvPr/>
        </p:nvSpPr>
        <p:spPr bwMode="auto">
          <a:xfrm>
            <a:off x="2758200" y="5532644"/>
            <a:ext cx="26352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2400">
                <a:solidFill>
                  <a:schemeClr val="tx1"/>
                </a:solidFill>
              </a:rPr>
              <a:t>=   6.3 g Pb(NO</a:t>
            </a:r>
            <a:r>
              <a:rPr lang="en-US" sz="2400" baseline="-25000">
                <a:solidFill>
                  <a:schemeClr val="tx1"/>
                </a:solidFill>
              </a:rPr>
              <a:t>3</a:t>
            </a:r>
            <a:r>
              <a:rPr lang="en-US" sz="2400">
                <a:solidFill>
                  <a:schemeClr val="tx1"/>
                </a:solidFill>
              </a:rPr>
              <a:t>)</a:t>
            </a:r>
            <a:r>
              <a:rPr lang="en-US" sz="2400" baseline="-25000">
                <a:solidFill>
                  <a:schemeClr val="tx1"/>
                </a:solidFill>
              </a:rPr>
              <a:t>2</a:t>
            </a:r>
          </a:p>
        </p:txBody>
      </p:sp>
      <p:grpSp>
        <p:nvGrpSpPr>
          <p:cNvPr id="58" name="Group 57"/>
          <p:cNvGrpSpPr/>
          <p:nvPr/>
        </p:nvGrpSpPr>
        <p:grpSpPr>
          <a:xfrm>
            <a:off x="5780478" y="2763699"/>
            <a:ext cx="2808368" cy="984244"/>
            <a:chOff x="267654" y="209300"/>
            <a:chExt cx="8258711" cy="2894419"/>
          </a:xfrm>
        </p:grpSpPr>
        <p:sp>
          <p:nvSpPr>
            <p:cNvPr id="59" name="AutoShape 74"/>
            <p:cNvSpPr>
              <a:spLocks noChangeArrowheads="1"/>
            </p:cNvSpPr>
            <p:nvPr/>
          </p:nvSpPr>
          <p:spPr bwMode="auto">
            <a:xfrm>
              <a:off x="4621817" y="1183345"/>
              <a:ext cx="1552706" cy="1343024"/>
            </a:xfrm>
            <a:prstGeom prst="triangle">
              <a:avLst>
                <a:gd name="adj" fmla="val 50000"/>
              </a:avLst>
            </a:prstGeom>
            <a:noFill/>
            <a:ln w="317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Line 76"/>
            <p:cNvSpPr>
              <a:spLocks noChangeShapeType="1"/>
            </p:cNvSpPr>
            <p:nvPr/>
          </p:nvSpPr>
          <p:spPr bwMode="auto">
            <a:xfrm>
              <a:off x="5398170" y="1961316"/>
              <a:ext cx="0" cy="560292"/>
            </a:xfrm>
            <a:prstGeom prst="line">
              <a:avLst/>
            </a:prstGeom>
            <a:noFill/>
            <a:ln w="317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Oval 7"/>
            <p:cNvSpPr>
              <a:spLocks noChangeArrowheads="1"/>
            </p:cNvSpPr>
            <p:nvPr/>
          </p:nvSpPr>
          <p:spPr bwMode="auto">
            <a:xfrm flipH="1">
              <a:off x="7197222" y="209664"/>
              <a:ext cx="943527" cy="940095"/>
            </a:xfrm>
            <a:prstGeom prst="ellips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" name="Oval 9"/>
            <p:cNvSpPr>
              <a:spLocks noChangeArrowheads="1"/>
            </p:cNvSpPr>
            <p:nvPr/>
          </p:nvSpPr>
          <p:spPr bwMode="auto">
            <a:xfrm flipH="1">
              <a:off x="7201232" y="2139057"/>
              <a:ext cx="968141" cy="964662"/>
            </a:xfrm>
            <a:prstGeom prst="ellips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" name="Freeform 10"/>
            <p:cNvSpPr>
              <a:spLocks/>
            </p:cNvSpPr>
            <p:nvPr/>
          </p:nvSpPr>
          <p:spPr bwMode="auto">
            <a:xfrm flipH="1">
              <a:off x="5802162" y="1862923"/>
              <a:ext cx="1432277" cy="579382"/>
            </a:xfrm>
            <a:custGeom>
              <a:avLst/>
              <a:gdLst>
                <a:gd name="T0" fmla="*/ 0 w 1853"/>
                <a:gd name="T1" fmla="*/ 751 h 751"/>
                <a:gd name="T2" fmla="*/ 1853 w 1853"/>
                <a:gd name="T3" fmla="*/ 0 h 751"/>
                <a:gd name="T4" fmla="*/ 0 60000 65536"/>
                <a:gd name="T5" fmla="*/ 0 60000 65536"/>
                <a:gd name="T6" fmla="*/ 0 w 1853"/>
                <a:gd name="T7" fmla="*/ 0 h 751"/>
                <a:gd name="T8" fmla="*/ 1853 w 1853"/>
                <a:gd name="T9" fmla="*/ 751 h 75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853" h="751">
                  <a:moveTo>
                    <a:pt x="0" y="751"/>
                  </a:moveTo>
                  <a:lnTo>
                    <a:pt x="1853" y="0"/>
                  </a:lnTo>
                </a:path>
              </a:pathLst>
            </a:custGeom>
            <a:solidFill>
              <a:srgbClr val="FF0000"/>
            </a:solidFill>
            <a:ln w="25400">
              <a:solidFill>
                <a:srgbClr val="000000"/>
              </a:solidFill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" name="Freeform 11"/>
            <p:cNvSpPr>
              <a:spLocks/>
            </p:cNvSpPr>
            <p:nvPr/>
          </p:nvSpPr>
          <p:spPr bwMode="auto">
            <a:xfrm flipH="1">
              <a:off x="5619026" y="863963"/>
              <a:ext cx="1618399" cy="661708"/>
            </a:xfrm>
            <a:custGeom>
              <a:avLst/>
              <a:gdLst>
                <a:gd name="T0" fmla="*/ 0 w 1804"/>
                <a:gd name="T1" fmla="*/ 0 h 739"/>
                <a:gd name="T2" fmla="*/ 1804 w 1804"/>
                <a:gd name="T3" fmla="*/ 739 h 739"/>
                <a:gd name="T4" fmla="*/ 0 60000 65536"/>
                <a:gd name="T5" fmla="*/ 0 60000 65536"/>
                <a:gd name="T6" fmla="*/ 0 w 1804"/>
                <a:gd name="T7" fmla="*/ 0 h 739"/>
                <a:gd name="T8" fmla="*/ 1804 w 1804"/>
                <a:gd name="T9" fmla="*/ 739 h 739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804" h="739">
                  <a:moveTo>
                    <a:pt x="0" y="0"/>
                  </a:moveTo>
                  <a:lnTo>
                    <a:pt x="1804" y="739"/>
                  </a:lnTo>
                </a:path>
              </a:pathLst>
            </a:custGeom>
            <a:solidFill>
              <a:srgbClr val="FF0000"/>
            </a:solidFill>
            <a:ln w="25400">
              <a:solidFill>
                <a:srgbClr val="000000"/>
              </a:solidFill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" name="Oval 19"/>
            <p:cNvSpPr>
              <a:spLocks noChangeArrowheads="1"/>
            </p:cNvSpPr>
            <p:nvPr/>
          </p:nvSpPr>
          <p:spPr bwMode="auto">
            <a:xfrm flipH="1">
              <a:off x="7582838" y="1172688"/>
              <a:ext cx="943527" cy="940095"/>
            </a:xfrm>
            <a:prstGeom prst="ellips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cxnSp>
          <p:nvCxnSpPr>
            <p:cNvPr id="66" name="Straight Connector 65"/>
            <p:cNvCxnSpPr>
              <a:stCxn id="65" idx="6"/>
            </p:cNvCxnSpPr>
            <p:nvPr/>
          </p:nvCxnSpPr>
          <p:spPr bwMode="auto">
            <a:xfrm flipH="1" flipV="1">
              <a:off x="5684998" y="1635943"/>
              <a:ext cx="1897840" cy="6793"/>
            </a:xfrm>
            <a:prstGeom prst="line">
              <a:avLst/>
            </a:prstGeom>
            <a:solidFill>
              <a:srgbClr val="FF0000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67" name="Oval 7"/>
            <p:cNvSpPr>
              <a:spLocks noChangeArrowheads="1"/>
            </p:cNvSpPr>
            <p:nvPr/>
          </p:nvSpPr>
          <p:spPr bwMode="auto">
            <a:xfrm>
              <a:off x="653270" y="209300"/>
              <a:ext cx="943527" cy="940095"/>
            </a:xfrm>
            <a:prstGeom prst="ellips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Oval 9"/>
            <p:cNvSpPr>
              <a:spLocks noChangeArrowheads="1"/>
            </p:cNvSpPr>
            <p:nvPr/>
          </p:nvSpPr>
          <p:spPr bwMode="auto">
            <a:xfrm>
              <a:off x="624646" y="2138693"/>
              <a:ext cx="968141" cy="964662"/>
            </a:xfrm>
            <a:prstGeom prst="ellips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" name="Freeform 10"/>
            <p:cNvSpPr>
              <a:spLocks/>
            </p:cNvSpPr>
            <p:nvPr/>
          </p:nvSpPr>
          <p:spPr bwMode="auto">
            <a:xfrm>
              <a:off x="1559580" y="1862559"/>
              <a:ext cx="1432277" cy="579382"/>
            </a:xfrm>
            <a:custGeom>
              <a:avLst/>
              <a:gdLst>
                <a:gd name="T0" fmla="*/ 0 w 1853"/>
                <a:gd name="T1" fmla="*/ 751 h 751"/>
                <a:gd name="T2" fmla="*/ 1853 w 1853"/>
                <a:gd name="T3" fmla="*/ 0 h 751"/>
                <a:gd name="T4" fmla="*/ 0 60000 65536"/>
                <a:gd name="T5" fmla="*/ 0 60000 65536"/>
                <a:gd name="T6" fmla="*/ 0 w 1853"/>
                <a:gd name="T7" fmla="*/ 0 h 751"/>
                <a:gd name="T8" fmla="*/ 1853 w 1853"/>
                <a:gd name="T9" fmla="*/ 751 h 75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853" h="751">
                  <a:moveTo>
                    <a:pt x="0" y="751"/>
                  </a:moveTo>
                  <a:lnTo>
                    <a:pt x="1853" y="0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" name="Freeform 11"/>
            <p:cNvSpPr>
              <a:spLocks/>
            </p:cNvSpPr>
            <p:nvPr/>
          </p:nvSpPr>
          <p:spPr bwMode="auto">
            <a:xfrm>
              <a:off x="1556594" y="863599"/>
              <a:ext cx="1618399" cy="661708"/>
            </a:xfrm>
            <a:custGeom>
              <a:avLst/>
              <a:gdLst>
                <a:gd name="T0" fmla="*/ 0 w 1804"/>
                <a:gd name="T1" fmla="*/ 0 h 739"/>
                <a:gd name="T2" fmla="*/ 1804 w 1804"/>
                <a:gd name="T3" fmla="*/ 739 h 739"/>
                <a:gd name="T4" fmla="*/ 0 60000 65536"/>
                <a:gd name="T5" fmla="*/ 0 60000 65536"/>
                <a:gd name="T6" fmla="*/ 0 w 1804"/>
                <a:gd name="T7" fmla="*/ 0 h 739"/>
                <a:gd name="T8" fmla="*/ 1804 w 1804"/>
                <a:gd name="T9" fmla="*/ 739 h 739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804" h="739">
                  <a:moveTo>
                    <a:pt x="0" y="0"/>
                  </a:moveTo>
                  <a:lnTo>
                    <a:pt x="1804" y="739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" name="Oval 19"/>
            <p:cNvSpPr>
              <a:spLocks noChangeArrowheads="1"/>
            </p:cNvSpPr>
            <p:nvPr/>
          </p:nvSpPr>
          <p:spPr bwMode="auto">
            <a:xfrm>
              <a:off x="267654" y="1172324"/>
              <a:ext cx="943527" cy="940095"/>
            </a:xfrm>
            <a:prstGeom prst="ellips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cxnSp>
          <p:nvCxnSpPr>
            <p:cNvPr id="72" name="Straight Connector 71"/>
            <p:cNvCxnSpPr>
              <a:stCxn id="71" idx="6"/>
            </p:cNvCxnSpPr>
            <p:nvPr/>
          </p:nvCxnSpPr>
          <p:spPr bwMode="auto">
            <a:xfrm flipV="1">
              <a:off x="1211181" y="1635579"/>
              <a:ext cx="1897840" cy="6793"/>
            </a:xfrm>
            <a:prstGeom prst="lin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73" name="Line 3"/>
            <p:cNvSpPr>
              <a:spLocks noChangeShapeType="1"/>
            </p:cNvSpPr>
            <p:nvPr/>
          </p:nvSpPr>
          <p:spPr bwMode="auto">
            <a:xfrm>
              <a:off x="3644248" y="1652045"/>
              <a:ext cx="1472934" cy="0"/>
            </a:xfrm>
            <a:prstGeom prst="line">
              <a:avLst/>
            </a:prstGeom>
            <a:noFill/>
            <a:ln w="53975">
              <a:solidFill>
                <a:schemeClr val="tx1"/>
              </a:solidFill>
              <a:round/>
              <a:headEnd/>
              <a:tailEnd type="none" w="lg" len="lg"/>
            </a:ln>
          </p:spPr>
          <p:txBody>
            <a:bodyPr wrap="square" anchor="ctr">
              <a:spAutoFit/>
            </a:bodyPr>
            <a:lstStyle/>
            <a:p>
              <a:endParaRPr lang="en-US"/>
            </a:p>
          </p:txBody>
        </p:sp>
        <p:sp>
          <p:nvSpPr>
            <p:cNvPr id="74" name="Line 76"/>
            <p:cNvSpPr>
              <a:spLocks noChangeShapeType="1"/>
            </p:cNvSpPr>
            <p:nvPr/>
          </p:nvSpPr>
          <p:spPr bwMode="auto">
            <a:xfrm rot="16200000" flipV="1">
              <a:off x="5402932" y="1527083"/>
              <a:ext cx="0" cy="876300"/>
            </a:xfrm>
            <a:prstGeom prst="line">
              <a:avLst/>
            </a:prstGeom>
            <a:noFill/>
            <a:ln w="317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" name="AutoShape 74"/>
            <p:cNvSpPr>
              <a:spLocks noChangeArrowheads="1"/>
            </p:cNvSpPr>
            <p:nvPr/>
          </p:nvSpPr>
          <p:spPr bwMode="auto">
            <a:xfrm>
              <a:off x="2603615" y="1183345"/>
              <a:ext cx="1552706" cy="1343024"/>
            </a:xfrm>
            <a:prstGeom prst="triangle">
              <a:avLst>
                <a:gd name="adj" fmla="val 50000"/>
              </a:avLst>
            </a:prstGeom>
            <a:noFill/>
            <a:ln w="317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" name="Line 76"/>
            <p:cNvSpPr>
              <a:spLocks noChangeShapeType="1"/>
            </p:cNvSpPr>
            <p:nvPr/>
          </p:nvSpPr>
          <p:spPr bwMode="auto">
            <a:xfrm>
              <a:off x="3379968" y="1961316"/>
              <a:ext cx="0" cy="560292"/>
            </a:xfrm>
            <a:prstGeom prst="line">
              <a:avLst/>
            </a:prstGeom>
            <a:noFill/>
            <a:ln w="317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" name="Line 76"/>
            <p:cNvSpPr>
              <a:spLocks noChangeShapeType="1"/>
            </p:cNvSpPr>
            <p:nvPr/>
          </p:nvSpPr>
          <p:spPr bwMode="auto">
            <a:xfrm rot="16200000" flipV="1">
              <a:off x="3384730" y="1527083"/>
              <a:ext cx="0" cy="876300"/>
            </a:xfrm>
            <a:prstGeom prst="line">
              <a:avLst/>
            </a:prstGeom>
            <a:noFill/>
            <a:ln w="317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215319" y="6234436"/>
            <a:ext cx="498855" cy="411327"/>
            <a:chOff x="119657" y="6331229"/>
            <a:chExt cx="498855" cy="411327"/>
          </a:xfrm>
        </p:grpSpPr>
        <p:sp>
          <p:nvSpPr>
            <p:cNvPr id="55" name="Octagon 54"/>
            <p:cNvSpPr/>
            <p:nvPr/>
          </p:nvSpPr>
          <p:spPr>
            <a:xfrm>
              <a:off x="163422" y="6331229"/>
              <a:ext cx="411327" cy="411327"/>
            </a:xfrm>
            <a:prstGeom prst="octagon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solidFill>
                  <a:srgbClr val="FFFFFF"/>
                </a:solidFill>
              </a:endParaRPr>
            </a:p>
          </p:txBody>
        </p:sp>
        <p:sp>
          <p:nvSpPr>
            <p:cNvPr id="56" name="Text Box 30"/>
            <p:cNvSpPr txBox="1">
              <a:spLocks noChangeArrowheads="1"/>
            </p:cNvSpPr>
            <p:nvPr/>
          </p:nvSpPr>
          <p:spPr bwMode="auto">
            <a:xfrm>
              <a:off x="119657" y="6406087"/>
              <a:ext cx="498855" cy="261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1440" rIns="91440">
              <a:spAutoFit/>
            </a:bodyPr>
            <a:lstStyle/>
            <a:p>
              <a:pPr algn="ctr"/>
              <a:r>
                <a:rPr lang="en-US" sz="1100" b="1" dirty="0" smtClean="0">
                  <a:solidFill>
                    <a:srgbClr val="FFFFFF"/>
                  </a:solidFill>
                  <a:latin typeface="Arial Narrow" panose="020B0606020202030204" pitchFamily="34" charset="0"/>
                </a:rPr>
                <a:t>STOP</a:t>
              </a:r>
              <a:endParaRPr lang="en-US" sz="1100" b="1" dirty="0">
                <a:solidFill>
                  <a:srgbClr val="FFFFFF"/>
                </a:solidFill>
                <a:latin typeface="Arial Narrow" panose="020B0606020202030204" pitchFamily="34" charset="0"/>
              </a:endParaRPr>
            </a:p>
          </p:txBody>
        </p:sp>
      </p:grpSp>
      <p:cxnSp>
        <p:nvCxnSpPr>
          <p:cNvPr id="100" name="Straight Connector 99"/>
          <p:cNvCxnSpPr/>
          <p:nvPr/>
        </p:nvCxnSpPr>
        <p:spPr bwMode="auto">
          <a:xfrm flipV="1">
            <a:off x="6841790" y="3249981"/>
            <a:ext cx="683316" cy="1"/>
          </a:xfrm>
          <a:prstGeom prst="line">
            <a:avLst/>
          </a:prstGeom>
          <a:noFill/>
          <a:ln w="76200" cap="flat" cmpd="sng" algn="ctr">
            <a:solidFill>
              <a:schemeClr val="tx1"/>
            </a:solidFill>
            <a:prstDash val="solid"/>
            <a:round/>
            <a:headEnd type="oval" w="med" len="med"/>
            <a:tailEnd type="none" w="med" len="med"/>
          </a:ln>
          <a:effectLst/>
        </p:spPr>
      </p:cxnSp>
      <p:cxnSp>
        <p:nvCxnSpPr>
          <p:cNvPr id="101" name="Straight Connector 100"/>
          <p:cNvCxnSpPr>
            <a:cxnSpLocks noChangeAspect="1"/>
            <a:endCxn id="61" idx="1"/>
          </p:cNvCxnSpPr>
          <p:nvPr/>
        </p:nvCxnSpPr>
        <p:spPr bwMode="auto">
          <a:xfrm flipV="1">
            <a:off x="7529716" y="2810639"/>
            <a:ext cx="881015" cy="445608"/>
          </a:xfrm>
          <a:prstGeom prst="line">
            <a:avLst/>
          </a:prstGeom>
          <a:noFill/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grpSp>
        <p:nvGrpSpPr>
          <p:cNvPr id="9" name="Group 8"/>
          <p:cNvGrpSpPr/>
          <p:nvPr/>
        </p:nvGrpSpPr>
        <p:grpSpPr>
          <a:xfrm>
            <a:off x="6845555" y="329002"/>
            <a:ext cx="2120900" cy="1835150"/>
            <a:chOff x="8588846" y="309563"/>
            <a:chExt cx="2120900" cy="1835150"/>
          </a:xfrm>
        </p:grpSpPr>
        <p:sp>
          <p:nvSpPr>
            <p:cNvPr id="104" name="AutoShape 14"/>
            <p:cNvSpPr>
              <a:spLocks noChangeArrowheads="1"/>
            </p:cNvSpPr>
            <p:nvPr/>
          </p:nvSpPr>
          <p:spPr bwMode="auto">
            <a:xfrm>
              <a:off x="8588846" y="309563"/>
              <a:ext cx="2120900" cy="1835150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 w="222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" name="Freeform 15"/>
            <p:cNvSpPr>
              <a:spLocks/>
            </p:cNvSpPr>
            <p:nvPr/>
          </p:nvSpPr>
          <p:spPr bwMode="auto">
            <a:xfrm>
              <a:off x="9045429" y="1350587"/>
              <a:ext cx="1204053" cy="0"/>
            </a:xfrm>
            <a:custGeom>
              <a:avLst/>
              <a:gdLst>
                <a:gd name="T0" fmla="*/ 0 w 1635"/>
                <a:gd name="T1" fmla="*/ 0 h 1"/>
                <a:gd name="T2" fmla="*/ 105 w 1635"/>
                <a:gd name="T3" fmla="*/ 0 h 1"/>
                <a:gd name="T4" fmla="*/ 0 60000 65536"/>
                <a:gd name="T5" fmla="*/ 0 60000 65536"/>
                <a:gd name="T6" fmla="*/ 0 w 1635"/>
                <a:gd name="T7" fmla="*/ 0 h 1"/>
                <a:gd name="T8" fmla="*/ 1635 w 1635"/>
                <a:gd name="T9" fmla="*/ 0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635" h="1">
                  <a:moveTo>
                    <a:pt x="0" y="0"/>
                  </a:moveTo>
                  <a:lnTo>
                    <a:pt x="1635" y="0"/>
                  </a:lnTo>
                </a:path>
              </a:pathLst>
            </a:custGeom>
            <a:noFill/>
            <a:ln w="22225">
              <a:solidFill>
                <a:srgbClr val="000000"/>
              </a:solidFill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" name="Line 16"/>
            <p:cNvSpPr>
              <a:spLocks noChangeShapeType="1"/>
            </p:cNvSpPr>
            <p:nvPr/>
          </p:nvSpPr>
          <p:spPr bwMode="auto">
            <a:xfrm>
              <a:off x="9649296" y="1348744"/>
              <a:ext cx="0" cy="795969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" name="Text Box 17"/>
            <p:cNvSpPr txBox="1">
              <a:spLocks noChangeArrowheads="1"/>
            </p:cNvSpPr>
            <p:nvPr/>
          </p:nvSpPr>
          <p:spPr bwMode="auto">
            <a:xfrm>
              <a:off x="9192096" y="817563"/>
              <a:ext cx="857250" cy="457200"/>
            </a:xfrm>
            <a:prstGeom prst="rect">
              <a:avLst/>
            </a:prstGeom>
            <a:noFill/>
            <a:ln w="1587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/>
              <a:r>
                <a:rPr lang="en-US" baseline="30000" dirty="0">
                  <a:solidFill>
                    <a:schemeClr val="tx1"/>
                  </a:solidFill>
                </a:rPr>
                <a:t> </a:t>
              </a:r>
              <a:r>
                <a:rPr lang="en-US" dirty="0">
                  <a:solidFill>
                    <a:schemeClr val="tx1"/>
                  </a:solidFill>
                </a:rPr>
                <a:t>mol</a:t>
              </a:r>
            </a:p>
          </p:txBody>
        </p:sp>
        <p:sp>
          <p:nvSpPr>
            <p:cNvPr id="108" name="Text Box 18"/>
            <p:cNvSpPr txBox="1">
              <a:spLocks noChangeArrowheads="1"/>
            </p:cNvSpPr>
            <p:nvPr/>
          </p:nvSpPr>
          <p:spPr bwMode="auto">
            <a:xfrm>
              <a:off x="9577859" y="1531938"/>
              <a:ext cx="784225" cy="457200"/>
            </a:xfrm>
            <a:prstGeom prst="rect">
              <a:avLst/>
            </a:prstGeom>
            <a:noFill/>
            <a:ln w="1587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/>
              <a:r>
                <a:rPr lang="en-US" baseline="30000">
                  <a:solidFill>
                    <a:schemeClr val="tx1"/>
                  </a:solidFill>
                </a:rPr>
                <a:t> </a:t>
              </a:r>
              <a:r>
                <a:rPr lang="en-US">
                  <a:solidFill>
                    <a:schemeClr val="tx1"/>
                  </a:solidFill>
                </a:rPr>
                <a:t>  L</a:t>
              </a:r>
            </a:p>
          </p:txBody>
        </p:sp>
        <p:sp>
          <p:nvSpPr>
            <p:cNvPr id="109" name="Text Box 19"/>
            <p:cNvSpPr txBox="1">
              <a:spLocks noChangeArrowheads="1"/>
            </p:cNvSpPr>
            <p:nvPr/>
          </p:nvSpPr>
          <p:spPr bwMode="auto">
            <a:xfrm>
              <a:off x="8792046" y="1531938"/>
              <a:ext cx="842963" cy="457200"/>
            </a:xfrm>
            <a:prstGeom prst="rect">
              <a:avLst/>
            </a:prstGeom>
            <a:noFill/>
            <a:ln w="1587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/>
              <a:r>
                <a:rPr lang="en-US" baseline="30000">
                  <a:solidFill>
                    <a:schemeClr val="tx1"/>
                  </a:solidFill>
                </a:rPr>
                <a:t>   </a:t>
              </a:r>
              <a:r>
                <a:rPr lang="en-US">
                  <a:solidFill>
                    <a:schemeClr val="tx1"/>
                  </a:solidFill>
                </a:rPr>
                <a:t>M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58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58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58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59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59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59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58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58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58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59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59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1659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59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59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1659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659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59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1659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659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59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1659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0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7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7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7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7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659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659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659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1659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659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659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2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59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59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59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596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59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596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59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596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59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596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596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1659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1659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0" dur="1000"/>
                                        <p:tgtEl>
                                          <p:spTgt spid="165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1659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1659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7" dur="1000"/>
                                        <p:tgtEl>
                                          <p:spTgt spid="165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7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59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59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59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596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596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596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596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596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596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596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596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1659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1659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2" dur="1000"/>
                                        <p:tgtEl>
                                          <p:spTgt spid="1659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2000"/>
                                        <p:tgtEl>
                                          <p:spTgt spid="1659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8" dur="2000" fill="hold"/>
                                        <p:tgtEl>
                                          <p:spTgt spid="1659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2000" fill="hold"/>
                                        <p:tgtEl>
                                          <p:spTgt spid="1659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2000" fill="hold"/>
                                        <p:tgtEl>
                                          <p:spTgt spid="1659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1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2000"/>
                                        <p:tgtEl>
                                          <p:spTgt spid="1659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4" dur="2000" fill="hold"/>
                                        <p:tgtEl>
                                          <p:spTgt spid="1659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2000" fill="hold"/>
                                        <p:tgtEl>
                                          <p:spTgt spid="1659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2000" fill="hold"/>
                                        <p:tgtEl>
                                          <p:spTgt spid="1659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1" dur="1000" fill="hold"/>
                                        <p:tgtEl>
                                          <p:spTgt spid="1659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1659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3" dur="1000"/>
                                        <p:tgtEl>
                                          <p:spTgt spid="1659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2000"/>
                                        <p:tgtEl>
                                          <p:spTgt spid="1659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9" dur="2000" fill="hold"/>
                                        <p:tgtEl>
                                          <p:spTgt spid="1659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2000" fill="hold"/>
                                        <p:tgtEl>
                                          <p:spTgt spid="1659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2000" fill="hold"/>
                                        <p:tgtEl>
                                          <p:spTgt spid="1659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2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" dur="2000"/>
                                        <p:tgtEl>
                                          <p:spTgt spid="1659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5" dur="2000" fill="hold"/>
                                        <p:tgtEl>
                                          <p:spTgt spid="1659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2000" fill="hold"/>
                                        <p:tgtEl>
                                          <p:spTgt spid="1659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2000" fill="hold"/>
                                        <p:tgtEl>
                                          <p:spTgt spid="1659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2" dur="1000" fill="hold"/>
                                        <p:tgtEl>
                                          <p:spTgt spid="1659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1000" fill="hold"/>
                                        <p:tgtEl>
                                          <p:spTgt spid="1659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4" dur="1000"/>
                                        <p:tgtEl>
                                          <p:spTgt spid="1659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1000"/>
                            </p:stCondLst>
                            <p:childTnLst>
                              <p:par>
                                <p:cTn id="20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8" dur="500"/>
                                        <p:tgtEl>
                                          <p:spTgt spid="1659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9" fill="hold">
                            <p:stCondLst>
                              <p:cond delay="1500"/>
                            </p:stCondLst>
                            <p:childTnLst>
                              <p:par>
                                <p:cTn id="21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2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3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5974" grpId="0" animBg="1"/>
      <p:bldP spid="165896" grpId="0"/>
      <p:bldP spid="165897" grpId="0"/>
      <p:bldP spid="165898" grpId="0"/>
      <p:bldP spid="165899" grpId="0"/>
      <p:bldP spid="165900" grpId="0"/>
      <p:bldP spid="165901" grpId="0"/>
      <p:bldP spid="165902" grpId="0"/>
      <p:bldP spid="165903" grpId="0"/>
      <p:bldP spid="165904" grpId="0"/>
      <p:bldP spid="165928" grpId="0"/>
      <p:bldP spid="165929" grpId="0"/>
      <p:bldP spid="165963" grpId="0"/>
      <p:bldP spid="165964" grpId="0"/>
      <p:bldP spid="165965" grpId="0"/>
      <p:bldP spid="165968" grpId="0"/>
      <p:bldP spid="165969" grpId="0" animBg="1"/>
      <p:bldP spid="165970" grpId="0" animBg="1"/>
      <p:bldP spid="165971" grpId="0" animBg="1"/>
      <p:bldP spid="165972" grpId="0" animBg="1"/>
      <p:bldP spid="165973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ChangeArrowheads="1"/>
          </p:cNvSpPr>
          <p:nvPr/>
        </p:nvSpPr>
        <p:spPr bwMode="auto">
          <a:xfrm>
            <a:off x="1824038" y="660400"/>
            <a:ext cx="1806575" cy="519113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b="1"/>
              <a:t>Titrations</a:t>
            </a:r>
          </a:p>
        </p:txBody>
      </p:sp>
      <p:sp>
        <p:nvSpPr>
          <p:cNvPr id="32771" name="Rectangle 8"/>
          <p:cNvSpPr>
            <a:spLocks noChangeArrowheads="1"/>
          </p:cNvSpPr>
          <p:nvPr/>
        </p:nvSpPr>
        <p:spPr bwMode="auto">
          <a:xfrm>
            <a:off x="249238" y="1414463"/>
            <a:ext cx="5610225" cy="350837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dirty="0"/>
              <a:t>If we don’t know a solution’s</a:t>
            </a:r>
          </a:p>
          <a:p>
            <a:pPr algn="l"/>
            <a:r>
              <a:rPr lang="en-US" dirty="0"/>
              <a:t>concentration, we </a:t>
            </a:r>
            <a:r>
              <a:rPr lang="en-US" dirty="0" smtClean="0"/>
              <a:t>react a</a:t>
            </a:r>
            <a:endParaRPr lang="en-US" dirty="0"/>
          </a:p>
          <a:p>
            <a:pPr algn="l"/>
            <a:r>
              <a:rPr lang="en-US" dirty="0"/>
              <a:t>second solution of known</a:t>
            </a:r>
          </a:p>
          <a:p>
            <a:pPr algn="l"/>
            <a:r>
              <a:rPr lang="en-US" dirty="0"/>
              <a:t>concentration – called a </a:t>
            </a:r>
            <a:r>
              <a:rPr lang="en-US" u="sng" dirty="0"/>
              <a:t>standard</a:t>
            </a:r>
          </a:p>
          <a:p>
            <a:pPr algn="l"/>
            <a:r>
              <a:rPr lang="en-US" u="sng" dirty="0"/>
              <a:t>solution</a:t>
            </a:r>
            <a:r>
              <a:rPr lang="en-US" dirty="0"/>
              <a:t> </a:t>
            </a:r>
            <a:r>
              <a:rPr lang="en-US" dirty="0" smtClean="0"/>
              <a:t>–with </a:t>
            </a:r>
            <a:r>
              <a:rPr lang="en-US" dirty="0"/>
              <a:t>the first</a:t>
            </a:r>
            <a:r>
              <a:rPr lang="en-US" dirty="0" smtClean="0"/>
              <a:t>. Based on</a:t>
            </a:r>
            <a:endParaRPr lang="en-US" dirty="0"/>
          </a:p>
          <a:p>
            <a:pPr algn="l"/>
            <a:r>
              <a:rPr lang="en-US" dirty="0" smtClean="0"/>
              <a:t>the </a:t>
            </a:r>
            <a:r>
              <a:rPr lang="en-US" dirty="0" err="1"/>
              <a:t>stoichiometry</a:t>
            </a:r>
            <a:r>
              <a:rPr lang="en-US" dirty="0"/>
              <a:t> </a:t>
            </a:r>
            <a:r>
              <a:rPr lang="en-US" dirty="0" smtClean="0"/>
              <a:t>of the reaction,</a:t>
            </a:r>
            <a:endParaRPr lang="en-US" dirty="0"/>
          </a:p>
          <a:p>
            <a:pPr algn="l"/>
            <a:r>
              <a:rPr lang="en-US" dirty="0" smtClean="0"/>
              <a:t>we </a:t>
            </a:r>
            <a:r>
              <a:rPr lang="en-US" dirty="0"/>
              <a:t>can </a:t>
            </a:r>
            <a:r>
              <a:rPr lang="en-US" dirty="0" smtClean="0"/>
              <a:t>determine the unknown</a:t>
            </a:r>
            <a:endParaRPr lang="en-US" dirty="0"/>
          </a:p>
          <a:p>
            <a:pPr algn="l"/>
            <a:r>
              <a:rPr lang="en-US" dirty="0" smtClean="0"/>
              <a:t>solution’s </a:t>
            </a:r>
            <a:r>
              <a:rPr lang="en-US" dirty="0"/>
              <a:t>concentration. </a:t>
            </a:r>
          </a:p>
        </p:txBody>
      </p:sp>
      <p:sp>
        <p:nvSpPr>
          <p:cNvPr id="166921" name="Rectangle 9"/>
          <p:cNvSpPr>
            <a:spLocks noChangeArrowheads="1"/>
          </p:cNvSpPr>
          <p:nvPr/>
        </p:nvSpPr>
        <p:spPr bwMode="auto">
          <a:xfrm>
            <a:off x="1514475" y="5713413"/>
            <a:ext cx="5946775" cy="519112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/>
              <a:t>-- This procedure is called a </a:t>
            </a:r>
            <a:r>
              <a:rPr lang="en-US" u="sng"/>
              <a:t>titration</a:t>
            </a:r>
            <a:r>
              <a:rPr lang="en-US"/>
              <a:t>.</a:t>
            </a:r>
          </a:p>
        </p:txBody>
      </p:sp>
      <p:pic>
        <p:nvPicPr>
          <p:cNvPr id="32773" name="Picture 10" descr="burets%20on%20sta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5038" y="657225"/>
            <a:ext cx="2746375" cy="481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69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69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669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669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669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6921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ChangeArrowheads="1"/>
          </p:cNvSpPr>
          <p:nvPr/>
        </p:nvSpPr>
        <p:spPr bwMode="auto">
          <a:xfrm>
            <a:off x="363538" y="760204"/>
            <a:ext cx="8258992" cy="5262979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dirty="0"/>
              <a:t>The </a:t>
            </a:r>
            <a:r>
              <a:rPr lang="en-US" u="sng" dirty="0"/>
              <a:t>equivalence point</a:t>
            </a:r>
            <a:r>
              <a:rPr lang="en-US" dirty="0"/>
              <a:t> of a titration occurs</a:t>
            </a:r>
          </a:p>
          <a:p>
            <a:pPr algn="l"/>
            <a:r>
              <a:rPr lang="en-US" dirty="0"/>
              <a:t>when </a:t>
            </a:r>
            <a:r>
              <a:rPr lang="en-US" dirty="0" err="1"/>
              <a:t>stoichiometrically</a:t>
            </a:r>
            <a:r>
              <a:rPr lang="en-US" dirty="0"/>
              <a:t> equivalent</a:t>
            </a:r>
          </a:p>
          <a:p>
            <a:pPr algn="l"/>
            <a:r>
              <a:rPr lang="en-US" dirty="0"/>
              <a:t>quantities are brought </a:t>
            </a:r>
            <a:r>
              <a:rPr lang="en-US" dirty="0" smtClean="0"/>
              <a:t>together. This</a:t>
            </a:r>
            <a:endParaRPr lang="en-US" dirty="0"/>
          </a:p>
          <a:p>
            <a:pPr algn="l"/>
            <a:r>
              <a:rPr lang="en-US" dirty="0"/>
              <a:t>point is identified by using </a:t>
            </a:r>
            <a:r>
              <a:rPr lang="en-US" u="sng" dirty="0"/>
              <a:t>indicators</a:t>
            </a:r>
            <a:r>
              <a:rPr lang="en-US" dirty="0"/>
              <a:t>,</a:t>
            </a:r>
          </a:p>
          <a:p>
            <a:pPr algn="l"/>
            <a:r>
              <a:rPr lang="en-US" dirty="0"/>
              <a:t>which are chemicals </a:t>
            </a:r>
            <a:r>
              <a:rPr lang="en-US" dirty="0" smtClean="0"/>
              <a:t>whose color</a:t>
            </a:r>
            <a:endParaRPr lang="en-US" dirty="0"/>
          </a:p>
          <a:p>
            <a:pPr algn="l"/>
            <a:r>
              <a:rPr lang="en-US" dirty="0" smtClean="0"/>
              <a:t>depends on </a:t>
            </a:r>
            <a:r>
              <a:rPr lang="en-US" dirty="0"/>
              <a:t>the </a:t>
            </a:r>
            <a:r>
              <a:rPr lang="en-US" dirty="0" err="1"/>
              <a:t>pH.</a:t>
            </a:r>
            <a:r>
              <a:rPr lang="en-US" dirty="0"/>
              <a:t> A </a:t>
            </a:r>
            <a:r>
              <a:rPr lang="en-US" dirty="0" smtClean="0"/>
              <a:t>sudden color</a:t>
            </a:r>
            <a:endParaRPr lang="en-US" dirty="0"/>
          </a:p>
          <a:p>
            <a:pPr algn="l"/>
            <a:r>
              <a:rPr lang="en-US" dirty="0"/>
              <a:t>				</a:t>
            </a:r>
            <a:r>
              <a:rPr lang="en-US" dirty="0" smtClean="0"/>
              <a:t>change indicates </a:t>
            </a:r>
            <a:r>
              <a:rPr lang="en-US" dirty="0"/>
              <a:t>the </a:t>
            </a:r>
            <a:r>
              <a:rPr lang="en-US" u="sng" dirty="0" smtClean="0"/>
              <a:t>end</a:t>
            </a:r>
            <a:endParaRPr lang="en-US" dirty="0"/>
          </a:p>
          <a:p>
            <a:pPr algn="l"/>
            <a:r>
              <a:rPr lang="en-US" dirty="0"/>
              <a:t>				</a:t>
            </a:r>
            <a:r>
              <a:rPr lang="en-US" u="sng" dirty="0" smtClean="0"/>
              <a:t>point</a:t>
            </a:r>
            <a:r>
              <a:rPr lang="en-US" dirty="0" smtClean="0"/>
              <a:t> of </a:t>
            </a:r>
            <a:r>
              <a:rPr lang="en-US" dirty="0"/>
              <a:t>the titration, which</a:t>
            </a:r>
          </a:p>
          <a:p>
            <a:pPr algn="l"/>
            <a:r>
              <a:rPr lang="en-US" dirty="0"/>
              <a:t>				coincides </a:t>
            </a:r>
            <a:r>
              <a:rPr lang="en-US" dirty="0" smtClean="0"/>
              <a:t>closely </a:t>
            </a:r>
            <a:r>
              <a:rPr lang="en-US" dirty="0"/>
              <a:t>with</a:t>
            </a:r>
          </a:p>
          <a:p>
            <a:pPr algn="l"/>
            <a:r>
              <a:rPr lang="en-US" dirty="0"/>
              <a:t>				the equivalence point, and</a:t>
            </a:r>
          </a:p>
          <a:p>
            <a:pPr algn="l"/>
            <a:r>
              <a:rPr lang="en-US" dirty="0"/>
              <a:t>				is usually considered to be</a:t>
            </a:r>
          </a:p>
          <a:p>
            <a:pPr algn="l"/>
            <a:r>
              <a:rPr lang="en-US" dirty="0"/>
              <a:t>				“good enough.” </a:t>
            </a:r>
          </a:p>
        </p:txBody>
      </p:sp>
      <p:pic>
        <p:nvPicPr>
          <p:cNvPr id="33795" name="Picture 8" descr="Buret initial readi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27950" y="253488"/>
            <a:ext cx="1571625" cy="296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6" name="Picture 9" descr="endptPheno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67375" y="3829938"/>
            <a:ext cx="1847850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"/>
          <p:cNvSpPr>
            <a:spLocks noChangeArrowheads="1"/>
          </p:cNvSpPr>
          <p:nvPr/>
        </p:nvSpPr>
        <p:spPr bwMode="auto">
          <a:xfrm>
            <a:off x="5358067" y="1682065"/>
            <a:ext cx="3591338" cy="827088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8" name="Rectangle 2"/>
          <p:cNvSpPr>
            <a:spLocks noChangeArrowheads="1"/>
          </p:cNvSpPr>
          <p:nvPr/>
        </p:nvSpPr>
        <p:spPr bwMode="auto">
          <a:xfrm>
            <a:off x="5787561" y="765550"/>
            <a:ext cx="2787682" cy="827088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4100" name="Rectangle 7"/>
          <p:cNvSpPr>
            <a:spLocks noChangeArrowheads="1"/>
          </p:cNvSpPr>
          <p:nvPr/>
        </p:nvSpPr>
        <p:spPr bwMode="auto">
          <a:xfrm>
            <a:off x="257175" y="231477"/>
            <a:ext cx="5442516" cy="1815882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dirty="0"/>
              <a:t>If 56.0 mL of sodium hydroxide </a:t>
            </a:r>
            <a:endParaRPr lang="en-US" dirty="0" smtClean="0"/>
          </a:p>
          <a:p>
            <a:pPr algn="l"/>
            <a:r>
              <a:rPr lang="en-US" dirty="0" smtClean="0"/>
              <a:t>neutralize 19.0 </a:t>
            </a:r>
            <a:r>
              <a:rPr lang="en-US" dirty="0"/>
              <a:t>mL of 0.235 M </a:t>
            </a:r>
            <a:endParaRPr lang="en-US" dirty="0" smtClean="0"/>
          </a:p>
          <a:p>
            <a:pPr algn="l"/>
            <a:r>
              <a:rPr lang="en-US" dirty="0" smtClean="0"/>
              <a:t>nitric </a:t>
            </a:r>
            <a:r>
              <a:rPr lang="en-US" dirty="0"/>
              <a:t>acid, find </a:t>
            </a:r>
            <a:r>
              <a:rPr lang="en-US" dirty="0" smtClean="0"/>
              <a:t>the concentration </a:t>
            </a:r>
          </a:p>
          <a:p>
            <a:pPr algn="l"/>
            <a:r>
              <a:rPr lang="en-US" dirty="0" smtClean="0"/>
              <a:t>of </a:t>
            </a:r>
            <a:r>
              <a:rPr lang="en-US" dirty="0"/>
              <a:t>the base. </a:t>
            </a:r>
          </a:p>
        </p:txBody>
      </p:sp>
      <p:sp>
        <p:nvSpPr>
          <p:cNvPr id="168968" name="Rectangle 8"/>
          <p:cNvSpPr>
            <a:spLocks noChangeArrowheads="1"/>
          </p:cNvSpPr>
          <p:nvPr/>
        </p:nvSpPr>
        <p:spPr bwMode="auto">
          <a:xfrm>
            <a:off x="5879556" y="867171"/>
            <a:ext cx="2611437" cy="633412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68969" name="Rectangle 9"/>
          <p:cNvSpPr>
            <a:spLocks noChangeArrowheads="1"/>
          </p:cNvSpPr>
          <p:nvPr/>
        </p:nvSpPr>
        <p:spPr bwMode="auto">
          <a:xfrm>
            <a:off x="5446168" y="1782955"/>
            <a:ext cx="3424238" cy="631825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graphicFrame>
        <p:nvGraphicFramePr>
          <p:cNvPr id="168975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74315836"/>
              </p:ext>
            </p:extLst>
          </p:nvPr>
        </p:nvGraphicFramePr>
        <p:xfrm>
          <a:off x="5987506" y="986233"/>
          <a:ext cx="2439987" cy="477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8" name="Equation" r:id="rId3" imgW="2438280" imgH="482400" progId="Equation.3">
                  <p:embed/>
                </p:oleObj>
              </mc:Choice>
              <mc:Fallback>
                <p:oleObj name="Equation" r:id="rId3" imgW="243828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87506" y="986233"/>
                        <a:ext cx="2439987" cy="4778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8976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2309298"/>
              </p:ext>
            </p:extLst>
          </p:nvPr>
        </p:nvGraphicFramePr>
        <p:xfrm>
          <a:off x="4871493" y="1851108"/>
          <a:ext cx="3889375" cy="465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9" name="Equation" r:id="rId5" imgW="3886200" imgH="469800" progId="Equation.3">
                  <p:embed/>
                </p:oleObj>
              </mc:Choice>
              <mc:Fallback>
                <p:oleObj name="Equation" r:id="rId5" imgW="3886200" imgH="469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1493" y="1851108"/>
                        <a:ext cx="3889375" cy="4651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8977" name="Rectangle 17"/>
          <p:cNvSpPr>
            <a:spLocks noChangeArrowheads="1"/>
          </p:cNvSpPr>
          <p:nvPr/>
        </p:nvSpPr>
        <p:spPr bwMode="auto">
          <a:xfrm>
            <a:off x="5717631" y="289321"/>
            <a:ext cx="3001962" cy="519112"/>
          </a:xfrm>
          <a:prstGeom prst="rect">
            <a:avLst/>
          </a:prstGeom>
          <a:noFill/>
          <a:ln w="25400" algn="ctr">
            <a:noFill/>
            <a:miter lim="800000"/>
            <a:headEnd/>
            <a:tailEnd type="none" w="lg" len="lg"/>
          </a:ln>
        </p:spPr>
        <p:txBody>
          <a:bodyPr wrap="none" anchor="ctr">
            <a:spAutoFit/>
          </a:bodyPr>
          <a:lstStyle/>
          <a:p>
            <a:pPr algn="l"/>
            <a:r>
              <a:rPr lang="en-US" dirty="0" err="1" smtClean="0">
                <a:solidFill>
                  <a:srgbClr val="000000"/>
                </a:solidFill>
              </a:rPr>
              <a:t>mol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>
                <a:solidFill>
                  <a:srgbClr val="000000"/>
                </a:solidFill>
              </a:rPr>
              <a:t>H</a:t>
            </a:r>
            <a:r>
              <a:rPr lang="en-US" baseline="30000" dirty="0">
                <a:solidFill>
                  <a:srgbClr val="000000"/>
                </a:solidFill>
              </a:rPr>
              <a:t>+</a:t>
            </a:r>
            <a:r>
              <a:rPr lang="en-US" dirty="0">
                <a:solidFill>
                  <a:srgbClr val="000000"/>
                </a:solidFill>
              </a:rPr>
              <a:t> = </a:t>
            </a:r>
            <a:r>
              <a:rPr lang="en-US" dirty="0" err="1">
                <a:solidFill>
                  <a:srgbClr val="000000"/>
                </a:solidFill>
              </a:rPr>
              <a:t>mol</a:t>
            </a:r>
            <a:r>
              <a:rPr lang="en-US" dirty="0">
                <a:solidFill>
                  <a:srgbClr val="000000"/>
                </a:solidFill>
              </a:rPr>
              <a:t> OH</a:t>
            </a:r>
            <a:r>
              <a:rPr lang="en-US" baseline="30000" dirty="0">
                <a:solidFill>
                  <a:srgbClr val="000000"/>
                </a:solidFill>
              </a:rPr>
              <a:t>–</a:t>
            </a:r>
          </a:p>
        </p:txBody>
      </p:sp>
      <p:sp>
        <p:nvSpPr>
          <p:cNvPr id="168979" name="Rectangle 19"/>
          <p:cNvSpPr>
            <a:spLocks noChangeArrowheads="1"/>
          </p:cNvSpPr>
          <p:nvPr/>
        </p:nvSpPr>
        <p:spPr bwMode="auto">
          <a:xfrm>
            <a:off x="4445813" y="6071752"/>
            <a:ext cx="2844800" cy="544512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68980" name="Rectangle 20"/>
          <p:cNvSpPr>
            <a:spLocks noChangeArrowheads="1"/>
          </p:cNvSpPr>
          <p:nvPr/>
        </p:nvSpPr>
        <p:spPr bwMode="auto">
          <a:xfrm>
            <a:off x="603250" y="2116138"/>
            <a:ext cx="1109663" cy="519112"/>
          </a:xfrm>
          <a:prstGeom prst="rect">
            <a:avLst/>
          </a:prstGeom>
          <a:noFill/>
          <a:ln w="25400" algn="ctr">
            <a:noFill/>
            <a:miter lim="800000"/>
            <a:headEnd/>
            <a:tailEnd type="none" w="lg" len="lg"/>
          </a:ln>
        </p:spPr>
        <p:txBody>
          <a:bodyPr wrap="none" anchor="ctr">
            <a:spAutoFit/>
          </a:bodyPr>
          <a:lstStyle/>
          <a:p>
            <a:pPr algn="l"/>
            <a:r>
              <a:rPr lang="en-US">
                <a:solidFill>
                  <a:srgbClr val="000000"/>
                </a:solidFill>
              </a:rPr>
              <a:t>HNO</a:t>
            </a:r>
            <a:r>
              <a:rPr lang="en-US" baseline="-25000">
                <a:solidFill>
                  <a:srgbClr val="000000"/>
                </a:solidFill>
              </a:rPr>
              <a:t>3</a:t>
            </a:r>
          </a:p>
        </p:txBody>
      </p:sp>
      <p:sp>
        <p:nvSpPr>
          <p:cNvPr id="168981" name="Line 21"/>
          <p:cNvSpPr>
            <a:spLocks noChangeShapeType="1"/>
          </p:cNvSpPr>
          <p:nvPr/>
        </p:nvSpPr>
        <p:spPr bwMode="auto">
          <a:xfrm>
            <a:off x="1781175" y="2370138"/>
            <a:ext cx="72707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68982" name="Rectangle 22"/>
          <p:cNvSpPr>
            <a:spLocks noChangeArrowheads="1"/>
          </p:cNvSpPr>
          <p:nvPr/>
        </p:nvSpPr>
        <p:spPr bwMode="auto">
          <a:xfrm>
            <a:off x="2654300" y="2111375"/>
            <a:ext cx="1955800" cy="519113"/>
          </a:xfrm>
          <a:prstGeom prst="rect">
            <a:avLst/>
          </a:prstGeom>
          <a:noFill/>
          <a:ln w="25400" algn="ctr">
            <a:noFill/>
            <a:miter lim="800000"/>
            <a:headEnd/>
            <a:tailEnd type="none" w="lg" len="lg"/>
          </a:ln>
        </p:spPr>
        <p:txBody>
          <a:bodyPr wrap="none" anchor="ctr">
            <a:spAutoFit/>
          </a:bodyPr>
          <a:lstStyle/>
          <a:p>
            <a:pPr algn="l"/>
            <a:r>
              <a:rPr lang="en-US">
                <a:solidFill>
                  <a:srgbClr val="000000"/>
                </a:solidFill>
              </a:rPr>
              <a:t>H</a:t>
            </a:r>
            <a:r>
              <a:rPr lang="en-US" baseline="30000">
                <a:solidFill>
                  <a:srgbClr val="000000"/>
                </a:solidFill>
              </a:rPr>
              <a:t>+ </a:t>
            </a:r>
            <a:r>
              <a:rPr lang="en-US">
                <a:solidFill>
                  <a:srgbClr val="000000"/>
                </a:solidFill>
              </a:rPr>
              <a:t>+  NO</a:t>
            </a:r>
            <a:r>
              <a:rPr lang="en-US" baseline="-25000">
                <a:solidFill>
                  <a:srgbClr val="000000"/>
                </a:solidFill>
              </a:rPr>
              <a:t>3</a:t>
            </a:r>
            <a:r>
              <a:rPr lang="en-US" baseline="30000">
                <a:solidFill>
                  <a:srgbClr val="000000"/>
                </a:solidFill>
              </a:rPr>
              <a:t>–</a:t>
            </a:r>
            <a:r>
              <a:rPr lang="en-US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168983" name="Rectangle 23"/>
          <p:cNvSpPr>
            <a:spLocks noChangeArrowheads="1"/>
          </p:cNvSpPr>
          <p:nvPr/>
        </p:nvSpPr>
        <p:spPr bwMode="auto">
          <a:xfrm>
            <a:off x="498475" y="3287713"/>
            <a:ext cx="1173163" cy="519112"/>
          </a:xfrm>
          <a:prstGeom prst="rect">
            <a:avLst/>
          </a:prstGeom>
          <a:noFill/>
          <a:ln w="25400" algn="ctr">
            <a:noFill/>
            <a:miter lim="800000"/>
            <a:headEnd/>
            <a:tailEnd type="none" w="lg" len="lg"/>
          </a:ln>
        </p:spPr>
        <p:txBody>
          <a:bodyPr wrap="none" anchor="ctr">
            <a:spAutoFit/>
          </a:bodyPr>
          <a:lstStyle/>
          <a:p>
            <a:pPr algn="l"/>
            <a:r>
              <a:rPr lang="en-US">
                <a:solidFill>
                  <a:srgbClr val="000000"/>
                </a:solidFill>
              </a:rPr>
              <a:t>NaOH</a:t>
            </a:r>
            <a:endParaRPr lang="en-US" baseline="-25000">
              <a:solidFill>
                <a:srgbClr val="000000"/>
              </a:solidFill>
            </a:endParaRPr>
          </a:p>
        </p:txBody>
      </p:sp>
      <p:sp>
        <p:nvSpPr>
          <p:cNvPr id="168984" name="Line 24"/>
          <p:cNvSpPr>
            <a:spLocks noChangeShapeType="1"/>
          </p:cNvSpPr>
          <p:nvPr/>
        </p:nvSpPr>
        <p:spPr bwMode="auto">
          <a:xfrm>
            <a:off x="1833563" y="3541713"/>
            <a:ext cx="72707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68985" name="Rectangle 25"/>
          <p:cNvSpPr>
            <a:spLocks noChangeArrowheads="1"/>
          </p:cNvSpPr>
          <p:nvPr/>
        </p:nvSpPr>
        <p:spPr bwMode="auto">
          <a:xfrm>
            <a:off x="2706688" y="3282950"/>
            <a:ext cx="2019300" cy="519113"/>
          </a:xfrm>
          <a:prstGeom prst="rect">
            <a:avLst/>
          </a:prstGeom>
          <a:noFill/>
          <a:ln w="25400" algn="ctr">
            <a:noFill/>
            <a:miter lim="800000"/>
            <a:headEnd/>
            <a:tailEnd type="none" w="lg" len="lg"/>
          </a:ln>
        </p:spPr>
        <p:txBody>
          <a:bodyPr wrap="none" anchor="ctr">
            <a:spAutoFit/>
          </a:bodyPr>
          <a:lstStyle/>
          <a:p>
            <a:pPr algn="l"/>
            <a:r>
              <a:rPr lang="en-US">
                <a:solidFill>
                  <a:srgbClr val="000000"/>
                </a:solidFill>
              </a:rPr>
              <a:t>Na</a:t>
            </a:r>
            <a:r>
              <a:rPr lang="en-US" baseline="30000">
                <a:solidFill>
                  <a:srgbClr val="000000"/>
                </a:solidFill>
              </a:rPr>
              <a:t>+ </a:t>
            </a:r>
            <a:r>
              <a:rPr lang="en-US">
                <a:solidFill>
                  <a:srgbClr val="000000"/>
                </a:solidFill>
              </a:rPr>
              <a:t>+  OH</a:t>
            </a:r>
            <a:r>
              <a:rPr lang="en-US" baseline="30000">
                <a:solidFill>
                  <a:srgbClr val="000000"/>
                </a:solidFill>
              </a:rPr>
              <a:t>–</a:t>
            </a:r>
            <a:r>
              <a:rPr lang="en-US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168986" name="Rectangle 26"/>
          <p:cNvSpPr>
            <a:spLocks noChangeArrowheads="1"/>
          </p:cNvSpPr>
          <p:nvPr/>
        </p:nvSpPr>
        <p:spPr bwMode="auto">
          <a:xfrm>
            <a:off x="300038" y="2667000"/>
            <a:ext cx="147161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>
                <a:solidFill>
                  <a:srgbClr val="000000"/>
                </a:solidFill>
              </a:rPr>
              <a:t>0.235 M</a:t>
            </a:r>
          </a:p>
        </p:txBody>
      </p:sp>
      <p:sp>
        <p:nvSpPr>
          <p:cNvPr id="168987" name="Rectangle 27"/>
          <p:cNvSpPr>
            <a:spLocks noChangeArrowheads="1"/>
          </p:cNvSpPr>
          <p:nvPr/>
        </p:nvSpPr>
        <p:spPr bwMode="auto">
          <a:xfrm>
            <a:off x="2224088" y="2667000"/>
            <a:ext cx="147161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>
                <a:solidFill>
                  <a:srgbClr val="000000"/>
                </a:solidFill>
              </a:rPr>
              <a:t>0.235 M</a:t>
            </a:r>
          </a:p>
        </p:txBody>
      </p:sp>
      <p:sp>
        <p:nvSpPr>
          <p:cNvPr id="168988" name="Rectangle 28"/>
          <p:cNvSpPr>
            <a:spLocks noChangeArrowheads="1"/>
          </p:cNvSpPr>
          <p:nvPr/>
        </p:nvSpPr>
        <p:spPr bwMode="auto">
          <a:xfrm>
            <a:off x="679450" y="3838575"/>
            <a:ext cx="8159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>
                <a:solidFill>
                  <a:srgbClr val="000000"/>
                </a:solidFill>
              </a:rPr>
              <a:t>X M</a:t>
            </a:r>
          </a:p>
        </p:txBody>
      </p:sp>
      <p:sp>
        <p:nvSpPr>
          <p:cNvPr id="168989" name="Rectangle 29"/>
          <p:cNvSpPr>
            <a:spLocks noChangeArrowheads="1"/>
          </p:cNvSpPr>
          <p:nvPr/>
        </p:nvSpPr>
        <p:spPr bwMode="auto">
          <a:xfrm>
            <a:off x="3751263" y="3838575"/>
            <a:ext cx="8159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>
                <a:solidFill>
                  <a:srgbClr val="000000"/>
                </a:solidFill>
              </a:rPr>
              <a:t>X M</a:t>
            </a:r>
          </a:p>
        </p:txBody>
      </p:sp>
      <p:sp>
        <p:nvSpPr>
          <p:cNvPr id="168990" name="Rectangle 30"/>
          <p:cNvSpPr>
            <a:spLocks noChangeArrowheads="1"/>
          </p:cNvSpPr>
          <p:nvPr/>
        </p:nvSpPr>
        <p:spPr bwMode="auto">
          <a:xfrm>
            <a:off x="581838" y="5355789"/>
            <a:ext cx="147161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>
                <a:solidFill>
                  <a:srgbClr val="000000"/>
                </a:solidFill>
              </a:rPr>
              <a:t>0.235 M</a:t>
            </a:r>
          </a:p>
        </p:txBody>
      </p:sp>
      <p:sp>
        <p:nvSpPr>
          <p:cNvPr id="168991" name="Rectangle 31"/>
          <p:cNvSpPr>
            <a:spLocks noChangeArrowheads="1"/>
          </p:cNvSpPr>
          <p:nvPr/>
        </p:nvSpPr>
        <p:spPr bwMode="auto">
          <a:xfrm>
            <a:off x="2029638" y="5355789"/>
            <a:ext cx="170973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>
                <a:solidFill>
                  <a:srgbClr val="000000"/>
                </a:solidFill>
              </a:rPr>
              <a:t>(19.0 mL)</a:t>
            </a:r>
          </a:p>
        </p:txBody>
      </p:sp>
      <p:sp>
        <p:nvSpPr>
          <p:cNvPr id="168992" name="Rectangle 32"/>
          <p:cNvSpPr>
            <a:spLocks noChangeArrowheads="1"/>
          </p:cNvSpPr>
          <p:nvPr/>
        </p:nvSpPr>
        <p:spPr bwMode="auto">
          <a:xfrm>
            <a:off x="3766363" y="5398652"/>
            <a:ext cx="392112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>
                <a:solidFill>
                  <a:srgbClr val="000000"/>
                </a:solidFill>
              </a:rPr>
              <a:t>=</a:t>
            </a:r>
          </a:p>
        </p:txBody>
      </p:sp>
      <p:sp>
        <p:nvSpPr>
          <p:cNvPr id="168993" name="Rectangle 33"/>
          <p:cNvSpPr>
            <a:spLocks noChangeArrowheads="1"/>
          </p:cNvSpPr>
          <p:nvPr/>
        </p:nvSpPr>
        <p:spPr bwMode="auto">
          <a:xfrm>
            <a:off x="5317350" y="5355789"/>
            <a:ext cx="170973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>
                <a:solidFill>
                  <a:srgbClr val="000000"/>
                </a:solidFill>
              </a:rPr>
              <a:t>(56.0 mL)</a:t>
            </a:r>
          </a:p>
        </p:txBody>
      </p:sp>
      <p:sp>
        <p:nvSpPr>
          <p:cNvPr id="168994" name="Rectangle 34"/>
          <p:cNvSpPr>
            <a:spLocks noChangeArrowheads="1"/>
          </p:cNvSpPr>
          <p:nvPr/>
        </p:nvSpPr>
        <p:spPr bwMode="auto">
          <a:xfrm>
            <a:off x="2604313" y="6087627"/>
            <a:ext cx="1458912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>
                <a:solidFill>
                  <a:srgbClr val="000000"/>
                </a:solidFill>
              </a:rPr>
              <a:t>= M</a:t>
            </a:r>
            <a:r>
              <a:rPr lang="en-US" baseline="-25000">
                <a:solidFill>
                  <a:srgbClr val="000000"/>
                </a:solidFill>
              </a:rPr>
              <a:t>NaOH</a:t>
            </a:r>
          </a:p>
        </p:txBody>
      </p:sp>
      <p:sp>
        <p:nvSpPr>
          <p:cNvPr id="168995" name="Rectangle 35"/>
          <p:cNvSpPr>
            <a:spLocks noChangeArrowheads="1"/>
          </p:cNvSpPr>
          <p:nvPr/>
        </p:nvSpPr>
        <p:spPr bwMode="auto">
          <a:xfrm>
            <a:off x="3972738" y="6087627"/>
            <a:ext cx="32607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>
                <a:solidFill>
                  <a:srgbClr val="000000"/>
                </a:solidFill>
              </a:rPr>
              <a:t>=   0.0797 M NaOH</a:t>
            </a:r>
            <a:endParaRPr lang="en-US" baseline="-25000">
              <a:solidFill>
                <a:srgbClr val="000000"/>
              </a:solidFill>
            </a:endParaRPr>
          </a:p>
        </p:txBody>
      </p:sp>
      <p:sp>
        <p:nvSpPr>
          <p:cNvPr id="168996" name="Rectangle 36"/>
          <p:cNvSpPr>
            <a:spLocks noChangeArrowheads="1"/>
          </p:cNvSpPr>
          <p:nvPr/>
        </p:nvSpPr>
        <p:spPr bwMode="auto">
          <a:xfrm>
            <a:off x="1961375" y="4601727"/>
            <a:ext cx="4259263" cy="519112"/>
          </a:xfrm>
          <a:prstGeom prst="rect">
            <a:avLst/>
          </a:prstGeom>
          <a:noFill/>
          <a:ln w="25400" algn="ctr">
            <a:noFill/>
            <a:miter lim="800000"/>
            <a:headEnd/>
            <a:tailEnd type="none" w="lg" len="lg"/>
          </a:ln>
        </p:spPr>
        <p:txBody>
          <a:bodyPr anchor="ctr"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[ H</a:t>
            </a:r>
            <a:r>
              <a:rPr lang="en-US" baseline="30000">
                <a:solidFill>
                  <a:srgbClr val="000000"/>
                </a:solidFill>
              </a:rPr>
              <a:t>+</a:t>
            </a:r>
            <a:r>
              <a:rPr lang="en-US">
                <a:solidFill>
                  <a:srgbClr val="000000"/>
                </a:solidFill>
              </a:rPr>
              <a:t> ] V</a:t>
            </a:r>
            <a:r>
              <a:rPr lang="en-US" baseline="-25000">
                <a:solidFill>
                  <a:srgbClr val="000000"/>
                </a:solidFill>
              </a:rPr>
              <a:t>A</a:t>
            </a:r>
            <a:r>
              <a:rPr lang="en-US">
                <a:solidFill>
                  <a:srgbClr val="000000"/>
                </a:solidFill>
              </a:rPr>
              <a:t> = [ OH</a:t>
            </a:r>
            <a:r>
              <a:rPr lang="en-US" baseline="30000">
                <a:solidFill>
                  <a:srgbClr val="000000"/>
                </a:solidFill>
              </a:rPr>
              <a:t>–</a:t>
            </a:r>
            <a:r>
              <a:rPr lang="en-US">
                <a:solidFill>
                  <a:srgbClr val="000000"/>
                </a:solidFill>
              </a:rPr>
              <a:t> ] V</a:t>
            </a:r>
            <a:r>
              <a:rPr lang="en-US" baseline="-25000">
                <a:solidFill>
                  <a:srgbClr val="000000"/>
                </a:solidFill>
              </a:rPr>
              <a:t>B</a:t>
            </a:r>
          </a:p>
        </p:txBody>
      </p:sp>
      <p:sp>
        <p:nvSpPr>
          <p:cNvPr id="168997" name="Rectangle 37"/>
          <p:cNvSpPr>
            <a:spLocks noChangeArrowheads="1"/>
          </p:cNvSpPr>
          <p:nvPr/>
        </p:nvSpPr>
        <p:spPr bwMode="auto">
          <a:xfrm>
            <a:off x="4144188" y="5355789"/>
            <a:ext cx="124618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>
                <a:solidFill>
                  <a:srgbClr val="000000"/>
                </a:solidFill>
              </a:rPr>
              <a:t>[ OH</a:t>
            </a:r>
            <a:r>
              <a:rPr lang="en-US" baseline="30000">
                <a:solidFill>
                  <a:srgbClr val="000000"/>
                </a:solidFill>
              </a:rPr>
              <a:t>–</a:t>
            </a:r>
            <a:r>
              <a:rPr lang="en-US">
                <a:solidFill>
                  <a:srgbClr val="000000"/>
                </a:solidFill>
              </a:rPr>
              <a:t> ]</a:t>
            </a:r>
          </a:p>
        </p:txBody>
      </p:sp>
      <p:sp>
        <p:nvSpPr>
          <p:cNvPr id="168998" name="Rectangle 38"/>
          <p:cNvSpPr>
            <a:spLocks noChangeArrowheads="1"/>
          </p:cNvSpPr>
          <p:nvPr/>
        </p:nvSpPr>
        <p:spPr bwMode="auto">
          <a:xfrm>
            <a:off x="1372413" y="6089214"/>
            <a:ext cx="124618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>
                <a:solidFill>
                  <a:srgbClr val="000000"/>
                </a:solidFill>
              </a:rPr>
              <a:t>[ OH</a:t>
            </a:r>
            <a:r>
              <a:rPr lang="en-US" baseline="30000">
                <a:solidFill>
                  <a:srgbClr val="000000"/>
                </a:solidFill>
              </a:rPr>
              <a:t>–</a:t>
            </a:r>
            <a:r>
              <a:rPr lang="en-US">
                <a:solidFill>
                  <a:srgbClr val="000000"/>
                </a:solidFill>
              </a:rPr>
              <a:t> ]</a:t>
            </a:r>
          </a:p>
        </p:txBody>
      </p:sp>
      <p:grpSp>
        <p:nvGrpSpPr>
          <p:cNvPr id="30" name="Group 29"/>
          <p:cNvGrpSpPr/>
          <p:nvPr/>
        </p:nvGrpSpPr>
        <p:grpSpPr>
          <a:xfrm>
            <a:off x="215319" y="6234436"/>
            <a:ext cx="498855" cy="411327"/>
            <a:chOff x="119657" y="6331229"/>
            <a:chExt cx="498855" cy="411327"/>
          </a:xfrm>
        </p:grpSpPr>
        <p:sp>
          <p:nvSpPr>
            <p:cNvPr id="31" name="Octagon 30"/>
            <p:cNvSpPr/>
            <p:nvPr/>
          </p:nvSpPr>
          <p:spPr>
            <a:xfrm>
              <a:off x="163422" y="6331229"/>
              <a:ext cx="411327" cy="411327"/>
            </a:xfrm>
            <a:prstGeom prst="octagon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b="1">
                <a:solidFill>
                  <a:srgbClr val="FFFFFF"/>
                </a:solidFill>
              </a:endParaRPr>
            </a:p>
          </p:txBody>
        </p:sp>
        <p:sp>
          <p:nvSpPr>
            <p:cNvPr id="32" name="Text Box 30"/>
            <p:cNvSpPr txBox="1">
              <a:spLocks noChangeArrowheads="1"/>
            </p:cNvSpPr>
            <p:nvPr/>
          </p:nvSpPr>
          <p:spPr bwMode="auto">
            <a:xfrm>
              <a:off x="119657" y="6406087"/>
              <a:ext cx="498855" cy="261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1440" rIns="91440">
              <a:spAutoFit/>
            </a:bodyPr>
            <a:lstStyle/>
            <a:p>
              <a:r>
                <a:rPr lang="en-US" sz="1100" b="1" dirty="0" smtClean="0">
                  <a:solidFill>
                    <a:srgbClr val="FFFFFF"/>
                  </a:solidFill>
                  <a:latin typeface="Arial Narrow" panose="020B0606020202030204" pitchFamily="34" charset="0"/>
                </a:rPr>
                <a:t>STOP</a:t>
              </a:r>
              <a:endParaRPr lang="en-US" sz="1100" b="1" dirty="0">
                <a:solidFill>
                  <a:srgbClr val="FFFFFF"/>
                </a:solidFill>
                <a:latin typeface="Arial Narrow" panose="020B0606020202030204" pitchFamily="34" charset="0"/>
              </a:endParaRPr>
            </a:p>
          </p:txBody>
        </p:sp>
      </p:grpSp>
      <p:pic>
        <p:nvPicPr>
          <p:cNvPr id="33" name="Picture 10" descr="burets%20on%20stand"/>
          <p:cNvPicPr>
            <a:picLocks noChangeAspect="1" noChangeArrowheads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211602" y="2651015"/>
            <a:ext cx="1808437" cy="251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800623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89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89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689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689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689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689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689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689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89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89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1689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689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70" decel="100000"/>
                                        <p:tgtEl>
                                          <p:spTgt spid="16898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770" decel="100000"/>
                                        <p:tgtEl>
                                          <p:spTgt spid="16898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898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6" dur="770" fill="hold"/>
                                        <p:tgtEl>
                                          <p:spTgt spid="1689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89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8" dur="770" fill="hold"/>
                                        <p:tgtEl>
                                          <p:spTgt spid="1689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89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0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770" decel="100000"/>
                                        <p:tgtEl>
                                          <p:spTgt spid="16898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" dur="770" decel="100000"/>
                                        <p:tgtEl>
                                          <p:spTgt spid="16898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898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5" dur="770" fill="hold"/>
                                        <p:tgtEl>
                                          <p:spTgt spid="1689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89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7" dur="770" fill="hold"/>
                                        <p:tgtEl>
                                          <p:spTgt spid="1689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89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689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689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5" dur="1000"/>
                                        <p:tgtEl>
                                          <p:spTgt spid="1689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770" decel="100000"/>
                                        <p:tgtEl>
                                          <p:spTgt spid="16898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1" dur="770" decel="100000"/>
                                        <p:tgtEl>
                                          <p:spTgt spid="16898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7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898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73" dur="770" fill="hold"/>
                                        <p:tgtEl>
                                          <p:spTgt spid="1689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7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89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5" dur="770" fill="hold"/>
                                        <p:tgtEl>
                                          <p:spTgt spid="1689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7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89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77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770" decel="100000"/>
                                        <p:tgtEl>
                                          <p:spTgt spid="16898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0" dur="770" decel="100000"/>
                                        <p:tgtEl>
                                          <p:spTgt spid="16898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8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898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82" dur="770" fill="hold"/>
                                        <p:tgtEl>
                                          <p:spTgt spid="1689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8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89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4" dur="770" fill="hold"/>
                                        <p:tgtEl>
                                          <p:spTgt spid="1689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8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89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689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689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2" dur="1000"/>
                                        <p:tgtEl>
                                          <p:spTgt spid="1689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1689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689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689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1689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689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689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2000"/>
                                        <p:tgtEl>
                                          <p:spTgt spid="1689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2000" fill="hold"/>
                                        <p:tgtEl>
                                          <p:spTgt spid="16899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2000" fill="hold"/>
                                        <p:tgtEl>
                                          <p:spTgt spid="1689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2000" fill="hold"/>
                                        <p:tgtEl>
                                          <p:spTgt spid="1689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770" decel="100000"/>
                                        <p:tgtEl>
                                          <p:spTgt spid="16898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0" dur="770" decel="100000"/>
                                        <p:tgtEl>
                                          <p:spTgt spid="16898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898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22" dur="770" fill="hold"/>
                                        <p:tgtEl>
                                          <p:spTgt spid="1689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89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4" dur="770" fill="hold"/>
                                        <p:tgtEl>
                                          <p:spTgt spid="1689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2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89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1689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1689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1689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1689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1689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1689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1000"/>
                            </p:stCondLst>
                            <p:childTnLst>
                              <p:par>
                                <p:cTn id="14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1689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1689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5" dur="1000"/>
                                        <p:tgtEl>
                                          <p:spTgt spid="1689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770" decel="100000"/>
                                        <p:tgtEl>
                                          <p:spTgt spid="16898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1" dur="770" decel="100000"/>
                                        <p:tgtEl>
                                          <p:spTgt spid="16898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5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898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53" dur="770" fill="hold"/>
                                        <p:tgtEl>
                                          <p:spTgt spid="1689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5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89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55" dur="770" fill="hold"/>
                                        <p:tgtEl>
                                          <p:spTgt spid="1689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5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89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1000"/>
                                        <p:tgtEl>
                                          <p:spTgt spid="1689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1689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1689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1000"/>
                                        <p:tgtEl>
                                          <p:spTgt spid="1689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1689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1689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1000"/>
                                        <p:tgtEl>
                                          <p:spTgt spid="1689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1689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1689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1689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1689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4" dur="1000"/>
                                        <p:tgtEl>
                                          <p:spTgt spid="1689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1000" fill="hold"/>
                                        <p:tgtEl>
                                          <p:spTgt spid="1689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0" fill="hold"/>
                                        <p:tgtEl>
                                          <p:spTgt spid="1689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1" dur="1000"/>
                                        <p:tgtEl>
                                          <p:spTgt spid="1689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1000"/>
                            </p:stCondLst>
                            <p:childTnLst>
                              <p:par>
                                <p:cTn id="19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5" dur="500"/>
                                        <p:tgtEl>
                                          <p:spTgt spid="1689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1500"/>
                            </p:stCondLst>
                            <p:childTnLst>
                              <p:par>
                                <p:cTn id="197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9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0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28" grpId="0" animBg="1"/>
      <p:bldP spid="168968" grpId="0" animBg="1"/>
      <p:bldP spid="168969" grpId="0" animBg="1"/>
      <p:bldP spid="168977" grpId="0"/>
      <p:bldP spid="168979" grpId="0" animBg="1"/>
      <p:bldP spid="168980" grpId="0"/>
      <p:bldP spid="168981" grpId="0" animBg="1"/>
      <p:bldP spid="168982" grpId="0"/>
      <p:bldP spid="168983" grpId="0"/>
      <p:bldP spid="168984" grpId="0" animBg="1"/>
      <p:bldP spid="168985" grpId="0"/>
      <p:bldP spid="168986" grpId="0"/>
      <p:bldP spid="168987" grpId="0"/>
      <p:bldP spid="168988" grpId="0"/>
      <p:bldP spid="168989" grpId="0"/>
      <p:bldP spid="168990" grpId="0"/>
      <p:bldP spid="168991" grpId="0"/>
      <p:bldP spid="168992" grpId="0"/>
      <p:bldP spid="168993" grpId="0"/>
      <p:bldP spid="168994" grpId="0"/>
      <p:bldP spid="168995" grpId="0"/>
      <p:bldP spid="168996" grpId="0"/>
      <p:bldP spid="168997" grpId="0"/>
      <p:bldP spid="168998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2"/>
          <p:cNvSpPr>
            <a:spLocks noChangeArrowheads="1"/>
          </p:cNvSpPr>
          <p:nvPr/>
        </p:nvSpPr>
        <p:spPr bwMode="auto">
          <a:xfrm>
            <a:off x="492125" y="2916238"/>
            <a:ext cx="6351588" cy="2479675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59426" name="Rectangle 2"/>
          <p:cNvSpPr>
            <a:spLocks noChangeArrowheads="1"/>
          </p:cNvSpPr>
          <p:nvPr/>
        </p:nvSpPr>
        <p:spPr bwMode="auto">
          <a:xfrm>
            <a:off x="581025" y="3021013"/>
            <a:ext cx="6157913" cy="2270125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030" name="Rectangle 5"/>
          <p:cNvSpPr>
            <a:spLocks noChangeArrowheads="1"/>
          </p:cNvSpPr>
          <p:nvPr/>
        </p:nvSpPr>
        <p:spPr bwMode="auto">
          <a:xfrm>
            <a:off x="1458913" y="287338"/>
            <a:ext cx="6178550" cy="519112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b="1"/>
              <a:t>Ways of Expressing Concentration</a:t>
            </a:r>
            <a:r>
              <a:rPr lang="en-US"/>
              <a:t> </a:t>
            </a:r>
          </a:p>
        </p:txBody>
      </p:sp>
      <p:sp>
        <p:nvSpPr>
          <p:cNvPr id="359430" name="Rectangle 6"/>
          <p:cNvSpPr>
            <a:spLocks noChangeArrowheads="1"/>
          </p:cNvSpPr>
          <p:nvPr/>
        </p:nvSpPr>
        <p:spPr bwMode="auto">
          <a:xfrm>
            <a:off x="660400" y="1179513"/>
            <a:ext cx="188753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/>
              <a:t>qualitative:</a:t>
            </a:r>
          </a:p>
        </p:txBody>
      </p:sp>
      <p:sp>
        <p:nvSpPr>
          <p:cNvPr id="359431" name="Rectangle 7"/>
          <p:cNvSpPr>
            <a:spLocks noChangeArrowheads="1"/>
          </p:cNvSpPr>
          <p:nvPr/>
        </p:nvSpPr>
        <p:spPr bwMode="auto">
          <a:xfrm>
            <a:off x="449263" y="1966913"/>
            <a:ext cx="21050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/>
              <a:t>quantitative:</a:t>
            </a:r>
          </a:p>
        </p:txBody>
      </p:sp>
      <p:sp>
        <p:nvSpPr>
          <p:cNvPr id="359432" name="Rectangle 8"/>
          <p:cNvSpPr>
            <a:spLocks noChangeArrowheads="1"/>
          </p:cNvSpPr>
          <p:nvPr/>
        </p:nvSpPr>
        <p:spPr bwMode="auto">
          <a:xfrm>
            <a:off x="2546350" y="1179513"/>
            <a:ext cx="357028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u="sng">
                <a:solidFill>
                  <a:srgbClr val="000000"/>
                </a:solidFill>
              </a:rPr>
              <a:t>concentrated</a:t>
            </a:r>
            <a:r>
              <a:rPr lang="en-US">
                <a:solidFill>
                  <a:srgbClr val="000000"/>
                </a:solidFill>
              </a:rPr>
              <a:t> v. </a:t>
            </a:r>
            <a:r>
              <a:rPr lang="en-US" u="sng">
                <a:solidFill>
                  <a:srgbClr val="000000"/>
                </a:solidFill>
              </a:rPr>
              <a:t>dilute</a:t>
            </a:r>
          </a:p>
        </p:txBody>
      </p:sp>
      <p:graphicFrame>
        <p:nvGraphicFramePr>
          <p:cNvPr id="359436" name="Object 12"/>
          <p:cNvGraphicFramePr>
            <a:graphicFrameLocks noChangeAspect="1"/>
          </p:cNvGraphicFramePr>
          <p:nvPr/>
        </p:nvGraphicFramePr>
        <p:xfrm>
          <a:off x="712788" y="3079750"/>
          <a:ext cx="5861050" cy="923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40" name="Equation" r:id="rId3" imgW="2476500" imgH="393700" progId="Equation.3">
                  <p:embed/>
                </p:oleObj>
              </mc:Choice>
              <mc:Fallback>
                <p:oleObj name="Equation" r:id="rId3" imgW="24765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2788" y="3079750"/>
                        <a:ext cx="5861050" cy="923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22"/>
          <p:cNvGrpSpPr>
            <a:grpSpLocks/>
          </p:cNvGrpSpPr>
          <p:nvPr/>
        </p:nvGrpSpPr>
        <p:grpSpPr bwMode="auto">
          <a:xfrm>
            <a:off x="1177925" y="3846513"/>
            <a:ext cx="5526088" cy="1417637"/>
            <a:chOff x="1204" y="2178"/>
            <a:chExt cx="3481" cy="893"/>
          </a:xfrm>
        </p:grpSpPr>
        <p:sp>
          <p:nvSpPr>
            <p:cNvPr id="1037" name="Rectangle 14"/>
            <p:cNvSpPr>
              <a:spLocks noChangeArrowheads="1"/>
            </p:cNvSpPr>
            <p:nvPr/>
          </p:nvSpPr>
          <p:spPr bwMode="auto">
            <a:xfrm>
              <a:off x="3975" y="2178"/>
              <a:ext cx="625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>
                  <a:solidFill>
                    <a:srgbClr val="000000"/>
                  </a:solidFill>
                </a:rPr>
                <a:t>x 10</a:t>
              </a:r>
              <a:r>
                <a:rPr lang="en-US" baseline="30000">
                  <a:solidFill>
                    <a:srgbClr val="000000"/>
                  </a:solidFill>
                </a:rPr>
                <a:t>6</a:t>
              </a:r>
            </a:p>
          </p:txBody>
        </p:sp>
        <p:sp>
          <p:nvSpPr>
            <p:cNvPr id="1038" name="Rectangle 15"/>
            <p:cNvSpPr>
              <a:spLocks noChangeArrowheads="1"/>
            </p:cNvSpPr>
            <p:nvPr/>
          </p:nvSpPr>
          <p:spPr bwMode="auto">
            <a:xfrm>
              <a:off x="1204" y="2178"/>
              <a:ext cx="746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/>
              <a:r>
                <a:rPr lang="en-US">
                  <a:solidFill>
                    <a:srgbClr val="000000"/>
                  </a:solidFill>
                </a:rPr>
                <a:t>ppm =</a:t>
              </a:r>
              <a:endParaRPr lang="en-US" baseline="30000">
                <a:solidFill>
                  <a:srgbClr val="000000"/>
                </a:solidFill>
              </a:endParaRPr>
            </a:p>
          </p:txBody>
        </p:sp>
        <p:sp>
          <p:nvSpPr>
            <p:cNvPr id="1039" name="Rectangle 16"/>
            <p:cNvSpPr>
              <a:spLocks noChangeArrowheads="1"/>
            </p:cNvSpPr>
            <p:nvPr/>
          </p:nvSpPr>
          <p:spPr bwMode="auto">
            <a:xfrm>
              <a:off x="3975" y="2462"/>
              <a:ext cx="625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>
                  <a:solidFill>
                    <a:srgbClr val="000000"/>
                  </a:solidFill>
                </a:rPr>
                <a:t>x 10</a:t>
              </a:r>
              <a:r>
                <a:rPr lang="en-US" baseline="30000">
                  <a:solidFill>
                    <a:srgbClr val="000000"/>
                  </a:solidFill>
                </a:rPr>
                <a:t>9</a:t>
              </a:r>
            </a:p>
          </p:txBody>
        </p:sp>
        <p:sp>
          <p:nvSpPr>
            <p:cNvPr id="1040" name="Rectangle 17"/>
            <p:cNvSpPr>
              <a:spLocks noChangeArrowheads="1"/>
            </p:cNvSpPr>
            <p:nvPr/>
          </p:nvSpPr>
          <p:spPr bwMode="auto">
            <a:xfrm>
              <a:off x="1266" y="2462"/>
              <a:ext cx="684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/>
              <a:r>
                <a:rPr lang="en-US">
                  <a:solidFill>
                    <a:srgbClr val="000000"/>
                  </a:solidFill>
                </a:rPr>
                <a:t>ppb =</a:t>
              </a:r>
              <a:endParaRPr lang="en-US" baseline="30000">
                <a:solidFill>
                  <a:srgbClr val="000000"/>
                </a:solidFill>
              </a:endParaRPr>
            </a:p>
          </p:txBody>
        </p:sp>
        <p:sp>
          <p:nvSpPr>
            <p:cNvPr id="1041" name="Rectangle 18"/>
            <p:cNvSpPr>
              <a:spLocks noChangeArrowheads="1"/>
            </p:cNvSpPr>
            <p:nvPr/>
          </p:nvSpPr>
          <p:spPr bwMode="auto">
            <a:xfrm>
              <a:off x="3975" y="2744"/>
              <a:ext cx="710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>
                  <a:solidFill>
                    <a:srgbClr val="000000"/>
                  </a:solidFill>
                </a:rPr>
                <a:t>x 10</a:t>
              </a:r>
              <a:r>
                <a:rPr lang="en-US" baseline="30000">
                  <a:solidFill>
                    <a:srgbClr val="000000"/>
                  </a:solidFill>
                </a:rPr>
                <a:t>12</a:t>
              </a:r>
            </a:p>
          </p:txBody>
        </p:sp>
        <p:sp>
          <p:nvSpPr>
            <p:cNvPr id="1042" name="Rectangle 19"/>
            <p:cNvSpPr>
              <a:spLocks noChangeArrowheads="1"/>
            </p:cNvSpPr>
            <p:nvPr/>
          </p:nvSpPr>
          <p:spPr bwMode="auto">
            <a:xfrm>
              <a:off x="1329" y="2744"/>
              <a:ext cx="621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/>
              <a:r>
                <a:rPr lang="en-US">
                  <a:solidFill>
                    <a:srgbClr val="000000"/>
                  </a:solidFill>
                </a:rPr>
                <a:t>ppt =</a:t>
              </a:r>
              <a:endParaRPr lang="en-US" baseline="30000">
                <a:solidFill>
                  <a:srgbClr val="000000"/>
                </a:solidFill>
              </a:endParaRPr>
            </a:p>
          </p:txBody>
        </p:sp>
        <p:sp>
          <p:nvSpPr>
            <p:cNvPr id="1043" name="AutoShape 20"/>
            <p:cNvSpPr>
              <a:spLocks noChangeArrowheads="1"/>
            </p:cNvSpPr>
            <p:nvPr/>
          </p:nvSpPr>
          <p:spPr bwMode="auto">
            <a:xfrm>
              <a:off x="2738" y="2359"/>
              <a:ext cx="300" cy="602"/>
            </a:xfrm>
            <a:prstGeom prst="downArrow">
              <a:avLst>
                <a:gd name="adj1" fmla="val 50000"/>
                <a:gd name="adj2" fmla="val 50167"/>
              </a:avLst>
            </a:prstGeom>
            <a:noFill/>
            <a:ln w="1905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graphicFrame>
        <p:nvGraphicFramePr>
          <p:cNvPr id="359445" name="Object 21"/>
          <p:cNvGraphicFramePr>
            <a:graphicFrameLocks noChangeAspect="1"/>
          </p:cNvGraphicFramePr>
          <p:nvPr/>
        </p:nvGraphicFramePr>
        <p:xfrm>
          <a:off x="1806575" y="5867400"/>
          <a:ext cx="3695700" cy="477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41" name="Equation" r:id="rId5" imgW="1562040" imgH="203040" progId="Equation.3">
                  <p:embed/>
                </p:oleObj>
              </mc:Choice>
              <mc:Fallback>
                <p:oleObj name="Equation" r:id="rId5" imgW="156204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06575" y="5867400"/>
                        <a:ext cx="3695700" cy="4778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59451" name="Picture 27" descr="savage_rifle_10GXP3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900000">
            <a:off x="7372350" y="2262188"/>
            <a:ext cx="1357313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9453" name="Picture 29" descr="Mossberg%20Model%20590A1%20Entry%20Shotgun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-4369541">
            <a:off x="6403975" y="1257300"/>
            <a:ext cx="2952750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127269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943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943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94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594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594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594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59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59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943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943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94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3594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3594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3594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3594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359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5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359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594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594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594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359426" grpId="0" animBg="1"/>
      <p:bldP spid="359430" grpId="0"/>
      <p:bldP spid="359431" grpId="0"/>
      <p:bldP spid="359432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1204913" y="82550"/>
            <a:ext cx="6502400" cy="112395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1962150" y="1300163"/>
            <a:ext cx="4870450" cy="109855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6" name="Rectangle 2"/>
          <p:cNvSpPr>
            <a:spLocks noChangeArrowheads="1"/>
          </p:cNvSpPr>
          <p:nvPr/>
        </p:nvSpPr>
        <p:spPr bwMode="auto">
          <a:xfrm>
            <a:off x="1971675" y="2497138"/>
            <a:ext cx="4821238" cy="1106487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61485" name="Rectangle 13"/>
          <p:cNvSpPr>
            <a:spLocks noChangeArrowheads="1"/>
          </p:cNvSpPr>
          <p:nvPr/>
        </p:nvSpPr>
        <p:spPr bwMode="auto">
          <a:xfrm>
            <a:off x="2043113" y="1377950"/>
            <a:ext cx="4689475" cy="938213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61486" name="Rectangle 14"/>
          <p:cNvSpPr>
            <a:spLocks noChangeArrowheads="1"/>
          </p:cNvSpPr>
          <p:nvPr/>
        </p:nvSpPr>
        <p:spPr bwMode="auto">
          <a:xfrm>
            <a:off x="2055813" y="2562225"/>
            <a:ext cx="4654550" cy="960438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61474" name="Rectangle 2"/>
          <p:cNvSpPr>
            <a:spLocks noChangeArrowheads="1"/>
          </p:cNvSpPr>
          <p:nvPr/>
        </p:nvSpPr>
        <p:spPr bwMode="auto">
          <a:xfrm>
            <a:off x="1268413" y="173038"/>
            <a:ext cx="6354762" cy="960437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graphicFrame>
        <p:nvGraphicFramePr>
          <p:cNvPr id="2050" name="Object 5"/>
          <p:cNvGraphicFramePr>
            <a:graphicFrameLocks noChangeAspect="1"/>
          </p:cNvGraphicFramePr>
          <p:nvPr/>
        </p:nvGraphicFramePr>
        <p:xfrm>
          <a:off x="1350963" y="192088"/>
          <a:ext cx="6251575" cy="923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23" name="Equation" r:id="rId3" imgW="2641320" imgH="393480" progId="Equation.3">
                  <p:embed/>
                </p:oleObj>
              </mc:Choice>
              <mc:Fallback>
                <p:oleObj name="Equation" r:id="rId3" imgW="264132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50963" y="192088"/>
                        <a:ext cx="6251575" cy="923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1478" name="Object 6"/>
          <p:cNvGraphicFramePr>
            <a:graphicFrameLocks noChangeAspect="1"/>
          </p:cNvGraphicFramePr>
          <p:nvPr/>
        </p:nvGraphicFramePr>
        <p:xfrm>
          <a:off x="2106613" y="1362075"/>
          <a:ext cx="4629150" cy="923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24" name="Equation" r:id="rId5" imgW="1955520" imgH="393480" progId="Equation.3">
                  <p:embed/>
                </p:oleObj>
              </mc:Choice>
              <mc:Fallback>
                <p:oleObj name="Equation" r:id="rId5" imgW="195552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06613" y="1362075"/>
                        <a:ext cx="4629150" cy="923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1479" name="Object 7"/>
          <p:cNvGraphicFramePr>
            <a:graphicFrameLocks noChangeAspect="1"/>
          </p:cNvGraphicFramePr>
          <p:nvPr/>
        </p:nvGraphicFramePr>
        <p:xfrm>
          <a:off x="2133600" y="2559050"/>
          <a:ext cx="4598988" cy="984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25" name="Equation" r:id="rId7" imgW="1942920" imgH="419040" progId="Equation.3">
                  <p:embed/>
                </p:oleObj>
              </mc:Choice>
              <mc:Fallback>
                <p:oleObj name="Equation" r:id="rId7" imgW="194292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2559050"/>
                        <a:ext cx="4598988" cy="984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1480" name="Text Box 8"/>
          <p:cNvSpPr txBox="1">
            <a:spLocks noChangeArrowheads="1"/>
          </p:cNvSpPr>
          <p:nvPr/>
        </p:nvSpPr>
        <p:spPr bwMode="auto">
          <a:xfrm>
            <a:off x="247650" y="3786188"/>
            <a:ext cx="5173663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/>
              <a:t>Unlike molarity, molality doesn’t</a:t>
            </a:r>
          </a:p>
          <a:p>
            <a:pPr algn="l"/>
            <a:r>
              <a:rPr lang="en-US"/>
              <a:t>change with temp. because...</a:t>
            </a:r>
          </a:p>
        </p:txBody>
      </p:sp>
      <p:sp>
        <p:nvSpPr>
          <p:cNvPr id="361481" name="Rectangle 9"/>
          <p:cNvSpPr>
            <a:spLocks noChangeArrowheads="1"/>
          </p:cNvSpPr>
          <p:nvPr/>
        </p:nvSpPr>
        <p:spPr bwMode="auto">
          <a:xfrm>
            <a:off x="241300" y="4702175"/>
            <a:ext cx="4217988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>
                <a:solidFill>
                  <a:srgbClr val="000000"/>
                </a:solidFill>
              </a:rPr>
              <a:t>mass remains constant </a:t>
            </a:r>
            <a:r>
              <a:rPr lang="en-US" baseline="30000">
                <a:solidFill>
                  <a:srgbClr val="000000"/>
                </a:solidFill>
              </a:rPr>
              <a:t>w</a:t>
            </a:r>
            <a:r>
              <a:rPr lang="en-US">
                <a:solidFill>
                  <a:srgbClr val="000000"/>
                </a:solidFill>
              </a:rPr>
              <a:t>/</a:t>
            </a:r>
          </a:p>
          <a:p>
            <a:pPr algn="l"/>
            <a:r>
              <a:rPr lang="en-US">
                <a:solidFill>
                  <a:srgbClr val="000000"/>
                </a:solidFill>
              </a:rPr>
              <a:t>changing T.</a:t>
            </a:r>
          </a:p>
        </p:txBody>
      </p:sp>
      <p:sp>
        <p:nvSpPr>
          <p:cNvPr id="361482" name="Rectangle 10"/>
          <p:cNvSpPr>
            <a:spLocks noChangeArrowheads="1"/>
          </p:cNvSpPr>
          <p:nvPr/>
        </p:nvSpPr>
        <p:spPr bwMode="auto">
          <a:xfrm>
            <a:off x="2160588" y="5132388"/>
            <a:ext cx="2792412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>
                <a:solidFill>
                  <a:srgbClr val="000000"/>
                </a:solidFill>
              </a:rPr>
              <a:t>(V changes </a:t>
            </a:r>
            <a:r>
              <a:rPr lang="en-US" baseline="30000">
                <a:solidFill>
                  <a:srgbClr val="000000"/>
                </a:solidFill>
              </a:rPr>
              <a:t>w</a:t>
            </a:r>
            <a:r>
              <a:rPr lang="en-US">
                <a:solidFill>
                  <a:srgbClr val="000000"/>
                </a:solidFill>
              </a:rPr>
              <a:t>/T.)</a:t>
            </a:r>
          </a:p>
        </p:txBody>
      </p:sp>
      <p:sp>
        <p:nvSpPr>
          <p:cNvPr id="361483" name="Text Box 11"/>
          <p:cNvSpPr txBox="1">
            <a:spLocks noChangeArrowheads="1"/>
          </p:cNvSpPr>
          <p:nvPr/>
        </p:nvSpPr>
        <p:spPr bwMode="auto">
          <a:xfrm>
            <a:off x="247650" y="5675313"/>
            <a:ext cx="4581525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/>
              <a:t>To go between molarity and</a:t>
            </a:r>
          </a:p>
          <a:p>
            <a:pPr algn="l"/>
            <a:r>
              <a:rPr lang="en-US"/>
              <a:t>molality, you need…</a:t>
            </a:r>
          </a:p>
        </p:txBody>
      </p:sp>
      <p:sp>
        <p:nvSpPr>
          <p:cNvPr id="361484" name="Rectangle 12"/>
          <p:cNvSpPr>
            <a:spLocks noChangeArrowheads="1"/>
          </p:cNvSpPr>
          <p:nvPr/>
        </p:nvSpPr>
        <p:spPr bwMode="auto">
          <a:xfrm>
            <a:off x="3438525" y="6107113"/>
            <a:ext cx="301466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>
                <a:solidFill>
                  <a:srgbClr val="000000"/>
                </a:solidFill>
              </a:rPr>
              <a:t>the soln’s density.</a:t>
            </a:r>
          </a:p>
        </p:txBody>
      </p:sp>
      <p:pic>
        <p:nvPicPr>
          <p:cNvPr id="361487" name="Picture 15" descr="j0090965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1050" y="3425825"/>
            <a:ext cx="3009900" cy="287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606106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61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614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614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614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614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61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3614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3614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614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614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61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148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148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14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614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614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614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6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61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614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61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61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6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7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148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7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148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7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14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614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614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61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61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2000"/>
                                        <p:tgtEl>
                                          <p:spTgt spid="361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361485" grpId="0" animBg="1"/>
      <p:bldP spid="361486" grpId="0" animBg="1"/>
      <p:bldP spid="361474" grpId="0" animBg="1"/>
      <p:bldP spid="361480" grpId="0"/>
      <p:bldP spid="361481" grpId="0"/>
      <p:bldP spid="361482" grpId="0"/>
      <p:bldP spid="361483" grpId="0"/>
      <p:bldP spid="36148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9"/>
          <p:cNvSpPr>
            <a:spLocks noChangeArrowheads="1"/>
          </p:cNvSpPr>
          <p:nvPr/>
        </p:nvSpPr>
        <p:spPr bwMode="auto">
          <a:xfrm>
            <a:off x="207678" y="104686"/>
            <a:ext cx="8770863" cy="52322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b="1" dirty="0" smtClean="0">
                <a:solidFill>
                  <a:srgbClr val="00B050"/>
                </a:solidFill>
                <a:latin typeface="Arial Narrow" pitchFamily="34" charset="0"/>
              </a:rPr>
              <a:t>Saul </a:t>
            </a:r>
            <a:r>
              <a:rPr lang="en-US" b="1" dirty="0" err="1" smtClean="0">
                <a:solidFill>
                  <a:srgbClr val="00B050"/>
                </a:solidFill>
                <a:latin typeface="Arial Narrow" pitchFamily="34" charset="0"/>
              </a:rPr>
              <a:t>Brickell</a:t>
            </a:r>
            <a:r>
              <a:rPr lang="en-US" b="1" dirty="0" smtClean="0">
                <a:solidFill>
                  <a:srgbClr val="00B050"/>
                </a:solidFill>
                <a:latin typeface="Arial Narrow" pitchFamily="34" charset="0"/>
              </a:rPr>
              <a:t> double-hugged Agatha… and Paul Bunyan, too. </a:t>
            </a:r>
            <a:endParaRPr lang="en-US" b="1" dirty="0">
              <a:solidFill>
                <a:srgbClr val="00B050"/>
              </a:solidFill>
              <a:latin typeface="Arial Narrow" pitchFamily="34" charset="0"/>
            </a:endParaRPr>
          </a:p>
        </p:txBody>
      </p:sp>
      <p:pic>
        <p:nvPicPr>
          <p:cNvPr id="7170" name="Picture 2" descr="http://mvictors.com/WordPress/images/2009/001PaulB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43831" r="8181"/>
          <a:stretch/>
        </p:blipFill>
        <p:spPr bwMode="auto">
          <a:xfrm>
            <a:off x="5646926" y="1487870"/>
            <a:ext cx="2632842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www.uwec.edu/newsbureau/images/2007/07-10/100807_Homecoming4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1758" y="1475237"/>
            <a:ext cx="3962444" cy="2651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29"/>
          <p:cNvSpPr>
            <a:spLocks noChangeArrowheads="1"/>
          </p:cNvSpPr>
          <p:nvPr/>
        </p:nvSpPr>
        <p:spPr bwMode="auto">
          <a:xfrm>
            <a:off x="188950" y="728104"/>
            <a:ext cx="704039" cy="52322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b="1" dirty="0" smtClean="0">
                <a:solidFill>
                  <a:srgbClr val="00B050"/>
                </a:solidFill>
                <a:latin typeface="+mj-lt"/>
              </a:rPr>
              <a:t>sol</a:t>
            </a:r>
            <a:endParaRPr lang="en-US" b="1" dirty="0">
              <a:solidFill>
                <a:srgbClr val="00B050"/>
              </a:solidFill>
              <a:latin typeface="+mj-lt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854137" y="739979"/>
            <a:ext cx="1779654" cy="52322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b="1" dirty="0" smtClean="0">
                <a:solidFill>
                  <a:srgbClr val="00B050"/>
                </a:solidFill>
              </a:rPr>
              <a:t>Br</a:t>
            </a:r>
            <a:r>
              <a:rPr lang="en-US" b="1" baseline="30000" dirty="0" smtClean="0">
                <a:solidFill>
                  <a:srgbClr val="00B050"/>
                </a:solidFill>
              </a:rPr>
              <a:t>–</a:t>
            </a:r>
            <a:r>
              <a:rPr lang="en-US" b="1" dirty="0" smtClean="0">
                <a:solidFill>
                  <a:srgbClr val="00B050"/>
                </a:solidFill>
              </a:rPr>
              <a:t>,</a:t>
            </a:r>
            <a:r>
              <a:rPr lang="en-US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b="1" baseline="30000" dirty="0" smtClean="0">
                <a:solidFill>
                  <a:srgbClr val="00B050"/>
                </a:solidFill>
              </a:rPr>
              <a:t>–</a:t>
            </a:r>
            <a:r>
              <a:rPr lang="en-US" b="1" dirty="0" smtClean="0">
                <a:solidFill>
                  <a:srgbClr val="00B050"/>
                </a:solidFill>
              </a:rPr>
              <a:t>,</a:t>
            </a:r>
            <a:r>
              <a:rPr lang="en-US" b="1" dirty="0" err="1" smtClean="0">
                <a:solidFill>
                  <a:srgbClr val="00B050"/>
                </a:solidFill>
              </a:rPr>
              <a:t>Cl</a:t>
            </a:r>
            <a:r>
              <a:rPr lang="en-US" b="1" baseline="30000" dirty="0" smtClean="0">
                <a:solidFill>
                  <a:srgbClr val="00B050"/>
                </a:solidFill>
              </a:rPr>
              <a:t>–</a:t>
            </a:r>
            <a:r>
              <a:rPr lang="en-US" b="1" dirty="0" smtClean="0">
                <a:solidFill>
                  <a:srgbClr val="00B050"/>
                </a:solidFill>
              </a:rPr>
              <a:t> 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2822951" y="739979"/>
            <a:ext cx="1168910" cy="52322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b="1" dirty="0" smtClean="0">
                <a:solidFill>
                  <a:srgbClr val="00B050"/>
                </a:solidFill>
              </a:rPr>
              <a:t>Hg</a:t>
            </a:r>
            <a:r>
              <a:rPr lang="en-US" b="1" baseline="-25000" dirty="0" smtClean="0">
                <a:solidFill>
                  <a:srgbClr val="00B050"/>
                </a:solidFill>
              </a:rPr>
              <a:t>2</a:t>
            </a:r>
            <a:r>
              <a:rPr lang="en-US" b="1" baseline="30000" dirty="0" smtClean="0">
                <a:solidFill>
                  <a:srgbClr val="00B050"/>
                </a:solidFill>
              </a:rPr>
              <a:t>2+</a:t>
            </a:r>
            <a:r>
              <a:rPr lang="en-US" b="1" dirty="0" smtClean="0">
                <a:solidFill>
                  <a:srgbClr val="00B050"/>
                </a:solidFill>
              </a:rPr>
              <a:t> 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4467728" y="739979"/>
            <a:ext cx="902811" cy="52322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b="1" dirty="0" smtClean="0">
                <a:solidFill>
                  <a:srgbClr val="00B050"/>
                </a:solidFill>
              </a:rPr>
              <a:t>Ag</a:t>
            </a:r>
            <a:r>
              <a:rPr lang="en-US" b="1" baseline="30000" dirty="0" smtClean="0">
                <a:solidFill>
                  <a:srgbClr val="00B050"/>
                </a:solidFill>
              </a:rPr>
              <a:t>+</a:t>
            </a:r>
            <a:r>
              <a:rPr lang="en-US" b="1" dirty="0" smtClean="0">
                <a:solidFill>
                  <a:srgbClr val="00B050"/>
                </a:solidFill>
              </a:rPr>
              <a:t> 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6730440" y="739979"/>
            <a:ext cx="1015021" cy="52322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b="1" dirty="0" smtClean="0">
                <a:solidFill>
                  <a:srgbClr val="00B050"/>
                </a:solidFill>
              </a:rPr>
              <a:t>Pb</a:t>
            </a:r>
            <a:r>
              <a:rPr lang="en-US" b="1" baseline="30000" dirty="0" smtClean="0">
                <a:solidFill>
                  <a:srgbClr val="00B050"/>
                </a:solidFill>
              </a:rPr>
              <a:t>2+</a:t>
            </a:r>
            <a:r>
              <a:rPr lang="en-US" b="1" dirty="0" smtClean="0">
                <a:solidFill>
                  <a:srgbClr val="00B050"/>
                </a:solidFill>
              </a:rPr>
              <a:t> 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11" name="Rectangle 29"/>
          <p:cNvSpPr>
            <a:spLocks noChangeArrowheads="1"/>
          </p:cNvSpPr>
          <p:nvPr/>
        </p:nvSpPr>
        <p:spPr bwMode="auto">
          <a:xfrm>
            <a:off x="927538" y="4126386"/>
            <a:ext cx="3709413" cy="1015663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3000" b="1" dirty="0" smtClean="0">
                <a:solidFill>
                  <a:schemeClr val="tx1"/>
                </a:solidFill>
                <a:latin typeface="Arial Narrow" pitchFamily="34" charset="0"/>
              </a:rPr>
              <a:t>Saul </a:t>
            </a:r>
            <a:r>
              <a:rPr lang="en-US" sz="3000" b="1" dirty="0" err="1" smtClean="0">
                <a:solidFill>
                  <a:schemeClr val="tx1"/>
                </a:solidFill>
                <a:latin typeface="Arial Narrow" pitchFamily="34" charset="0"/>
              </a:rPr>
              <a:t>Brickell</a:t>
            </a:r>
            <a:r>
              <a:rPr lang="en-US" sz="3000" b="1" dirty="0" smtClean="0">
                <a:solidFill>
                  <a:schemeClr val="tx1"/>
                </a:solidFill>
                <a:latin typeface="Arial Narrow" pitchFamily="34" charset="0"/>
              </a:rPr>
              <a:t> </a:t>
            </a:r>
          </a:p>
          <a:p>
            <a:r>
              <a:rPr lang="en-US" sz="3000" b="1" dirty="0" smtClean="0">
                <a:solidFill>
                  <a:schemeClr val="tx1"/>
                </a:solidFill>
                <a:latin typeface="Arial Narrow" pitchFamily="34" charset="0"/>
              </a:rPr>
              <a:t>double-hugging Agatha</a:t>
            </a:r>
            <a:endParaRPr lang="en-US" sz="30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12" name="Rectangle 29"/>
          <p:cNvSpPr>
            <a:spLocks noChangeArrowheads="1"/>
          </p:cNvSpPr>
          <p:nvPr/>
        </p:nvSpPr>
        <p:spPr bwMode="auto">
          <a:xfrm>
            <a:off x="4601738" y="5717676"/>
            <a:ext cx="4546437" cy="1015663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3000" b="1" dirty="0" smtClean="0">
                <a:solidFill>
                  <a:schemeClr val="tx1"/>
                </a:solidFill>
                <a:latin typeface="Arial Narrow" pitchFamily="34" charset="0"/>
              </a:rPr>
              <a:t>Saul </a:t>
            </a:r>
            <a:r>
              <a:rPr lang="en-US" sz="3000" b="1" dirty="0" err="1" smtClean="0">
                <a:solidFill>
                  <a:schemeClr val="tx1"/>
                </a:solidFill>
                <a:latin typeface="Arial Narrow" pitchFamily="34" charset="0"/>
              </a:rPr>
              <a:t>Brickell</a:t>
            </a:r>
            <a:r>
              <a:rPr lang="en-US" sz="3000" b="1" dirty="0" smtClean="0">
                <a:solidFill>
                  <a:schemeClr val="tx1"/>
                </a:solidFill>
                <a:latin typeface="Arial Narrow" pitchFamily="34" charset="0"/>
              </a:rPr>
              <a:t> double-hugging</a:t>
            </a:r>
          </a:p>
          <a:p>
            <a:r>
              <a:rPr lang="en-US" sz="3000" b="1" dirty="0" smtClean="0">
                <a:solidFill>
                  <a:schemeClr val="tx1"/>
                </a:solidFill>
                <a:latin typeface="Arial Narrow" pitchFamily="34" charset="0"/>
              </a:rPr>
              <a:t>the Paul Bunyan trophy</a:t>
            </a:r>
            <a:endParaRPr lang="en-US" sz="30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50007" y="718673"/>
            <a:ext cx="8719076" cy="643603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404664" y="4126385"/>
            <a:ext cx="4359538" cy="1015664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3190769" y="5842336"/>
            <a:ext cx="5957405" cy="1015664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17160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450" name="Rectangle 2"/>
          <p:cNvSpPr>
            <a:spLocks noChangeArrowheads="1"/>
          </p:cNvSpPr>
          <p:nvPr/>
        </p:nvSpPr>
        <p:spPr bwMode="auto">
          <a:xfrm>
            <a:off x="2544763" y="3457575"/>
            <a:ext cx="1773237" cy="544513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261938" y="223838"/>
            <a:ext cx="8520112" cy="946150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/>
              <a:t>A 5.5-g sample of well water contains 0.75 </a:t>
            </a:r>
            <a:r>
              <a:rPr lang="en-US">
                <a:latin typeface="Symbol" pitchFamily="18" charset="2"/>
              </a:rPr>
              <a:t>m</a:t>
            </a:r>
            <a:r>
              <a:rPr lang="en-US"/>
              <a:t>g of</a:t>
            </a:r>
          </a:p>
          <a:p>
            <a:pPr algn="l"/>
            <a:r>
              <a:rPr lang="en-US"/>
              <a:t>lead ions. In ppm, find the concentration of lead ions.</a:t>
            </a:r>
          </a:p>
        </p:txBody>
      </p:sp>
      <p:graphicFrame>
        <p:nvGraphicFramePr>
          <p:cNvPr id="360454" name="Object 6"/>
          <p:cNvGraphicFramePr>
            <a:graphicFrameLocks noChangeAspect="1"/>
          </p:cNvGraphicFramePr>
          <p:nvPr/>
        </p:nvGraphicFramePr>
        <p:xfrm>
          <a:off x="1393825" y="1243013"/>
          <a:ext cx="4418013" cy="923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86" name="Equation" r:id="rId3" imgW="1866600" imgH="393480" progId="Equation.3">
                  <p:embed/>
                </p:oleObj>
              </mc:Choice>
              <mc:Fallback>
                <p:oleObj name="Equation" r:id="rId3" imgW="186660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93825" y="1243013"/>
                        <a:ext cx="4418013" cy="923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0455" name="Object 7"/>
          <p:cNvGraphicFramePr>
            <a:graphicFrameLocks noChangeAspect="1"/>
          </p:cNvGraphicFramePr>
          <p:nvPr/>
        </p:nvGraphicFramePr>
        <p:xfrm>
          <a:off x="1392238" y="2247900"/>
          <a:ext cx="3998912" cy="1042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87" name="Equation" r:id="rId5" imgW="1688760" imgH="444240" progId="Equation.3">
                  <p:embed/>
                </p:oleObj>
              </mc:Choice>
              <mc:Fallback>
                <p:oleObj name="Equation" r:id="rId5" imgW="1688760" imgH="444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92238" y="2247900"/>
                        <a:ext cx="3998912" cy="10429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0456" name="Rectangle 8"/>
          <p:cNvSpPr>
            <a:spLocks noChangeArrowheads="1"/>
          </p:cNvSpPr>
          <p:nvPr/>
        </p:nvSpPr>
        <p:spPr bwMode="auto">
          <a:xfrm>
            <a:off x="2100263" y="3465513"/>
            <a:ext cx="2173287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>
                <a:solidFill>
                  <a:srgbClr val="000000"/>
                </a:solidFill>
              </a:rPr>
              <a:t>=   0.14 ppm</a:t>
            </a:r>
          </a:p>
        </p:txBody>
      </p:sp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1576388" y="2776538"/>
            <a:ext cx="7323137" cy="3937000"/>
            <a:chOff x="879" y="1653"/>
            <a:chExt cx="4613" cy="2480"/>
          </a:xfrm>
        </p:grpSpPr>
        <p:sp>
          <p:nvSpPr>
            <p:cNvPr id="3085" name="Rectangle 4"/>
            <p:cNvSpPr>
              <a:spLocks noChangeArrowheads="1"/>
            </p:cNvSpPr>
            <p:nvPr/>
          </p:nvSpPr>
          <p:spPr bwMode="auto">
            <a:xfrm>
              <a:off x="879" y="3537"/>
              <a:ext cx="2761" cy="5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/>
              <a:r>
                <a:rPr lang="en-US">
                  <a:solidFill>
                    <a:srgbClr val="009900"/>
                  </a:solidFill>
                </a:rPr>
                <a:t>The federal limit for lead in</a:t>
              </a:r>
            </a:p>
            <a:p>
              <a:pPr algn="r"/>
              <a:r>
                <a:rPr lang="en-US">
                  <a:solidFill>
                    <a:srgbClr val="009900"/>
                  </a:solidFill>
                </a:rPr>
                <a:t>drinking water is 15 ppb.</a:t>
              </a:r>
            </a:p>
          </p:txBody>
        </p:sp>
        <p:pic>
          <p:nvPicPr>
            <p:cNvPr id="3086" name="Picture 10" descr="well__red_and_green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3692" y="1653"/>
              <a:ext cx="1800" cy="2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60459" name="Rectangle 11"/>
          <p:cNvSpPr>
            <a:spLocks noChangeArrowheads="1"/>
          </p:cNvSpPr>
          <p:nvPr/>
        </p:nvSpPr>
        <p:spPr bwMode="auto">
          <a:xfrm>
            <a:off x="2895600" y="4586288"/>
            <a:ext cx="14732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US">
                <a:solidFill>
                  <a:srgbClr val="009900"/>
                </a:solidFill>
              </a:rPr>
              <a:t>140 ppb</a:t>
            </a:r>
          </a:p>
        </p:txBody>
      </p:sp>
      <p:sp>
        <p:nvSpPr>
          <p:cNvPr id="360460" name="Rectangle 12"/>
          <p:cNvSpPr>
            <a:spLocks noChangeArrowheads="1"/>
          </p:cNvSpPr>
          <p:nvPr/>
        </p:nvSpPr>
        <p:spPr bwMode="auto">
          <a:xfrm>
            <a:off x="4256088" y="4586288"/>
            <a:ext cx="779462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US" b="1">
                <a:solidFill>
                  <a:srgbClr val="009900"/>
                </a:solidFill>
              </a:rPr>
              <a:t>(!!!)</a:t>
            </a:r>
          </a:p>
        </p:txBody>
      </p:sp>
      <p:grpSp>
        <p:nvGrpSpPr>
          <p:cNvPr id="3" name="Group 15"/>
          <p:cNvGrpSpPr>
            <a:grpSpLocks/>
          </p:cNvGrpSpPr>
          <p:nvPr/>
        </p:nvGrpSpPr>
        <p:grpSpPr bwMode="auto">
          <a:xfrm>
            <a:off x="107950" y="3160713"/>
            <a:ext cx="2286000" cy="3302000"/>
            <a:chOff x="68" y="1991"/>
            <a:chExt cx="1440" cy="2080"/>
          </a:xfrm>
        </p:grpSpPr>
        <p:pic>
          <p:nvPicPr>
            <p:cNvPr id="3083" name="Picture 13" descr="MCj04339170000[1]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186" y="1991"/>
              <a:ext cx="1080" cy="10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84" name="Picture 14" descr="MCj04349120000[1]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68" y="2631"/>
              <a:ext cx="1440" cy="14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27970768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604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604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604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604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604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604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604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604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604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604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360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604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60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60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60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60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8" dur="1000"/>
                                        <p:tgtEl>
                                          <p:spTgt spid="360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0450" grpId="0" animBg="1"/>
      <p:bldP spid="360456" grpId="0"/>
      <p:bldP spid="360459" grpId="0"/>
      <p:bldP spid="360460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498" name="Rectangle 2"/>
          <p:cNvSpPr>
            <a:spLocks noChangeArrowheads="1"/>
          </p:cNvSpPr>
          <p:nvPr/>
        </p:nvSpPr>
        <p:spPr bwMode="auto">
          <a:xfrm>
            <a:off x="4011613" y="5532438"/>
            <a:ext cx="1563687" cy="544512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62519" name="Rectangle 23"/>
          <p:cNvSpPr>
            <a:spLocks noChangeArrowheads="1"/>
          </p:cNvSpPr>
          <p:nvPr/>
        </p:nvSpPr>
        <p:spPr bwMode="auto">
          <a:xfrm>
            <a:off x="4706938" y="4233863"/>
            <a:ext cx="1320800" cy="544512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4104" name="Rectangle 5"/>
          <p:cNvSpPr>
            <a:spLocks noChangeArrowheads="1"/>
          </p:cNvSpPr>
          <p:nvPr/>
        </p:nvSpPr>
        <p:spPr bwMode="auto">
          <a:xfrm>
            <a:off x="230188" y="188913"/>
            <a:ext cx="8480425" cy="1373187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/>
              <a:t>If a commercial bleach is 4.35% sodium hypochlorite</a:t>
            </a:r>
          </a:p>
          <a:p>
            <a:pPr algn="l"/>
            <a:r>
              <a:rPr lang="en-US"/>
              <a:t>by mass, calculate the bleach’s mole fraction and</a:t>
            </a:r>
          </a:p>
          <a:p>
            <a:pPr algn="l"/>
            <a:r>
              <a:rPr lang="en-US"/>
              <a:t>molality of the sodium hypochlorite.</a:t>
            </a:r>
          </a:p>
        </p:txBody>
      </p:sp>
      <p:graphicFrame>
        <p:nvGraphicFramePr>
          <p:cNvPr id="362504" name="Object 8"/>
          <p:cNvGraphicFramePr>
            <a:graphicFrameLocks noChangeAspect="1"/>
          </p:cNvGraphicFramePr>
          <p:nvPr/>
        </p:nvGraphicFramePr>
        <p:xfrm>
          <a:off x="3690938" y="2595563"/>
          <a:ext cx="1443037" cy="1073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26" name="Equation" r:id="rId3" imgW="609480" imgH="457200" progId="Equation.3">
                  <p:embed/>
                </p:oleObj>
              </mc:Choice>
              <mc:Fallback>
                <p:oleObj name="Equation" r:id="rId3" imgW="60948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90938" y="2595563"/>
                        <a:ext cx="1443037" cy="1073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2505" name="Object 9"/>
          <p:cNvGraphicFramePr>
            <a:graphicFrameLocks noChangeAspect="1"/>
          </p:cNvGraphicFramePr>
          <p:nvPr/>
        </p:nvGraphicFramePr>
        <p:xfrm>
          <a:off x="3703638" y="1550988"/>
          <a:ext cx="1473200" cy="1073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27" name="Equation" r:id="rId5" imgW="622080" imgH="457200" progId="Equation.3">
                  <p:embed/>
                </p:oleObj>
              </mc:Choice>
              <mc:Fallback>
                <p:oleObj name="Equation" r:id="rId5" imgW="62208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03638" y="1550988"/>
                        <a:ext cx="1473200" cy="1073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2506" name="Rectangle 10"/>
          <p:cNvSpPr>
            <a:spLocks noChangeArrowheads="1"/>
          </p:cNvSpPr>
          <p:nvPr/>
        </p:nvSpPr>
        <p:spPr bwMode="auto">
          <a:xfrm>
            <a:off x="5160963" y="1797050"/>
            <a:ext cx="36195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>
                <a:solidFill>
                  <a:srgbClr val="000000"/>
                </a:solidFill>
              </a:rPr>
              <a:t>= 0.05839 mol NaClO</a:t>
            </a:r>
          </a:p>
        </p:txBody>
      </p:sp>
      <p:sp>
        <p:nvSpPr>
          <p:cNvPr id="362507" name="Rectangle 11"/>
          <p:cNvSpPr>
            <a:spLocks noChangeArrowheads="1"/>
          </p:cNvSpPr>
          <p:nvPr/>
        </p:nvSpPr>
        <p:spPr bwMode="auto">
          <a:xfrm>
            <a:off x="5149850" y="2836863"/>
            <a:ext cx="302101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>
                <a:solidFill>
                  <a:srgbClr val="000000"/>
                </a:solidFill>
              </a:rPr>
              <a:t>= 5.3139 mol H</a:t>
            </a:r>
            <a:r>
              <a:rPr lang="en-US" baseline="-25000">
                <a:solidFill>
                  <a:srgbClr val="000000"/>
                </a:solidFill>
              </a:rPr>
              <a:t>2</a:t>
            </a:r>
            <a:r>
              <a:rPr lang="en-US">
                <a:solidFill>
                  <a:srgbClr val="000000"/>
                </a:solidFill>
              </a:rPr>
              <a:t>O</a:t>
            </a:r>
          </a:p>
        </p:txBody>
      </p:sp>
      <p:graphicFrame>
        <p:nvGraphicFramePr>
          <p:cNvPr id="362508" name="Object 12"/>
          <p:cNvGraphicFramePr>
            <a:graphicFrameLocks noChangeAspect="1"/>
          </p:cNvGraphicFramePr>
          <p:nvPr/>
        </p:nvGraphicFramePr>
        <p:xfrm>
          <a:off x="725488" y="5326063"/>
          <a:ext cx="2765425" cy="984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28" name="Equation" r:id="rId7" imgW="1168200" imgH="419040" progId="Equation.3">
                  <p:embed/>
                </p:oleObj>
              </mc:Choice>
              <mc:Fallback>
                <p:oleObj name="Equation" r:id="rId7" imgW="116820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5488" y="5326063"/>
                        <a:ext cx="2765425" cy="984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2509" name="Object 13"/>
          <p:cNvGraphicFramePr>
            <a:graphicFrameLocks noChangeAspect="1"/>
          </p:cNvGraphicFramePr>
          <p:nvPr/>
        </p:nvGraphicFramePr>
        <p:xfrm>
          <a:off x="746125" y="4033838"/>
          <a:ext cx="3546475" cy="923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29" name="Equation" r:id="rId9" imgW="1498320" imgH="393480" progId="Equation.3">
                  <p:embed/>
                </p:oleObj>
              </mc:Choice>
              <mc:Fallback>
                <p:oleObj name="Equation" r:id="rId9" imgW="149832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6125" y="4033838"/>
                        <a:ext cx="3546475" cy="923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2510" name="Rectangle 14"/>
          <p:cNvSpPr>
            <a:spLocks noChangeArrowheads="1"/>
          </p:cNvSpPr>
          <p:nvPr/>
        </p:nvSpPr>
        <p:spPr bwMode="auto">
          <a:xfrm>
            <a:off x="3527425" y="5538788"/>
            <a:ext cx="19748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>
                <a:solidFill>
                  <a:srgbClr val="000000"/>
                </a:solidFill>
              </a:rPr>
              <a:t>=   0.610 m</a:t>
            </a:r>
          </a:p>
        </p:txBody>
      </p:sp>
      <p:sp>
        <p:nvSpPr>
          <p:cNvPr id="362511" name="Rectangle 15"/>
          <p:cNvSpPr>
            <a:spLocks noChangeArrowheads="1"/>
          </p:cNvSpPr>
          <p:nvPr/>
        </p:nvSpPr>
        <p:spPr bwMode="auto">
          <a:xfrm>
            <a:off x="4241800" y="4243388"/>
            <a:ext cx="1778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>
                <a:solidFill>
                  <a:srgbClr val="000000"/>
                </a:solidFill>
              </a:rPr>
              <a:t>=   0.0109</a:t>
            </a:r>
          </a:p>
        </p:txBody>
      </p:sp>
      <p:grpSp>
        <p:nvGrpSpPr>
          <p:cNvPr id="2" name="Group 24"/>
          <p:cNvGrpSpPr>
            <a:grpSpLocks/>
          </p:cNvGrpSpPr>
          <p:nvPr/>
        </p:nvGrpSpPr>
        <p:grpSpPr bwMode="auto">
          <a:xfrm>
            <a:off x="1249363" y="1771650"/>
            <a:ext cx="2532062" cy="1584325"/>
            <a:chOff x="787" y="1116"/>
            <a:chExt cx="1595" cy="998"/>
          </a:xfrm>
        </p:grpSpPr>
        <p:sp>
          <p:nvSpPr>
            <p:cNvPr id="4116" name="Rectangle 6"/>
            <p:cNvSpPr>
              <a:spLocks noChangeArrowheads="1"/>
            </p:cNvSpPr>
            <p:nvPr/>
          </p:nvSpPr>
          <p:spPr bwMode="auto">
            <a:xfrm>
              <a:off x="907" y="1132"/>
              <a:ext cx="1475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>
                  <a:solidFill>
                    <a:srgbClr val="000000"/>
                  </a:solidFill>
                </a:rPr>
                <a:t>4.35 g NaClO</a:t>
              </a:r>
            </a:p>
          </p:txBody>
        </p:sp>
        <p:sp>
          <p:nvSpPr>
            <p:cNvPr id="4117" name="Rectangle 7"/>
            <p:cNvSpPr>
              <a:spLocks noChangeArrowheads="1"/>
            </p:cNvSpPr>
            <p:nvPr/>
          </p:nvSpPr>
          <p:spPr bwMode="auto">
            <a:xfrm>
              <a:off x="1019" y="1787"/>
              <a:ext cx="1348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>
                  <a:solidFill>
                    <a:srgbClr val="000000"/>
                  </a:solidFill>
                </a:rPr>
                <a:t>95.65 g H</a:t>
              </a:r>
              <a:r>
                <a:rPr lang="en-US" baseline="-25000">
                  <a:solidFill>
                    <a:srgbClr val="000000"/>
                  </a:solidFill>
                </a:rPr>
                <a:t>2</a:t>
              </a:r>
              <a:r>
                <a:rPr lang="en-US">
                  <a:solidFill>
                    <a:srgbClr val="000000"/>
                  </a:solidFill>
                </a:rPr>
                <a:t>O</a:t>
              </a:r>
            </a:p>
          </p:txBody>
        </p:sp>
        <p:sp>
          <p:nvSpPr>
            <p:cNvPr id="4118" name="AutoShape 16"/>
            <p:cNvSpPr>
              <a:spLocks/>
            </p:cNvSpPr>
            <p:nvPr/>
          </p:nvSpPr>
          <p:spPr bwMode="auto">
            <a:xfrm>
              <a:off x="787" y="1116"/>
              <a:ext cx="161" cy="977"/>
            </a:xfrm>
            <a:prstGeom prst="leftBrace">
              <a:avLst>
                <a:gd name="adj1" fmla="val 50569"/>
                <a:gd name="adj2" fmla="val 50000"/>
              </a:avLst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362513" name="Rectangle 17"/>
          <p:cNvSpPr>
            <a:spLocks noChangeArrowheads="1"/>
          </p:cNvSpPr>
          <p:nvPr/>
        </p:nvSpPr>
        <p:spPr bwMode="auto">
          <a:xfrm rot="-5400000">
            <a:off x="109537" y="2065338"/>
            <a:ext cx="1235075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100 g</a:t>
            </a:r>
          </a:p>
          <a:p>
            <a:r>
              <a:rPr lang="en-US">
                <a:solidFill>
                  <a:srgbClr val="000000"/>
                </a:solidFill>
              </a:rPr>
              <a:t>bleach</a:t>
            </a:r>
          </a:p>
        </p:txBody>
      </p:sp>
      <p:sp>
        <p:nvSpPr>
          <p:cNvPr id="362521" name="Line 25"/>
          <p:cNvSpPr>
            <a:spLocks noChangeShapeType="1"/>
          </p:cNvSpPr>
          <p:nvPr/>
        </p:nvSpPr>
        <p:spPr bwMode="auto">
          <a:xfrm flipV="1">
            <a:off x="2301875" y="1955800"/>
            <a:ext cx="220663" cy="290513"/>
          </a:xfrm>
          <a:prstGeom prst="line">
            <a:avLst/>
          </a:prstGeom>
          <a:noFill/>
          <a:ln w="25400">
            <a:solidFill>
              <a:srgbClr val="0066FF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62522" name="Line 26"/>
          <p:cNvSpPr>
            <a:spLocks noChangeShapeType="1"/>
          </p:cNvSpPr>
          <p:nvPr/>
        </p:nvSpPr>
        <p:spPr bwMode="auto">
          <a:xfrm flipV="1">
            <a:off x="4708525" y="2222500"/>
            <a:ext cx="220663" cy="290513"/>
          </a:xfrm>
          <a:prstGeom prst="line">
            <a:avLst/>
          </a:prstGeom>
          <a:noFill/>
          <a:ln w="25400">
            <a:solidFill>
              <a:srgbClr val="0066FF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62523" name="Line 27"/>
          <p:cNvSpPr>
            <a:spLocks noChangeShapeType="1"/>
          </p:cNvSpPr>
          <p:nvPr/>
        </p:nvSpPr>
        <p:spPr bwMode="auto">
          <a:xfrm flipV="1">
            <a:off x="2695575" y="2997200"/>
            <a:ext cx="220663" cy="290513"/>
          </a:xfrm>
          <a:prstGeom prst="line">
            <a:avLst/>
          </a:prstGeom>
          <a:noFill/>
          <a:ln w="25400">
            <a:solidFill>
              <a:srgbClr val="0066FF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62524" name="Line 28"/>
          <p:cNvSpPr>
            <a:spLocks noChangeShapeType="1"/>
          </p:cNvSpPr>
          <p:nvPr/>
        </p:nvSpPr>
        <p:spPr bwMode="auto">
          <a:xfrm flipV="1">
            <a:off x="4686300" y="3265488"/>
            <a:ext cx="220663" cy="290512"/>
          </a:xfrm>
          <a:prstGeom prst="line">
            <a:avLst/>
          </a:prstGeom>
          <a:noFill/>
          <a:ln w="25400">
            <a:solidFill>
              <a:srgbClr val="0066FF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4115" name="Picture 31" descr="150px-Bleach-bottle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926263" y="3530600"/>
            <a:ext cx="1541462" cy="307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291287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625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25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625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62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625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625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362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625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625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625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62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625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625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625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62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62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62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3" dur="1000"/>
                                        <p:tgtEl>
                                          <p:spTgt spid="362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625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625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0" dur="1000"/>
                                        <p:tgtEl>
                                          <p:spTgt spid="362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625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625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625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62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625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625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625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62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625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625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1" dur="1000"/>
                                        <p:tgtEl>
                                          <p:spTgt spid="362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2000"/>
                                        <p:tgtEl>
                                          <p:spTgt spid="362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625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625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3" dur="1000"/>
                                        <p:tgtEl>
                                          <p:spTgt spid="362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"/>
                            </p:stCondLst>
                            <p:childTnLst>
                              <p:par>
                                <p:cTn id="8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0"/>
                                        <p:tgtEl>
                                          <p:spTgt spid="362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2000"/>
                                        <p:tgtEl>
                                          <p:spTgt spid="362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3625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625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9" dur="1000"/>
                                        <p:tgtEl>
                                          <p:spTgt spid="362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000"/>
                            </p:stCondLst>
                            <p:childTnLst>
                              <p:par>
                                <p:cTn id="10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3" dur="500"/>
                                        <p:tgtEl>
                                          <p:spTgt spid="362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2498" grpId="0" animBg="1"/>
      <p:bldP spid="362519" grpId="0" animBg="1"/>
      <p:bldP spid="362506" grpId="0"/>
      <p:bldP spid="362507" grpId="0"/>
      <p:bldP spid="362510" grpId="0"/>
      <p:bldP spid="362511" grpId="0"/>
      <p:bldP spid="362513" grpId="0"/>
      <p:bldP spid="362521" grpId="0" animBg="1"/>
      <p:bldP spid="362522" grpId="0" animBg="1"/>
      <p:bldP spid="362523" grpId="0" animBg="1"/>
      <p:bldP spid="362524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6"/>
          <p:cNvSpPr>
            <a:spLocks noChangeArrowheads="1"/>
          </p:cNvSpPr>
          <p:nvPr/>
        </p:nvSpPr>
        <p:spPr bwMode="auto">
          <a:xfrm>
            <a:off x="156573" y="863758"/>
            <a:ext cx="8962710" cy="15573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 algn="l">
              <a:spcBef>
                <a:spcPct val="20000"/>
              </a:spcBef>
            </a:pPr>
            <a:r>
              <a:rPr lang="en-US" dirty="0" smtClean="0">
                <a:solidFill>
                  <a:srgbClr val="000000"/>
                </a:solidFill>
                <a:latin typeface="Arial" pitchFamily="34" charset="0"/>
              </a:rPr>
              <a:t>While </a:t>
            </a:r>
            <a:r>
              <a:rPr lang="en-US" u="sng" dirty="0" smtClean="0">
                <a:solidFill>
                  <a:srgbClr val="000000"/>
                </a:solidFill>
                <a:latin typeface="Arial" pitchFamily="34" charset="0"/>
              </a:rPr>
              <a:t>mass percentage</a:t>
            </a:r>
            <a:r>
              <a:rPr lang="en-US" dirty="0" smtClean="0">
                <a:solidFill>
                  <a:srgbClr val="000000"/>
                </a:solidFill>
                <a:latin typeface="Arial" pitchFamily="34" charset="0"/>
              </a:rPr>
              <a:t> and </a:t>
            </a:r>
            <a:r>
              <a:rPr lang="en-US" u="sng" dirty="0" smtClean="0">
                <a:solidFill>
                  <a:srgbClr val="000000"/>
                </a:solidFill>
                <a:latin typeface="Arial" pitchFamily="34" charset="0"/>
              </a:rPr>
              <a:t>molarity</a:t>
            </a:r>
            <a:r>
              <a:rPr lang="en-US" dirty="0" smtClean="0">
                <a:solidFill>
                  <a:srgbClr val="000000"/>
                </a:solidFill>
                <a:latin typeface="Arial" pitchFamily="34" charset="0"/>
              </a:rPr>
              <a:t> will be the most </a:t>
            </a:r>
          </a:p>
          <a:p>
            <a:pPr marL="342900" indent="-342900" algn="l">
              <a:spcBef>
                <a:spcPct val="20000"/>
              </a:spcBef>
            </a:pPr>
            <a:r>
              <a:rPr lang="en-US" dirty="0" smtClean="0">
                <a:solidFill>
                  <a:srgbClr val="000000"/>
                </a:solidFill>
                <a:latin typeface="Arial" pitchFamily="34" charset="0"/>
              </a:rPr>
              <a:t>common ways you will quantify </a:t>
            </a:r>
            <a:r>
              <a:rPr lang="en-US" dirty="0" err="1" smtClean="0">
                <a:solidFill>
                  <a:srgbClr val="000000"/>
                </a:solidFill>
                <a:latin typeface="Arial" pitchFamily="34" charset="0"/>
              </a:rPr>
              <a:t>soln</a:t>
            </a:r>
            <a:r>
              <a:rPr lang="en-US" dirty="0" smtClean="0">
                <a:solidFill>
                  <a:srgbClr val="000000"/>
                </a:solidFill>
                <a:latin typeface="Arial" pitchFamily="34" charset="0"/>
              </a:rPr>
              <a:t> concentration, </a:t>
            </a:r>
          </a:p>
          <a:p>
            <a:pPr marL="342900" indent="-342900" algn="l">
              <a:spcBef>
                <a:spcPct val="20000"/>
              </a:spcBef>
            </a:pPr>
            <a:r>
              <a:rPr lang="en-US" dirty="0" smtClean="0">
                <a:solidFill>
                  <a:srgbClr val="000000"/>
                </a:solidFill>
                <a:latin typeface="Arial" pitchFamily="34" charset="0"/>
              </a:rPr>
              <a:t>there are many others that I believe are worth knowing: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468997" y="213088"/>
            <a:ext cx="823116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en-US" b="1" dirty="0" smtClean="0">
                <a:solidFill>
                  <a:srgbClr val="C00000"/>
                </a:solidFill>
                <a:latin typeface="Arial" pitchFamily="34" charset="0"/>
              </a:rPr>
              <a:t>REVIEW: </a:t>
            </a:r>
            <a:r>
              <a:rPr lang="en-US" b="1" u="sng" dirty="0" smtClean="0">
                <a:solidFill>
                  <a:srgbClr val="C00000"/>
                </a:solidFill>
                <a:latin typeface="Arial" pitchFamily="34" charset="0"/>
              </a:rPr>
              <a:t>More Ways to Quantify Concentration</a:t>
            </a: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1406122" y="2605223"/>
            <a:ext cx="6351588" cy="155448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graphicFrame>
        <p:nvGraphicFramePr>
          <p:cNvPr id="11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3795450"/>
              </p:ext>
            </p:extLst>
          </p:nvPr>
        </p:nvGraphicFramePr>
        <p:xfrm>
          <a:off x="1626785" y="2909256"/>
          <a:ext cx="5861050" cy="923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71" name="Equation" r:id="rId3" imgW="2476500" imgH="393700" progId="Equation.3">
                  <p:embed/>
                </p:oleObj>
              </mc:Choice>
              <mc:Fallback>
                <p:oleObj name="Equation" r:id="rId3" imgW="24765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26785" y="2909256"/>
                        <a:ext cx="5861050" cy="923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14"/>
          <p:cNvSpPr>
            <a:spLocks noChangeArrowheads="1"/>
          </p:cNvSpPr>
          <p:nvPr/>
        </p:nvSpPr>
        <p:spPr bwMode="auto">
          <a:xfrm>
            <a:off x="6490885" y="2651089"/>
            <a:ext cx="1260281" cy="52322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dirty="0">
                <a:solidFill>
                  <a:srgbClr val="000000"/>
                </a:solidFill>
              </a:rPr>
              <a:t>x </a:t>
            </a:r>
            <a:r>
              <a:rPr lang="en-US" dirty="0" smtClean="0">
                <a:solidFill>
                  <a:srgbClr val="000000"/>
                </a:solidFill>
              </a:rPr>
              <a:t>10</a:t>
            </a:r>
            <a:r>
              <a:rPr lang="en-US" baseline="30000" dirty="0" smtClean="0">
                <a:solidFill>
                  <a:srgbClr val="000000"/>
                </a:solidFill>
              </a:rPr>
              <a:t>6    </a:t>
            </a:r>
            <a:endParaRPr lang="en-US" baseline="30000" dirty="0">
              <a:solidFill>
                <a:srgbClr val="000000"/>
              </a:solidFill>
            </a:endParaRPr>
          </a:p>
        </p:txBody>
      </p:sp>
      <p:sp>
        <p:nvSpPr>
          <p:cNvPr id="15" name="Rectangle 15"/>
          <p:cNvSpPr>
            <a:spLocks noChangeArrowheads="1"/>
          </p:cNvSpPr>
          <p:nvPr/>
        </p:nvSpPr>
        <p:spPr bwMode="auto">
          <a:xfrm>
            <a:off x="1485322" y="2651089"/>
            <a:ext cx="1790875" cy="52322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US" dirty="0" smtClean="0">
                <a:solidFill>
                  <a:srgbClr val="000000"/>
                </a:solidFill>
              </a:rPr>
              <a:t>      ppm </a:t>
            </a:r>
            <a:r>
              <a:rPr lang="en-US" dirty="0">
                <a:solidFill>
                  <a:srgbClr val="000000"/>
                </a:solidFill>
              </a:rPr>
              <a:t>=</a:t>
            </a:r>
            <a:endParaRPr lang="en-US" baseline="30000" dirty="0">
              <a:solidFill>
                <a:srgbClr val="000000"/>
              </a:solidFill>
            </a:endParaRPr>
          </a:p>
        </p:txBody>
      </p:sp>
      <p:sp>
        <p:nvSpPr>
          <p:cNvPr id="16" name="Rectangle 16"/>
          <p:cNvSpPr>
            <a:spLocks noChangeArrowheads="1"/>
          </p:cNvSpPr>
          <p:nvPr/>
        </p:nvSpPr>
        <p:spPr bwMode="auto">
          <a:xfrm>
            <a:off x="6490885" y="3101939"/>
            <a:ext cx="1260281" cy="52322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dirty="0">
                <a:solidFill>
                  <a:srgbClr val="000000"/>
                </a:solidFill>
              </a:rPr>
              <a:t>x </a:t>
            </a:r>
            <a:r>
              <a:rPr lang="en-US" dirty="0" smtClean="0">
                <a:solidFill>
                  <a:srgbClr val="000000"/>
                </a:solidFill>
              </a:rPr>
              <a:t>10</a:t>
            </a:r>
            <a:r>
              <a:rPr lang="en-US" baseline="30000" dirty="0" smtClean="0">
                <a:solidFill>
                  <a:srgbClr val="000000"/>
                </a:solidFill>
              </a:rPr>
              <a:t>9    </a:t>
            </a:r>
            <a:endParaRPr lang="en-US" baseline="30000" dirty="0">
              <a:solidFill>
                <a:srgbClr val="000000"/>
              </a:solidFill>
            </a:endParaRPr>
          </a:p>
        </p:txBody>
      </p:sp>
      <p:sp>
        <p:nvSpPr>
          <p:cNvPr id="17" name="Rectangle 17"/>
          <p:cNvSpPr>
            <a:spLocks noChangeArrowheads="1"/>
          </p:cNvSpPr>
          <p:nvPr/>
        </p:nvSpPr>
        <p:spPr bwMode="auto">
          <a:xfrm>
            <a:off x="1485322" y="3101939"/>
            <a:ext cx="1790875" cy="52322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US" dirty="0" smtClean="0">
                <a:solidFill>
                  <a:srgbClr val="000000"/>
                </a:solidFill>
              </a:rPr>
              <a:t>       ppb </a:t>
            </a:r>
            <a:r>
              <a:rPr lang="en-US" dirty="0">
                <a:solidFill>
                  <a:srgbClr val="000000"/>
                </a:solidFill>
              </a:rPr>
              <a:t>=</a:t>
            </a:r>
            <a:endParaRPr lang="en-US" baseline="30000" dirty="0">
              <a:solidFill>
                <a:srgbClr val="000000"/>
              </a:solidFill>
            </a:endParaRPr>
          </a:p>
        </p:txBody>
      </p:sp>
      <p:sp>
        <p:nvSpPr>
          <p:cNvPr id="18" name="Rectangle 18"/>
          <p:cNvSpPr>
            <a:spLocks noChangeArrowheads="1"/>
          </p:cNvSpPr>
          <p:nvPr/>
        </p:nvSpPr>
        <p:spPr bwMode="auto">
          <a:xfrm>
            <a:off x="6490885" y="3549614"/>
            <a:ext cx="1261884" cy="52322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dirty="0">
                <a:solidFill>
                  <a:srgbClr val="000000"/>
                </a:solidFill>
              </a:rPr>
              <a:t>x </a:t>
            </a:r>
            <a:r>
              <a:rPr lang="en-US" dirty="0" smtClean="0">
                <a:solidFill>
                  <a:srgbClr val="000000"/>
                </a:solidFill>
              </a:rPr>
              <a:t>10</a:t>
            </a:r>
            <a:r>
              <a:rPr lang="en-US" baseline="30000" dirty="0" smtClean="0">
                <a:solidFill>
                  <a:srgbClr val="000000"/>
                </a:solidFill>
              </a:rPr>
              <a:t>12  </a:t>
            </a:r>
            <a:endParaRPr lang="en-US" baseline="30000" dirty="0">
              <a:solidFill>
                <a:srgbClr val="000000"/>
              </a:solidFill>
            </a:endParaRPr>
          </a:p>
        </p:txBody>
      </p:sp>
      <p:sp>
        <p:nvSpPr>
          <p:cNvPr id="19" name="Rectangle 19"/>
          <p:cNvSpPr>
            <a:spLocks noChangeArrowheads="1"/>
          </p:cNvSpPr>
          <p:nvPr/>
        </p:nvSpPr>
        <p:spPr bwMode="auto">
          <a:xfrm>
            <a:off x="1486926" y="3549614"/>
            <a:ext cx="1789272" cy="52322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US" dirty="0" smtClean="0">
                <a:solidFill>
                  <a:srgbClr val="000000"/>
                </a:solidFill>
              </a:rPr>
              <a:t>        </a:t>
            </a:r>
            <a:r>
              <a:rPr lang="en-US" dirty="0" err="1" smtClean="0">
                <a:solidFill>
                  <a:srgbClr val="000000"/>
                </a:solidFill>
              </a:rPr>
              <a:t>ppt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>
                <a:solidFill>
                  <a:srgbClr val="000000"/>
                </a:solidFill>
              </a:rPr>
              <a:t>=</a:t>
            </a:r>
            <a:endParaRPr lang="en-US" baseline="30000" dirty="0">
              <a:solidFill>
                <a:srgbClr val="000000"/>
              </a:solidFill>
            </a:endParaRPr>
          </a:p>
        </p:txBody>
      </p:sp>
      <p:sp>
        <p:nvSpPr>
          <p:cNvPr id="21" name="Rectangle 2"/>
          <p:cNvSpPr>
            <a:spLocks noChangeArrowheads="1"/>
          </p:cNvSpPr>
          <p:nvPr/>
        </p:nvSpPr>
        <p:spPr bwMode="auto">
          <a:xfrm>
            <a:off x="1331041" y="4250191"/>
            <a:ext cx="6502400" cy="112395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3" name="Rectangle 2"/>
          <p:cNvSpPr>
            <a:spLocks noChangeArrowheads="1"/>
          </p:cNvSpPr>
          <p:nvPr/>
        </p:nvSpPr>
        <p:spPr bwMode="auto">
          <a:xfrm>
            <a:off x="2097803" y="5464629"/>
            <a:ext cx="4821238" cy="1106487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graphicFrame>
        <p:nvGraphicFramePr>
          <p:cNvPr id="2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62286655"/>
              </p:ext>
            </p:extLst>
          </p:nvPr>
        </p:nvGraphicFramePr>
        <p:xfrm>
          <a:off x="1501122" y="4360238"/>
          <a:ext cx="6251575" cy="923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72" name="Equation" r:id="rId5" imgW="2641320" imgH="393480" progId="Equation.3">
                  <p:embed/>
                </p:oleObj>
              </mc:Choice>
              <mc:Fallback>
                <p:oleObj name="Equation" r:id="rId5" imgW="264132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01122" y="4360238"/>
                        <a:ext cx="6251575" cy="923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80764512"/>
              </p:ext>
            </p:extLst>
          </p:nvPr>
        </p:nvGraphicFramePr>
        <p:xfrm>
          <a:off x="2259728" y="5526541"/>
          <a:ext cx="4598988" cy="984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73" name="Equation" r:id="rId7" imgW="1942920" imgH="419040" progId="Equation.3">
                  <p:embed/>
                </p:oleObj>
              </mc:Choice>
              <mc:Fallback>
                <p:oleObj name="Equation" r:id="rId7" imgW="194292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59728" y="5526541"/>
                        <a:ext cx="4598988" cy="984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5-Point Star 1"/>
          <p:cNvSpPr/>
          <p:nvPr/>
        </p:nvSpPr>
        <p:spPr>
          <a:xfrm>
            <a:off x="300065" y="4443828"/>
            <a:ext cx="756744" cy="756744"/>
          </a:xfrm>
          <a:prstGeom prst="star5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5-Point Star 29"/>
          <p:cNvSpPr/>
          <p:nvPr/>
        </p:nvSpPr>
        <p:spPr>
          <a:xfrm>
            <a:off x="8098257" y="4443828"/>
            <a:ext cx="756744" cy="756744"/>
          </a:xfrm>
          <a:prstGeom prst="star5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0597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0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749422" y="5618020"/>
            <a:ext cx="7717690" cy="864666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363522" name="Rectangle 2"/>
          <p:cNvSpPr>
            <a:spLocks noChangeArrowheads="1"/>
          </p:cNvSpPr>
          <p:nvPr/>
        </p:nvSpPr>
        <p:spPr bwMode="auto">
          <a:xfrm>
            <a:off x="858317" y="5749452"/>
            <a:ext cx="7478165" cy="624052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363525" name="Rectangle 5"/>
          <p:cNvSpPr>
            <a:spLocks noChangeArrowheads="1"/>
          </p:cNvSpPr>
          <p:nvPr/>
        </p:nvSpPr>
        <p:spPr bwMode="auto">
          <a:xfrm>
            <a:off x="293688" y="825500"/>
            <a:ext cx="8502650" cy="946150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/>
              <a:t>-- these depend on the concentration of particles in a</a:t>
            </a:r>
          </a:p>
          <a:p>
            <a:pPr algn="l"/>
            <a:r>
              <a:rPr lang="en-US"/>
              <a:t>   solution, but not...</a:t>
            </a:r>
          </a:p>
        </p:txBody>
      </p:sp>
      <p:sp>
        <p:nvSpPr>
          <p:cNvPr id="363526" name="Rectangle 6"/>
          <p:cNvSpPr>
            <a:spLocks noChangeArrowheads="1"/>
          </p:cNvSpPr>
          <p:nvPr/>
        </p:nvSpPr>
        <p:spPr bwMode="auto">
          <a:xfrm>
            <a:off x="3448050" y="1250950"/>
            <a:ext cx="32527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>
                <a:solidFill>
                  <a:srgbClr val="000000"/>
                </a:solidFill>
              </a:rPr>
              <a:t>the kind of particles</a:t>
            </a:r>
          </a:p>
        </p:txBody>
      </p:sp>
      <p:sp>
        <p:nvSpPr>
          <p:cNvPr id="363527" name="Rectangle 7"/>
          <p:cNvSpPr>
            <a:spLocks noChangeArrowheads="1"/>
          </p:cNvSpPr>
          <p:nvPr/>
        </p:nvSpPr>
        <p:spPr bwMode="auto">
          <a:xfrm>
            <a:off x="521272" y="1838435"/>
            <a:ext cx="5538696" cy="1815882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i="1" dirty="0"/>
              <a:t>(A) </a:t>
            </a:r>
            <a:r>
              <a:rPr lang="en-US" i="1" u="sng" dirty="0"/>
              <a:t>Adding a </a:t>
            </a:r>
            <a:r>
              <a:rPr lang="en-US" b="1" i="1" u="sng" dirty="0" smtClean="0"/>
              <a:t>volatile</a:t>
            </a:r>
            <a:r>
              <a:rPr lang="en-US" i="1" u="sng" dirty="0" smtClean="0"/>
              <a:t>/nonvolatile</a:t>
            </a:r>
          </a:p>
          <a:p>
            <a:pPr algn="l"/>
            <a:r>
              <a:rPr lang="en-US" i="1" dirty="0"/>
              <a:t> </a:t>
            </a:r>
            <a:r>
              <a:rPr lang="en-US" i="1" dirty="0" smtClean="0"/>
              <a:t>     </a:t>
            </a:r>
            <a:r>
              <a:rPr lang="en-US" i="1" u="sng" dirty="0" smtClean="0"/>
              <a:t>solute </a:t>
            </a:r>
            <a:r>
              <a:rPr lang="en-US" i="1" u="sng" dirty="0"/>
              <a:t>to a </a:t>
            </a:r>
            <a:r>
              <a:rPr lang="en-US" i="1" u="sng" dirty="0" smtClean="0"/>
              <a:t>solvent </a:t>
            </a:r>
            <a:r>
              <a:rPr lang="en-US" b="1" i="1" u="sng" dirty="0" smtClean="0"/>
              <a:t>increases</a:t>
            </a:r>
            <a:r>
              <a:rPr lang="en-US" i="1" u="sng" dirty="0" smtClean="0"/>
              <a:t>/</a:t>
            </a:r>
          </a:p>
          <a:p>
            <a:pPr algn="l"/>
            <a:r>
              <a:rPr lang="en-US" i="1" dirty="0"/>
              <a:t> </a:t>
            </a:r>
            <a:r>
              <a:rPr lang="en-US" i="1" dirty="0" smtClean="0"/>
              <a:t>     </a:t>
            </a:r>
            <a:r>
              <a:rPr lang="en-US" i="1" u="sng" dirty="0" smtClean="0"/>
              <a:t>decreases </a:t>
            </a:r>
            <a:r>
              <a:rPr lang="en-US" i="1" u="sng" dirty="0"/>
              <a:t>the </a:t>
            </a:r>
            <a:r>
              <a:rPr lang="en-US" i="1" u="sng" dirty="0" smtClean="0"/>
              <a:t>solution’s</a:t>
            </a:r>
          </a:p>
          <a:p>
            <a:pPr algn="l"/>
            <a:r>
              <a:rPr lang="en-US" i="1" dirty="0"/>
              <a:t> </a:t>
            </a:r>
            <a:r>
              <a:rPr lang="en-US" i="1" dirty="0" smtClean="0"/>
              <a:t>     </a:t>
            </a:r>
            <a:r>
              <a:rPr lang="en-US" i="1" u="sng" dirty="0" smtClean="0"/>
              <a:t>vapor pressure </a:t>
            </a:r>
            <a:r>
              <a:rPr lang="en-US" i="1" u="sng" dirty="0"/>
              <a:t>(VP)</a:t>
            </a:r>
            <a:r>
              <a:rPr lang="en-US" i="1" dirty="0"/>
              <a:t>.</a:t>
            </a:r>
            <a:r>
              <a:rPr lang="en-US" dirty="0"/>
              <a:t> </a:t>
            </a:r>
          </a:p>
        </p:txBody>
      </p:sp>
      <p:sp>
        <p:nvSpPr>
          <p:cNvPr id="363528" name="Rectangle 8"/>
          <p:cNvSpPr>
            <a:spLocks noChangeArrowheads="1"/>
          </p:cNvSpPr>
          <p:nvPr/>
        </p:nvSpPr>
        <p:spPr bwMode="auto">
          <a:xfrm>
            <a:off x="1997710" y="4274639"/>
            <a:ext cx="2301875" cy="519113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dirty="0" err="1"/>
              <a:t>Raoult’s</a:t>
            </a:r>
            <a:r>
              <a:rPr lang="en-US" dirty="0"/>
              <a:t> law: </a:t>
            </a:r>
          </a:p>
        </p:txBody>
      </p:sp>
      <p:sp>
        <p:nvSpPr>
          <p:cNvPr id="363532" name="Rectangle 12"/>
          <p:cNvSpPr>
            <a:spLocks noChangeArrowheads="1"/>
          </p:cNvSpPr>
          <p:nvPr/>
        </p:nvSpPr>
        <p:spPr bwMode="auto">
          <a:xfrm>
            <a:off x="905303" y="5776746"/>
            <a:ext cx="778939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en-US" dirty="0" err="1" smtClean="0">
                <a:solidFill>
                  <a:srgbClr val="000000"/>
                </a:solidFill>
              </a:rPr>
              <a:t>VP</a:t>
            </a:r>
            <a:r>
              <a:rPr lang="en-US" baseline="-25000" dirty="0" err="1" smtClean="0">
                <a:solidFill>
                  <a:srgbClr val="000000"/>
                </a:solidFill>
              </a:rPr>
              <a:t>soln</a:t>
            </a:r>
            <a:r>
              <a:rPr lang="en-US" baseline="-25000" dirty="0" smtClean="0">
                <a:solidFill>
                  <a:srgbClr val="000000"/>
                </a:solidFill>
              </a:rPr>
              <a:t>, T in q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>
                <a:solidFill>
                  <a:srgbClr val="000000"/>
                </a:solidFill>
              </a:rPr>
              <a:t>= </a:t>
            </a:r>
            <a:r>
              <a:rPr lang="en-US" dirty="0" err="1">
                <a:solidFill>
                  <a:srgbClr val="000000"/>
                </a:solidFill>
              </a:rPr>
              <a:t>X</a:t>
            </a:r>
            <a:r>
              <a:rPr lang="en-US" baseline="-25000" dirty="0" err="1">
                <a:solidFill>
                  <a:srgbClr val="000000"/>
                </a:solidFill>
              </a:rPr>
              <a:t>A</a:t>
            </a:r>
            <a:r>
              <a:rPr lang="en-US" baseline="-25000" dirty="0">
                <a:solidFill>
                  <a:srgbClr val="000000"/>
                </a:solidFill>
              </a:rPr>
              <a:t> </a:t>
            </a:r>
            <a:r>
              <a:rPr lang="en-US" b="1" baseline="30000" dirty="0">
                <a:solidFill>
                  <a:srgbClr val="000000"/>
                </a:solidFill>
              </a:rPr>
              <a:t>. </a:t>
            </a:r>
            <a:r>
              <a:rPr lang="en-US" dirty="0" err="1" smtClean="0">
                <a:solidFill>
                  <a:srgbClr val="000000"/>
                </a:solidFill>
              </a:rPr>
              <a:t>VP</a:t>
            </a:r>
            <a:r>
              <a:rPr lang="en-US" baseline="-25000" dirty="0" err="1" smtClean="0">
                <a:solidFill>
                  <a:srgbClr val="000000"/>
                </a:solidFill>
              </a:rPr>
              <a:t>A</a:t>
            </a:r>
            <a:r>
              <a:rPr lang="en-US" baseline="-25000" dirty="0" smtClean="0">
                <a:solidFill>
                  <a:srgbClr val="000000"/>
                </a:solidFill>
              </a:rPr>
              <a:t>, T </a:t>
            </a:r>
            <a:r>
              <a:rPr lang="en-US" baseline="-25000" dirty="0">
                <a:solidFill>
                  <a:srgbClr val="000000"/>
                </a:solidFill>
              </a:rPr>
              <a:t>in q </a:t>
            </a:r>
            <a:r>
              <a:rPr lang="en-US" baseline="-25000" dirty="0" smtClean="0">
                <a:solidFill>
                  <a:srgbClr val="000000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+  </a:t>
            </a:r>
            <a:r>
              <a:rPr lang="en-US" dirty="0" err="1" smtClean="0">
                <a:solidFill>
                  <a:srgbClr val="000000"/>
                </a:solidFill>
              </a:rPr>
              <a:t>X</a:t>
            </a:r>
            <a:r>
              <a:rPr lang="en-US" baseline="-25000" dirty="0" err="1" smtClean="0">
                <a:solidFill>
                  <a:srgbClr val="000000"/>
                </a:solidFill>
              </a:rPr>
              <a:t>B</a:t>
            </a:r>
            <a:r>
              <a:rPr lang="en-US" baseline="-25000" dirty="0" smtClean="0">
                <a:solidFill>
                  <a:srgbClr val="000000"/>
                </a:solidFill>
              </a:rPr>
              <a:t> </a:t>
            </a:r>
            <a:r>
              <a:rPr lang="en-US" b="1" baseline="30000" dirty="0">
                <a:solidFill>
                  <a:srgbClr val="000000"/>
                </a:solidFill>
              </a:rPr>
              <a:t>. </a:t>
            </a:r>
            <a:r>
              <a:rPr lang="en-US" dirty="0" err="1" smtClean="0">
                <a:solidFill>
                  <a:srgbClr val="000000"/>
                </a:solidFill>
              </a:rPr>
              <a:t>VP</a:t>
            </a:r>
            <a:r>
              <a:rPr lang="en-US" baseline="-25000" dirty="0" err="1" smtClean="0">
                <a:solidFill>
                  <a:srgbClr val="000000"/>
                </a:solidFill>
              </a:rPr>
              <a:t>B</a:t>
            </a:r>
            <a:r>
              <a:rPr lang="en-US" baseline="-25000" dirty="0" smtClean="0">
                <a:solidFill>
                  <a:srgbClr val="000000"/>
                </a:solidFill>
              </a:rPr>
              <a:t>, </a:t>
            </a:r>
            <a:r>
              <a:rPr lang="en-US" baseline="-25000" dirty="0">
                <a:solidFill>
                  <a:srgbClr val="000000"/>
                </a:solidFill>
              </a:rPr>
              <a:t>T in </a:t>
            </a:r>
            <a:r>
              <a:rPr lang="en-US" baseline="-25000" dirty="0" smtClean="0">
                <a:solidFill>
                  <a:srgbClr val="000000"/>
                </a:solidFill>
              </a:rPr>
              <a:t>q</a:t>
            </a:r>
            <a:r>
              <a:rPr lang="en-US" dirty="0" smtClean="0">
                <a:solidFill>
                  <a:srgbClr val="000000"/>
                </a:solidFill>
              </a:rPr>
              <a:t>  + …</a:t>
            </a:r>
            <a:endParaRPr lang="en-US" baseline="-25000" dirty="0">
              <a:solidFill>
                <a:srgbClr val="000000"/>
              </a:solidFill>
            </a:endParaRPr>
          </a:p>
        </p:txBody>
      </p:sp>
      <p:sp>
        <p:nvSpPr>
          <p:cNvPr id="24588" name="Rectangle 13"/>
          <p:cNvSpPr>
            <a:spLocks noChangeArrowheads="1"/>
          </p:cNvSpPr>
          <p:nvPr/>
        </p:nvSpPr>
        <p:spPr bwMode="auto">
          <a:xfrm>
            <a:off x="2583480" y="190192"/>
            <a:ext cx="3843337" cy="519112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b="1" dirty="0"/>
              <a:t>Colligative Properties</a:t>
            </a:r>
          </a:p>
        </p:txBody>
      </p:sp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6902878" y="1568284"/>
            <a:ext cx="1852613" cy="3938588"/>
            <a:chOff x="4518" y="988"/>
            <a:chExt cx="1167" cy="2481"/>
          </a:xfrm>
        </p:grpSpPr>
        <p:sp>
          <p:nvSpPr>
            <p:cNvPr id="24590" name="Rectangle 15"/>
            <p:cNvSpPr>
              <a:spLocks noChangeArrowheads="1"/>
            </p:cNvSpPr>
            <p:nvPr/>
          </p:nvSpPr>
          <p:spPr bwMode="auto">
            <a:xfrm>
              <a:off x="4518" y="2635"/>
              <a:ext cx="1167" cy="8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dirty="0" smtClean="0">
                  <a:solidFill>
                    <a:srgbClr val="000000"/>
                  </a:solidFill>
                  <a:latin typeface="Arial Narrow" pitchFamily="34" charset="0"/>
                </a:rPr>
                <a:t>Francois</a:t>
              </a:r>
            </a:p>
            <a:p>
              <a:r>
                <a:rPr lang="en-US" dirty="0" smtClean="0">
                  <a:solidFill>
                    <a:srgbClr val="000000"/>
                  </a:solidFill>
                  <a:latin typeface="Arial Narrow" pitchFamily="34" charset="0"/>
                </a:rPr>
                <a:t>Marie </a:t>
              </a:r>
              <a:r>
                <a:rPr lang="en-US" dirty="0" err="1">
                  <a:solidFill>
                    <a:srgbClr val="000000"/>
                  </a:solidFill>
                  <a:latin typeface="Arial Narrow" pitchFamily="34" charset="0"/>
                </a:rPr>
                <a:t>Raoult</a:t>
              </a:r>
              <a:endParaRPr lang="en-US" dirty="0">
                <a:solidFill>
                  <a:srgbClr val="000000"/>
                </a:solidFill>
                <a:latin typeface="Arial Narrow" pitchFamily="34" charset="0"/>
              </a:endParaRPr>
            </a:p>
            <a:p>
              <a:r>
                <a:rPr lang="en-US" sz="2400" dirty="0">
                  <a:solidFill>
                    <a:srgbClr val="000000"/>
                  </a:solidFill>
                  <a:latin typeface="Arial Narrow" pitchFamily="34" charset="0"/>
                </a:rPr>
                <a:t>(1830 – 1901)</a:t>
              </a:r>
            </a:p>
          </p:txBody>
        </p:sp>
        <p:pic>
          <p:nvPicPr>
            <p:cNvPr id="24591" name="Picture 17" descr="Raoult"/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4" y="988"/>
              <a:ext cx="1042" cy="16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1606050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352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352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35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635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635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635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63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352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352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35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635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635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635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3635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3635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3635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3635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363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5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363522" grpId="0" animBg="1"/>
      <p:bldP spid="363525" grpId="0"/>
      <p:bldP spid="363526" grpId="0"/>
      <p:bldP spid="363527" grpId="0"/>
      <p:bldP spid="363528" grpId="0"/>
      <p:bldP spid="363532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4557" name="Picture 13" descr="new-twilight-images-of-bella-and-edward12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6113" y="2676525"/>
            <a:ext cx="2663825" cy="399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3" name="Rectangle 5"/>
          <p:cNvSpPr>
            <a:spLocks noChangeArrowheads="1"/>
          </p:cNvSpPr>
          <p:nvPr/>
        </p:nvSpPr>
        <p:spPr bwMode="auto">
          <a:xfrm>
            <a:off x="631825" y="273050"/>
            <a:ext cx="7866063" cy="946150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u="sng"/>
              <a:t>Ideal solutions</a:t>
            </a:r>
            <a:r>
              <a:rPr lang="en-US"/>
              <a:t> obey Raoult’s law. Such solutions</a:t>
            </a:r>
          </a:p>
          <a:p>
            <a:pPr algn="l"/>
            <a:r>
              <a:rPr lang="en-US"/>
              <a:t>have... </a:t>
            </a:r>
          </a:p>
        </p:txBody>
      </p:sp>
      <p:sp>
        <p:nvSpPr>
          <p:cNvPr id="364550" name="Rectangle 6"/>
          <p:cNvSpPr>
            <a:spLocks noChangeArrowheads="1"/>
          </p:cNvSpPr>
          <p:nvPr/>
        </p:nvSpPr>
        <p:spPr bwMode="auto">
          <a:xfrm>
            <a:off x="1141413" y="1285875"/>
            <a:ext cx="3689350" cy="519113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/>
              <a:t>-- a low concentration </a:t>
            </a:r>
          </a:p>
        </p:txBody>
      </p:sp>
      <p:sp>
        <p:nvSpPr>
          <p:cNvPr id="364551" name="Rectangle 7"/>
          <p:cNvSpPr>
            <a:spLocks noChangeArrowheads="1"/>
          </p:cNvSpPr>
          <p:nvPr/>
        </p:nvSpPr>
        <p:spPr bwMode="auto">
          <a:xfrm>
            <a:off x="1143000" y="1900238"/>
            <a:ext cx="7253288" cy="946150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/>
              <a:t>-- solute and solvent particles that are similar</a:t>
            </a:r>
          </a:p>
          <a:p>
            <a:pPr algn="l"/>
            <a:r>
              <a:rPr lang="en-US"/>
              <a:t>   in size and have similar IMFs </a:t>
            </a:r>
          </a:p>
        </p:txBody>
      </p:sp>
      <p:sp>
        <p:nvSpPr>
          <p:cNvPr id="364552" name="Rectangle 8"/>
          <p:cNvSpPr>
            <a:spLocks noChangeArrowheads="1"/>
          </p:cNvSpPr>
          <p:nvPr/>
        </p:nvSpPr>
        <p:spPr bwMode="auto">
          <a:xfrm>
            <a:off x="4740275" y="1285875"/>
            <a:ext cx="4164013" cy="519113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>
                <a:solidFill>
                  <a:srgbClr val="000000"/>
                </a:solidFill>
              </a:rPr>
              <a:t>(i.e., are relatively dilute) </a:t>
            </a:r>
          </a:p>
        </p:txBody>
      </p:sp>
      <p:pic>
        <p:nvPicPr>
          <p:cNvPr id="364558" name="Picture 14" descr="j043079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16313" y="2881313"/>
            <a:ext cx="5073650" cy="378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599139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5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455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455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45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645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645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645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64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5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455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455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45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64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364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4550" grpId="0"/>
      <p:bldP spid="364551" grpId="0"/>
      <p:bldP spid="364552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594" name="Rectangle 2"/>
          <p:cNvSpPr>
            <a:spLocks noChangeArrowheads="1"/>
          </p:cNvSpPr>
          <p:nvPr/>
        </p:nvSpPr>
        <p:spPr bwMode="auto">
          <a:xfrm>
            <a:off x="6249291" y="5144353"/>
            <a:ext cx="2468880" cy="544512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6627" name="Rectangle 5"/>
          <p:cNvSpPr>
            <a:spLocks noChangeArrowheads="1"/>
          </p:cNvSpPr>
          <p:nvPr/>
        </p:nvSpPr>
        <p:spPr bwMode="auto">
          <a:xfrm>
            <a:off x="341313" y="138113"/>
            <a:ext cx="8362950" cy="1373187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dirty="0"/>
              <a:t>A solution of sodium chloride and water has a vapor</a:t>
            </a:r>
          </a:p>
          <a:p>
            <a:pPr algn="l"/>
            <a:r>
              <a:rPr lang="en-US" dirty="0"/>
              <a:t>pressure of 0.854 </a:t>
            </a:r>
            <a:r>
              <a:rPr lang="en-US" dirty="0" err="1"/>
              <a:t>atm</a:t>
            </a:r>
            <a:r>
              <a:rPr lang="en-US" dirty="0"/>
              <a:t> at </a:t>
            </a:r>
            <a:r>
              <a:rPr lang="en-US" dirty="0" err="1"/>
              <a:t>100.</a:t>
            </a:r>
            <a:r>
              <a:rPr lang="en-US" baseline="30000" dirty="0" err="1"/>
              <a:t>o</a:t>
            </a:r>
            <a:r>
              <a:rPr lang="en-US" dirty="0" err="1"/>
              <a:t>C</a:t>
            </a:r>
            <a:r>
              <a:rPr lang="en-US" dirty="0"/>
              <a:t>. Find the mole</a:t>
            </a:r>
          </a:p>
          <a:p>
            <a:pPr algn="l"/>
            <a:r>
              <a:rPr lang="en-US" dirty="0"/>
              <a:t>fraction of sodium </a:t>
            </a:r>
            <a:r>
              <a:rPr lang="en-US" dirty="0" smtClean="0"/>
              <a:t>ion in solution. </a:t>
            </a:r>
            <a:endParaRPr lang="en-US" dirty="0"/>
          </a:p>
        </p:txBody>
      </p:sp>
      <p:sp>
        <p:nvSpPr>
          <p:cNvPr id="366600" name="Rectangle 8"/>
          <p:cNvSpPr>
            <a:spLocks noChangeArrowheads="1"/>
          </p:cNvSpPr>
          <p:nvPr/>
        </p:nvSpPr>
        <p:spPr bwMode="auto">
          <a:xfrm>
            <a:off x="492232" y="3604006"/>
            <a:ext cx="849783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dirty="0">
                <a:solidFill>
                  <a:srgbClr val="000000"/>
                </a:solidFill>
              </a:rPr>
              <a:t>0.854 </a:t>
            </a:r>
            <a:r>
              <a:rPr lang="en-US" dirty="0" err="1">
                <a:solidFill>
                  <a:srgbClr val="000000"/>
                </a:solidFill>
              </a:rPr>
              <a:t>atm</a:t>
            </a:r>
            <a:r>
              <a:rPr lang="en-US" dirty="0">
                <a:solidFill>
                  <a:srgbClr val="000000"/>
                </a:solidFill>
              </a:rPr>
              <a:t> = </a:t>
            </a:r>
            <a:r>
              <a:rPr lang="en-US" dirty="0" err="1" smtClean="0">
                <a:solidFill>
                  <a:srgbClr val="000000"/>
                </a:solidFill>
              </a:rPr>
              <a:t>X</a:t>
            </a:r>
            <a:r>
              <a:rPr lang="en-US" baseline="-25000" dirty="0" err="1" smtClean="0">
                <a:solidFill>
                  <a:srgbClr val="000000"/>
                </a:solidFill>
              </a:rPr>
              <a:t>H2O</a:t>
            </a:r>
            <a:r>
              <a:rPr lang="en-US" dirty="0" smtClean="0">
                <a:solidFill>
                  <a:srgbClr val="000000"/>
                </a:solidFill>
              </a:rPr>
              <a:t>(1.00 </a:t>
            </a:r>
            <a:r>
              <a:rPr lang="en-US" dirty="0" err="1">
                <a:solidFill>
                  <a:srgbClr val="000000"/>
                </a:solidFill>
              </a:rPr>
              <a:t>atm</a:t>
            </a:r>
            <a:r>
              <a:rPr lang="en-US" dirty="0" smtClean="0">
                <a:solidFill>
                  <a:srgbClr val="000000"/>
                </a:solidFill>
              </a:rPr>
              <a:t>)  +  </a:t>
            </a:r>
            <a:r>
              <a:rPr lang="en-US" dirty="0" err="1" smtClean="0">
                <a:solidFill>
                  <a:srgbClr val="000000"/>
                </a:solidFill>
              </a:rPr>
              <a:t>X</a:t>
            </a:r>
            <a:r>
              <a:rPr lang="en-US" baseline="-25000" dirty="0" err="1" smtClean="0">
                <a:solidFill>
                  <a:srgbClr val="000000"/>
                </a:solidFill>
              </a:rPr>
              <a:t>Na</a:t>
            </a:r>
            <a:r>
              <a:rPr lang="en-US" baseline="-25000" dirty="0" smtClean="0">
                <a:solidFill>
                  <a:srgbClr val="000000"/>
                </a:solidFill>
              </a:rPr>
              <a:t>+</a:t>
            </a:r>
            <a:r>
              <a:rPr lang="en-US" dirty="0" smtClean="0">
                <a:solidFill>
                  <a:srgbClr val="000000"/>
                </a:solidFill>
              </a:rPr>
              <a:t>(VP)  +  </a:t>
            </a:r>
            <a:r>
              <a:rPr lang="en-US" dirty="0" err="1" smtClean="0">
                <a:solidFill>
                  <a:srgbClr val="000000"/>
                </a:solidFill>
              </a:rPr>
              <a:t>X</a:t>
            </a:r>
            <a:r>
              <a:rPr lang="en-US" baseline="-25000" dirty="0" err="1" smtClean="0">
                <a:solidFill>
                  <a:srgbClr val="000000"/>
                </a:solidFill>
              </a:rPr>
              <a:t>Cl</a:t>
            </a:r>
            <a:r>
              <a:rPr lang="en-US" baseline="-25000" dirty="0" smtClean="0">
                <a:solidFill>
                  <a:srgbClr val="000000"/>
                </a:solidFill>
              </a:rPr>
              <a:t>–</a:t>
            </a:r>
            <a:r>
              <a:rPr lang="en-US" dirty="0" smtClean="0">
                <a:solidFill>
                  <a:srgbClr val="000000"/>
                </a:solidFill>
              </a:rPr>
              <a:t>(VP)</a:t>
            </a:r>
            <a:endParaRPr lang="en-US" baseline="-25000" dirty="0">
              <a:solidFill>
                <a:srgbClr val="000000"/>
              </a:solidFill>
            </a:endParaRPr>
          </a:p>
        </p:txBody>
      </p:sp>
      <p:sp>
        <p:nvSpPr>
          <p:cNvPr id="15" name="Rectangle 12"/>
          <p:cNvSpPr>
            <a:spLocks noChangeArrowheads="1"/>
          </p:cNvSpPr>
          <p:nvPr/>
        </p:nvSpPr>
        <p:spPr bwMode="auto">
          <a:xfrm>
            <a:off x="467504" y="1650339"/>
            <a:ext cx="778939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en-US" dirty="0" err="1" smtClean="0">
                <a:solidFill>
                  <a:srgbClr val="000000"/>
                </a:solidFill>
              </a:rPr>
              <a:t>VP</a:t>
            </a:r>
            <a:r>
              <a:rPr lang="en-US" baseline="-25000" dirty="0" err="1" smtClean="0">
                <a:solidFill>
                  <a:srgbClr val="000000"/>
                </a:solidFill>
              </a:rPr>
              <a:t>soln</a:t>
            </a:r>
            <a:r>
              <a:rPr lang="en-US" baseline="-25000" dirty="0" smtClean="0">
                <a:solidFill>
                  <a:srgbClr val="000000"/>
                </a:solidFill>
              </a:rPr>
              <a:t>, T in q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>
                <a:solidFill>
                  <a:srgbClr val="000000"/>
                </a:solidFill>
              </a:rPr>
              <a:t>= </a:t>
            </a:r>
            <a:r>
              <a:rPr lang="en-US" dirty="0" err="1">
                <a:solidFill>
                  <a:srgbClr val="000000"/>
                </a:solidFill>
              </a:rPr>
              <a:t>X</a:t>
            </a:r>
            <a:r>
              <a:rPr lang="en-US" baseline="-25000" dirty="0" err="1">
                <a:solidFill>
                  <a:srgbClr val="000000"/>
                </a:solidFill>
              </a:rPr>
              <a:t>A</a:t>
            </a:r>
            <a:r>
              <a:rPr lang="en-US" baseline="-25000" dirty="0">
                <a:solidFill>
                  <a:srgbClr val="000000"/>
                </a:solidFill>
              </a:rPr>
              <a:t> </a:t>
            </a:r>
            <a:r>
              <a:rPr lang="en-US" b="1" baseline="30000" dirty="0" smtClean="0">
                <a:solidFill>
                  <a:srgbClr val="000000"/>
                </a:solidFill>
              </a:rPr>
              <a:t>. </a:t>
            </a:r>
            <a:r>
              <a:rPr lang="en-US" dirty="0" err="1" smtClean="0">
                <a:solidFill>
                  <a:srgbClr val="000000"/>
                </a:solidFill>
              </a:rPr>
              <a:t>VP</a:t>
            </a:r>
            <a:r>
              <a:rPr lang="en-US" baseline="-25000" dirty="0" err="1" smtClean="0">
                <a:solidFill>
                  <a:srgbClr val="000000"/>
                </a:solidFill>
              </a:rPr>
              <a:t>A</a:t>
            </a:r>
            <a:r>
              <a:rPr lang="en-US" baseline="-25000" dirty="0" smtClean="0">
                <a:solidFill>
                  <a:srgbClr val="000000"/>
                </a:solidFill>
              </a:rPr>
              <a:t>, T </a:t>
            </a:r>
            <a:r>
              <a:rPr lang="en-US" baseline="-25000" dirty="0">
                <a:solidFill>
                  <a:srgbClr val="000000"/>
                </a:solidFill>
              </a:rPr>
              <a:t>in q </a:t>
            </a:r>
            <a:r>
              <a:rPr lang="en-US" dirty="0">
                <a:solidFill>
                  <a:srgbClr val="000000"/>
                </a:solidFill>
              </a:rPr>
              <a:t>+ </a:t>
            </a:r>
            <a:r>
              <a:rPr lang="en-US" dirty="0" err="1">
                <a:solidFill>
                  <a:srgbClr val="000000"/>
                </a:solidFill>
              </a:rPr>
              <a:t>X</a:t>
            </a:r>
            <a:r>
              <a:rPr lang="en-US" baseline="-25000" dirty="0" err="1">
                <a:solidFill>
                  <a:srgbClr val="000000"/>
                </a:solidFill>
              </a:rPr>
              <a:t>B</a:t>
            </a:r>
            <a:r>
              <a:rPr lang="en-US" baseline="-25000" dirty="0">
                <a:solidFill>
                  <a:srgbClr val="000000"/>
                </a:solidFill>
              </a:rPr>
              <a:t> </a:t>
            </a:r>
            <a:r>
              <a:rPr lang="en-US" b="1" baseline="30000" dirty="0">
                <a:solidFill>
                  <a:srgbClr val="000000"/>
                </a:solidFill>
              </a:rPr>
              <a:t>. </a:t>
            </a:r>
            <a:r>
              <a:rPr lang="en-US" dirty="0" err="1" smtClean="0">
                <a:solidFill>
                  <a:srgbClr val="000000"/>
                </a:solidFill>
              </a:rPr>
              <a:t>VP</a:t>
            </a:r>
            <a:r>
              <a:rPr lang="en-US" baseline="-25000" dirty="0" err="1" smtClean="0">
                <a:solidFill>
                  <a:srgbClr val="000000"/>
                </a:solidFill>
              </a:rPr>
              <a:t>B</a:t>
            </a:r>
            <a:r>
              <a:rPr lang="en-US" baseline="-25000" dirty="0" smtClean="0">
                <a:solidFill>
                  <a:srgbClr val="000000"/>
                </a:solidFill>
              </a:rPr>
              <a:t>, </a:t>
            </a:r>
            <a:r>
              <a:rPr lang="en-US" baseline="-25000" dirty="0">
                <a:solidFill>
                  <a:srgbClr val="000000"/>
                </a:solidFill>
              </a:rPr>
              <a:t>T in </a:t>
            </a:r>
            <a:r>
              <a:rPr lang="en-US" baseline="-25000" dirty="0" smtClean="0">
                <a:solidFill>
                  <a:srgbClr val="000000"/>
                </a:solidFill>
              </a:rPr>
              <a:t>q</a:t>
            </a:r>
            <a:r>
              <a:rPr lang="en-US" dirty="0" smtClean="0">
                <a:solidFill>
                  <a:srgbClr val="000000"/>
                </a:solidFill>
              </a:rPr>
              <a:t> + …</a:t>
            </a:r>
            <a:endParaRPr lang="en-US" baseline="-25000" dirty="0">
              <a:solidFill>
                <a:srgbClr val="000000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6293921" y="3045016"/>
            <a:ext cx="726355" cy="1158825"/>
            <a:chOff x="5545776" y="3579429"/>
            <a:chExt cx="726355" cy="1158825"/>
          </a:xfrm>
        </p:grpSpPr>
        <p:cxnSp>
          <p:nvCxnSpPr>
            <p:cNvPr id="3" name="Straight Arrow Connector 2"/>
            <p:cNvCxnSpPr/>
            <p:nvPr/>
          </p:nvCxnSpPr>
          <p:spPr bwMode="auto">
            <a:xfrm flipV="1">
              <a:off x="5545776" y="4022721"/>
              <a:ext cx="451795" cy="715533"/>
            </a:xfrm>
            <a:prstGeom prst="straightConnector1">
              <a:avLst/>
            </a:prstGeom>
            <a:noFill/>
            <a:ln w="22225" cap="flat" cmpd="sng" algn="ctr">
              <a:solidFill>
                <a:srgbClr val="0066CC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  <p:sp>
          <p:nvSpPr>
            <p:cNvPr id="18" name="Rectangle 5"/>
            <p:cNvSpPr>
              <a:spLocks noChangeArrowheads="1"/>
            </p:cNvSpPr>
            <p:nvPr/>
          </p:nvSpPr>
          <p:spPr bwMode="auto">
            <a:xfrm>
              <a:off x="5887089" y="3579429"/>
              <a:ext cx="385042" cy="523220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l"/>
              <a:r>
                <a:rPr lang="en-US" dirty="0" smtClean="0">
                  <a:solidFill>
                    <a:srgbClr val="0066CC"/>
                  </a:solidFill>
                </a:rPr>
                <a:t>0</a:t>
              </a:r>
              <a:endParaRPr lang="en-US" dirty="0">
                <a:solidFill>
                  <a:srgbClr val="0066CC"/>
                </a:solidFill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8205848" y="3045016"/>
            <a:ext cx="726355" cy="1158825"/>
            <a:chOff x="5545776" y="3579429"/>
            <a:chExt cx="726355" cy="1158825"/>
          </a:xfrm>
        </p:grpSpPr>
        <p:cxnSp>
          <p:nvCxnSpPr>
            <p:cNvPr id="23" name="Straight Arrow Connector 22"/>
            <p:cNvCxnSpPr/>
            <p:nvPr/>
          </p:nvCxnSpPr>
          <p:spPr bwMode="auto">
            <a:xfrm flipV="1">
              <a:off x="5545776" y="4022721"/>
              <a:ext cx="451795" cy="715533"/>
            </a:xfrm>
            <a:prstGeom prst="straightConnector1">
              <a:avLst/>
            </a:prstGeom>
            <a:noFill/>
            <a:ln w="22225" cap="flat" cmpd="sng" algn="ctr">
              <a:solidFill>
                <a:srgbClr val="0066CC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  <p:sp>
          <p:nvSpPr>
            <p:cNvPr id="24" name="Rectangle 5"/>
            <p:cNvSpPr>
              <a:spLocks noChangeArrowheads="1"/>
            </p:cNvSpPr>
            <p:nvPr/>
          </p:nvSpPr>
          <p:spPr bwMode="auto">
            <a:xfrm>
              <a:off x="5887089" y="3579429"/>
              <a:ext cx="385042" cy="523220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l"/>
              <a:r>
                <a:rPr lang="en-US" dirty="0" smtClean="0">
                  <a:solidFill>
                    <a:srgbClr val="0066CC"/>
                  </a:solidFill>
                </a:rPr>
                <a:t>0</a:t>
              </a:r>
              <a:endParaRPr lang="en-US" dirty="0">
                <a:solidFill>
                  <a:srgbClr val="0066CC"/>
                </a:solidFill>
              </a:endParaRPr>
            </a:p>
          </p:txBody>
        </p:sp>
      </p:grpSp>
      <p:sp>
        <p:nvSpPr>
          <p:cNvPr id="25" name="Rectangle 8"/>
          <p:cNvSpPr>
            <a:spLocks noChangeArrowheads="1"/>
          </p:cNvSpPr>
          <p:nvPr/>
        </p:nvSpPr>
        <p:spPr bwMode="auto">
          <a:xfrm>
            <a:off x="1347268" y="4387774"/>
            <a:ext cx="222528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dirty="0" err="1" smtClean="0">
                <a:solidFill>
                  <a:srgbClr val="000000"/>
                </a:solidFill>
              </a:rPr>
              <a:t>X</a:t>
            </a:r>
            <a:r>
              <a:rPr lang="en-US" baseline="-25000" dirty="0" err="1" smtClean="0">
                <a:solidFill>
                  <a:srgbClr val="000000"/>
                </a:solidFill>
              </a:rPr>
              <a:t>H2O</a:t>
            </a:r>
            <a:r>
              <a:rPr lang="en-US" dirty="0" smtClean="0">
                <a:solidFill>
                  <a:srgbClr val="000000"/>
                </a:solidFill>
              </a:rPr>
              <a:t> = 0.854</a:t>
            </a:r>
            <a:endParaRPr lang="en-US" baseline="-25000" dirty="0">
              <a:solidFill>
                <a:srgbClr val="000000"/>
              </a:solidFill>
            </a:endParaRPr>
          </a:p>
        </p:txBody>
      </p:sp>
      <p:sp>
        <p:nvSpPr>
          <p:cNvPr id="26" name="Rectangle 8"/>
          <p:cNvSpPr>
            <a:spLocks noChangeArrowheads="1"/>
          </p:cNvSpPr>
          <p:nvPr/>
        </p:nvSpPr>
        <p:spPr bwMode="auto">
          <a:xfrm>
            <a:off x="1347268" y="5147792"/>
            <a:ext cx="740138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dirty="0" smtClean="0">
                <a:solidFill>
                  <a:srgbClr val="000000"/>
                </a:solidFill>
              </a:rPr>
              <a:t>Because </a:t>
            </a:r>
            <a:r>
              <a:rPr lang="en-US" dirty="0" smtClean="0">
                <a:solidFill>
                  <a:srgbClr val="000000"/>
                </a:solidFill>
                <a:latin typeface="Symbol" panose="05050102010706020507" pitchFamily="18" charset="2"/>
              </a:rPr>
              <a:t>S</a:t>
            </a:r>
            <a:r>
              <a:rPr lang="en-US" dirty="0" smtClean="0">
                <a:solidFill>
                  <a:srgbClr val="000000"/>
                </a:solidFill>
              </a:rPr>
              <a:t>X = 1.00…    </a:t>
            </a:r>
            <a:r>
              <a:rPr lang="en-US" dirty="0" err="1" smtClean="0">
                <a:solidFill>
                  <a:srgbClr val="000000"/>
                </a:solidFill>
              </a:rPr>
              <a:t>X</a:t>
            </a:r>
            <a:r>
              <a:rPr lang="en-US" baseline="-25000" dirty="0" err="1" smtClean="0">
                <a:solidFill>
                  <a:srgbClr val="000000"/>
                </a:solidFill>
              </a:rPr>
              <a:t>Cl</a:t>
            </a:r>
            <a:r>
              <a:rPr lang="en-US" baseline="-25000" dirty="0" smtClean="0">
                <a:solidFill>
                  <a:srgbClr val="000000"/>
                </a:solidFill>
              </a:rPr>
              <a:t>–</a:t>
            </a:r>
            <a:r>
              <a:rPr lang="en-US" dirty="0" smtClean="0">
                <a:solidFill>
                  <a:srgbClr val="000000"/>
                </a:solidFill>
              </a:rPr>
              <a:t> =   </a:t>
            </a:r>
            <a:r>
              <a:rPr lang="en-US" dirty="0" err="1" smtClean="0">
                <a:solidFill>
                  <a:srgbClr val="000000"/>
                </a:solidFill>
              </a:rPr>
              <a:t>X</a:t>
            </a:r>
            <a:r>
              <a:rPr lang="en-US" baseline="-25000" dirty="0" err="1" smtClean="0">
                <a:solidFill>
                  <a:srgbClr val="000000"/>
                </a:solidFill>
              </a:rPr>
              <a:t>Na</a:t>
            </a:r>
            <a:r>
              <a:rPr lang="en-US" baseline="-25000" dirty="0" smtClean="0">
                <a:solidFill>
                  <a:srgbClr val="000000"/>
                </a:solidFill>
              </a:rPr>
              <a:t>+</a:t>
            </a:r>
            <a:r>
              <a:rPr lang="en-US" dirty="0" smtClean="0">
                <a:solidFill>
                  <a:srgbClr val="000000"/>
                </a:solidFill>
              </a:rPr>
              <a:t> = 0.0730</a:t>
            </a:r>
            <a:endParaRPr lang="en-US" baseline="-25000" dirty="0">
              <a:solidFill>
                <a:srgbClr val="000000"/>
              </a:solidFill>
            </a:endParaRPr>
          </a:p>
        </p:txBody>
      </p:sp>
      <p:sp>
        <p:nvSpPr>
          <p:cNvPr id="27" name="Rectangle 13"/>
          <p:cNvSpPr>
            <a:spLocks noChangeArrowheads="1"/>
          </p:cNvSpPr>
          <p:nvPr/>
        </p:nvSpPr>
        <p:spPr bwMode="auto">
          <a:xfrm>
            <a:off x="470666" y="2407974"/>
            <a:ext cx="8221662" cy="522288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dirty="0">
                <a:solidFill>
                  <a:srgbClr val="FFFFFF"/>
                </a:solidFill>
                <a:latin typeface="Arial Narrow" pitchFamily="34" charset="0"/>
              </a:rPr>
              <a:t>(</a:t>
            </a:r>
            <a:r>
              <a:rPr lang="en-US" b="1" dirty="0" smtClean="0">
                <a:solidFill>
                  <a:srgbClr val="FFFFFF"/>
                </a:solidFill>
                <a:latin typeface="Arial Narrow" pitchFamily="34" charset="0"/>
              </a:rPr>
              <a:t>Key: </a:t>
            </a:r>
            <a:r>
              <a:rPr lang="en-US" b="1" dirty="0">
                <a:solidFill>
                  <a:srgbClr val="FFFFFF"/>
                </a:solidFill>
                <a:latin typeface="Arial Narrow" pitchFamily="34" charset="0"/>
              </a:rPr>
              <a:t>The VP of H</a:t>
            </a:r>
            <a:r>
              <a:rPr lang="en-US" b="1" baseline="-25000" dirty="0">
                <a:solidFill>
                  <a:srgbClr val="FFFFFF"/>
                </a:solidFill>
                <a:latin typeface="Arial Narrow" pitchFamily="34" charset="0"/>
              </a:rPr>
              <a:t>2</a:t>
            </a:r>
            <a:r>
              <a:rPr lang="en-US" b="1" dirty="0">
                <a:solidFill>
                  <a:srgbClr val="FFFFFF"/>
                </a:solidFill>
                <a:latin typeface="Arial Narrow" pitchFamily="34" charset="0"/>
              </a:rPr>
              <a:t>O @ </a:t>
            </a:r>
            <a:r>
              <a:rPr lang="en-US" b="1" dirty="0" err="1">
                <a:solidFill>
                  <a:srgbClr val="FFFFFF"/>
                </a:solidFill>
                <a:latin typeface="Arial Narrow" pitchFamily="34" charset="0"/>
              </a:rPr>
              <a:t>100.</a:t>
            </a:r>
            <a:r>
              <a:rPr lang="en-US" b="1" baseline="30000" dirty="0" err="1">
                <a:solidFill>
                  <a:srgbClr val="FFFFFF"/>
                </a:solidFill>
                <a:latin typeface="Arial Narrow" pitchFamily="34" charset="0"/>
              </a:rPr>
              <a:t>o</a:t>
            </a:r>
            <a:r>
              <a:rPr lang="en-US" b="1" dirty="0" err="1">
                <a:solidFill>
                  <a:srgbClr val="FFFFFF"/>
                </a:solidFill>
                <a:latin typeface="Arial Narrow" pitchFamily="34" charset="0"/>
              </a:rPr>
              <a:t>C</a:t>
            </a:r>
            <a:r>
              <a:rPr lang="en-US" b="1" dirty="0">
                <a:solidFill>
                  <a:srgbClr val="FFFFFF"/>
                </a:solidFill>
                <a:latin typeface="Arial Narrow" pitchFamily="34" charset="0"/>
              </a:rPr>
              <a:t> should be recognizable.)</a:t>
            </a:r>
          </a:p>
        </p:txBody>
      </p:sp>
    </p:spTree>
    <p:extLst>
      <p:ext uri="{BB962C8B-B14F-4D97-AF65-F5344CB8AC3E}">
        <p14:creationId xmlns:p14="http://schemas.microsoft.com/office/powerpoint/2010/main" val="34109765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666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666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666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366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6594" grpId="0" animBg="1"/>
      <p:bldP spid="366600" grpId="0"/>
      <p:bldP spid="15" grpId="0"/>
      <p:bldP spid="25" grpId="0"/>
      <p:bldP spid="26" grpId="0"/>
      <p:bldP spid="27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570" name="Rectangle 2"/>
          <p:cNvSpPr>
            <a:spLocks noChangeArrowheads="1"/>
          </p:cNvSpPr>
          <p:nvPr/>
        </p:nvSpPr>
        <p:spPr bwMode="auto">
          <a:xfrm>
            <a:off x="1374296" y="3956050"/>
            <a:ext cx="2849562" cy="544513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85725" y="79375"/>
            <a:ext cx="9048750" cy="1373188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/>
              <a:t>A solution contains 89.7 g ethanol and 241.4 g water.</a:t>
            </a:r>
          </a:p>
          <a:p>
            <a:pPr algn="l"/>
            <a:r>
              <a:rPr lang="en-US"/>
              <a:t>What is the vapor pressure above the mixture at 100.</a:t>
            </a:r>
            <a:r>
              <a:rPr lang="en-US" baseline="30000"/>
              <a:t>o</a:t>
            </a:r>
            <a:r>
              <a:rPr lang="en-US"/>
              <a:t>C,</a:t>
            </a:r>
          </a:p>
          <a:p>
            <a:pPr algn="l"/>
            <a:r>
              <a:rPr lang="en-US"/>
              <a:t>if ethanol’s vapor pressure at this temp. is 1694 torr?</a:t>
            </a:r>
          </a:p>
        </p:txBody>
      </p:sp>
      <p:graphicFrame>
        <p:nvGraphicFramePr>
          <p:cNvPr id="365584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2897942"/>
              </p:ext>
            </p:extLst>
          </p:nvPr>
        </p:nvGraphicFramePr>
        <p:xfrm>
          <a:off x="2216150" y="5703888"/>
          <a:ext cx="1263650" cy="1073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34" name="Equation" r:id="rId3" imgW="533160" imgH="457200" progId="Equation.3">
                  <p:embed/>
                </p:oleObj>
              </mc:Choice>
              <mc:Fallback>
                <p:oleObj name="Equation" r:id="rId3" imgW="53316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16150" y="5703888"/>
                        <a:ext cx="1263650" cy="1073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5585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64154453"/>
              </p:ext>
            </p:extLst>
          </p:nvPr>
        </p:nvGraphicFramePr>
        <p:xfrm>
          <a:off x="2200275" y="4637088"/>
          <a:ext cx="1263650" cy="1073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35" name="Equation" r:id="rId5" imgW="533160" imgH="457200" progId="Equation.3">
                  <p:embed/>
                </p:oleObj>
              </mc:Choice>
              <mc:Fallback>
                <p:oleObj name="Equation" r:id="rId5" imgW="53316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0275" y="4637088"/>
                        <a:ext cx="1263650" cy="1073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5586" name="Rectangle 18"/>
          <p:cNvSpPr>
            <a:spLocks noChangeArrowheads="1"/>
          </p:cNvSpPr>
          <p:nvPr/>
        </p:nvSpPr>
        <p:spPr bwMode="auto">
          <a:xfrm>
            <a:off x="3486150" y="4883150"/>
            <a:ext cx="24511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>
                <a:solidFill>
                  <a:srgbClr val="000000"/>
                </a:solidFill>
              </a:rPr>
              <a:t>= 1.95 mol eth</a:t>
            </a:r>
          </a:p>
        </p:txBody>
      </p:sp>
      <p:sp>
        <p:nvSpPr>
          <p:cNvPr id="365587" name="Rectangle 19"/>
          <p:cNvSpPr>
            <a:spLocks noChangeArrowheads="1"/>
          </p:cNvSpPr>
          <p:nvPr/>
        </p:nvSpPr>
        <p:spPr bwMode="auto">
          <a:xfrm>
            <a:off x="3497263" y="5945188"/>
            <a:ext cx="28225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>
                <a:solidFill>
                  <a:srgbClr val="000000"/>
                </a:solidFill>
              </a:rPr>
              <a:t>= 13.41 mol H</a:t>
            </a:r>
            <a:r>
              <a:rPr lang="en-US" baseline="-25000">
                <a:solidFill>
                  <a:srgbClr val="000000"/>
                </a:solidFill>
              </a:rPr>
              <a:t>2</a:t>
            </a:r>
            <a:r>
              <a:rPr lang="en-US">
                <a:solidFill>
                  <a:srgbClr val="000000"/>
                </a:solidFill>
              </a:rPr>
              <a:t>O</a:t>
            </a:r>
          </a:p>
        </p:txBody>
      </p:sp>
      <p:sp>
        <p:nvSpPr>
          <p:cNvPr id="365589" name="Rectangle 21"/>
          <p:cNvSpPr>
            <a:spLocks noChangeArrowheads="1"/>
          </p:cNvSpPr>
          <p:nvPr/>
        </p:nvSpPr>
        <p:spPr bwMode="auto">
          <a:xfrm>
            <a:off x="509588" y="4883150"/>
            <a:ext cx="17684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>
                <a:solidFill>
                  <a:srgbClr val="000000"/>
                </a:solidFill>
              </a:rPr>
              <a:t>89.7 g eth</a:t>
            </a:r>
          </a:p>
        </p:txBody>
      </p:sp>
      <p:sp>
        <p:nvSpPr>
          <p:cNvPr id="365590" name="Rectangle 22"/>
          <p:cNvSpPr>
            <a:spLocks noChangeArrowheads="1"/>
          </p:cNvSpPr>
          <p:nvPr/>
        </p:nvSpPr>
        <p:spPr bwMode="auto">
          <a:xfrm>
            <a:off x="131763" y="5945188"/>
            <a:ext cx="21399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>
                <a:solidFill>
                  <a:srgbClr val="000000"/>
                </a:solidFill>
              </a:rPr>
              <a:t>241.4 g H</a:t>
            </a:r>
            <a:r>
              <a:rPr lang="en-US" baseline="-25000">
                <a:solidFill>
                  <a:srgbClr val="000000"/>
                </a:solidFill>
              </a:rPr>
              <a:t>2</a:t>
            </a:r>
            <a:r>
              <a:rPr lang="en-US">
                <a:solidFill>
                  <a:srgbClr val="000000"/>
                </a:solidFill>
              </a:rPr>
              <a:t>O</a:t>
            </a:r>
          </a:p>
        </p:txBody>
      </p:sp>
      <p:sp>
        <p:nvSpPr>
          <p:cNvPr id="365592" name="Line 24"/>
          <p:cNvSpPr>
            <a:spLocks noChangeShapeType="1"/>
          </p:cNvSpPr>
          <p:nvPr/>
        </p:nvSpPr>
        <p:spPr bwMode="auto">
          <a:xfrm flipV="1">
            <a:off x="2951163" y="5335588"/>
            <a:ext cx="220662" cy="290512"/>
          </a:xfrm>
          <a:prstGeom prst="line">
            <a:avLst/>
          </a:prstGeom>
          <a:noFill/>
          <a:ln w="25400">
            <a:solidFill>
              <a:srgbClr val="0066FF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65593" name="Line 25"/>
          <p:cNvSpPr>
            <a:spLocks noChangeShapeType="1"/>
          </p:cNvSpPr>
          <p:nvPr/>
        </p:nvSpPr>
        <p:spPr bwMode="auto">
          <a:xfrm flipV="1">
            <a:off x="1198563" y="6107113"/>
            <a:ext cx="220662" cy="290512"/>
          </a:xfrm>
          <a:prstGeom prst="line">
            <a:avLst/>
          </a:prstGeom>
          <a:noFill/>
          <a:ln w="25400">
            <a:solidFill>
              <a:srgbClr val="0066FF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65594" name="Line 26"/>
          <p:cNvSpPr>
            <a:spLocks noChangeShapeType="1"/>
          </p:cNvSpPr>
          <p:nvPr/>
        </p:nvSpPr>
        <p:spPr bwMode="auto">
          <a:xfrm flipV="1">
            <a:off x="1387475" y="5045075"/>
            <a:ext cx="220663" cy="290513"/>
          </a:xfrm>
          <a:prstGeom prst="line">
            <a:avLst/>
          </a:prstGeom>
          <a:noFill/>
          <a:ln w="25400">
            <a:solidFill>
              <a:srgbClr val="0066FF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65595" name="Line 27"/>
          <p:cNvSpPr>
            <a:spLocks noChangeShapeType="1"/>
          </p:cNvSpPr>
          <p:nvPr/>
        </p:nvSpPr>
        <p:spPr bwMode="auto">
          <a:xfrm flipV="1">
            <a:off x="2951163" y="6376988"/>
            <a:ext cx="220662" cy="290512"/>
          </a:xfrm>
          <a:prstGeom prst="line">
            <a:avLst/>
          </a:prstGeom>
          <a:noFill/>
          <a:ln w="25400">
            <a:solidFill>
              <a:srgbClr val="0066FF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pSp>
        <p:nvGrpSpPr>
          <p:cNvPr id="2" name="Group 30"/>
          <p:cNvGrpSpPr>
            <a:grpSpLocks/>
          </p:cNvGrpSpPr>
          <p:nvPr/>
        </p:nvGrpSpPr>
        <p:grpSpPr bwMode="auto">
          <a:xfrm>
            <a:off x="125413" y="1438275"/>
            <a:ext cx="2016125" cy="855663"/>
            <a:chOff x="178" y="933"/>
            <a:chExt cx="1270" cy="539"/>
          </a:xfrm>
        </p:grpSpPr>
        <p:sp>
          <p:nvSpPr>
            <p:cNvPr id="5151" name="Rectangle 28"/>
            <p:cNvSpPr>
              <a:spLocks noChangeArrowheads="1"/>
            </p:cNvSpPr>
            <p:nvPr/>
          </p:nvSpPr>
          <p:spPr bwMode="auto">
            <a:xfrm>
              <a:off x="178" y="1145"/>
              <a:ext cx="1270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dirty="0">
                  <a:solidFill>
                    <a:srgbClr val="000000"/>
                  </a:solidFill>
                </a:rPr>
                <a:t>CH</a:t>
              </a:r>
              <a:r>
                <a:rPr lang="en-US" baseline="-25000" dirty="0">
                  <a:solidFill>
                    <a:srgbClr val="000000"/>
                  </a:solidFill>
                </a:rPr>
                <a:t>3</a:t>
              </a:r>
              <a:r>
                <a:rPr lang="en-US" dirty="0">
                  <a:solidFill>
                    <a:srgbClr val="000000"/>
                  </a:solidFill>
                </a:rPr>
                <a:t>CH</a:t>
              </a:r>
              <a:r>
                <a:rPr lang="en-US" baseline="-25000" dirty="0">
                  <a:solidFill>
                    <a:srgbClr val="000000"/>
                  </a:solidFill>
                </a:rPr>
                <a:t>2</a:t>
              </a:r>
              <a:r>
                <a:rPr lang="en-US" dirty="0">
                  <a:solidFill>
                    <a:srgbClr val="000000"/>
                  </a:solidFill>
                </a:rPr>
                <a:t>OH</a:t>
              </a:r>
              <a:endParaRPr lang="en-US" baseline="-25000" dirty="0">
                <a:solidFill>
                  <a:srgbClr val="000000"/>
                </a:solidFill>
              </a:endParaRPr>
            </a:p>
          </p:txBody>
        </p:sp>
        <p:sp>
          <p:nvSpPr>
            <p:cNvPr id="5152" name="AutoShape 29"/>
            <p:cNvSpPr>
              <a:spLocks noChangeArrowheads="1"/>
            </p:cNvSpPr>
            <p:nvPr/>
          </p:nvSpPr>
          <p:spPr bwMode="auto">
            <a:xfrm>
              <a:off x="707" y="933"/>
              <a:ext cx="124" cy="248"/>
            </a:xfrm>
            <a:prstGeom prst="downArrow">
              <a:avLst>
                <a:gd name="adj1" fmla="val 50000"/>
                <a:gd name="adj2" fmla="val 50000"/>
              </a:avLst>
            </a:prstGeom>
            <a:solidFill>
              <a:schemeClr val="tx1"/>
            </a:solidFill>
            <a:ln w="1905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365610" name="Rectangle 42"/>
          <p:cNvSpPr>
            <a:spLocks noChangeArrowheads="1"/>
          </p:cNvSpPr>
          <p:nvPr/>
        </p:nvSpPr>
        <p:spPr bwMode="auto">
          <a:xfrm>
            <a:off x="1448908" y="3976688"/>
            <a:ext cx="275107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dirty="0" err="1" smtClean="0">
                <a:solidFill>
                  <a:srgbClr val="000000"/>
                </a:solidFill>
              </a:rPr>
              <a:t>VP</a:t>
            </a:r>
            <a:r>
              <a:rPr lang="en-US" baseline="-25000" dirty="0" err="1" smtClean="0">
                <a:solidFill>
                  <a:srgbClr val="000000"/>
                </a:solidFill>
              </a:rPr>
              <a:t>soln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>
                <a:solidFill>
                  <a:srgbClr val="000000"/>
                </a:solidFill>
              </a:rPr>
              <a:t>= 879 </a:t>
            </a:r>
            <a:r>
              <a:rPr lang="en-US" dirty="0" err="1">
                <a:solidFill>
                  <a:srgbClr val="000000"/>
                </a:solidFill>
              </a:rPr>
              <a:t>torr</a:t>
            </a:r>
            <a:endParaRPr lang="en-US" baseline="-25000" dirty="0">
              <a:solidFill>
                <a:srgbClr val="000000"/>
              </a:solidFill>
            </a:endParaRPr>
          </a:p>
        </p:txBody>
      </p:sp>
      <p:sp>
        <p:nvSpPr>
          <p:cNvPr id="33" name="Rectangle 12"/>
          <p:cNvSpPr>
            <a:spLocks noChangeArrowheads="1"/>
          </p:cNvSpPr>
          <p:nvPr/>
        </p:nvSpPr>
        <p:spPr bwMode="auto">
          <a:xfrm>
            <a:off x="735013" y="2336139"/>
            <a:ext cx="778939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en-US" dirty="0" err="1" smtClean="0">
                <a:solidFill>
                  <a:srgbClr val="000000"/>
                </a:solidFill>
              </a:rPr>
              <a:t>VP</a:t>
            </a:r>
            <a:r>
              <a:rPr lang="en-US" baseline="-25000" dirty="0" err="1" smtClean="0">
                <a:solidFill>
                  <a:srgbClr val="000000"/>
                </a:solidFill>
              </a:rPr>
              <a:t>soln</a:t>
            </a:r>
            <a:r>
              <a:rPr lang="en-US" baseline="-25000" dirty="0" smtClean="0">
                <a:solidFill>
                  <a:srgbClr val="000000"/>
                </a:solidFill>
              </a:rPr>
              <a:t>, T in q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>
                <a:solidFill>
                  <a:srgbClr val="000000"/>
                </a:solidFill>
              </a:rPr>
              <a:t>= </a:t>
            </a:r>
            <a:r>
              <a:rPr lang="en-US" dirty="0" err="1">
                <a:solidFill>
                  <a:srgbClr val="000000"/>
                </a:solidFill>
              </a:rPr>
              <a:t>X</a:t>
            </a:r>
            <a:r>
              <a:rPr lang="en-US" baseline="-25000" dirty="0" err="1">
                <a:solidFill>
                  <a:srgbClr val="000000"/>
                </a:solidFill>
              </a:rPr>
              <a:t>A</a:t>
            </a:r>
            <a:r>
              <a:rPr lang="en-US" baseline="-25000" dirty="0">
                <a:solidFill>
                  <a:srgbClr val="000000"/>
                </a:solidFill>
              </a:rPr>
              <a:t> </a:t>
            </a:r>
            <a:r>
              <a:rPr lang="en-US" b="1" baseline="30000" dirty="0" smtClean="0">
                <a:solidFill>
                  <a:srgbClr val="000000"/>
                </a:solidFill>
              </a:rPr>
              <a:t>. </a:t>
            </a:r>
            <a:r>
              <a:rPr lang="en-US" dirty="0" err="1" smtClean="0">
                <a:solidFill>
                  <a:srgbClr val="000000"/>
                </a:solidFill>
              </a:rPr>
              <a:t>VP</a:t>
            </a:r>
            <a:r>
              <a:rPr lang="en-US" baseline="-25000" dirty="0" err="1" smtClean="0">
                <a:solidFill>
                  <a:srgbClr val="000000"/>
                </a:solidFill>
              </a:rPr>
              <a:t>A</a:t>
            </a:r>
            <a:r>
              <a:rPr lang="en-US" baseline="-25000" dirty="0" smtClean="0">
                <a:solidFill>
                  <a:srgbClr val="000000"/>
                </a:solidFill>
              </a:rPr>
              <a:t>, T </a:t>
            </a:r>
            <a:r>
              <a:rPr lang="en-US" baseline="-25000" dirty="0">
                <a:solidFill>
                  <a:srgbClr val="000000"/>
                </a:solidFill>
              </a:rPr>
              <a:t>in q </a:t>
            </a:r>
            <a:r>
              <a:rPr lang="en-US" dirty="0">
                <a:solidFill>
                  <a:srgbClr val="000000"/>
                </a:solidFill>
              </a:rPr>
              <a:t>+ </a:t>
            </a:r>
            <a:r>
              <a:rPr lang="en-US" dirty="0" err="1">
                <a:solidFill>
                  <a:srgbClr val="000000"/>
                </a:solidFill>
              </a:rPr>
              <a:t>X</a:t>
            </a:r>
            <a:r>
              <a:rPr lang="en-US" baseline="-25000" dirty="0" err="1">
                <a:solidFill>
                  <a:srgbClr val="000000"/>
                </a:solidFill>
              </a:rPr>
              <a:t>B</a:t>
            </a:r>
            <a:r>
              <a:rPr lang="en-US" baseline="-25000" dirty="0">
                <a:solidFill>
                  <a:srgbClr val="000000"/>
                </a:solidFill>
              </a:rPr>
              <a:t> </a:t>
            </a:r>
            <a:r>
              <a:rPr lang="en-US" b="1" baseline="30000" dirty="0">
                <a:solidFill>
                  <a:srgbClr val="000000"/>
                </a:solidFill>
              </a:rPr>
              <a:t>. </a:t>
            </a:r>
            <a:r>
              <a:rPr lang="en-US" dirty="0" err="1" smtClean="0">
                <a:solidFill>
                  <a:srgbClr val="000000"/>
                </a:solidFill>
              </a:rPr>
              <a:t>VP</a:t>
            </a:r>
            <a:r>
              <a:rPr lang="en-US" baseline="-25000" dirty="0" err="1" smtClean="0">
                <a:solidFill>
                  <a:srgbClr val="000000"/>
                </a:solidFill>
              </a:rPr>
              <a:t>B</a:t>
            </a:r>
            <a:r>
              <a:rPr lang="en-US" baseline="-25000" dirty="0" smtClean="0">
                <a:solidFill>
                  <a:srgbClr val="000000"/>
                </a:solidFill>
              </a:rPr>
              <a:t>, </a:t>
            </a:r>
            <a:r>
              <a:rPr lang="en-US" baseline="-25000" dirty="0">
                <a:solidFill>
                  <a:srgbClr val="000000"/>
                </a:solidFill>
              </a:rPr>
              <a:t>T in </a:t>
            </a:r>
            <a:r>
              <a:rPr lang="en-US" baseline="-25000" dirty="0" smtClean="0">
                <a:solidFill>
                  <a:srgbClr val="000000"/>
                </a:solidFill>
              </a:rPr>
              <a:t>q</a:t>
            </a:r>
            <a:r>
              <a:rPr lang="en-US" dirty="0" smtClean="0">
                <a:solidFill>
                  <a:srgbClr val="000000"/>
                </a:solidFill>
              </a:rPr>
              <a:t> + …</a:t>
            </a:r>
            <a:endParaRPr lang="en-US" baseline="-25000" dirty="0">
              <a:solidFill>
                <a:srgbClr val="000000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1432426" y="2767518"/>
            <a:ext cx="6883616" cy="1114114"/>
            <a:chOff x="1432426" y="2767518"/>
            <a:chExt cx="6883616" cy="1114114"/>
          </a:xfrm>
        </p:grpSpPr>
        <p:sp>
          <p:nvSpPr>
            <p:cNvPr id="35" name="Rectangle 42"/>
            <p:cNvSpPr>
              <a:spLocks noChangeArrowheads="1"/>
            </p:cNvSpPr>
            <p:nvPr/>
          </p:nvSpPr>
          <p:spPr bwMode="auto">
            <a:xfrm>
              <a:off x="1432426" y="3119438"/>
              <a:ext cx="6883616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dirty="0" err="1" smtClean="0">
                  <a:solidFill>
                    <a:srgbClr val="000000"/>
                  </a:solidFill>
                </a:rPr>
                <a:t>VP</a:t>
              </a:r>
              <a:r>
                <a:rPr lang="en-US" baseline="-25000" dirty="0" err="1" smtClean="0">
                  <a:solidFill>
                    <a:srgbClr val="000000"/>
                  </a:solidFill>
                </a:rPr>
                <a:t>soln</a:t>
              </a:r>
              <a:r>
                <a:rPr lang="en-US" dirty="0" smtClean="0">
                  <a:solidFill>
                    <a:srgbClr val="000000"/>
                  </a:solidFill>
                </a:rPr>
                <a:t> </a:t>
              </a:r>
              <a:r>
                <a:rPr lang="en-US" dirty="0">
                  <a:solidFill>
                    <a:srgbClr val="000000"/>
                  </a:solidFill>
                </a:rPr>
                <a:t>= </a:t>
              </a:r>
              <a:r>
                <a:rPr lang="en-US" dirty="0" smtClean="0">
                  <a:solidFill>
                    <a:srgbClr val="000000"/>
                  </a:solidFill>
                </a:rPr>
                <a:t>               (1694)  +                (760)</a:t>
              </a:r>
              <a:endParaRPr lang="en-US" baseline="-25000" dirty="0">
                <a:solidFill>
                  <a:srgbClr val="000000"/>
                </a:solidFill>
              </a:endParaRPr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716605" y="2768873"/>
              <a:ext cx="1691489" cy="1112759"/>
              <a:chOff x="6053530" y="3622754"/>
              <a:chExt cx="1691489" cy="1112759"/>
            </a:xfrm>
          </p:grpSpPr>
          <p:sp>
            <p:nvSpPr>
              <p:cNvPr id="36" name="Rectangle 31"/>
              <p:cNvSpPr>
                <a:spLocks noChangeArrowheads="1"/>
              </p:cNvSpPr>
              <p:nvPr/>
            </p:nvSpPr>
            <p:spPr bwMode="auto">
              <a:xfrm>
                <a:off x="6446837" y="3783014"/>
                <a:ext cx="885179" cy="523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/>
                <a:r>
                  <a:rPr lang="en-US" dirty="0" smtClean="0">
                    <a:solidFill>
                      <a:srgbClr val="000000"/>
                    </a:solidFill>
                  </a:rPr>
                  <a:t>1.95</a:t>
                </a:r>
                <a:endParaRPr lang="en-US" baseline="-250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7" name="Rectangle 31"/>
              <p:cNvSpPr>
                <a:spLocks noChangeArrowheads="1"/>
              </p:cNvSpPr>
              <p:nvPr/>
            </p:nvSpPr>
            <p:spPr bwMode="auto">
              <a:xfrm>
                <a:off x="6332537" y="4212293"/>
                <a:ext cx="1085554" cy="523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/>
                <a:r>
                  <a:rPr lang="en-US" dirty="0" smtClean="0">
                    <a:solidFill>
                      <a:srgbClr val="000000"/>
                    </a:solidFill>
                  </a:rPr>
                  <a:t>15.36</a:t>
                </a:r>
                <a:endParaRPr lang="en-US" baseline="-250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8" name="Rectangle 31"/>
              <p:cNvSpPr>
                <a:spLocks noChangeArrowheads="1"/>
              </p:cNvSpPr>
              <p:nvPr/>
            </p:nvSpPr>
            <p:spPr bwMode="auto">
              <a:xfrm>
                <a:off x="6286953" y="3814764"/>
                <a:ext cx="1186543" cy="523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/>
                <a:r>
                  <a:rPr lang="en-US" dirty="0" smtClean="0">
                    <a:solidFill>
                      <a:srgbClr val="000000"/>
                    </a:solidFill>
                  </a:rPr>
                  <a:t>_____</a:t>
                </a:r>
                <a:endParaRPr lang="en-US" baseline="-250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9" name="Rectangle 31"/>
              <p:cNvSpPr>
                <a:spLocks noChangeArrowheads="1"/>
              </p:cNvSpPr>
              <p:nvPr/>
            </p:nvSpPr>
            <p:spPr bwMode="auto">
              <a:xfrm>
                <a:off x="6053530" y="3622754"/>
                <a:ext cx="1691489" cy="11079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/>
                <a:r>
                  <a:rPr lang="en-US" sz="6600" dirty="0" smtClean="0">
                    <a:solidFill>
                      <a:srgbClr val="000000"/>
                    </a:solidFill>
                  </a:rPr>
                  <a:t>(    )</a:t>
                </a:r>
                <a:endParaRPr lang="en-US" sz="6600" baseline="-25000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5" name="Group 4"/>
            <p:cNvGrpSpPr/>
            <p:nvPr/>
          </p:nvGrpSpPr>
          <p:grpSpPr>
            <a:xfrm>
              <a:off x="5702693" y="2767518"/>
              <a:ext cx="1691489" cy="1112759"/>
              <a:chOff x="8288730" y="3622754"/>
              <a:chExt cx="1691489" cy="1112759"/>
            </a:xfrm>
          </p:grpSpPr>
          <p:sp>
            <p:nvSpPr>
              <p:cNvPr id="42" name="Rectangle 31"/>
              <p:cNvSpPr>
                <a:spLocks noChangeArrowheads="1"/>
              </p:cNvSpPr>
              <p:nvPr/>
            </p:nvSpPr>
            <p:spPr bwMode="auto">
              <a:xfrm>
                <a:off x="8522153" y="3814764"/>
                <a:ext cx="1186543" cy="523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/>
                <a:r>
                  <a:rPr lang="en-US" dirty="0" smtClean="0">
                    <a:solidFill>
                      <a:srgbClr val="000000"/>
                    </a:solidFill>
                  </a:rPr>
                  <a:t>_____</a:t>
                </a:r>
                <a:endParaRPr lang="en-US" baseline="-250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3" name="Rectangle 31"/>
              <p:cNvSpPr>
                <a:spLocks noChangeArrowheads="1"/>
              </p:cNvSpPr>
              <p:nvPr/>
            </p:nvSpPr>
            <p:spPr bwMode="auto">
              <a:xfrm>
                <a:off x="8288730" y="3622754"/>
                <a:ext cx="1691489" cy="11079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/>
                <a:r>
                  <a:rPr lang="en-US" sz="6600" dirty="0" smtClean="0">
                    <a:solidFill>
                      <a:srgbClr val="000000"/>
                    </a:solidFill>
                  </a:rPr>
                  <a:t>(    )</a:t>
                </a:r>
                <a:endParaRPr lang="en-US" sz="6600" baseline="-250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0" name="Rectangle 31"/>
              <p:cNvSpPr>
                <a:spLocks noChangeArrowheads="1"/>
              </p:cNvSpPr>
              <p:nvPr/>
            </p:nvSpPr>
            <p:spPr bwMode="auto">
              <a:xfrm>
                <a:off x="8567737" y="3783014"/>
                <a:ext cx="1085554" cy="523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/>
                <a:r>
                  <a:rPr lang="en-US" dirty="0" smtClean="0">
                    <a:solidFill>
                      <a:srgbClr val="000000"/>
                    </a:solidFill>
                  </a:rPr>
                  <a:t>13.41</a:t>
                </a:r>
                <a:endParaRPr lang="en-US" baseline="-250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1" name="Rectangle 31"/>
              <p:cNvSpPr>
                <a:spLocks noChangeArrowheads="1"/>
              </p:cNvSpPr>
              <p:nvPr/>
            </p:nvSpPr>
            <p:spPr bwMode="auto">
              <a:xfrm>
                <a:off x="8567737" y="4212293"/>
                <a:ext cx="1085554" cy="523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/>
                <a:r>
                  <a:rPr lang="en-US" dirty="0" smtClean="0">
                    <a:solidFill>
                      <a:srgbClr val="000000"/>
                    </a:solidFill>
                  </a:rPr>
                  <a:t>15.36</a:t>
                </a:r>
                <a:endParaRPr lang="en-US" baseline="-25000" dirty="0">
                  <a:solidFill>
                    <a:srgbClr val="000000"/>
                  </a:solidFill>
                </a:endParaRPr>
              </a:p>
            </p:txBody>
          </p:sp>
        </p:grpSp>
      </p:grpSp>
      <p:grpSp>
        <p:nvGrpSpPr>
          <p:cNvPr id="31" name="Group 30"/>
          <p:cNvGrpSpPr/>
          <p:nvPr/>
        </p:nvGrpSpPr>
        <p:grpSpPr>
          <a:xfrm>
            <a:off x="8452220" y="6234436"/>
            <a:ext cx="498855" cy="411327"/>
            <a:chOff x="119657" y="6331229"/>
            <a:chExt cx="498855" cy="411327"/>
          </a:xfrm>
        </p:grpSpPr>
        <p:sp>
          <p:nvSpPr>
            <p:cNvPr id="32" name="Octagon 31"/>
            <p:cNvSpPr/>
            <p:nvPr/>
          </p:nvSpPr>
          <p:spPr>
            <a:xfrm>
              <a:off x="163422" y="6331229"/>
              <a:ext cx="411327" cy="411327"/>
            </a:xfrm>
            <a:prstGeom prst="octagon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solidFill>
                  <a:srgbClr val="FFFFFF"/>
                </a:solidFill>
              </a:endParaRPr>
            </a:p>
          </p:txBody>
        </p:sp>
        <p:sp>
          <p:nvSpPr>
            <p:cNvPr id="34" name="Text Box 30"/>
            <p:cNvSpPr txBox="1">
              <a:spLocks noChangeArrowheads="1"/>
            </p:cNvSpPr>
            <p:nvPr/>
          </p:nvSpPr>
          <p:spPr bwMode="auto">
            <a:xfrm>
              <a:off x="119657" y="6406087"/>
              <a:ext cx="498855" cy="261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1440" rIns="91440">
              <a:spAutoFit/>
            </a:bodyPr>
            <a:lstStyle/>
            <a:p>
              <a:pPr algn="ctr"/>
              <a:r>
                <a:rPr lang="en-US" sz="1100" b="1" dirty="0" smtClean="0">
                  <a:solidFill>
                    <a:srgbClr val="FFFFFF"/>
                  </a:solidFill>
                  <a:latin typeface="Arial Narrow" panose="020B0606020202030204" pitchFamily="34" charset="0"/>
                </a:rPr>
                <a:t>STOP</a:t>
              </a:r>
              <a:endParaRPr lang="en-US" sz="1100" b="1" dirty="0">
                <a:solidFill>
                  <a:srgbClr val="FFFFFF"/>
                </a:solidFill>
                <a:latin typeface="Arial Narrow" panose="020B0606020202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842549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655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655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655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655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tmFilter="0,0; .5, 1; 1, 1"/>
                                        <p:tgtEl>
                                          <p:spTgt spid="365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655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655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655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655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 tmFilter="0,0; .5, 1; 1, 1"/>
                                        <p:tgtEl>
                                          <p:spTgt spid="365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655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655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0" dur="1000"/>
                                        <p:tgtEl>
                                          <p:spTgt spid="365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655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655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1000"/>
                                        <p:tgtEl>
                                          <p:spTgt spid="365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3655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3655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3655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3655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3655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3655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3655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3655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3655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3655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3655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3655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3655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3655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3655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3655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655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655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8" dur="1000"/>
                                        <p:tgtEl>
                                          <p:spTgt spid="365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655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655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5" dur="1000"/>
                                        <p:tgtEl>
                                          <p:spTgt spid="365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3656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3656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7" dur="1000"/>
                                        <p:tgtEl>
                                          <p:spTgt spid="365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000"/>
                            </p:stCondLst>
                            <p:childTnLst>
                              <p:par>
                                <p:cTn id="9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1" dur="500"/>
                                        <p:tgtEl>
                                          <p:spTgt spid="365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500"/>
                            </p:stCondLst>
                            <p:childTnLst>
                              <p:par>
                                <p:cTn id="103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5570" grpId="0" animBg="1"/>
      <p:bldP spid="365586" grpId="0"/>
      <p:bldP spid="365587" grpId="0"/>
      <p:bldP spid="365589" grpId="0"/>
      <p:bldP spid="365590" grpId="0"/>
      <p:bldP spid="365592" grpId="0" animBg="1"/>
      <p:bldP spid="365593" grpId="0" animBg="1"/>
      <p:bldP spid="365594" grpId="0" animBg="1"/>
      <p:bldP spid="365595" grpId="0" animBg="1"/>
      <p:bldP spid="365610" grpId="0"/>
      <p:bldP spid="33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5"/>
          <p:cNvSpPr>
            <a:spLocks noChangeArrowheads="1"/>
          </p:cNvSpPr>
          <p:nvPr/>
        </p:nvSpPr>
        <p:spPr bwMode="auto">
          <a:xfrm>
            <a:off x="130175" y="152400"/>
            <a:ext cx="8778875" cy="1373188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i="1"/>
              <a:t>(B) </a:t>
            </a:r>
            <a:r>
              <a:rPr lang="en-US" i="1" u="sng"/>
              <a:t>Adding a nonvolatile solute to a solvent </a:t>
            </a:r>
            <a:r>
              <a:rPr lang="en-US" b="1" i="1" u="sng"/>
              <a:t>decreases</a:t>
            </a:r>
          </a:p>
          <a:p>
            <a:pPr algn="l"/>
            <a:r>
              <a:rPr lang="en-US" b="1" i="1"/>
              <a:t>      </a:t>
            </a:r>
            <a:r>
              <a:rPr lang="en-US" i="1" u="sng"/>
              <a:t>the solution’s freezing point (FP) and </a:t>
            </a:r>
            <a:r>
              <a:rPr lang="en-US" b="1" i="1" u="sng"/>
              <a:t>increases</a:t>
            </a:r>
            <a:r>
              <a:rPr lang="en-US" i="1" u="sng"/>
              <a:t> its</a:t>
            </a:r>
          </a:p>
          <a:p>
            <a:pPr algn="l"/>
            <a:r>
              <a:rPr lang="en-US" i="1"/>
              <a:t>      </a:t>
            </a:r>
            <a:r>
              <a:rPr lang="en-US" i="1" u="sng"/>
              <a:t>boiling point (BP)</a:t>
            </a:r>
            <a:r>
              <a:rPr lang="en-US" i="1"/>
              <a:t>.</a:t>
            </a:r>
          </a:p>
        </p:txBody>
      </p:sp>
      <p:grpSp>
        <p:nvGrpSpPr>
          <p:cNvPr id="2" name="Group 24"/>
          <p:cNvGrpSpPr>
            <a:grpSpLocks/>
          </p:cNvGrpSpPr>
          <p:nvPr/>
        </p:nvGrpSpPr>
        <p:grpSpPr bwMode="auto">
          <a:xfrm>
            <a:off x="2297113" y="2573338"/>
            <a:ext cx="2495550" cy="2498725"/>
            <a:chOff x="3439" y="1558"/>
            <a:chExt cx="1105" cy="1107"/>
          </a:xfrm>
        </p:grpSpPr>
        <p:sp>
          <p:nvSpPr>
            <p:cNvPr id="28711" name="Freeform 22"/>
            <p:cNvSpPr>
              <a:spLocks/>
            </p:cNvSpPr>
            <p:nvPr/>
          </p:nvSpPr>
          <p:spPr bwMode="auto">
            <a:xfrm>
              <a:off x="3439" y="1558"/>
              <a:ext cx="297" cy="1107"/>
            </a:xfrm>
            <a:custGeom>
              <a:avLst/>
              <a:gdLst>
                <a:gd name="T0" fmla="*/ 2 w 435"/>
                <a:gd name="T1" fmla="*/ 0 h 1623"/>
                <a:gd name="T2" fmla="*/ 0 w 435"/>
                <a:gd name="T3" fmla="*/ 8 h 1623"/>
                <a:gd name="T4" fmla="*/ 0 60000 65536"/>
                <a:gd name="T5" fmla="*/ 0 60000 65536"/>
                <a:gd name="T6" fmla="*/ 0 w 435"/>
                <a:gd name="T7" fmla="*/ 0 h 1623"/>
                <a:gd name="T8" fmla="*/ 435 w 435"/>
                <a:gd name="T9" fmla="*/ 1623 h 1623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35" h="1623">
                  <a:moveTo>
                    <a:pt x="435" y="0"/>
                  </a:moveTo>
                  <a:lnTo>
                    <a:pt x="0" y="1623"/>
                  </a:lnTo>
                </a:path>
              </a:pathLst>
            </a:custGeom>
            <a:noFill/>
            <a:ln w="31750" cap="flat" cmpd="sng">
              <a:solidFill>
                <a:schemeClr val="tx1"/>
              </a:solidFill>
              <a:prstDash val="dash"/>
              <a:round/>
              <a:headEnd type="triangle" w="lg" len="lg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12" name="Freeform 23"/>
            <p:cNvSpPr>
              <a:spLocks/>
            </p:cNvSpPr>
            <p:nvPr/>
          </p:nvSpPr>
          <p:spPr bwMode="auto">
            <a:xfrm>
              <a:off x="3439" y="2174"/>
              <a:ext cx="1105" cy="491"/>
            </a:xfrm>
            <a:custGeom>
              <a:avLst/>
              <a:gdLst>
                <a:gd name="T0" fmla="*/ 0 w 1620"/>
                <a:gd name="T1" fmla="*/ 3 h 720"/>
                <a:gd name="T2" fmla="*/ 5 w 1620"/>
                <a:gd name="T3" fmla="*/ 2 h 720"/>
                <a:gd name="T4" fmla="*/ 8 w 1620"/>
                <a:gd name="T5" fmla="*/ 0 h 720"/>
                <a:gd name="T6" fmla="*/ 0 60000 65536"/>
                <a:gd name="T7" fmla="*/ 0 60000 65536"/>
                <a:gd name="T8" fmla="*/ 0 60000 65536"/>
                <a:gd name="T9" fmla="*/ 0 w 1620"/>
                <a:gd name="T10" fmla="*/ 0 h 720"/>
                <a:gd name="T11" fmla="*/ 1620 w 1620"/>
                <a:gd name="T12" fmla="*/ 720 h 72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620" h="720">
                  <a:moveTo>
                    <a:pt x="0" y="720"/>
                  </a:moveTo>
                  <a:cubicBezTo>
                    <a:pt x="315" y="690"/>
                    <a:pt x="630" y="660"/>
                    <a:pt x="900" y="540"/>
                  </a:cubicBezTo>
                  <a:cubicBezTo>
                    <a:pt x="1170" y="420"/>
                    <a:pt x="1395" y="210"/>
                    <a:pt x="1620" y="0"/>
                  </a:cubicBezTo>
                </a:path>
              </a:pathLst>
            </a:custGeom>
            <a:noFill/>
            <a:ln w="31750" cap="flat" cmpd="sng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67647" name="Rectangle 31"/>
          <p:cNvSpPr>
            <a:spLocks noChangeArrowheads="1"/>
          </p:cNvSpPr>
          <p:nvPr/>
        </p:nvSpPr>
        <p:spPr bwMode="auto">
          <a:xfrm>
            <a:off x="4014788" y="1649413"/>
            <a:ext cx="2144712" cy="519112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>
                <a:solidFill>
                  <a:srgbClr val="000000"/>
                </a:solidFill>
              </a:rPr>
              <a:t>(not water’s)</a:t>
            </a:r>
          </a:p>
        </p:txBody>
      </p:sp>
      <p:sp>
        <p:nvSpPr>
          <p:cNvPr id="367642" name="Line 26"/>
          <p:cNvSpPr>
            <a:spLocks noChangeShapeType="1"/>
          </p:cNvSpPr>
          <p:nvPr/>
        </p:nvSpPr>
        <p:spPr bwMode="auto">
          <a:xfrm>
            <a:off x="3675063" y="4462463"/>
            <a:ext cx="0" cy="188753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67648" name="Rectangle 32"/>
          <p:cNvSpPr>
            <a:spLocks noChangeArrowheads="1"/>
          </p:cNvSpPr>
          <p:nvPr/>
        </p:nvSpPr>
        <p:spPr bwMode="auto">
          <a:xfrm>
            <a:off x="3308350" y="6288088"/>
            <a:ext cx="7223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2000" b="1">
                <a:solidFill>
                  <a:srgbClr val="000000"/>
                </a:solidFill>
              </a:rPr>
              <a:t>NBP</a:t>
            </a:r>
          </a:p>
        </p:txBody>
      </p:sp>
      <p:sp>
        <p:nvSpPr>
          <p:cNvPr id="367645" name="Line 29"/>
          <p:cNvSpPr>
            <a:spLocks noChangeShapeType="1"/>
          </p:cNvSpPr>
          <p:nvPr/>
        </p:nvSpPr>
        <p:spPr bwMode="auto">
          <a:xfrm>
            <a:off x="2725738" y="4462463"/>
            <a:ext cx="0" cy="188753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67649" name="Rectangle 33"/>
          <p:cNvSpPr>
            <a:spLocks noChangeArrowheads="1"/>
          </p:cNvSpPr>
          <p:nvPr/>
        </p:nvSpPr>
        <p:spPr bwMode="auto">
          <a:xfrm>
            <a:off x="2386013" y="6288088"/>
            <a:ext cx="6937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2000" b="1">
                <a:solidFill>
                  <a:srgbClr val="000000"/>
                </a:solidFill>
              </a:rPr>
              <a:t>NFP</a:t>
            </a:r>
          </a:p>
        </p:txBody>
      </p:sp>
      <p:grpSp>
        <p:nvGrpSpPr>
          <p:cNvPr id="3" name="Group 47"/>
          <p:cNvGrpSpPr>
            <a:grpSpLocks/>
          </p:cNvGrpSpPr>
          <p:nvPr/>
        </p:nvGrpSpPr>
        <p:grpSpPr bwMode="auto">
          <a:xfrm>
            <a:off x="3679825" y="4462463"/>
            <a:ext cx="544512" cy="1887537"/>
            <a:chOff x="2262" y="2755"/>
            <a:chExt cx="343" cy="1189"/>
          </a:xfrm>
        </p:grpSpPr>
        <p:sp>
          <p:nvSpPr>
            <p:cNvPr id="28709" name="Line 27"/>
            <p:cNvSpPr>
              <a:spLocks noChangeShapeType="1"/>
            </p:cNvSpPr>
            <p:nvPr/>
          </p:nvSpPr>
          <p:spPr bwMode="auto">
            <a:xfrm>
              <a:off x="2602" y="2755"/>
              <a:ext cx="0" cy="118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8710" name="Line 34"/>
            <p:cNvSpPr>
              <a:spLocks noChangeShapeType="1"/>
            </p:cNvSpPr>
            <p:nvPr/>
          </p:nvSpPr>
          <p:spPr bwMode="auto">
            <a:xfrm>
              <a:off x="2262" y="3755"/>
              <a:ext cx="343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4" name="Group 48"/>
          <p:cNvGrpSpPr>
            <a:grpSpLocks/>
          </p:cNvGrpSpPr>
          <p:nvPr/>
        </p:nvGrpSpPr>
        <p:grpSpPr bwMode="auto">
          <a:xfrm>
            <a:off x="2447925" y="4462463"/>
            <a:ext cx="280988" cy="1887537"/>
            <a:chOff x="1486" y="2755"/>
            <a:chExt cx="177" cy="1189"/>
          </a:xfrm>
        </p:grpSpPr>
        <p:sp>
          <p:nvSpPr>
            <p:cNvPr id="28707" name="Line 28"/>
            <p:cNvSpPr>
              <a:spLocks noChangeShapeType="1"/>
            </p:cNvSpPr>
            <p:nvPr/>
          </p:nvSpPr>
          <p:spPr bwMode="auto">
            <a:xfrm>
              <a:off x="1486" y="2755"/>
              <a:ext cx="0" cy="118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8708" name="Line 35"/>
            <p:cNvSpPr>
              <a:spLocks noChangeShapeType="1"/>
            </p:cNvSpPr>
            <p:nvPr/>
          </p:nvSpPr>
          <p:spPr bwMode="auto">
            <a:xfrm>
              <a:off x="1495" y="3755"/>
              <a:ext cx="16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triangle" w="lg" len="lg"/>
              <a:tailEnd type="none" w="lg" len="lg"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5" name="Group 44"/>
          <p:cNvGrpSpPr>
            <a:grpSpLocks/>
          </p:cNvGrpSpPr>
          <p:nvPr/>
        </p:nvGrpSpPr>
        <p:grpSpPr bwMode="auto">
          <a:xfrm>
            <a:off x="214313" y="1649413"/>
            <a:ext cx="8199437" cy="4959350"/>
            <a:chOff x="79" y="983"/>
            <a:chExt cx="5165" cy="3124"/>
          </a:xfrm>
        </p:grpSpPr>
        <p:sp>
          <p:nvSpPr>
            <p:cNvPr id="28691" name="Rectangle 4"/>
            <p:cNvSpPr>
              <a:spLocks noChangeArrowheads="1"/>
            </p:cNvSpPr>
            <p:nvPr/>
          </p:nvSpPr>
          <p:spPr bwMode="auto">
            <a:xfrm>
              <a:off x="3905" y="1489"/>
              <a:ext cx="1339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/>
                <a:t>pure solvent</a:t>
              </a:r>
            </a:p>
          </p:txBody>
        </p:sp>
        <p:sp>
          <p:nvSpPr>
            <p:cNvPr id="28692" name="Rectangle 6"/>
            <p:cNvSpPr>
              <a:spLocks noChangeArrowheads="1"/>
            </p:cNvSpPr>
            <p:nvPr/>
          </p:nvSpPr>
          <p:spPr bwMode="auto">
            <a:xfrm>
              <a:off x="827" y="983"/>
              <a:ext cx="1711" cy="327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l"/>
              <a:r>
                <a:rPr lang="en-US" b="1"/>
                <a:t>Phase diagram</a:t>
              </a:r>
            </a:p>
          </p:txBody>
        </p:sp>
        <p:grpSp>
          <p:nvGrpSpPr>
            <p:cNvPr id="28693" name="Group 43"/>
            <p:cNvGrpSpPr>
              <a:grpSpLocks/>
            </p:cNvGrpSpPr>
            <p:nvPr/>
          </p:nvGrpSpPr>
          <p:grpSpPr bwMode="auto">
            <a:xfrm>
              <a:off x="79" y="1262"/>
              <a:ext cx="4005" cy="2845"/>
              <a:chOff x="79" y="1262"/>
              <a:chExt cx="4005" cy="2845"/>
            </a:xfrm>
          </p:grpSpPr>
          <p:sp>
            <p:nvSpPr>
              <p:cNvPr id="28695" name="Freeform 8"/>
              <p:cNvSpPr>
                <a:spLocks/>
              </p:cNvSpPr>
              <p:nvPr/>
            </p:nvSpPr>
            <p:spPr bwMode="auto">
              <a:xfrm>
                <a:off x="1629" y="1772"/>
                <a:ext cx="297" cy="1107"/>
              </a:xfrm>
              <a:custGeom>
                <a:avLst/>
                <a:gdLst>
                  <a:gd name="T0" fmla="*/ 2 w 435"/>
                  <a:gd name="T1" fmla="*/ 0 h 1623"/>
                  <a:gd name="T2" fmla="*/ 0 w 435"/>
                  <a:gd name="T3" fmla="*/ 8 h 1623"/>
                  <a:gd name="T4" fmla="*/ 0 60000 65536"/>
                  <a:gd name="T5" fmla="*/ 0 60000 65536"/>
                  <a:gd name="T6" fmla="*/ 0 w 435"/>
                  <a:gd name="T7" fmla="*/ 0 h 1623"/>
                  <a:gd name="T8" fmla="*/ 435 w 435"/>
                  <a:gd name="T9" fmla="*/ 1623 h 1623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35" h="1623">
                    <a:moveTo>
                      <a:pt x="435" y="0"/>
                    </a:moveTo>
                    <a:lnTo>
                      <a:pt x="0" y="1623"/>
                    </a:lnTo>
                  </a:path>
                </a:pathLst>
              </a:custGeom>
              <a:noFill/>
              <a:ln w="31750" cap="flat" cmpd="sng">
                <a:solidFill>
                  <a:srgbClr val="FF0000"/>
                </a:solidFill>
                <a:prstDash val="solid"/>
                <a:round/>
                <a:headEnd type="triangle" w="lg" len="lg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696" name="Freeform 9"/>
              <p:cNvSpPr>
                <a:spLocks/>
              </p:cNvSpPr>
              <p:nvPr/>
            </p:nvSpPr>
            <p:spPr bwMode="auto">
              <a:xfrm>
                <a:off x="1629" y="2388"/>
                <a:ext cx="1105" cy="491"/>
              </a:xfrm>
              <a:custGeom>
                <a:avLst/>
                <a:gdLst>
                  <a:gd name="T0" fmla="*/ 0 w 1620"/>
                  <a:gd name="T1" fmla="*/ 3 h 720"/>
                  <a:gd name="T2" fmla="*/ 5 w 1620"/>
                  <a:gd name="T3" fmla="*/ 2 h 720"/>
                  <a:gd name="T4" fmla="*/ 8 w 1620"/>
                  <a:gd name="T5" fmla="*/ 0 h 720"/>
                  <a:gd name="T6" fmla="*/ 0 60000 65536"/>
                  <a:gd name="T7" fmla="*/ 0 60000 65536"/>
                  <a:gd name="T8" fmla="*/ 0 60000 65536"/>
                  <a:gd name="T9" fmla="*/ 0 w 1620"/>
                  <a:gd name="T10" fmla="*/ 0 h 720"/>
                  <a:gd name="T11" fmla="*/ 1620 w 1620"/>
                  <a:gd name="T12" fmla="*/ 720 h 72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620" h="720">
                    <a:moveTo>
                      <a:pt x="0" y="720"/>
                    </a:moveTo>
                    <a:cubicBezTo>
                      <a:pt x="315" y="690"/>
                      <a:pt x="630" y="660"/>
                      <a:pt x="900" y="540"/>
                    </a:cubicBezTo>
                    <a:cubicBezTo>
                      <a:pt x="1170" y="420"/>
                      <a:pt x="1395" y="210"/>
                      <a:pt x="1620" y="0"/>
                    </a:cubicBezTo>
                  </a:path>
                </a:pathLst>
              </a:custGeom>
              <a:noFill/>
              <a:ln w="31750" cap="flat" cmpd="sng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697" name="Freeform 10"/>
              <p:cNvSpPr>
                <a:spLocks/>
              </p:cNvSpPr>
              <p:nvPr/>
            </p:nvSpPr>
            <p:spPr bwMode="auto">
              <a:xfrm>
                <a:off x="832" y="2879"/>
                <a:ext cx="797" cy="559"/>
              </a:xfrm>
              <a:custGeom>
                <a:avLst/>
                <a:gdLst>
                  <a:gd name="T0" fmla="*/ 0 w 1168"/>
                  <a:gd name="T1" fmla="*/ 3 h 819"/>
                  <a:gd name="T2" fmla="*/ 3 w 1168"/>
                  <a:gd name="T3" fmla="*/ 2 h 819"/>
                  <a:gd name="T4" fmla="*/ 5 w 1168"/>
                  <a:gd name="T5" fmla="*/ 0 h 819"/>
                  <a:gd name="T6" fmla="*/ 0 60000 65536"/>
                  <a:gd name="T7" fmla="*/ 0 60000 65536"/>
                  <a:gd name="T8" fmla="*/ 0 60000 65536"/>
                  <a:gd name="T9" fmla="*/ 0 w 1168"/>
                  <a:gd name="T10" fmla="*/ 0 h 819"/>
                  <a:gd name="T11" fmla="*/ 1168 w 1168"/>
                  <a:gd name="T12" fmla="*/ 819 h 81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68" h="819">
                    <a:moveTo>
                      <a:pt x="0" y="819"/>
                    </a:moveTo>
                    <a:cubicBezTo>
                      <a:pt x="117" y="763"/>
                      <a:pt x="507" y="617"/>
                      <a:pt x="702" y="481"/>
                    </a:cubicBezTo>
                    <a:cubicBezTo>
                      <a:pt x="897" y="345"/>
                      <a:pt x="1071" y="100"/>
                      <a:pt x="1168" y="0"/>
                    </a:cubicBezTo>
                  </a:path>
                </a:pathLst>
              </a:custGeom>
              <a:noFill/>
              <a:ln w="31750" cap="flat" cmpd="sng">
                <a:solidFill>
                  <a:srgbClr val="FF0000"/>
                </a:solidFill>
                <a:prstDash val="solid"/>
                <a:round/>
                <a:headEnd type="triangle" w="lg" len="lg"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698" name="Line 11"/>
              <p:cNvSpPr>
                <a:spLocks noChangeShapeType="1"/>
              </p:cNvSpPr>
              <p:nvPr/>
            </p:nvSpPr>
            <p:spPr bwMode="auto">
              <a:xfrm>
                <a:off x="770" y="2756"/>
                <a:ext cx="2209" cy="0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699" name="Text Box 12"/>
              <p:cNvSpPr txBox="1">
                <a:spLocks noChangeArrowheads="1"/>
              </p:cNvSpPr>
              <p:nvPr/>
            </p:nvSpPr>
            <p:spPr bwMode="auto">
              <a:xfrm>
                <a:off x="3593" y="3739"/>
                <a:ext cx="491" cy="3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/>
                <a:r>
                  <a:rPr lang="en-US"/>
                  <a:t>T</a:t>
                </a:r>
              </a:p>
            </p:txBody>
          </p:sp>
          <p:sp>
            <p:nvSpPr>
              <p:cNvPr id="28700" name="Text Box 13"/>
              <p:cNvSpPr txBox="1">
                <a:spLocks noChangeArrowheads="1"/>
              </p:cNvSpPr>
              <p:nvPr/>
            </p:nvSpPr>
            <p:spPr bwMode="auto">
              <a:xfrm>
                <a:off x="524" y="1262"/>
                <a:ext cx="491" cy="3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/>
                <a:r>
                  <a:rPr lang="en-US"/>
                  <a:t>  P</a:t>
                </a:r>
              </a:p>
            </p:txBody>
          </p:sp>
          <p:sp>
            <p:nvSpPr>
              <p:cNvPr id="28701" name="Line 14"/>
              <p:cNvSpPr>
                <a:spLocks noChangeShapeType="1"/>
              </p:cNvSpPr>
              <p:nvPr/>
            </p:nvSpPr>
            <p:spPr bwMode="auto">
              <a:xfrm flipV="1">
                <a:off x="770" y="1529"/>
                <a:ext cx="0" cy="2332"/>
              </a:xfrm>
              <a:prstGeom prst="line">
                <a:avLst/>
              </a:prstGeom>
              <a:noFill/>
              <a:ln w="22225">
                <a:solidFill>
                  <a:srgbClr val="FF0000"/>
                </a:solidFill>
                <a:round/>
                <a:headEnd/>
                <a:tailEnd type="triangle" w="lg" len="lg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02" name="Line 15"/>
              <p:cNvSpPr>
                <a:spLocks noChangeShapeType="1"/>
              </p:cNvSpPr>
              <p:nvPr/>
            </p:nvSpPr>
            <p:spPr bwMode="auto">
              <a:xfrm>
                <a:off x="770" y="3861"/>
                <a:ext cx="2823" cy="0"/>
              </a:xfrm>
              <a:prstGeom prst="line">
                <a:avLst/>
              </a:prstGeom>
              <a:noFill/>
              <a:ln w="22225">
                <a:solidFill>
                  <a:srgbClr val="FF0000"/>
                </a:solidFill>
                <a:round/>
                <a:headEnd/>
                <a:tailEnd type="triangle" w="lg" len="lg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03" name="Text Box 16"/>
              <p:cNvSpPr txBox="1">
                <a:spLocks noChangeArrowheads="1"/>
              </p:cNvSpPr>
              <p:nvPr/>
            </p:nvSpPr>
            <p:spPr bwMode="auto">
              <a:xfrm>
                <a:off x="938" y="1827"/>
                <a:ext cx="614" cy="3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/>
                <a:r>
                  <a:rPr lang="en-US"/>
                  <a:t>solid</a:t>
                </a:r>
              </a:p>
            </p:txBody>
          </p:sp>
          <p:sp>
            <p:nvSpPr>
              <p:cNvPr id="28704" name="Text Box 17"/>
              <p:cNvSpPr txBox="1">
                <a:spLocks noChangeArrowheads="1"/>
              </p:cNvSpPr>
              <p:nvPr/>
            </p:nvSpPr>
            <p:spPr bwMode="auto">
              <a:xfrm>
                <a:off x="1976" y="2027"/>
                <a:ext cx="860" cy="3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/>
                <a:r>
                  <a:rPr lang="en-US"/>
                  <a:t>liquid</a:t>
                </a:r>
              </a:p>
            </p:txBody>
          </p:sp>
          <p:sp>
            <p:nvSpPr>
              <p:cNvPr id="28705" name="Text Box 18"/>
              <p:cNvSpPr txBox="1">
                <a:spLocks noChangeArrowheads="1"/>
              </p:cNvSpPr>
              <p:nvPr/>
            </p:nvSpPr>
            <p:spPr bwMode="auto">
              <a:xfrm>
                <a:off x="2744" y="3133"/>
                <a:ext cx="614" cy="3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/>
                <a:r>
                  <a:rPr lang="en-US"/>
                  <a:t>gas</a:t>
                </a:r>
              </a:p>
            </p:txBody>
          </p:sp>
          <p:sp>
            <p:nvSpPr>
              <p:cNvPr id="28706" name="Text Box 19"/>
              <p:cNvSpPr txBox="1">
                <a:spLocks noChangeArrowheads="1"/>
              </p:cNvSpPr>
              <p:nvPr/>
            </p:nvSpPr>
            <p:spPr bwMode="auto">
              <a:xfrm>
                <a:off x="79" y="2557"/>
                <a:ext cx="982" cy="3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/>
                <a:r>
                  <a:rPr lang="en-US"/>
                  <a:t>1 atm</a:t>
                </a:r>
              </a:p>
            </p:txBody>
          </p:sp>
        </p:grpSp>
        <p:sp>
          <p:nvSpPr>
            <p:cNvPr id="28694" name="Line 37"/>
            <p:cNvSpPr>
              <a:spLocks noChangeShapeType="1"/>
            </p:cNvSpPr>
            <p:nvPr/>
          </p:nvSpPr>
          <p:spPr bwMode="auto">
            <a:xfrm flipH="1">
              <a:off x="3408" y="1692"/>
              <a:ext cx="467" cy="0"/>
            </a:xfrm>
            <a:prstGeom prst="line">
              <a:avLst/>
            </a:prstGeom>
            <a:noFill/>
            <a:ln w="3175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7" name="Group 49"/>
          <p:cNvGrpSpPr>
            <a:grpSpLocks/>
          </p:cNvGrpSpPr>
          <p:nvPr/>
        </p:nvGrpSpPr>
        <p:grpSpPr bwMode="auto">
          <a:xfrm>
            <a:off x="5499100" y="2924175"/>
            <a:ext cx="2201863" cy="519113"/>
            <a:chOff x="3464" y="1842"/>
            <a:chExt cx="1387" cy="327"/>
          </a:xfrm>
        </p:grpSpPr>
        <p:sp>
          <p:nvSpPr>
            <p:cNvPr id="28689" name="Rectangle 36"/>
            <p:cNvSpPr>
              <a:spLocks noChangeArrowheads="1"/>
            </p:cNvSpPr>
            <p:nvPr/>
          </p:nvSpPr>
          <p:spPr bwMode="auto">
            <a:xfrm>
              <a:off x="3961" y="1842"/>
              <a:ext cx="890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>
                  <a:solidFill>
                    <a:srgbClr val="000000"/>
                  </a:solidFill>
                </a:rPr>
                <a:t>solution</a:t>
              </a:r>
            </a:p>
          </p:txBody>
        </p:sp>
        <p:sp>
          <p:nvSpPr>
            <p:cNvPr id="28690" name="Line 38"/>
            <p:cNvSpPr>
              <a:spLocks noChangeShapeType="1"/>
            </p:cNvSpPr>
            <p:nvPr/>
          </p:nvSpPr>
          <p:spPr bwMode="auto">
            <a:xfrm flipH="1">
              <a:off x="3464" y="2028"/>
              <a:ext cx="467" cy="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8" name="Group 42"/>
          <p:cNvGrpSpPr>
            <a:grpSpLocks/>
          </p:cNvGrpSpPr>
          <p:nvPr/>
        </p:nvGrpSpPr>
        <p:grpSpPr bwMode="auto">
          <a:xfrm>
            <a:off x="5915025" y="4083050"/>
            <a:ext cx="2479675" cy="965200"/>
            <a:chOff x="3635" y="2362"/>
            <a:chExt cx="1562" cy="608"/>
          </a:xfrm>
        </p:grpSpPr>
        <p:sp>
          <p:nvSpPr>
            <p:cNvPr id="28686" name="Rectangle 39"/>
            <p:cNvSpPr>
              <a:spLocks noChangeArrowheads="1"/>
            </p:cNvSpPr>
            <p:nvPr/>
          </p:nvSpPr>
          <p:spPr bwMode="auto">
            <a:xfrm>
              <a:off x="3635" y="2362"/>
              <a:ext cx="1562" cy="608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/>
              <a:r>
                <a:rPr lang="en-US">
                  <a:solidFill>
                    <a:srgbClr val="000000"/>
                  </a:solidFill>
                </a:rPr>
                <a:t>Note that FP</a:t>
              </a:r>
            </a:p>
            <a:p>
              <a:pPr algn="l"/>
              <a:r>
                <a:rPr lang="en-US">
                  <a:solidFill>
                    <a:srgbClr val="000000"/>
                  </a:solidFill>
                </a:rPr>
                <a:t>and BP   .</a:t>
              </a:r>
            </a:p>
          </p:txBody>
        </p:sp>
        <p:sp>
          <p:nvSpPr>
            <p:cNvPr id="28687" name="Line 40"/>
            <p:cNvSpPr>
              <a:spLocks noChangeShapeType="1"/>
            </p:cNvSpPr>
            <p:nvPr/>
          </p:nvSpPr>
          <p:spPr bwMode="auto">
            <a:xfrm flipV="1">
              <a:off x="4521" y="2683"/>
              <a:ext cx="0" cy="20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8688" name="Line 41"/>
            <p:cNvSpPr>
              <a:spLocks noChangeShapeType="1"/>
            </p:cNvSpPr>
            <p:nvPr/>
          </p:nvSpPr>
          <p:spPr bwMode="auto">
            <a:xfrm flipV="1">
              <a:off x="5074" y="2420"/>
              <a:ext cx="0" cy="20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lg" len="lg"/>
              <a:tailEnd type="none" w="lg" len="lg"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453429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676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676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676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676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3676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2000"/>
                                        <p:tgtEl>
                                          <p:spTgt spid="3676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676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676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676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2000"/>
                                        <p:tgtEl>
                                          <p:spTgt spid="367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676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676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676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6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6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6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9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7647" grpId="0"/>
      <p:bldP spid="367642" grpId="0" animBg="1"/>
      <p:bldP spid="367648" grpId="0"/>
      <p:bldP spid="367645" grpId="0" animBg="1"/>
      <p:bldP spid="367649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6381750" y="742950"/>
            <a:ext cx="2360613" cy="827088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68653" name="Rectangle 13"/>
          <p:cNvSpPr>
            <a:spLocks noChangeArrowheads="1"/>
          </p:cNvSpPr>
          <p:nvPr/>
        </p:nvSpPr>
        <p:spPr bwMode="auto">
          <a:xfrm>
            <a:off x="6470650" y="854075"/>
            <a:ext cx="2178050" cy="612775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9700" name="Rectangle 5"/>
          <p:cNvSpPr>
            <a:spLocks noChangeArrowheads="1"/>
          </p:cNvSpPr>
          <p:nvPr/>
        </p:nvSpPr>
        <p:spPr bwMode="auto">
          <a:xfrm>
            <a:off x="446088" y="676275"/>
            <a:ext cx="5849937" cy="946150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/>
              <a:t>The freezing point depression and</a:t>
            </a:r>
          </a:p>
          <a:p>
            <a:pPr algn="l"/>
            <a:r>
              <a:rPr lang="en-US"/>
              <a:t>boiling point elevation are given by: </a:t>
            </a:r>
          </a:p>
        </p:txBody>
      </p:sp>
      <p:sp>
        <p:nvSpPr>
          <p:cNvPr id="368646" name="Rectangle 6"/>
          <p:cNvSpPr>
            <a:spLocks noChangeArrowheads="1"/>
          </p:cNvSpPr>
          <p:nvPr/>
        </p:nvSpPr>
        <p:spPr bwMode="auto">
          <a:xfrm>
            <a:off x="6521450" y="893763"/>
            <a:ext cx="207486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>
                <a:solidFill>
                  <a:srgbClr val="000000"/>
                </a:solidFill>
                <a:latin typeface="Symbol" pitchFamily="18" charset="2"/>
              </a:rPr>
              <a:t>D</a:t>
            </a:r>
            <a:r>
              <a:rPr lang="en-US">
                <a:solidFill>
                  <a:srgbClr val="000000"/>
                </a:solidFill>
              </a:rPr>
              <a:t>T</a:t>
            </a:r>
            <a:r>
              <a:rPr lang="en-US" baseline="-25000">
                <a:solidFill>
                  <a:srgbClr val="000000"/>
                </a:solidFill>
              </a:rPr>
              <a:t>x</a:t>
            </a:r>
            <a:r>
              <a:rPr lang="en-US">
                <a:solidFill>
                  <a:srgbClr val="000000"/>
                </a:solidFill>
              </a:rPr>
              <a:t> = K</a:t>
            </a:r>
            <a:r>
              <a:rPr lang="en-US" baseline="-25000">
                <a:solidFill>
                  <a:srgbClr val="000000"/>
                </a:solidFill>
              </a:rPr>
              <a:t>x</a:t>
            </a:r>
            <a:r>
              <a:rPr lang="en-US">
                <a:solidFill>
                  <a:srgbClr val="000000"/>
                </a:solidFill>
              </a:rPr>
              <a:t> m i</a:t>
            </a:r>
          </a:p>
        </p:txBody>
      </p:sp>
      <p:sp>
        <p:nvSpPr>
          <p:cNvPr id="368647" name="Rectangle 7"/>
          <p:cNvSpPr>
            <a:spLocks noChangeArrowheads="1"/>
          </p:cNvSpPr>
          <p:nvPr/>
        </p:nvSpPr>
        <p:spPr bwMode="auto">
          <a:xfrm>
            <a:off x="981075" y="1951038"/>
            <a:ext cx="6053138" cy="519112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>
                <a:latin typeface="Symbol" pitchFamily="18" charset="2"/>
              </a:rPr>
              <a:t>D</a:t>
            </a:r>
            <a:r>
              <a:rPr lang="en-US"/>
              <a:t>T</a:t>
            </a:r>
            <a:r>
              <a:rPr lang="en-US" baseline="-25000"/>
              <a:t>x</a:t>
            </a:r>
            <a:r>
              <a:rPr lang="en-US"/>
              <a:t> = FP depression or BP elevation </a:t>
            </a:r>
          </a:p>
        </p:txBody>
      </p:sp>
      <p:sp>
        <p:nvSpPr>
          <p:cNvPr id="368648" name="Rectangle 8"/>
          <p:cNvSpPr>
            <a:spLocks noChangeArrowheads="1"/>
          </p:cNvSpPr>
          <p:nvPr/>
        </p:nvSpPr>
        <p:spPr bwMode="auto">
          <a:xfrm>
            <a:off x="1168400" y="2598738"/>
            <a:ext cx="6694488" cy="946150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/>
              <a:t>K</a:t>
            </a:r>
            <a:r>
              <a:rPr lang="en-US" baseline="-25000"/>
              <a:t>x</a:t>
            </a:r>
            <a:r>
              <a:rPr lang="en-US"/>
              <a:t> = K</a:t>
            </a:r>
            <a:r>
              <a:rPr lang="en-US" baseline="-25000"/>
              <a:t>f</a:t>
            </a:r>
            <a:r>
              <a:rPr lang="en-US"/>
              <a:t> (molal FP depression constant) or</a:t>
            </a:r>
          </a:p>
          <a:p>
            <a:pPr algn="l"/>
            <a:r>
              <a:rPr lang="en-US"/>
              <a:t>        K</a:t>
            </a:r>
            <a:r>
              <a:rPr lang="en-US" baseline="-25000"/>
              <a:t>b</a:t>
            </a:r>
            <a:r>
              <a:rPr lang="en-US"/>
              <a:t> (molal BP elevation constant)</a:t>
            </a:r>
          </a:p>
        </p:txBody>
      </p:sp>
      <p:sp>
        <p:nvSpPr>
          <p:cNvPr id="368649" name="Rectangle 9"/>
          <p:cNvSpPr>
            <a:spLocks noChangeArrowheads="1"/>
          </p:cNvSpPr>
          <p:nvPr/>
        </p:nvSpPr>
        <p:spPr bwMode="auto">
          <a:xfrm>
            <a:off x="2317750" y="3605213"/>
            <a:ext cx="4897438" cy="519112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/>
              <a:t>-- they depend on the solvent </a:t>
            </a:r>
          </a:p>
        </p:txBody>
      </p:sp>
      <p:sp>
        <p:nvSpPr>
          <p:cNvPr id="368650" name="Rectangle 10"/>
          <p:cNvSpPr>
            <a:spLocks noChangeArrowheads="1"/>
          </p:cNvSpPr>
          <p:nvPr/>
        </p:nvSpPr>
        <p:spPr bwMode="auto">
          <a:xfrm>
            <a:off x="2319338" y="4187022"/>
            <a:ext cx="2031325" cy="954107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dirty="0"/>
              <a:t>-- for water</a:t>
            </a:r>
            <a:r>
              <a:rPr lang="en-US" dirty="0" smtClean="0"/>
              <a:t>:</a:t>
            </a:r>
            <a:endParaRPr lang="en-US" dirty="0">
              <a:solidFill>
                <a:srgbClr val="000000"/>
              </a:solidFill>
            </a:endParaRPr>
          </a:p>
          <a:p>
            <a:pPr algn="l"/>
            <a:r>
              <a:rPr lang="en-US" dirty="0">
                <a:solidFill>
                  <a:srgbClr val="000000"/>
                </a:solidFill>
              </a:rPr>
              <a:t>		</a:t>
            </a:r>
            <a:endParaRPr lang="en-US" dirty="0"/>
          </a:p>
        </p:txBody>
      </p:sp>
      <p:sp>
        <p:nvSpPr>
          <p:cNvPr id="368651" name="Rectangle 11"/>
          <p:cNvSpPr>
            <a:spLocks noChangeArrowheads="1"/>
          </p:cNvSpPr>
          <p:nvPr/>
        </p:nvSpPr>
        <p:spPr bwMode="auto">
          <a:xfrm>
            <a:off x="1273175" y="5346234"/>
            <a:ext cx="3951723" cy="523220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dirty="0"/>
              <a:t>m = molality of </a:t>
            </a:r>
            <a:r>
              <a:rPr lang="en-US" dirty="0" smtClean="0"/>
              <a:t>solution </a:t>
            </a:r>
            <a:endParaRPr lang="en-US" dirty="0"/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4334897" y="4187022"/>
            <a:ext cx="2557110" cy="954107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dirty="0" err="1" smtClean="0"/>
              <a:t>K</a:t>
            </a:r>
            <a:r>
              <a:rPr lang="en-US" baseline="-25000" dirty="0" err="1" smtClean="0"/>
              <a:t>f</a:t>
            </a:r>
            <a:r>
              <a:rPr lang="en-US" dirty="0" smtClean="0"/>
              <a:t> </a:t>
            </a:r>
            <a:r>
              <a:rPr lang="en-US" baseline="-25000" dirty="0" smtClean="0"/>
              <a:t> </a:t>
            </a:r>
            <a:r>
              <a:rPr lang="en-US" dirty="0"/>
              <a:t>=</a:t>
            </a:r>
            <a:r>
              <a:rPr lang="en-US" dirty="0">
                <a:solidFill>
                  <a:srgbClr val="000000"/>
                </a:solidFill>
              </a:rPr>
              <a:t> 1.86</a:t>
            </a:r>
            <a:r>
              <a:rPr lang="en-US" baseline="30000" dirty="0">
                <a:solidFill>
                  <a:srgbClr val="000000"/>
                </a:solidFill>
              </a:rPr>
              <a:t>o</a:t>
            </a:r>
            <a:r>
              <a:rPr lang="en-US" dirty="0">
                <a:solidFill>
                  <a:srgbClr val="000000"/>
                </a:solidFill>
              </a:rPr>
              <a:t>C/m</a:t>
            </a:r>
          </a:p>
          <a:p>
            <a:pPr algn="l"/>
            <a:r>
              <a:rPr lang="en-US" dirty="0" smtClean="0"/>
              <a:t>K</a:t>
            </a:r>
            <a:r>
              <a:rPr lang="en-US" baseline="-25000" dirty="0" smtClean="0"/>
              <a:t>b</a:t>
            </a:r>
            <a:r>
              <a:rPr lang="en-US" dirty="0" smtClean="0"/>
              <a:t> </a:t>
            </a:r>
            <a:r>
              <a:rPr lang="en-US" dirty="0"/>
              <a:t>= </a:t>
            </a:r>
            <a:r>
              <a:rPr lang="en-US" dirty="0">
                <a:solidFill>
                  <a:srgbClr val="000000"/>
                </a:solidFill>
              </a:rPr>
              <a:t>0.52</a:t>
            </a:r>
            <a:r>
              <a:rPr lang="en-US" baseline="30000" dirty="0">
                <a:solidFill>
                  <a:srgbClr val="000000"/>
                </a:solidFill>
              </a:rPr>
              <a:t>o</a:t>
            </a:r>
            <a:r>
              <a:rPr lang="en-US" dirty="0">
                <a:solidFill>
                  <a:srgbClr val="000000"/>
                </a:solidFill>
              </a:rPr>
              <a:t>C/m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817587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686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686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686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686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368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864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864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86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864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864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86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686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686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686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68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6" dur="80"/>
                                        <p:tgtEl>
                                          <p:spTgt spid="3686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7" dur="80"/>
                                        <p:tgtEl>
                                          <p:spTgt spid="3686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80"/>
                                        <p:tgtEl>
                                          <p:spTgt spid="3686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3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4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6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865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6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865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6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86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368653" grpId="0" animBg="1"/>
      <p:bldP spid="368646" grpId="0"/>
      <p:bldP spid="368647" grpId="0"/>
      <p:bldP spid="368648" grpId="0"/>
      <p:bldP spid="368649" grpId="0"/>
      <p:bldP spid="368650" grpId="0"/>
      <p:bldP spid="368651" grpId="0"/>
      <p:bldP spid="12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5"/>
          <p:cNvSpPr>
            <a:spLocks noChangeArrowheads="1"/>
          </p:cNvSpPr>
          <p:nvPr/>
        </p:nvSpPr>
        <p:spPr bwMode="auto">
          <a:xfrm>
            <a:off x="992188" y="261938"/>
            <a:ext cx="3727450" cy="1373187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dirty="0" err="1"/>
              <a:t>i</a:t>
            </a:r>
            <a:r>
              <a:rPr lang="en-US" dirty="0"/>
              <a:t> = </a:t>
            </a:r>
            <a:r>
              <a:rPr lang="en-US" dirty="0" err="1"/>
              <a:t>van’t</a:t>
            </a:r>
            <a:r>
              <a:rPr lang="en-US" dirty="0"/>
              <a:t> Hoff factor</a:t>
            </a:r>
          </a:p>
          <a:p>
            <a:pPr algn="l"/>
            <a:r>
              <a:rPr lang="en-US" dirty="0"/>
              <a:t>    (accounts for # of</a:t>
            </a:r>
          </a:p>
          <a:p>
            <a:pPr algn="l"/>
            <a:r>
              <a:rPr lang="en-US" dirty="0"/>
              <a:t>   particles in solution) </a:t>
            </a:r>
          </a:p>
        </p:txBody>
      </p:sp>
      <p:sp>
        <p:nvSpPr>
          <p:cNvPr id="369670" name="Rectangle 6"/>
          <p:cNvSpPr>
            <a:spLocks noChangeArrowheads="1"/>
          </p:cNvSpPr>
          <p:nvPr/>
        </p:nvSpPr>
        <p:spPr bwMode="auto">
          <a:xfrm>
            <a:off x="925513" y="2314575"/>
            <a:ext cx="4608512" cy="519113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/>
              <a:t>-- i = __  for nonelectrolytes </a:t>
            </a:r>
          </a:p>
        </p:txBody>
      </p:sp>
      <p:sp>
        <p:nvSpPr>
          <p:cNvPr id="369671" name="Rectangle 7"/>
          <p:cNvSpPr>
            <a:spLocks noChangeArrowheads="1"/>
          </p:cNvSpPr>
          <p:nvPr/>
        </p:nvSpPr>
        <p:spPr bwMode="auto">
          <a:xfrm>
            <a:off x="663575" y="1771650"/>
            <a:ext cx="441801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dirty="0"/>
              <a:t>In aq. soln., assume that…</a:t>
            </a:r>
          </a:p>
        </p:txBody>
      </p:sp>
      <p:sp>
        <p:nvSpPr>
          <p:cNvPr id="369672" name="Rectangle 8"/>
          <p:cNvSpPr>
            <a:spLocks noChangeArrowheads="1"/>
          </p:cNvSpPr>
          <p:nvPr/>
        </p:nvSpPr>
        <p:spPr bwMode="auto">
          <a:xfrm>
            <a:off x="925513" y="2841625"/>
            <a:ext cx="4464050" cy="519113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/>
              <a:t>-- i = __  for KBr, NaCl, etc.</a:t>
            </a:r>
          </a:p>
        </p:txBody>
      </p:sp>
      <p:sp>
        <p:nvSpPr>
          <p:cNvPr id="369673" name="Rectangle 9"/>
          <p:cNvSpPr>
            <a:spLocks noChangeArrowheads="1"/>
          </p:cNvSpPr>
          <p:nvPr/>
        </p:nvSpPr>
        <p:spPr bwMode="auto">
          <a:xfrm>
            <a:off x="925513" y="3448050"/>
            <a:ext cx="3810000" cy="519113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/>
              <a:t>-- i = __  for CaCl</a:t>
            </a:r>
            <a:r>
              <a:rPr lang="en-US" baseline="-25000"/>
              <a:t>2</a:t>
            </a:r>
            <a:r>
              <a:rPr lang="en-US"/>
              <a:t>, etc.</a:t>
            </a:r>
          </a:p>
        </p:txBody>
      </p:sp>
      <p:sp>
        <p:nvSpPr>
          <p:cNvPr id="30727" name="Rectangle 10"/>
          <p:cNvSpPr>
            <a:spLocks noChangeArrowheads="1"/>
          </p:cNvSpPr>
          <p:nvPr/>
        </p:nvSpPr>
        <p:spPr bwMode="auto">
          <a:xfrm>
            <a:off x="5484813" y="3630613"/>
            <a:ext cx="3563937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000000"/>
                </a:solidFill>
                <a:latin typeface="Arial Narrow" pitchFamily="34" charset="0"/>
              </a:rPr>
              <a:t>Jacobus Henricus van’t Hoff</a:t>
            </a:r>
          </a:p>
          <a:p>
            <a:r>
              <a:rPr lang="en-US" sz="2000" b="1">
                <a:solidFill>
                  <a:srgbClr val="000000"/>
                </a:solidFill>
                <a:latin typeface="Arial Narrow" pitchFamily="34" charset="0"/>
              </a:rPr>
              <a:t>(1852 – 1911)</a:t>
            </a:r>
          </a:p>
        </p:txBody>
      </p:sp>
      <p:sp>
        <p:nvSpPr>
          <p:cNvPr id="369676" name="Rectangle 12"/>
          <p:cNvSpPr>
            <a:spLocks noChangeArrowheads="1"/>
          </p:cNvSpPr>
          <p:nvPr/>
        </p:nvSpPr>
        <p:spPr bwMode="auto">
          <a:xfrm>
            <a:off x="309563" y="5186363"/>
            <a:ext cx="6732587" cy="1373187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/>
              <a:t>In reality, the van’t Hoff factor isn’t always</a:t>
            </a:r>
          </a:p>
          <a:p>
            <a:pPr algn="l"/>
            <a:r>
              <a:rPr lang="en-US"/>
              <a:t>an integer. Use the guidelines unless</a:t>
            </a:r>
          </a:p>
          <a:p>
            <a:pPr algn="l"/>
            <a:r>
              <a:rPr lang="en-US"/>
              <a:t>given information to the contrary.</a:t>
            </a:r>
          </a:p>
        </p:txBody>
      </p:sp>
      <p:sp>
        <p:nvSpPr>
          <p:cNvPr id="369678" name="Rectangle 14"/>
          <p:cNvSpPr>
            <a:spLocks noChangeArrowheads="1"/>
          </p:cNvSpPr>
          <p:nvPr/>
        </p:nvSpPr>
        <p:spPr bwMode="auto">
          <a:xfrm>
            <a:off x="1838325" y="2298700"/>
            <a:ext cx="3825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369679" name="Rectangle 15"/>
          <p:cNvSpPr>
            <a:spLocks noChangeArrowheads="1"/>
          </p:cNvSpPr>
          <p:nvPr/>
        </p:nvSpPr>
        <p:spPr bwMode="auto">
          <a:xfrm>
            <a:off x="1838325" y="2827338"/>
            <a:ext cx="38258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369680" name="Rectangle 16"/>
          <p:cNvSpPr>
            <a:spLocks noChangeArrowheads="1"/>
          </p:cNvSpPr>
          <p:nvPr/>
        </p:nvSpPr>
        <p:spPr bwMode="auto">
          <a:xfrm>
            <a:off x="1838325" y="3433763"/>
            <a:ext cx="38258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>
                <a:solidFill>
                  <a:srgbClr val="000000"/>
                </a:solidFill>
              </a:rPr>
              <a:t>3</a:t>
            </a:r>
          </a:p>
        </p:txBody>
      </p:sp>
      <p:pic>
        <p:nvPicPr>
          <p:cNvPr id="369681" name="Picture 17" descr="MCj01513370000[1]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54888" y="4822825"/>
            <a:ext cx="1493837" cy="179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33" name="Picture 19" descr="Jacobus Henricus van 't Hoff">
            <a:hlinkClick r:id="rId3" tooltip="Jacobus Henricus van 't Hoff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0" y="290513"/>
            <a:ext cx="2339975" cy="331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4" name="Group 13"/>
          <p:cNvGrpSpPr/>
          <p:nvPr/>
        </p:nvGrpSpPr>
        <p:grpSpPr>
          <a:xfrm>
            <a:off x="215319" y="4583825"/>
            <a:ext cx="498855" cy="411327"/>
            <a:chOff x="119657" y="6331229"/>
            <a:chExt cx="498855" cy="411327"/>
          </a:xfrm>
        </p:grpSpPr>
        <p:sp>
          <p:nvSpPr>
            <p:cNvPr id="15" name="Octagon 14"/>
            <p:cNvSpPr/>
            <p:nvPr/>
          </p:nvSpPr>
          <p:spPr>
            <a:xfrm>
              <a:off x="163422" y="6331229"/>
              <a:ext cx="411327" cy="411327"/>
            </a:xfrm>
            <a:prstGeom prst="octagon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solidFill>
                  <a:srgbClr val="FFFFFF"/>
                </a:solidFill>
              </a:endParaRPr>
            </a:p>
          </p:txBody>
        </p:sp>
        <p:sp>
          <p:nvSpPr>
            <p:cNvPr id="16" name="Text Box 30"/>
            <p:cNvSpPr txBox="1">
              <a:spLocks noChangeArrowheads="1"/>
            </p:cNvSpPr>
            <p:nvPr/>
          </p:nvSpPr>
          <p:spPr bwMode="auto">
            <a:xfrm>
              <a:off x="119657" y="6406087"/>
              <a:ext cx="498855" cy="261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1440" rIns="91440">
              <a:spAutoFit/>
            </a:bodyPr>
            <a:lstStyle/>
            <a:p>
              <a:pPr algn="ctr"/>
              <a:r>
                <a:rPr lang="en-US" sz="1100" b="1" dirty="0" smtClean="0">
                  <a:solidFill>
                    <a:srgbClr val="FFFFFF"/>
                  </a:solidFill>
                  <a:latin typeface="Arial Narrow" panose="020B0606020202030204" pitchFamily="34" charset="0"/>
                </a:rPr>
                <a:t>STOP</a:t>
              </a:r>
              <a:endParaRPr lang="en-US" sz="1100" b="1" dirty="0">
                <a:solidFill>
                  <a:srgbClr val="FFFFFF"/>
                </a:solidFill>
                <a:latin typeface="Arial Narrow" panose="020B0606020202030204" pitchFamily="34" charset="0"/>
              </a:endParaRPr>
            </a:p>
          </p:txBody>
        </p:sp>
      </p:grpSp>
      <p:sp>
        <p:nvSpPr>
          <p:cNvPr id="17" name="Rectangle 2"/>
          <p:cNvSpPr>
            <a:spLocks noChangeArrowheads="1"/>
          </p:cNvSpPr>
          <p:nvPr/>
        </p:nvSpPr>
        <p:spPr bwMode="auto">
          <a:xfrm>
            <a:off x="1749425" y="4083050"/>
            <a:ext cx="2360613" cy="827088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9" name="Rectangle 6"/>
          <p:cNvSpPr>
            <a:spLocks noChangeArrowheads="1"/>
          </p:cNvSpPr>
          <p:nvPr/>
        </p:nvSpPr>
        <p:spPr bwMode="auto">
          <a:xfrm>
            <a:off x="1889125" y="4233863"/>
            <a:ext cx="207486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>
                <a:solidFill>
                  <a:srgbClr val="000000"/>
                </a:solidFill>
                <a:latin typeface="Symbol" pitchFamily="18" charset="2"/>
              </a:rPr>
              <a:t>D</a:t>
            </a:r>
            <a:r>
              <a:rPr lang="en-US">
                <a:solidFill>
                  <a:srgbClr val="000000"/>
                </a:solidFill>
              </a:rPr>
              <a:t>T</a:t>
            </a:r>
            <a:r>
              <a:rPr lang="en-US" baseline="-25000">
                <a:solidFill>
                  <a:srgbClr val="000000"/>
                </a:solidFill>
              </a:rPr>
              <a:t>x</a:t>
            </a:r>
            <a:r>
              <a:rPr lang="en-US">
                <a:solidFill>
                  <a:srgbClr val="000000"/>
                </a:solidFill>
              </a:rPr>
              <a:t> = K</a:t>
            </a:r>
            <a:r>
              <a:rPr lang="en-US" baseline="-25000">
                <a:solidFill>
                  <a:srgbClr val="000000"/>
                </a:solidFill>
              </a:rPr>
              <a:t>x</a:t>
            </a:r>
            <a:r>
              <a:rPr lang="en-US">
                <a:solidFill>
                  <a:srgbClr val="000000"/>
                </a:solidFill>
              </a:rPr>
              <a:t> m i</a:t>
            </a:r>
          </a:p>
        </p:txBody>
      </p:sp>
    </p:spTree>
    <p:extLst>
      <p:ext uri="{BB962C8B-B14F-4D97-AF65-F5344CB8AC3E}">
        <p14:creationId xmlns:p14="http://schemas.microsoft.com/office/powerpoint/2010/main" val="10301090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6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967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967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96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6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967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967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96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6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967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967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96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6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967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967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96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6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696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6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696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696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6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696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6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696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696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6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696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6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696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696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696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696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696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500"/>
                            </p:stCondLst>
                            <p:childTnLst>
                              <p:par>
                                <p:cTn id="6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369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7500"/>
                            </p:stCondLst>
                            <p:childTnLst>
                              <p:par>
                                <p:cTn id="71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9670" grpId="0"/>
      <p:bldP spid="369671" grpId="0"/>
      <p:bldP spid="369672" grpId="0"/>
      <p:bldP spid="369673" grpId="0"/>
      <p:bldP spid="369676" grpId="0" animBg="1"/>
      <p:bldP spid="369678" grpId="0"/>
      <p:bldP spid="369679" grpId="0"/>
      <p:bldP spid="36968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3179685" y="3230477"/>
            <a:ext cx="3810000" cy="2744674"/>
            <a:chOff x="3179685" y="2568305"/>
            <a:chExt cx="3810000" cy="2744674"/>
          </a:xfrm>
        </p:grpSpPr>
        <p:pic>
          <p:nvPicPr>
            <p:cNvPr id="5124" name="Picture 4" descr="http://www.dreamstime.com/two-chocolate-brownies-stacked-together-on-white-thumb10492874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79685" y="2568305"/>
              <a:ext cx="3810000" cy="25431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Rectangle 4"/>
            <p:cNvSpPr/>
            <p:nvPr/>
          </p:nvSpPr>
          <p:spPr bwMode="auto">
            <a:xfrm>
              <a:off x="5391807" y="4713890"/>
              <a:ext cx="1427064" cy="599089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6" name="Rectangle 29"/>
          <p:cNvSpPr>
            <a:spLocks noChangeArrowheads="1"/>
          </p:cNvSpPr>
          <p:nvPr/>
        </p:nvSpPr>
        <p:spPr bwMode="auto">
          <a:xfrm>
            <a:off x="306367" y="87895"/>
            <a:ext cx="8628452" cy="58477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sz="3200" b="1" dirty="0" smtClean="0">
                <a:solidFill>
                  <a:srgbClr val="0070C0"/>
                </a:solidFill>
                <a:latin typeface="Arial Narrow" pitchFamily="34" charset="0"/>
              </a:rPr>
              <a:t>Saul </a:t>
            </a:r>
            <a:r>
              <a:rPr lang="en-US" sz="3200" b="1" dirty="0" err="1" smtClean="0">
                <a:solidFill>
                  <a:srgbClr val="0070C0"/>
                </a:solidFill>
                <a:latin typeface="Arial Narrow" pitchFamily="34" charset="0"/>
              </a:rPr>
              <a:t>Sulf</a:t>
            </a:r>
            <a:r>
              <a:rPr lang="en-US" sz="3200" b="1" dirty="0" smtClean="0">
                <a:solidFill>
                  <a:srgbClr val="0070C0"/>
                </a:solidFill>
                <a:latin typeface="Arial Narrow" pitchFamily="34" charset="0"/>
              </a:rPr>
              <a:t> ate two huge bars… and peanut butter, too.</a:t>
            </a:r>
            <a:endParaRPr lang="en-US" sz="3200" b="1" dirty="0">
              <a:solidFill>
                <a:srgbClr val="0070C0"/>
              </a:solidFill>
              <a:latin typeface="Arial Narrow" pitchFamily="34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8124" r="23888"/>
          <a:stretch/>
        </p:blipFill>
        <p:spPr bwMode="auto">
          <a:xfrm>
            <a:off x="6732383" y="2128372"/>
            <a:ext cx="2316926" cy="39955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 descr="http://3.bp.blogspot.com/-1IND0XexcU4/TWb0mlvIsUI/AAAAAAAAAXc/dd1T64ItLCQ/s1600/sidiq%2Btalang%2Bstomach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379" y="1032316"/>
            <a:ext cx="3251914" cy="4785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29"/>
          <p:cNvSpPr>
            <a:spLocks noChangeArrowheads="1"/>
          </p:cNvSpPr>
          <p:nvPr/>
        </p:nvSpPr>
        <p:spPr bwMode="auto">
          <a:xfrm>
            <a:off x="203660" y="5844684"/>
            <a:ext cx="3076483" cy="954107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b="1" dirty="0" smtClean="0">
                <a:solidFill>
                  <a:schemeClr val="tx1"/>
                </a:solidFill>
                <a:latin typeface="Arial Narrow" pitchFamily="34" charset="0"/>
              </a:rPr>
              <a:t>the slightly sickened</a:t>
            </a:r>
          </a:p>
          <a:p>
            <a:r>
              <a:rPr lang="en-US" b="1" dirty="0" smtClean="0">
                <a:solidFill>
                  <a:schemeClr val="tx1"/>
                </a:solidFill>
                <a:latin typeface="Arial Narrow" pitchFamily="34" charset="0"/>
              </a:rPr>
              <a:t>Saul </a:t>
            </a:r>
            <a:r>
              <a:rPr lang="en-US" b="1" dirty="0" err="1" smtClean="0">
                <a:solidFill>
                  <a:schemeClr val="tx1"/>
                </a:solidFill>
                <a:latin typeface="Arial Narrow" pitchFamily="34" charset="0"/>
              </a:rPr>
              <a:t>Sulf</a:t>
            </a:r>
            <a:endParaRPr lang="en-US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8" name="Rectangle 29"/>
          <p:cNvSpPr>
            <a:spLocks noChangeArrowheads="1"/>
          </p:cNvSpPr>
          <p:nvPr/>
        </p:nvSpPr>
        <p:spPr bwMode="auto">
          <a:xfrm>
            <a:off x="362759" y="577364"/>
            <a:ext cx="776175" cy="58477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sz="3200" b="1" dirty="0" smtClean="0">
                <a:solidFill>
                  <a:srgbClr val="0070C0"/>
                </a:solidFill>
                <a:latin typeface="+mj-lt"/>
              </a:rPr>
              <a:t>sol</a:t>
            </a:r>
            <a:endParaRPr lang="en-US" sz="3200" b="1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359675" y="589239"/>
            <a:ext cx="1234633" cy="58477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sz="3200" b="1" dirty="0" smtClean="0">
                <a:solidFill>
                  <a:srgbClr val="0070C0"/>
                </a:solidFill>
              </a:rPr>
              <a:t>SO</a:t>
            </a:r>
            <a:r>
              <a:rPr lang="en-US" sz="3200" b="1" baseline="-25000" dirty="0" smtClean="0">
                <a:solidFill>
                  <a:srgbClr val="0070C0"/>
                </a:solidFill>
              </a:rPr>
              <a:t>4</a:t>
            </a:r>
            <a:r>
              <a:rPr lang="en-US" sz="3200" b="1" baseline="30000" dirty="0" smtClean="0">
                <a:solidFill>
                  <a:srgbClr val="0070C0"/>
                </a:solidFill>
              </a:rPr>
              <a:t>2–</a:t>
            </a:r>
            <a:endParaRPr lang="en-US" sz="3200" b="1" dirty="0">
              <a:solidFill>
                <a:srgbClr val="0070C0"/>
              </a:solidFill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2717896" y="589239"/>
            <a:ext cx="1309974" cy="58477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sz="3200" b="1" dirty="0" smtClean="0">
                <a:solidFill>
                  <a:srgbClr val="0070C0"/>
                </a:solidFill>
              </a:rPr>
              <a:t>Hg</a:t>
            </a:r>
            <a:r>
              <a:rPr lang="en-US" sz="3200" b="1" baseline="-25000" dirty="0" smtClean="0">
                <a:solidFill>
                  <a:srgbClr val="0070C0"/>
                </a:solidFill>
              </a:rPr>
              <a:t>2</a:t>
            </a:r>
            <a:r>
              <a:rPr lang="en-US" sz="3200" b="1" baseline="30000" dirty="0" smtClean="0">
                <a:solidFill>
                  <a:srgbClr val="0070C0"/>
                </a:solidFill>
              </a:rPr>
              <a:t>2+</a:t>
            </a:r>
            <a:r>
              <a:rPr lang="en-US" sz="3200" b="1" dirty="0" smtClean="0">
                <a:solidFill>
                  <a:srgbClr val="0070C0"/>
                </a:solidFill>
              </a:rPr>
              <a:t> </a:t>
            </a:r>
            <a:endParaRPr lang="en-US" sz="3200" b="1" dirty="0">
              <a:solidFill>
                <a:srgbClr val="0070C0"/>
              </a:solidFill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6796140" y="589239"/>
            <a:ext cx="1135247" cy="58477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sz="3200" b="1" dirty="0" smtClean="0">
                <a:solidFill>
                  <a:srgbClr val="0070C0"/>
                </a:solidFill>
              </a:rPr>
              <a:t>Pb</a:t>
            </a:r>
            <a:r>
              <a:rPr lang="en-US" sz="3200" b="1" baseline="30000" dirty="0" smtClean="0">
                <a:solidFill>
                  <a:srgbClr val="0070C0"/>
                </a:solidFill>
              </a:rPr>
              <a:t>2+</a:t>
            </a:r>
            <a:r>
              <a:rPr lang="en-US" sz="3200" b="1" dirty="0" smtClean="0">
                <a:solidFill>
                  <a:srgbClr val="0070C0"/>
                </a:solidFill>
              </a:rPr>
              <a:t> </a:t>
            </a:r>
            <a:endParaRPr lang="en-US" sz="3200" b="1" dirty="0">
              <a:solidFill>
                <a:srgbClr val="0070C0"/>
              </a:solidFill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3745237" y="589239"/>
            <a:ext cx="1135247" cy="58477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sz="3200" b="1" dirty="0" smtClean="0">
                <a:solidFill>
                  <a:srgbClr val="0070C0"/>
                </a:solidFill>
              </a:rPr>
              <a:t>Ba</a:t>
            </a:r>
            <a:r>
              <a:rPr lang="en-US" sz="3200" b="1" baseline="30000" dirty="0" smtClean="0">
                <a:solidFill>
                  <a:srgbClr val="0070C0"/>
                </a:solidFill>
              </a:rPr>
              <a:t>2+</a:t>
            </a:r>
            <a:r>
              <a:rPr lang="en-US" sz="3200" b="1" dirty="0" smtClean="0">
                <a:solidFill>
                  <a:srgbClr val="0070C0"/>
                </a:solidFill>
              </a:rPr>
              <a:t> </a:t>
            </a:r>
            <a:endParaRPr lang="en-US" sz="3200" b="1" dirty="0">
              <a:solidFill>
                <a:srgbClr val="0070C0"/>
              </a:solidFill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4593707" y="589239"/>
            <a:ext cx="1045479" cy="58477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sz="3200" b="1" dirty="0" smtClean="0">
                <a:solidFill>
                  <a:srgbClr val="0070C0"/>
                </a:solidFill>
              </a:rPr>
              <a:t>Sr</a:t>
            </a:r>
            <a:r>
              <a:rPr lang="en-US" sz="3200" b="1" baseline="30000" dirty="0" smtClean="0">
                <a:solidFill>
                  <a:srgbClr val="0070C0"/>
                </a:solidFill>
              </a:rPr>
              <a:t>2+</a:t>
            </a:r>
            <a:r>
              <a:rPr lang="en-US" sz="3200" b="1" dirty="0" smtClean="0">
                <a:solidFill>
                  <a:srgbClr val="0070C0"/>
                </a:solidFill>
              </a:rPr>
              <a:t> </a:t>
            </a:r>
            <a:endParaRPr lang="en-US" sz="3200" b="1" dirty="0">
              <a:solidFill>
                <a:srgbClr val="0070C0"/>
              </a:solidFill>
            </a:endParaRPr>
          </a:p>
        </p:txBody>
      </p:sp>
      <p:sp>
        <p:nvSpPr>
          <p:cNvPr id="15" name="Rectangle 29"/>
          <p:cNvSpPr>
            <a:spLocks noChangeArrowheads="1"/>
          </p:cNvSpPr>
          <p:nvPr/>
        </p:nvSpPr>
        <p:spPr bwMode="auto">
          <a:xfrm>
            <a:off x="3239848" y="5844684"/>
            <a:ext cx="3589445" cy="954107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b="1" dirty="0">
                <a:solidFill>
                  <a:schemeClr val="tx1"/>
                </a:solidFill>
                <a:latin typeface="Arial Narrow" pitchFamily="34" charset="0"/>
              </a:rPr>
              <a:t>t</a:t>
            </a:r>
            <a:r>
              <a:rPr lang="en-US" b="1" dirty="0" smtClean="0">
                <a:solidFill>
                  <a:schemeClr val="tx1"/>
                </a:solidFill>
                <a:latin typeface="Arial Narrow" pitchFamily="34" charset="0"/>
              </a:rPr>
              <a:t>wo HUGE, “I’m-going-</a:t>
            </a:r>
          </a:p>
          <a:p>
            <a:r>
              <a:rPr lang="en-US" b="1" dirty="0" smtClean="0">
                <a:solidFill>
                  <a:schemeClr val="tx1"/>
                </a:solidFill>
                <a:latin typeface="Arial Narrow" pitchFamily="34" charset="0"/>
              </a:rPr>
              <a:t>into-a-sugar-coma” bars</a:t>
            </a:r>
            <a:endParaRPr lang="en-US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16" name="Rectangle 29"/>
          <p:cNvSpPr>
            <a:spLocks noChangeArrowheads="1"/>
          </p:cNvSpPr>
          <p:nvPr/>
        </p:nvSpPr>
        <p:spPr bwMode="auto">
          <a:xfrm>
            <a:off x="7357351" y="5844684"/>
            <a:ext cx="1148070" cy="954107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b="1" dirty="0" smtClean="0">
                <a:solidFill>
                  <a:schemeClr val="tx1"/>
                </a:solidFill>
                <a:latin typeface="Arial Narrow" pitchFamily="34" charset="0"/>
              </a:rPr>
              <a:t>peanut</a:t>
            </a:r>
          </a:p>
          <a:p>
            <a:r>
              <a:rPr lang="en-US" b="1" dirty="0" smtClean="0">
                <a:solidFill>
                  <a:schemeClr val="tx1"/>
                </a:solidFill>
                <a:latin typeface="Arial Narrow" pitchFamily="34" charset="0"/>
              </a:rPr>
              <a:t>butter</a:t>
            </a:r>
            <a:endParaRPr lang="en-US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50007" y="661522"/>
            <a:ext cx="8719076" cy="457200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50007" y="5844683"/>
            <a:ext cx="8719076" cy="1005840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17160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6"/>
          <p:cNvSpPr>
            <a:spLocks noChangeArrowheads="1"/>
          </p:cNvSpPr>
          <p:nvPr/>
        </p:nvSpPr>
        <p:spPr bwMode="auto">
          <a:xfrm>
            <a:off x="172190" y="1344053"/>
            <a:ext cx="8459303" cy="15573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 algn="l">
              <a:spcBef>
                <a:spcPct val="20000"/>
              </a:spcBef>
            </a:pPr>
            <a:r>
              <a:rPr lang="en-US" dirty="0" smtClean="0">
                <a:solidFill>
                  <a:srgbClr val="FFFFFF"/>
                </a:solidFill>
                <a:latin typeface="Arial" pitchFamily="34" charset="0"/>
              </a:rPr>
              <a:t>The number of degrees by which a solution’s boiling</a:t>
            </a:r>
          </a:p>
          <a:p>
            <a:pPr marL="342900" indent="-342900" algn="l">
              <a:spcBef>
                <a:spcPct val="20000"/>
              </a:spcBef>
            </a:pPr>
            <a:r>
              <a:rPr lang="en-US" dirty="0" smtClean="0">
                <a:solidFill>
                  <a:srgbClr val="FFFFFF"/>
                </a:solidFill>
                <a:latin typeface="Arial" pitchFamily="34" charset="0"/>
              </a:rPr>
              <a:t>point or freezing point differ from those of the pure</a:t>
            </a:r>
          </a:p>
          <a:p>
            <a:pPr marL="342900" indent="-342900" algn="l">
              <a:spcBef>
                <a:spcPct val="20000"/>
              </a:spcBef>
            </a:pPr>
            <a:r>
              <a:rPr lang="en-US" dirty="0" smtClean="0">
                <a:solidFill>
                  <a:srgbClr val="FFFFFF"/>
                </a:solidFill>
                <a:latin typeface="Arial" pitchFamily="34" charset="0"/>
              </a:rPr>
              <a:t>solvent is given by: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266043" y="248316"/>
            <a:ext cx="6697667" cy="1040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en-US" b="1" dirty="0" smtClean="0">
                <a:solidFill>
                  <a:srgbClr val="FFFF00"/>
                </a:solidFill>
                <a:latin typeface="Arial" pitchFamily="34" charset="0"/>
              </a:rPr>
              <a:t>REVIEW: </a:t>
            </a:r>
            <a:r>
              <a:rPr lang="en-US" b="1" u="sng" dirty="0" smtClean="0">
                <a:solidFill>
                  <a:srgbClr val="FFFF00"/>
                </a:solidFill>
                <a:latin typeface="Arial" pitchFamily="34" charset="0"/>
              </a:rPr>
              <a:t>Boiling Point Elevation</a:t>
            </a:r>
          </a:p>
          <a:p>
            <a:pPr marL="342900" indent="-342900">
              <a:spcBef>
                <a:spcPct val="20000"/>
              </a:spcBef>
            </a:pPr>
            <a:r>
              <a:rPr lang="en-US" b="1" dirty="0">
                <a:solidFill>
                  <a:srgbClr val="FFFF00"/>
                </a:solidFill>
                <a:latin typeface="Arial" pitchFamily="34" charset="0"/>
              </a:rPr>
              <a:t>	</a:t>
            </a:r>
            <a:r>
              <a:rPr lang="en-US" b="1" dirty="0" smtClean="0">
                <a:solidFill>
                  <a:srgbClr val="FFFF00"/>
                </a:solidFill>
                <a:latin typeface="Arial" pitchFamily="34" charset="0"/>
              </a:rPr>
              <a:t>	         </a:t>
            </a:r>
            <a:r>
              <a:rPr lang="en-US" b="1" u="sng" dirty="0" smtClean="0">
                <a:solidFill>
                  <a:srgbClr val="FFFF00"/>
                </a:solidFill>
                <a:latin typeface="Arial" pitchFamily="34" charset="0"/>
              </a:rPr>
              <a:t>and Freezing Point Depression</a:t>
            </a:r>
          </a:p>
        </p:txBody>
      </p:sp>
      <p:sp>
        <p:nvSpPr>
          <p:cNvPr id="16" name="Rectangle 2"/>
          <p:cNvSpPr>
            <a:spLocks noChangeArrowheads="1"/>
          </p:cNvSpPr>
          <p:nvPr/>
        </p:nvSpPr>
        <p:spPr bwMode="auto">
          <a:xfrm>
            <a:off x="4702175" y="2487858"/>
            <a:ext cx="2360613" cy="827088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7" name="Rectangle 6"/>
          <p:cNvSpPr>
            <a:spLocks noChangeArrowheads="1"/>
          </p:cNvSpPr>
          <p:nvPr/>
        </p:nvSpPr>
        <p:spPr bwMode="auto">
          <a:xfrm>
            <a:off x="4841875" y="2638671"/>
            <a:ext cx="207486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>
                <a:solidFill>
                  <a:srgbClr val="000000"/>
                </a:solidFill>
                <a:latin typeface="Symbol" pitchFamily="18" charset="2"/>
              </a:rPr>
              <a:t>D</a:t>
            </a:r>
            <a:r>
              <a:rPr lang="en-US">
                <a:solidFill>
                  <a:srgbClr val="000000"/>
                </a:solidFill>
              </a:rPr>
              <a:t>T</a:t>
            </a:r>
            <a:r>
              <a:rPr lang="en-US" baseline="-25000">
                <a:solidFill>
                  <a:srgbClr val="000000"/>
                </a:solidFill>
              </a:rPr>
              <a:t>x</a:t>
            </a:r>
            <a:r>
              <a:rPr lang="en-US">
                <a:solidFill>
                  <a:srgbClr val="000000"/>
                </a:solidFill>
              </a:rPr>
              <a:t> = K</a:t>
            </a:r>
            <a:r>
              <a:rPr lang="en-US" baseline="-25000">
                <a:solidFill>
                  <a:srgbClr val="000000"/>
                </a:solidFill>
              </a:rPr>
              <a:t>x</a:t>
            </a:r>
            <a:r>
              <a:rPr lang="en-US">
                <a:solidFill>
                  <a:srgbClr val="000000"/>
                </a:solidFill>
              </a:rPr>
              <a:t> m i</a:t>
            </a:r>
          </a:p>
        </p:txBody>
      </p:sp>
      <p:sp>
        <p:nvSpPr>
          <p:cNvPr id="18" name="Rectangle 7"/>
          <p:cNvSpPr>
            <a:spLocks noChangeArrowheads="1"/>
          </p:cNvSpPr>
          <p:nvPr/>
        </p:nvSpPr>
        <p:spPr bwMode="auto">
          <a:xfrm>
            <a:off x="1081897" y="3541959"/>
            <a:ext cx="6053138" cy="519112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>
                <a:solidFill>
                  <a:schemeClr val="bg1"/>
                </a:solidFill>
                <a:latin typeface="Symbol" pitchFamily="18" charset="2"/>
              </a:rPr>
              <a:t>D</a:t>
            </a:r>
            <a:r>
              <a:rPr lang="en-US">
                <a:solidFill>
                  <a:schemeClr val="bg1"/>
                </a:solidFill>
              </a:rPr>
              <a:t>T</a:t>
            </a:r>
            <a:r>
              <a:rPr lang="en-US" baseline="-25000">
                <a:solidFill>
                  <a:schemeClr val="bg1"/>
                </a:solidFill>
              </a:rPr>
              <a:t>x</a:t>
            </a:r>
            <a:r>
              <a:rPr lang="en-US">
                <a:solidFill>
                  <a:schemeClr val="bg1"/>
                </a:solidFill>
              </a:rPr>
              <a:t> = FP depression or BP elevation </a:t>
            </a:r>
          </a:p>
        </p:txBody>
      </p:sp>
      <p:sp>
        <p:nvSpPr>
          <p:cNvPr id="19" name="Rectangle 8"/>
          <p:cNvSpPr>
            <a:spLocks noChangeArrowheads="1"/>
          </p:cNvSpPr>
          <p:nvPr/>
        </p:nvSpPr>
        <p:spPr bwMode="auto">
          <a:xfrm>
            <a:off x="1269222" y="4113459"/>
            <a:ext cx="6694488" cy="946150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>
                <a:solidFill>
                  <a:schemeClr val="bg1"/>
                </a:solidFill>
              </a:rPr>
              <a:t>K</a:t>
            </a:r>
            <a:r>
              <a:rPr lang="en-US" baseline="-25000">
                <a:solidFill>
                  <a:schemeClr val="bg1"/>
                </a:solidFill>
              </a:rPr>
              <a:t>x</a:t>
            </a:r>
            <a:r>
              <a:rPr lang="en-US">
                <a:solidFill>
                  <a:schemeClr val="bg1"/>
                </a:solidFill>
              </a:rPr>
              <a:t> = K</a:t>
            </a:r>
            <a:r>
              <a:rPr lang="en-US" baseline="-25000">
                <a:solidFill>
                  <a:schemeClr val="bg1"/>
                </a:solidFill>
              </a:rPr>
              <a:t>f</a:t>
            </a:r>
            <a:r>
              <a:rPr lang="en-US">
                <a:solidFill>
                  <a:schemeClr val="bg1"/>
                </a:solidFill>
              </a:rPr>
              <a:t> (molal FP depression constant) or</a:t>
            </a:r>
          </a:p>
          <a:p>
            <a:pPr algn="l"/>
            <a:r>
              <a:rPr lang="en-US">
                <a:solidFill>
                  <a:schemeClr val="bg1"/>
                </a:solidFill>
              </a:rPr>
              <a:t>        K</a:t>
            </a:r>
            <a:r>
              <a:rPr lang="en-US" baseline="-25000">
                <a:solidFill>
                  <a:schemeClr val="bg1"/>
                </a:solidFill>
              </a:rPr>
              <a:t>b</a:t>
            </a:r>
            <a:r>
              <a:rPr lang="en-US">
                <a:solidFill>
                  <a:schemeClr val="bg1"/>
                </a:solidFill>
              </a:rPr>
              <a:t> (molal BP elevation constant)</a:t>
            </a:r>
          </a:p>
        </p:txBody>
      </p:sp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1618472" y="5062784"/>
            <a:ext cx="4897438" cy="519112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>
                <a:solidFill>
                  <a:schemeClr val="bg1"/>
                </a:solidFill>
              </a:rPr>
              <a:t>-- they depend on the solvent </a:t>
            </a:r>
          </a:p>
        </p:txBody>
      </p:sp>
      <p:sp>
        <p:nvSpPr>
          <p:cNvPr id="21" name="Rectangle 10"/>
          <p:cNvSpPr>
            <a:spLocks noChangeArrowheads="1"/>
          </p:cNvSpPr>
          <p:nvPr/>
        </p:nvSpPr>
        <p:spPr bwMode="auto">
          <a:xfrm>
            <a:off x="1620060" y="5517136"/>
            <a:ext cx="6965368" cy="523220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dirty="0">
                <a:solidFill>
                  <a:schemeClr val="bg1"/>
                </a:solidFill>
              </a:rPr>
              <a:t>-- for water: </a:t>
            </a:r>
            <a:r>
              <a:rPr lang="en-US" dirty="0" err="1">
                <a:solidFill>
                  <a:schemeClr val="bg1"/>
                </a:solidFill>
              </a:rPr>
              <a:t>K</a:t>
            </a:r>
            <a:r>
              <a:rPr lang="en-US" baseline="-25000" dirty="0" err="1">
                <a:solidFill>
                  <a:schemeClr val="bg1"/>
                </a:solidFill>
              </a:rPr>
              <a:t>f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baseline="-25000" dirty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= </a:t>
            </a:r>
            <a:r>
              <a:rPr lang="en-US" dirty="0" smtClean="0">
                <a:solidFill>
                  <a:schemeClr val="bg1"/>
                </a:solidFill>
              </a:rPr>
              <a:t>1.86</a:t>
            </a:r>
            <a:r>
              <a:rPr lang="en-US" baseline="30000" dirty="0" smtClean="0">
                <a:solidFill>
                  <a:schemeClr val="bg1"/>
                </a:solidFill>
              </a:rPr>
              <a:t>o</a:t>
            </a:r>
            <a:r>
              <a:rPr lang="en-US" dirty="0" smtClean="0">
                <a:solidFill>
                  <a:schemeClr val="bg1"/>
                </a:solidFill>
              </a:rPr>
              <a:t>C/m, K</a:t>
            </a:r>
            <a:r>
              <a:rPr lang="en-US" baseline="-25000" dirty="0" smtClean="0">
                <a:solidFill>
                  <a:schemeClr val="bg1"/>
                </a:solidFill>
              </a:rPr>
              <a:t>b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= 0.52</a:t>
            </a:r>
            <a:r>
              <a:rPr lang="en-US" baseline="30000" dirty="0">
                <a:solidFill>
                  <a:schemeClr val="bg1"/>
                </a:solidFill>
              </a:rPr>
              <a:t>o</a:t>
            </a:r>
            <a:r>
              <a:rPr lang="en-US" dirty="0">
                <a:solidFill>
                  <a:schemeClr val="bg1"/>
                </a:solidFill>
              </a:rPr>
              <a:t>C/m </a:t>
            </a:r>
          </a:p>
        </p:txBody>
      </p:sp>
      <p:sp>
        <p:nvSpPr>
          <p:cNvPr id="22" name="Rectangle 11"/>
          <p:cNvSpPr>
            <a:spLocks noChangeArrowheads="1"/>
          </p:cNvSpPr>
          <p:nvPr/>
        </p:nvSpPr>
        <p:spPr bwMode="auto">
          <a:xfrm>
            <a:off x="1373997" y="6022755"/>
            <a:ext cx="3951723" cy="523220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dirty="0">
                <a:solidFill>
                  <a:schemeClr val="bg1"/>
                </a:solidFill>
              </a:rPr>
              <a:t>m = molality of </a:t>
            </a:r>
            <a:r>
              <a:rPr lang="en-US" dirty="0" smtClean="0">
                <a:solidFill>
                  <a:schemeClr val="bg1"/>
                </a:solidFill>
              </a:rPr>
              <a:t>solution 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34984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2000"/>
    </mc:Choice>
    <mc:Fallback>
      <p:transition spd="slow" advTm="5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  <p:bldP spid="22" grpId="0"/>
    </p:bldLst>
  </p:timing>
  <p:extLst mod="1">
    <p:ext uri="{3A86A75C-4F4B-4683-9AE1-C65F6400EC91}">
      <p14:laserTraceLst xmlns:p14="http://schemas.microsoft.com/office/powerpoint/2010/main">
        <p14:tracePtLst>
          <p14:tracePt t="13751" x="7751763" y="2374900"/>
          <p14:tracePt t="14290" x="7742238" y="2374900"/>
          <p14:tracePt t="14338" x="7732713" y="2374900"/>
          <p14:tracePt t="14345" x="7724775" y="2374900"/>
          <p14:tracePt t="14353" x="7688263" y="2374900"/>
          <p14:tracePt t="14373" x="7616825" y="2374900"/>
          <p14:tracePt t="14394" x="7562850" y="2384425"/>
          <p14:tracePt t="14413" x="7439025" y="2393950"/>
          <p14:tracePt t="14433" x="7313613" y="2393950"/>
          <p14:tracePt t="14454" x="7099300" y="2401888"/>
          <p14:tracePt t="14473" x="6965950" y="2401888"/>
          <p14:tracePt t="14493" x="6751638" y="2401888"/>
          <p14:tracePt t="14514" x="6589713" y="2401888"/>
          <p14:tracePt t="14534" x="6394450" y="2401888"/>
          <p14:tracePt t="14554" x="6251575" y="2374900"/>
          <p14:tracePt t="14573" x="6045200" y="2357438"/>
          <p14:tracePt t="14594" x="5929313" y="2339975"/>
          <p14:tracePt t="14614" x="5776913" y="2322513"/>
          <p14:tracePt t="14634" x="5688013" y="2303463"/>
          <p14:tracePt t="14654" x="5589588" y="2303463"/>
          <p14:tracePt t="14673" x="5537200" y="2303463"/>
          <p14:tracePt t="14694" x="5465763" y="2268538"/>
          <p14:tracePt t="14714" x="5429250" y="2232025"/>
          <p14:tracePt t="14734" x="5375275" y="2160588"/>
          <p14:tracePt t="14754" x="5357813" y="2089150"/>
          <p14:tracePt t="14774" x="5322888" y="1990725"/>
          <p14:tracePt t="14794" x="5303838" y="1911350"/>
          <p14:tracePt t="14814" x="5303838" y="1785938"/>
          <p14:tracePt t="14834" x="5303838" y="1714500"/>
          <p14:tracePt t="14854" x="5303838" y="1633538"/>
          <p14:tracePt t="14874" x="5313363" y="1589088"/>
          <p14:tracePt t="14894" x="5330825" y="1527175"/>
          <p14:tracePt t="14914" x="5340350" y="1517650"/>
          <p14:tracePt t="14934" x="5375275" y="1473200"/>
          <p14:tracePt t="14954" x="5411788" y="1438275"/>
          <p14:tracePt t="14974" x="5473700" y="1384300"/>
          <p14:tracePt t="14994" x="5527675" y="1339850"/>
          <p14:tracePt t="15019" x="5616575" y="1303338"/>
          <p14:tracePt t="15034" x="5688013" y="1285875"/>
          <p14:tracePt t="15054" x="5741988" y="1268413"/>
          <p14:tracePt t="15074" x="5795963" y="1258888"/>
          <p14:tracePt t="15094" x="5857875" y="1250950"/>
          <p14:tracePt t="15114" x="5911850" y="1250950"/>
          <p14:tracePt t="15134" x="6010275" y="1231900"/>
          <p14:tracePt t="15154" x="6062663" y="1223963"/>
          <p14:tracePt t="15174" x="6215063" y="1223963"/>
          <p14:tracePt t="15194" x="6340475" y="1223963"/>
          <p14:tracePt t="15214" x="6554788" y="1214438"/>
          <p14:tracePt t="15234" x="6705600" y="1214438"/>
          <p14:tracePt t="15254" x="6965950" y="1214438"/>
          <p14:tracePt t="15274" x="7116763" y="1214438"/>
          <p14:tracePt t="15294" x="7385050" y="1204913"/>
          <p14:tracePt t="15314" x="7537450" y="1204913"/>
          <p14:tracePt t="15334" x="7777163" y="1204913"/>
          <p14:tracePt t="15354" x="7912100" y="1204913"/>
          <p14:tracePt t="15374" x="8116888" y="1214438"/>
          <p14:tracePt t="15394" x="8232775" y="1223963"/>
          <p14:tracePt t="15414" x="8367713" y="1231900"/>
          <p14:tracePt t="15434" x="8420100" y="1250950"/>
          <p14:tracePt t="15454" x="8466138" y="1250950"/>
          <p14:tracePt t="15474" x="8491538" y="1258888"/>
          <p14:tracePt t="15494" x="8537575" y="1276350"/>
          <p14:tracePt t="15517" x="8555038" y="1295400"/>
          <p14:tracePt t="15534" x="8599488" y="1339850"/>
          <p14:tracePt t="15554" x="8616950" y="1347788"/>
          <p14:tracePt t="15574" x="8643938" y="1401763"/>
          <p14:tracePt t="15594" x="8670925" y="1428750"/>
          <p14:tracePt t="15614" x="8705850" y="1517650"/>
          <p14:tracePt t="15634" x="8732838" y="1562100"/>
          <p14:tracePt t="15654" x="8759825" y="1608138"/>
          <p14:tracePt t="15674" x="8769350" y="1633538"/>
          <p14:tracePt t="15694" x="8777288" y="1670050"/>
          <p14:tracePt t="15714" x="8777288" y="1687513"/>
          <p14:tracePt t="15734" x="8777288" y="1731963"/>
          <p14:tracePt t="15754" x="8777288" y="1751013"/>
          <p14:tracePt t="15774" x="8759825" y="1812925"/>
          <p14:tracePt t="15794" x="8732838" y="1857375"/>
          <p14:tracePt t="15814" x="8697913" y="1919288"/>
          <p14:tracePt t="15834" x="8661400" y="1982788"/>
          <p14:tracePt t="15854" x="8616950" y="2062163"/>
          <p14:tracePt t="15874" x="8562975" y="2116138"/>
          <p14:tracePt t="15894" x="8518525" y="2197100"/>
          <p14:tracePt t="15914" x="8491538" y="2241550"/>
          <p14:tracePt t="15934" x="8439150" y="2276475"/>
          <p14:tracePt t="15954" x="8412163" y="2303463"/>
          <p14:tracePt t="15974" x="8358188" y="2330450"/>
          <p14:tracePt t="15995" x="8323263" y="2357438"/>
          <p14:tracePt t="16014" x="8215313" y="2374900"/>
          <p14:tracePt t="16034" x="8126413" y="2384425"/>
          <p14:tracePt t="16054" x="7974013" y="2393950"/>
          <p14:tracePt t="16074" x="7875588" y="2401888"/>
          <p14:tracePt t="16094" x="7715250" y="2401888"/>
          <p14:tracePt t="16115" x="7626350" y="2401888"/>
          <p14:tracePt t="16134" x="7473950" y="2411413"/>
          <p14:tracePt t="16155" x="7367588" y="2411413"/>
          <p14:tracePt t="16174" x="7180263" y="2411413"/>
          <p14:tracePt t="16194" x="7062788" y="2411413"/>
          <p14:tracePt t="16215" x="6875463" y="2401888"/>
          <p14:tracePt t="16234" x="6705600" y="2384425"/>
          <p14:tracePt t="16255" x="6491288" y="2330450"/>
          <p14:tracePt t="16275" x="6384925" y="2276475"/>
          <p14:tracePt t="16295" x="6197600" y="2170113"/>
          <p14:tracePt t="16315" x="6116638" y="2098675"/>
          <p14:tracePt t="16335" x="5983288" y="2009775"/>
          <p14:tracePt t="16355" x="5884863" y="1965325"/>
          <p14:tracePt t="16375" x="5759450" y="1866900"/>
          <p14:tracePt t="16395" x="5697538" y="1803400"/>
          <p14:tracePt t="16415" x="5653088" y="1741488"/>
          <p14:tracePt t="16435" x="5616575" y="1697038"/>
          <p14:tracePt t="16455" x="5608638" y="1652588"/>
          <p14:tracePt t="16475" x="5608638" y="1616075"/>
          <p14:tracePt t="16495" x="5608638" y="1571625"/>
          <p14:tracePt t="16517" x="5608638" y="1544638"/>
          <p14:tracePt t="16535" x="5626100" y="1473200"/>
          <p14:tracePt t="16555" x="5680075" y="1411288"/>
          <p14:tracePt t="16575" x="5768975" y="1312863"/>
          <p14:tracePt t="16595" x="5840413" y="1268413"/>
          <p14:tracePt t="16615" x="5973763" y="1179513"/>
          <p14:tracePt t="16635" x="6027738" y="1143000"/>
          <p14:tracePt t="16655" x="6143625" y="1081088"/>
          <p14:tracePt t="16675" x="6215063" y="1071563"/>
          <p14:tracePt t="16695" x="6340475" y="1062038"/>
          <p14:tracePt t="16715" x="6438900" y="1062038"/>
          <p14:tracePt t="16735" x="6626225" y="1062038"/>
          <p14:tracePt t="16755" x="6769100" y="1062038"/>
          <p14:tracePt t="16775" x="7027863" y="1071563"/>
          <p14:tracePt t="16795" x="7197725" y="1071563"/>
          <p14:tracePt t="16815" x="7446963" y="1089025"/>
          <p14:tracePt t="16835" x="7581900" y="1089025"/>
          <p14:tracePt t="16855" x="7742238" y="1098550"/>
          <p14:tracePt t="16875" x="7848600" y="1108075"/>
          <p14:tracePt t="16895" x="7983538" y="1125538"/>
          <p14:tracePt t="16915" x="8054975" y="1133475"/>
          <p14:tracePt t="16935" x="8153400" y="1143000"/>
          <p14:tracePt t="16955" x="8205788" y="1169988"/>
          <p14:tracePt t="16975" x="8269288" y="1196975"/>
          <p14:tracePt t="16995" x="8296275" y="1196975"/>
          <p14:tracePt t="17015" x="8348663" y="1241425"/>
          <p14:tracePt t="17035" x="8367713" y="1241425"/>
          <p14:tracePt t="17055" x="8412163" y="1285875"/>
          <p14:tracePt t="17075" x="8420100" y="1322388"/>
          <p14:tracePt t="17095" x="8447088" y="1366838"/>
          <p14:tracePt t="17115" x="8466138" y="1401763"/>
          <p14:tracePt t="17135" x="8474075" y="1465263"/>
          <p14:tracePt t="17155" x="8501063" y="1500188"/>
          <p14:tracePt t="17175" x="8528050" y="1581150"/>
          <p14:tracePt t="17195" x="8528050" y="1616075"/>
          <p14:tracePt t="17215" x="8537575" y="1660525"/>
          <p14:tracePt t="17235" x="8537575" y="1697038"/>
          <p14:tracePt t="17255" x="8545513" y="1785938"/>
          <p14:tracePt t="17275" x="8545513" y="1847850"/>
          <p14:tracePt t="17295" x="8545513" y="1938338"/>
          <p14:tracePt t="17315" x="8555038" y="1990725"/>
          <p14:tracePt t="17335" x="8555038" y="2044700"/>
          <p14:tracePt t="17355" x="8555038" y="2081213"/>
          <p14:tracePt t="17375" x="8555038" y="2133600"/>
          <p14:tracePt t="17395" x="8545513" y="2179638"/>
          <p14:tracePt t="17415" x="8518525" y="2224088"/>
          <p14:tracePt t="17436" x="8491538" y="2259013"/>
          <p14:tracePt t="17455" x="8358188" y="2303463"/>
          <p14:tracePt t="17475" x="8242300" y="2322513"/>
          <p14:tracePt t="17495" x="8010525" y="2339975"/>
          <p14:tracePt t="17516" x="7848600" y="2347913"/>
          <p14:tracePt t="17535" x="7554913" y="2357438"/>
          <p14:tracePt t="17556" x="7348538" y="2357438"/>
          <p14:tracePt t="17575" x="7081838" y="2357438"/>
          <p14:tracePt t="17595" x="6929438" y="2366963"/>
          <p14:tracePt t="17615" x="6759575" y="2366963"/>
          <p14:tracePt t="17635" x="6634163" y="2366963"/>
          <p14:tracePt t="17655" x="6473825" y="2374900"/>
          <p14:tracePt t="17675" x="6375400" y="2374900"/>
          <p14:tracePt t="17695" x="6251575" y="2374900"/>
          <p14:tracePt t="17716" x="6161088" y="2374900"/>
          <p14:tracePt t="17735" x="6027738" y="2374900"/>
          <p14:tracePt t="17756" x="5929313" y="2374900"/>
          <p14:tracePt t="17775" x="5741988" y="2347913"/>
          <p14:tracePt t="17795" x="5626100" y="2322513"/>
          <p14:tracePt t="17816" x="5500688" y="2286000"/>
          <p14:tracePt t="17836" x="5456238" y="2259013"/>
          <p14:tracePt t="17855" x="5411788" y="2214563"/>
          <p14:tracePt t="17876" x="5402263" y="2179638"/>
          <p14:tracePt t="17896" x="5402263" y="2108200"/>
          <p14:tracePt t="17916" x="5402263" y="2054225"/>
          <p14:tracePt t="17936" x="5402263" y="1990725"/>
          <p14:tracePt t="17956" x="5411788" y="1928813"/>
          <p14:tracePt t="17976" x="5429250" y="1830388"/>
          <p14:tracePt t="17996" x="5438775" y="1795463"/>
          <p14:tracePt t="18020" x="5491163" y="1670050"/>
          <p14:tracePt t="18036" x="5545138" y="1571625"/>
          <p14:tracePt t="18056" x="5626100" y="1465263"/>
          <p14:tracePt t="18076" x="5670550" y="1393825"/>
          <p14:tracePt t="18096" x="5751513" y="1312863"/>
          <p14:tracePt t="18116" x="5822950" y="1258888"/>
          <p14:tracePt t="18136" x="5919788" y="1187450"/>
          <p14:tracePt t="18156" x="6018213" y="1152525"/>
          <p14:tracePt t="18176" x="6197600" y="1116013"/>
          <p14:tracePt t="18196" x="6357938" y="1089025"/>
          <p14:tracePt t="18216" x="6634163" y="1089025"/>
          <p14:tracePt t="18236" x="6858000" y="1089025"/>
          <p14:tracePt t="18256" x="7215188" y="1089025"/>
          <p14:tracePt t="18276" x="7473950" y="1089025"/>
          <p14:tracePt t="18296" x="7796213" y="1089025"/>
          <p14:tracePt t="18316" x="7983538" y="1116013"/>
          <p14:tracePt t="18336" x="8232775" y="1116013"/>
          <p14:tracePt t="18356" x="8348663" y="1116013"/>
          <p14:tracePt t="18376" x="8466138" y="1116013"/>
          <p14:tracePt t="18396" x="8510588" y="1116013"/>
          <p14:tracePt t="18416" x="8562975" y="1125538"/>
          <p14:tracePt t="18436" x="8599488" y="1143000"/>
          <p14:tracePt t="18457" x="8616950" y="1179513"/>
          <p14:tracePt t="18476" x="8634413" y="1204913"/>
          <p14:tracePt t="18496" x="8653463" y="1285875"/>
          <p14:tracePt t="18516" x="8653463" y="1330325"/>
          <p14:tracePt t="18536" x="8670925" y="1419225"/>
          <p14:tracePt t="18556" x="8688388" y="1490663"/>
          <p14:tracePt t="18576" x="8705850" y="1633538"/>
          <p14:tracePt t="18596" x="8715375" y="1724025"/>
          <p14:tracePt t="18616" x="8715375" y="1822450"/>
          <p14:tracePt t="18636" x="8715375" y="1884363"/>
          <p14:tracePt t="18656" x="8715375" y="1955800"/>
          <p14:tracePt t="18676" x="8715375" y="2000250"/>
          <p14:tracePt t="18696" x="8715375" y="2054225"/>
          <p14:tracePt t="18716" x="8697913" y="2062163"/>
          <p14:tracePt t="18736" x="8680450" y="2108200"/>
          <p14:tracePt t="18756" x="8661400" y="2125663"/>
          <p14:tracePt t="18776" x="8616950" y="2179638"/>
          <p14:tracePt t="18796" x="8582025" y="2205038"/>
          <p14:tracePt t="18816" x="8510588" y="2251075"/>
          <p14:tracePt t="18836" x="8474075" y="2295525"/>
          <p14:tracePt t="18856" x="8385175" y="2322513"/>
          <p14:tracePt t="18876" x="8296275" y="2330450"/>
          <p14:tracePt t="18896" x="8143875" y="2347913"/>
          <p14:tracePt t="18916" x="8027988" y="2347913"/>
          <p14:tracePt t="18936" x="7831138" y="2347913"/>
          <p14:tracePt t="18956" x="7697788" y="2347913"/>
          <p14:tracePt t="18976" x="7483475" y="2347913"/>
          <p14:tracePt t="18996" x="7358063" y="2347913"/>
          <p14:tracePt t="19016" x="7143750" y="2330450"/>
          <p14:tracePt t="19036" x="6991350" y="2303463"/>
          <p14:tracePt t="19056" x="6751638" y="2286000"/>
          <p14:tracePt t="19076" x="6589713" y="2276475"/>
          <p14:tracePt t="19096" x="6375400" y="2232025"/>
          <p14:tracePt t="19116" x="6251575" y="2224088"/>
          <p14:tracePt t="19136" x="6089650" y="2205038"/>
          <p14:tracePt t="19156" x="6018213" y="2205038"/>
          <p14:tracePt t="19176" x="5946775" y="2187575"/>
          <p14:tracePt t="19196" x="5919788" y="2179638"/>
          <p14:tracePt t="19216" x="5911850" y="2179638"/>
          <p14:tracePt t="19236" x="0" y="0"/>
        </p14:tracePtLst>
        <p14:tracePtLst>
          <p14:tracePt t="20501" x="536575" y="3490913"/>
          <p14:tracePt t="21241" x="544513" y="3490913"/>
          <p14:tracePt t="21256" x="561975" y="3500438"/>
          <p14:tracePt t="21264" x="588963" y="3500438"/>
          <p14:tracePt t="21277" x="776288" y="3500438"/>
          <p14:tracePt t="21298" x="990600" y="3509963"/>
          <p14:tracePt t="21318" x="1330325" y="3527425"/>
          <p14:tracePt t="21338" x="1509713" y="3544888"/>
          <p14:tracePt t="21358" x="1633538" y="3544888"/>
          <p14:tracePt t="21378" x="1643063" y="3544888"/>
          <p14:tracePt t="21398" x="0" y="0"/>
        </p14:tracePtLst>
        <p14:tracePtLst>
          <p14:tracePt t="31750" x="3660775" y="5384800"/>
          <p14:tracePt t="32592" x="3670300" y="5384800"/>
          <p14:tracePt t="32800" x="3670300" y="5394325"/>
          <p14:tracePt t="32864" x="3679825" y="5394325"/>
          <p14:tracePt t="32880" x="3679825" y="5402263"/>
          <p14:tracePt t="32968" x="3687763" y="5402263"/>
          <p14:tracePt t="32976" x="3697288" y="5384800"/>
          <p14:tracePt t="32985" x="3741738" y="5348288"/>
          <p14:tracePt t="33005" x="3902075" y="5286375"/>
          <p14:tracePt t="33025" x="4081463" y="5232400"/>
          <p14:tracePt t="33045" x="4510088" y="5143500"/>
          <p14:tracePt t="33065" x="4776788" y="5089525"/>
          <p14:tracePt t="33085" x="5133975" y="5062538"/>
          <p14:tracePt t="33105" x="5276850" y="5054600"/>
          <p14:tracePt t="33125" x="5411788" y="5037138"/>
          <p14:tracePt t="33145" x="5456238" y="5027613"/>
          <p14:tracePt t="33166" x="5491163" y="5018088"/>
          <p14:tracePt t="33185" x="5527675" y="5010150"/>
          <p14:tracePt t="33205" x="5572125" y="5000625"/>
          <p14:tracePt t="33225" x="5589588" y="4983163"/>
          <p14:tracePt t="33245" x="5626100" y="4938713"/>
          <p14:tracePt t="33265" x="5643563" y="4902200"/>
          <p14:tracePt t="33285" x="5670550" y="4857750"/>
          <p14:tracePt t="33305" x="5697538" y="4830763"/>
          <p14:tracePt t="33325" x="5795963" y="4795838"/>
          <p14:tracePt t="33345" x="5938838" y="4768850"/>
          <p14:tracePt t="33365" x="6161088" y="4741863"/>
          <p14:tracePt t="33385" x="6323013" y="4732338"/>
          <p14:tracePt t="33405" x="6518275" y="4732338"/>
          <p14:tracePt t="33425" x="6653213" y="4724400"/>
          <p14:tracePt t="33445" x="6867525" y="4732338"/>
          <p14:tracePt t="33465" x="7000875" y="4732338"/>
          <p14:tracePt t="33485" x="7143750" y="4732338"/>
          <p14:tracePt t="33505" x="7224713" y="4751388"/>
          <p14:tracePt t="33525" x="7358063" y="4768850"/>
          <p14:tracePt t="33545" x="7439025" y="4786313"/>
          <p14:tracePt t="33565" x="7527925" y="4803775"/>
          <p14:tracePt t="33585" x="7562850" y="4813300"/>
          <p14:tracePt t="33607" x="7616825" y="4875213"/>
          <p14:tracePt t="33625" x="7653338" y="4894263"/>
          <p14:tracePt t="33645" x="7724775" y="4965700"/>
          <p14:tracePt t="33666" x="7742238" y="4973638"/>
          <p14:tracePt t="33686" x="7769225" y="5010150"/>
          <p14:tracePt t="33706" x="7777163" y="5027613"/>
          <p14:tracePt t="33726" x="7777163" y="5062538"/>
          <p14:tracePt t="33746" x="7769225" y="5099050"/>
          <p14:tracePt t="33766" x="7732713" y="5153025"/>
          <p14:tracePt t="33786" x="7688263" y="5180013"/>
          <p14:tracePt t="33806" x="7527925" y="5241925"/>
          <p14:tracePt t="33826" x="7367588" y="5241925"/>
          <p14:tracePt t="33846" x="7108825" y="5268913"/>
          <p14:tracePt t="33866" x="6929438" y="5286375"/>
          <p14:tracePt t="33886" x="6653213" y="5286375"/>
          <p14:tracePt t="33906" x="6510338" y="5286375"/>
          <p14:tracePt t="33926" x="6276975" y="5286375"/>
          <p14:tracePt t="33947" x="6143625" y="5286375"/>
          <p14:tracePt t="33966" x="5983288" y="5286375"/>
          <p14:tracePt t="33986" x="5848350" y="5286375"/>
          <p14:tracePt t="34007" x="5697538" y="5286375"/>
          <p14:tracePt t="34027" x="5643563" y="5286375"/>
          <p14:tracePt t="34046" x="5581650" y="5286375"/>
          <p14:tracePt t="34067" x="5554663" y="5286375"/>
          <p14:tracePt t="34086" x="5537200" y="5268913"/>
          <p14:tracePt t="34106" x="5527675" y="5259388"/>
          <p14:tracePt t="34126" x="5527675" y="5251450"/>
          <p14:tracePt t="34146" x="5527675" y="5241925"/>
          <p14:tracePt t="34166" x="5537200" y="5187950"/>
          <p14:tracePt t="34186" x="5562600" y="5143500"/>
          <p14:tracePt t="34207" x="5697538" y="5010150"/>
          <p14:tracePt t="34227" x="5786438" y="4919663"/>
          <p14:tracePt t="34247" x="5965825" y="4795838"/>
          <p14:tracePt t="34267" x="6045200" y="4714875"/>
          <p14:tracePt t="34287" x="6197600" y="4643438"/>
          <p14:tracePt t="34307" x="6269038" y="4608513"/>
          <p14:tracePt t="34327" x="6394450" y="4562475"/>
          <p14:tracePt t="34347" x="6483350" y="4562475"/>
          <p14:tracePt t="34367" x="6643688" y="4562475"/>
          <p14:tracePt t="34387" x="6751638" y="4562475"/>
          <p14:tracePt t="34407" x="6919913" y="4562475"/>
          <p14:tracePt t="34427" x="6991350" y="4581525"/>
          <p14:tracePt t="34447" x="7099300" y="4598988"/>
          <p14:tracePt t="34467" x="7180263" y="4625975"/>
          <p14:tracePt t="34487" x="7277100" y="4652963"/>
          <p14:tracePt t="34507" x="7323138" y="4660900"/>
          <p14:tracePt t="34527" x="7375525" y="4660900"/>
          <p14:tracePt t="34547" x="7429500" y="4697413"/>
          <p14:tracePt t="34567" x="7491413" y="4741863"/>
          <p14:tracePt t="34587" x="7518400" y="4768850"/>
          <p14:tracePt t="34607" x="7527925" y="4795838"/>
          <p14:tracePt t="34627" x="7527925" y="4803775"/>
          <p14:tracePt t="34647" x="7527925" y="4822825"/>
          <p14:tracePt t="34667" x="7527925" y="4830763"/>
          <p14:tracePt t="34687" x="7527925" y="4857750"/>
          <p14:tracePt t="34707" x="7518400" y="4875213"/>
          <p14:tracePt t="34727" x="7510463" y="4919663"/>
          <p14:tracePt t="34747" x="7491413" y="4946650"/>
          <p14:tracePt t="34767" x="7446963" y="4983163"/>
          <p14:tracePt t="34787" x="7402513" y="5010150"/>
          <p14:tracePt t="34807" x="7331075" y="5072063"/>
          <p14:tracePt t="34827" x="7269163" y="5116513"/>
          <p14:tracePt t="34847" x="7180263" y="5153025"/>
          <p14:tracePt t="34867" x="7126288" y="5187950"/>
          <p14:tracePt t="34887" x="6991350" y="5241925"/>
          <p14:tracePt t="34907" x="6919913" y="5259388"/>
          <p14:tracePt t="34927" x="6858000" y="5286375"/>
          <p14:tracePt t="34947" x="6786563" y="5295900"/>
          <p14:tracePt t="34967" x="6680200" y="5313363"/>
          <p14:tracePt t="34987" x="6589713" y="5322888"/>
          <p14:tracePt t="35007" x="6394450" y="5330825"/>
          <p14:tracePt t="35027" x="6269038" y="5330825"/>
          <p14:tracePt t="35047" x="6108700" y="5330825"/>
          <p14:tracePt t="35067" x="6010275" y="5330825"/>
          <p14:tracePt t="35087" x="5840413" y="5330825"/>
          <p14:tracePt t="35107" x="5715000" y="5330825"/>
          <p14:tracePt t="35127" x="5510213" y="5330825"/>
          <p14:tracePt t="35147" x="5384800" y="5330825"/>
          <p14:tracePt t="35167" x="5232400" y="5330825"/>
          <p14:tracePt t="35188" x="5153025" y="5322888"/>
          <p14:tracePt t="35207" x="5062538" y="5313363"/>
          <p14:tracePt t="35227" x="5000625" y="5295900"/>
          <p14:tracePt t="35247" x="4946650" y="5276850"/>
          <p14:tracePt t="35267" x="4919663" y="5251450"/>
          <p14:tracePt t="35287" x="4902200" y="5232400"/>
          <p14:tracePt t="35307" x="4902200" y="5214938"/>
          <p14:tracePt t="35327" x="4902200" y="5160963"/>
          <p14:tracePt t="35347" x="4911725" y="5116513"/>
          <p14:tracePt t="35367" x="4938713" y="5054600"/>
          <p14:tracePt t="35387" x="4965700" y="5018088"/>
          <p14:tracePt t="35407" x="5018088" y="4973638"/>
          <p14:tracePt t="35427" x="5054600" y="4938713"/>
          <p14:tracePt t="35447" x="5108575" y="4894263"/>
          <p14:tracePt t="35467" x="5160963" y="4857750"/>
          <p14:tracePt t="35487" x="5205413" y="4830763"/>
          <p14:tracePt t="35507" x="5241925" y="4813300"/>
          <p14:tracePt t="35527" x="5340350" y="4786313"/>
          <p14:tracePt t="35547" x="5438775" y="4776788"/>
          <p14:tracePt t="35567" x="5653088" y="4768850"/>
          <p14:tracePt t="35587" x="5822950" y="4768850"/>
          <p14:tracePt t="35608" x="6099175" y="4768850"/>
          <p14:tracePt t="35628" x="6323013" y="4759325"/>
          <p14:tracePt t="35647" x="6653213" y="4759325"/>
          <p14:tracePt t="35668" x="6840538" y="4759325"/>
          <p14:tracePt t="35687" x="7134225" y="4759325"/>
          <p14:tracePt t="35708" x="7269163" y="4776788"/>
          <p14:tracePt t="35727" x="7429500" y="4830763"/>
          <p14:tracePt t="35747" x="7500938" y="4848225"/>
          <p14:tracePt t="35767" x="7616825" y="4884738"/>
          <p14:tracePt t="35787" x="7680325" y="4919663"/>
          <p14:tracePt t="35808" x="7724775" y="4946650"/>
          <p14:tracePt t="35828" x="7724775" y="4956175"/>
          <p14:tracePt t="35847" x="7732713" y="4965700"/>
          <p14:tracePt t="35868" x="7732713" y="4983163"/>
          <p14:tracePt t="35888" x="7724775" y="5000625"/>
          <p14:tracePt t="35908" x="7715250" y="5045075"/>
          <p14:tracePt t="35928" x="7626350" y="5116513"/>
          <p14:tracePt t="35948" x="7554913" y="5143500"/>
          <p14:tracePt t="35968" x="7412038" y="5224463"/>
          <p14:tracePt t="35988" x="7313613" y="5251450"/>
          <p14:tracePt t="36008" x="7180263" y="5303838"/>
          <p14:tracePt t="36028" x="7116763" y="5340350"/>
          <p14:tracePt t="36048" x="7045325" y="5375275"/>
          <p14:tracePt t="36068" x="7018338" y="5384800"/>
          <p14:tracePt t="36088" x="7000875" y="5402263"/>
          <p14:tracePt t="36108" x="6983413" y="5402263"/>
          <p14:tracePt t="36128" x="6973888" y="5411788"/>
          <p14:tracePt t="36148" x="6973888" y="5419725"/>
          <p14:tracePt t="36168" x="6965950" y="5429250"/>
          <p14:tracePt t="36188" x="6956425" y="5429250"/>
          <p14:tracePt t="36209" x="6946900" y="5429250"/>
          <p14:tracePt t="36345" x="6938963" y="5429250"/>
          <p14:tracePt t="36353" x="6938963" y="5419725"/>
          <p14:tracePt t="36361" x="6919913" y="5419725"/>
          <p14:tracePt t="36369" x="0" y="0"/>
        </p14:tracePtLst>
        <p14:tracePtLst>
          <p14:tracePt t="36788" x="5705475" y="5554663"/>
          <p14:tracePt t="37177" x="5715000" y="5554663"/>
          <p14:tracePt t="37265" x="5732463" y="5554663"/>
          <p14:tracePt t="37273" x="5759450" y="5554663"/>
          <p14:tracePt t="37281" x="5786438" y="5554663"/>
          <p14:tracePt t="37289" x="5911850" y="5554663"/>
          <p14:tracePt t="37309" x="6089650" y="5554663"/>
          <p14:tracePt t="37329" x="6224588" y="5554663"/>
          <p14:tracePt t="37348" x="6375400" y="5554663"/>
          <p14:tracePt t="37369" x="6572250" y="5554663"/>
          <p14:tracePt t="37388" x="6697663" y="5554663"/>
          <p14:tracePt t="37409" x="6867525" y="5554663"/>
          <p14:tracePt t="37429" x="7010400" y="5554663"/>
          <p14:tracePt t="37449" x="7126288" y="5554663"/>
          <p14:tracePt t="37468" x="7286625" y="5572125"/>
          <p14:tracePt t="37489" x="7394575" y="5581650"/>
          <p14:tracePt t="37515" x="7510463" y="5608638"/>
          <p14:tracePt t="37529" x="7572375" y="5626100"/>
          <p14:tracePt t="37549" x="7608888" y="5643563"/>
          <p14:tracePt t="37569" x="7634288" y="5670550"/>
          <p14:tracePt t="37589" x="7653338" y="5688013"/>
          <p14:tracePt t="37609" x="7661275" y="5705475"/>
          <p14:tracePt t="37629" x="7680325" y="5741988"/>
          <p14:tracePt t="37649" x="7688263" y="5776913"/>
          <p14:tracePt t="37669" x="7697788" y="5840413"/>
          <p14:tracePt t="37689" x="7697788" y="5884863"/>
          <p14:tracePt t="37709" x="7705725" y="5956300"/>
          <p14:tracePt t="37729" x="7715250" y="6018213"/>
          <p14:tracePt t="37749" x="7715250" y="6089650"/>
          <p14:tracePt t="37769" x="7715250" y="6170613"/>
          <p14:tracePt t="37789" x="7715250" y="6259513"/>
          <p14:tracePt t="37809" x="7715250" y="6313488"/>
          <p14:tracePt t="37829" x="7715250" y="6375400"/>
          <p14:tracePt t="37849" x="7715250" y="6419850"/>
          <p14:tracePt t="37869" x="7688263" y="6500813"/>
          <p14:tracePt t="37889" x="7680325" y="6537325"/>
          <p14:tracePt t="37909" x="7661275" y="6589713"/>
          <p14:tracePt t="37929" x="7634288" y="6653213"/>
          <p14:tracePt t="37949" x="7599363" y="6715125"/>
          <p14:tracePt t="37969" x="7572375" y="6759575"/>
          <p14:tracePt t="37989" x="7527925" y="6804025"/>
          <p14:tracePt t="38009" x="7510463" y="6823075"/>
          <p14:tracePt t="38029" x="7473950" y="6848475"/>
          <p14:tracePt t="38049" x="7446963" y="6848475"/>
          <p14:tracePt t="38069" x="7402513" y="6848475"/>
          <p14:tracePt t="38089" x="7367588" y="6848475"/>
          <p14:tracePt t="38109" x="7286625" y="6848475"/>
          <p14:tracePt t="38129" x="7215188" y="6848475"/>
          <p14:tracePt t="38149" x="7089775" y="6840538"/>
          <p14:tracePt t="38169" x="7000875" y="6840538"/>
          <p14:tracePt t="38189" x="6867525" y="6840538"/>
          <p14:tracePt t="38209" x="6769100" y="6840538"/>
          <p14:tracePt t="38230" x="6626225" y="6840538"/>
          <p14:tracePt t="38249" x="6518275" y="6840538"/>
          <p14:tracePt t="38269" x="6348413" y="6840538"/>
          <p14:tracePt t="38289" x="6232525" y="6840538"/>
          <p14:tracePt t="38309" x="6099175" y="6840538"/>
          <p14:tracePt t="38329" x="6018213" y="6831013"/>
          <p14:tracePt t="38349" x="5884863" y="6831013"/>
          <p14:tracePt t="38369" x="5803900" y="6831013"/>
          <p14:tracePt t="38389" x="5697538" y="6831013"/>
          <p14:tracePt t="38409" x="5608638" y="6831013"/>
          <p14:tracePt t="38429" x="5510213" y="6831013"/>
          <p14:tracePt t="38449" x="5446713" y="6813550"/>
          <p14:tracePt t="38469" x="5348288" y="6777038"/>
          <p14:tracePt t="38489" x="5286375" y="6751638"/>
          <p14:tracePt t="38518" x="5197475" y="6697663"/>
          <p14:tracePt t="38529" x="5143500" y="6670675"/>
          <p14:tracePt t="38549" x="5072063" y="6616700"/>
          <p14:tracePt t="38570" x="5054600" y="6581775"/>
          <p14:tracePt t="38589" x="5018088" y="6483350"/>
          <p14:tracePt t="38609" x="4983163" y="6411913"/>
          <p14:tracePt t="38629" x="4938713" y="6296025"/>
          <p14:tracePt t="38649" x="4929188" y="6215063"/>
          <p14:tracePt t="38669" x="4902200" y="6134100"/>
          <p14:tracePt t="38689" x="4902200" y="6081713"/>
          <p14:tracePt t="38709" x="4902200" y="6027738"/>
          <p14:tracePt t="38729" x="4894263" y="5973763"/>
          <p14:tracePt t="38750" x="4894263" y="5929313"/>
          <p14:tracePt t="38770" x="4894263" y="5902325"/>
          <p14:tracePt t="38789" x="4911725" y="5857875"/>
          <p14:tracePt t="38809" x="4919663" y="5822950"/>
          <p14:tracePt t="38829" x="4956175" y="5768975"/>
          <p14:tracePt t="38849" x="4991100" y="5732463"/>
          <p14:tracePt t="38869" x="5062538" y="5697538"/>
          <p14:tracePt t="38889" x="5099050" y="5688013"/>
          <p14:tracePt t="38910" x="5170488" y="5670550"/>
          <p14:tracePt t="38930" x="5205413" y="5670550"/>
          <p14:tracePt t="38949" x="5303838" y="5670550"/>
          <p14:tracePt t="38970" x="5375275" y="5661025"/>
          <p14:tracePt t="38990" x="5456238" y="5653088"/>
          <p14:tracePt t="39009" x="5518150" y="5653088"/>
          <p14:tracePt t="39030" x="5688013" y="5643563"/>
          <p14:tracePt t="39049" x="5822950" y="5643563"/>
          <p14:tracePt t="39069" x="5991225" y="5634038"/>
          <p14:tracePt t="39090" x="6116638" y="5634038"/>
          <p14:tracePt t="39109" x="6269038" y="5626100"/>
          <p14:tracePt t="39130" x="6375400" y="5626100"/>
          <p14:tracePt t="39150" x="6626225" y="5626100"/>
          <p14:tracePt t="39170" x="6777038" y="5626100"/>
          <p14:tracePt t="39190" x="7045325" y="5626100"/>
          <p14:tracePt t="39210" x="7180263" y="5626100"/>
          <p14:tracePt t="39230" x="7375525" y="5626100"/>
          <p14:tracePt t="39250" x="7473950" y="5626100"/>
          <p14:tracePt t="39270" x="7581900" y="5626100"/>
          <p14:tracePt t="39290" x="7661275" y="5643563"/>
          <p14:tracePt t="39310" x="7777163" y="5653088"/>
          <p14:tracePt t="39330" x="7858125" y="5661025"/>
          <p14:tracePt t="39350" x="7939088" y="5688013"/>
          <p14:tracePt t="39370" x="7956550" y="5715000"/>
          <p14:tracePt t="39390" x="7974013" y="5732463"/>
          <p14:tracePt t="39410" x="7974013" y="5741988"/>
          <p14:tracePt t="39430" x="7974013" y="5776913"/>
          <p14:tracePt t="39450" x="7991475" y="5795963"/>
          <p14:tracePt t="39470" x="7991475" y="5830888"/>
          <p14:tracePt t="39490" x="7991475" y="5867400"/>
          <p14:tracePt t="39520" x="7983538" y="5929313"/>
          <p14:tracePt t="39530" x="7974013" y="5973763"/>
          <p14:tracePt t="39550" x="7947025" y="6072188"/>
          <p14:tracePt t="39570" x="7939088" y="6134100"/>
          <p14:tracePt t="39590" x="7920038" y="6242050"/>
          <p14:tracePt t="39610" x="7885113" y="6303963"/>
          <p14:tracePt t="39630" x="7848600" y="6384925"/>
          <p14:tracePt t="39650" x="7831138" y="6456363"/>
          <p14:tracePt t="39670" x="7804150" y="6510338"/>
          <p14:tracePt t="39690" x="7786688" y="6527800"/>
          <p14:tracePt t="39710" x="7742238" y="6589713"/>
          <p14:tracePt t="39730" x="7715250" y="6589713"/>
          <p14:tracePt t="39750" x="7670800" y="6626225"/>
          <p14:tracePt t="39770" x="7643813" y="6643688"/>
          <p14:tracePt t="39790" x="7562850" y="6688138"/>
          <p14:tracePt t="39810" x="7518400" y="6705600"/>
          <p14:tracePt t="39830" x="7456488" y="6742113"/>
          <p14:tracePt t="39850" x="7402513" y="6759575"/>
          <p14:tracePt t="39870" x="7348538" y="6786563"/>
          <p14:tracePt t="39890" x="7323138" y="6796088"/>
          <p14:tracePt t="39910" x="7259638" y="6813550"/>
          <p14:tracePt t="39930" x="7224713" y="6813550"/>
          <p14:tracePt t="39950" x="7143750" y="6813550"/>
          <p14:tracePt t="39970" x="7072313" y="6813550"/>
          <p14:tracePt t="39990" x="6983413" y="6813550"/>
          <p14:tracePt t="40012" x="6858000" y="6813550"/>
          <p14:tracePt t="40030" x="6705600" y="6813550"/>
          <p14:tracePt t="40050" x="6608763" y="6813550"/>
          <p14:tracePt t="40070" x="6446838" y="6804025"/>
          <p14:tracePt t="40090" x="6348413" y="6804025"/>
          <p14:tracePt t="40110" x="6215063" y="6804025"/>
          <p14:tracePt t="40130" x="6134100" y="6804025"/>
          <p14:tracePt t="40150" x="5973763" y="6796088"/>
          <p14:tracePt t="40170" x="5848350" y="6796088"/>
          <p14:tracePt t="40190" x="5670550" y="6786563"/>
          <p14:tracePt t="40210" x="5572125" y="6786563"/>
          <p14:tracePt t="40230" x="5500688" y="6777038"/>
          <p14:tracePt t="40250" x="5456238" y="6777038"/>
          <p14:tracePt t="40270" x="5384800" y="6769100"/>
          <p14:tracePt t="40290" x="5303838" y="6769100"/>
          <p14:tracePt t="40310" x="5160963" y="6732588"/>
          <p14:tracePt t="40330" x="5081588" y="6697663"/>
          <p14:tracePt t="40350" x="4983163" y="6653213"/>
          <p14:tracePt t="40370" x="4946650" y="6608763"/>
          <p14:tracePt t="40390" x="4929188" y="6545263"/>
          <p14:tracePt t="40410" x="4919663" y="6491288"/>
          <p14:tracePt t="40430" x="4919663" y="6419850"/>
          <p14:tracePt t="40450" x="4911725" y="6357938"/>
          <p14:tracePt t="40470" x="4911725" y="6276975"/>
          <p14:tracePt t="40490" x="4911725" y="6197600"/>
          <p14:tracePt t="40510" x="4911725" y="6089650"/>
          <p14:tracePt t="40530" x="4911725" y="6027738"/>
          <p14:tracePt t="40550" x="4911725" y="5965825"/>
          <p14:tracePt t="40571" x="4911725" y="5919788"/>
          <p14:tracePt t="40590" x="4911725" y="5857875"/>
          <p14:tracePt t="40610" x="4911725" y="5822950"/>
          <p14:tracePt t="40631" x="4919663" y="5786438"/>
          <p14:tracePt t="40650" x="4929188" y="5751513"/>
          <p14:tracePt t="40670" x="4938713" y="5724525"/>
          <p14:tracePt t="40691" x="4956175" y="5705475"/>
          <p14:tracePt t="40711" x="4973638" y="5670550"/>
          <p14:tracePt t="40731" x="5000625" y="5634038"/>
          <p14:tracePt t="40750" x="5045075" y="5581650"/>
          <p14:tracePt t="40771" x="5072063" y="5562600"/>
          <p14:tracePt t="40791" x="5099050" y="5545138"/>
          <p14:tracePt t="40811" x="5126038" y="5527675"/>
          <p14:tracePt t="40831" x="5160963" y="5518150"/>
          <p14:tracePt t="40851" x="5197475" y="5518150"/>
          <p14:tracePt t="40871" x="5251450" y="5518150"/>
          <p14:tracePt t="40891" x="5295900" y="5518150"/>
          <p14:tracePt t="40911" x="5367338" y="5518150"/>
          <p14:tracePt t="40931" x="5419725" y="5518150"/>
          <p14:tracePt t="40951" x="5527675" y="5518150"/>
          <p14:tracePt t="40971" x="5589588" y="5518150"/>
          <p14:tracePt t="40991" x="5688013" y="5518150"/>
          <p14:tracePt t="41018" x="5803900" y="5518150"/>
          <p14:tracePt t="41031" x="5894388" y="5518150"/>
          <p14:tracePt t="41051" x="5973763" y="5518150"/>
          <p14:tracePt t="41071" x="6072188" y="5518150"/>
          <p14:tracePt t="41091" x="6161088" y="5518150"/>
          <p14:tracePt t="41111" x="6251575" y="5537200"/>
          <p14:tracePt t="41131" x="6303963" y="5554663"/>
          <p14:tracePt t="41151" x="6394450" y="5572125"/>
          <p14:tracePt t="41171" x="6456363" y="5589588"/>
          <p14:tracePt t="41191" x="6589713" y="5599113"/>
          <p14:tracePt t="41211" x="6697663" y="5599113"/>
          <p14:tracePt t="41231" x="6848475" y="5616575"/>
          <p14:tracePt t="41251" x="6938963" y="5643563"/>
          <p14:tracePt t="41272" x="7089775" y="5653088"/>
          <p14:tracePt t="41291" x="7188200" y="5661025"/>
          <p14:tracePt t="41311" x="7323138" y="5670550"/>
          <p14:tracePt t="41331" x="7385050" y="5670550"/>
          <p14:tracePt t="41351" x="7491413" y="5688013"/>
          <p14:tracePt t="41371" x="7581900" y="5697538"/>
          <p14:tracePt t="41391" x="7742238" y="5715000"/>
          <p14:tracePt t="41411" x="7867650" y="5715000"/>
          <p14:tracePt t="41431" x="8045450" y="5715000"/>
          <p14:tracePt t="41451" x="8161338" y="5715000"/>
          <p14:tracePt t="41471" x="8269288" y="5715000"/>
          <p14:tracePt t="41491" x="8277225" y="5715000"/>
          <p14:tracePt t="41514" x="8277225" y="5724525"/>
          <p14:tracePt t="41531" x="8277225" y="5732463"/>
          <p14:tracePt t="41551" x="8277225" y="5768975"/>
          <p14:tracePt t="41571" x="8259763" y="5795963"/>
          <p14:tracePt t="41591" x="8197850" y="5884863"/>
          <p14:tracePt t="41611" x="8143875" y="5938838"/>
          <p14:tracePt t="41631" x="8072438" y="6054725"/>
          <p14:tracePt t="41651" x="8027988" y="6134100"/>
          <p14:tracePt t="41671" x="7947025" y="6251575"/>
          <p14:tracePt t="41691" x="7902575" y="6323013"/>
          <p14:tracePt t="41711" x="7858125" y="6394450"/>
          <p14:tracePt t="41731" x="7831138" y="6429375"/>
          <p14:tracePt t="41751" x="7804150" y="6491288"/>
          <p14:tracePt t="41771" x="7777163" y="6518275"/>
          <p14:tracePt t="41791" x="7751763" y="6562725"/>
          <p14:tracePt t="41811" x="7715250" y="6616700"/>
          <p14:tracePt t="41831" x="7670800" y="6661150"/>
          <p14:tracePt t="41851" x="7643813" y="6680200"/>
          <p14:tracePt t="41871" x="7554913" y="6705600"/>
          <p14:tracePt t="41891" x="7483475" y="6715125"/>
          <p14:tracePt t="41911" x="7402513" y="6742113"/>
          <p14:tracePt t="41931" x="7358063" y="6742113"/>
          <p14:tracePt t="41951" x="7286625" y="6751638"/>
          <p14:tracePt t="41971" x="7232650" y="6751638"/>
          <p14:tracePt t="41991" x="7153275" y="6751638"/>
          <p14:tracePt t="42011" x="7108825" y="6751638"/>
          <p14:tracePt t="42031" x="7037388" y="6751638"/>
          <p14:tracePt t="42051" x="6965950" y="6751638"/>
          <p14:tracePt t="42071" x="6823075" y="6742113"/>
          <p14:tracePt t="42091" x="6670675" y="6724650"/>
          <p14:tracePt t="42111" x="6446838" y="6724650"/>
          <p14:tracePt t="42131" x="6330950" y="6724650"/>
          <p14:tracePt t="42151" x="6143625" y="6724650"/>
          <p14:tracePt t="42171" x="6045200" y="6724650"/>
          <p14:tracePt t="42191" x="5884863" y="6724650"/>
          <p14:tracePt t="42211" x="5768975" y="6724650"/>
          <p14:tracePt t="42232" x="5626100" y="6724650"/>
          <p14:tracePt t="42251" x="5518150" y="6724650"/>
          <p14:tracePt t="42271" x="5384800" y="6724650"/>
          <p14:tracePt t="42292" x="5268913" y="6715125"/>
          <p14:tracePt t="42312" x="5089525" y="6680200"/>
          <p14:tracePt t="42332" x="4991100" y="6653213"/>
          <p14:tracePt t="42352" x="4884738" y="6589713"/>
          <p14:tracePt t="42372" x="4830763" y="6527800"/>
          <p14:tracePt t="42392" x="4768850" y="6473825"/>
          <p14:tracePt t="42411" x="4741863" y="6429375"/>
          <p14:tracePt t="42432" x="4705350" y="6367463"/>
          <p14:tracePt t="42452" x="4670425" y="6323013"/>
          <p14:tracePt t="42472" x="4625975" y="6224588"/>
          <p14:tracePt t="42492" x="4616450" y="6153150"/>
          <p14:tracePt t="42492" x="4608513" y="6126163"/>
          <p14:tracePt t="42492" x="4608513" y="6072188"/>
          <p14:tracePt t="42520" x="4608513" y="6027738"/>
          <p14:tracePt t="42532" x="4608513" y="5946775"/>
          <p14:tracePt t="42552" x="4608513" y="5857875"/>
          <p14:tracePt t="42572" x="4608513" y="5813425"/>
          <p14:tracePt t="42592" x="4608513" y="5732463"/>
          <p14:tracePt t="42612" x="4608513" y="5688013"/>
          <p14:tracePt t="42632" x="4625975" y="5653088"/>
          <p14:tracePt t="42652" x="4633913" y="5626100"/>
          <p14:tracePt t="42672" x="4670425" y="5599113"/>
          <p14:tracePt t="42692" x="4697413" y="5581650"/>
          <p14:tracePt t="42712" x="4776788" y="5537200"/>
          <p14:tracePt t="42732" x="4822825" y="5518150"/>
          <p14:tracePt t="42752" x="4938713" y="5518150"/>
          <p14:tracePt t="42772" x="5018088" y="5500688"/>
          <p14:tracePt t="42792" x="5143500" y="5500688"/>
          <p14:tracePt t="42812" x="5214938" y="5500688"/>
          <p14:tracePt t="42832" x="5340350" y="5491163"/>
          <p14:tracePt t="42852" x="5446713" y="5491163"/>
          <p14:tracePt t="42872" x="5608638" y="5491163"/>
          <p14:tracePt t="42892" x="5680075" y="5491163"/>
          <p14:tracePt t="42912" x="5795963" y="5491163"/>
          <p14:tracePt t="42932" x="5857875" y="5491163"/>
          <p14:tracePt t="42952" x="6010275" y="5500688"/>
          <p14:tracePt t="42972" x="6126163" y="5500688"/>
          <p14:tracePt t="42992" x="6232525" y="5500688"/>
          <p14:tracePt t="43014" x="6384925" y="5500688"/>
          <p14:tracePt t="43032" x="6545263" y="5500688"/>
          <p14:tracePt t="43052" x="6670675" y="5500688"/>
          <p14:tracePt t="43072" x="6875463" y="5500688"/>
          <p14:tracePt t="43092" x="6965950" y="5500688"/>
          <p14:tracePt t="43113" x="7054850" y="5500688"/>
          <p14:tracePt t="43132" x="7099300" y="5500688"/>
          <p14:tracePt t="43152" x="7188200" y="5500688"/>
          <p14:tracePt t="43172" x="7277100" y="5500688"/>
          <p14:tracePt t="43192" x="7358063" y="5510213"/>
          <p14:tracePt t="43212" x="7419975" y="5510213"/>
          <p14:tracePt t="43232" x="7473950" y="5510213"/>
          <p14:tracePt t="43252" x="7483475" y="5518150"/>
          <p14:tracePt t="43272" x="7491413" y="5527675"/>
          <p14:tracePt t="43293" x="7500938" y="5527675"/>
          <p14:tracePt t="43312" x="7527925" y="5554663"/>
          <p14:tracePt t="43332" x="7554913" y="5572125"/>
          <p14:tracePt t="43352" x="7589838" y="5616575"/>
          <p14:tracePt t="43372" x="7599363" y="5643563"/>
          <p14:tracePt t="43392" x="7616825" y="5697538"/>
          <p14:tracePt t="43412" x="7634288" y="5732463"/>
          <p14:tracePt t="43432" x="7661275" y="5803900"/>
          <p14:tracePt t="43452" x="7688263" y="5848350"/>
          <p14:tracePt t="43472" x="7715250" y="5894388"/>
          <p14:tracePt t="43492" x="7724775" y="5929313"/>
          <p14:tracePt t="43512" x="7732713" y="5965825"/>
          <p14:tracePt t="43532" x="7742238" y="5991225"/>
          <p14:tracePt t="43552" x="7769225" y="6054725"/>
          <p14:tracePt t="43572" x="7796213" y="6126163"/>
          <p14:tracePt t="43592" x="7813675" y="6170613"/>
          <p14:tracePt t="43612" x="7823200" y="6215063"/>
          <p14:tracePt t="43632" x="7823200" y="6242050"/>
          <p14:tracePt t="43652" x="7823200" y="6276975"/>
          <p14:tracePt t="43672" x="7823200" y="6323013"/>
          <p14:tracePt t="43692" x="7823200" y="6348413"/>
          <p14:tracePt t="43712" x="7813675" y="6384925"/>
          <p14:tracePt t="43732" x="7804150" y="6411913"/>
          <p14:tracePt t="43752" x="7777163" y="6465888"/>
          <p14:tracePt t="43772" x="7742238" y="6518275"/>
          <p14:tracePt t="43792" x="7715250" y="6545263"/>
          <p14:tracePt t="43812" x="7670800" y="6589713"/>
          <p14:tracePt t="43832" x="7634288" y="6608763"/>
          <p14:tracePt t="43852" x="7616825" y="6634163"/>
          <p14:tracePt t="43872" x="7589838" y="6634163"/>
          <p14:tracePt t="43893" x="7545388" y="6661150"/>
          <p14:tracePt t="43913" x="7510463" y="6670675"/>
          <p14:tracePt t="43932" x="7439025" y="6670675"/>
          <p14:tracePt t="43953" x="7394575" y="6680200"/>
          <p14:tracePt t="43973" x="7304088" y="6680200"/>
          <p14:tracePt t="43993" x="7269163" y="6680200"/>
          <p14:tracePt t="44020" x="7126288" y="6680200"/>
          <p14:tracePt t="44033" x="7062788" y="6680200"/>
          <p14:tracePt t="44053" x="6965950" y="6688138"/>
          <p14:tracePt t="44073" x="6884988" y="6688138"/>
          <p14:tracePt t="44093" x="6724650" y="6688138"/>
          <p14:tracePt t="44113" x="6616700" y="6688138"/>
          <p14:tracePt t="44133" x="6456363" y="6688138"/>
          <p14:tracePt t="44153" x="6357938" y="6688138"/>
          <p14:tracePt t="44173" x="6205538" y="6688138"/>
          <p14:tracePt t="44193" x="6099175" y="6688138"/>
          <p14:tracePt t="44213" x="5956300" y="6688138"/>
          <p14:tracePt t="44233" x="5875338" y="6688138"/>
          <p14:tracePt t="44253" x="5768975" y="6688138"/>
          <p14:tracePt t="44273" x="5705475" y="6688138"/>
          <p14:tracePt t="44293" x="5626100" y="6688138"/>
          <p14:tracePt t="44314" x="5562600" y="6688138"/>
          <p14:tracePt t="44333" x="5510213" y="6661150"/>
          <p14:tracePt t="44353" x="5473700" y="6634163"/>
          <p14:tracePt t="44373" x="5375275" y="6554788"/>
          <p14:tracePt t="44393" x="5322888" y="6473825"/>
          <p14:tracePt t="44413" x="5241925" y="6402388"/>
          <p14:tracePt t="44433" x="5205413" y="6367463"/>
          <p14:tracePt t="44453" x="5170488" y="6323013"/>
          <p14:tracePt t="44473" x="5153025" y="6269038"/>
          <p14:tracePt t="44493" x="5143500" y="6232525"/>
          <p14:tracePt t="44515" x="5116513" y="6153150"/>
          <p14:tracePt t="44533" x="5108575" y="6081713"/>
          <p14:tracePt t="44553" x="5099050" y="6027738"/>
          <p14:tracePt t="44573" x="5089525" y="5946775"/>
          <p14:tracePt t="44593" x="5089525" y="5894388"/>
          <p14:tracePt t="44613" x="5089525" y="5830888"/>
          <p14:tracePt t="44633" x="5099050" y="5786438"/>
          <p14:tracePt t="44653" x="5108575" y="5715000"/>
          <p14:tracePt t="44673" x="5116513" y="5688013"/>
          <p14:tracePt t="44693" x="5126038" y="5608638"/>
          <p14:tracePt t="44713" x="5143500" y="5581650"/>
          <p14:tracePt t="44733" x="5153025" y="5554663"/>
          <p14:tracePt t="44753" x="5153025" y="5545138"/>
          <p14:tracePt t="44773" x="5160963" y="5537200"/>
          <p14:tracePt t="44793" x="5170488" y="5537200"/>
          <p14:tracePt t="44813" x="5180013" y="5527675"/>
          <p14:tracePt t="44833" x="5205413" y="5518150"/>
          <p14:tracePt t="44853" x="5259388" y="5518150"/>
          <p14:tracePt t="44873" x="5348288" y="5510213"/>
          <p14:tracePt t="44893" x="5500688" y="5510213"/>
          <p14:tracePt t="44913" x="5599113" y="5491163"/>
          <p14:tracePt t="44933" x="5715000" y="5491163"/>
          <p14:tracePt t="44953" x="5786438" y="5491163"/>
          <p14:tracePt t="44973" x="5929313" y="5491163"/>
          <p14:tracePt t="44993" x="6027738" y="5491163"/>
          <p14:tracePt t="45013" x="6153150" y="5491163"/>
          <p14:tracePt t="45033" x="6242050" y="5491163"/>
          <p14:tracePt t="45053" x="6402388" y="5491163"/>
          <p14:tracePt t="45073" x="6510338" y="5491163"/>
          <p14:tracePt t="45093" x="6680200" y="5491163"/>
          <p14:tracePt t="45113" x="6796088" y="5491163"/>
          <p14:tracePt t="45133" x="6983413" y="5491163"/>
          <p14:tracePt t="45153" x="7126288" y="5500688"/>
          <p14:tracePt t="45173" x="7394575" y="5500688"/>
          <p14:tracePt t="45193" x="7554913" y="5500688"/>
          <p14:tracePt t="45213" x="7742238" y="5518150"/>
          <p14:tracePt t="45233" x="7823200" y="5527675"/>
          <p14:tracePt t="45253" x="7867650" y="5537200"/>
          <p14:tracePt t="45273" x="7902575" y="5537200"/>
          <p14:tracePt t="45293" x="7947025" y="5554663"/>
          <p14:tracePt t="45313" x="7966075" y="5554663"/>
          <p14:tracePt t="45334" x="8001000" y="5554663"/>
          <p14:tracePt t="45353" x="8018463" y="5562600"/>
          <p14:tracePt t="45373" x="8027988" y="5581650"/>
          <p14:tracePt t="45394" x="8054975" y="5589588"/>
          <p14:tracePt t="45413" x="8081963" y="5608638"/>
          <p14:tracePt t="45433" x="8081963" y="5626100"/>
          <p14:tracePt t="45453" x="8081963" y="5661025"/>
          <p14:tracePt t="45473" x="8081963" y="5705475"/>
          <p14:tracePt t="45493" x="8081963" y="5741988"/>
          <p14:tracePt t="45517" x="8081963" y="5830888"/>
          <p14:tracePt t="45534" x="8081963" y="5894388"/>
          <p14:tracePt t="45554" x="8081963" y="5929313"/>
          <p14:tracePt t="45574" x="8062913" y="5983288"/>
          <p14:tracePt t="45594" x="8045450" y="6037263"/>
          <p14:tracePt t="45614" x="8001000" y="6108700"/>
          <p14:tracePt t="45634" x="7983538" y="6161088"/>
          <p14:tracePt t="45654" x="7920038" y="6259513"/>
          <p14:tracePt t="45674" x="7885113" y="6323013"/>
          <p14:tracePt t="45694" x="7823200" y="6402388"/>
          <p14:tracePt t="45714" x="7786688" y="6446838"/>
          <p14:tracePt t="45734" x="7759700" y="6491288"/>
          <p14:tracePt t="45754" x="7742238" y="6510338"/>
          <p14:tracePt t="45774" x="7715250" y="6537325"/>
          <p14:tracePt t="45794" x="7705725" y="6554788"/>
          <p14:tracePt t="45814" x="7697788" y="6572250"/>
          <p14:tracePt t="45834" x="7680325" y="6581775"/>
          <p14:tracePt t="45854" x="7661275" y="6589713"/>
          <p14:tracePt t="45874" x="7634288" y="6608763"/>
          <p14:tracePt t="45894" x="7599363" y="6643688"/>
          <p14:tracePt t="45914" x="7562850" y="6670675"/>
          <p14:tracePt t="45934" x="7527925" y="6705600"/>
          <p14:tracePt t="45954" x="7500938" y="6715125"/>
          <p14:tracePt t="45974" x="7456488" y="6732588"/>
          <p14:tracePt t="45994" x="7429500" y="6742113"/>
          <p14:tracePt t="46017" x="7358063" y="6742113"/>
          <p14:tracePt t="46034" x="7323138" y="6742113"/>
          <p14:tracePt t="46054" x="7242175" y="6742113"/>
          <p14:tracePt t="46074" x="7153275" y="6742113"/>
          <p14:tracePt t="46094" x="7000875" y="6742113"/>
          <p14:tracePt t="46114" x="6902450" y="6742113"/>
          <p14:tracePt t="46134" x="6769100" y="6742113"/>
          <p14:tracePt t="46154" x="6688138" y="6742113"/>
          <p14:tracePt t="46174" x="6608763" y="6742113"/>
          <p14:tracePt t="46194" x="6545263" y="6742113"/>
          <p14:tracePt t="46214" x="6456363" y="6742113"/>
          <p14:tracePt t="46234" x="6384925" y="6742113"/>
          <p14:tracePt t="46254" x="6276975" y="6742113"/>
          <p14:tracePt t="46274" x="6205538" y="6751638"/>
          <p14:tracePt t="46294" x="6089650" y="6751638"/>
          <p14:tracePt t="46314" x="6010275" y="6759575"/>
          <p14:tracePt t="46334" x="5911850" y="6759575"/>
          <p14:tracePt t="46354" x="5840413" y="6759575"/>
          <p14:tracePt t="46374" x="5741988" y="6759575"/>
          <p14:tracePt t="46394" x="5670550" y="6759575"/>
          <p14:tracePt t="46414" x="5562600" y="6742113"/>
          <p14:tracePt t="46434" x="5500688" y="6732588"/>
          <p14:tracePt t="46454" x="5429250" y="6724650"/>
          <p14:tracePt t="46474" x="5394325" y="6705600"/>
          <p14:tracePt t="46494" x="5357813" y="6688138"/>
          <p14:tracePt t="46514" x="5348288" y="6661150"/>
          <p14:tracePt t="46534" x="5330825" y="6626225"/>
          <p14:tracePt t="46554" x="5276850" y="6581775"/>
          <p14:tracePt t="46574" x="5180013" y="6483350"/>
          <p14:tracePt t="46594" x="5116513" y="6419850"/>
          <p14:tracePt t="46614" x="5089525" y="6357938"/>
          <p14:tracePt t="46634" x="5081588" y="6323013"/>
          <p14:tracePt t="46654" x="5081588" y="6251575"/>
          <p14:tracePt t="46674" x="5081588" y="6188075"/>
          <p14:tracePt t="46694" x="5072063" y="6062663"/>
          <p14:tracePt t="46714" x="5072063" y="5983288"/>
          <p14:tracePt t="46734" x="5072063" y="5894388"/>
          <p14:tracePt t="46754" x="5072063" y="5857875"/>
          <p14:tracePt t="46774" x="5089525" y="5768975"/>
          <p14:tracePt t="46794" x="5099050" y="5732463"/>
          <p14:tracePt t="46814" x="5108575" y="5680075"/>
          <p14:tracePt t="46834" x="5126038" y="5653088"/>
          <p14:tracePt t="46854" x="5153025" y="5634038"/>
          <p14:tracePt t="46874" x="5160963" y="5626100"/>
          <p14:tracePt t="46894" x="5187950" y="5608638"/>
          <p14:tracePt t="46914" x="5214938" y="5581650"/>
          <p14:tracePt t="46934" x="5313363" y="5527675"/>
          <p14:tracePt t="46955" x="5357813" y="5518150"/>
          <p14:tracePt t="46974" x="5438775" y="5500688"/>
          <p14:tracePt t="46994" x="5465763" y="5500688"/>
          <p14:tracePt t="47016" x="5626100" y="5500688"/>
          <p14:tracePt t="47034" x="5697538" y="5500688"/>
          <p14:tracePt t="47054" x="5830888" y="5491163"/>
          <p14:tracePt t="47074" x="5894388" y="5491163"/>
          <p14:tracePt t="47095" x="5991225" y="5491163"/>
          <p14:tracePt t="47115" x="6045200" y="5491163"/>
          <p14:tracePt t="47134" x="6099175" y="5483225"/>
          <p14:tracePt t="47155" x="6108700" y="5483225"/>
          <p14:tracePt t="47174" x="6116638" y="5483225"/>
          <p14:tracePt t="47195" x="0" y="0"/>
        </p14:tracePtLst>
        <p14:tracePtLst>
          <p14:tracePt t="47296" x="5419725" y="5786438"/>
          <p14:tracePt t="47872" x="5411788" y="5786438"/>
          <p14:tracePt t="47888" x="5402263" y="5786438"/>
          <p14:tracePt t="47896" x="5402263" y="5776913"/>
          <p14:tracePt t="47904" x="5394325" y="5751513"/>
          <p14:tracePt t="47915" x="5375275" y="5697538"/>
          <p14:tracePt t="47935" x="5348288" y="5518150"/>
          <p14:tracePt t="47955" x="5295900" y="5340350"/>
          <p14:tracePt t="47975" x="5251450" y="5126038"/>
          <p14:tracePt t="47995" x="5241925" y="4946650"/>
          <p14:tracePt t="48015" x="5241925" y="4616450"/>
          <p14:tracePt t="48035" x="5241925" y="4402138"/>
          <p14:tracePt t="48055" x="5241925" y="4081463"/>
          <p14:tracePt t="48075" x="5241925" y="3875088"/>
          <p14:tracePt t="48095" x="5241925" y="3536950"/>
          <p14:tracePt t="48115" x="5251450" y="3259138"/>
          <p14:tracePt t="48135" x="5268913" y="2965450"/>
          <p14:tracePt t="48155" x="5322888" y="2795588"/>
          <p14:tracePt t="48175" x="5375275" y="2581275"/>
          <p14:tracePt t="48195" x="5429250" y="2428875"/>
          <p14:tracePt t="48215" x="5491163" y="2276475"/>
          <p14:tracePt t="48235" x="5537200" y="2133600"/>
          <p14:tracePt t="48255" x="5634038" y="1965325"/>
          <p14:tracePt t="48275" x="5697538" y="1893888"/>
          <p14:tracePt t="48295" x="5759450" y="1812925"/>
          <p14:tracePt t="48315" x="5830888" y="1751013"/>
          <p14:tracePt t="48335" x="5965825" y="1643063"/>
          <p14:tracePt t="48355" x="6062663" y="1581150"/>
          <p14:tracePt t="48376" x="6251575" y="1517650"/>
          <p14:tracePt t="48395" x="6367463" y="1482725"/>
          <p14:tracePt t="48415" x="6653213" y="1428750"/>
          <p14:tracePt t="48435" x="6848475" y="1393825"/>
          <p14:tracePt t="48455" x="7180263" y="1366838"/>
          <p14:tracePt t="48475" x="7375525" y="1330325"/>
          <p14:tracePt t="48495" x="7572375" y="1303338"/>
          <p14:tracePt t="48519" x="7858125" y="1276350"/>
          <p14:tracePt t="48535" x="8027988" y="1250950"/>
          <p14:tracePt t="48556" x="8143875" y="1241425"/>
          <p14:tracePt t="48575" x="8232775" y="1241425"/>
          <p14:tracePt t="48596" x="8269288" y="1241425"/>
          <p14:tracePt t="48615" x="8277225" y="1241425"/>
          <p14:tracePt t="48635" x="8286750" y="1250950"/>
          <p14:tracePt t="48655" x="8296275" y="1268413"/>
          <p14:tracePt t="48675" x="8313738" y="1295400"/>
          <p14:tracePt t="48695" x="8348663" y="1322388"/>
          <p14:tracePt t="48716" x="8375650" y="1347788"/>
          <p14:tracePt t="48736" x="8412163" y="1374775"/>
          <p14:tracePt t="48736" x="0" y="0"/>
        </p14:tracePtLst>
      </p14:laserTraceLst>
    </p:ext>
  </p:extLst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698" name="Rectangle 10"/>
          <p:cNvSpPr>
            <a:spLocks noChangeArrowheads="1"/>
          </p:cNvSpPr>
          <p:nvPr/>
        </p:nvSpPr>
        <p:spPr bwMode="auto">
          <a:xfrm>
            <a:off x="166688" y="2308225"/>
            <a:ext cx="208121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>
                <a:solidFill>
                  <a:srgbClr val="000000"/>
                </a:solidFill>
              </a:rPr>
              <a:t>360 g BaCl</a:t>
            </a:r>
            <a:r>
              <a:rPr lang="en-US" baseline="-2500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370690" name="Rectangle 2"/>
          <p:cNvSpPr>
            <a:spLocks noChangeArrowheads="1"/>
          </p:cNvSpPr>
          <p:nvPr/>
        </p:nvSpPr>
        <p:spPr bwMode="auto">
          <a:xfrm>
            <a:off x="3224213" y="4841875"/>
            <a:ext cx="2384425" cy="544513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6150" name="Rectangle 5"/>
          <p:cNvSpPr>
            <a:spLocks noChangeArrowheads="1"/>
          </p:cNvSpPr>
          <p:nvPr/>
        </p:nvSpPr>
        <p:spPr bwMode="auto">
          <a:xfrm>
            <a:off x="168275" y="211922"/>
            <a:ext cx="8906477" cy="954107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dirty="0"/>
              <a:t>Find the FP and BP of a soln. containing </a:t>
            </a:r>
            <a:r>
              <a:rPr lang="en-US" dirty="0" smtClean="0"/>
              <a:t>360. </a:t>
            </a:r>
            <a:r>
              <a:rPr lang="en-US" dirty="0"/>
              <a:t>g barium</a:t>
            </a:r>
          </a:p>
          <a:p>
            <a:pPr algn="l"/>
            <a:r>
              <a:rPr lang="en-US" dirty="0"/>
              <a:t>chloride and 2.50 kg of water.</a:t>
            </a:r>
          </a:p>
        </p:txBody>
      </p:sp>
      <p:graphicFrame>
        <p:nvGraphicFramePr>
          <p:cNvPr id="370694" name="Object 6"/>
          <p:cNvGraphicFramePr>
            <a:graphicFrameLocks noChangeAspect="1"/>
          </p:cNvGraphicFramePr>
          <p:nvPr/>
        </p:nvGraphicFramePr>
        <p:xfrm>
          <a:off x="2165350" y="2062163"/>
          <a:ext cx="1684338" cy="1073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8" name="Equation" r:id="rId3" imgW="711000" imgH="457200" progId="Equation.3">
                  <p:embed/>
                </p:oleObj>
              </mc:Choice>
              <mc:Fallback>
                <p:oleObj name="Equation" r:id="rId3" imgW="7110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65350" y="2062163"/>
                        <a:ext cx="1684338" cy="1073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0695" name="Rectangle 7"/>
          <p:cNvSpPr>
            <a:spLocks noChangeArrowheads="1"/>
          </p:cNvSpPr>
          <p:nvPr/>
        </p:nvSpPr>
        <p:spPr bwMode="auto">
          <a:xfrm>
            <a:off x="3849688" y="2308225"/>
            <a:ext cx="30607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>
                <a:solidFill>
                  <a:srgbClr val="000000"/>
                </a:solidFill>
              </a:rPr>
              <a:t>= 1.725 mol BaCl</a:t>
            </a:r>
            <a:r>
              <a:rPr lang="en-US" baseline="-2500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370696" name="Line 8"/>
          <p:cNvSpPr>
            <a:spLocks noChangeShapeType="1"/>
          </p:cNvSpPr>
          <p:nvPr/>
        </p:nvSpPr>
        <p:spPr bwMode="auto">
          <a:xfrm flipV="1">
            <a:off x="936625" y="2468563"/>
            <a:ext cx="220663" cy="290512"/>
          </a:xfrm>
          <a:prstGeom prst="line">
            <a:avLst/>
          </a:prstGeom>
          <a:noFill/>
          <a:ln w="25400">
            <a:solidFill>
              <a:srgbClr val="0066FF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70697" name="Line 9"/>
          <p:cNvSpPr>
            <a:spLocks noChangeShapeType="1"/>
          </p:cNvSpPr>
          <p:nvPr/>
        </p:nvSpPr>
        <p:spPr bwMode="auto">
          <a:xfrm flipV="1">
            <a:off x="3378200" y="2760663"/>
            <a:ext cx="220663" cy="290512"/>
          </a:xfrm>
          <a:prstGeom prst="line">
            <a:avLst/>
          </a:prstGeom>
          <a:noFill/>
          <a:ln w="25400">
            <a:solidFill>
              <a:srgbClr val="0066FF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370699" name="Object 11"/>
          <p:cNvGraphicFramePr>
            <a:graphicFrameLocks noChangeAspect="1"/>
          </p:cNvGraphicFramePr>
          <p:nvPr/>
        </p:nvGraphicFramePr>
        <p:xfrm>
          <a:off x="4672013" y="2940050"/>
          <a:ext cx="1535112" cy="477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9" name="Equation" r:id="rId5" imgW="647640" imgH="203040" progId="Equation.3">
                  <p:embed/>
                </p:oleObj>
              </mc:Choice>
              <mc:Fallback>
                <p:oleObj name="Equation" r:id="rId5" imgW="64764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72013" y="2940050"/>
                        <a:ext cx="1535112" cy="4778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30"/>
          <p:cNvGrpSpPr>
            <a:grpSpLocks/>
          </p:cNvGrpSpPr>
          <p:nvPr/>
        </p:nvGrpSpPr>
        <p:grpSpPr bwMode="auto">
          <a:xfrm>
            <a:off x="6289675" y="2889250"/>
            <a:ext cx="2035175" cy="519113"/>
            <a:chOff x="3962" y="1820"/>
            <a:chExt cx="1282" cy="327"/>
          </a:xfrm>
        </p:grpSpPr>
        <p:sp>
          <p:nvSpPr>
            <p:cNvPr id="6174" name="Line 12"/>
            <p:cNvSpPr>
              <a:spLocks noChangeShapeType="1"/>
            </p:cNvSpPr>
            <p:nvPr/>
          </p:nvSpPr>
          <p:spPr bwMode="auto">
            <a:xfrm>
              <a:off x="3962" y="1983"/>
              <a:ext cx="299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6175" name="Rectangle 13"/>
            <p:cNvSpPr>
              <a:spLocks noChangeArrowheads="1"/>
            </p:cNvSpPr>
            <p:nvPr/>
          </p:nvSpPr>
          <p:spPr bwMode="auto">
            <a:xfrm>
              <a:off x="4317" y="1820"/>
              <a:ext cx="927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>
                  <a:solidFill>
                    <a:srgbClr val="000000"/>
                  </a:solidFill>
                </a:rPr>
                <a:t>0.690 m</a:t>
              </a:r>
              <a:endParaRPr lang="en-US" baseline="-25000">
                <a:solidFill>
                  <a:srgbClr val="000000"/>
                </a:solidFill>
              </a:endParaRPr>
            </a:p>
          </p:txBody>
        </p:sp>
      </p:grpSp>
      <p:sp>
        <p:nvSpPr>
          <p:cNvPr id="370704" name="Rectangle 16"/>
          <p:cNvSpPr>
            <a:spLocks noChangeArrowheads="1"/>
          </p:cNvSpPr>
          <p:nvPr/>
        </p:nvSpPr>
        <p:spPr bwMode="auto">
          <a:xfrm>
            <a:off x="1033463" y="1352550"/>
            <a:ext cx="207486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>
                <a:solidFill>
                  <a:srgbClr val="000000"/>
                </a:solidFill>
                <a:latin typeface="Symbol" pitchFamily="18" charset="2"/>
              </a:rPr>
              <a:t>D</a:t>
            </a:r>
            <a:r>
              <a:rPr lang="en-US">
                <a:solidFill>
                  <a:srgbClr val="000000"/>
                </a:solidFill>
              </a:rPr>
              <a:t>T</a:t>
            </a:r>
            <a:r>
              <a:rPr lang="en-US" baseline="-25000">
                <a:solidFill>
                  <a:srgbClr val="000000"/>
                </a:solidFill>
              </a:rPr>
              <a:t>x</a:t>
            </a:r>
            <a:r>
              <a:rPr lang="en-US">
                <a:solidFill>
                  <a:srgbClr val="000000"/>
                </a:solidFill>
              </a:rPr>
              <a:t> = K</a:t>
            </a:r>
            <a:r>
              <a:rPr lang="en-US" baseline="-25000">
                <a:solidFill>
                  <a:srgbClr val="000000"/>
                </a:solidFill>
              </a:rPr>
              <a:t>x</a:t>
            </a:r>
            <a:r>
              <a:rPr lang="en-US">
                <a:solidFill>
                  <a:srgbClr val="000000"/>
                </a:solidFill>
              </a:rPr>
              <a:t> m i</a:t>
            </a:r>
          </a:p>
        </p:txBody>
      </p:sp>
      <p:sp>
        <p:nvSpPr>
          <p:cNvPr id="370705" name="AutoShape 17"/>
          <p:cNvSpPr>
            <a:spLocks noChangeArrowheads="1"/>
          </p:cNvSpPr>
          <p:nvPr/>
        </p:nvSpPr>
        <p:spPr bwMode="auto">
          <a:xfrm rot="5400000">
            <a:off x="4352926" y="1157287"/>
            <a:ext cx="431800" cy="371475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14400 h 21600"/>
              <a:gd name="T20" fmla="*/ 18514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5429" y="0"/>
                </a:moveTo>
                <a:lnTo>
                  <a:pt x="9257" y="7200"/>
                </a:lnTo>
                <a:lnTo>
                  <a:pt x="12343" y="7200"/>
                </a:lnTo>
                <a:lnTo>
                  <a:pt x="12343" y="14400"/>
                </a:lnTo>
                <a:lnTo>
                  <a:pt x="0" y="14400"/>
                </a:lnTo>
                <a:lnTo>
                  <a:pt x="0" y="21600"/>
                </a:lnTo>
                <a:lnTo>
                  <a:pt x="18514" y="21600"/>
                </a:lnTo>
                <a:lnTo>
                  <a:pt x="18514" y="7200"/>
                </a:lnTo>
                <a:lnTo>
                  <a:pt x="21600" y="7200"/>
                </a:lnTo>
                <a:close/>
              </a:path>
            </a:pathLst>
          </a:custGeom>
          <a:solidFill>
            <a:schemeClr val="tx1"/>
          </a:solidFill>
          <a:ln w="1905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pSp>
        <p:nvGrpSpPr>
          <p:cNvPr id="3" name="Group 21"/>
          <p:cNvGrpSpPr>
            <a:grpSpLocks/>
          </p:cNvGrpSpPr>
          <p:nvPr/>
        </p:nvGrpSpPr>
        <p:grpSpPr bwMode="auto">
          <a:xfrm>
            <a:off x="4883150" y="904875"/>
            <a:ext cx="2619375" cy="1030288"/>
            <a:chOff x="3447" y="591"/>
            <a:chExt cx="1650" cy="649"/>
          </a:xfrm>
        </p:grpSpPr>
        <p:sp>
          <p:nvSpPr>
            <p:cNvPr id="6171" name="Rectangle 18"/>
            <p:cNvSpPr>
              <a:spLocks noChangeArrowheads="1"/>
            </p:cNvSpPr>
            <p:nvPr/>
          </p:nvSpPr>
          <p:spPr bwMode="auto">
            <a:xfrm>
              <a:off x="3587" y="591"/>
              <a:ext cx="1495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>
                  <a:solidFill>
                    <a:srgbClr val="000000"/>
                  </a:solidFill>
                </a:rPr>
                <a:t>K</a:t>
              </a:r>
              <a:r>
                <a:rPr lang="en-US" baseline="-25000">
                  <a:solidFill>
                    <a:srgbClr val="000000"/>
                  </a:solidFill>
                </a:rPr>
                <a:t>f</a:t>
              </a:r>
              <a:r>
                <a:rPr lang="en-US">
                  <a:solidFill>
                    <a:srgbClr val="000000"/>
                  </a:solidFill>
                </a:rPr>
                <a:t> = 1.86</a:t>
              </a:r>
              <a:r>
                <a:rPr lang="en-US" baseline="30000">
                  <a:solidFill>
                    <a:srgbClr val="000000"/>
                  </a:solidFill>
                </a:rPr>
                <a:t>o</a:t>
              </a:r>
              <a:r>
                <a:rPr lang="en-US">
                  <a:solidFill>
                    <a:srgbClr val="000000"/>
                  </a:solidFill>
                </a:rPr>
                <a:t>C/m</a:t>
              </a:r>
              <a:endParaRPr lang="en-US" baseline="-25000">
                <a:solidFill>
                  <a:srgbClr val="000000"/>
                </a:solidFill>
              </a:endParaRPr>
            </a:p>
          </p:txBody>
        </p:sp>
        <p:sp>
          <p:nvSpPr>
            <p:cNvPr id="6172" name="Rectangle 19"/>
            <p:cNvSpPr>
              <a:spLocks noChangeArrowheads="1"/>
            </p:cNvSpPr>
            <p:nvPr/>
          </p:nvSpPr>
          <p:spPr bwMode="auto">
            <a:xfrm>
              <a:off x="3559" y="913"/>
              <a:ext cx="1538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>
                  <a:solidFill>
                    <a:srgbClr val="000000"/>
                  </a:solidFill>
                </a:rPr>
                <a:t>K</a:t>
              </a:r>
              <a:r>
                <a:rPr lang="en-US" baseline="-25000">
                  <a:solidFill>
                    <a:srgbClr val="000000"/>
                  </a:solidFill>
                </a:rPr>
                <a:t>b</a:t>
              </a:r>
              <a:r>
                <a:rPr lang="en-US">
                  <a:solidFill>
                    <a:srgbClr val="000000"/>
                  </a:solidFill>
                </a:rPr>
                <a:t> = 0.52</a:t>
              </a:r>
              <a:r>
                <a:rPr lang="en-US" baseline="30000">
                  <a:solidFill>
                    <a:srgbClr val="000000"/>
                  </a:solidFill>
                </a:rPr>
                <a:t>o</a:t>
              </a:r>
              <a:r>
                <a:rPr lang="en-US">
                  <a:solidFill>
                    <a:srgbClr val="000000"/>
                  </a:solidFill>
                </a:rPr>
                <a:t>C/m</a:t>
              </a:r>
              <a:endParaRPr lang="en-US" baseline="-25000">
                <a:solidFill>
                  <a:srgbClr val="000000"/>
                </a:solidFill>
              </a:endParaRPr>
            </a:p>
          </p:txBody>
        </p:sp>
        <p:sp>
          <p:nvSpPr>
            <p:cNvPr id="6173" name="AutoShape 20"/>
            <p:cNvSpPr>
              <a:spLocks/>
            </p:cNvSpPr>
            <p:nvPr/>
          </p:nvSpPr>
          <p:spPr bwMode="auto">
            <a:xfrm>
              <a:off x="3447" y="612"/>
              <a:ext cx="153" cy="627"/>
            </a:xfrm>
            <a:prstGeom prst="leftBrace">
              <a:avLst>
                <a:gd name="adj1" fmla="val 34150"/>
                <a:gd name="adj2" fmla="val 50000"/>
              </a:avLst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370710" name="Rectangle 22"/>
          <p:cNvSpPr>
            <a:spLocks noChangeArrowheads="1"/>
          </p:cNvSpPr>
          <p:nvPr/>
        </p:nvSpPr>
        <p:spPr bwMode="auto">
          <a:xfrm>
            <a:off x="1404938" y="4244975"/>
            <a:ext cx="196691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>
                <a:solidFill>
                  <a:srgbClr val="000000"/>
                </a:solidFill>
                <a:latin typeface="Symbol" pitchFamily="18" charset="2"/>
              </a:rPr>
              <a:t>D</a:t>
            </a:r>
            <a:r>
              <a:rPr lang="en-US">
                <a:solidFill>
                  <a:srgbClr val="000000"/>
                </a:solidFill>
              </a:rPr>
              <a:t>T</a:t>
            </a:r>
            <a:r>
              <a:rPr lang="en-US" baseline="-25000">
                <a:solidFill>
                  <a:srgbClr val="000000"/>
                </a:solidFill>
              </a:rPr>
              <a:t>f</a:t>
            </a:r>
            <a:r>
              <a:rPr lang="en-US">
                <a:solidFill>
                  <a:srgbClr val="000000"/>
                </a:solidFill>
              </a:rPr>
              <a:t> = K</a:t>
            </a:r>
            <a:r>
              <a:rPr lang="en-US" baseline="-25000">
                <a:solidFill>
                  <a:srgbClr val="000000"/>
                </a:solidFill>
              </a:rPr>
              <a:t>f</a:t>
            </a:r>
            <a:r>
              <a:rPr lang="en-US">
                <a:solidFill>
                  <a:srgbClr val="000000"/>
                </a:solidFill>
              </a:rPr>
              <a:t> m i</a:t>
            </a:r>
          </a:p>
        </p:txBody>
      </p:sp>
      <p:sp>
        <p:nvSpPr>
          <p:cNvPr id="370711" name="Rectangle 23"/>
          <p:cNvSpPr>
            <a:spLocks noChangeArrowheads="1"/>
          </p:cNvSpPr>
          <p:nvPr/>
        </p:nvSpPr>
        <p:spPr bwMode="auto">
          <a:xfrm>
            <a:off x="3355975" y="4244975"/>
            <a:ext cx="275113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>
                <a:solidFill>
                  <a:srgbClr val="000000"/>
                </a:solidFill>
              </a:rPr>
              <a:t>= 1.86(0.690)(3)</a:t>
            </a:r>
          </a:p>
        </p:txBody>
      </p:sp>
      <p:sp>
        <p:nvSpPr>
          <p:cNvPr id="370712" name="Rectangle 24"/>
          <p:cNvSpPr>
            <a:spLocks noChangeArrowheads="1"/>
          </p:cNvSpPr>
          <p:nvPr/>
        </p:nvSpPr>
        <p:spPr bwMode="auto">
          <a:xfrm>
            <a:off x="1463675" y="3549650"/>
            <a:ext cx="8667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>
                <a:solidFill>
                  <a:srgbClr val="000000"/>
                </a:solidFill>
              </a:rPr>
              <a:t>i = 3</a:t>
            </a:r>
          </a:p>
        </p:txBody>
      </p:sp>
      <p:sp>
        <p:nvSpPr>
          <p:cNvPr id="370716" name="Rectangle 28"/>
          <p:cNvSpPr>
            <a:spLocks noChangeArrowheads="1"/>
          </p:cNvSpPr>
          <p:nvPr/>
        </p:nvSpPr>
        <p:spPr bwMode="auto">
          <a:xfrm>
            <a:off x="5995988" y="4244975"/>
            <a:ext cx="157638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>
                <a:solidFill>
                  <a:srgbClr val="000000"/>
                </a:solidFill>
              </a:rPr>
              <a:t>= 3.85</a:t>
            </a:r>
            <a:r>
              <a:rPr lang="en-US" baseline="30000">
                <a:solidFill>
                  <a:srgbClr val="000000"/>
                </a:solidFill>
              </a:rPr>
              <a:t>o</a:t>
            </a:r>
            <a:r>
              <a:rPr lang="en-US">
                <a:solidFill>
                  <a:srgbClr val="000000"/>
                </a:solidFill>
              </a:rPr>
              <a:t>C</a:t>
            </a:r>
          </a:p>
        </p:txBody>
      </p:sp>
      <p:sp>
        <p:nvSpPr>
          <p:cNvPr id="370717" name="Rectangle 29"/>
          <p:cNvSpPr>
            <a:spLocks noChangeArrowheads="1"/>
          </p:cNvSpPr>
          <p:nvPr/>
        </p:nvSpPr>
        <p:spPr bwMode="auto">
          <a:xfrm>
            <a:off x="3252788" y="4852988"/>
            <a:ext cx="23272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>
                <a:solidFill>
                  <a:srgbClr val="000000"/>
                </a:solidFill>
              </a:rPr>
              <a:t>FP = –3.85</a:t>
            </a:r>
            <a:r>
              <a:rPr lang="en-US" baseline="30000">
                <a:solidFill>
                  <a:srgbClr val="000000"/>
                </a:solidFill>
              </a:rPr>
              <a:t>o</a:t>
            </a:r>
            <a:r>
              <a:rPr lang="en-US">
                <a:solidFill>
                  <a:srgbClr val="000000"/>
                </a:solidFill>
              </a:rPr>
              <a:t>C</a:t>
            </a:r>
          </a:p>
        </p:txBody>
      </p:sp>
      <p:sp>
        <p:nvSpPr>
          <p:cNvPr id="370719" name="Rectangle 31"/>
          <p:cNvSpPr>
            <a:spLocks noChangeArrowheads="1"/>
          </p:cNvSpPr>
          <p:nvPr/>
        </p:nvSpPr>
        <p:spPr bwMode="auto">
          <a:xfrm>
            <a:off x="3113088" y="6157913"/>
            <a:ext cx="2605087" cy="544512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70720" name="Rectangle 32"/>
          <p:cNvSpPr>
            <a:spLocks noChangeArrowheads="1"/>
          </p:cNvSpPr>
          <p:nvPr/>
        </p:nvSpPr>
        <p:spPr bwMode="auto">
          <a:xfrm>
            <a:off x="1404938" y="5572125"/>
            <a:ext cx="210343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>
                <a:solidFill>
                  <a:srgbClr val="000000"/>
                </a:solidFill>
                <a:latin typeface="Symbol" pitchFamily="18" charset="2"/>
              </a:rPr>
              <a:t>D</a:t>
            </a:r>
            <a:r>
              <a:rPr lang="en-US">
                <a:solidFill>
                  <a:srgbClr val="000000"/>
                </a:solidFill>
              </a:rPr>
              <a:t>T</a:t>
            </a:r>
            <a:r>
              <a:rPr lang="en-US" baseline="-25000">
                <a:solidFill>
                  <a:srgbClr val="000000"/>
                </a:solidFill>
              </a:rPr>
              <a:t>b</a:t>
            </a:r>
            <a:r>
              <a:rPr lang="en-US">
                <a:solidFill>
                  <a:srgbClr val="000000"/>
                </a:solidFill>
              </a:rPr>
              <a:t> = K</a:t>
            </a:r>
            <a:r>
              <a:rPr lang="en-US" baseline="-25000">
                <a:solidFill>
                  <a:srgbClr val="000000"/>
                </a:solidFill>
              </a:rPr>
              <a:t>b</a:t>
            </a:r>
            <a:r>
              <a:rPr lang="en-US">
                <a:solidFill>
                  <a:srgbClr val="000000"/>
                </a:solidFill>
              </a:rPr>
              <a:t> m i</a:t>
            </a:r>
          </a:p>
        </p:txBody>
      </p:sp>
      <p:sp>
        <p:nvSpPr>
          <p:cNvPr id="370721" name="Rectangle 33"/>
          <p:cNvSpPr>
            <a:spLocks noChangeArrowheads="1"/>
          </p:cNvSpPr>
          <p:nvPr/>
        </p:nvSpPr>
        <p:spPr bwMode="auto">
          <a:xfrm>
            <a:off x="3433763" y="5572125"/>
            <a:ext cx="275113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>
                <a:solidFill>
                  <a:srgbClr val="000000"/>
                </a:solidFill>
              </a:rPr>
              <a:t>= 0.52(0.690)(3)</a:t>
            </a:r>
          </a:p>
        </p:txBody>
      </p:sp>
      <p:sp>
        <p:nvSpPr>
          <p:cNvPr id="370722" name="Rectangle 34"/>
          <p:cNvSpPr>
            <a:spLocks noChangeArrowheads="1"/>
          </p:cNvSpPr>
          <p:nvPr/>
        </p:nvSpPr>
        <p:spPr bwMode="auto">
          <a:xfrm>
            <a:off x="6084888" y="5572125"/>
            <a:ext cx="157638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>
                <a:solidFill>
                  <a:srgbClr val="000000"/>
                </a:solidFill>
              </a:rPr>
              <a:t>= 1.08</a:t>
            </a:r>
            <a:r>
              <a:rPr lang="en-US" baseline="30000">
                <a:solidFill>
                  <a:srgbClr val="000000"/>
                </a:solidFill>
              </a:rPr>
              <a:t>o</a:t>
            </a:r>
            <a:r>
              <a:rPr lang="en-US">
                <a:solidFill>
                  <a:srgbClr val="000000"/>
                </a:solidFill>
              </a:rPr>
              <a:t>C</a:t>
            </a:r>
          </a:p>
        </p:txBody>
      </p:sp>
      <p:sp>
        <p:nvSpPr>
          <p:cNvPr id="370723" name="Rectangle 35"/>
          <p:cNvSpPr>
            <a:spLocks noChangeArrowheads="1"/>
          </p:cNvSpPr>
          <p:nvPr/>
        </p:nvSpPr>
        <p:spPr bwMode="auto">
          <a:xfrm>
            <a:off x="3141663" y="6169025"/>
            <a:ext cx="254476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>
                <a:solidFill>
                  <a:srgbClr val="000000"/>
                </a:solidFill>
              </a:rPr>
              <a:t>BP = 101.08</a:t>
            </a:r>
            <a:r>
              <a:rPr lang="en-US" baseline="30000">
                <a:solidFill>
                  <a:srgbClr val="000000"/>
                </a:solidFill>
              </a:rPr>
              <a:t>o</a:t>
            </a:r>
            <a:r>
              <a:rPr lang="en-US">
                <a:solidFill>
                  <a:srgbClr val="000000"/>
                </a:solidFill>
              </a:rPr>
              <a:t>C</a:t>
            </a:r>
          </a:p>
        </p:txBody>
      </p:sp>
      <p:pic>
        <p:nvPicPr>
          <p:cNvPr id="370725" name="Picture 37" descr="MCj03971320000[1]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4913" y="1138238"/>
            <a:ext cx="581025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0726" name="Picture 38" descr="MCj03971320000[1]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42313" y="2828925"/>
            <a:ext cx="581025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0727" name="Picture 39" descr="MCj03971320000[1]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70138" y="3511550"/>
            <a:ext cx="581025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130104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707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707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707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707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707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707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707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7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7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7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707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707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707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707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707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707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707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707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707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707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707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706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706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70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706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706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5" dur="1000"/>
                                        <p:tgtEl>
                                          <p:spTgt spid="3706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3706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37069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3706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3706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3706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3706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3706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3706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706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706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6" dur="1000"/>
                                        <p:tgtEl>
                                          <p:spTgt spid="3706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3706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706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706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7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7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7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707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707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707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707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707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707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707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707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707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707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707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1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7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707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7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707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707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7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7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7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707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707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707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707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707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707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707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707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707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707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707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3707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3707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3707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3707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3707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3707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0" dur="1000"/>
                                        <p:tgtEl>
                                          <p:spTgt spid="370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3707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3707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7" dur="1000"/>
                                        <p:tgtEl>
                                          <p:spTgt spid="370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1000"/>
                                        <p:tgtEl>
                                          <p:spTgt spid="3707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3707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3707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8" dur="500"/>
                                        <p:tgtEl>
                                          <p:spTgt spid="370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3707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3707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3707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3707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1" dur="1000" fill="hold"/>
                                        <p:tgtEl>
                                          <p:spTgt spid="3707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3707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3" dur="1000"/>
                                        <p:tgtEl>
                                          <p:spTgt spid="3707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3707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1000" fill="hold"/>
                                        <p:tgtEl>
                                          <p:spTgt spid="370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0" dur="1000"/>
                                        <p:tgtEl>
                                          <p:spTgt spid="37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1000"/>
                                        <p:tgtEl>
                                          <p:spTgt spid="3707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6" dur="1000" fill="hold"/>
                                        <p:tgtEl>
                                          <p:spTgt spid="3707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1000" fill="hold"/>
                                        <p:tgtEl>
                                          <p:spTgt spid="3707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1" dur="500"/>
                                        <p:tgtEl>
                                          <p:spTgt spid="3707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0698" grpId="0"/>
      <p:bldP spid="370690" grpId="0" animBg="1"/>
      <p:bldP spid="370695" grpId="0"/>
      <p:bldP spid="370696" grpId="0" animBg="1"/>
      <p:bldP spid="370697" grpId="0" animBg="1"/>
      <p:bldP spid="370704" grpId="0"/>
      <p:bldP spid="370705" grpId="0" animBg="1"/>
      <p:bldP spid="370710" grpId="0"/>
      <p:bldP spid="370711" grpId="0"/>
      <p:bldP spid="370712" grpId="0"/>
      <p:bldP spid="370716" grpId="0"/>
      <p:bldP spid="370717" grpId="0"/>
      <p:bldP spid="370719" grpId="0" animBg="1"/>
      <p:bldP spid="370720" grpId="0"/>
      <p:bldP spid="370721" grpId="0"/>
      <p:bldP spid="370722" grpId="0"/>
      <p:bldP spid="370723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714" name="Rectangle 2"/>
          <p:cNvSpPr>
            <a:spLocks noChangeArrowheads="1"/>
          </p:cNvSpPr>
          <p:nvPr/>
        </p:nvSpPr>
        <p:spPr bwMode="auto">
          <a:xfrm>
            <a:off x="6188075" y="5373402"/>
            <a:ext cx="2501900" cy="544512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71716" name="Rectangle 4"/>
          <p:cNvSpPr>
            <a:spLocks noChangeArrowheads="1"/>
          </p:cNvSpPr>
          <p:nvPr/>
        </p:nvSpPr>
        <p:spPr bwMode="auto">
          <a:xfrm>
            <a:off x="579438" y="5227352"/>
            <a:ext cx="3363912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>
                <a:solidFill>
                  <a:srgbClr val="000000"/>
                </a:solidFill>
              </a:rPr>
              <a:t>1.71 x 10</a:t>
            </a:r>
            <a:r>
              <a:rPr lang="en-US" baseline="30000">
                <a:solidFill>
                  <a:srgbClr val="000000"/>
                </a:solidFill>
              </a:rPr>
              <a:t>–3</a:t>
            </a:r>
            <a:r>
              <a:rPr lang="en-US">
                <a:solidFill>
                  <a:srgbClr val="000000"/>
                </a:solidFill>
              </a:rPr>
              <a:t> mol unk.</a:t>
            </a:r>
          </a:p>
        </p:txBody>
      </p:sp>
      <p:sp>
        <p:nvSpPr>
          <p:cNvPr id="31748" name="Rectangle 5"/>
          <p:cNvSpPr>
            <a:spLocks noChangeArrowheads="1"/>
          </p:cNvSpPr>
          <p:nvPr/>
        </p:nvSpPr>
        <p:spPr bwMode="auto">
          <a:xfrm>
            <a:off x="282575" y="160338"/>
            <a:ext cx="8237538" cy="2246312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/>
              <a:t>Camphor, C</a:t>
            </a:r>
            <a:r>
              <a:rPr lang="en-US" baseline="-25000"/>
              <a:t>10</a:t>
            </a:r>
            <a:r>
              <a:rPr lang="en-US"/>
              <a:t>H</a:t>
            </a:r>
            <a:r>
              <a:rPr lang="en-US" baseline="-25000"/>
              <a:t>16</a:t>
            </a:r>
            <a:r>
              <a:rPr lang="en-US"/>
              <a:t>O, has an NFP of 179.8</a:t>
            </a:r>
            <a:r>
              <a:rPr lang="en-US" baseline="30000"/>
              <a:t>o</a:t>
            </a:r>
            <a:r>
              <a:rPr lang="en-US"/>
              <a:t>C and a</a:t>
            </a:r>
          </a:p>
          <a:p>
            <a:pPr algn="l"/>
            <a:r>
              <a:rPr lang="en-US"/>
              <a:t>K</a:t>
            </a:r>
            <a:r>
              <a:rPr lang="en-US" baseline="-25000"/>
              <a:t>f</a:t>
            </a:r>
            <a:r>
              <a:rPr lang="en-US"/>
              <a:t> of 40.0</a:t>
            </a:r>
            <a:r>
              <a:rPr lang="en-US" baseline="30000"/>
              <a:t>o</a:t>
            </a:r>
            <a:r>
              <a:rPr lang="en-US"/>
              <a:t>C/m. When 0.186 g of a nonelectrolytic</a:t>
            </a:r>
          </a:p>
          <a:p>
            <a:pPr algn="l"/>
            <a:r>
              <a:rPr lang="en-US"/>
              <a:t>substance is dissolved in 22.01 g of camphor, 	the</a:t>
            </a:r>
          </a:p>
          <a:p>
            <a:pPr algn="l"/>
            <a:r>
              <a:rPr lang="en-US"/>
              <a:t>mixture’s new freezing point is 176.7</a:t>
            </a:r>
            <a:r>
              <a:rPr lang="en-US" baseline="30000"/>
              <a:t>o</a:t>
            </a:r>
            <a:r>
              <a:rPr lang="en-US"/>
              <a:t>C. Find the</a:t>
            </a:r>
          </a:p>
          <a:p>
            <a:pPr algn="l"/>
            <a:r>
              <a:rPr lang="en-US"/>
              <a:t>unknown’s molar mass.</a:t>
            </a:r>
          </a:p>
        </p:txBody>
      </p:sp>
      <p:sp>
        <p:nvSpPr>
          <p:cNvPr id="371718" name="Rectangle 6"/>
          <p:cNvSpPr>
            <a:spLocks noChangeArrowheads="1"/>
          </p:cNvSpPr>
          <p:nvPr/>
        </p:nvSpPr>
        <p:spPr bwMode="auto">
          <a:xfrm>
            <a:off x="3338513" y="2441575"/>
            <a:ext cx="196691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>
                <a:solidFill>
                  <a:srgbClr val="000000"/>
                </a:solidFill>
                <a:latin typeface="Symbol" pitchFamily="18" charset="2"/>
              </a:rPr>
              <a:t>D</a:t>
            </a:r>
            <a:r>
              <a:rPr lang="en-US">
                <a:solidFill>
                  <a:srgbClr val="000000"/>
                </a:solidFill>
              </a:rPr>
              <a:t>T</a:t>
            </a:r>
            <a:r>
              <a:rPr lang="en-US" baseline="-25000">
                <a:solidFill>
                  <a:srgbClr val="000000"/>
                </a:solidFill>
              </a:rPr>
              <a:t>f</a:t>
            </a:r>
            <a:r>
              <a:rPr lang="en-US">
                <a:solidFill>
                  <a:srgbClr val="000000"/>
                </a:solidFill>
              </a:rPr>
              <a:t> = K</a:t>
            </a:r>
            <a:r>
              <a:rPr lang="en-US" baseline="-25000">
                <a:solidFill>
                  <a:srgbClr val="000000"/>
                </a:solidFill>
              </a:rPr>
              <a:t>f</a:t>
            </a:r>
            <a:r>
              <a:rPr lang="en-US">
                <a:solidFill>
                  <a:srgbClr val="000000"/>
                </a:solidFill>
              </a:rPr>
              <a:t> m i</a:t>
            </a:r>
          </a:p>
        </p:txBody>
      </p:sp>
      <p:grpSp>
        <p:nvGrpSpPr>
          <p:cNvPr id="2" name="Group 34"/>
          <p:cNvGrpSpPr>
            <a:grpSpLocks/>
          </p:cNvGrpSpPr>
          <p:nvPr/>
        </p:nvGrpSpPr>
        <p:grpSpPr bwMode="auto">
          <a:xfrm>
            <a:off x="2876550" y="2409825"/>
            <a:ext cx="1071563" cy="1201738"/>
            <a:chOff x="1812" y="1518"/>
            <a:chExt cx="675" cy="757"/>
          </a:xfrm>
        </p:grpSpPr>
        <p:sp>
          <p:nvSpPr>
            <p:cNvPr id="31777" name="Rectangle 8"/>
            <p:cNvSpPr>
              <a:spLocks noChangeArrowheads="1"/>
            </p:cNvSpPr>
            <p:nvPr/>
          </p:nvSpPr>
          <p:spPr bwMode="auto">
            <a:xfrm>
              <a:off x="1812" y="1948"/>
              <a:ext cx="675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>
                  <a:solidFill>
                    <a:srgbClr val="000000"/>
                  </a:solidFill>
                </a:rPr>
                <a:t>3.1</a:t>
              </a:r>
              <a:r>
                <a:rPr lang="en-US" baseline="30000">
                  <a:solidFill>
                    <a:srgbClr val="000000"/>
                  </a:solidFill>
                </a:rPr>
                <a:t>o</a:t>
              </a:r>
              <a:r>
                <a:rPr lang="en-US">
                  <a:solidFill>
                    <a:srgbClr val="000000"/>
                  </a:solidFill>
                </a:rPr>
                <a:t>C</a:t>
              </a:r>
            </a:p>
          </p:txBody>
        </p:sp>
        <p:sp>
          <p:nvSpPr>
            <p:cNvPr id="31778" name="Line 9"/>
            <p:cNvSpPr>
              <a:spLocks noChangeShapeType="1"/>
            </p:cNvSpPr>
            <p:nvPr/>
          </p:nvSpPr>
          <p:spPr bwMode="auto">
            <a:xfrm flipH="1">
              <a:off x="2189" y="1518"/>
              <a:ext cx="270" cy="452"/>
            </a:xfrm>
            <a:prstGeom prst="line">
              <a:avLst/>
            </a:prstGeom>
            <a:noFill/>
            <a:ln w="25400">
              <a:solidFill>
                <a:srgbClr val="0066FF"/>
              </a:solidFill>
              <a:round/>
              <a:headEnd/>
              <a:tailEnd type="triangle" w="lg" len="lg"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3" name="Group 35"/>
          <p:cNvGrpSpPr>
            <a:grpSpLocks/>
          </p:cNvGrpSpPr>
          <p:nvPr/>
        </p:nvGrpSpPr>
        <p:grpSpPr bwMode="auto">
          <a:xfrm>
            <a:off x="4056063" y="2406650"/>
            <a:ext cx="877887" cy="1230313"/>
            <a:chOff x="2555" y="1516"/>
            <a:chExt cx="553" cy="775"/>
          </a:xfrm>
        </p:grpSpPr>
        <p:sp>
          <p:nvSpPr>
            <p:cNvPr id="31775" name="Line 12"/>
            <p:cNvSpPr>
              <a:spLocks noChangeShapeType="1"/>
            </p:cNvSpPr>
            <p:nvPr/>
          </p:nvSpPr>
          <p:spPr bwMode="auto">
            <a:xfrm flipH="1">
              <a:off x="2822" y="1516"/>
              <a:ext cx="15" cy="474"/>
            </a:xfrm>
            <a:prstGeom prst="line">
              <a:avLst/>
            </a:prstGeom>
            <a:noFill/>
            <a:ln w="25400">
              <a:solidFill>
                <a:srgbClr val="0066FF"/>
              </a:solidFill>
              <a:round/>
              <a:headEnd/>
              <a:tailEnd type="triangle" w="lg" len="lg"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31776" name="Rectangle 14"/>
            <p:cNvSpPr>
              <a:spLocks noChangeArrowheads="1"/>
            </p:cNvSpPr>
            <p:nvPr/>
          </p:nvSpPr>
          <p:spPr bwMode="auto">
            <a:xfrm>
              <a:off x="2555" y="1964"/>
              <a:ext cx="553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>
                  <a:solidFill>
                    <a:srgbClr val="000000"/>
                  </a:solidFill>
                </a:rPr>
                <a:t>40.0</a:t>
              </a:r>
            </a:p>
          </p:txBody>
        </p:sp>
      </p:grpSp>
      <p:grpSp>
        <p:nvGrpSpPr>
          <p:cNvPr id="4" name="Group 37"/>
          <p:cNvGrpSpPr>
            <a:grpSpLocks/>
          </p:cNvGrpSpPr>
          <p:nvPr/>
        </p:nvGrpSpPr>
        <p:grpSpPr bwMode="auto">
          <a:xfrm>
            <a:off x="4956175" y="2444750"/>
            <a:ext cx="4156075" cy="1201738"/>
            <a:chOff x="3122" y="1540"/>
            <a:chExt cx="2618" cy="757"/>
          </a:xfrm>
        </p:grpSpPr>
        <p:sp>
          <p:nvSpPr>
            <p:cNvPr id="31773" name="Line 13"/>
            <p:cNvSpPr>
              <a:spLocks noChangeShapeType="1"/>
            </p:cNvSpPr>
            <p:nvPr/>
          </p:nvSpPr>
          <p:spPr bwMode="auto">
            <a:xfrm>
              <a:off x="3122" y="1540"/>
              <a:ext cx="372" cy="423"/>
            </a:xfrm>
            <a:prstGeom prst="line">
              <a:avLst/>
            </a:prstGeom>
            <a:noFill/>
            <a:ln w="25400">
              <a:solidFill>
                <a:srgbClr val="0066FF"/>
              </a:solidFill>
              <a:round/>
              <a:headEnd/>
              <a:tailEnd type="triangle" w="lg" len="lg"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31774" name="Rectangle 15"/>
            <p:cNvSpPr>
              <a:spLocks noChangeArrowheads="1"/>
            </p:cNvSpPr>
            <p:nvPr/>
          </p:nvSpPr>
          <p:spPr bwMode="auto">
            <a:xfrm>
              <a:off x="3446" y="1970"/>
              <a:ext cx="2294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>
                  <a:solidFill>
                    <a:srgbClr val="000000"/>
                  </a:solidFill>
                </a:rPr>
                <a:t>1 (organic = nonelec.)</a:t>
              </a:r>
            </a:p>
          </p:txBody>
        </p:sp>
      </p:grpSp>
      <p:grpSp>
        <p:nvGrpSpPr>
          <p:cNvPr id="5" name="Group 39"/>
          <p:cNvGrpSpPr>
            <a:grpSpLocks/>
          </p:cNvGrpSpPr>
          <p:nvPr/>
        </p:nvGrpSpPr>
        <p:grpSpPr bwMode="auto">
          <a:xfrm>
            <a:off x="49987" y="3813484"/>
            <a:ext cx="5726113" cy="941387"/>
            <a:chOff x="298" y="2385"/>
            <a:chExt cx="3607" cy="593"/>
          </a:xfrm>
        </p:grpSpPr>
        <p:sp>
          <p:nvSpPr>
            <p:cNvPr id="31768" name="Rectangle 16"/>
            <p:cNvSpPr>
              <a:spLocks noChangeArrowheads="1"/>
            </p:cNvSpPr>
            <p:nvPr/>
          </p:nvSpPr>
          <p:spPr bwMode="auto">
            <a:xfrm>
              <a:off x="298" y="2501"/>
              <a:ext cx="2192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>
                  <a:solidFill>
                    <a:srgbClr val="000000"/>
                  </a:solidFill>
                </a:rPr>
                <a:t>Solve for m = 0.0775</a:t>
              </a:r>
            </a:p>
          </p:txBody>
        </p:sp>
        <p:sp>
          <p:nvSpPr>
            <p:cNvPr id="31769" name="Rectangle 17"/>
            <p:cNvSpPr>
              <a:spLocks noChangeArrowheads="1"/>
            </p:cNvSpPr>
            <p:nvPr/>
          </p:nvSpPr>
          <p:spPr bwMode="auto">
            <a:xfrm>
              <a:off x="2466" y="2385"/>
              <a:ext cx="1439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>
                  <a:solidFill>
                    <a:srgbClr val="000000"/>
                  </a:solidFill>
                </a:rPr>
                <a:t>mol unknown</a:t>
              </a:r>
            </a:p>
          </p:txBody>
        </p:sp>
        <p:grpSp>
          <p:nvGrpSpPr>
            <p:cNvPr id="31770" name="Group 20"/>
            <p:cNvGrpSpPr>
              <a:grpSpLocks/>
            </p:cNvGrpSpPr>
            <p:nvPr/>
          </p:nvGrpSpPr>
          <p:grpSpPr bwMode="auto">
            <a:xfrm>
              <a:off x="2512" y="2651"/>
              <a:ext cx="1371" cy="327"/>
              <a:chOff x="2967" y="2994"/>
              <a:chExt cx="1371" cy="327"/>
            </a:xfrm>
          </p:grpSpPr>
          <p:sp>
            <p:nvSpPr>
              <p:cNvPr id="31771" name="Rectangle 18"/>
              <p:cNvSpPr>
                <a:spLocks noChangeArrowheads="1"/>
              </p:cNvSpPr>
              <p:nvPr/>
            </p:nvSpPr>
            <p:spPr bwMode="auto">
              <a:xfrm>
                <a:off x="2999" y="2994"/>
                <a:ext cx="1289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>
                    <a:solidFill>
                      <a:srgbClr val="000000"/>
                    </a:solidFill>
                  </a:rPr>
                  <a:t>kg camphor</a:t>
                </a:r>
              </a:p>
            </p:txBody>
          </p:sp>
          <p:sp>
            <p:nvSpPr>
              <p:cNvPr id="31772" name="Line 19"/>
              <p:cNvSpPr>
                <a:spLocks noChangeShapeType="1"/>
              </p:cNvSpPr>
              <p:nvPr/>
            </p:nvSpPr>
            <p:spPr bwMode="auto">
              <a:xfrm>
                <a:off x="2967" y="3026"/>
                <a:ext cx="1371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</p:grpSp>
      </p:grpSp>
      <p:sp>
        <p:nvSpPr>
          <p:cNvPr id="371734" name="Rectangle 22"/>
          <p:cNvSpPr>
            <a:spLocks noChangeArrowheads="1"/>
          </p:cNvSpPr>
          <p:nvPr/>
        </p:nvSpPr>
        <p:spPr bwMode="auto">
          <a:xfrm>
            <a:off x="5938025" y="3667434"/>
            <a:ext cx="3262432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dirty="0">
                <a:solidFill>
                  <a:srgbClr val="000000"/>
                </a:solidFill>
              </a:rPr>
              <a:t>(Multiply by</a:t>
            </a:r>
          </a:p>
          <a:p>
            <a:pPr algn="l"/>
            <a:r>
              <a:rPr lang="en-US" dirty="0">
                <a:solidFill>
                  <a:srgbClr val="000000"/>
                </a:solidFill>
              </a:rPr>
              <a:t>  0.02201 kg</a:t>
            </a:r>
          </a:p>
          <a:p>
            <a:pPr algn="l"/>
            <a:r>
              <a:rPr lang="en-US" dirty="0">
                <a:solidFill>
                  <a:srgbClr val="000000"/>
                </a:solidFill>
              </a:rPr>
              <a:t>  </a:t>
            </a:r>
            <a:r>
              <a:rPr lang="en-US" dirty="0" smtClean="0">
                <a:solidFill>
                  <a:srgbClr val="000000"/>
                </a:solidFill>
              </a:rPr>
              <a:t>camphor to </a:t>
            </a:r>
            <a:r>
              <a:rPr lang="en-US" dirty="0">
                <a:solidFill>
                  <a:srgbClr val="000000"/>
                </a:solidFill>
              </a:rPr>
              <a:t>get…)</a:t>
            </a:r>
          </a:p>
        </p:txBody>
      </p:sp>
      <p:grpSp>
        <p:nvGrpSpPr>
          <p:cNvPr id="7" name="Group 31"/>
          <p:cNvGrpSpPr>
            <a:grpSpLocks/>
          </p:cNvGrpSpPr>
          <p:nvPr/>
        </p:nvGrpSpPr>
        <p:grpSpPr bwMode="auto">
          <a:xfrm>
            <a:off x="673100" y="5627402"/>
            <a:ext cx="3184525" cy="519112"/>
            <a:chOff x="424" y="3605"/>
            <a:chExt cx="2006" cy="327"/>
          </a:xfrm>
        </p:grpSpPr>
        <p:sp>
          <p:nvSpPr>
            <p:cNvPr id="31766" name="Rectangle 25"/>
            <p:cNvSpPr>
              <a:spLocks noChangeArrowheads="1"/>
            </p:cNvSpPr>
            <p:nvPr/>
          </p:nvSpPr>
          <p:spPr bwMode="auto">
            <a:xfrm>
              <a:off x="728" y="3605"/>
              <a:ext cx="1351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</a:rPr>
                <a:t>0.186 g unk.</a:t>
              </a:r>
            </a:p>
          </p:txBody>
        </p:sp>
        <p:sp>
          <p:nvSpPr>
            <p:cNvPr id="31767" name="Line 26"/>
            <p:cNvSpPr>
              <a:spLocks noChangeShapeType="1"/>
            </p:cNvSpPr>
            <p:nvPr/>
          </p:nvSpPr>
          <p:spPr bwMode="auto">
            <a:xfrm>
              <a:off x="424" y="3638"/>
              <a:ext cx="200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8" name="Group 41"/>
          <p:cNvGrpSpPr>
            <a:grpSpLocks/>
          </p:cNvGrpSpPr>
          <p:nvPr/>
        </p:nvGrpSpPr>
        <p:grpSpPr bwMode="auto">
          <a:xfrm>
            <a:off x="3857625" y="5227352"/>
            <a:ext cx="2124075" cy="919162"/>
            <a:chOff x="2430" y="3353"/>
            <a:chExt cx="1338" cy="579"/>
          </a:xfrm>
        </p:grpSpPr>
        <p:sp>
          <p:nvSpPr>
            <p:cNvPr id="31760" name="Rectangle 23"/>
            <p:cNvSpPr>
              <a:spLocks noChangeArrowheads="1"/>
            </p:cNvSpPr>
            <p:nvPr/>
          </p:nvSpPr>
          <p:spPr bwMode="auto">
            <a:xfrm>
              <a:off x="2430" y="3461"/>
              <a:ext cx="247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>
                  <a:solidFill>
                    <a:srgbClr val="000000"/>
                  </a:solidFill>
                </a:rPr>
                <a:t>=</a:t>
              </a:r>
            </a:p>
          </p:txBody>
        </p:sp>
        <p:grpSp>
          <p:nvGrpSpPr>
            <p:cNvPr id="31761" name="Group 33"/>
            <p:cNvGrpSpPr>
              <a:grpSpLocks/>
            </p:cNvGrpSpPr>
            <p:nvPr/>
          </p:nvGrpSpPr>
          <p:grpSpPr bwMode="auto">
            <a:xfrm>
              <a:off x="2617" y="3353"/>
              <a:ext cx="1151" cy="579"/>
              <a:chOff x="2617" y="3353"/>
              <a:chExt cx="1151" cy="579"/>
            </a:xfrm>
          </p:grpSpPr>
          <p:sp>
            <p:nvSpPr>
              <p:cNvPr id="31762" name="Rectangle 27"/>
              <p:cNvSpPr>
                <a:spLocks noChangeArrowheads="1"/>
              </p:cNvSpPr>
              <p:nvPr/>
            </p:nvSpPr>
            <p:spPr bwMode="auto">
              <a:xfrm>
                <a:off x="2617" y="3353"/>
                <a:ext cx="1151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/>
                <a:r>
                  <a:rPr lang="en-US">
                    <a:solidFill>
                      <a:srgbClr val="000000"/>
                    </a:solidFill>
                  </a:rPr>
                  <a:t>1 mol unk.</a:t>
                </a:r>
              </a:p>
            </p:txBody>
          </p:sp>
          <p:grpSp>
            <p:nvGrpSpPr>
              <p:cNvPr id="31763" name="Group 32"/>
              <p:cNvGrpSpPr>
                <a:grpSpLocks/>
              </p:cNvGrpSpPr>
              <p:nvPr/>
            </p:nvGrpSpPr>
            <p:grpSpPr bwMode="auto">
              <a:xfrm>
                <a:off x="2682" y="3605"/>
                <a:ext cx="1051" cy="327"/>
                <a:chOff x="2682" y="3605"/>
                <a:chExt cx="1051" cy="327"/>
              </a:xfrm>
            </p:grpSpPr>
            <p:sp>
              <p:nvSpPr>
                <p:cNvPr id="31764" name="Line 28"/>
                <p:cNvSpPr>
                  <a:spLocks noChangeShapeType="1"/>
                </p:cNvSpPr>
                <p:nvPr/>
              </p:nvSpPr>
              <p:spPr bwMode="auto">
                <a:xfrm>
                  <a:off x="2682" y="3638"/>
                  <a:ext cx="1051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31765" name="Rectangle 29"/>
                <p:cNvSpPr>
                  <a:spLocks noChangeArrowheads="1"/>
                </p:cNvSpPr>
                <p:nvPr/>
              </p:nvSpPr>
              <p:spPr bwMode="auto">
                <a:xfrm>
                  <a:off x="2712" y="3605"/>
                  <a:ext cx="938" cy="32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>
                      <a:solidFill>
                        <a:srgbClr val="000000"/>
                      </a:solidFill>
                    </a:rPr>
                    <a:t>X g unk.</a:t>
                  </a:r>
                </a:p>
              </p:txBody>
            </p:sp>
          </p:grpSp>
        </p:grpSp>
      </p:grpSp>
      <p:sp>
        <p:nvSpPr>
          <p:cNvPr id="371742" name="Rectangle 30"/>
          <p:cNvSpPr>
            <a:spLocks noChangeArrowheads="1"/>
          </p:cNvSpPr>
          <p:nvPr/>
        </p:nvSpPr>
        <p:spPr bwMode="auto">
          <a:xfrm>
            <a:off x="6243638" y="5381339"/>
            <a:ext cx="23907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X = 109 g/mol</a:t>
            </a:r>
          </a:p>
        </p:txBody>
      </p:sp>
      <p:sp>
        <p:nvSpPr>
          <p:cNvPr id="371750" name="Rectangle 38"/>
          <p:cNvSpPr>
            <a:spLocks noChangeArrowheads="1"/>
          </p:cNvSpPr>
          <p:nvPr/>
        </p:nvSpPr>
        <p:spPr bwMode="auto">
          <a:xfrm>
            <a:off x="5810250" y="3125788"/>
            <a:ext cx="3333750" cy="542925"/>
          </a:xfrm>
          <a:prstGeom prst="rect">
            <a:avLst/>
          </a:prstGeom>
          <a:solidFill>
            <a:schemeClr val="bg1"/>
          </a:solidFill>
          <a:ln w="19050" algn="ctr">
            <a:solidFill>
              <a:schemeClr val="bg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71752" name="Rectangle 40"/>
          <p:cNvSpPr>
            <a:spLocks noChangeArrowheads="1"/>
          </p:cNvSpPr>
          <p:nvPr/>
        </p:nvSpPr>
        <p:spPr bwMode="auto">
          <a:xfrm>
            <a:off x="4183837" y="3881746"/>
            <a:ext cx="1609725" cy="866775"/>
          </a:xfrm>
          <a:prstGeom prst="rect">
            <a:avLst/>
          </a:prstGeom>
          <a:solidFill>
            <a:schemeClr val="bg1"/>
          </a:solidFill>
          <a:ln w="19050" algn="ctr">
            <a:solidFill>
              <a:schemeClr val="bg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grpSp>
        <p:nvGrpSpPr>
          <p:cNvPr id="35" name="Group 34"/>
          <p:cNvGrpSpPr/>
          <p:nvPr/>
        </p:nvGrpSpPr>
        <p:grpSpPr>
          <a:xfrm>
            <a:off x="215319" y="6234436"/>
            <a:ext cx="498855" cy="411327"/>
            <a:chOff x="119657" y="6331229"/>
            <a:chExt cx="498855" cy="411327"/>
          </a:xfrm>
        </p:grpSpPr>
        <p:sp>
          <p:nvSpPr>
            <p:cNvPr id="36" name="Octagon 35"/>
            <p:cNvSpPr/>
            <p:nvPr/>
          </p:nvSpPr>
          <p:spPr>
            <a:xfrm>
              <a:off x="163422" y="6331229"/>
              <a:ext cx="411327" cy="411327"/>
            </a:xfrm>
            <a:prstGeom prst="octagon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solidFill>
                  <a:srgbClr val="FFFFFF"/>
                </a:solidFill>
              </a:endParaRPr>
            </a:p>
          </p:txBody>
        </p:sp>
        <p:sp>
          <p:nvSpPr>
            <p:cNvPr id="37" name="Text Box 30"/>
            <p:cNvSpPr txBox="1">
              <a:spLocks noChangeArrowheads="1"/>
            </p:cNvSpPr>
            <p:nvPr/>
          </p:nvSpPr>
          <p:spPr bwMode="auto">
            <a:xfrm>
              <a:off x="119657" y="6406087"/>
              <a:ext cx="498855" cy="261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1440" rIns="91440">
              <a:spAutoFit/>
            </a:bodyPr>
            <a:lstStyle/>
            <a:p>
              <a:pPr algn="ctr"/>
              <a:r>
                <a:rPr lang="en-US" sz="1100" b="1" dirty="0" smtClean="0">
                  <a:solidFill>
                    <a:srgbClr val="FFFFFF"/>
                  </a:solidFill>
                  <a:latin typeface="Arial Narrow" panose="020B0606020202030204" pitchFamily="34" charset="0"/>
                </a:rPr>
                <a:t>STOP</a:t>
              </a:r>
              <a:endParaRPr lang="en-US" sz="1100" b="1" dirty="0">
                <a:solidFill>
                  <a:srgbClr val="FFFFFF"/>
                </a:solidFill>
                <a:latin typeface="Arial Narrow" panose="020B0606020202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042814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717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717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717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717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9" dur="500"/>
                                        <p:tgtEl>
                                          <p:spTgt spid="3717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9" dur="500"/>
                                        <p:tgtEl>
                                          <p:spTgt spid="3717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717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717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717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717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717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717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717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717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 tmFilter="0,0; .5, 1; 1, 1"/>
                                        <p:tgtEl>
                                          <p:spTgt spid="371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717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717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717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717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 tmFilter="0,0; .5, 1; 1, 1"/>
                                        <p:tgtEl>
                                          <p:spTgt spid="371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950"/>
                            </p:stCondLst>
                            <p:childTnLst>
                              <p:par>
                                <p:cTn id="8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4" dur="500"/>
                                        <p:tgtEl>
                                          <p:spTgt spid="371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450"/>
                            </p:stCondLst>
                            <p:childTnLst>
                              <p:par>
                                <p:cTn id="86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1714" grpId="0" animBg="1"/>
      <p:bldP spid="371716" grpId="0"/>
      <p:bldP spid="371718" grpId="0"/>
      <p:bldP spid="371734" grpId="0"/>
      <p:bldP spid="371742" grpId="0"/>
      <p:bldP spid="371750" grpId="0" animBg="1"/>
      <p:bldP spid="371752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5"/>
          <p:cNvSpPr>
            <a:spLocks noChangeArrowheads="1"/>
          </p:cNvSpPr>
          <p:nvPr/>
        </p:nvSpPr>
        <p:spPr bwMode="auto">
          <a:xfrm>
            <a:off x="173038" y="171450"/>
            <a:ext cx="8699500" cy="946150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i="1"/>
              <a:t>(C) </a:t>
            </a:r>
            <a:r>
              <a:rPr lang="en-US" i="1" u="sng"/>
              <a:t>Adding a nonvolatile solute to a solvent </a:t>
            </a:r>
            <a:r>
              <a:rPr lang="en-US" b="1" i="1" u="sng"/>
              <a:t>increases</a:t>
            </a:r>
          </a:p>
          <a:p>
            <a:pPr algn="l"/>
            <a:r>
              <a:rPr lang="en-US" b="1" i="1"/>
              <a:t>      </a:t>
            </a:r>
            <a:r>
              <a:rPr lang="en-US" i="1" u="sng"/>
              <a:t>the solution’s osmotic pressure</a:t>
            </a:r>
            <a:r>
              <a:rPr lang="en-US" i="1"/>
              <a:t>.</a:t>
            </a:r>
          </a:p>
        </p:txBody>
      </p:sp>
      <p:sp>
        <p:nvSpPr>
          <p:cNvPr id="32771" name="Rectangle 6"/>
          <p:cNvSpPr>
            <a:spLocks noChangeArrowheads="1"/>
          </p:cNvSpPr>
          <p:nvPr/>
        </p:nvSpPr>
        <p:spPr bwMode="auto">
          <a:xfrm>
            <a:off x="417513" y="1873250"/>
            <a:ext cx="7962900" cy="3970338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u="sng"/>
              <a:t>Osmosis</a:t>
            </a:r>
            <a:r>
              <a:rPr lang="en-US"/>
              <a:t> is the net movement of </a:t>
            </a:r>
            <a:r>
              <a:rPr lang="en-US" b="1"/>
              <a:t>solvent </a:t>
            </a:r>
            <a:r>
              <a:rPr lang="en-US"/>
              <a:t>away</a:t>
            </a:r>
            <a:endParaRPr lang="en-US" b="1"/>
          </a:p>
          <a:p>
            <a:pPr algn="l"/>
            <a:r>
              <a:rPr lang="en-US"/>
              <a:t>from a soln. </a:t>
            </a:r>
            <a:r>
              <a:rPr lang="en-US" baseline="30000"/>
              <a:t>w</a:t>
            </a:r>
            <a:r>
              <a:rPr lang="en-US"/>
              <a:t>/a lower solute [ ] toward a soln. </a:t>
            </a:r>
            <a:r>
              <a:rPr lang="en-US" baseline="30000"/>
              <a:t>w</a:t>
            </a:r>
            <a:r>
              <a:rPr lang="en-US"/>
              <a:t>/a</a:t>
            </a:r>
          </a:p>
          <a:p>
            <a:pPr algn="l"/>
            <a:r>
              <a:rPr lang="en-US"/>
              <a:t>higher solute [ ]. Another way</a:t>
            </a:r>
          </a:p>
          <a:p>
            <a:pPr algn="l"/>
            <a:r>
              <a:rPr lang="en-US"/>
              <a:t>to say this is that osmosis is</a:t>
            </a:r>
          </a:p>
          <a:p>
            <a:pPr algn="l"/>
            <a:r>
              <a:rPr lang="en-US"/>
              <a:t>the </a:t>
            </a:r>
            <a:r>
              <a:rPr lang="en-US" u="sng"/>
              <a:t>diffusion of a solvent</a:t>
            </a:r>
            <a:r>
              <a:rPr lang="en-US"/>
              <a:t> </a:t>
            </a:r>
          </a:p>
          <a:p>
            <a:pPr algn="l"/>
            <a:r>
              <a:rPr lang="en-US"/>
              <a:t>– i.e., from an area of higher</a:t>
            </a:r>
          </a:p>
          <a:p>
            <a:pPr algn="l"/>
            <a:r>
              <a:rPr lang="en-US"/>
              <a:t>solvent [ ] to an area of lower</a:t>
            </a:r>
          </a:p>
          <a:p>
            <a:pPr algn="l"/>
            <a:r>
              <a:rPr lang="en-US"/>
              <a:t>solvent [ ] – through a</a:t>
            </a:r>
          </a:p>
          <a:p>
            <a:pPr algn="l"/>
            <a:r>
              <a:rPr lang="en-US"/>
              <a:t>semipermeable membrane.</a:t>
            </a: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298450" y="1209675"/>
            <a:ext cx="8689975" cy="523875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>
                <a:solidFill>
                  <a:srgbClr val="000000"/>
                </a:solidFill>
              </a:rPr>
              <a:t>more conc. (in terms of solute) = </a:t>
            </a:r>
            <a:r>
              <a:rPr lang="en-US" u="sng">
                <a:solidFill>
                  <a:srgbClr val="000000"/>
                </a:solidFill>
              </a:rPr>
              <a:t>higher</a:t>
            </a:r>
            <a:r>
              <a:rPr lang="en-US">
                <a:solidFill>
                  <a:srgbClr val="000000"/>
                </a:solidFill>
              </a:rPr>
              <a:t> osmotic pres.</a:t>
            </a: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1973263" y="3098800"/>
            <a:ext cx="6908800" cy="3649663"/>
            <a:chOff x="1973431" y="3099459"/>
            <a:chExt cx="6909315" cy="3649483"/>
          </a:xfrm>
        </p:grpSpPr>
        <p:pic>
          <p:nvPicPr>
            <p:cNvPr id="32774" name="Picture 6" descr="http://t0.gstatic.com/images?q=tbn:ANd9GcRqjrHgNSklcICc636fkcnjxVkO3KeLQuRvivcdSwGnZWH5DM4e&amp;t=1"/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00062" y="3099459"/>
              <a:ext cx="3582684" cy="35583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2775" name="Rectangle 6"/>
            <p:cNvSpPr>
              <a:spLocks noChangeArrowheads="1"/>
            </p:cNvSpPr>
            <p:nvPr/>
          </p:nvSpPr>
          <p:spPr bwMode="auto">
            <a:xfrm>
              <a:off x="1973431" y="5917945"/>
              <a:ext cx="3219151" cy="830997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r"/>
              <a:r>
                <a:rPr lang="en-US" sz="2400" b="1">
                  <a:solidFill>
                    <a:srgbClr val="000000"/>
                  </a:solidFill>
                  <a:latin typeface="Arial Narrow" pitchFamily="34" charset="0"/>
                </a:rPr>
                <a:t>Dialysis tubing used with</a:t>
              </a:r>
            </a:p>
            <a:p>
              <a:pPr algn="r"/>
              <a:r>
                <a:rPr lang="en-US" sz="2400" b="1">
                  <a:solidFill>
                    <a:srgbClr val="000000"/>
                  </a:solidFill>
                  <a:latin typeface="Arial Narrow" pitchFamily="34" charset="0"/>
                </a:rPr>
                <a:t>various sugar solns.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758181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1" grpId="0"/>
      <p:bldP spid="5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Text Box 21"/>
          <p:cNvSpPr txBox="1">
            <a:spLocks noChangeArrowheads="1"/>
          </p:cNvSpPr>
          <p:nvPr/>
        </p:nvSpPr>
        <p:spPr bwMode="auto">
          <a:xfrm>
            <a:off x="4571233" y="2222500"/>
            <a:ext cx="3878262" cy="109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sz="2000" dirty="0"/>
              <a:t>	   ;</a:t>
            </a:r>
          </a:p>
          <a:p>
            <a:pPr algn="l"/>
            <a:endParaRPr lang="en-US" sz="1000" dirty="0"/>
          </a:p>
          <a:p>
            <a:pPr algn="l"/>
            <a:r>
              <a:rPr lang="en-US" sz="2000" dirty="0"/>
              <a:t>application of </a:t>
            </a:r>
            <a:r>
              <a:rPr lang="en-US" sz="2000" dirty="0">
                <a:latin typeface="Symbol" pitchFamily="18" charset="2"/>
              </a:rPr>
              <a:t>p...</a:t>
            </a:r>
            <a:endParaRPr lang="en-US" sz="2000" dirty="0"/>
          </a:p>
        </p:txBody>
      </p:sp>
      <p:sp>
        <p:nvSpPr>
          <p:cNvPr id="33794" name="Rectangle 62"/>
          <p:cNvSpPr>
            <a:spLocks noChangeArrowheads="1"/>
          </p:cNvSpPr>
          <p:nvPr/>
        </p:nvSpPr>
        <p:spPr bwMode="auto">
          <a:xfrm>
            <a:off x="6553200" y="2679700"/>
            <a:ext cx="18192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2000" b="1" dirty="0">
                <a:solidFill>
                  <a:srgbClr val="000000"/>
                </a:solidFill>
              </a:rPr>
              <a:t>prevents flow</a:t>
            </a:r>
          </a:p>
        </p:txBody>
      </p:sp>
      <p:sp>
        <p:nvSpPr>
          <p:cNvPr id="33796" name="Rectangle 5"/>
          <p:cNvSpPr>
            <a:spLocks noChangeArrowheads="1"/>
          </p:cNvSpPr>
          <p:nvPr/>
        </p:nvSpPr>
        <p:spPr bwMode="auto">
          <a:xfrm>
            <a:off x="279400" y="117475"/>
            <a:ext cx="4203700" cy="1384300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u="sng"/>
              <a:t>osmotic pressure, </a:t>
            </a:r>
            <a:r>
              <a:rPr lang="en-US" u="sng">
                <a:latin typeface="Symbol" pitchFamily="18" charset="2"/>
              </a:rPr>
              <a:t>p</a:t>
            </a:r>
            <a:r>
              <a:rPr lang="en-US"/>
              <a:t>: </a:t>
            </a:r>
          </a:p>
          <a:p>
            <a:pPr algn="l"/>
            <a:r>
              <a:rPr lang="en-US"/>
              <a:t>the external pressure</a:t>
            </a:r>
          </a:p>
          <a:p>
            <a:pPr algn="l"/>
            <a:r>
              <a:rPr lang="en-US"/>
              <a:t>req’d to prevent osmosis </a:t>
            </a:r>
          </a:p>
        </p:txBody>
      </p:sp>
      <p:grpSp>
        <p:nvGrpSpPr>
          <p:cNvPr id="2" name="Group 77"/>
          <p:cNvGrpSpPr>
            <a:grpSpLocks/>
          </p:cNvGrpSpPr>
          <p:nvPr/>
        </p:nvGrpSpPr>
        <p:grpSpPr bwMode="auto">
          <a:xfrm>
            <a:off x="4733925" y="358775"/>
            <a:ext cx="2870200" cy="1863725"/>
            <a:chOff x="521" y="682"/>
            <a:chExt cx="1808" cy="1174"/>
          </a:xfrm>
        </p:grpSpPr>
        <p:sp>
          <p:nvSpPr>
            <p:cNvPr id="33849" name="Rectangle 8" descr="10%"/>
            <p:cNvSpPr>
              <a:spLocks noChangeArrowheads="1"/>
            </p:cNvSpPr>
            <p:nvPr/>
          </p:nvSpPr>
          <p:spPr bwMode="auto">
            <a:xfrm>
              <a:off x="1425" y="1043"/>
              <a:ext cx="904" cy="813"/>
            </a:xfrm>
            <a:prstGeom prst="rect">
              <a:avLst/>
            </a:prstGeom>
            <a:pattFill prst="pct10">
              <a:fgClr>
                <a:srgbClr val="000000"/>
              </a:fgClr>
              <a:bgClr>
                <a:srgbClr val="FFFFFF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50" name="Rectangle 9" descr="Light downward diagonal"/>
            <p:cNvSpPr>
              <a:spLocks noChangeArrowheads="1"/>
            </p:cNvSpPr>
            <p:nvPr/>
          </p:nvSpPr>
          <p:spPr bwMode="auto">
            <a:xfrm>
              <a:off x="1425" y="953"/>
              <a:ext cx="904" cy="90"/>
            </a:xfrm>
            <a:prstGeom prst="rect">
              <a:avLst/>
            </a:prstGeom>
            <a:pattFill prst="ltDnDiag">
              <a:fgClr>
                <a:srgbClr val="FF0000"/>
              </a:fgClr>
              <a:bgClr>
                <a:srgbClr val="FFFFFF"/>
              </a:bgClr>
            </a:patt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51" name="Line 10"/>
            <p:cNvSpPr>
              <a:spLocks noChangeShapeType="1"/>
            </p:cNvSpPr>
            <p:nvPr/>
          </p:nvSpPr>
          <p:spPr bwMode="auto">
            <a:xfrm>
              <a:off x="521" y="682"/>
              <a:ext cx="0" cy="1174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52" name="Line 11"/>
            <p:cNvSpPr>
              <a:spLocks noChangeShapeType="1"/>
            </p:cNvSpPr>
            <p:nvPr/>
          </p:nvSpPr>
          <p:spPr bwMode="auto">
            <a:xfrm>
              <a:off x="2329" y="682"/>
              <a:ext cx="0" cy="1174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53" name="Line 12"/>
            <p:cNvSpPr>
              <a:spLocks noChangeShapeType="1"/>
            </p:cNvSpPr>
            <p:nvPr/>
          </p:nvSpPr>
          <p:spPr bwMode="auto">
            <a:xfrm flipH="1">
              <a:off x="521" y="1856"/>
              <a:ext cx="1808" cy="0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54" name="Line 13"/>
            <p:cNvSpPr>
              <a:spLocks noChangeShapeType="1"/>
            </p:cNvSpPr>
            <p:nvPr/>
          </p:nvSpPr>
          <p:spPr bwMode="auto">
            <a:xfrm>
              <a:off x="1425" y="682"/>
              <a:ext cx="0" cy="1174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prstDash val="lg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55" name="Text Box 14"/>
            <p:cNvSpPr txBox="1">
              <a:spLocks noChangeArrowheads="1"/>
            </p:cNvSpPr>
            <p:nvPr/>
          </p:nvSpPr>
          <p:spPr bwMode="auto">
            <a:xfrm>
              <a:off x="521" y="1140"/>
              <a:ext cx="904" cy="3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2000"/>
                <a:t>Solvent A</a:t>
              </a:r>
            </a:p>
            <a:p>
              <a:r>
                <a:rPr lang="en-US" sz="2000"/>
                <a:t>(pure solvent)</a:t>
              </a:r>
            </a:p>
          </p:txBody>
        </p:sp>
        <p:sp>
          <p:nvSpPr>
            <p:cNvPr id="33856" name="Text Box 15"/>
            <p:cNvSpPr txBox="1">
              <a:spLocks noChangeArrowheads="1"/>
            </p:cNvSpPr>
            <p:nvPr/>
          </p:nvSpPr>
          <p:spPr bwMode="auto">
            <a:xfrm>
              <a:off x="1425" y="1140"/>
              <a:ext cx="904" cy="3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2000"/>
                <a:t>Solution B</a:t>
              </a:r>
            </a:p>
            <a:p>
              <a:r>
                <a:rPr lang="en-US" sz="2000"/>
                <a:t>(mixture)</a:t>
              </a:r>
            </a:p>
          </p:txBody>
        </p:sp>
        <p:sp>
          <p:nvSpPr>
            <p:cNvPr id="33857" name="Line 16"/>
            <p:cNvSpPr>
              <a:spLocks noChangeShapeType="1"/>
            </p:cNvSpPr>
            <p:nvPr/>
          </p:nvSpPr>
          <p:spPr bwMode="auto">
            <a:xfrm>
              <a:off x="521" y="1043"/>
              <a:ext cx="1808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71"/>
          <p:cNvGrpSpPr>
            <a:grpSpLocks/>
          </p:cNvGrpSpPr>
          <p:nvPr/>
        </p:nvGrpSpPr>
        <p:grpSpPr bwMode="auto">
          <a:xfrm>
            <a:off x="6588125" y="-61913"/>
            <a:ext cx="574675" cy="828676"/>
            <a:chOff x="1689" y="403"/>
            <a:chExt cx="362" cy="522"/>
          </a:xfrm>
        </p:grpSpPr>
        <p:sp>
          <p:nvSpPr>
            <p:cNvPr id="33847" name="AutoShape 17"/>
            <p:cNvSpPr>
              <a:spLocks noChangeArrowheads="1"/>
            </p:cNvSpPr>
            <p:nvPr/>
          </p:nvSpPr>
          <p:spPr bwMode="auto">
            <a:xfrm>
              <a:off x="1822" y="654"/>
              <a:ext cx="122" cy="271"/>
            </a:xfrm>
            <a:prstGeom prst="downArrow">
              <a:avLst>
                <a:gd name="adj1" fmla="val 50000"/>
                <a:gd name="adj2" fmla="val 55533"/>
              </a:avLst>
            </a:prstGeom>
            <a:solidFill>
              <a:schemeClr val="tx1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48" name="Text Box 18"/>
            <p:cNvSpPr txBox="1">
              <a:spLocks noChangeArrowheads="1"/>
            </p:cNvSpPr>
            <p:nvPr/>
          </p:nvSpPr>
          <p:spPr bwMode="auto">
            <a:xfrm>
              <a:off x="1689" y="403"/>
              <a:ext cx="362" cy="2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/>
              <a:r>
                <a:rPr lang="en-US" sz="2000" b="1">
                  <a:solidFill>
                    <a:srgbClr val="000000"/>
                  </a:solidFill>
                  <a:latin typeface="Symbol" pitchFamily="18" charset="2"/>
                </a:rPr>
                <a:t>  p</a:t>
              </a:r>
              <a:endParaRPr lang="en-US" sz="2000" b="1">
                <a:solidFill>
                  <a:srgbClr val="000000"/>
                </a:solidFill>
              </a:endParaRPr>
            </a:p>
          </p:txBody>
        </p:sp>
      </p:grpSp>
      <p:sp>
        <p:nvSpPr>
          <p:cNvPr id="373781" name="Text Box 21"/>
          <p:cNvSpPr txBox="1">
            <a:spLocks noChangeArrowheads="1"/>
          </p:cNvSpPr>
          <p:nvPr/>
        </p:nvSpPr>
        <p:spPr bwMode="auto">
          <a:xfrm>
            <a:off x="4579938" y="2222500"/>
            <a:ext cx="3878262" cy="109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sz="2000" dirty="0"/>
              <a:t>solvent tends to flow	   ;</a:t>
            </a:r>
          </a:p>
          <a:p>
            <a:pPr algn="l"/>
            <a:endParaRPr lang="en-US" sz="1000" dirty="0"/>
          </a:p>
          <a:p>
            <a:pPr algn="l"/>
            <a:endParaRPr lang="en-US" sz="2000" dirty="0"/>
          </a:p>
        </p:txBody>
      </p:sp>
      <p:sp>
        <p:nvSpPr>
          <p:cNvPr id="373818" name="Line 58"/>
          <p:cNvSpPr>
            <a:spLocks noChangeShapeType="1"/>
          </p:cNvSpPr>
          <p:nvPr/>
        </p:nvSpPr>
        <p:spPr bwMode="auto">
          <a:xfrm>
            <a:off x="7078663" y="2444750"/>
            <a:ext cx="4508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pSp>
        <p:nvGrpSpPr>
          <p:cNvPr id="4" name="Group 110"/>
          <p:cNvGrpSpPr>
            <a:grpSpLocks/>
          </p:cNvGrpSpPr>
          <p:nvPr/>
        </p:nvGrpSpPr>
        <p:grpSpPr bwMode="auto">
          <a:xfrm>
            <a:off x="7493008" y="732787"/>
            <a:ext cx="1275999" cy="829314"/>
            <a:chOff x="7492981" y="733127"/>
            <a:chExt cx="1275170" cy="828382"/>
          </a:xfrm>
        </p:grpSpPr>
        <p:sp>
          <p:nvSpPr>
            <p:cNvPr id="33845" name="Text Box 65"/>
            <p:cNvSpPr txBox="1">
              <a:spLocks noChangeArrowheads="1"/>
            </p:cNvSpPr>
            <p:nvPr/>
          </p:nvSpPr>
          <p:spPr bwMode="auto">
            <a:xfrm>
              <a:off x="7974400" y="733127"/>
              <a:ext cx="793751" cy="430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/>
              <a:r>
                <a:rPr lang="en-US" sz="2000" b="1" dirty="0">
                  <a:solidFill>
                    <a:srgbClr val="000000"/>
                  </a:solidFill>
                  <a:latin typeface="Symbol" pitchFamily="18" charset="2"/>
                </a:rPr>
                <a:t>  </a:t>
              </a:r>
              <a:r>
                <a:rPr lang="en-US" sz="2000" b="1" dirty="0" smtClean="0">
                  <a:solidFill>
                    <a:srgbClr val="000000"/>
                  </a:solidFill>
                  <a:latin typeface="Symbol" pitchFamily="18" charset="2"/>
                </a:rPr>
                <a:t>p</a:t>
              </a:r>
              <a:endParaRPr lang="en-US" sz="2000" b="1" dirty="0">
                <a:solidFill>
                  <a:srgbClr val="000000"/>
                </a:solidFill>
              </a:endParaRPr>
            </a:p>
          </p:txBody>
        </p:sp>
        <p:sp>
          <p:nvSpPr>
            <p:cNvPr id="33846" name="Line 67"/>
            <p:cNvSpPr>
              <a:spLocks noChangeShapeType="1"/>
            </p:cNvSpPr>
            <p:nvPr/>
          </p:nvSpPr>
          <p:spPr bwMode="auto">
            <a:xfrm flipH="1">
              <a:off x="7492981" y="1053509"/>
              <a:ext cx="682626" cy="508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70" name="Rectangle 8"/>
          <p:cNvSpPr>
            <a:spLocks noChangeArrowheads="1"/>
          </p:cNvSpPr>
          <p:nvPr/>
        </p:nvSpPr>
        <p:spPr bwMode="auto">
          <a:xfrm>
            <a:off x="392113" y="3027363"/>
            <a:ext cx="8377237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dirty="0"/>
              <a:t>A </a:t>
            </a:r>
            <a:r>
              <a:rPr lang="en-US" dirty="0" err="1"/>
              <a:t>soln’s</a:t>
            </a:r>
            <a:r>
              <a:rPr lang="en-US" dirty="0"/>
              <a:t> osmotic pressure </a:t>
            </a:r>
            <a:r>
              <a:rPr lang="en-US" dirty="0">
                <a:latin typeface="Symbol" pitchFamily="18" charset="2"/>
              </a:rPr>
              <a:t>p </a:t>
            </a:r>
            <a:r>
              <a:rPr lang="en-US" dirty="0"/>
              <a:t>can be thought of as a</a:t>
            </a:r>
          </a:p>
          <a:p>
            <a:pPr algn="l"/>
            <a:r>
              <a:rPr lang="en-US" u="sng" dirty="0"/>
              <a:t>negative pressure</a:t>
            </a:r>
            <a:r>
              <a:rPr lang="en-US" dirty="0"/>
              <a:t>; that is, the greater a </a:t>
            </a:r>
            <a:r>
              <a:rPr lang="en-US" dirty="0" err="1"/>
              <a:t>soln’s</a:t>
            </a:r>
            <a:r>
              <a:rPr lang="en-US" dirty="0"/>
              <a:t> </a:t>
            </a:r>
            <a:r>
              <a:rPr lang="en-US" dirty="0">
                <a:latin typeface="Symbol" pitchFamily="18" charset="2"/>
              </a:rPr>
              <a:t>p</a:t>
            </a:r>
            <a:r>
              <a:rPr lang="en-US" dirty="0"/>
              <a:t>, the</a:t>
            </a:r>
          </a:p>
          <a:p>
            <a:pPr algn="l"/>
            <a:r>
              <a:rPr lang="en-US" dirty="0"/>
              <a:t>greater is the tendency for solvent to flow _____ the</a:t>
            </a:r>
          </a:p>
          <a:p>
            <a:pPr algn="l"/>
            <a:r>
              <a:rPr lang="en-US" dirty="0"/>
              <a:t>solution.</a:t>
            </a:r>
          </a:p>
        </p:txBody>
      </p:sp>
      <p:sp>
        <p:nvSpPr>
          <p:cNvPr id="71" name="Rectangle 9"/>
          <p:cNvSpPr>
            <a:spLocks noChangeArrowheads="1"/>
          </p:cNvSpPr>
          <p:nvPr/>
        </p:nvSpPr>
        <p:spPr bwMode="auto">
          <a:xfrm>
            <a:off x="7035800" y="3895725"/>
            <a:ext cx="1033463" cy="519113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b="1">
                <a:solidFill>
                  <a:srgbClr val="000000"/>
                </a:solidFill>
              </a:rPr>
              <a:t>INTO</a:t>
            </a:r>
          </a:p>
        </p:txBody>
      </p:sp>
      <p:pic>
        <p:nvPicPr>
          <p:cNvPr id="72" name="Picture 14" descr="MCj02395790000[1]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313" y="5186363"/>
            <a:ext cx="2930525" cy="160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3" name="Rectangle 13"/>
          <p:cNvSpPr>
            <a:spLocks noChangeArrowheads="1"/>
          </p:cNvSpPr>
          <p:nvPr/>
        </p:nvSpPr>
        <p:spPr bwMode="auto">
          <a:xfrm>
            <a:off x="1954213" y="3914775"/>
            <a:ext cx="854075" cy="1555750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sz="9600" b="1" dirty="0">
                <a:solidFill>
                  <a:srgbClr val="000000"/>
                </a:solidFill>
                <a:latin typeface="Symbol" pitchFamily="18" charset="2"/>
              </a:rPr>
              <a:t>p</a:t>
            </a:r>
          </a:p>
        </p:txBody>
      </p:sp>
      <p:sp>
        <p:nvSpPr>
          <p:cNvPr id="74" name="Rectangle 15"/>
          <p:cNvSpPr>
            <a:spLocks noChangeArrowheads="1"/>
          </p:cNvSpPr>
          <p:nvPr/>
        </p:nvSpPr>
        <p:spPr bwMode="auto">
          <a:xfrm>
            <a:off x="1419225" y="5267325"/>
            <a:ext cx="379413" cy="519113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b="1">
                <a:solidFill>
                  <a:srgbClr val="000000"/>
                </a:solidFill>
                <a:latin typeface="Symbol" pitchFamily="18" charset="2"/>
              </a:rPr>
              <a:t>p</a:t>
            </a:r>
          </a:p>
        </p:txBody>
      </p:sp>
      <p:grpSp>
        <p:nvGrpSpPr>
          <p:cNvPr id="5" name="Group 43"/>
          <p:cNvGrpSpPr>
            <a:grpSpLocks/>
          </p:cNvGrpSpPr>
          <p:nvPr/>
        </p:nvGrpSpPr>
        <p:grpSpPr bwMode="auto">
          <a:xfrm flipH="1">
            <a:off x="4121150" y="5408613"/>
            <a:ext cx="485775" cy="885825"/>
            <a:chOff x="2413" y="2821"/>
            <a:chExt cx="622" cy="1136"/>
          </a:xfrm>
        </p:grpSpPr>
        <p:grpSp>
          <p:nvGrpSpPr>
            <p:cNvPr id="33838" name="Group 40"/>
            <p:cNvGrpSpPr>
              <a:grpSpLocks/>
            </p:cNvGrpSpPr>
            <p:nvPr/>
          </p:nvGrpSpPr>
          <p:grpSpPr bwMode="auto">
            <a:xfrm>
              <a:off x="2413" y="2821"/>
              <a:ext cx="622" cy="688"/>
              <a:chOff x="2413" y="2821"/>
              <a:chExt cx="622" cy="688"/>
            </a:xfrm>
          </p:grpSpPr>
          <p:sp>
            <p:nvSpPr>
              <p:cNvPr id="33841" name="Freeform 36"/>
              <p:cNvSpPr>
                <a:spLocks/>
              </p:cNvSpPr>
              <p:nvPr/>
            </p:nvSpPr>
            <p:spPr bwMode="auto">
              <a:xfrm>
                <a:off x="2583" y="3090"/>
                <a:ext cx="210" cy="402"/>
              </a:xfrm>
              <a:custGeom>
                <a:avLst/>
                <a:gdLst>
                  <a:gd name="T0" fmla="*/ 43 w 210"/>
                  <a:gd name="T1" fmla="*/ 52 h 402"/>
                  <a:gd name="T2" fmla="*/ 65 w 210"/>
                  <a:gd name="T3" fmla="*/ 27 h 402"/>
                  <a:gd name="T4" fmla="*/ 93 w 210"/>
                  <a:gd name="T5" fmla="*/ 9 h 402"/>
                  <a:gd name="T6" fmla="*/ 117 w 210"/>
                  <a:gd name="T7" fmla="*/ 0 h 402"/>
                  <a:gd name="T8" fmla="*/ 145 w 210"/>
                  <a:gd name="T9" fmla="*/ 2 h 402"/>
                  <a:gd name="T10" fmla="*/ 172 w 210"/>
                  <a:gd name="T11" fmla="*/ 14 h 402"/>
                  <a:gd name="T12" fmla="*/ 187 w 210"/>
                  <a:gd name="T13" fmla="*/ 29 h 402"/>
                  <a:gd name="T14" fmla="*/ 193 w 210"/>
                  <a:gd name="T15" fmla="*/ 49 h 402"/>
                  <a:gd name="T16" fmla="*/ 195 w 210"/>
                  <a:gd name="T17" fmla="*/ 77 h 402"/>
                  <a:gd name="T18" fmla="*/ 185 w 210"/>
                  <a:gd name="T19" fmla="*/ 107 h 402"/>
                  <a:gd name="T20" fmla="*/ 177 w 210"/>
                  <a:gd name="T21" fmla="*/ 147 h 402"/>
                  <a:gd name="T22" fmla="*/ 175 w 210"/>
                  <a:gd name="T23" fmla="*/ 185 h 402"/>
                  <a:gd name="T24" fmla="*/ 183 w 210"/>
                  <a:gd name="T25" fmla="*/ 220 h 402"/>
                  <a:gd name="T26" fmla="*/ 198 w 210"/>
                  <a:gd name="T27" fmla="*/ 258 h 402"/>
                  <a:gd name="T28" fmla="*/ 208 w 210"/>
                  <a:gd name="T29" fmla="*/ 288 h 402"/>
                  <a:gd name="T30" fmla="*/ 210 w 210"/>
                  <a:gd name="T31" fmla="*/ 318 h 402"/>
                  <a:gd name="T32" fmla="*/ 202 w 210"/>
                  <a:gd name="T33" fmla="*/ 347 h 402"/>
                  <a:gd name="T34" fmla="*/ 188 w 210"/>
                  <a:gd name="T35" fmla="*/ 367 h 402"/>
                  <a:gd name="T36" fmla="*/ 168 w 210"/>
                  <a:gd name="T37" fmla="*/ 383 h 402"/>
                  <a:gd name="T38" fmla="*/ 148 w 210"/>
                  <a:gd name="T39" fmla="*/ 397 h 402"/>
                  <a:gd name="T40" fmla="*/ 112 w 210"/>
                  <a:gd name="T41" fmla="*/ 402 h 402"/>
                  <a:gd name="T42" fmla="*/ 80 w 210"/>
                  <a:gd name="T43" fmla="*/ 398 h 402"/>
                  <a:gd name="T44" fmla="*/ 50 w 210"/>
                  <a:gd name="T45" fmla="*/ 380 h 402"/>
                  <a:gd name="T46" fmla="*/ 32 w 210"/>
                  <a:gd name="T47" fmla="*/ 357 h 402"/>
                  <a:gd name="T48" fmla="*/ 20 w 210"/>
                  <a:gd name="T49" fmla="*/ 327 h 402"/>
                  <a:gd name="T50" fmla="*/ 5 w 210"/>
                  <a:gd name="T51" fmla="*/ 282 h 402"/>
                  <a:gd name="T52" fmla="*/ 0 w 210"/>
                  <a:gd name="T53" fmla="*/ 240 h 402"/>
                  <a:gd name="T54" fmla="*/ 0 w 210"/>
                  <a:gd name="T55" fmla="*/ 187 h 402"/>
                  <a:gd name="T56" fmla="*/ 5 w 210"/>
                  <a:gd name="T57" fmla="*/ 139 h 402"/>
                  <a:gd name="T58" fmla="*/ 13 w 210"/>
                  <a:gd name="T59" fmla="*/ 100 h 402"/>
                  <a:gd name="T60" fmla="*/ 28 w 210"/>
                  <a:gd name="T61" fmla="*/ 67 h 402"/>
                  <a:gd name="T62" fmla="*/ 43 w 210"/>
                  <a:gd name="T63" fmla="*/ 52 h 402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210"/>
                  <a:gd name="T97" fmla="*/ 0 h 402"/>
                  <a:gd name="T98" fmla="*/ 210 w 210"/>
                  <a:gd name="T99" fmla="*/ 402 h 402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210" h="402">
                    <a:moveTo>
                      <a:pt x="43" y="52"/>
                    </a:moveTo>
                    <a:lnTo>
                      <a:pt x="65" y="27"/>
                    </a:lnTo>
                    <a:lnTo>
                      <a:pt x="93" y="9"/>
                    </a:lnTo>
                    <a:lnTo>
                      <a:pt x="117" y="0"/>
                    </a:lnTo>
                    <a:lnTo>
                      <a:pt x="145" y="2"/>
                    </a:lnTo>
                    <a:lnTo>
                      <a:pt x="172" y="14"/>
                    </a:lnTo>
                    <a:lnTo>
                      <a:pt x="187" y="29"/>
                    </a:lnTo>
                    <a:lnTo>
                      <a:pt x="193" y="49"/>
                    </a:lnTo>
                    <a:lnTo>
                      <a:pt x="195" y="77"/>
                    </a:lnTo>
                    <a:lnTo>
                      <a:pt x="185" y="107"/>
                    </a:lnTo>
                    <a:lnTo>
                      <a:pt x="177" y="147"/>
                    </a:lnTo>
                    <a:lnTo>
                      <a:pt x="175" y="185"/>
                    </a:lnTo>
                    <a:lnTo>
                      <a:pt x="183" y="220"/>
                    </a:lnTo>
                    <a:lnTo>
                      <a:pt x="198" y="258"/>
                    </a:lnTo>
                    <a:lnTo>
                      <a:pt x="208" y="288"/>
                    </a:lnTo>
                    <a:lnTo>
                      <a:pt x="210" y="318"/>
                    </a:lnTo>
                    <a:lnTo>
                      <a:pt x="202" y="347"/>
                    </a:lnTo>
                    <a:lnTo>
                      <a:pt x="188" y="367"/>
                    </a:lnTo>
                    <a:lnTo>
                      <a:pt x="168" y="383"/>
                    </a:lnTo>
                    <a:lnTo>
                      <a:pt x="148" y="397"/>
                    </a:lnTo>
                    <a:lnTo>
                      <a:pt x="112" y="402"/>
                    </a:lnTo>
                    <a:lnTo>
                      <a:pt x="80" y="398"/>
                    </a:lnTo>
                    <a:lnTo>
                      <a:pt x="50" y="380"/>
                    </a:lnTo>
                    <a:lnTo>
                      <a:pt x="32" y="357"/>
                    </a:lnTo>
                    <a:lnTo>
                      <a:pt x="20" y="327"/>
                    </a:lnTo>
                    <a:lnTo>
                      <a:pt x="5" y="282"/>
                    </a:lnTo>
                    <a:lnTo>
                      <a:pt x="0" y="240"/>
                    </a:lnTo>
                    <a:lnTo>
                      <a:pt x="0" y="187"/>
                    </a:lnTo>
                    <a:lnTo>
                      <a:pt x="5" y="139"/>
                    </a:lnTo>
                    <a:lnTo>
                      <a:pt x="13" y="100"/>
                    </a:lnTo>
                    <a:lnTo>
                      <a:pt x="28" y="67"/>
                    </a:lnTo>
                    <a:lnTo>
                      <a:pt x="43" y="5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842" name="Freeform 37"/>
              <p:cNvSpPr>
                <a:spLocks/>
              </p:cNvSpPr>
              <p:nvPr/>
            </p:nvSpPr>
            <p:spPr bwMode="auto">
              <a:xfrm>
                <a:off x="2413" y="3100"/>
                <a:ext cx="302" cy="317"/>
              </a:xfrm>
              <a:custGeom>
                <a:avLst/>
                <a:gdLst>
                  <a:gd name="T0" fmla="*/ 279 w 302"/>
                  <a:gd name="T1" fmla="*/ 0 h 317"/>
                  <a:gd name="T2" fmla="*/ 302 w 302"/>
                  <a:gd name="T3" fmla="*/ 31 h 317"/>
                  <a:gd name="T4" fmla="*/ 258 w 302"/>
                  <a:gd name="T5" fmla="*/ 64 h 317"/>
                  <a:gd name="T6" fmla="*/ 204 w 302"/>
                  <a:gd name="T7" fmla="*/ 54 h 317"/>
                  <a:gd name="T8" fmla="*/ 135 w 302"/>
                  <a:gd name="T9" fmla="*/ 59 h 317"/>
                  <a:gd name="T10" fmla="*/ 64 w 302"/>
                  <a:gd name="T11" fmla="*/ 109 h 317"/>
                  <a:gd name="T12" fmla="*/ 44 w 302"/>
                  <a:gd name="T13" fmla="*/ 157 h 317"/>
                  <a:gd name="T14" fmla="*/ 93 w 302"/>
                  <a:gd name="T15" fmla="*/ 174 h 317"/>
                  <a:gd name="T16" fmla="*/ 171 w 302"/>
                  <a:gd name="T17" fmla="*/ 212 h 317"/>
                  <a:gd name="T18" fmla="*/ 216 w 302"/>
                  <a:gd name="T19" fmla="*/ 216 h 317"/>
                  <a:gd name="T20" fmla="*/ 226 w 302"/>
                  <a:gd name="T21" fmla="*/ 216 h 317"/>
                  <a:gd name="T22" fmla="*/ 237 w 302"/>
                  <a:gd name="T23" fmla="*/ 212 h 317"/>
                  <a:gd name="T24" fmla="*/ 245 w 302"/>
                  <a:gd name="T25" fmla="*/ 214 h 317"/>
                  <a:gd name="T26" fmla="*/ 253 w 302"/>
                  <a:gd name="T27" fmla="*/ 216 h 317"/>
                  <a:gd name="T28" fmla="*/ 261 w 302"/>
                  <a:gd name="T29" fmla="*/ 219 h 317"/>
                  <a:gd name="T30" fmla="*/ 271 w 302"/>
                  <a:gd name="T31" fmla="*/ 224 h 317"/>
                  <a:gd name="T32" fmla="*/ 279 w 302"/>
                  <a:gd name="T33" fmla="*/ 231 h 317"/>
                  <a:gd name="T34" fmla="*/ 284 w 302"/>
                  <a:gd name="T35" fmla="*/ 239 h 317"/>
                  <a:gd name="T36" fmla="*/ 288 w 302"/>
                  <a:gd name="T37" fmla="*/ 251 h 317"/>
                  <a:gd name="T38" fmla="*/ 287 w 302"/>
                  <a:gd name="T39" fmla="*/ 262 h 317"/>
                  <a:gd name="T40" fmla="*/ 279 w 302"/>
                  <a:gd name="T41" fmla="*/ 264 h 317"/>
                  <a:gd name="T42" fmla="*/ 271 w 302"/>
                  <a:gd name="T43" fmla="*/ 261 h 317"/>
                  <a:gd name="T44" fmla="*/ 264 w 302"/>
                  <a:gd name="T45" fmla="*/ 251 h 317"/>
                  <a:gd name="T46" fmla="*/ 254 w 302"/>
                  <a:gd name="T47" fmla="*/ 246 h 317"/>
                  <a:gd name="T48" fmla="*/ 256 w 302"/>
                  <a:gd name="T49" fmla="*/ 256 h 317"/>
                  <a:gd name="T50" fmla="*/ 264 w 302"/>
                  <a:gd name="T51" fmla="*/ 267 h 317"/>
                  <a:gd name="T52" fmla="*/ 271 w 302"/>
                  <a:gd name="T53" fmla="*/ 279 h 317"/>
                  <a:gd name="T54" fmla="*/ 271 w 302"/>
                  <a:gd name="T55" fmla="*/ 291 h 317"/>
                  <a:gd name="T56" fmla="*/ 267 w 302"/>
                  <a:gd name="T57" fmla="*/ 302 h 317"/>
                  <a:gd name="T58" fmla="*/ 256 w 302"/>
                  <a:gd name="T59" fmla="*/ 299 h 317"/>
                  <a:gd name="T60" fmla="*/ 246 w 302"/>
                  <a:gd name="T61" fmla="*/ 289 h 317"/>
                  <a:gd name="T62" fmla="*/ 242 w 302"/>
                  <a:gd name="T63" fmla="*/ 279 h 317"/>
                  <a:gd name="T64" fmla="*/ 239 w 302"/>
                  <a:gd name="T65" fmla="*/ 269 h 317"/>
                  <a:gd name="T66" fmla="*/ 234 w 302"/>
                  <a:gd name="T67" fmla="*/ 276 h 317"/>
                  <a:gd name="T68" fmla="*/ 234 w 302"/>
                  <a:gd name="T69" fmla="*/ 286 h 317"/>
                  <a:gd name="T70" fmla="*/ 235 w 302"/>
                  <a:gd name="T71" fmla="*/ 296 h 317"/>
                  <a:gd name="T72" fmla="*/ 235 w 302"/>
                  <a:gd name="T73" fmla="*/ 309 h 317"/>
                  <a:gd name="T74" fmla="*/ 227 w 302"/>
                  <a:gd name="T75" fmla="*/ 317 h 317"/>
                  <a:gd name="T76" fmla="*/ 218 w 302"/>
                  <a:gd name="T77" fmla="*/ 316 h 317"/>
                  <a:gd name="T78" fmla="*/ 214 w 302"/>
                  <a:gd name="T79" fmla="*/ 304 h 317"/>
                  <a:gd name="T80" fmla="*/ 211 w 302"/>
                  <a:gd name="T81" fmla="*/ 294 h 317"/>
                  <a:gd name="T82" fmla="*/ 208 w 302"/>
                  <a:gd name="T83" fmla="*/ 282 h 317"/>
                  <a:gd name="T84" fmla="*/ 208 w 302"/>
                  <a:gd name="T85" fmla="*/ 272 h 317"/>
                  <a:gd name="T86" fmla="*/ 196 w 302"/>
                  <a:gd name="T87" fmla="*/ 246 h 317"/>
                  <a:gd name="T88" fmla="*/ 117 w 302"/>
                  <a:gd name="T89" fmla="*/ 216 h 317"/>
                  <a:gd name="T90" fmla="*/ 31 w 302"/>
                  <a:gd name="T91" fmla="*/ 201 h 317"/>
                  <a:gd name="T92" fmla="*/ 4 w 302"/>
                  <a:gd name="T93" fmla="*/ 186 h 317"/>
                  <a:gd name="T94" fmla="*/ 3 w 302"/>
                  <a:gd name="T95" fmla="*/ 142 h 317"/>
                  <a:gd name="T96" fmla="*/ 49 w 302"/>
                  <a:gd name="T97" fmla="*/ 74 h 317"/>
                  <a:gd name="T98" fmla="*/ 133 w 302"/>
                  <a:gd name="T99" fmla="*/ 24 h 317"/>
                  <a:gd name="T100" fmla="*/ 212 w 302"/>
                  <a:gd name="T101" fmla="*/ 2 h 317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302"/>
                  <a:gd name="T154" fmla="*/ 0 h 317"/>
                  <a:gd name="T155" fmla="*/ 302 w 302"/>
                  <a:gd name="T156" fmla="*/ 317 h 317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302" h="317">
                    <a:moveTo>
                      <a:pt x="231" y="2"/>
                    </a:moveTo>
                    <a:lnTo>
                      <a:pt x="279" y="0"/>
                    </a:lnTo>
                    <a:lnTo>
                      <a:pt x="298" y="11"/>
                    </a:lnTo>
                    <a:lnTo>
                      <a:pt x="302" y="31"/>
                    </a:lnTo>
                    <a:lnTo>
                      <a:pt x="283" y="52"/>
                    </a:lnTo>
                    <a:lnTo>
                      <a:pt x="258" y="64"/>
                    </a:lnTo>
                    <a:lnTo>
                      <a:pt x="233" y="64"/>
                    </a:lnTo>
                    <a:lnTo>
                      <a:pt x="204" y="54"/>
                    </a:lnTo>
                    <a:lnTo>
                      <a:pt x="170" y="51"/>
                    </a:lnTo>
                    <a:lnTo>
                      <a:pt x="135" y="59"/>
                    </a:lnTo>
                    <a:lnTo>
                      <a:pt x="94" y="81"/>
                    </a:lnTo>
                    <a:lnTo>
                      <a:pt x="64" y="109"/>
                    </a:lnTo>
                    <a:lnTo>
                      <a:pt x="45" y="137"/>
                    </a:lnTo>
                    <a:lnTo>
                      <a:pt x="44" y="157"/>
                    </a:lnTo>
                    <a:lnTo>
                      <a:pt x="54" y="166"/>
                    </a:lnTo>
                    <a:lnTo>
                      <a:pt x="93" y="174"/>
                    </a:lnTo>
                    <a:lnTo>
                      <a:pt x="140" y="194"/>
                    </a:lnTo>
                    <a:lnTo>
                      <a:pt x="171" y="212"/>
                    </a:lnTo>
                    <a:lnTo>
                      <a:pt x="199" y="217"/>
                    </a:lnTo>
                    <a:lnTo>
                      <a:pt x="216" y="216"/>
                    </a:lnTo>
                    <a:lnTo>
                      <a:pt x="222" y="216"/>
                    </a:lnTo>
                    <a:lnTo>
                      <a:pt x="226" y="216"/>
                    </a:lnTo>
                    <a:lnTo>
                      <a:pt x="231" y="214"/>
                    </a:lnTo>
                    <a:lnTo>
                      <a:pt x="237" y="212"/>
                    </a:lnTo>
                    <a:lnTo>
                      <a:pt x="241" y="214"/>
                    </a:lnTo>
                    <a:lnTo>
                      <a:pt x="245" y="214"/>
                    </a:lnTo>
                    <a:lnTo>
                      <a:pt x="249" y="216"/>
                    </a:lnTo>
                    <a:lnTo>
                      <a:pt x="253" y="216"/>
                    </a:lnTo>
                    <a:lnTo>
                      <a:pt x="257" y="217"/>
                    </a:lnTo>
                    <a:lnTo>
                      <a:pt x="261" y="219"/>
                    </a:lnTo>
                    <a:lnTo>
                      <a:pt x="267" y="221"/>
                    </a:lnTo>
                    <a:lnTo>
                      <a:pt x="271" y="224"/>
                    </a:lnTo>
                    <a:lnTo>
                      <a:pt x="275" y="226"/>
                    </a:lnTo>
                    <a:lnTo>
                      <a:pt x="279" y="231"/>
                    </a:lnTo>
                    <a:lnTo>
                      <a:pt x="283" y="234"/>
                    </a:lnTo>
                    <a:lnTo>
                      <a:pt x="284" y="239"/>
                    </a:lnTo>
                    <a:lnTo>
                      <a:pt x="287" y="246"/>
                    </a:lnTo>
                    <a:lnTo>
                      <a:pt x="288" y="251"/>
                    </a:lnTo>
                    <a:lnTo>
                      <a:pt x="290" y="257"/>
                    </a:lnTo>
                    <a:lnTo>
                      <a:pt x="287" y="262"/>
                    </a:lnTo>
                    <a:lnTo>
                      <a:pt x="283" y="262"/>
                    </a:lnTo>
                    <a:lnTo>
                      <a:pt x="279" y="264"/>
                    </a:lnTo>
                    <a:lnTo>
                      <a:pt x="275" y="264"/>
                    </a:lnTo>
                    <a:lnTo>
                      <a:pt x="271" y="261"/>
                    </a:lnTo>
                    <a:lnTo>
                      <a:pt x="267" y="256"/>
                    </a:lnTo>
                    <a:lnTo>
                      <a:pt x="264" y="251"/>
                    </a:lnTo>
                    <a:lnTo>
                      <a:pt x="258" y="246"/>
                    </a:lnTo>
                    <a:lnTo>
                      <a:pt x="254" y="246"/>
                    </a:lnTo>
                    <a:lnTo>
                      <a:pt x="253" y="251"/>
                    </a:lnTo>
                    <a:lnTo>
                      <a:pt x="256" y="256"/>
                    </a:lnTo>
                    <a:lnTo>
                      <a:pt x="260" y="259"/>
                    </a:lnTo>
                    <a:lnTo>
                      <a:pt x="264" y="267"/>
                    </a:lnTo>
                    <a:lnTo>
                      <a:pt x="268" y="272"/>
                    </a:lnTo>
                    <a:lnTo>
                      <a:pt x="271" y="279"/>
                    </a:lnTo>
                    <a:lnTo>
                      <a:pt x="272" y="284"/>
                    </a:lnTo>
                    <a:lnTo>
                      <a:pt x="271" y="291"/>
                    </a:lnTo>
                    <a:lnTo>
                      <a:pt x="269" y="296"/>
                    </a:lnTo>
                    <a:lnTo>
                      <a:pt x="267" y="302"/>
                    </a:lnTo>
                    <a:lnTo>
                      <a:pt x="261" y="302"/>
                    </a:lnTo>
                    <a:lnTo>
                      <a:pt x="256" y="299"/>
                    </a:lnTo>
                    <a:lnTo>
                      <a:pt x="250" y="294"/>
                    </a:lnTo>
                    <a:lnTo>
                      <a:pt x="246" y="289"/>
                    </a:lnTo>
                    <a:lnTo>
                      <a:pt x="244" y="284"/>
                    </a:lnTo>
                    <a:lnTo>
                      <a:pt x="242" y="279"/>
                    </a:lnTo>
                    <a:lnTo>
                      <a:pt x="239" y="274"/>
                    </a:lnTo>
                    <a:lnTo>
                      <a:pt x="239" y="269"/>
                    </a:lnTo>
                    <a:lnTo>
                      <a:pt x="235" y="271"/>
                    </a:lnTo>
                    <a:lnTo>
                      <a:pt x="234" y="276"/>
                    </a:lnTo>
                    <a:lnTo>
                      <a:pt x="234" y="281"/>
                    </a:lnTo>
                    <a:lnTo>
                      <a:pt x="234" y="286"/>
                    </a:lnTo>
                    <a:lnTo>
                      <a:pt x="235" y="291"/>
                    </a:lnTo>
                    <a:lnTo>
                      <a:pt x="235" y="296"/>
                    </a:lnTo>
                    <a:lnTo>
                      <a:pt x="235" y="302"/>
                    </a:lnTo>
                    <a:lnTo>
                      <a:pt x="235" y="309"/>
                    </a:lnTo>
                    <a:lnTo>
                      <a:pt x="231" y="314"/>
                    </a:lnTo>
                    <a:lnTo>
                      <a:pt x="227" y="317"/>
                    </a:lnTo>
                    <a:lnTo>
                      <a:pt x="223" y="317"/>
                    </a:lnTo>
                    <a:lnTo>
                      <a:pt x="218" y="316"/>
                    </a:lnTo>
                    <a:lnTo>
                      <a:pt x="215" y="309"/>
                    </a:lnTo>
                    <a:lnTo>
                      <a:pt x="214" y="304"/>
                    </a:lnTo>
                    <a:lnTo>
                      <a:pt x="212" y="299"/>
                    </a:lnTo>
                    <a:lnTo>
                      <a:pt x="211" y="294"/>
                    </a:lnTo>
                    <a:lnTo>
                      <a:pt x="208" y="287"/>
                    </a:lnTo>
                    <a:lnTo>
                      <a:pt x="208" y="282"/>
                    </a:lnTo>
                    <a:lnTo>
                      <a:pt x="208" y="277"/>
                    </a:lnTo>
                    <a:lnTo>
                      <a:pt x="208" y="272"/>
                    </a:lnTo>
                    <a:lnTo>
                      <a:pt x="208" y="267"/>
                    </a:lnTo>
                    <a:lnTo>
                      <a:pt x="196" y="246"/>
                    </a:lnTo>
                    <a:lnTo>
                      <a:pt x="163" y="237"/>
                    </a:lnTo>
                    <a:lnTo>
                      <a:pt x="117" y="216"/>
                    </a:lnTo>
                    <a:lnTo>
                      <a:pt x="69" y="202"/>
                    </a:lnTo>
                    <a:lnTo>
                      <a:pt x="31" y="201"/>
                    </a:lnTo>
                    <a:lnTo>
                      <a:pt x="8" y="194"/>
                    </a:lnTo>
                    <a:lnTo>
                      <a:pt x="4" y="186"/>
                    </a:lnTo>
                    <a:lnTo>
                      <a:pt x="0" y="171"/>
                    </a:lnTo>
                    <a:lnTo>
                      <a:pt x="3" y="142"/>
                    </a:lnTo>
                    <a:lnTo>
                      <a:pt x="22" y="104"/>
                    </a:lnTo>
                    <a:lnTo>
                      <a:pt x="49" y="74"/>
                    </a:lnTo>
                    <a:lnTo>
                      <a:pt x="86" y="44"/>
                    </a:lnTo>
                    <a:lnTo>
                      <a:pt x="133" y="24"/>
                    </a:lnTo>
                    <a:lnTo>
                      <a:pt x="181" y="11"/>
                    </a:lnTo>
                    <a:lnTo>
                      <a:pt x="212" y="2"/>
                    </a:lnTo>
                    <a:lnTo>
                      <a:pt x="231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843" name="Freeform 38"/>
              <p:cNvSpPr>
                <a:spLocks/>
              </p:cNvSpPr>
              <p:nvPr/>
            </p:nvSpPr>
            <p:spPr bwMode="auto">
              <a:xfrm>
                <a:off x="2705" y="3103"/>
                <a:ext cx="330" cy="406"/>
              </a:xfrm>
              <a:custGeom>
                <a:avLst/>
                <a:gdLst>
                  <a:gd name="T0" fmla="*/ 60 w 330"/>
                  <a:gd name="T1" fmla="*/ 9 h 406"/>
                  <a:gd name="T2" fmla="*/ 97 w 330"/>
                  <a:gd name="T3" fmla="*/ 65 h 406"/>
                  <a:gd name="T4" fmla="*/ 160 w 330"/>
                  <a:gd name="T5" fmla="*/ 187 h 406"/>
                  <a:gd name="T6" fmla="*/ 245 w 330"/>
                  <a:gd name="T7" fmla="*/ 279 h 406"/>
                  <a:gd name="T8" fmla="*/ 273 w 330"/>
                  <a:gd name="T9" fmla="*/ 301 h 406"/>
                  <a:gd name="T10" fmla="*/ 283 w 330"/>
                  <a:gd name="T11" fmla="*/ 304 h 406"/>
                  <a:gd name="T12" fmla="*/ 293 w 330"/>
                  <a:gd name="T13" fmla="*/ 304 h 406"/>
                  <a:gd name="T14" fmla="*/ 303 w 330"/>
                  <a:gd name="T15" fmla="*/ 307 h 406"/>
                  <a:gd name="T16" fmla="*/ 315 w 330"/>
                  <a:gd name="T17" fmla="*/ 316 h 406"/>
                  <a:gd name="T18" fmla="*/ 323 w 330"/>
                  <a:gd name="T19" fmla="*/ 326 h 406"/>
                  <a:gd name="T20" fmla="*/ 327 w 330"/>
                  <a:gd name="T21" fmla="*/ 337 h 406"/>
                  <a:gd name="T22" fmla="*/ 330 w 330"/>
                  <a:gd name="T23" fmla="*/ 347 h 406"/>
                  <a:gd name="T24" fmla="*/ 328 w 330"/>
                  <a:gd name="T25" fmla="*/ 357 h 406"/>
                  <a:gd name="T26" fmla="*/ 320 w 330"/>
                  <a:gd name="T27" fmla="*/ 366 h 406"/>
                  <a:gd name="T28" fmla="*/ 310 w 330"/>
                  <a:gd name="T29" fmla="*/ 366 h 406"/>
                  <a:gd name="T30" fmla="*/ 298 w 330"/>
                  <a:gd name="T31" fmla="*/ 359 h 406"/>
                  <a:gd name="T32" fmla="*/ 297 w 330"/>
                  <a:gd name="T33" fmla="*/ 349 h 406"/>
                  <a:gd name="T34" fmla="*/ 295 w 330"/>
                  <a:gd name="T35" fmla="*/ 339 h 406"/>
                  <a:gd name="T36" fmla="*/ 288 w 330"/>
                  <a:gd name="T37" fmla="*/ 331 h 406"/>
                  <a:gd name="T38" fmla="*/ 277 w 330"/>
                  <a:gd name="T39" fmla="*/ 331 h 406"/>
                  <a:gd name="T40" fmla="*/ 270 w 330"/>
                  <a:gd name="T41" fmla="*/ 341 h 406"/>
                  <a:gd name="T42" fmla="*/ 267 w 330"/>
                  <a:gd name="T43" fmla="*/ 351 h 406"/>
                  <a:gd name="T44" fmla="*/ 273 w 330"/>
                  <a:gd name="T45" fmla="*/ 361 h 406"/>
                  <a:gd name="T46" fmla="*/ 288 w 330"/>
                  <a:gd name="T47" fmla="*/ 367 h 406"/>
                  <a:gd name="T48" fmla="*/ 300 w 330"/>
                  <a:gd name="T49" fmla="*/ 372 h 406"/>
                  <a:gd name="T50" fmla="*/ 310 w 330"/>
                  <a:gd name="T51" fmla="*/ 377 h 406"/>
                  <a:gd name="T52" fmla="*/ 313 w 330"/>
                  <a:gd name="T53" fmla="*/ 387 h 406"/>
                  <a:gd name="T54" fmla="*/ 310 w 330"/>
                  <a:gd name="T55" fmla="*/ 397 h 406"/>
                  <a:gd name="T56" fmla="*/ 302 w 330"/>
                  <a:gd name="T57" fmla="*/ 404 h 406"/>
                  <a:gd name="T58" fmla="*/ 287 w 330"/>
                  <a:gd name="T59" fmla="*/ 406 h 406"/>
                  <a:gd name="T60" fmla="*/ 275 w 330"/>
                  <a:gd name="T61" fmla="*/ 404 h 406"/>
                  <a:gd name="T62" fmla="*/ 263 w 330"/>
                  <a:gd name="T63" fmla="*/ 399 h 406"/>
                  <a:gd name="T64" fmla="*/ 253 w 330"/>
                  <a:gd name="T65" fmla="*/ 391 h 406"/>
                  <a:gd name="T66" fmla="*/ 243 w 330"/>
                  <a:gd name="T67" fmla="*/ 386 h 406"/>
                  <a:gd name="T68" fmla="*/ 230 w 330"/>
                  <a:gd name="T69" fmla="*/ 317 h 406"/>
                  <a:gd name="T70" fmla="*/ 175 w 330"/>
                  <a:gd name="T71" fmla="*/ 247 h 406"/>
                  <a:gd name="T72" fmla="*/ 115 w 330"/>
                  <a:gd name="T73" fmla="*/ 184 h 406"/>
                  <a:gd name="T74" fmla="*/ 65 w 330"/>
                  <a:gd name="T75" fmla="*/ 107 h 406"/>
                  <a:gd name="T76" fmla="*/ 10 w 330"/>
                  <a:gd name="T77" fmla="*/ 65 h 406"/>
                  <a:gd name="T78" fmla="*/ 2 w 330"/>
                  <a:gd name="T79" fmla="*/ 20 h 406"/>
                  <a:gd name="T80" fmla="*/ 35 w 330"/>
                  <a:gd name="T81" fmla="*/ 0 h 40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330"/>
                  <a:gd name="T124" fmla="*/ 0 h 406"/>
                  <a:gd name="T125" fmla="*/ 330 w 330"/>
                  <a:gd name="T126" fmla="*/ 406 h 40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330" h="406">
                    <a:moveTo>
                      <a:pt x="35" y="0"/>
                    </a:moveTo>
                    <a:lnTo>
                      <a:pt x="60" y="9"/>
                    </a:lnTo>
                    <a:lnTo>
                      <a:pt x="75" y="27"/>
                    </a:lnTo>
                    <a:lnTo>
                      <a:pt x="97" y="65"/>
                    </a:lnTo>
                    <a:lnTo>
                      <a:pt x="125" y="127"/>
                    </a:lnTo>
                    <a:lnTo>
                      <a:pt x="160" y="187"/>
                    </a:lnTo>
                    <a:lnTo>
                      <a:pt x="210" y="244"/>
                    </a:lnTo>
                    <a:lnTo>
                      <a:pt x="245" y="279"/>
                    </a:lnTo>
                    <a:lnTo>
                      <a:pt x="268" y="301"/>
                    </a:lnTo>
                    <a:lnTo>
                      <a:pt x="273" y="301"/>
                    </a:lnTo>
                    <a:lnTo>
                      <a:pt x="278" y="302"/>
                    </a:lnTo>
                    <a:lnTo>
                      <a:pt x="283" y="304"/>
                    </a:lnTo>
                    <a:lnTo>
                      <a:pt x="288" y="304"/>
                    </a:lnTo>
                    <a:lnTo>
                      <a:pt x="293" y="304"/>
                    </a:lnTo>
                    <a:lnTo>
                      <a:pt x="298" y="306"/>
                    </a:lnTo>
                    <a:lnTo>
                      <a:pt x="303" y="307"/>
                    </a:lnTo>
                    <a:lnTo>
                      <a:pt x="310" y="311"/>
                    </a:lnTo>
                    <a:lnTo>
                      <a:pt x="315" y="316"/>
                    </a:lnTo>
                    <a:lnTo>
                      <a:pt x="320" y="321"/>
                    </a:lnTo>
                    <a:lnTo>
                      <a:pt x="323" y="326"/>
                    </a:lnTo>
                    <a:lnTo>
                      <a:pt x="327" y="332"/>
                    </a:lnTo>
                    <a:lnTo>
                      <a:pt x="327" y="337"/>
                    </a:lnTo>
                    <a:lnTo>
                      <a:pt x="330" y="342"/>
                    </a:lnTo>
                    <a:lnTo>
                      <a:pt x="330" y="347"/>
                    </a:lnTo>
                    <a:lnTo>
                      <a:pt x="330" y="352"/>
                    </a:lnTo>
                    <a:lnTo>
                      <a:pt x="328" y="357"/>
                    </a:lnTo>
                    <a:lnTo>
                      <a:pt x="325" y="362"/>
                    </a:lnTo>
                    <a:lnTo>
                      <a:pt x="320" y="366"/>
                    </a:lnTo>
                    <a:lnTo>
                      <a:pt x="315" y="366"/>
                    </a:lnTo>
                    <a:lnTo>
                      <a:pt x="310" y="366"/>
                    </a:lnTo>
                    <a:lnTo>
                      <a:pt x="303" y="364"/>
                    </a:lnTo>
                    <a:lnTo>
                      <a:pt x="298" y="359"/>
                    </a:lnTo>
                    <a:lnTo>
                      <a:pt x="297" y="354"/>
                    </a:lnTo>
                    <a:lnTo>
                      <a:pt x="297" y="349"/>
                    </a:lnTo>
                    <a:lnTo>
                      <a:pt x="297" y="344"/>
                    </a:lnTo>
                    <a:lnTo>
                      <a:pt x="295" y="339"/>
                    </a:lnTo>
                    <a:lnTo>
                      <a:pt x="293" y="334"/>
                    </a:lnTo>
                    <a:lnTo>
                      <a:pt x="288" y="331"/>
                    </a:lnTo>
                    <a:lnTo>
                      <a:pt x="283" y="331"/>
                    </a:lnTo>
                    <a:lnTo>
                      <a:pt x="277" y="331"/>
                    </a:lnTo>
                    <a:lnTo>
                      <a:pt x="270" y="336"/>
                    </a:lnTo>
                    <a:lnTo>
                      <a:pt x="270" y="341"/>
                    </a:lnTo>
                    <a:lnTo>
                      <a:pt x="267" y="346"/>
                    </a:lnTo>
                    <a:lnTo>
                      <a:pt x="267" y="351"/>
                    </a:lnTo>
                    <a:lnTo>
                      <a:pt x="270" y="356"/>
                    </a:lnTo>
                    <a:lnTo>
                      <a:pt x="273" y="361"/>
                    </a:lnTo>
                    <a:lnTo>
                      <a:pt x="280" y="362"/>
                    </a:lnTo>
                    <a:lnTo>
                      <a:pt x="288" y="367"/>
                    </a:lnTo>
                    <a:lnTo>
                      <a:pt x="293" y="371"/>
                    </a:lnTo>
                    <a:lnTo>
                      <a:pt x="300" y="372"/>
                    </a:lnTo>
                    <a:lnTo>
                      <a:pt x="305" y="374"/>
                    </a:lnTo>
                    <a:lnTo>
                      <a:pt x="310" y="377"/>
                    </a:lnTo>
                    <a:lnTo>
                      <a:pt x="313" y="382"/>
                    </a:lnTo>
                    <a:lnTo>
                      <a:pt x="313" y="387"/>
                    </a:lnTo>
                    <a:lnTo>
                      <a:pt x="312" y="392"/>
                    </a:lnTo>
                    <a:lnTo>
                      <a:pt x="310" y="397"/>
                    </a:lnTo>
                    <a:lnTo>
                      <a:pt x="307" y="402"/>
                    </a:lnTo>
                    <a:lnTo>
                      <a:pt x="302" y="404"/>
                    </a:lnTo>
                    <a:lnTo>
                      <a:pt x="293" y="404"/>
                    </a:lnTo>
                    <a:lnTo>
                      <a:pt x="287" y="406"/>
                    </a:lnTo>
                    <a:lnTo>
                      <a:pt x="280" y="406"/>
                    </a:lnTo>
                    <a:lnTo>
                      <a:pt x="275" y="404"/>
                    </a:lnTo>
                    <a:lnTo>
                      <a:pt x="270" y="401"/>
                    </a:lnTo>
                    <a:lnTo>
                      <a:pt x="263" y="399"/>
                    </a:lnTo>
                    <a:lnTo>
                      <a:pt x="258" y="396"/>
                    </a:lnTo>
                    <a:lnTo>
                      <a:pt x="253" y="391"/>
                    </a:lnTo>
                    <a:lnTo>
                      <a:pt x="248" y="389"/>
                    </a:lnTo>
                    <a:lnTo>
                      <a:pt x="243" y="386"/>
                    </a:lnTo>
                    <a:lnTo>
                      <a:pt x="233" y="362"/>
                    </a:lnTo>
                    <a:lnTo>
                      <a:pt x="230" y="317"/>
                    </a:lnTo>
                    <a:lnTo>
                      <a:pt x="217" y="291"/>
                    </a:lnTo>
                    <a:lnTo>
                      <a:pt x="175" y="247"/>
                    </a:lnTo>
                    <a:lnTo>
                      <a:pt x="140" y="219"/>
                    </a:lnTo>
                    <a:lnTo>
                      <a:pt x="115" y="184"/>
                    </a:lnTo>
                    <a:lnTo>
                      <a:pt x="90" y="140"/>
                    </a:lnTo>
                    <a:lnTo>
                      <a:pt x="65" y="107"/>
                    </a:lnTo>
                    <a:lnTo>
                      <a:pt x="37" y="84"/>
                    </a:lnTo>
                    <a:lnTo>
                      <a:pt x="10" y="65"/>
                    </a:lnTo>
                    <a:lnTo>
                      <a:pt x="0" y="46"/>
                    </a:lnTo>
                    <a:lnTo>
                      <a:pt x="2" y="20"/>
                    </a:lnTo>
                    <a:lnTo>
                      <a:pt x="17" y="7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844" name="Freeform 39"/>
              <p:cNvSpPr>
                <a:spLocks/>
              </p:cNvSpPr>
              <p:nvPr/>
            </p:nvSpPr>
            <p:spPr bwMode="auto">
              <a:xfrm>
                <a:off x="2657" y="2821"/>
                <a:ext cx="278" cy="248"/>
              </a:xfrm>
              <a:custGeom>
                <a:avLst/>
                <a:gdLst>
                  <a:gd name="T0" fmla="*/ 209 w 278"/>
                  <a:gd name="T1" fmla="*/ 93 h 248"/>
                  <a:gd name="T2" fmla="*/ 204 w 278"/>
                  <a:gd name="T3" fmla="*/ 62 h 248"/>
                  <a:gd name="T4" fmla="*/ 194 w 278"/>
                  <a:gd name="T5" fmla="*/ 37 h 248"/>
                  <a:gd name="T6" fmla="*/ 174 w 278"/>
                  <a:gd name="T7" fmla="*/ 15 h 248"/>
                  <a:gd name="T8" fmla="*/ 151 w 278"/>
                  <a:gd name="T9" fmla="*/ 3 h 248"/>
                  <a:gd name="T10" fmla="*/ 124 w 278"/>
                  <a:gd name="T11" fmla="*/ 0 h 248"/>
                  <a:gd name="T12" fmla="*/ 97 w 278"/>
                  <a:gd name="T13" fmla="*/ 0 h 248"/>
                  <a:gd name="T14" fmla="*/ 67 w 278"/>
                  <a:gd name="T15" fmla="*/ 12 h 248"/>
                  <a:gd name="T16" fmla="*/ 44 w 278"/>
                  <a:gd name="T17" fmla="*/ 33 h 248"/>
                  <a:gd name="T18" fmla="*/ 24 w 278"/>
                  <a:gd name="T19" fmla="*/ 65 h 248"/>
                  <a:gd name="T20" fmla="*/ 9 w 278"/>
                  <a:gd name="T21" fmla="*/ 100 h 248"/>
                  <a:gd name="T22" fmla="*/ 0 w 278"/>
                  <a:gd name="T23" fmla="*/ 133 h 248"/>
                  <a:gd name="T24" fmla="*/ 0 w 278"/>
                  <a:gd name="T25" fmla="*/ 170 h 248"/>
                  <a:gd name="T26" fmla="*/ 7 w 278"/>
                  <a:gd name="T27" fmla="*/ 200 h 248"/>
                  <a:gd name="T28" fmla="*/ 24 w 278"/>
                  <a:gd name="T29" fmla="*/ 221 h 248"/>
                  <a:gd name="T30" fmla="*/ 44 w 278"/>
                  <a:gd name="T31" fmla="*/ 236 h 248"/>
                  <a:gd name="T32" fmla="*/ 67 w 278"/>
                  <a:gd name="T33" fmla="*/ 246 h 248"/>
                  <a:gd name="T34" fmla="*/ 97 w 278"/>
                  <a:gd name="T35" fmla="*/ 248 h 248"/>
                  <a:gd name="T36" fmla="*/ 124 w 278"/>
                  <a:gd name="T37" fmla="*/ 243 h 248"/>
                  <a:gd name="T38" fmla="*/ 144 w 278"/>
                  <a:gd name="T39" fmla="*/ 235 h 248"/>
                  <a:gd name="T40" fmla="*/ 167 w 278"/>
                  <a:gd name="T41" fmla="*/ 213 h 248"/>
                  <a:gd name="T42" fmla="*/ 184 w 278"/>
                  <a:gd name="T43" fmla="*/ 190 h 248"/>
                  <a:gd name="T44" fmla="*/ 194 w 278"/>
                  <a:gd name="T45" fmla="*/ 170 h 248"/>
                  <a:gd name="T46" fmla="*/ 222 w 278"/>
                  <a:gd name="T47" fmla="*/ 191 h 248"/>
                  <a:gd name="T48" fmla="*/ 259 w 278"/>
                  <a:gd name="T49" fmla="*/ 205 h 248"/>
                  <a:gd name="T50" fmla="*/ 272 w 278"/>
                  <a:gd name="T51" fmla="*/ 203 h 248"/>
                  <a:gd name="T52" fmla="*/ 278 w 278"/>
                  <a:gd name="T53" fmla="*/ 193 h 248"/>
                  <a:gd name="T54" fmla="*/ 278 w 278"/>
                  <a:gd name="T55" fmla="*/ 181 h 248"/>
                  <a:gd name="T56" fmla="*/ 264 w 278"/>
                  <a:gd name="T57" fmla="*/ 170 h 248"/>
                  <a:gd name="T58" fmla="*/ 237 w 278"/>
                  <a:gd name="T59" fmla="*/ 163 h 248"/>
                  <a:gd name="T60" fmla="*/ 211 w 278"/>
                  <a:gd name="T61" fmla="*/ 150 h 248"/>
                  <a:gd name="T62" fmla="*/ 204 w 278"/>
                  <a:gd name="T63" fmla="*/ 141 h 248"/>
                  <a:gd name="T64" fmla="*/ 207 w 278"/>
                  <a:gd name="T65" fmla="*/ 112 h 248"/>
                  <a:gd name="T66" fmla="*/ 209 w 278"/>
                  <a:gd name="T67" fmla="*/ 93 h 248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278"/>
                  <a:gd name="T103" fmla="*/ 0 h 248"/>
                  <a:gd name="T104" fmla="*/ 278 w 278"/>
                  <a:gd name="T105" fmla="*/ 248 h 248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278" h="248">
                    <a:moveTo>
                      <a:pt x="209" y="93"/>
                    </a:moveTo>
                    <a:lnTo>
                      <a:pt x="204" y="62"/>
                    </a:lnTo>
                    <a:lnTo>
                      <a:pt x="194" y="37"/>
                    </a:lnTo>
                    <a:lnTo>
                      <a:pt x="174" y="15"/>
                    </a:lnTo>
                    <a:lnTo>
                      <a:pt x="151" y="3"/>
                    </a:lnTo>
                    <a:lnTo>
                      <a:pt x="124" y="0"/>
                    </a:lnTo>
                    <a:lnTo>
                      <a:pt x="97" y="0"/>
                    </a:lnTo>
                    <a:lnTo>
                      <a:pt x="67" y="12"/>
                    </a:lnTo>
                    <a:lnTo>
                      <a:pt x="44" y="33"/>
                    </a:lnTo>
                    <a:lnTo>
                      <a:pt x="24" y="65"/>
                    </a:lnTo>
                    <a:lnTo>
                      <a:pt x="9" y="100"/>
                    </a:lnTo>
                    <a:lnTo>
                      <a:pt x="0" y="133"/>
                    </a:lnTo>
                    <a:lnTo>
                      <a:pt x="0" y="170"/>
                    </a:lnTo>
                    <a:lnTo>
                      <a:pt x="7" y="200"/>
                    </a:lnTo>
                    <a:lnTo>
                      <a:pt x="24" y="221"/>
                    </a:lnTo>
                    <a:lnTo>
                      <a:pt x="44" y="236"/>
                    </a:lnTo>
                    <a:lnTo>
                      <a:pt x="67" y="246"/>
                    </a:lnTo>
                    <a:lnTo>
                      <a:pt x="97" y="248"/>
                    </a:lnTo>
                    <a:lnTo>
                      <a:pt x="124" y="243"/>
                    </a:lnTo>
                    <a:lnTo>
                      <a:pt x="144" y="235"/>
                    </a:lnTo>
                    <a:lnTo>
                      <a:pt x="167" y="213"/>
                    </a:lnTo>
                    <a:lnTo>
                      <a:pt x="184" y="190"/>
                    </a:lnTo>
                    <a:lnTo>
                      <a:pt x="194" y="170"/>
                    </a:lnTo>
                    <a:lnTo>
                      <a:pt x="222" y="191"/>
                    </a:lnTo>
                    <a:lnTo>
                      <a:pt x="259" y="205"/>
                    </a:lnTo>
                    <a:lnTo>
                      <a:pt x="272" y="203"/>
                    </a:lnTo>
                    <a:lnTo>
                      <a:pt x="278" y="193"/>
                    </a:lnTo>
                    <a:lnTo>
                      <a:pt x="278" y="181"/>
                    </a:lnTo>
                    <a:lnTo>
                      <a:pt x="264" y="170"/>
                    </a:lnTo>
                    <a:lnTo>
                      <a:pt x="237" y="163"/>
                    </a:lnTo>
                    <a:lnTo>
                      <a:pt x="211" y="150"/>
                    </a:lnTo>
                    <a:lnTo>
                      <a:pt x="204" y="141"/>
                    </a:lnTo>
                    <a:lnTo>
                      <a:pt x="207" y="112"/>
                    </a:lnTo>
                    <a:lnTo>
                      <a:pt x="209" y="9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3839" name="Freeform 41"/>
            <p:cNvSpPr>
              <a:spLocks/>
            </p:cNvSpPr>
            <p:nvPr/>
          </p:nvSpPr>
          <p:spPr bwMode="auto">
            <a:xfrm>
              <a:off x="2536" y="3369"/>
              <a:ext cx="306" cy="523"/>
            </a:xfrm>
            <a:custGeom>
              <a:avLst/>
              <a:gdLst>
                <a:gd name="T0" fmla="*/ 106 w 306"/>
                <a:gd name="T1" fmla="*/ 11 h 523"/>
                <a:gd name="T2" fmla="*/ 132 w 306"/>
                <a:gd name="T3" fmla="*/ 0 h 523"/>
                <a:gd name="T4" fmla="*/ 160 w 306"/>
                <a:gd name="T5" fmla="*/ 4 h 523"/>
                <a:gd name="T6" fmla="*/ 175 w 306"/>
                <a:gd name="T7" fmla="*/ 24 h 523"/>
                <a:gd name="T8" fmla="*/ 191 w 306"/>
                <a:gd name="T9" fmla="*/ 67 h 523"/>
                <a:gd name="T10" fmla="*/ 231 w 306"/>
                <a:gd name="T11" fmla="*/ 142 h 523"/>
                <a:gd name="T12" fmla="*/ 280 w 306"/>
                <a:gd name="T13" fmla="*/ 199 h 523"/>
                <a:gd name="T14" fmla="*/ 305 w 306"/>
                <a:gd name="T15" fmla="*/ 237 h 523"/>
                <a:gd name="T16" fmla="*/ 306 w 306"/>
                <a:gd name="T17" fmla="*/ 259 h 523"/>
                <a:gd name="T18" fmla="*/ 294 w 306"/>
                <a:gd name="T19" fmla="*/ 282 h 523"/>
                <a:gd name="T20" fmla="*/ 277 w 306"/>
                <a:gd name="T21" fmla="*/ 292 h 523"/>
                <a:gd name="T22" fmla="*/ 225 w 306"/>
                <a:gd name="T23" fmla="*/ 320 h 523"/>
                <a:gd name="T24" fmla="*/ 220 w 306"/>
                <a:gd name="T25" fmla="*/ 325 h 523"/>
                <a:gd name="T26" fmla="*/ 172 w 306"/>
                <a:gd name="T27" fmla="*/ 348 h 523"/>
                <a:gd name="T28" fmla="*/ 101 w 306"/>
                <a:gd name="T29" fmla="*/ 360 h 523"/>
                <a:gd name="T30" fmla="*/ 57 w 306"/>
                <a:gd name="T31" fmla="*/ 361 h 523"/>
                <a:gd name="T32" fmla="*/ 52 w 306"/>
                <a:gd name="T33" fmla="*/ 373 h 523"/>
                <a:gd name="T34" fmla="*/ 52 w 306"/>
                <a:gd name="T35" fmla="*/ 398 h 523"/>
                <a:gd name="T36" fmla="*/ 53 w 306"/>
                <a:gd name="T37" fmla="*/ 403 h 523"/>
                <a:gd name="T38" fmla="*/ 78 w 306"/>
                <a:gd name="T39" fmla="*/ 448 h 523"/>
                <a:gd name="T40" fmla="*/ 114 w 306"/>
                <a:gd name="T41" fmla="*/ 475 h 523"/>
                <a:gd name="T42" fmla="*/ 127 w 306"/>
                <a:gd name="T43" fmla="*/ 494 h 523"/>
                <a:gd name="T44" fmla="*/ 114 w 306"/>
                <a:gd name="T45" fmla="*/ 510 h 523"/>
                <a:gd name="T46" fmla="*/ 109 w 306"/>
                <a:gd name="T47" fmla="*/ 513 h 523"/>
                <a:gd name="T48" fmla="*/ 73 w 306"/>
                <a:gd name="T49" fmla="*/ 523 h 523"/>
                <a:gd name="T50" fmla="*/ 52 w 306"/>
                <a:gd name="T51" fmla="*/ 501 h 523"/>
                <a:gd name="T52" fmla="*/ 32 w 306"/>
                <a:gd name="T53" fmla="*/ 451 h 523"/>
                <a:gd name="T54" fmla="*/ 17 w 306"/>
                <a:gd name="T55" fmla="*/ 406 h 523"/>
                <a:gd name="T56" fmla="*/ 0 w 306"/>
                <a:gd name="T57" fmla="*/ 361 h 523"/>
                <a:gd name="T58" fmla="*/ 0 w 306"/>
                <a:gd name="T59" fmla="*/ 341 h 523"/>
                <a:gd name="T60" fmla="*/ 7 w 306"/>
                <a:gd name="T61" fmla="*/ 330 h 523"/>
                <a:gd name="T62" fmla="*/ 24 w 306"/>
                <a:gd name="T63" fmla="*/ 319 h 523"/>
                <a:gd name="T64" fmla="*/ 51 w 306"/>
                <a:gd name="T65" fmla="*/ 320 h 523"/>
                <a:gd name="T66" fmla="*/ 86 w 306"/>
                <a:gd name="T67" fmla="*/ 327 h 523"/>
                <a:gd name="T68" fmla="*/ 129 w 306"/>
                <a:gd name="T69" fmla="*/ 320 h 523"/>
                <a:gd name="T70" fmla="*/ 170 w 306"/>
                <a:gd name="T71" fmla="*/ 303 h 523"/>
                <a:gd name="T72" fmla="*/ 201 w 306"/>
                <a:gd name="T73" fmla="*/ 278 h 523"/>
                <a:gd name="T74" fmla="*/ 225 w 306"/>
                <a:gd name="T75" fmla="*/ 247 h 523"/>
                <a:gd name="T76" fmla="*/ 230 w 306"/>
                <a:gd name="T77" fmla="*/ 231 h 523"/>
                <a:gd name="T78" fmla="*/ 225 w 306"/>
                <a:gd name="T79" fmla="*/ 214 h 523"/>
                <a:gd name="T80" fmla="*/ 190 w 306"/>
                <a:gd name="T81" fmla="*/ 180 h 523"/>
                <a:gd name="T82" fmla="*/ 155 w 306"/>
                <a:gd name="T83" fmla="*/ 149 h 523"/>
                <a:gd name="T84" fmla="*/ 126 w 306"/>
                <a:gd name="T85" fmla="*/ 116 h 523"/>
                <a:gd name="T86" fmla="*/ 104 w 306"/>
                <a:gd name="T87" fmla="*/ 76 h 523"/>
                <a:gd name="T88" fmla="*/ 96 w 306"/>
                <a:gd name="T89" fmla="*/ 40 h 523"/>
                <a:gd name="T90" fmla="*/ 104 w 306"/>
                <a:gd name="T91" fmla="*/ 19 h 523"/>
                <a:gd name="T92" fmla="*/ 106 w 306"/>
                <a:gd name="T93" fmla="*/ 11 h 523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306"/>
                <a:gd name="T142" fmla="*/ 0 h 523"/>
                <a:gd name="T143" fmla="*/ 306 w 306"/>
                <a:gd name="T144" fmla="*/ 523 h 523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306" h="523">
                  <a:moveTo>
                    <a:pt x="106" y="11"/>
                  </a:moveTo>
                  <a:lnTo>
                    <a:pt x="132" y="0"/>
                  </a:lnTo>
                  <a:lnTo>
                    <a:pt x="160" y="4"/>
                  </a:lnTo>
                  <a:lnTo>
                    <a:pt x="175" y="24"/>
                  </a:lnTo>
                  <a:lnTo>
                    <a:pt x="191" y="67"/>
                  </a:lnTo>
                  <a:lnTo>
                    <a:pt x="231" y="142"/>
                  </a:lnTo>
                  <a:lnTo>
                    <a:pt x="280" y="199"/>
                  </a:lnTo>
                  <a:lnTo>
                    <a:pt x="305" y="237"/>
                  </a:lnTo>
                  <a:lnTo>
                    <a:pt x="306" y="259"/>
                  </a:lnTo>
                  <a:lnTo>
                    <a:pt x="294" y="282"/>
                  </a:lnTo>
                  <a:lnTo>
                    <a:pt x="277" y="292"/>
                  </a:lnTo>
                  <a:lnTo>
                    <a:pt x="225" y="320"/>
                  </a:lnTo>
                  <a:lnTo>
                    <a:pt x="220" y="325"/>
                  </a:lnTo>
                  <a:lnTo>
                    <a:pt x="172" y="348"/>
                  </a:lnTo>
                  <a:lnTo>
                    <a:pt x="101" y="360"/>
                  </a:lnTo>
                  <a:lnTo>
                    <a:pt x="57" y="361"/>
                  </a:lnTo>
                  <a:lnTo>
                    <a:pt x="52" y="373"/>
                  </a:lnTo>
                  <a:lnTo>
                    <a:pt x="52" y="398"/>
                  </a:lnTo>
                  <a:lnTo>
                    <a:pt x="53" y="403"/>
                  </a:lnTo>
                  <a:lnTo>
                    <a:pt x="78" y="448"/>
                  </a:lnTo>
                  <a:lnTo>
                    <a:pt x="114" y="475"/>
                  </a:lnTo>
                  <a:lnTo>
                    <a:pt x="127" y="494"/>
                  </a:lnTo>
                  <a:lnTo>
                    <a:pt x="114" y="510"/>
                  </a:lnTo>
                  <a:lnTo>
                    <a:pt x="109" y="513"/>
                  </a:lnTo>
                  <a:lnTo>
                    <a:pt x="73" y="523"/>
                  </a:lnTo>
                  <a:lnTo>
                    <a:pt x="52" y="501"/>
                  </a:lnTo>
                  <a:lnTo>
                    <a:pt x="32" y="451"/>
                  </a:lnTo>
                  <a:lnTo>
                    <a:pt x="17" y="406"/>
                  </a:lnTo>
                  <a:lnTo>
                    <a:pt x="0" y="361"/>
                  </a:lnTo>
                  <a:lnTo>
                    <a:pt x="0" y="341"/>
                  </a:lnTo>
                  <a:lnTo>
                    <a:pt x="7" y="330"/>
                  </a:lnTo>
                  <a:lnTo>
                    <a:pt x="24" y="319"/>
                  </a:lnTo>
                  <a:lnTo>
                    <a:pt x="51" y="320"/>
                  </a:lnTo>
                  <a:lnTo>
                    <a:pt x="86" y="327"/>
                  </a:lnTo>
                  <a:lnTo>
                    <a:pt x="129" y="320"/>
                  </a:lnTo>
                  <a:lnTo>
                    <a:pt x="170" y="303"/>
                  </a:lnTo>
                  <a:lnTo>
                    <a:pt x="201" y="278"/>
                  </a:lnTo>
                  <a:lnTo>
                    <a:pt x="225" y="247"/>
                  </a:lnTo>
                  <a:lnTo>
                    <a:pt x="230" y="231"/>
                  </a:lnTo>
                  <a:lnTo>
                    <a:pt x="225" y="214"/>
                  </a:lnTo>
                  <a:lnTo>
                    <a:pt x="190" y="180"/>
                  </a:lnTo>
                  <a:lnTo>
                    <a:pt x="155" y="149"/>
                  </a:lnTo>
                  <a:lnTo>
                    <a:pt x="126" y="116"/>
                  </a:lnTo>
                  <a:lnTo>
                    <a:pt x="104" y="76"/>
                  </a:lnTo>
                  <a:lnTo>
                    <a:pt x="96" y="40"/>
                  </a:lnTo>
                  <a:lnTo>
                    <a:pt x="104" y="19"/>
                  </a:lnTo>
                  <a:lnTo>
                    <a:pt x="106" y="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40" name="Freeform 42"/>
            <p:cNvSpPr>
              <a:spLocks/>
            </p:cNvSpPr>
            <p:nvPr/>
          </p:nvSpPr>
          <p:spPr bwMode="auto">
            <a:xfrm>
              <a:off x="2627" y="3385"/>
              <a:ext cx="205" cy="572"/>
            </a:xfrm>
            <a:custGeom>
              <a:avLst/>
              <a:gdLst>
                <a:gd name="T0" fmla="*/ 82 w 205"/>
                <a:gd name="T1" fmla="*/ 43 h 572"/>
                <a:gd name="T2" fmla="*/ 99 w 205"/>
                <a:gd name="T3" fmla="*/ 20 h 572"/>
                <a:gd name="T4" fmla="*/ 125 w 205"/>
                <a:gd name="T5" fmla="*/ 0 h 572"/>
                <a:gd name="T6" fmla="*/ 147 w 205"/>
                <a:gd name="T7" fmla="*/ 2 h 572"/>
                <a:gd name="T8" fmla="*/ 157 w 205"/>
                <a:gd name="T9" fmla="*/ 15 h 572"/>
                <a:gd name="T10" fmla="*/ 159 w 205"/>
                <a:gd name="T11" fmla="*/ 38 h 572"/>
                <a:gd name="T12" fmla="*/ 159 w 205"/>
                <a:gd name="T13" fmla="*/ 85 h 572"/>
                <a:gd name="T14" fmla="*/ 149 w 205"/>
                <a:gd name="T15" fmla="*/ 155 h 572"/>
                <a:gd name="T16" fmla="*/ 125 w 205"/>
                <a:gd name="T17" fmla="*/ 220 h 572"/>
                <a:gd name="T18" fmla="*/ 110 w 205"/>
                <a:gd name="T19" fmla="*/ 280 h 572"/>
                <a:gd name="T20" fmla="*/ 99 w 205"/>
                <a:gd name="T21" fmla="*/ 347 h 572"/>
                <a:gd name="T22" fmla="*/ 90 w 205"/>
                <a:gd name="T23" fmla="*/ 409 h 572"/>
                <a:gd name="T24" fmla="*/ 84 w 205"/>
                <a:gd name="T25" fmla="*/ 482 h 572"/>
                <a:gd name="T26" fmla="*/ 90 w 205"/>
                <a:gd name="T27" fmla="*/ 510 h 572"/>
                <a:gd name="T28" fmla="*/ 115 w 205"/>
                <a:gd name="T29" fmla="*/ 520 h 572"/>
                <a:gd name="T30" fmla="*/ 185 w 205"/>
                <a:gd name="T31" fmla="*/ 524 h 572"/>
                <a:gd name="T32" fmla="*/ 202 w 205"/>
                <a:gd name="T33" fmla="*/ 529 h 572"/>
                <a:gd name="T34" fmla="*/ 205 w 205"/>
                <a:gd name="T35" fmla="*/ 540 h 572"/>
                <a:gd name="T36" fmla="*/ 172 w 205"/>
                <a:gd name="T37" fmla="*/ 564 h 572"/>
                <a:gd name="T38" fmla="*/ 135 w 205"/>
                <a:gd name="T39" fmla="*/ 572 h 572"/>
                <a:gd name="T40" fmla="*/ 109 w 205"/>
                <a:gd name="T41" fmla="*/ 560 h 572"/>
                <a:gd name="T42" fmla="*/ 62 w 205"/>
                <a:gd name="T43" fmla="*/ 545 h 572"/>
                <a:gd name="T44" fmla="*/ 32 w 205"/>
                <a:gd name="T45" fmla="*/ 544 h 572"/>
                <a:gd name="T46" fmla="*/ 9 w 205"/>
                <a:gd name="T47" fmla="*/ 542 h 572"/>
                <a:gd name="T48" fmla="*/ 0 w 205"/>
                <a:gd name="T49" fmla="*/ 525 h 572"/>
                <a:gd name="T50" fmla="*/ 7 w 205"/>
                <a:gd name="T51" fmla="*/ 505 h 572"/>
                <a:gd name="T52" fmla="*/ 22 w 205"/>
                <a:gd name="T53" fmla="*/ 484 h 572"/>
                <a:gd name="T54" fmla="*/ 49 w 205"/>
                <a:gd name="T55" fmla="*/ 452 h 572"/>
                <a:gd name="T56" fmla="*/ 64 w 205"/>
                <a:gd name="T57" fmla="*/ 407 h 572"/>
                <a:gd name="T58" fmla="*/ 60 w 205"/>
                <a:gd name="T59" fmla="*/ 349 h 572"/>
                <a:gd name="T60" fmla="*/ 65 w 205"/>
                <a:gd name="T61" fmla="*/ 300 h 572"/>
                <a:gd name="T62" fmla="*/ 72 w 205"/>
                <a:gd name="T63" fmla="*/ 237 h 572"/>
                <a:gd name="T64" fmla="*/ 82 w 205"/>
                <a:gd name="T65" fmla="*/ 182 h 572"/>
                <a:gd name="T66" fmla="*/ 85 w 205"/>
                <a:gd name="T67" fmla="*/ 117 h 572"/>
                <a:gd name="T68" fmla="*/ 84 w 205"/>
                <a:gd name="T69" fmla="*/ 68 h 572"/>
                <a:gd name="T70" fmla="*/ 82 w 205"/>
                <a:gd name="T71" fmla="*/ 43 h 57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05"/>
                <a:gd name="T109" fmla="*/ 0 h 572"/>
                <a:gd name="T110" fmla="*/ 205 w 205"/>
                <a:gd name="T111" fmla="*/ 572 h 57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05" h="572">
                  <a:moveTo>
                    <a:pt x="82" y="43"/>
                  </a:moveTo>
                  <a:lnTo>
                    <a:pt x="99" y="20"/>
                  </a:lnTo>
                  <a:lnTo>
                    <a:pt x="125" y="0"/>
                  </a:lnTo>
                  <a:lnTo>
                    <a:pt x="147" y="2"/>
                  </a:lnTo>
                  <a:lnTo>
                    <a:pt x="157" y="15"/>
                  </a:lnTo>
                  <a:lnTo>
                    <a:pt x="159" y="38"/>
                  </a:lnTo>
                  <a:lnTo>
                    <a:pt x="159" y="85"/>
                  </a:lnTo>
                  <a:lnTo>
                    <a:pt x="149" y="155"/>
                  </a:lnTo>
                  <a:lnTo>
                    <a:pt x="125" y="220"/>
                  </a:lnTo>
                  <a:lnTo>
                    <a:pt x="110" y="280"/>
                  </a:lnTo>
                  <a:lnTo>
                    <a:pt x="99" y="347"/>
                  </a:lnTo>
                  <a:lnTo>
                    <a:pt x="90" y="409"/>
                  </a:lnTo>
                  <a:lnTo>
                    <a:pt x="84" y="482"/>
                  </a:lnTo>
                  <a:lnTo>
                    <a:pt x="90" y="510"/>
                  </a:lnTo>
                  <a:lnTo>
                    <a:pt x="115" y="520"/>
                  </a:lnTo>
                  <a:lnTo>
                    <a:pt x="185" y="524"/>
                  </a:lnTo>
                  <a:lnTo>
                    <a:pt x="202" y="529"/>
                  </a:lnTo>
                  <a:lnTo>
                    <a:pt x="205" y="540"/>
                  </a:lnTo>
                  <a:lnTo>
                    <a:pt x="172" y="564"/>
                  </a:lnTo>
                  <a:lnTo>
                    <a:pt x="135" y="572"/>
                  </a:lnTo>
                  <a:lnTo>
                    <a:pt x="109" y="560"/>
                  </a:lnTo>
                  <a:lnTo>
                    <a:pt x="62" y="545"/>
                  </a:lnTo>
                  <a:lnTo>
                    <a:pt x="32" y="544"/>
                  </a:lnTo>
                  <a:lnTo>
                    <a:pt x="9" y="542"/>
                  </a:lnTo>
                  <a:lnTo>
                    <a:pt x="0" y="525"/>
                  </a:lnTo>
                  <a:lnTo>
                    <a:pt x="7" y="505"/>
                  </a:lnTo>
                  <a:lnTo>
                    <a:pt x="22" y="484"/>
                  </a:lnTo>
                  <a:lnTo>
                    <a:pt x="49" y="452"/>
                  </a:lnTo>
                  <a:lnTo>
                    <a:pt x="64" y="407"/>
                  </a:lnTo>
                  <a:lnTo>
                    <a:pt x="60" y="349"/>
                  </a:lnTo>
                  <a:lnTo>
                    <a:pt x="65" y="300"/>
                  </a:lnTo>
                  <a:lnTo>
                    <a:pt x="72" y="237"/>
                  </a:lnTo>
                  <a:lnTo>
                    <a:pt x="82" y="182"/>
                  </a:lnTo>
                  <a:lnTo>
                    <a:pt x="85" y="117"/>
                  </a:lnTo>
                  <a:lnTo>
                    <a:pt x="84" y="68"/>
                  </a:lnTo>
                  <a:lnTo>
                    <a:pt x="82" y="4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" name="Group 111"/>
          <p:cNvGrpSpPr>
            <a:grpSpLocks/>
          </p:cNvGrpSpPr>
          <p:nvPr/>
        </p:nvGrpSpPr>
        <p:grpSpPr bwMode="auto">
          <a:xfrm>
            <a:off x="3146425" y="4373563"/>
            <a:ext cx="5781675" cy="2425700"/>
            <a:chOff x="3146425" y="4374325"/>
            <a:chExt cx="5781675" cy="2424300"/>
          </a:xfrm>
        </p:grpSpPr>
        <p:pic>
          <p:nvPicPr>
            <p:cNvPr id="33811" name="Picture 16" descr="MCj00787150000[1]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8296275" y="6012813"/>
              <a:ext cx="631825" cy="784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3812" name="Picture 18" descr="MCj00787150000[1]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7672388" y="6012813"/>
              <a:ext cx="631825" cy="784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3813" name="Picture 19" descr="MCj00787150000[1]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7099300" y="6012813"/>
              <a:ext cx="631825" cy="784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3814" name="Picture 20" descr="MCj00787150000[1]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6553200" y="6012813"/>
              <a:ext cx="631825" cy="784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3815" name="Picture 44" descr="MCj00787150000[1]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6011863" y="6014400"/>
              <a:ext cx="631825" cy="784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3816" name="Picture 45" descr="MCj00787150000[1]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5387975" y="6014400"/>
              <a:ext cx="631825" cy="784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3817" name="Picture 46" descr="MCj00787150000[1]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814888" y="6014400"/>
              <a:ext cx="631825" cy="784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3818" name="Picture 47" descr="MCj00787150000[1]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268788" y="6014400"/>
              <a:ext cx="631825" cy="784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3819" name="Picture 48" descr="MCj00787150000[1]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8283575" y="5200013"/>
              <a:ext cx="631825" cy="784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3820" name="Picture 49" descr="MCj00787150000[1]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7659688" y="5200013"/>
              <a:ext cx="631825" cy="784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3821" name="Picture 50" descr="MCj00787150000[1]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7086600" y="5200013"/>
              <a:ext cx="631825" cy="784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3822" name="Picture 51" descr="MCj00787150000[1]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6540500" y="5200013"/>
              <a:ext cx="631825" cy="784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3823" name="Picture 52" descr="MCj00787150000[1]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5999163" y="5201600"/>
              <a:ext cx="631825" cy="784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3824" name="Picture 53" descr="MCj00787150000[1]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5375275" y="5201600"/>
              <a:ext cx="631825" cy="784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3825" name="Picture 54" descr="MCj00787150000[1]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802188" y="5201600"/>
              <a:ext cx="631825" cy="784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3826" name="Picture 55" descr="MCj00787150000[1]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256088" y="5201600"/>
              <a:ext cx="631825" cy="784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3827" name="Picture 56" descr="MCj00787150000[1]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706813" y="6014400"/>
              <a:ext cx="631825" cy="784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3828" name="Picture 57" descr="MCj00787150000[1]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7843838" y="4498338"/>
              <a:ext cx="631825" cy="784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3829" name="Picture 58" descr="MCj00787150000[1]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7218363" y="4511038"/>
              <a:ext cx="631825" cy="784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3830" name="Picture 59" descr="MCj00787150000[1]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6667500" y="4474525"/>
              <a:ext cx="631825" cy="784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3831" name="Picture 60" descr="MCj00787150000[1]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6140450" y="4387025"/>
              <a:ext cx="631825" cy="784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3832" name="Picture 61" descr="MCj00787150000[1]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5502275" y="4374325"/>
              <a:ext cx="631825" cy="784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3833" name="Picture 62" descr="MCj00787150000[1]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899025" y="4423538"/>
              <a:ext cx="631825" cy="784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3834" name="Picture 63" descr="MCj00787150000[1]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322763" y="4387025"/>
              <a:ext cx="631825" cy="784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3835" name="Picture 64" descr="MCj00787150000[1]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709988" y="5263513"/>
              <a:ext cx="631825" cy="784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3836" name="Picture 65" descr="MCj00787150000[1]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684588" y="4449125"/>
              <a:ext cx="631825" cy="784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3837" name="Picture 66" descr="MCj00787150000[1]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146425" y="5250813"/>
              <a:ext cx="631825" cy="784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10" name="Picture 67" descr="MCj02395790000[1]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14450" y="5711825"/>
            <a:ext cx="644525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537526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73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738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738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738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738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5" dur="80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6" dur="80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80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6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61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2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/>
      <p:bldP spid="33794" grpId="0"/>
      <p:bldP spid="373781" grpId="0"/>
      <p:bldP spid="373818" grpId="0" animBg="1"/>
      <p:bldP spid="70" grpId="0"/>
      <p:bldP spid="71" grpId="0"/>
      <p:bldP spid="73" grpId="0"/>
      <p:bldP spid="74" grpId="0"/>
      <p:bldP spid="74" grpId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69"/>
          <p:cNvSpPr>
            <a:spLocks noChangeArrowheads="1"/>
          </p:cNvSpPr>
          <p:nvPr/>
        </p:nvSpPr>
        <p:spPr bwMode="auto">
          <a:xfrm>
            <a:off x="2848473" y="182267"/>
            <a:ext cx="6338595" cy="954107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endParaRPr lang="en-US" b="1" dirty="0">
              <a:solidFill>
                <a:srgbClr val="000000"/>
              </a:solidFill>
            </a:endParaRPr>
          </a:p>
          <a:p>
            <a:pPr algn="l"/>
            <a:r>
              <a:rPr lang="en-US" baseline="-25000" dirty="0"/>
              <a:t> </a:t>
            </a:r>
            <a:r>
              <a:rPr lang="en-US" b="1" dirty="0" smtClean="0">
                <a:solidFill>
                  <a:srgbClr val="000000"/>
                </a:solidFill>
              </a:rPr>
              <a:t>small </a:t>
            </a:r>
            <a:r>
              <a:rPr lang="en-US" b="1" dirty="0">
                <a:solidFill>
                  <a:srgbClr val="000000"/>
                </a:solidFill>
                <a:latin typeface="Symbol" pitchFamily="18" charset="2"/>
              </a:rPr>
              <a:t>p</a:t>
            </a:r>
            <a:r>
              <a:rPr lang="en-US" b="1" dirty="0">
                <a:solidFill>
                  <a:srgbClr val="000000"/>
                </a:solidFill>
              </a:rPr>
              <a:t>; “dilute” </a:t>
            </a:r>
            <a:r>
              <a:rPr lang="en-US" b="1" dirty="0" smtClean="0">
                <a:solidFill>
                  <a:srgbClr val="000000"/>
                </a:solidFill>
              </a:rPr>
              <a:t>(in terms of solute)</a:t>
            </a:r>
            <a:endParaRPr lang="en-US" b="1" dirty="0">
              <a:solidFill>
                <a:srgbClr val="000000"/>
              </a:solidFill>
            </a:endParaRPr>
          </a:p>
        </p:txBody>
      </p:sp>
      <p:pic>
        <p:nvPicPr>
          <p:cNvPr id="32772" name="Picture 8" descr="osmosis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7800" y="1341438"/>
            <a:ext cx="8775700" cy="534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19" name="Rectangle 69"/>
          <p:cNvSpPr>
            <a:spLocks noChangeArrowheads="1"/>
          </p:cNvSpPr>
          <p:nvPr/>
        </p:nvSpPr>
        <p:spPr bwMode="auto">
          <a:xfrm>
            <a:off x="123208" y="182267"/>
            <a:ext cx="9102677" cy="954107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l"/>
            <a:r>
              <a:rPr lang="en-US" u="sng" dirty="0"/>
              <a:t>hypertonic</a:t>
            </a:r>
            <a:r>
              <a:rPr lang="en-US" dirty="0"/>
              <a:t> </a:t>
            </a:r>
            <a:r>
              <a:rPr lang="en-US" dirty="0" err="1"/>
              <a:t>solns</a:t>
            </a:r>
            <a:r>
              <a:rPr lang="en-US" dirty="0"/>
              <a:t>: </a:t>
            </a:r>
            <a:endParaRPr lang="en-US" b="1" dirty="0">
              <a:solidFill>
                <a:srgbClr val="000000"/>
              </a:solidFill>
            </a:endParaRPr>
          </a:p>
          <a:p>
            <a:pPr algn="l"/>
            <a:r>
              <a:rPr lang="en-US" baseline="-25000" dirty="0"/>
              <a:t>  </a:t>
            </a:r>
            <a:r>
              <a:rPr lang="en-US" u="sng" dirty="0"/>
              <a:t>hypotonic</a:t>
            </a:r>
            <a:r>
              <a:rPr lang="en-US" dirty="0"/>
              <a:t> </a:t>
            </a:r>
            <a:r>
              <a:rPr lang="en-US" dirty="0" err="1"/>
              <a:t>solns</a:t>
            </a:r>
            <a:r>
              <a:rPr lang="en-US" dirty="0"/>
              <a:t>: 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203035" y="4426720"/>
            <a:ext cx="1554480" cy="36576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6137304" y="3525967"/>
            <a:ext cx="1554480" cy="36576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</p:txBody>
      </p:sp>
      <p:sp>
        <p:nvSpPr>
          <p:cNvPr id="8" name="Rectangle 69"/>
          <p:cNvSpPr>
            <a:spLocks noChangeArrowheads="1"/>
          </p:cNvSpPr>
          <p:nvPr/>
        </p:nvSpPr>
        <p:spPr bwMode="auto">
          <a:xfrm>
            <a:off x="2920608" y="182267"/>
            <a:ext cx="6194324" cy="954107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b="1" dirty="0" smtClean="0">
                <a:solidFill>
                  <a:srgbClr val="000000"/>
                </a:solidFill>
              </a:rPr>
              <a:t>large </a:t>
            </a:r>
            <a:r>
              <a:rPr lang="en-US" b="1" dirty="0">
                <a:solidFill>
                  <a:srgbClr val="000000"/>
                </a:solidFill>
                <a:latin typeface="Symbol" pitchFamily="18" charset="2"/>
              </a:rPr>
              <a:t>p</a:t>
            </a:r>
            <a:r>
              <a:rPr lang="en-US" b="1" dirty="0">
                <a:solidFill>
                  <a:srgbClr val="000000"/>
                </a:solidFill>
              </a:rPr>
              <a:t>; “conc.” </a:t>
            </a:r>
            <a:r>
              <a:rPr lang="en-US" b="1" dirty="0" smtClean="0">
                <a:solidFill>
                  <a:srgbClr val="000000"/>
                </a:solidFill>
              </a:rPr>
              <a:t>(in terms of </a:t>
            </a:r>
            <a:r>
              <a:rPr lang="en-US" b="1" dirty="0">
                <a:solidFill>
                  <a:srgbClr val="000000"/>
                </a:solidFill>
              </a:rPr>
              <a:t>solute)</a:t>
            </a:r>
          </a:p>
          <a:p>
            <a:pPr algn="l"/>
            <a:r>
              <a:rPr lang="en-US" baseline="-25000" dirty="0"/>
              <a:t>  </a:t>
            </a:r>
            <a:endParaRPr lang="en-US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1768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5" grpId="0" animBg="1"/>
      <p:bldP spid="7" grpId="0" animBg="1"/>
      <p:bldP spid="8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403" name="Rectangle 115"/>
          <p:cNvSpPr>
            <a:spLocks noChangeArrowheads="1"/>
          </p:cNvSpPr>
          <p:nvPr/>
        </p:nvSpPr>
        <p:spPr bwMode="auto">
          <a:xfrm>
            <a:off x="1714500" y="5672138"/>
            <a:ext cx="1828800" cy="519112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>
                <a:solidFill>
                  <a:srgbClr val="000000"/>
                </a:solidFill>
              </a:rPr>
              <a:t>hypertonic</a:t>
            </a:r>
          </a:p>
        </p:txBody>
      </p:sp>
      <p:sp>
        <p:nvSpPr>
          <p:cNvPr id="396404" name="Rectangle 116"/>
          <p:cNvSpPr>
            <a:spLocks noChangeArrowheads="1"/>
          </p:cNvSpPr>
          <p:nvPr/>
        </p:nvSpPr>
        <p:spPr bwMode="auto">
          <a:xfrm>
            <a:off x="5397500" y="5672138"/>
            <a:ext cx="1709738" cy="519112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>
                <a:solidFill>
                  <a:srgbClr val="000000"/>
                </a:solidFill>
              </a:rPr>
              <a:t>hypotonic</a:t>
            </a:r>
          </a:p>
        </p:txBody>
      </p:sp>
      <p:sp>
        <p:nvSpPr>
          <p:cNvPr id="396405" name="Rectangle 117"/>
          <p:cNvSpPr>
            <a:spLocks noChangeArrowheads="1"/>
          </p:cNvSpPr>
          <p:nvPr/>
        </p:nvSpPr>
        <p:spPr bwMode="auto">
          <a:xfrm>
            <a:off x="1879600" y="1163638"/>
            <a:ext cx="1782763" cy="519112"/>
          </a:xfrm>
          <a:prstGeom prst="rect">
            <a:avLst/>
          </a:prstGeom>
          <a:solidFill>
            <a:schemeClr val="tx2"/>
          </a:solidFill>
          <a:ln w="19050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>
                <a:solidFill>
                  <a:srgbClr val="99FF99"/>
                </a:solidFill>
              </a:rPr>
              <a:t>dil. in H</a:t>
            </a:r>
            <a:r>
              <a:rPr lang="en-US" baseline="-25000">
                <a:solidFill>
                  <a:srgbClr val="99FF99"/>
                </a:solidFill>
              </a:rPr>
              <a:t>2</a:t>
            </a:r>
            <a:r>
              <a:rPr lang="en-US">
                <a:solidFill>
                  <a:srgbClr val="99FF99"/>
                </a:solidFill>
              </a:rPr>
              <a:t>O</a:t>
            </a:r>
          </a:p>
        </p:txBody>
      </p:sp>
      <p:sp>
        <p:nvSpPr>
          <p:cNvPr id="396406" name="Rectangle 118"/>
          <p:cNvSpPr>
            <a:spLocks noChangeArrowheads="1"/>
          </p:cNvSpPr>
          <p:nvPr/>
        </p:nvSpPr>
        <p:spPr bwMode="auto">
          <a:xfrm>
            <a:off x="5181600" y="1163638"/>
            <a:ext cx="2178050" cy="519112"/>
          </a:xfrm>
          <a:prstGeom prst="rect">
            <a:avLst/>
          </a:prstGeom>
          <a:solidFill>
            <a:schemeClr val="tx2"/>
          </a:solidFill>
          <a:ln w="19050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>
                <a:solidFill>
                  <a:srgbClr val="99FF99"/>
                </a:solidFill>
              </a:rPr>
              <a:t>conc. in H</a:t>
            </a:r>
            <a:r>
              <a:rPr lang="en-US" baseline="-25000">
                <a:solidFill>
                  <a:srgbClr val="99FF99"/>
                </a:solidFill>
              </a:rPr>
              <a:t>2</a:t>
            </a:r>
            <a:r>
              <a:rPr lang="en-US">
                <a:solidFill>
                  <a:srgbClr val="99FF99"/>
                </a:solidFill>
              </a:rPr>
              <a:t>O</a:t>
            </a:r>
          </a:p>
        </p:txBody>
      </p:sp>
      <p:sp>
        <p:nvSpPr>
          <p:cNvPr id="396407" name="Rectangle 119"/>
          <p:cNvSpPr>
            <a:spLocks noChangeArrowheads="1"/>
          </p:cNvSpPr>
          <p:nvPr/>
        </p:nvSpPr>
        <p:spPr bwMode="auto">
          <a:xfrm>
            <a:off x="1714500" y="579438"/>
            <a:ext cx="2063750" cy="519112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>
                <a:solidFill>
                  <a:srgbClr val="000000"/>
                </a:solidFill>
              </a:rPr>
              <a:t>conc. in salt</a:t>
            </a:r>
          </a:p>
        </p:txBody>
      </p:sp>
      <p:sp>
        <p:nvSpPr>
          <p:cNvPr id="396408" name="Rectangle 120"/>
          <p:cNvSpPr>
            <a:spLocks noChangeArrowheads="1"/>
          </p:cNvSpPr>
          <p:nvPr/>
        </p:nvSpPr>
        <p:spPr bwMode="auto">
          <a:xfrm>
            <a:off x="5397500" y="579438"/>
            <a:ext cx="1668463" cy="519112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>
                <a:solidFill>
                  <a:srgbClr val="000000"/>
                </a:solidFill>
              </a:rPr>
              <a:t>dil. in salt</a:t>
            </a:r>
          </a:p>
        </p:txBody>
      </p:sp>
      <p:grpSp>
        <p:nvGrpSpPr>
          <p:cNvPr id="35848" name="Group 127"/>
          <p:cNvGrpSpPr>
            <a:grpSpLocks/>
          </p:cNvGrpSpPr>
          <p:nvPr/>
        </p:nvGrpSpPr>
        <p:grpSpPr bwMode="auto">
          <a:xfrm>
            <a:off x="863600" y="1955800"/>
            <a:ext cx="7340600" cy="3530600"/>
            <a:chOff x="576" y="1320"/>
            <a:chExt cx="4624" cy="2224"/>
          </a:xfrm>
        </p:grpSpPr>
        <p:sp>
          <p:nvSpPr>
            <p:cNvPr id="35855" name="Rectangle 70"/>
            <p:cNvSpPr>
              <a:spLocks noChangeArrowheads="1"/>
            </p:cNvSpPr>
            <p:nvPr/>
          </p:nvSpPr>
          <p:spPr bwMode="auto">
            <a:xfrm>
              <a:off x="576" y="1320"/>
              <a:ext cx="2312" cy="2224"/>
            </a:xfrm>
            <a:prstGeom prst="rect">
              <a:avLst/>
            </a:prstGeom>
            <a:noFill/>
            <a:ln w="19050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35856" name="Rectangle 71"/>
            <p:cNvSpPr>
              <a:spLocks noChangeArrowheads="1"/>
            </p:cNvSpPr>
            <p:nvPr/>
          </p:nvSpPr>
          <p:spPr bwMode="auto">
            <a:xfrm>
              <a:off x="2888" y="1320"/>
              <a:ext cx="2312" cy="2224"/>
            </a:xfrm>
            <a:prstGeom prst="rect">
              <a:avLst/>
            </a:prstGeom>
            <a:noFill/>
            <a:ln w="19050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35857" name="Oval 72"/>
            <p:cNvSpPr>
              <a:spLocks noChangeArrowheads="1"/>
            </p:cNvSpPr>
            <p:nvPr/>
          </p:nvSpPr>
          <p:spPr bwMode="auto">
            <a:xfrm>
              <a:off x="940" y="3124"/>
              <a:ext cx="56" cy="56"/>
            </a:xfrm>
            <a:prstGeom prst="ellipse">
              <a:avLst/>
            </a:prstGeom>
            <a:noFill/>
            <a:ln w="19050" algn="ctr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5858" name="Oval 73"/>
            <p:cNvSpPr>
              <a:spLocks noChangeArrowheads="1"/>
            </p:cNvSpPr>
            <p:nvPr/>
          </p:nvSpPr>
          <p:spPr bwMode="auto">
            <a:xfrm>
              <a:off x="940" y="2540"/>
              <a:ext cx="56" cy="56"/>
            </a:xfrm>
            <a:prstGeom prst="ellipse">
              <a:avLst/>
            </a:prstGeom>
            <a:noFill/>
            <a:ln w="19050" algn="ctr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5859" name="Oval 74"/>
            <p:cNvSpPr>
              <a:spLocks noChangeArrowheads="1"/>
            </p:cNvSpPr>
            <p:nvPr/>
          </p:nvSpPr>
          <p:spPr bwMode="auto">
            <a:xfrm>
              <a:off x="1036" y="2156"/>
              <a:ext cx="56" cy="56"/>
            </a:xfrm>
            <a:prstGeom prst="ellipse">
              <a:avLst/>
            </a:prstGeom>
            <a:noFill/>
            <a:ln w="19050" algn="ctr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5860" name="Oval 75"/>
            <p:cNvSpPr>
              <a:spLocks noChangeArrowheads="1"/>
            </p:cNvSpPr>
            <p:nvPr/>
          </p:nvSpPr>
          <p:spPr bwMode="auto">
            <a:xfrm>
              <a:off x="2148" y="2684"/>
              <a:ext cx="56" cy="56"/>
            </a:xfrm>
            <a:prstGeom prst="ellipse">
              <a:avLst/>
            </a:prstGeom>
            <a:noFill/>
            <a:ln w="19050" algn="ctr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5861" name="Oval 76"/>
            <p:cNvSpPr>
              <a:spLocks noChangeArrowheads="1"/>
            </p:cNvSpPr>
            <p:nvPr/>
          </p:nvSpPr>
          <p:spPr bwMode="auto">
            <a:xfrm>
              <a:off x="2148" y="2100"/>
              <a:ext cx="56" cy="56"/>
            </a:xfrm>
            <a:prstGeom prst="ellipse">
              <a:avLst/>
            </a:prstGeom>
            <a:noFill/>
            <a:ln w="19050" algn="ctr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5862" name="Oval 77"/>
            <p:cNvSpPr>
              <a:spLocks noChangeArrowheads="1"/>
            </p:cNvSpPr>
            <p:nvPr/>
          </p:nvSpPr>
          <p:spPr bwMode="auto">
            <a:xfrm>
              <a:off x="2244" y="1716"/>
              <a:ext cx="56" cy="56"/>
            </a:xfrm>
            <a:prstGeom prst="ellipse">
              <a:avLst/>
            </a:prstGeom>
            <a:noFill/>
            <a:ln w="19050" algn="ctr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5863" name="Oval 78"/>
            <p:cNvSpPr>
              <a:spLocks noChangeArrowheads="1"/>
            </p:cNvSpPr>
            <p:nvPr/>
          </p:nvSpPr>
          <p:spPr bwMode="auto">
            <a:xfrm>
              <a:off x="1644" y="2452"/>
              <a:ext cx="56" cy="56"/>
            </a:xfrm>
            <a:prstGeom prst="ellipse">
              <a:avLst/>
            </a:prstGeom>
            <a:noFill/>
            <a:ln w="19050" algn="ctr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5864" name="Oval 79"/>
            <p:cNvSpPr>
              <a:spLocks noChangeArrowheads="1"/>
            </p:cNvSpPr>
            <p:nvPr/>
          </p:nvSpPr>
          <p:spPr bwMode="auto">
            <a:xfrm>
              <a:off x="1732" y="2068"/>
              <a:ext cx="56" cy="56"/>
            </a:xfrm>
            <a:prstGeom prst="ellipse">
              <a:avLst/>
            </a:prstGeom>
            <a:noFill/>
            <a:ln w="19050" algn="ctr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5865" name="Oval 80"/>
            <p:cNvSpPr>
              <a:spLocks noChangeArrowheads="1"/>
            </p:cNvSpPr>
            <p:nvPr/>
          </p:nvSpPr>
          <p:spPr bwMode="auto">
            <a:xfrm>
              <a:off x="2356" y="2380"/>
              <a:ext cx="56" cy="56"/>
            </a:xfrm>
            <a:prstGeom prst="ellipse">
              <a:avLst/>
            </a:prstGeom>
            <a:noFill/>
            <a:ln w="19050" algn="ctr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5866" name="Oval 81"/>
            <p:cNvSpPr>
              <a:spLocks noChangeArrowheads="1"/>
            </p:cNvSpPr>
            <p:nvPr/>
          </p:nvSpPr>
          <p:spPr bwMode="auto">
            <a:xfrm>
              <a:off x="2404" y="2756"/>
              <a:ext cx="56" cy="56"/>
            </a:xfrm>
            <a:prstGeom prst="ellipse">
              <a:avLst/>
            </a:prstGeom>
            <a:noFill/>
            <a:ln w="19050" algn="ctr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5867" name="Oval 82"/>
            <p:cNvSpPr>
              <a:spLocks noChangeArrowheads="1"/>
            </p:cNvSpPr>
            <p:nvPr/>
          </p:nvSpPr>
          <p:spPr bwMode="auto">
            <a:xfrm>
              <a:off x="1852" y="2868"/>
              <a:ext cx="56" cy="56"/>
            </a:xfrm>
            <a:prstGeom prst="ellipse">
              <a:avLst/>
            </a:prstGeom>
            <a:noFill/>
            <a:ln w="19050" algn="ctr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5868" name="Oval 83"/>
            <p:cNvSpPr>
              <a:spLocks noChangeArrowheads="1"/>
            </p:cNvSpPr>
            <p:nvPr/>
          </p:nvSpPr>
          <p:spPr bwMode="auto">
            <a:xfrm>
              <a:off x="2164" y="3116"/>
              <a:ext cx="56" cy="56"/>
            </a:xfrm>
            <a:prstGeom prst="ellipse">
              <a:avLst/>
            </a:prstGeom>
            <a:noFill/>
            <a:ln w="19050" algn="ctr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5869" name="Oval 84"/>
            <p:cNvSpPr>
              <a:spLocks noChangeArrowheads="1"/>
            </p:cNvSpPr>
            <p:nvPr/>
          </p:nvSpPr>
          <p:spPr bwMode="auto">
            <a:xfrm>
              <a:off x="1660" y="3148"/>
              <a:ext cx="56" cy="56"/>
            </a:xfrm>
            <a:prstGeom prst="ellipse">
              <a:avLst/>
            </a:prstGeom>
            <a:noFill/>
            <a:ln w="19050" algn="ctr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5870" name="Oval 85"/>
            <p:cNvSpPr>
              <a:spLocks noChangeArrowheads="1"/>
            </p:cNvSpPr>
            <p:nvPr/>
          </p:nvSpPr>
          <p:spPr bwMode="auto">
            <a:xfrm>
              <a:off x="1476" y="2764"/>
              <a:ext cx="56" cy="56"/>
            </a:xfrm>
            <a:prstGeom prst="ellipse">
              <a:avLst/>
            </a:prstGeom>
            <a:noFill/>
            <a:ln w="19050" algn="ctr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5871" name="Oval 86"/>
            <p:cNvSpPr>
              <a:spLocks noChangeArrowheads="1"/>
            </p:cNvSpPr>
            <p:nvPr/>
          </p:nvSpPr>
          <p:spPr bwMode="auto">
            <a:xfrm>
              <a:off x="1268" y="3124"/>
              <a:ext cx="56" cy="56"/>
            </a:xfrm>
            <a:prstGeom prst="ellipse">
              <a:avLst/>
            </a:prstGeom>
            <a:noFill/>
            <a:ln w="19050" algn="ctr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5872" name="Oval 87"/>
            <p:cNvSpPr>
              <a:spLocks noChangeArrowheads="1"/>
            </p:cNvSpPr>
            <p:nvPr/>
          </p:nvSpPr>
          <p:spPr bwMode="auto">
            <a:xfrm>
              <a:off x="1204" y="2412"/>
              <a:ext cx="56" cy="56"/>
            </a:xfrm>
            <a:prstGeom prst="ellipse">
              <a:avLst/>
            </a:prstGeom>
            <a:noFill/>
            <a:ln w="19050" algn="ctr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5873" name="Oval 88"/>
            <p:cNvSpPr>
              <a:spLocks noChangeArrowheads="1"/>
            </p:cNvSpPr>
            <p:nvPr/>
          </p:nvSpPr>
          <p:spPr bwMode="auto">
            <a:xfrm>
              <a:off x="1332" y="1956"/>
              <a:ext cx="56" cy="56"/>
            </a:xfrm>
            <a:prstGeom prst="ellipse">
              <a:avLst/>
            </a:prstGeom>
            <a:noFill/>
            <a:ln w="19050" algn="ctr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5874" name="Oval 89"/>
            <p:cNvSpPr>
              <a:spLocks noChangeArrowheads="1"/>
            </p:cNvSpPr>
            <p:nvPr/>
          </p:nvSpPr>
          <p:spPr bwMode="auto">
            <a:xfrm>
              <a:off x="964" y="1748"/>
              <a:ext cx="56" cy="56"/>
            </a:xfrm>
            <a:prstGeom prst="ellipse">
              <a:avLst/>
            </a:prstGeom>
            <a:noFill/>
            <a:ln w="19050" algn="ctr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5875" name="Oval 90"/>
            <p:cNvSpPr>
              <a:spLocks noChangeArrowheads="1"/>
            </p:cNvSpPr>
            <p:nvPr/>
          </p:nvSpPr>
          <p:spPr bwMode="auto">
            <a:xfrm>
              <a:off x="1380" y="1612"/>
              <a:ext cx="56" cy="56"/>
            </a:xfrm>
            <a:prstGeom prst="ellipse">
              <a:avLst/>
            </a:prstGeom>
            <a:noFill/>
            <a:ln w="19050" algn="ctr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5876" name="Oval 91"/>
            <p:cNvSpPr>
              <a:spLocks noChangeArrowheads="1"/>
            </p:cNvSpPr>
            <p:nvPr/>
          </p:nvSpPr>
          <p:spPr bwMode="auto">
            <a:xfrm>
              <a:off x="1796" y="1676"/>
              <a:ext cx="56" cy="56"/>
            </a:xfrm>
            <a:prstGeom prst="ellipse">
              <a:avLst/>
            </a:prstGeom>
            <a:noFill/>
            <a:ln w="19050" algn="ctr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5877" name="Oval 92"/>
            <p:cNvSpPr>
              <a:spLocks noChangeArrowheads="1"/>
            </p:cNvSpPr>
            <p:nvPr/>
          </p:nvSpPr>
          <p:spPr bwMode="auto">
            <a:xfrm>
              <a:off x="2084" y="1436"/>
              <a:ext cx="56" cy="56"/>
            </a:xfrm>
            <a:prstGeom prst="ellipse">
              <a:avLst/>
            </a:prstGeom>
            <a:noFill/>
            <a:ln w="19050" algn="ctr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5878" name="Oval 93"/>
            <p:cNvSpPr>
              <a:spLocks noChangeArrowheads="1"/>
            </p:cNvSpPr>
            <p:nvPr/>
          </p:nvSpPr>
          <p:spPr bwMode="auto">
            <a:xfrm>
              <a:off x="2548" y="1452"/>
              <a:ext cx="56" cy="56"/>
            </a:xfrm>
            <a:prstGeom prst="ellipse">
              <a:avLst/>
            </a:prstGeom>
            <a:noFill/>
            <a:ln w="19050" algn="ctr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5879" name="Oval 94"/>
            <p:cNvSpPr>
              <a:spLocks noChangeArrowheads="1"/>
            </p:cNvSpPr>
            <p:nvPr/>
          </p:nvSpPr>
          <p:spPr bwMode="auto">
            <a:xfrm>
              <a:off x="2548" y="1804"/>
              <a:ext cx="56" cy="56"/>
            </a:xfrm>
            <a:prstGeom prst="ellipse">
              <a:avLst/>
            </a:prstGeom>
            <a:noFill/>
            <a:ln w="19050" algn="ctr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5880" name="Oval 95"/>
            <p:cNvSpPr>
              <a:spLocks noChangeArrowheads="1"/>
            </p:cNvSpPr>
            <p:nvPr/>
          </p:nvSpPr>
          <p:spPr bwMode="auto">
            <a:xfrm>
              <a:off x="2612" y="2156"/>
              <a:ext cx="56" cy="56"/>
            </a:xfrm>
            <a:prstGeom prst="ellipse">
              <a:avLst/>
            </a:prstGeom>
            <a:noFill/>
            <a:ln w="19050" algn="ctr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5881" name="Oval 96"/>
            <p:cNvSpPr>
              <a:spLocks noChangeArrowheads="1"/>
            </p:cNvSpPr>
            <p:nvPr/>
          </p:nvSpPr>
          <p:spPr bwMode="auto">
            <a:xfrm>
              <a:off x="2644" y="2500"/>
              <a:ext cx="56" cy="56"/>
            </a:xfrm>
            <a:prstGeom prst="ellipse">
              <a:avLst/>
            </a:prstGeom>
            <a:noFill/>
            <a:ln w="19050" algn="ctr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5882" name="Oval 97"/>
            <p:cNvSpPr>
              <a:spLocks noChangeArrowheads="1"/>
            </p:cNvSpPr>
            <p:nvPr/>
          </p:nvSpPr>
          <p:spPr bwMode="auto">
            <a:xfrm>
              <a:off x="2652" y="2964"/>
              <a:ext cx="56" cy="56"/>
            </a:xfrm>
            <a:prstGeom prst="ellipse">
              <a:avLst/>
            </a:prstGeom>
            <a:noFill/>
            <a:ln w="19050" algn="ctr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5883" name="Oval 98"/>
            <p:cNvSpPr>
              <a:spLocks noChangeArrowheads="1"/>
            </p:cNvSpPr>
            <p:nvPr/>
          </p:nvSpPr>
          <p:spPr bwMode="auto">
            <a:xfrm>
              <a:off x="2660" y="3268"/>
              <a:ext cx="56" cy="56"/>
            </a:xfrm>
            <a:prstGeom prst="ellipse">
              <a:avLst/>
            </a:prstGeom>
            <a:noFill/>
            <a:ln w="19050" algn="ctr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5884" name="Oval 99"/>
            <p:cNvSpPr>
              <a:spLocks noChangeArrowheads="1"/>
            </p:cNvSpPr>
            <p:nvPr/>
          </p:nvSpPr>
          <p:spPr bwMode="auto">
            <a:xfrm>
              <a:off x="2260" y="3324"/>
              <a:ext cx="56" cy="56"/>
            </a:xfrm>
            <a:prstGeom prst="ellipse">
              <a:avLst/>
            </a:prstGeom>
            <a:noFill/>
            <a:ln w="19050" algn="ctr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5885" name="Oval 100"/>
            <p:cNvSpPr>
              <a:spLocks noChangeArrowheads="1"/>
            </p:cNvSpPr>
            <p:nvPr/>
          </p:nvSpPr>
          <p:spPr bwMode="auto">
            <a:xfrm>
              <a:off x="1804" y="3332"/>
              <a:ext cx="56" cy="56"/>
            </a:xfrm>
            <a:prstGeom prst="ellipse">
              <a:avLst/>
            </a:prstGeom>
            <a:noFill/>
            <a:ln w="19050" algn="ctr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5886" name="Oval 101"/>
            <p:cNvSpPr>
              <a:spLocks noChangeArrowheads="1"/>
            </p:cNvSpPr>
            <p:nvPr/>
          </p:nvSpPr>
          <p:spPr bwMode="auto">
            <a:xfrm>
              <a:off x="1772" y="3060"/>
              <a:ext cx="56" cy="56"/>
            </a:xfrm>
            <a:prstGeom prst="ellipse">
              <a:avLst/>
            </a:prstGeom>
            <a:noFill/>
            <a:ln w="19050" algn="ctr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5887" name="Oval 102"/>
            <p:cNvSpPr>
              <a:spLocks noChangeArrowheads="1"/>
            </p:cNvSpPr>
            <p:nvPr/>
          </p:nvSpPr>
          <p:spPr bwMode="auto">
            <a:xfrm>
              <a:off x="1300" y="3348"/>
              <a:ext cx="56" cy="56"/>
            </a:xfrm>
            <a:prstGeom prst="ellipse">
              <a:avLst/>
            </a:prstGeom>
            <a:noFill/>
            <a:ln w="19050" algn="ctr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5888" name="Oval 103"/>
            <p:cNvSpPr>
              <a:spLocks noChangeArrowheads="1"/>
            </p:cNvSpPr>
            <p:nvPr/>
          </p:nvSpPr>
          <p:spPr bwMode="auto">
            <a:xfrm>
              <a:off x="796" y="3300"/>
              <a:ext cx="56" cy="56"/>
            </a:xfrm>
            <a:prstGeom prst="ellipse">
              <a:avLst/>
            </a:prstGeom>
            <a:noFill/>
            <a:ln w="19050" algn="ctr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5889" name="Oval 104"/>
            <p:cNvSpPr>
              <a:spLocks noChangeArrowheads="1"/>
            </p:cNvSpPr>
            <p:nvPr/>
          </p:nvSpPr>
          <p:spPr bwMode="auto">
            <a:xfrm>
              <a:off x="716" y="2900"/>
              <a:ext cx="56" cy="56"/>
            </a:xfrm>
            <a:prstGeom prst="ellipse">
              <a:avLst/>
            </a:prstGeom>
            <a:noFill/>
            <a:ln w="19050" algn="ctr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5890" name="Oval 105"/>
            <p:cNvSpPr>
              <a:spLocks noChangeArrowheads="1"/>
            </p:cNvSpPr>
            <p:nvPr/>
          </p:nvSpPr>
          <p:spPr bwMode="auto">
            <a:xfrm>
              <a:off x="1140" y="2820"/>
              <a:ext cx="56" cy="56"/>
            </a:xfrm>
            <a:prstGeom prst="ellipse">
              <a:avLst/>
            </a:prstGeom>
            <a:noFill/>
            <a:ln w="19050" algn="ctr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5891" name="Oval 106"/>
            <p:cNvSpPr>
              <a:spLocks noChangeArrowheads="1"/>
            </p:cNvSpPr>
            <p:nvPr/>
          </p:nvSpPr>
          <p:spPr bwMode="auto">
            <a:xfrm>
              <a:off x="708" y="2316"/>
              <a:ext cx="56" cy="56"/>
            </a:xfrm>
            <a:prstGeom prst="ellipse">
              <a:avLst/>
            </a:prstGeom>
            <a:noFill/>
            <a:ln w="19050" algn="ctr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5892" name="Oval 107"/>
            <p:cNvSpPr>
              <a:spLocks noChangeArrowheads="1"/>
            </p:cNvSpPr>
            <p:nvPr/>
          </p:nvSpPr>
          <p:spPr bwMode="auto">
            <a:xfrm>
              <a:off x="716" y="1924"/>
              <a:ext cx="56" cy="56"/>
            </a:xfrm>
            <a:prstGeom prst="ellipse">
              <a:avLst/>
            </a:prstGeom>
            <a:noFill/>
            <a:ln w="19050" algn="ctr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5893" name="Oval 108"/>
            <p:cNvSpPr>
              <a:spLocks noChangeArrowheads="1"/>
            </p:cNvSpPr>
            <p:nvPr/>
          </p:nvSpPr>
          <p:spPr bwMode="auto">
            <a:xfrm>
              <a:off x="724" y="1452"/>
              <a:ext cx="56" cy="56"/>
            </a:xfrm>
            <a:prstGeom prst="ellipse">
              <a:avLst/>
            </a:prstGeom>
            <a:noFill/>
            <a:ln w="19050" algn="ctr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5894" name="Oval 109"/>
            <p:cNvSpPr>
              <a:spLocks noChangeArrowheads="1"/>
            </p:cNvSpPr>
            <p:nvPr/>
          </p:nvSpPr>
          <p:spPr bwMode="auto">
            <a:xfrm>
              <a:off x="1052" y="1444"/>
              <a:ext cx="56" cy="56"/>
            </a:xfrm>
            <a:prstGeom prst="ellipse">
              <a:avLst/>
            </a:prstGeom>
            <a:noFill/>
            <a:ln w="19050" algn="ctr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5895" name="Oval 110"/>
            <p:cNvSpPr>
              <a:spLocks noChangeArrowheads="1"/>
            </p:cNvSpPr>
            <p:nvPr/>
          </p:nvSpPr>
          <p:spPr bwMode="auto">
            <a:xfrm>
              <a:off x="1668" y="1444"/>
              <a:ext cx="56" cy="56"/>
            </a:xfrm>
            <a:prstGeom prst="ellipse">
              <a:avLst/>
            </a:prstGeom>
            <a:noFill/>
            <a:ln w="19050" algn="ctr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5896" name="Oval 111"/>
            <p:cNvSpPr>
              <a:spLocks noChangeArrowheads="1"/>
            </p:cNvSpPr>
            <p:nvPr/>
          </p:nvSpPr>
          <p:spPr bwMode="auto">
            <a:xfrm>
              <a:off x="1580" y="1836"/>
              <a:ext cx="56" cy="56"/>
            </a:xfrm>
            <a:prstGeom prst="ellipse">
              <a:avLst/>
            </a:prstGeom>
            <a:noFill/>
            <a:ln w="19050" algn="ctr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5897" name="Oval 112"/>
            <p:cNvSpPr>
              <a:spLocks noChangeArrowheads="1"/>
            </p:cNvSpPr>
            <p:nvPr/>
          </p:nvSpPr>
          <p:spPr bwMode="auto">
            <a:xfrm>
              <a:off x="1988" y="1836"/>
              <a:ext cx="56" cy="56"/>
            </a:xfrm>
            <a:prstGeom prst="ellipse">
              <a:avLst/>
            </a:prstGeom>
            <a:noFill/>
            <a:ln w="19050" algn="ctr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5898" name="Oval 113"/>
            <p:cNvSpPr>
              <a:spLocks noChangeArrowheads="1"/>
            </p:cNvSpPr>
            <p:nvPr/>
          </p:nvSpPr>
          <p:spPr bwMode="auto">
            <a:xfrm>
              <a:off x="1988" y="2292"/>
              <a:ext cx="56" cy="56"/>
            </a:xfrm>
            <a:prstGeom prst="ellipse">
              <a:avLst/>
            </a:prstGeom>
            <a:noFill/>
            <a:ln w="19050" algn="ctr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5899" name="Oval 114"/>
            <p:cNvSpPr>
              <a:spLocks noChangeArrowheads="1"/>
            </p:cNvSpPr>
            <p:nvPr/>
          </p:nvSpPr>
          <p:spPr bwMode="auto">
            <a:xfrm>
              <a:off x="1436" y="2220"/>
              <a:ext cx="56" cy="56"/>
            </a:xfrm>
            <a:prstGeom prst="ellipse">
              <a:avLst/>
            </a:prstGeom>
            <a:noFill/>
            <a:ln w="19050" algn="ctr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5900" name="Oval 121"/>
            <p:cNvSpPr>
              <a:spLocks noChangeArrowheads="1"/>
            </p:cNvSpPr>
            <p:nvPr/>
          </p:nvSpPr>
          <p:spPr bwMode="auto">
            <a:xfrm>
              <a:off x="3804" y="1716"/>
              <a:ext cx="56" cy="56"/>
            </a:xfrm>
            <a:prstGeom prst="ellipse">
              <a:avLst/>
            </a:prstGeom>
            <a:noFill/>
            <a:ln w="19050" algn="ctr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5901" name="Oval 122"/>
            <p:cNvSpPr>
              <a:spLocks noChangeArrowheads="1"/>
            </p:cNvSpPr>
            <p:nvPr/>
          </p:nvSpPr>
          <p:spPr bwMode="auto">
            <a:xfrm>
              <a:off x="3596" y="2940"/>
              <a:ext cx="56" cy="56"/>
            </a:xfrm>
            <a:prstGeom prst="ellipse">
              <a:avLst/>
            </a:prstGeom>
            <a:noFill/>
            <a:ln w="19050" algn="ctr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5902" name="Oval 123"/>
            <p:cNvSpPr>
              <a:spLocks noChangeArrowheads="1"/>
            </p:cNvSpPr>
            <p:nvPr/>
          </p:nvSpPr>
          <p:spPr bwMode="auto">
            <a:xfrm>
              <a:off x="4780" y="2652"/>
              <a:ext cx="56" cy="56"/>
            </a:xfrm>
            <a:prstGeom prst="ellipse">
              <a:avLst/>
            </a:prstGeom>
            <a:noFill/>
            <a:ln w="19050" algn="ctr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3" name="Group 126"/>
          <p:cNvGrpSpPr>
            <a:grpSpLocks/>
          </p:cNvGrpSpPr>
          <p:nvPr/>
        </p:nvGrpSpPr>
        <p:grpSpPr bwMode="auto">
          <a:xfrm>
            <a:off x="2844800" y="3175000"/>
            <a:ext cx="3187700" cy="1168400"/>
            <a:chOff x="1824" y="2088"/>
            <a:chExt cx="2008" cy="736"/>
          </a:xfrm>
        </p:grpSpPr>
        <p:sp>
          <p:nvSpPr>
            <p:cNvPr id="35853" name="AutoShape 124"/>
            <p:cNvSpPr>
              <a:spLocks noChangeArrowheads="1"/>
            </p:cNvSpPr>
            <p:nvPr/>
          </p:nvSpPr>
          <p:spPr bwMode="auto">
            <a:xfrm>
              <a:off x="1824" y="2088"/>
              <a:ext cx="2008" cy="736"/>
            </a:xfrm>
            <a:prstGeom prst="leftArrow">
              <a:avLst>
                <a:gd name="adj1" fmla="val 50000"/>
                <a:gd name="adj2" fmla="val 68207"/>
              </a:avLst>
            </a:prstGeom>
            <a:solidFill>
              <a:srgbClr val="00FF00"/>
            </a:solidFill>
            <a:ln w="1905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5854" name="Rectangle 125"/>
            <p:cNvSpPr>
              <a:spLocks noChangeArrowheads="1"/>
            </p:cNvSpPr>
            <p:nvPr/>
          </p:nvSpPr>
          <p:spPr bwMode="auto">
            <a:xfrm>
              <a:off x="2392" y="2277"/>
              <a:ext cx="1372" cy="327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l"/>
              <a:r>
                <a:rPr lang="en-US">
                  <a:solidFill>
                    <a:srgbClr val="000000"/>
                  </a:solidFill>
                </a:rPr>
                <a:t>net H</a:t>
              </a:r>
              <a:r>
                <a:rPr lang="en-US" baseline="-25000">
                  <a:solidFill>
                    <a:srgbClr val="000000"/>
                  </a:solidFill>
                </a:rPr>
                <a:t>2</a:t>
              </a:r>
              <a:r>
                <a:rPr lang="en-US">
                  <a:solidFill>
                    <a:srgbClr val="000000"/>
                  </a:solidFill>
                </a:rPr>
                <a:t>O flow</a:t>
              </a:r>
            </a:p>
          </p:txBody>
        </p:sp>
      </p:grpSp>
      <p:grpSp>
        <p:nvGrpSpPr>
          <p:cNvPr id="4" name="Group 130"/>
          <p:cNvGrpSpPr>
            <a:grpSpLocks/>
          </p:cNvGrpSpPr>
          <p:nvPr/>
        </p:nvGrpSpPr>
        <p:grpSpPr bwMode="auto">
          <a:xfrm>
            <a:off x="4533900" y="4470400"/>
            <a:ext cx="3562350" cy="1047750"/>
            <a:chOff x="2896" y="2608"/>
            <a:chExt cx="2244" cy="660"/>
          </a:xfrm>
        </p:grpSpPr>
        <p:sp>
          <p:nvSpPr>
            <p:cNvPr id="35851" name="Rectangle 128"/>
            <p:cNvSpPr>
              <a:spLocks noChangeArrowheads="1"/>
            </p:cNvSpPr>
            <p:nvPr/>
          </p:nvSpPr>
          <p:spPr bwMode="auto">
            <a:xfrm>
              <a:off x="3488" y="2672"/>
              <a:ext cx="1652" cy="596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</a:rPr>
                <a:t>semipermeable</a:t>
              </a:r>
            </a:p>
            <a:p>
              <a:r>
                <a:rPr lang="en-US">
                  <a:solidFill>
                    <a:srgbClr val="000000"/>
                  </a:solidFill>
                </a:rPr>
                <a:t>membrane</a:t>
              </a:r>
            </a:p>
          </p:txBody>
        </p:sp>
        <p:sp>
          <p:nvSpPr>
            <p:cNvPr id="35852" name="Line 129"/>
            <p:cNvSpPr>
              <a:spLocks noChangeShapeType="1"/>
            </p:cNvSpPr>
            <p:nvPr/>
          </p:nvSpPr>
          <p:spPr bwMode="auto">
            <a:xfrm flipH="1" flipV="1">
              <a:off x="2896" y="2608"/>
              <a:ext cx="592" cy="24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4157068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964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964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964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964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964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964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964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964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964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964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964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964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964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964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964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964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964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964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6404" grpId="0"/>
      <p:bldP spid="396405" grpId="0" animBg="1"/>
      <p:bldP spid="396406" grpId="0" animBg="1"/>
      <p:bldP spid="396407" grpId="0"/>
      <p:bldP spid="396408" grpId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ChangeArrowheads="1"/>
          </p:cNvSpPr>
          <p:nvPr/>
        </p:nvSpPr>
        <p:spPr bwMode="auto">
          <a:xfrm>
            <a:off x="320675" y="307975"/>
            <a:ext cx="8637588" cy="1568450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sz="2400" b="1" dirty="0">
                <a:solidFill>
                  <a:srgbClr val="000000"/>
                </a:solidFill>
                <a:latin typeface="Arial Narrow" pitchFamily="34" charset="0"/>
              </a:rPr>
              <a:t>Reverse osmosis is the process of applying a pressure (P &gt; </a:t>
            </a:r>
            <a:r>
              <a:rPr lang="en-US" sz="2400" b="1" dirty="0">
                <a:solidFill>
                  <a:srgbClr val="000000"/>
                </a:solidFill>
                <a:latin typeface="Symbol" pitchFamily="18" charset="2"/>
              </a:rPr>
              <a:t>p</a:t>
            </a:r>
            <a:r>
              <a:rPr lang="en-US" sz="2400" b="1" dirty="0">
                <a:solidFill>
                  <a:srgbClr val="000000"/>
                </a:solidFill>
                <a:latin typeface="Arial Narrow" pitchFamily="34" charset="0"/>
              </a:rPr>
              <a:t>) such</a:t>
            </a:r>
          </a:p>
          <a:p>
            <a:pPr algn="l"/>
            <a:r>
              <a:rPr lang="en-US" sz="2400" b="1" dirty="0">
                <a:solidFill>
                  <a:srgbClr val="000000"/>
                </a:solidFill>
                <a:latin typeface="Arial Narrow" pitchFamily="34" charset="0"/>
              </a:rPr>
              <a:t>that solvent is forced to flow (“against its will”) from low solvent conc.</a:t>
            </a:r>
          </a:p>
          <a:p>
            <a:pPr algn="l"/>
            <a:r>
              <a:rPr lang="en-US" sz="2400" b="1" dirty="0">
                <a:solidFill>
                  <a:srgbClr val="000000"/>
                </a:solidFill>
                <a:latin typeface="Arial Narrow" pitchFamily="34" charset="0"/>
              </a:rPr>
              <a:t>to high solvent conc. Reverse osmosis is sometimes used in the</a:t>
            </a:r>
          </a:p>
          <a:p>
            <a:pPr algn="l"/>
            <a:r>
              <a:rPr lang="en-US" sz="2400" b="1" dirty="0">
                <a:solidFill>
                  <a:srgbClr val="000000"/>
                </a:solidFill>
                <a:latin typeface="Arial Narrow" pitchFamily="34" charset="0"/>
              </a:rPr>
              <a:t>desalination </a:t>
            </a:r>
            <a:r>
              <a:rPr lang="en-US" sz="2400" b="1" dirty="0" smtClean="0">
                <a:solidFill>
                  <a:srgbClr val="000000"/>
                </a:solidFill>
                <a:latin typeface="Arial Narrow" pitchFamily="34" charset="0"/>
              </a:rPr>
              <a:t>of seawater</a:t>
            </a:r>
            <a:r>
              <a:rPr lang="en-US" sz="2400" b="1" dirty="0">
                <a:solidFill>
                  <a:srgbClr val="000000"/>
                </a:solidFill>
                <a:latin typeface="Arial Narrow" pitchFamily="34" charset="0"/>
              </a:rPr>
              <a:t>. </a:t>
            </a:r>
          </a:p>
        </p:txBody>
      </p:sp>
      <p:grpSp>
        <p:nvGrpSpPr>
          <p:cNvPr id="36867" name="Group 8"/>
          <p:cNvGrpSpPr>
            <a:grpSpLocks/>
          </p:cNvGrpSpPr>
          <p:nvPr/>
        </p:nvGrpSpPr>
        <p:grpSpPr bwMode="auto">
          <a:xfrm>
            <a:off x="511175" y="2081213"/>
            <a:ext cx="4643438" cy="4841875"/>
            <a:chOff x="5076763" y="2617890"/>
            <a:chExt cx="3889107" cy="4056042"/>
          </a:xfrm>
        </p:grpSpPr>
        <p:pic>
          <p:nvPicPr>
            <p:cNvPr id="36869" name="Picture 48" descr="http://www.yourdictionary.com/images/main/A4reosmo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076763" y="2617890"/>
              <a:ext cx="3714750" cy="3895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6870" name="Rectangle 7"/>
            <p:cNvSpPr>
              <a:spLocks noChangeArrowheads="1"/>
            </p:cNvSpPr>
            <p:nvPr/>
          </p:nvSpPr>
          <p:spPr bwMode="auto">
            <a:xfrm>
              <a:off x="7718961" y="6341423"/>
              <a:ext cx="1246909" cy="332509"/>
            </a:xfrm>
            <a:prstGeom prst="rect">
              <a:avLst/>
            </a:prstGeom>
            <a:solidFill>
              <a:schemeClr val="bg1"/>
            </a:solidFill>
            <a:ln w="19050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  <p:pic>
        <p:nvPicPr>
          <p:cNvPr id="36868" name="Picture 7" descr="http://img.archiexpo.com/images_ae/photo-g/compact-reverse-osmosis-units-6545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6950" y="2617788"/>
            <a:ext cx="3921125" cy="383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" name="Group 6"/>
          <p:cNvGrpSpPr/>
          <p:nvPr/>
        </p:nvGrpSpPr>
        <p:grpSpPr>
          <a:xfrm>
            <a:off x="8459408" y="1876425"/>
            <a:ext cx="498855" cy="411327"/>
            <a:chOff x="119657" y="6331229"/>
            <a:chExt cx="498855" cy="411327"/>
          </a:xfrm>
        </p:grpSpPr>
        <p:sp>
          <p:nvSpPr>
            <p:cNvPr id="8" name="Octagon 7"/>
            <p:cNvSpPr/>
            <p:nvPr/>
          </p:nvSpPr>
          <p:spPr>
            <a:xfrm>
              <a:off x="163422" y="6331229"/>
              <a:ext cx="411327" cy="411327"/>
            </a:xfrm>
            <a:prstGeom prst="octagon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solidFill>
                  <a:srgbClr val="FFFFFF"/>
                </a:solidFill>
              </a:endParaRPr>
            </a:p>
          </p:txBody>
        </p:sp>
        <p:sp>
          <p:nvSpPr>
            <p:cNvPr id="9" name="Text Box 30"/>
            <p:cNvSpPr txBox="1">
              <a:spLocks noChangeArrowheads="1"/>
            </p:cNvSpPr>
            <p:nvPr/>
          </p:nvSpPr>
          <p:spPr bwMode="auto">
            <a:xfrm>
              <a:off x="119657" y="6406087"/>
              <a:ext cx="498855" cy="261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1440" rIns="91440">
              <a:spAutoFit/>
            </a:bodyPr>
            <a:lstStyle/>
            <a:p>
              <a:pPr algn="ctr"/>
              <a:r>
                <a:rPr lang="en-US" sz="1100" b="1" dirty="0" smtClean="0">
                  <a:solidFill>
                    <a:srgbClr val="FFFFFF"/>
                  </a:solidFill>
                  <a:latin typeface="Arial Narrow" panose="020B0606020202030204" pitchFamily="34" charset="0"/>
                </a:rPr>
                <a:t>STOP</a:t>
              </a:r>
              <a:endParaRPr lang="en-US" sz="1100" b="1" dirty="0">
                <a:solidFill>
                  <a:srgbClr val="FFFFFF"/>
                </a:solidFill>
                <a:latin typeface="Arial Narrow" panose="020B0606020202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663997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5798190" y="313377"/>
            <a:ext cx="2514600" cy="827088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74786" name="Rectangle 2"/>
          <p:cNvSpPr>
            <a:spLocks noChangeArrowheads="1"/>
          </p:cNvSpPr>
          <p:nvPr/>
        </p:nvSpPr>
        <p:spPr bwMode="auto">
          <a:xfrm>
            <a:off x="5910262" y="425450"/>
            <a:ext cx="2286000" cy="631825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7173" name="Rectangle 5"/>
          <p:cNvSpPr>
            <a:spLocks noChangeArrowheads="1"/>
          </p:cNvSpPr>
          <p:nvPr/>
        </p:nvSpPr>
        <p:spPr bwMode="auto">
          <a:xfrm>
            <a:off x="898525" y="474663"/>
            <a:ext cx="4560888" cy="519112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dirty="0"/>
              <a:t>osmotic pressure equation: </a:t>
            </a:r>
          </a:p>
        </p:txBody>
      </p:sp>
      <p:sp>
        <p:nvSpPr>
          <p:cNvPr id="374791" name="Rectangle 7"/>
          <p:cNvSpPr>
            <a:spLocks noChangeArrowheads="1"/>
          </p:cNvSpPr>
          <p:nvPr/>
        </p:nvSpPr>
        <p:spPr bwMode="auto">
          <a:xfrm>
            <a:off x="941365" y="1222256"/>
            <a:ext cx="7600157" cy="2246769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dirty="0"/>
              <a:t>n = # of moles of </a:t>
            </a:r>
            <a:r>
              <a:rPr lang="en-US" dirty="0" smtClean="0"/>
              <a:t>solute</a:t>
            </a:r>
          </a:p>
          <a:p>
            <a:pPr algn="l"/>
            <a:r>
              <a:rPr lang="en-US" dirty="0" smtClean="0"/>
              <a:t>V </a:t>
            </a:r>
            <a:r>
              <a:rPr lang="en-US" dirty="0"/>
              <a:t>= solution volume, in L</a:t>
            </a:r>
          </a:p>
          <a:p>
            <a:pPr algn="l"/>
            <a:r>
              <a:rPr lang="en-US" dirty="0"/>
              <a:t>R = 8.314 L-</a:t>
            </a:r>
            <a:r>
              <a:rPr lang="en-US" dirty="0" err="1"/>
              <a:t>kPa</a:t>
            </a:r>
            <a:r>
              <a:rPr lang="en-US" dirty="0"/>
              <a:t>/</a:t>
            </a:r>
            <a:r>
              <a:rPr lang="en-US" dirty="0" err="1"/>
              <a:t>mol</a:t>
            </a:r>
            <a:r>
              <a:rPr lang="en-US" dirty="0"/>
              <a:t>-K = 0.08206 L-</a:t>
            </a:r>
            <a:r>
              <a:rPr lang="en-US" dirty="0" err="1"/>
              <a:t>atm</a:t>
            </a:r>
            <a:r>
              <a:rPr lang="en-US" dirty="0"/>
              <a:t>/</a:t>
            </a:r>
            <a:r>
              <a:rPr lang="en-US" dirty="0" err="1"/>
              <a:t>mol</a:t>
            </a:r>
            <a:r>
              <a:rPr lang="en-US" dirty="0"/>
              <a:t>-K</a:t>
            </a:r>
          </a:p>
          <a:p>
            <a:pPr algn="l"/>
            <a:r>
              <a:rPr lang="en-US" dirty="0"/>
              <a:t>T = absolute temp. (i.e., in K</a:t>
            </a:r>
            <a:r>
              <a:rPr lang="en-US" dirty="0" smtClean="0"/>
              <a:t>)</a:t>
            </a:r>
          </a:p>
          <a:p>
            <a:pPr algn="l"/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= </a:t>
            </a:r>
            <a:r>
              <a:rPr lang="en-US" dirty="0" err="1" smtClean="0"/>
              <a:t>van’t</a:t>
            </a:r>
            <a:r>
              <a:rPr lang="en-US" dirty="0" smtClean="0"/>
              <a:t> Hoff factor </a:t>
            </a:r>
            <a:endParaRPr lang="en-US" dirty="0"/>
          </a:p>
        </p:txBody>
      </p:sp>
      <p:sp>
        <p:nvSpPr>
          <p:cNvPr id="48" name="Rectangle 7"/>
          <p:cNvSpPr>
            <a:spLocks noChangeArrowheads="1"/>
          </p:cNvSpPr>
          <p:nvPr/>
        </p:nvSpPr>
        <p:spPr bwMode="auto">
          <a:xfrm>
            <a:off x="1290358" y="4391025"/>
            <a:ext cx="4746625" cy="2308225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r"/>
            <a:r>
              <a:rPr lang="en-US" sz="2400" b="1" dirty="0">
                <a:solidFill>
                  <a:srgbClr val="000000"/>
                </a:solidFill>
                <a:latin typeface="Arial Narrow" pitchFamily="34" charset="0"/>
              </a:rPr>
              <a:t>An early form of the osmotic pressure</a:t>
            </a:r>
          </a:p>
          <a:p>
            <a:pPr algn="r"/>
            <a:r>
              <a:rPr lang="en-US" sz="2400" b="1" dirty="0">
                <a:solidFill>
                  <a:srgbClr val="000000"/>
                </a:solidFill>
                <a:latin typeface="Arial Narrow" pitchFamily="34" charset="0"/>
              </a:rPr>
              <a:t>equation was proposed by </a:t>
            </a:r>
            <a:r>
              <a:rPr lang="en-US" sz="2400" b="1" dirty="0" err="1">
                <a:solidFill>
                  <a:srgbClr val="000000"/>
                </a:solidFill>
                <a:latin typeface="Arial Narrow" pitchFamily="34" charset="0"/>
              </a:rPr>
              <a:t>van’t</a:t>
            </a:r>
            <a:r>
              <a:rPr lang="en-US" sz="2400" b="1" dirty="0">
                <a:solidFill>
                  <a:srgbClr val="000000"/>
                </a:solidFill>
                <a:latin typeface="Arial Narrow" pitchFamily="34" charset="0"/>
              </a:rPr>
              <a:t> Hoff.</a:t>
            </a:r>
          </a:p>
          <a:p>
            <a:pPr algn="r"/>
            <a:r>
              <a:rPr lang="en-US" sz="2400" b="1" dirty="0">
                <a:solidFill>
                  <a:srgbClr val="000000"/>
                </a:solidFill>
                <a:latin typeface="Arial Narrow" pitchFamily="34" charset="0"/>
              </a:rPr>
              <a:t>The equation was improved to its</a:t>
            </a:r>
          </a:p>
          <a:p>
            <a:pPr algn="r"/>
            <a:r>
              <a:rPr lang="en-US" sz="2400" b="1" dirty="0">
                <a:solidFill>
                  <a:srgbClr val="000000"/>
                </a:solidFill>
                <a:latin typeface="Arial Narrow" pitchFamily="34" charset="0"/>
              </a:rPr>
              <a:t>current form by Harmon Northrop</a:t>
            </a:r>
          </a:p>
          <a:p>
            <a:pPr algn="r"/>
            <a:r>
              <a:rPr lang="en-US" sz="2400" b="1" dirty="0">
                <a:solidFill>
                  <a:srgbClr val="000000"/>
                </a:solidFill>
                <a:latin typeface="Arial Narrow" pitchFamily="34" charset="0"/>
              </a:rPr>
              <a:t>Morse, an American chemist who</a:t>
            </a:r>
          </a:p>
          <a:p>
            <a:pPr algn="r"/>
            <a:r>
              <a:rPr lang="en-US" sz="2400" b="1" dirty="0">
                <a:solidFill>
                  <a:srgbClr val="000000"/>
                </a:solidFill>
                <a:latin typeface="Arial Narrow" pitchFamily="34" charset="0"/>
              </a:rPr>
              <a:t>lived from 1848 to 1920. </a:t>
            </a:r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5961845" y="475369"/>
            <a:ext cx="2177071" cy="523220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dirty="0" smtClean="0">
                <a:solidFill>
                  <a:srgbClr val="000000"/>
                </a:solidFill>
                <a:latin typeface="Symbol" pitchFamily="18" charset="2"/>
              </a:rPr>
              <a:t>p</a:t>
            </a:r>
            <a:r>
              <a:rPr lang="en-US" dirty="0" smtClean="0">
                <a:solidFill>
                  <a:srgbClr val="000000"/>
                </a:solidFill>
              </a:rPr>
              <a:t> V = n R T </a:t>
            </a:r>
            <a:r>
              <a:rPr lang="en-US" dirty="0" err="1" smtClean="0">
                <a:solidFill>
                  <a:srgbClr val="000000"/>
                </a:solidFill>
              </a:rPr>
              <a:t>i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11" name="Picture 4" descr="Mr Bergmann "/>
          <p:cNvPicPr>
            <a:picLocks noChangeAspect="1" noChangeArrowheads="1"/>
          </p:cNvPicPr>
          <p:nvPr/>
        </p:nvPicPr>
        <p:blipFill rotWithShape="1">
          <a:blip r:embed="rId2" cstate="screen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210300" y="3192857"/>
            <a:ext cx="2639851" cy="3416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34424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747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80"/>
                                        <p:tgtEl>
                                          <p:spTgt spid="37479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80"/>
                                        <p:tgtEl>
                                          <p:spTgt spid="37479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80"/>
                                        <p:tgtEl>
                                          <p:spTgt spid="37479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9" dur="80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0" dur="80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80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520"/>
                            </p:stCondLst>
                            <p:childTnLst>
                              <p:par>
                                <p:cTn id="3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374786" grpId="0" animBg="1"/>
      <p:bldP spid="374791" grpId="0"/>
      <p:bldP spid="48" grpId="0"/>
      <p:bldP spid="10" grpId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5830" name="Picture 22" descr="350px-Spombe_Pop2p_protein_structure_rainbow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1591"/>
          <a:stretch>
            <a:fillRect/>
          </a:stretch>
        </p:blipFill>
        <p:spPr bwMode="auto">
          <a:xfrm>
            <a:off x="6263613" y="1701206"/>
            <a:ext cx="2808288" cy="263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5810" name="Rectangle 2"/>
          <p:cNvSpPr>
            <a:spLocks noChangeArrowheads="1"/>
          </p:cNvSpPr>
          <p:nvPr/>
        </p:nvSpPr>
        <p:spPr bwMode="auto">
          <a:xfrm>
            <a:off x="3211513" y="5970588"/>
            <a:ext cx="2016125" cy="544512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75812" name="Rectangle 4"/>
          <p:cNvSpPr>
            <a:spLocks noChangeArrowheads="1"/>
          </p:cNvSpPr>
          <p:nvPr/>
        </p:nvSpPr>
        <p:spPr bwMode="auto">
          <a:xfrm>
            <a:off x="2373313" y="5986463"/>
            <a:ext cx="2786062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>
                <a:solidFill>
                  <a:srgbClr val="000000"/>
                </a:solidFill>
              </a:rPr>
              <a:t>X =   1200 g/mol</a:t>
            </a:r>
          </a:p>
        </p:txBody>
      </p:sp>
      <p:sp>
        <p:nvSpPr>
          <p:cNvPr id="8201" name="Rectangle 5"/>
          <p:cNvSpPr>
            <a:spLocks noChangeArrowheads="1"/>
          </p:cNvSpPr>
          <p:nvPr/>
        </p:nvSpPr>
        <p:spPr bwMode="auto">
          <a:xfrm>
            <a:off x="323850" y="198438"/>
            <a:ext cx="8902700" cy="1816100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/>
              <a:t>1.5 mg of a certain protein are dissolved in water</a:t>
            </a:r>
          </a:p>
          <a:p>
            <a:pPr algn="l"/>
            <a:r>
              <a:rPr lang="en-US"/>
              <a:t>to make 10.0 mL of soln. The soln’s osmotic pressure</a:t>
            </a:r>
          </a:p>
          <a:p>
            <a:pPr algn="l"/>
            <a:r>
              <a:rPr lang="en-US"/>
              <a:t>was found to be 2.35 torr at 25</a:t>
            </a:r>
            <a:r>
              <a:rPr lang="en-US" baseline="30000"/>
              <a:t>o</a:t>
            </a:r>
            <a:r>
              <a:rPr lang="en-US"/>
              <a:t>C. Calculate the</a:t>
            </a:r>
          </a:p>
          <a:p>
            <a:pPr algn="l"/>
            <a:r>
              <a:rPr lang="en-US"/>
              <a:t>protein’s molar mass. </a:t>
            </a:r>
          </a:p>
        </p:txBody>
      </p:sp>
      <p:graphicFrame>
        <p:nvGraphicFramePr>
          <p:cNvPr id="375819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21635829"/>
              </p:ext>
            </p:extLst>
          </p:nvPr>
        </p:nvGraphicFramePr>
        <p:xfrm>
          <a:off x="1389063" y="3051175"/>
          <a:ext cx="1443037" cy="966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40" name="Equation" r:id="rId4" imgW="583920" imgH="393480" progId="Equation.3">
                  <p:embed/>
                </p:oleObj>
              </mc:Choice>
              <mc:Fallback>
                <p:oleObj name="Equation" r:id="rId4" imgW="58392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89063" y="3051175"/>
                        <a:ext cx="1443037" cy="9667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5820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8604386"/>
              </p:ext>
            </p:extLst>
          </p:nvPr>
        </p:nvGraphicFramePr>
        <p:xfrm>
          <a:off x="2962034" y="3087688"/>
          <a:ext cx="2794000" cy="992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41" name="Equation" r:id="rId6" imgW="1168200" imgH="419040" progId="Equation.3">
                  <p:embed/>
                </p:oleObj>
              </mc:Choice>
              <mc:Fallback>
                <p:oleObj name="Equation" r:id="rId6" imgW="116820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62034" y="3087688"/>
                        <a:ext cx="2794000" cy="9921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20"/>
          <p:cNvGrpSpPr>
            <a:grpSpLocks/>
          </p:cNvGrpSpPr>
          <p:nvPr/>
        </p:nvGrpSpPr>
        <p:grpSpPr bwMode="auto">
          <a:xfrm>
            <a:off x="3201988" y="1106488"/>
            <a:ext cx="2662237" cy="1276350"/>
            <a:chOff x="2017" y="697"/>
            <a:chExt cx="1677" cy="804"/>
          </a:xfrm>
        </p:grpSpPr>
        <p:sp>
          <p:nvSpPr>
            <p:cNvPr id="8208" name="Line 13"/>
            <p:cNvSpPr>
              <a:spLocks noChangeShapeType="1"/>
            </p:cNvSpPr>
            <p:nvPr/>
          </p:nvSpPr>
          <p:spPr bwMode="auto">
            <a:xfrm>
              <a:off x="2017" y="697"/>
              <a:ext cx="512" cy="32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8209" name="Rectangle 14"/>
            <p:cNvSpPr>
              <a:spLocks noChangeArrowheads="1"/>
            </p:cNvSpPr>
            <p:nvPr/>
          </p:nvSpPr>
          <p:spPr bwMode="auto">
            <a:xfrm rot="1727538">
              <a:off x="2443" y="1174"/>
              <a:ext cx="1251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>
                  <a:solidFill>
                    <a:srgbClr val="000000"/>
                  </a:solidFill>
                </a:rPr>
                <a:t>0.3133 kPa</a:t>
              </a:r>
            </a:p>
          </p:txBody>
        </p:sp>
      </p:grpSp>
      <p:grpSp>
        <p:nvGrpSpPr>
          <p:cNvPr id="3" name="Group 21"/>
          <p:cNvGrpSpPr>
            <a:grpSpLocks/>
          </p:cNvGrpSpPr>
          <p:nvPr/>
        </p:nvGrpSpPr>
        <p:grpSpPr bwMode="auto">
          <a:xfrm>
            <a:off x="4897438" y="1106488"/>
            <a:ext cx="1847850" cy="1057275"/>
            <a:chOff x="3085" y="697"/>
            <a:chExt cx="1164" cy="666"/>
          </a:xfrm>
        </p:grpSpPr>
        <p:sp>
          <p:nvSpPr>
            <p:cNvPr id="8206" name="Rectangle 15"/>
            <p:cNvSpPr>
              <a:spLocks noChangeArrowheads="1"/>
            </p:cNvSpPr>
            <p:nvPr/>
          </p:nvSpPr>
          <p:spPr bwMode="auto">
            <a:xfrm rot="1951493">
              <a:off x="3547" y="1036"/>
              <a:ext cx="702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>
                  <a:solidFill>
                    <a:srgbClr val="000000"/>
                  </a:solidFill>
                </a:rPr>
                <a:t>298 K</a:t>
              </a:r>
            </a:p>
          </p:txBody>
        </p:sp>
        <p:sp>
          <p:nvSpPr>
            <p:cNvPr id="8207" name="Line 16"/>
            <p:cNvSpPr>
              <a:spLocks noChangeShapeType="1"/>
            </p:cNvSpPr>
            <p:nvPr/>
          </p:nvSpPr>
          <p:spPr bwMode="auto">
            <a:xfrm>
              <a:off x="3085" y="697"/>
              <a:ext cx="512" cy="32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375826" name="Rectangle 18"/>
          <p:cNvSpPr>
            <a:spLocks noChangeArrowheads="1"/>
          </p:cNvSpPr>
          <p:nvPr/>
        </p:nvSpPr>
        <p:spPr bwMode="auto">
          <a:xfrm>
            <a:off x="2928893" y="4104636"/>
            <a:ext cx="32956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dirty="0">
                <a:solidFill>
                  <a:srgbClr val="000000"/>
                </a:solidFill>
              </a:rPr>
              <a:t>= 1.2645 x 10</a:t>
            </a:r>
            <a:r>
              <a:rPr lang="en-US" baseline="30000" dirty="0">
                <a:solidFill>
                  <a:srgbClr val="000000"/>
                </a:solidFill>
              </a:rPr>
              <a:t>–6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mol</a:t>
            </a:r>
            <a:endParaRPr lang="en-US" dirty="0">
              <a:solidFill>
                <a:srgbClr val="000000"/>
              </a:solidFill>
            </a:endParaRPr>
          </a:p>
        </p:txBody>
      </p:sp>
      <p:graphicFrame>
        <p:nvGraphicFramePr>
          <p:cNvPr id="375827" name="Object 19"/>
          <p:cNvGraphicFramePr>
            <a:graphicFrameLocks noChangeAspect="1"/>
          </p:cNvGraphicFramePr>
          <p:nvPr/>
        </p:nvGraphicFramePr>
        <p:xfrm>
          <a:off x="1617663" y="4803775"/>
          <a:ext cx="4068762" cy="879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42" name="Equation" r:id="rId8" imgW="4012920" imgH="876240" progId="Equation.3">
                  <p:embed/>
                </p:oleObj>
              </mc:Choice>
              <mc:Fallback>
                <p:oleObj name="Equation" r:id="rId8" imgW="4012920" imgH="876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7663" y="4803775"/>
                        <a:ext cx="4068762" cy="879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205" name="Picture 7" descr="Prostar_Whey_Protein_Powder_5lbs_Nt_Eas_Optimum_Prolab_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43670" y="4403108"/>
            <a:ext cx="1555750" cy="227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Rectangle 5"/>
          <p:cNvSpPr>
            <a:spLocks noChangeArrowheads="1"/>
          </p:cNvSpPr>
          <p:nvPr/>
        </p:nvSpPr>
        <p:spPr bwMode="auto">
          <a:xfrm>
            <a:off x="1493737" y="2161039"/>
            <a:ext cx="2177071" cy="523220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dirty="0" smtClean="0">
                <a:solidFill>
                  <a:srgbClr val="000000"/>
                </a:solidFill>
                <a:latin typeface="Symbol" pitchFamily="18" charset="2"/>
              </a:rPr>
              <a:t>p</a:t>
            </a:r>
            <a:r>
              <a:rPr lang="en-US" dirty="0" smtClean="0">
                <a:solidFill>
                  <a:srgbClr val="000000"/>
                </a:solidFill>
              </a:rPr>
              <a:t> V = n R T </a:t>
            </a:r>
            <a:r>
              <a:rPr lang="en-US" dirty="0" err="1" smtClean="0">
                <a:solidFill>
                  <a:srgbClr val="000000"/>
                </a:solidFill>
              </a:rPr>
              <a:t>i</a:t>
            </a:r>
            <a:endParaRPr lang="en-US" dirty="0">
              <a:solidFill>
                <a:srgbClr val="000000"/>
              </a:solidFill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215319" y="6234436"/>
            <a:ext cx="498855" cy="411327"/>
            <a:chOff x="119657" y="6331229"/>
            <a:chExt cx="498855" cy="411327"/>
          </a:xfrm>
        </p:grpSpPr>
        <p:sp>
          <p:nvSpPr>
            <p:cNvPr id="20" name="Octagon 19"/>
            <p:cNvSpPr/>
            <p:nvPr/>
          </p:nvSpPr>
          <p:spPr>
            <a:xfrm>
              <a:off x="163422" y="6331229"/>
              <a:ext cx="411327" cy="411327"/>
            </a:xfrm>
            <a:prstGeom prst="octagon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solidFill>
                  <a:srgbClr val="FFFFFF"/>
                </a:solidFill>
              </a:endParaRPr>
            </a:p>
          </p:txBody>
        </p:sp>
        <p:sp>
          <p:nvSpPr>
            <p:cNvPr id="21" name="Text Box 30"/>
            <p:cNvSpPr txBox="1">
              <a:spLocks noChangeArrowheads="1"/>
            </p:cNvSpPr>
            <p:nvPr/>
          </p:nvSpPr>
          <p:spPr bwMode="auto">
            <a:xfrm>
              <a:off x="119657" y="6406087"/>
              <a:ext cx="498855" cy="261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1440" rIns="91440">
              <a:spAutoFit/>
            </a:bodyPr>
            <a:lstStyle/>
            <a:p>
              <a:pPr algn="ctr"/>
              <a:r>
                <a:rPr lang="en-US" sz="1100" b="1" dirty="0" smtClean="0">
                  <a:solidFill>
                    <a:srgbClr val="FFFFFF"/>
                  </a:solidFill>
                  <a:latin typeface="Arial Narrow" panose="020B0606020202030204" pitchFamily="34" charset="0"/>
                </a:rPr>
                <a:t>STOP</a:t>
              </a:r>
              <a:endParaRPr lang="en-US" sz="1100" b="1" dirty="0">
                <a:solidFill>
                  <a:srgbClr val="FFFFFF"/>
                </a:solidFill>
                <a:latin typeface="Arial Narrow" panose="020B0606020202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059309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758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758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758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758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758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375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758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758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758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758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758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758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758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758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758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375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5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3758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500"/>
                            </p:stCondLst>
                            <p:childTnLst>
                              <p:par>
                                <p:cTn id="6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5810" grpId="0" animBg="1"/>
      <p:bldP spid="375812" grpId="0"/>
      <p:bldP spid="375826" grpId="0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9"/>
          <p:cNvSpPr>
            <a:spLocks noChangeArrowheads="1"/>
          </p:cNvSpPr>
          <p:nvPr/>
        </p:nvSpPr>
        <p:spPr bwMode="auto">
          <a:xfrm>
            <a:off x="54111" y="137424"/>
            <a:ext cx="9029267" cy="446276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sz="2300" b="1" dirty="0" smtClean="0">
                <a:solidFill>
                  <a:srgbClr val="7030A0"/>
                </a:solidFill>
                <a:latin typeface="Arial Narrow" pitchFamily="34" charset="0"/>
              </a:rPr>
              <a:t>The poor crow was cold; he huddled with everyone, but Al K. said, “</a:t>
            </a:r>
            <a:r>
              <a:rPr lang="en-US" sz="2300" b="1" dirty="0" err="1" smtClean="0">
                <a:solidFill>
                  <a:srgbClr val="7030A0"/>
                </a:solidFill>
                <a:latin typeface="Arial Narrow" pitchFamily="34" charset="0"/>
              </a:rPr>
              <a:t>Naaaah</a:t>
            </a:r>
            <a:r>
              <a:rPr lang="en-US" sz="2300" b="1" dirty="0" smtClean="0">
                <a:solidFill>
                  <a:srgbClr val="7030A0"/>
                </a:solidFill>
                <a:latin typeface="Arial Narrow" pitchFamily="34" charset="0"/>
              </a:rPr>
              <a:t>.”</a:t>
            </a:r>
            <a:endParaRPr lang="en-US" sz="2300" b="1" dirty="0">
              <a:solidFill>
                <a:srgbClr val="7030A0"/>
              </a:solidFill>
              <a:latin typeface="Arial Narrow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02020" y="1357773"/>
            <a:ext cx="2435772" cy="29711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237806" y="1357774"/>
            <a:ext cx="2445990" cy="29560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5322"/>
          <a:stretch/>
        </p:blipFill>
        <p:spPr bwMode="auto">
          <a:xfrm>
            <a:off x="6035240" y="1389305"/>
            <a:ext cx="2759563" cy="292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81296" y="732255"/>
            <a:ext cx="1200970" cy="52322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b="1" dirty="0" smtClean="0">
                <a:solidFill>
                  <a:srgbClr val="7030A0"/>
                </a:solidFill>
              </a:rPr>
              <a:t>PO</a:t>
            </a:r>
            <a:r>
              <a:rPr lang="en-US" b="1" baseline="-25000" dirty="0" smtClean="0">
                <a:solidFill>
                  <a:srgbClr val="7030A0"/>
                </a:solidFill>
              </a:rPr>
              <a:t>4</a:t>
            </a:r>
            <a:r>
              <a:rPr lang="en-US" b="1" baseline="30000" dirty="0" smtClean="0">
                <a:solidFill>
                  <a:srgbClr val="7030A0"/>
                </a:solidFill>
              </a:rPr>
              <a:t>3–</a:t>
            </a:r>
            <a:r>
              <a:rPr lang="en-US" b="1" dirty="0" smtClean="0">
                <a:solidFill>
                  <a:srgbClr val="7030A0"/>
                </a:solidFill>
              </a:rPr>
              <a:t> </a:t>
            </a: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6377954" y="732255"/>
            <a:ext cx="982961" cy="52322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b="1" dirty="0" err="1" smtClean="0">
                <a:solidFill>
                  <a:srgbClr val="7030A0"/>
                </a:solidFill>
              </a:rPr>
              <a:t>Alk</a:t>
            </a:r>
            <a:r>
              <a:rPr lang="en-US" b="1" baseline="30000" dirty="0" smtClean="0">
                <a:solidFill>
                  <a:srgbClr val="7030A0"/>
                </a:solidFill>
              </a:rPr>
              <a:t>+</a:t>
            </a:r>
            <a:r>
              <a:rPr lang="en-US" b="1" dirty="0" smtClean="0">
                <a:solidFill>
                  <a:srgbClr val="7030A0"/>
                </a:solidFill>
              </a:rPr>
              <a:t> </a:t>
            </a: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7866268" y="732255"/>
            <a:ext cx="1075936" cy="52322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b="1" dirty="0" smtClean="0">
                <a:solidFill>
                  <a:srgbClr val="7030A0"/>
                </a:solidFill>
              </a:rPr>
              <a:t>NH</a:t>
            </a:r>
            <a:r>
              <a:rPr lang="en-US" b="1" baseline="-25000" dirty="0" smtClean="0">
                <a:solidFill>
                  <a:srgbClr val="7030A0"/>
                </a:solidFill>
              </a:rPr>
              <a:t>4</a:t>
            </a:r>
            <a:r>
              <a:rPr lang="en-US" b="1" baseline="30000" dirty="0" smtClean="0">
                <a:solidFill>
                  <a:srgbClr val="7030A0"/>
                </a:solidFill>
              </a:rPr>
              <a:t>+</a:t>
            </a:r>
            <a:r>
              <a:rPr lang="en-US" b="1" dirty="0" smtClean="0">
                <a:solidFill>
                  <a:srgbClr val="7030A0"/>
                </a:solidFill>
              </a:rPr>
              <a:t> </a:t>
            </a: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124932" y="732255"/>
            <a:ext cx="1361270" cy="52322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b="1" dirty="0" smtClean="0">
                <a:solidFill>
                  <a:srgbClr val="7030A0"/>
                </a:solidFill>
              </a:rPr>
              <a:t>CrO</a:t>
            </a:r>
            <a:r>
              <a:rPr lang="en-US" b="1" baseline="-25000" dirty="0" smtClean="0">
                <a:solidFill>
                  <a:srgbClr val="7030A0"/>
                </a:solidFill>
              </a:rPr>
              <a:t>4</a:t>
            </a:r>
            <a:r>
              <a:rPr lang="en-US" b="1" baseline="30000" dirty="0" smtClean="0">
                <a:solidFill>
                  <a:srgbClr val="7030A0"/>
                </a:solidFill>
              </a:rPr>
              <a:t>2–</a:t>
            </a:r>
            <a:r>
              <a:rPr lang="en-US" b="1" dirty="0" smtClean="0">
                <a:solidFill>
                  <a:srgbClr val="7030A0"/>
                </a:solidFill>
              </a:rPr>
              <a:t> </a:t>
            </a: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2240808" y="732255"/>
            <a:ext cx="1221809" cy="52322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b="1" dirty="0" smtClean="0">
                <a:solidFill>
                  <a:srgbClr val="7030A0"/>
                </a:solidFill>
              </a:rPr>
              <a:t>CO</a:t>
            </a:r>
            <a:r>
              <a:rPr lang="en-US" b="1" baseline="-25000" dirty="0" smtClean="0">
                <a:solidFill>
                  <a:srgbClr val="7030A0"/>
                </a:solidFill>
              </a:rPr>
              <a:t>3</a:t>
            </a:r>
            <a:r>
              <a:rPr lang="en-US" b="1" baseline="30000" dirty="0" smtClean="0">
                <a:solidFill>
                  <a:srgbClr val="7030A0"/>
                </a:solidFill>
              </a:rPr>
              <a:t>2–</a:t>
            </a:r>
            <a:r>
              <a:rPr lang="en-US" b="1" dirty="0" smtClean="0">
                <a:solidFill>
                  <a:srgbClr val="7030A0"/>
                </a:solidFill>
              </a:rPr>
              <a:t> </a:t>
            </a: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12" name="Rectangle 29"/>
          <p:cNvSpPr>
            <a:spLocks noChangeArrowheads="1"/>
          </p:cNvSpPr>
          <p:nvPr/>
        </p:nvSpPr>
        <p:spPr bwMode="auto">
          <a:xfrm>
            <a:off x="741814" y="4307193"/>
            <a:ext cx="1734770" cy="156966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3200" b="1" dirty="0" smtClean="0">
                <a:solidFill>
                  <a:schemeClr val="tx1"/>
                </a:solidFill>
                <a:latin typeface="Arial Narrow" pitchFamily="34" charset="0"/>
              </a:rPr>
              <a:t>the poor</a:t>
            </a:r>
          </a:p>
          <a:p>
            <a:r>
              <a:rPr lang="en-US" sz="3200" b="1" dirty="0" smtClean="0">
                <a:solidFill>
                  <a:schemeClr val="tx1"/>
                </a:solidFill>
                <a:latin typeface="Arial Narrow" pitchFamily="34" charset="0"/>
              </a:rPr>
              <a:t>crow who</a:t>
            </a:r>
          </a:p>
          <a:p>
            <a:r>
              <a:rPr lang="en-US" sz="3200" b="1" dirty="0" smtClean="0">
                <a:solidFill>
                  <a:schemeClr val="tx1"/>
                </a:solidFill>
                <a:latin typeface="Arial Narrow" pitchFamily="34" charset="0"/>
              </a:rPr>
              <a:t>was cold</a:t>
            </a:r>
            <a:endParaRPr lang="en-US" sz="3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13" name="Rectangle 29"/>
          <p:cNvSpPr>
            <a:spLocks noChangeArrowheads="1"/>
          </p:cNvSpPr>
          <p:nvPr/>
        </p:nvSpPr>
        <p:spPr bwMode="auto">
          <a:xfrm>
            <a:off x="3216423" y="4287731"/>
            <a:ext cx="2488758" cy="255454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3200" b="1" dirty="0" smtClean="0">
                <a:solidFill>
                  <a:schemeClr val="tx1"/>
                </a:solidFill>
                <a:latin typeface="Arial Narrow" pitchFamily="34" charset="0"/>
              </a:rPr>
              <a:t>the poor crow</a:t>
            </a:r>
          </a:p>
          <a:p>
            <a:r>
              <a:rPr lang="en-US" sz="3200" b="1" dirty="0" smtClean="0">
                <a:solidFill>
                  <a:schemeClr val="tx1"/>
                </a:solidFill>
                <a:latin typeface="Arial Narrow" pitchFamily="34" charset="0"/>
              </a:rPr>
              <a:t>who was cold</a:t>
            </a:r>
          </a:p>
          <a:p>
            <a:r>
              <a:rPr lang="en-US" sz="3200" b="1" dirty="0" smtClean="0">
                <a:solidFill>
                  <a:schemeClr val="tx1"/>
                </a:solidFill>
                <a:latin typeface="Arial Narrow" pitchFamily="34" charset="0"/>
              </a:rPr>
              <a:t>attempting to</a:t>
            </a:r>
          </a:p>
          <a:p>
            <a:r>
              <a:rPr lang="en-US" sz="3200" b="1" dirty="0" smtClean="0">
                <a:solidFill>
                  <a:schemeClr val="tx1"/>
                </a:solidFill>
                <a:latin typeface="Arial Narrow" pitchFamily="34" charset="0"/>
              </a:rPr>
              <a:t>huddle with</a:t>
            </a:r>
          </a:p>
          <a:p>
            <a:r>
              <a:rPr lang="en-US" sz="3200" b="1" dirty="0" smtClean="0">
                <a:solidFill>
                  <a:schemeClr val="tx1"/>
                </a:solidFill>
                <a:latin typeface="Arial Narrow" pitchFamily="34" charset="0"/>
              </a:rPr>
              <a:t>everyone</a:t>
            </a:r>
            <a:endParaRPr lang="en-US" sz="3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14" name="Rectangle 29"/>
          <p:cNvSpPr>
            <a:spLocks noChangeArrowheads="1"/>
          </p:cNvSpPr>
          <p:nvPr/>
        </p:nvSpPr>
        <p:spPr bwMode="auto">
          <a:xfrm>
            <a:off x="5656103" y="4319263"/>
            <a:ext cx="3549369" cy="255454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3200" b="1" dirty="0" smtClean="0">
                <a:solidFill>
                  <a:schemeClr val="tx1"/>
                </a:solidFill>
                <a:latin typeface="Arial Narrow" pitchFamily="34" charset="0"/>
              </a:rPr>
              <a:t>the somewhat aloof </a:t>
            </a:r>
          </a:p>
          <a:p>
            <a:r>
              <a:rPr lang="en-US" sz="3200" b="1" dirty="0" smtClean="0">
                <a:solidFill>
                  <a:schemeClr val="tx1"/>
                </a:solidFill>
                <a:latin typeface="Arial Narrow" pitchFamily="34" charset="0"/>
              </a:rPr>
              <a:t>Al K. politely</a:t>
            </a:r>
          </a:p>
          <a:p>
            <a:r>
              <a:rPr lang="en-US" sz="3200" b="1" dirty="0" smtClean="0">
                <a:solidFill>
                  <a:schemeClr val="tx1"/>
                </a:solidFill>
                <a:latin typeface="Arial Narrow" pitchFamily="34" charset="0"/>
              </a:rPr>
              <a:t>declining the</a:t>
            </a:r>
          </a:p>
          <a:p>
            <a:r>
              <a:rPr lang="en-US" sz="3200" b="1" dirty="0" smtClean="0">
                <a:solidFill>
                  <a:schemeClr val="tx1"/>
                </a:solidFill>
                <a:latin typeface="Arial Narrow" pitchFamily="34" charset="0"/>
              </a:rPr>
              <a:t>crow’s overtures</a:t>
            </a:r>
          </a:p>
          <a:p>
            <a:r>
              <a:rPr lang="en-US" sz="3200" b="1" dirty="0" smtClean="0">
                <a:solidFill>
                  <a:schemeClr val="tx1"/>
                </a:solidFill>
                <a:latin typeface="Arial Narrow" pitchFamily="34" charset="0"/>
              </a:rPr>
              <a:t>to huddle</a:t>
            </a:r>
            <a:endParaRPr lang="en-US" sz="3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121257" y="744647"/>
            <a:ext cx="8719076" cy="457200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228132" y="4437874"/>
            <a:ext cx="8719076" cy="2377440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17160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9"/>
          <p:cNvSpPr>
            <a:spLocks noChangeArrowheads="1"/>
          </p:cNvSpPr>
          <p:nvPr/>
        </p:nvSpPr>
        <p:spPr bwMode="auto">
          <a:xfrm>
            <a:off x="258867" y="210949"/>
            <a:ext cx="8963608" cy="415498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sz="2100" b="1" i="1" dirty="0" smtClean="0">
                <a:solidFill>
                  <a:schemeClr val="tx1"/>
                </a:solidFill>
                <a:latin typeface="Arial Narrow" pitchFamily="34" charset="0"/>
              </a:rPr>
              <a:t>‘</a:t>
            </a:r>
            <a:r>
              <a:rPr lang="en-US" sz="2100" b="1" i="1" dirty="0" err="1" smtClean="0">
                <a:solidFill>
                  <a:schemeClr val="tx1"/>
                </a:solidFill>
                <a:latin typeface="Arial Narrow" pitchFamily="34" charset="0"/>
              </a:rPr>
              <a:t>Soooooo</a:t>
            </a:r>
            <a:r>
              <a:rPr lang="en-US" sz="2100" b="1" i="1" dirty="0" smtClean="0">
                <a:solidFill>
                  <a:schemeClr val="tx1"/>
                </a:solidFill>
                <a:latin typeface="Arial Narrow" pitchFamily="34" charset="0"/>
              </a:rPr>
              <a:t>… You two are always combined.’   </a:t>
            </a:r>
            <a:r>
              <a:rPr lang="en-US" sz="2100" b="1" dirty="0" smtClean="0">
                <a:solidFill>
                  <a:schemeClr val="tx1"/>
                </a:solidFill>
                <a:latin typeface="Arial Narrow" pitchFamily="34" charset="0"/>
              </a:rPr>
              <a:t>“</a:t>
            </a:r>
            <a:r>
              <a:rPr lang="en-US" sz="2100" b="1" dirty="0" err="1" smtClean="0">
                <a:solidFill>
                  <a:schemeClr val="tx1"/>
                </a:solidFill>
                <a:latin typeface="Arial Narrow" pitchFamily="34" charset="0"/>
              </a:rPr>
              <a:t>Naaaaht</a:t>
            </a:r>
            <a:r>
              <a:rPr lang="en-US" sz="2100" b="1" dirty="0" smtClean="0">
                <a:solidFill>
                  <a:schemeClr val="tx1"/>
                </a:solidFill>
                <a:latin typeface="Arial Narrow" pitchFamily="34" charset="0"/>
              </a:rPr>
              <a:t> when we’re strongly basic.”</a:t>
            </a:r>
            <a:endParaRPr lang="en-US" sz="21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pic>
        <p:nvPicPr>
          <p:cNvPr id="9220" name="Picture 4" descr="http://mor.phe.us/writings/Yin-Yang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900000">
            <a:off x="883030" y="1567866"/>
            <a:ext cx="1949748" cy="1993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breaking chain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700123" y="4138891"/>
            <a:ext cx="2772433" cy="2594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6" name="Picture 10" descr="http://www.happehtheory.com/HappehTheoryBooks/wp-content/uploads/2011/10/YinYangBody-YinYangHalve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V="1">
            <a:off x="275529" y="3830142"/>
            <a:ext cx="3164751" cy="2289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8" name="Picture 12" descr="http://ubcatholic.files.wordpress.com/2011/12/chain20devotional2011-18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4671923" y="1301858"/>
            <a:ext cx="2043289" cy="2556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259766" y="710698"/>
            <a:ext cx="763351" cy="58477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sz="3200" b="1" dirty="0" smtClean="0">
                <a:solidFill>
                  <a:schemeClr val="tx1"/>
                </a:solidFill>
              </a:rPr>
              <a:t>S</a:t>
            </a:r>
            <a:r>
              <a:rPr lang="en-US" sz="3200" b="1" baseline="30000" dirty="0" smtClean="0">
                <a:solidFill>
                  <a:schemeClr val="tx1"/>
                </a:solidFill>
              </a:rPr>
              <a:t>2–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891893" y="710698"/>
            <a:ext cx="952505" cy="58477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sz="3200" b="1" dirty="0" smtClean="0">
                <a:solidFill>
                  <a:schemeClr val="tx1"/>
                </a:solidFill>
              </a:rPr>
              <a:t>OH</a:t>
            </a:r>
            <a:r>
              <a:rPr lang="en-US" sz="3200" b="1" baseline="30000" dirty="0" smtClean="0">
                <a:solidFill>
                  <a:schemeClr val="tx1"/>
                </a:solidFill>
              </a:rPr>
              <a:t>–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5139316" y="707270"/>
            <a:ext cx="1204176" cy="58477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sz="3200" b="1" dirty="0" smtClean="0">
                <a:solidFill>
                  <a:schemeClr val="tx1"/>
                </a:solidFill>
              </a:rPr>
              <a:t>NH</a:t>
            </a:r>
            <a:r>
              <a:rPr lang="en-US" sz="3200" b="1" baseline="-25000" dirty="0" smtClean="0">
                <a:solidFill>
                  <a:schemeClr val="tx1"/>
                </a:solidFill>
              </a:rPr>
              <a:t>4</a:t>
            </a:r>
            <a:r>
              <a:rPr lang="en-US" sz="3200" b="1" baseline="30000" dirty="0" smtClean="0">
                <a:solidFill>
                  <a:schemeClr val="tx1"/>
                </a:solidFill>
              </a:rPr>
              <a:t>+</a:t>
            </a:r>
            <a:r>
              <a:rPr lang="en-US" sz="3200" b="1" dirty="0" smtClean="0">
                <a:solidFill>
                  <a:schemeClr val="tx1"/>
                </a:solidFill>
              </a:rPr>
              <a:t> 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7402528" y="707270"/>
            <a:ext cx="1393330" cy="58477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sz="3200" b="1" dirty="0" smtClean="0">
                <a:solidFill>
                  <a:schemeClr val="tx1"/>
                </a:solidFill>
              </a:rPr>
              <a:t>SBCs </a:t>
            </a:r>
            <a:endParaRPr lang="en-US" sz="3200" b="1" dirty="0">
              <a:solidFill>
                <a:schemeClr val="tx1"/>
              </a:solidFill>
            </a:endParaRPr>
          </a:p>
        </p:txBody>
      </p:sp>
      <p:grpSp>
        <p:nvGrpSpPr>
          <p:cNvPr id="13" name="Group 100"/>
          <p:cNvGrpSpPr>
            <a:grpSpLocks noChangeAspect="1"/>
          </p:cNvGrpSpPr>
          <p:nvPr/>
        </p:nvGrpSpPr>
        <p:grpSpPr bwMode="auto">
          <a:xfrm>
            <a:off x="7169127" y="714188"/>
            <a:ext cx="199136" cy="497840"/>
            <a:chOff x="2468" y="3345"/>
            <a:chExt cx="264" cy="660"/>
          </a:xfrm>
        </p:grpSpPr>
        <p:sp>
          <p:nvSpPr>
            <p:cNvPr id="14" name="Rectangle 101"/>
            <p:cNvSpPr>
              <a:spLocks noChangeArrowheads="1"/>
            </p:cNvSpPr>
            <p:nvPr/>
          </p:nvSpPr>
          <p:spPr bwMode="auto">
            <a:xfrm>
              <a:off x="2468" y="3345"/>
              <a:ext cx="132" cy="132"/>
            </a:xfrm>
            <a:prstGeom prst="rect">
              <a:avLst/>
            </a:prstGeom>
            <a:solidFill>
              <a:srgbClr val="000000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3200"/>
            </a:p>
          </p:txBody>
        </p:sp>
        <p:sp>
          <p:nvSpPr>
            <p:cNvPr id="15" name="Rectangle 102"/>
            <p:cNvSpPr>
              <a:spLocks noChangeArrowheads="1"/>
            </p:cNvSpPr>
            <p:nvPr/>
          </p:nvSpPr>
          <p:spPr bwMode="auto">
            <a:xfrm>
              <a:off x="2468" y="3477"/>
              <a:ext cx="132" cy="132"/>
            </a:xfrm>
            <a:prstGeom prst="rect">
              <a:avLst/>
            </a:prstGeom>
            <a:solidFill>
              <a:srgbClr val="000000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3200"/>
            </a:p>
          </p:txBody>
        </p:sp>
        <p:sp>
          <p:nvSpPr>
            <p:cNvPr id="16" name="Rectangle 103"/>
            <p:cNvSpPr>
              <a:spLocks noChangeArrowheads="1"/>
            </p:cNvSpPr>
            <p:nvPr/>
          </p:nvSpPr>
          <p:spPr bwMode="auto">
            <a:xfrm>
              <a:off x="2468" y="3609"/>
              <a:ext cx="132" cy="132"/>
            </a:xfrm>
            <a:prstGeom prst="rect">
              <a:avLst/>
            </a:prstGeom>
            <a:solidFill>
              <a:srgbClr val="000000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3200"/>
            </a:p>
          </p:txBody>
        </p:sp>
        <p:sp>
          <p:nvSpPr>
            <p:cNvPr id="17" name="Rectangle 104"/>
            <p:cNvSpPr>
              <a:spLocks noChangeArrowheads="1"/>
            </p:cNvSpPr>
            <p:nvPr/>
          </p:nvSpPr>
          <p:spPr bwMode="auto">
            <a:xfrm>
              <a:off x="2468" y="3741"/>
              <a:ext cx="132" cy="132"/>
            </a:xfrm>
            <a:prstGeom prst="rect">
              <a:avLst/>
            </a:prstGeom>
            <a:solidFill>
              <a:srgbClr val="000000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3200"/>
            </a:p>
          </p:txBody>
        </p:sp>
        <p:sp>
          <p:nvSpPr>
            <p:cNvPr id="18" name="Rectangle 105"/>
            <p:cNvSpPr>
              <a:spLocks noChangeArrowheads="1"/>
            </p:cNvSpPr>
            <p:nvPr/>
          </p:nvSpPr>
          <p:spPr bwMode="auto">
            <a:xfrm>
              <a:off x="2468" y="3873"/>
              <a:ext cx="132" cy="132"/>
            </a:xfrm>
            <a:prstGeom prst="rect">
              <a:avLst/>
            </a:prstGeom>
            <a:solidFill>
              <a:srgbClr val="000000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3200"/>
            </a:p>
          </p:txBody>
        </p:sp>
        <p:sp>
          <p:nvSpPr>
            <p:cNvPr id="19" name="Rectangle 106"/>
            <p:cNvSpPr>
              <a:spLocks noChangeArrowheads="1"/>
            </p:cNvSpPr>
            <p:nvPr/>
          </p:nvSpPr>
          <p:spPr bwMode="auto">
            <a:xfrm>
              <a:off x="2600" y="3609"/>
              <a:ext cx="132" cy="132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3200"/>
            </a:p>
          </p:txBody>
        </p:sp>
        <p:sp>
          <p:nvSpPr>
            <p:cNvPr id="20" name="Rectangle 107"/>
            <p:cNvSpPr>
              <a:spLocks noChangeArrowheads="1"/>
            </p:cNvSpPr>
            <p:nvPr/>
          </p:nvSpPr>
          <p:spPr bwMode="auto">
            <a:xfrm>
              <a:off x="2600" y="3741"/>
              <a:ext cx="132" cy="132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3200"/>
            </a:p>
          </p:txBody>
        </p:sp>
        <p:sp>
          <p:nvSpPr>
            <p:cNvPr id="21" name="Rectangle 108"/>
            <p:cNvSpPr>
              <a:spLocks noChangeArrowheads="1"/>
            </p:cNvSpPr>
            <p:nvPr/>
          </p:nvSpPr>
          <p:spPr bwMode="auto">
            <a:xfrm>
              <a:off x="2600" y="3873"/>
              <a:ext cx="132" cy="132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3200"/>
            </a:p>
          </p:txBody>
        </p:sp>
        <p:sp>
          <p:nvSpPr>
            <p:cNvPr id="22" name="Rectangle 109"/>
            <p:cNvSpPr>
              <a:spLocks noChangeArrowheads="1"/>
            </p:cNvSpPr>
            <p:nvPr/>
          </p:nvSpPr>
          <p:spPr bwMode="auto">
            <a:xfrm>
              <a:off x="2600" y="3609"/>
              <a:ext cx="132" cy="132"/>
            </a:xfrm>
            <a:prstGeom prst="rect">
              <a:avLst/>
            </a:prstGeom>
            <a:solidFill>
              <a:srgbClr val="000000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3200"/>
            </a:p>
          </p:txBody>
        </p:sp>
        <p:sp>
          <p:nvSpPr>
            <p:cNvPr id="23" name="Rectangle 110"/>
            <p:cNvSpPr>
              <a:spLocks noChangeArrowheads="1"/>
            </p:cNvSpPr>
            <p:nvPr/>
          </p:nvSpPr>
          <p:spPr bwMode="auto">
            <a:xfrm>
              <a:off x="2600" y="3741"/>
              <a:ext cx="132" cy="132"/>
            </a:xfrm>
            <a:prstGeom prst="rect">
              <a:avLst/>
            </a:prstGeom>
            <a:solidFill>
              <a:srgbClr val="000000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3200"/>
            </a:p>
          </p:txBody>
        </p:sp>
        <p:sp>
          <p:nvSpPr>
            <p:cNvPr id="24" name="Rectangle 111"/>
            <p:cNvSpPr>
              <a:spLocks noChangeArrowheads="1"/>
            </p:cNvSpPr>
            <p:nvPr/>
          </p:nvSpPr>
          <p:spPr bwMode="auto">
            <a:xfrm>
              <a:off x="2600" y="3873"/>
              <a:ext cx="132" cy="132"/>
            </a:xfrm>
            <a:prstGeom prst="rect">
              <a:avLst/>
            </a:prstGeom>
            <a:solidFill>
              <a:srgbClr val="000000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3200"/>
            </a:p>
          </p:txBody>
        </p:sp>
      </p:grpSp>
      <p:pic>
        <p:nvPicPr>
          <p:cNvPr id="6146" name="Picture 2" descr="http://www.niemanlab.org/images/surprise.jpg"/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flipH="1">
            <a:off x="7283507" y="1567543"/>
            <a:ext cx="1694237" cy="2018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Rectangle 24"/>
          <p:cNvSpPr>
            <a:spLocks noChangeArrowheads="1"/>
          </p:cNvSpPr>
          <p:nvPr/>
        </p:nvSpPr>
        <p:spPr bwMode="auto">
          <a:xfrm>
            <a:off x="7556907" y="3592980"/>
            <a:ext cx="1335622" cy="58477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sz="3200" b="1" dirty="0" smtClean="0">
                <a:solidFill>
                  <a:schemeClr val="tx1"/>
                </a:solidFill>
              </a:rPr>
              <a:t>“OH!”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26" name="Rectangle 25"/>
          <p:cNvSpPr/>
          <p:nvPr/>
        </p:nvSpPr>
        <p:spPr bwMode="auto">
          <a:xfrm>
            <a:off x="145007" y="625897"/>
            <a:ext cx="8719076" cy="731520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17160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9"/>
          <p:cNvSpPr>
            <a:spLocks noChangeArrowheads="1"/>
          </p:cNvSpPr>
          <p:nvPr/>
        </p:nvSpPr>
        <p:spPr bwMode="auto">
          <a:xfrm>
            <a:off x="270742" y="133898"/>
            <a:ext cx="8803179" cy="58477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sz="3200" b="1" dirty="0" smtClean="0">
                <a:latin typeface="Arial Narrow" pitchFamily="34" charset="0"/>
              </a:rPr>
              <a:t>Saul ‘Chuck’ </a:t>
            </a:r>
            <a:r>
              <a:rPr lang="en-US" sz="3200" b="1" dirty="0" err="1" smtClean="0">
                <a:latin typeface="Arial Narrow" pitchFamily="34" charset="0"/>
              </a:rPr>
              <a:t>Cooawlkay</a:t>
            </a:r>
            <a:r>
              <a:rPr lang="en-US" sz="3200" b="1" dirty="0" smtClean="0">
                <a:latin typeface="Arial Narrow" pitchFamily="34" charset="0"/>
              </a:rPr>
              <a:t> knows exceptions? </a:t>
            </a:r>
            <a:r>
              <a:rPr lang="en-US" sz="3200" b="1" dirty="0" err="1" smtClean="0">
                <a:latin typeface="Arial Narrow" pitchFamily="34" charset="0"/>
              </a:rPr>
              <a:t>Naaaah</a:t>
            </a:r>
            <a:r>
              <a:rPr lang="en-US" sz="3200" b="1" dirty="0" smtClean="0">
                <a:latin typeface="Arial Narrow" pitchFamily="34" charset="0"/>
              </a:rPr>
              <a:t>.  </a:t>
            </a:r>
            <a:endParaRPr lang="en-US" sz="3200" b="1" dirty="0">
              <a:latin typeface="Arial Narrow" pitchFamily="34" charset="0"/>
            </a:endParaRPr>
          </a:p>
        </p:txBody>
      </p:sp>
      <p:sp>
        <p:nvSpPr>
          <p:cNvPr id="6" name="Rectangle 29"/>
          <p:cNvSpPr>
            <a:spLocks noChangeArrowheads="1"/>
          </p:cNvSpPr>
          <p:nvPr/>
        </p:nvSpPr>
        <p:spPr bwMode="auto">
          <a:xfrm>
            <a:off x="332049" y="765626"/>
            <a:ext cx="776175" cy="58477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sz="3200" b="1" dirty="0" smtClean="0">
                <a:latin typeface="Arial"/>
              </a:rPr>
              <a:t>sol</a:t>
            </a:r>
            <a:endParaRPr lang="en-US" sz="3200" b="1" dirty="0">
              <a:latin typeface="Arial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375192" y="777501"/>
            <a:ext cx="3141373" cy="58477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sz="3200" b="1" dirty="0" smtClean="0"/>
              <a:t>CH</a:t>
            </a:r>
            <a:r>
              <a:rPr lang="en-US" sz="3200" b="1" baseline="-25000" dirty="0" smtClean="0"/>
              <a:t>3</a:t>
            </a:r>
            <a:r>
              <a:rPr lang="en-US" sz="3200" b="1" dirty="0" smtClean="0"/>
              <a:t>COO</a:t>
            </a:r>
            <a:r>
              <a:rPr lang="en-US" sz="3200" b="1" baseline="30000" dirty="0" smtClean="0"/>
              <a:t>–</a:t>
            </a:r>
            <a:r>
              <a:rPr lang="en-US" sz="3200" b="1" dirty="0"/>
              <a:t> 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Alk</a:t>
            </a:r>
            <a:r>
              <a:rPr lang="en-US" sz="3200" b="1" baseline="30000" dirty="0" smtClean="0"/>
              <a:t>+</a:t>
            </a:r>
            <a:r>
              <a:rPr lang="en-US" sz="3200" b="1" dirty="0" smtClean="0"/>
              <a:t> </a:t>
            </a:r>
            <a:endParaRPr lang="en-US" sz="3200" b="1" dirty="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7564907" y="777501"/>
            <a:ext cx="1204176" cy="58477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sz="3200" b="1" dirty="0" smtClean="0"/>
              <a:t>NH</a:t>
            </a:r>
            <a:r>
              <a:rPr lang="en-US" sz="3200" b="1" baseline="-25000" dirty="0" smtClean="0"/>
              <a:t>4</a:t>
            </a:r>
            <a:r>
              <a:rPr lang="en-US" sz="3200" b="1" baseline="30000" dirty="0" smtClean="0"/>
              <a:t>+</a:t>
            </a:r>
            <a:r>
              <a:rPr lang="en-US" sz="3200" b="1" dirty="0" smtClean="0"/>
              <a:t> </a:t>
            </a:r>
            <a:endParaRPr lang="en-US" sz="3200" b="1" dirty="0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4424843" y="777501"/>
            <a:ext cx="1332416" cy="58477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sz="3200" b="1" dirty="0" smtClean="0"/>
              <a:t>NO</a:t>
            </a:r>
            <a:r>
              <a:rPr lang="en-US" sz="3200" b="1" baseline="-25000" dirty="0" smtClean="0"/>
              <a:t>3</a:t>
            </a:r>
            <a:r>
              <a:rPr lang="en-US" sz="3200" b="1" baseline="30000" dirty="0" smtClean="0"/>
              <a:t>–</a:t>
            </a:r>
            <a:r>
              <a:rPr lang="en-US" sz="3200" b="1" dirty="0" smtClean="0"/>
              <a:t>  </a:t>
            </a:r>
            <a:endParaRPr lang="en-US" sz="3200" b="1" dirty="0"/>
          </a:p>
        </p:txBody>
      </p:sp>
      <p:sp>
        <p:nvSpPr>
          <p:cNvPr id="11" name="Rectangle 29"/>
          <p:cNvSpPr>
            <a:spLocks noChangeArrowheads="1"/>
          </p:cNvSpPr>
          <p:nvPr/>
        </p:nvSpPr>
        <p:spPr bwMode="auto">
          <a:xfrm>
            <a:off x="255180" y="1446598"/>
            <a:ext cx="8770863" cy="52322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b="1" dirty="0" smtClean="0">
                <a:solidFill>
                  <a:srgbClr val="00B050"/>
                </a:solidFill>
                <a:latin typeface="Arial Narrow" pitchFamily="34" charset="0"/>
              </a:rPr>
              <a:t>Saul </a:t>
            </a:r>
            <a:r>
              <a:rPr lang="en-US" b="1" dirty="0" err="1" smtClean="0">
                <a:solidFill>
                  <a:srgbClr val="00B050"/>
                </a:solidFill>
                <a:latin typeface="Arial Narrow" pitchFamily="34" charset="0"/>
              </a:rPr>
              <a:t>Brickell</a:t>
            </a:r>
            <a:r>
              <a:rPr lang="en-US" b="1" dirty="0" smtClean="0">
                <a:solidFill>
                  <a:srgbClr val="00B050"/>
                </a:solidFill>
                <a:latin typeface="Arial Narrow" pitchFamily="34" charset="0"/>
              </a:rPr>
              <a:t> double-hugged Agatha… and Paul Bunyan, too. </a:t>
            </a:r>
            <a:endParaRPr lang="en-US" b="1" dirty="0">
              <a:solidFill>
                <a:srgbClr val="00B050"/>
              </a:solidFill>
              <a:latin typeface="Arial Narrow" pitchFamily="34" charset="0"/>
            </a:endParaRPr>
          </a:p>
        </p:txBody>
      </p:sp>
      <p:sp>
        <p:nvSpPr>
          <p:cNvPr id="12" name="Rectangle 29"/>
          <p:cNvSpPr>
            <a:spLocks noChangeArrowheads="1"/>
          </p:cNvSpPr>
          <p:nvPr/>
        </p:nvSpPr>
        <p:spPr bwMode="auto">
          <a:xfrm>
            <a:off x="236452" y="2070016"/>
            <a:ext cx="704039" cy="52322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b="1" dirty="0" smtClean="0">
                <a:solidFill>
                  <a:srgbClr val="00B050"/>
                </a:solidFill>
                <a:latin typeface="+mj-lt"/>
              </a:rPr>
              <a:t>sol</a:t>
            </a:r>
            <a:endParaRPr lang="en-US" b="1" dirty="0">
              <a:solidFill>
                <a:srgbClr val="00B050"/>
              </a:solidFill>
              <a:latin typeface="+mj-lt"/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901639" y="2081891"/>
            <a:ext cx="1779654" cy="52322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b="1" dirty="0" smtClean="0">
                <a:solidFill>
                  <a:srgbClr val="00B050"/>
                </a:solidFill>
              </a:rPr>
              <a:t>Br</a:t>
            </a:r>
            <a:r>
              <a:rPr lang="en-US" b="1" baseline="30000" dirty="0" smtClean="0">
                <a:solidFill>
                  <a:srgbClr val="00B050"/>
                </a:solidFill>
              </a:rPr>
              <a:t>–</a:t>
            </a:r>
            <a:r>
              <a:rPr lang="en-US" b="1" dirty="0" smtClean="0">
                <a:solidFill>
                  <a:srgbClr val="00B050"/>
                </a:solidFill>
              </a:rPr>
              <a:t>,</a:t>
            </a:r>
            <a:r>
              <a:rPr lang="en-US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b="1" baseline="30000" dirty="0" smtClean="0">
                <a:solidFill>
                  <a:srgbClr val="00B050"/>
                </a:solidFill>
              </a:rPr>
              <a:t>–</a:t>
            </a:r>
            <a:r>
              <a:rPr lang="en-US" b="1" dirty="0" smtClean="0">
                <a:solidFill>
                  <a:srgbClr val="00B050"/>
                </a:solidFill>
              </a:rPr>
              <a:t>,</a:t>
            </a:r>
            <a:r>
              <a:rPr lang="en-US" b="1" dirty="0" err="1" smtClean="0">
                <a:solidFill>
                  <a:srgbClr val="00B050"/>
                </a:solidFill>
              </a:rPr>
              <a:t>Cl</a:t>
            </a:r>
            <a:r>
              <a:rPr lang="en-US" b="1" baseline="30000" dirty="0" smtClean="0">
                <a:solidFill>
                  <a:srgbClr val="00B050"/>
                </a:solidFill>
              </a:rPr>
              <a:t>–</a:t>
            </a:r>
            <a:r>
              <a:rPr lang="en-US" b="1" dirty="0" smtClean="0">
                <a:solidFill>
                  <a:srgbClr val="00B050"/>
                </a:solidFill>
              </a:rPr>
              <a:t> 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2870453" y="2081891"/>
            <a:ext cx="1168910" cy="52322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b="1" dirty="0" smtClean="0">
                <a:solidFill>
                  <a:srgbClr val="00B050"/>
                </a:solidFill>
              </a:rPr>
              <a:t>Hg</a:t>
            </a:r>
            <a:r>
              <a:rPr lang="en-US" b="1" baseline="-25000" dirty="0" smtClean="0">
                <a:solidFill>
                  <a:srgbClr val="00B050"/>
                </a:solidFill>
              </a:rPr>
              <a:t>2</a:t>
            </a:r>
            <a:r>
              <a:rPr lang="en-US" b="1" baseline="30000" dirty="0" smtClean="0">
                <a:solidFill>
                  <a:srgbClr val="00B050"/>
                </a:solidFill>
              </a:rPr>
              <a:t>2+</a:t>
            </a:r>
            <a:r>
              <a:rPr lang="en-US" b="1" dirty="0" smtClean="0">
                <a:solidFill>
                  <a:srgbClr val="00B050"/>
                </a:solidFill>
              </a:rPr>
              <a:t> 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4515230" y="2081891"/>
            <a:ext cx="902811" cy="52322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b="1" dirty="0" smtClean="0">
                <a:solidFill>
                  <a:srgbClr val="00B050"/>
                </a:solidFill>
              </a:rPr>
              <a:t>Ag</a:t>
            </a:r>
            <a:r>
              <a:rPr lang="en-US" b="1" baseline="30000" dirty="0" smtClean="0">
                <a:solidFill>
                  <a:srgbClr val="00B050"/>
                </a:solidFill>
              </a:rPr>
              <a:t>+</a:t>
            </a:r>
            <a:r>
              <a:rPr lang="en-US" b="1" dirty="0" smtClean="0">
                <a:solidFill>
                  <a:srgbClr val="00B050"/>
                </a:solidFill>
              </a:rPr>
              <a:t> 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6777942" y="2081891"/>
            <a:ext cx="1015021" cy="52322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b="1" dirty="0" smtClean="0">
                <a:solidFill>
                  <a:srgbClr val="00B050"/>
                </a:solidFill>
              </a:rPr>
              <a:t>Pb</a:t>
            </a:r>
            <a:r>
              <a:rPr lang="en-US" b="1" baseline="30000" dirty="0" smtClean="0">
                <a:solidFill>
                  <a:srgbClr val="00B050"/>
                </a:solidFill>
              </a:rPr>
              <a:t>2+</a:t>
            </a:r>
            <a:r>
              <a:rPr lang="en-US" b="1" dirty="0" smtClean="0">
                <a:solidFill>
                  <a:srgbClr val="00B050"/>
                </a:solidFill>
              </a:rPr>
              <a:t> 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18" name="Rectangle 29"/>
          <p:cNvSpPr>
            <a:spLocks noChangeArrowheads="1"/>
          </p:cNvSpPr>
          <p:nvPr/>
        </p:nvSpPr>
        <p:spPr bwMode="auto">
          <a:xfrm>
            <a:off x="235113" y="2747964"/>
            <a:ext cx="8628452" cy="58477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sz="3200" b="1" dirty="0" smtClean="0">
                <a:solidFill>
                  <a:srgbClr val="0070C0"/>
                </a:solidFill>
                <a:latin typeface="Arial Narrow" pitchFamily="34" charset="0"/>
              </a:rPr>
              <a:t>Saul </a:t>
            </a:r>
            <a:r>
              <a:rPr lang="en-US" sz="3200" b="1" dirty="0" err="1" smtClean="0">
                <a:solidFill>
                  <a:srgbClr val="0070C0"/>
                </a:solidFill>
                <a:latin typeface="Arial Narrow" pitchFamily="34" charset="0"/>
              </a:rPr>
              <a:t>Sulf</a:t>
            </a:r>
            <a:r>
              <a:rPr lang="en-US" sz="3200" b="1" dirty="0" smtClean="0">
                <a:solidFill>
                  <a:srgbClr val="0070C0"/>
                </a:solidFill>
                <a:latin typeface="Arial Narrow" pitchFamily="34" charset="0"/>
              </a:rPr>
              <a:t> ate two huge bars… and peanut butter, too.</a:t>
            </a:r>
            <a:endParaRPr lang="en-US" sz="3200" b="1" dirty="0">
              <a:solidFill>
                <a:srgbClr val="0070C0"/>
              </a:solidFill>
              <a:latin typeface="Arial Narrow" pitchFamily="34" charset="0"/>
            </a:endParaRPr>
          </a:p>
        </p:txBody>
      </p:sp>
      <p:sp>
        <p:nvSpPr>
          <p:cNvPr id="19" name="Rectangle 29"/>
          <p:cNvSpPr>
            <a:spLocks noChangeArrowheads="1"/>
          </p:cNvSpPr>
          <p:nvPr/>
        </p:nvSpPr>
        <p:spPr bwMode="auto">
          <a:xfrm>
            <a:off x="291505" y="3237433"/>
            <a:ext cx="776175" cy="58477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sz="3200" b="1" dirty="0" smtClean="0">
                <a:solidFill>
                  <a:srgbClr val="0070C0"/>
                </a:solidFill>
                <a:latin typeface="+mj-lt"/>
              </a:rPr>
              <a:t>sol</a:t>
            </a:r>
            <a:endParaRPr lang="en-US" sz="3200" b="1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288421" y="3249308"/>
            <a:ext cx="1234633" cy="58477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sz="3200" b="1" dirty="0" smtClean="0">
                <a:solidFill>
                  <a:srgbClr val="0070C0"/>
                </a:solidFill>
              </a:rPr>
              <a:t>SO</a:t>
            </a:r>
            <a:r>
              <a:rPr lang="en-US" sz="3200" b="1" baseline="-25000" dirty="0" smtClean="0">
                <a:solidFill>
                  <a:srgbClr val="0070C0"/>
                </a:solidFill>
              </a:rPr>
              <a:t>4</a:t>
            </a:r>
            <a:r>
              <a:rPr lang="en-US" sz="3200" b="1" baseline="30000" dirty="0" smtClean="0">
                <a:solidFill>
                  <a:srgbClr val="0070C0"/>
                </a:solidFill>
              </a:rPr>
              <a:t>2–</a:t>
            </a:r>
            <a:endParaRPr lang="en-US" sz="3200" b="1" dirty="0">
              <a:solidFill>
                <a:srgbClr val="0070C0"/>
              </a:solidFill>
            </a:endParaRP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2646642" y="3249308"/>
            <a:ext cx="1309974" cy="58477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sz="3200" b="1" dirty="0" smtClean="0">
                <a:solidFill>
                  <a:srgbClr val="0070C0"/>
                </a:solidFill>
              </a:rPr>
              <a:t>Hg</a:t>
            </a:r>
            <a:r>
              <a:rPr lang="en-US" sz="3200" b="1" baseline="-25000" dirty="0" smtClean="0">
                <a:solidFill>
                  <a:srgbClr val="0070C0"/>
                </a:solidFill>
              </a:rPr>
              <a:t>2</a:t>
            </a:r>
            <a:r>
              <a:rPr lang="en-US" sz="3200" b="1" baseline="30000" dirty="0" smtClean="0">
                <a:solidFill>
                  <a:srgbClr val="0070C0"/>
                </a:solidFill>
              </a:rPr>
              <a:t>2+</a:t>
            </a:r>
            <a:r>
              <a:rPr lang="en-US" sz="3200" b="1" dirty="0" smtClean="0">
                <a:solidFill>
                  <a:srgbClr val="0070C0"/>
                </a:solidFill>
              </a:rPr>
              <a:t> </a:t>
            </a:r>
            <a:endParaRPr lang="en-US" sz="3200" b="1" dirty="0">
              <a:solidFill>
                <a:srgbClr val="0070C0"/>
              </a:solidFill>
            </a:endParaRP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6724886" y="3249308"/>
            <a:ext cx="1135247" cy="58477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sz="3200" b="1" dirty="0" smtClean="0">
                <a:solidFill>
                  <a:srgbClr val="0070C0"/>
                </a:solidFill>
              </a:rPr>
              <a:t>Pb</a:t>
            </a:r>
            <a:r>
              <a:rPr lang="en-US" sz="3200" b="1" baseline="30000" dirty="0" smtClean="0">
                <a:solidFill>
                  <a:srgbClr val="0070C0"/>
                </a:solidFill>
              </a:rPr>
              <a:t>2+</a:t>
            </a:r>
            <a:r>
              <a:rPr lang="en-US" sz="3200" b="1" dirty="0" smtClean="0">
                <a:solidFill>
                  <a:srgbClr val="0070C0"/>
                </a:solidFill>
              </a:rPr>
              <a:t> </a:t>
            </a:r>
            <a:endParaRPr lang="en-US" sz="3200" b="1" dirty="0">
              <a:solidFill>
                <a:srgbClr val="0070C0"/>
              </a:solidFill>
            </a:endParaRPr>
          </a:p>
        </p:txBody>
      </p:sp>
      <p:sp>
        <p:nvSpPr>
          <p:cNvPr id="23" name="Rectangle 22"/>
          <p:cNvSpPr>
            <a:spLocks noChangeArrowheads="1"/>
          </p:cNvSpPr>
          <p:nvPr/>
        </p:nvSpPr>
        <p:spPr bwMode="auto">
          <a:xfrm>
            <a:off x="3673983" y="3249308"/>
            <a:ext cx="1135247" cy="58477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sz="3200" b="1" dirty="0" smtClean="0">
                <a:solidFill>
                  <a:srgbClr val="0070C0"/>
                </a:solidFill>
              </a:rPr>
              <a:t>Ba</a:t>
            </a:r>
            <a:r>
              <a:rPr lang="en-US" sz="3200" b="1" baseline="30000" dirty="0" smtClean="0">
                <a:solidFill>
                  <a:srgbClr val="0070C0"/>
                </a:solidFill>
              </a:rPr>
              <a:t>2+</a:t>
            </a:r>
            <a:r>
              <a:rPr lang="en-US" sz="3200" b="1" dirty="0" smtClean="0">
                <a:solidFill>
                  <a:srgbClr val="0070C0"/>
                </a:solidFill>
              </a:rPr>
              <a:t> </a:t>
            </a:r>
            <a:endParaRPr lang="en-US" sz="3200" b="1" dirty="0">
              <a:solidFill>
                <a:srgbClr val="0070C0"/>
              </a:solidFill>
            </a:endParaRPr>
          </a:p>
        </p:txBody>
      </p:sp>
      <p:sp>
        <p:nvSpPr>
          <p:cNvPr id="24" name="Rectangle 23"/>
          <p:cNvSpPr>
            <a:spLocks noChangeArrowheads="1"/>
          </p:cNvSpPr>
          <p:nvPr/>
        </p:nvSpPr>
        <p:spPr bwMode="auto">
          <a:xfrm>
            <a:off x="4522453" y="3249308"/>
            <a:ext cx="1045479" cy="58477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sz="3200" b="1" dirty="0" smtClean="0">
                <a:solidFill>
                  <a:srgbClr val="0070C0"/>
                </a:solidFill>
              </a:rPr>
              <a:t>Sr</a:t>
            </a:r>
            <a:r>
              <a:rPr lang="en-US" sz="3200" b="1" baseline="30000" dirty="0" smtClean="0">
                <a:solidFill>
                  <a:srgbClr val="0070C0"/>
                </a:solidFill>
              </a:rPr>
              <a:t>2+</a:t>
            </a:r>
            <a:r>
              <a:rPr lang="en-US" sz="3200" b="1" dirty="0" smtClean="0">
                <a:solidFill>
                  <a:srgbClr val="0070C0"/>
                </a:solidFill>
              </a:rPr>
              <a:t> </a:t>
            </a:r>
            <a:endParaRPr lang="en-US" sz="3200" b="1" dirty="0">
              <a:solidFill>
                <a:srgbClr val="0070C0"/>
              </a:solidFill>
            </a:endParaRPr>
          </a:p>
        </p:txBody>
      </p:sp>
      <p:sp>
        <p:nvSpPr>
          <p:cNvPr id="26" name="Rectangle 29"/>
          <p:cNvSpPr>
            <a:spLocks noChangeArrowheads="1"/>
          </p:cNvSpPr>
          <p:nvPr/>
        </p:nvSpPr>
        <p:spPr bwMode="auto">
          <a:xfrm>
            <a:off x="63479" y="4032527"/>
            <a:ext cx="9029267" cy="446276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sz="2300" b="1" dirty="0" smtClean="0">
                <a:solidFill>
                  <a:srgbClr val="7030A0"/>
                </a:solidFill>
                <a:latin typeface="Arial Narrow" pitchFamily="34" charset="0"/>
              </a:rPr>
              <a:t>The poor crow was cold; he huddled with everyone, but Al K. said, “</a:t>
            </a:r>
            <a:r>
              <a:rPr lang="en-US" sz="2300" b="1" dirty="0" err="1" smtClean="0">
                <a:solidFill>
                  <a:srgbClr val="7030A0"/>
                </a:solidFill>
                <a:latin typeface="Arial Narrow" pitchFamily="34" charset="0"/>
              </a:rPr>
              <a:t>Naaaah</a:t>
            </a:r>
            <a:r>
              <a:rPr lang="en-US" sz="2300" b="1" dirty="0" smtClean="0">
                <a:solidFill>
                  <a:srgbClr val="7030A0"/>
                </a:solidFill>
                <a:latin typeface="Arial Narrow" pitchFamily="34" charset="0"/>
              </a:rPr>
              <a:t>.”</a:t>
            </a:r>
            <a:endParaRPr lang="en-US" sz="2300" b="1" dirty="0">
              <a:solidFill>
                <a:srgbClr val="7030A0"/>
              </a:solidFill>
              <a:latin typeface="Arial Narrow" pitchFamily="34" charset="0"/>
            </a:endParaRPr>
          </a:p>
        </p:txBody>
      </p:sp>
      <p:sp>
        <p:nvSpPr>
          <p:cNvPr id="27" name="Rectangle 26"/>
          <p:cNvSpPr>
            <a:spLocks noChangeArrowheads="1"/>
          </p:cNvSpPr>
          <p:nvPr/>
        </p:nvSpPr>
        <p:spPr bwMode="auto">
          <a:xfrm>
            <a:off x="190664" y="4627358"/>
            <a:ext cx="1200970" cy="52322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b="1" dirty="0" smtClean="0">
                <a:solidFill>
                  <a:srgbClr val="7030A0"/>
                </a:solidFill>
              </a:rPr>
              <a:t>PO</a:t>
            </a:r>
            <a:r>
              <a:rPr lang="en-US" b="1" baseline="-25000" dirty="0" smtClean="0">
                <a:solidFill>
                  <a:srgbClr val="7030A0"/>
                </a:solidFill>
              </a:rPr>
              <a:t>4</a:t>
            </a:r>
            <a:r>
              <a:rPr lang="en-US" b="1" baseline="30000" dirty="0" smtClean="0">
                <a:solidFill>
                  <a:srgbClr val="7030A0"/>
                </a:solidFill>
              </a:rPr>
              <a:t>3–</a:t>
            </a:r>
            <a:r>
              <a:rPr lang="en-US" b="1" dirty="0" smtClean="0">
                <a:solidFill>
                  <a:srgbClr val="7030A0"/>
                </a:solidFill>
              </a:rPr>
              <a:t> </a:t>
            </a: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28" name="Rectangle 27"/>
          <p:cNvSpPr>
            <a:spLocks noChangeArrowheads="1"/>
          </p:cNvSpPr>
          <p:nvPr/>
        </p:nvSpPr>
        <p:spPr bwMode="auto">
          <a:xfrm>
            <a:off x="6387322" y="4627358"/>
            <a:ext cx="982961" cy="52322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b="1" dirty="0" err="1" smtClean="0">
                <a:solidFill>
                  <a:srgbClr val="7030A0"/>
                </a:solidFill>
              </a:rPr>
              <a:t>Alk</a:t>
            </a:r>
            <a:r>
              <a:rPr lang="en-US" b="1" baseline="30000" dirty="0" smtClean="0">
                <a:solidFill>
                  <a:srgbClr val="7030A0"/>
                </a:solidFill>
              </a:rPr>
              <a:t>+</a:t>
            </a:r>
            <a:r>
              <a:rPr lang="en-US" b="1" dirty="0" smtClean="0">
                <a:solidFill>
                  <a:srgbClr val="7030A0"/>
                </a:solidFill>
              </a:rPr>
              <a:t> </a:t>
            </a: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29" name="Rectangle 28"/>
          <p:cNvSpPr>
            <a:spLocks noChangeArrowheads="1"/>
          </p:cNvSpPr>
          <p:nvPr/>
        </p:nvSpPr>
        <p:spPr bwMode="auto">
          <a:xfrm>
            <a:off x="7875636" y="4627358"/>
            <a:ext cx="1075936" cy="52322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b="1" dirty="0" smtClean="0">
                <a:solidFill>
                  <a:srgbClr val="7030A0"/>
                </a:solidFill>
              </a:rPr>
              <a:t>NH</a:t>
            </a:r>
            <a:r>
              <a:rPr lang="en-US" b="1" baseline="-25000" dirty="0" smtClean="0">
                <a:solidFill>
                  <a:srgbClr val="7030A0"/>
                </a:solidFill>
              </a:rPr>
              <a:t>4</a:t>
            </a:r>
            <a:r>
              <a:rPr lang="en-US" b="1" baseline="30000" dirty="0" smtClean="0">
                <a:solidFill>
                  <a:srgbClr val="7030A0"/>
                </a:solidFill>
              </a:rPr>
              <a:t>+</a:t>
            </a:r>
            <a:r>
              <a:rPr lang="en-US" b="1" dirty="0" smtClean="0">
                <a:solidFill>
                  <a:srgbClr val="7030A0"/>
                </a:solidFill>
              </a:rPr>
              <a:t> </a:t>
            </a: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30" name="Rectangle 29"/>
          <p:cNvSpPr>
            <a:spLocks noChangeArrowheads="1"/>
          </p:cNvSpPr>
          <p:nvPr/>
        </p:nvSpPr>
        <p:spPr bwMode="auto">
          <a:xfrm>
            <a:off x="1134300" y="4627358"/>
            <a:ext cx="1361270" cy="52322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b="1" dirty="0" smtClean="0">
                <a:solidFill>
                  <a:srgbClr val="7030A0"/>
                </a:solidFill>
              </a:rPr>
              <a:t>CrO</a:t>
            </a:r>
            <a:r>
              <a:rPr lang="en-US" b="1" baseline="-25000" dirty="0" smtClean="0">
                <a:solidFill>
                  <a:srgbClr val="7030A0"/>
                </a:solidFill>
              </a:rPr>
              <a:t>4</a:t>
            </a:r>
            <a:r>
              <a:rPr lang="en-US" b="1" baseline="30000" dirty="0" smtClean="0">
                <a:solidFill>
                  <a:srgbClr val="7030A0"/>
                </a:solidFill>
              </a:rPr>
              <a:t>2–</a:t>
            </a:r>
            <a:r>
              <a:rPr lang="en-US" b="1" dirty="0" smtClean="0">
                <a:solidFill>
                  <a:srgbClr val="7030A0"/>
                </a:solidFill>
              </a:rPr>
              <a:t> </a:t>
            </a: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31" name="Rectangle 30"/>
          <p:cNvSpPr>
            <a:spLocks noChangeArrowheads="1"/>
          </p:cNvSpPr>
          <p:nvPr/>
        </p:nvSpPr>
        <p:spPr bwMode="auto">
          <a:xfrm>
            <a:off x="2250176" y="4627358"/>
            <a:ext cx="1221809" cy="52322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b="1" dirty="0" smtClean="0">
                <a:solidFill>
                  <a:srgbClr val="7030A0"/>
                </a:solidFill>
              </a:rPr>
              <a:t>CO</a:t>
            </a:r>
            <a:r>
              <a:rPr lang="en-US" b="1" baseline="-25000" dirty="0" smtClean="0">
                <a:solidFill>
                  <a:srgbClr val="7030A0"/>
                </a:solidFill>
              </a:rPr>
              <a:t>3</a:t>
            </a:r>
            <a:r>
              <a:rPr lang="en-US" b="1" baseline="30000" dirty="0" smtClean="0">
                <a:solidFill>
                  <a:srgbClr val="7030A0"/>
                </a:solidFill>
              </a:rPr>
              <a:t>2–</a:t>
            </a:r>
            <a:r>
              <a:rPr lang="en-US" b="1" dirty="0" smtClean="0">
                <a:solidFill>
                  <a:srgbClr val="7030A0"/>
                </a:solidFill>
              </a:rPr>
              <a:t> </a:t>
            </a: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33" name="Rectangle 29"/>
          <p:cNvSpPr>
            <a:spLocks noChangeArrowheads="1"/>
          </p:cNvSpPr>
          <p:nvPr/>
        </p:nvSpPr>
        <p:spPr bwMode="auto">
          <a:xfrm>
            <a:off x="280110" y="5246087"/>
            <a:ext cx="8963608" cy="415498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sz="2100" b="1" i="1" dirty="0" smtClean="0">
                <a:solidFill>
                  <a:schemeClr val="tx1"/>
                </a:solidFill>
                <a:latin typeface="Arial Narrow" pitchFamily="34" charset="0"/>
              </a:rPr>
              <a:t>‘</a:t>
            </a:r>
            <a:r>
              <a:rPr lang="en-US" sz="2100" b="1" i="1" dirty="0" err="1" smtClean="0">
                <a:solidFill>
                  <a:schemeClr val="tx1"/>
                </a:solidFill>
                <a:latin typeface="Arial Narrow" pitchFamily="34" charset="0"/>
              </a:rPr>
              <a:t>Soooooo</a:t>
            </a:r>
            <a:r>
              <a:rPr lang="en-US" sz="2100" b="1" i="1" dirty="0" smtClean="0">
                <a:solidFill>
                  <a:schemeClr val="tx1"/>
                </a:solidFill>
                <a:latin typeface="Arial Narrow" pitchFamily="34" charset="0"/>
              </a:rPr>
              <a:t>… You two are always combined.’   </a:t>
            </a:r>
            <a:r>
              <a:rPr lang="en-US" sz="2100" b="1" dirty="0" smtClean="0">
                <a:solidFill>
                  <a:schemeClr val="tx1"/>
                </a:solidFill>
                <a:latin typeface="Arial Narrow" pitchFamily="34" charset="0"/>
              </a:rPr>
              <a:t>“</a:t>
            </a:r>
            <a:r>
              <a:rPr lang="en-US" sz="2100" b="1" dirty="0" err="1" smtClean="0">
                <a:solidFill>
                  <a:schemeClr val="tx1"/>
                </a:solidFill>
                <a:latin typeface="Arial Narrow" pitchFamily="34" charset="0"/>
              </a:rPr>
              <a:t>Naaaaht</a:t>
            </a:r>
            <a:r>
              <a:rPr lang="en-US" sz="2100" b="1" dirty="0" smtClean="0">
                <a:solidFill>
                  <a:schemeClr val="tx1"/>
                </a:solidFill>
                <a:latin typeface="Arial Narrow" pitchFamily="34" charset="0"/>
              </a:rPr>
              <a:t> when we’re strongly basic.”</a:t>
            </a:r>
            <a:endParaRPr lang="en-US" sz="21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34" name="Rectangle 33"/>
          <p:cNvSpPr>
            <a:spLocks noChangeArrowheads="1"/>
          </p:cNvSpPr>
          <p:nvPr/>
        </p:nvSpPr>
        <p:spPr bwMode="auto">
          <a:xfrm>
            <a:off x="281009" y="5745836"/>
            <a:ext cx="763351" cy="58477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sz="3200" b="1" dirty="0" smtClean="0">
                <a:solidFill>
                  <a:schemeClr val="tx1"/>
                </a:solidFill>
              </a:rPr>
              <a:t>S</a:t>
            </a:r>
            <a:r>
              <a:rPr lang="en-US" sz="3200" b="1" baseline="30000" dirty="0" smtClean="0">
                <a:solidFill>
                  <a:schemeClr val="tx1"/>
                </a:solidFill>
              </a:rPr>
              <a:t>2–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35" name="Rectangle 34"/>
          <p:cNvSpPr>
            <a:spLocks noChangeArrowheads="1"/>
          </p:cNvSpPr>
          <p:nvPr/>
        </p:nvSpPr>
        <p:spPr bwMode="auto">
          <a:xfrm>
            <a:off x="913136" y="5745836"/>
            <a:ext cx="952505" cy="58477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sz="3200" b="1" dirty="0" smtClean="0">
                <a:solidFill>
                  <a:schemeClr val="tx1"/>
                </a:solidFill>
              </a:rPr>
              <a:t>OH</a:t>
            </a:r>
            <a:r>
              <a:rPr lang="en-US" sz="3200" b="1" baseline="30000" dirty="0" smtClean="0">
                <a:solidFill>
                  <a:schemeClr val="tx1"/>
                </a:solidFill>
              </a:rPr>
              <a:t>–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36" name="Rectangle 35"/>
          <p:cNvSpPr>
            <a:spLocks noChangeArrowheads="1"/>
          </p:cNvSpPr>
          <p:nvPr/>
        </p:nvSpPr>
        <p:spPr bwMode="auto">
          <a:xfrm>
            <a:off x="5160559" y="5742408"/>
            <a:ext cx="1204176" cy="58477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sz="3200" b="1" dirty="0" smtClean="0">
                <a:solidFill>
                  <a:schemeClr val="tx1"/>
                </a:solidFill>
              </a:rPr>
              <a:t>NH</a:t>
            </a:r>
            <a:r>
              <a:rPr lang="en-US" sz="3200" b="1" baseline="-25000" dirty="0" smtClean="0">
                <a:solidFill>
                  <a:schemeClr val="tx1"/>
                </a:solidFill>
              </a:rPr>
              <a:t>4</a:t>
            </a:r>
            <a:r>
              <a:rPr lang="en-US" sz="3200" b="1" baseline="30000" dirty="0" smtClean="0">
                <a:solidFill>
                  <a:schemeClr val="tx1"/>
                </a:solidFill>
              </a:rPr>
              <a:t>+</a:t>
            </a:r>
            <a:r>
              <a:rPr lang="en-US" sz="3200" b="1" dirty="0" smtClean="0">
                <a:solidFill>
                  <a:schemeClr val="tx1"/>
                </a:solidFill>
              </a:rPr>
              <a:t> 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37" name="Rectangle 36"/>
          <p:cNvSpPr>
            <a:spLocks noChangeArrowheads="1"/>
          </p:cNvSpPr>
          <p:nvPr/>
        </p:nvSpPr>
        <p:spPr bwMode="auto">
          <a:xfrm>
            <a:off x="7423771" y="5742408"/>
            <a:ext cx="1393330" cy="58477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sz="3200" b="1" dirty="0" smtClean="0">
                <a:solidFill>
                  <a:schemeClr val="tx1"/>
                </a:solidFill>
              </a:rPr>
              <a:t>SBCs </a:t>
            </a:r>
            <a:endParaRPr lang="en-US" sz="3200" b="1" dirty="0">
              <a:solidFill>
                <a:schemeClr val="tx1"/>
              </a:solidFill>
            </a:endParaRPr>
          </a:p>
        </p:txBody>
      </p:sp>
      <p:grpSp>
        <p:nvGrpSpPr>
          <p:cNvPr id="38" name="Group 100"/>
          <p:cNvGrpSpPr>
            <a:grpSpLocks noChangeAspect="1"/>
          </p:cNvGrpSpPr>
          <p:nvPr/>
        </p:nvGrpSpPr>
        <p:grpSpPr bwMode="auto">
          <a:xfrm>
            <a:off x="7190370" y="5749326"/>
            <a:ext cx="199136" cy="497840"/>
            <a:chOff x="2468" y="3345"/>
            <a:chExt cx="264" cy="660"/>
          </a:xfrm>
        </p:grpSpPr>
        <p:sp>
          <p:nvSpPr>
            <p:cNvPr id="39" name="Rectangle 101"/>
            <p:cNvSpPr>
              <a:spLocks noChangeArrowheads="1"/>
            </p:cNvSpPr>
            <p:nvPr/>
          </p:nvSpPr>
          <p:spPr bwMode="auto">
            <a:xfrm>
              <a:off x="2468" y="3345"/>
              <a:ext cx="132" cy="132"/>
            </a:xfrm>
            <a:prstGeom prst="rect">
              <a:avLst/>
            </a:prstGeom>
            <a:solidFill>
              <a:srgbClr val="000000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3200"/>
            </a:p>
          </p:txBody>
        </p:sp>
        <p:sp>
          <p:nvSpPr>
            <p:cNvPr id="40" name="Rectangle 102"/>
            <p:cNvSpPr>
              <a:spLocks noChangeArrowheads="1"/>
            </p:cNvSpPr>
            <p:nvPr/>
          </p:nvSpPr>
          <p:spPr bwMode="auto">
            <a:xfrm>
              <a:off x="2468" y="3477"/>
              <a:ext cx="132" cy="132"/>
            </a:xfrm>
            <a:prstGeom prst="rect">
              <a:avLst/>
            </a:prstGeom>
            <a:solidFill>
              <a:srgbClr val="000000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3200"/>
            </a:p>
          </p:txBody>
        </p:sp>
        <p:sp>
          <p:nvSpPr>
            <p:cNvPr id="41" name="Rectangle 103"/>
            <p:cNvSpPr>
              <a:spLocks noChangeArrowheads="1"/>
            </p:cNvSpPr>
            <p:nvPr/>
          </p:nvSpPr>
          <p:spPr bwMode="auto">
            <a:xfrm>
              <a:off x="2468" y="3609"/>
              <a:ext cx="132" cy="132"/>
            </a:xfrm>
            <a:prstGeom prst="rect">
              <a:avLst/>
            </a:prstGeom>
            <a:solidFill>
              <a:srgbClr val="000000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3200"/>
            </a:p>
          </p:txBody>
        </p:sp>
        <p:sp>
          <p:nvSpPr>
            <p:cNvPr id="42" name="Rectangle 104"/>
            <p:cNvSpPr>
              <a:spLocks noChangeArrowheads="1"/>
            </p:cNvSpPr>
            <p:nvPr/>
          </p:nvSpPr>
          <p:spPr bwMode="auto">
            <a:xfrm>
              <a:off x="2468" y="3741"/>
              <a:ext cx="132" cy="132"/>
            </a:xfrm>
            <a:prstGeom prst="rect">
              <a:avLst/>
            </a:prstGeom>
            <a:solidFill>
              <a:srgbClr val="000000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3200"/>
            </a:p>
          </p:txBody>
        </p:sp>
        <p:sp>
          <p:nvSpPr>
            <p:cNvPr id="43" name="Rectangle 105"/>
            <p:cNvSpPr>
              <a:spLocks noChangeArrowheads="1"/>
            </p:cNvSpPr>
            <p:nvPr/>
          </p:nvSpPr>
          <p:spPr bwMode="auto">
            <a:xfrm>
              <a:off x="2468" y="3873"/>
              <a:ext cx="132" cy="132"/>
            </a:xfrm>
            <a:prstGeom prst="rect">
              <a:avLst/>
            </a:prstGeom>
            <a:solidFill>
              <a:srgbClr val="000000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3200"/>
            </a:p>
          </p:txBody>
        </p:sp>
        <p:sp>
          <p:nvSpPr>
            <p:cNvPr id="44" name="Rectangle 106"/>
            <p:cNvSpPr>
              <a:spLocks noChangeArrowheads="1"/>
            </p:cNvSpPr>
            <p:nvPr/>
          </p:nvSpPr>
          <p:spPr bwMode="auto">
            <a:xfrm>
              <a:off x="2600" y="3609"/>
              <a:ext cx="132" cy="132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3200"/>
            </a:p>
          </p:txBody>
        </p:sp>
        <p:sp>
          <p:nvSpPr>
            <p:cNvPr id="45" name="Rectangle 107"/>
            <p:cNvSpPr>
              <a:spLocks noChangeArrowheads="1"/>
            </p:cNvSpPr>
            <p:nvPr/>
          </p:nvSpPr>
          <p:spPr bwMode="auto">
            <a:xfrm>
              <a:off x="2600" y="3741"/>
              <a:ext cx="132" cy="132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3200"/>
            </a:p>
          </p:txBody>
        </p:sp>
        <p:sp>
          <p:nvSpPr>
            <p:cNvPr id="46" name="Rectangle 108"/>
            <p:cNvSpPr>
              <a:spLocks noChangeArrowheads="1"/>
            </p:cNvSpPr>
            <p:nvPr/>
          </p:nvSpPr>
          <p:spPr bwMode="auto">
            <a:xfrm>
              <a:off x="2600" y="3873"/>
              <a:ext cx="132" cy="132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3200"/>
            </a:p>
          </p:txBody>
        </p:sp>
        <p:sp>
          <p:nvSpPr>
            <p:cNvPr id="47" name="Rectangle 109"/>
            <p:cNvSpPr>
              <a:spLocks noChangeArrowheads="1"/>
            </p:cNvSpPr>
            <p:nvPr/>
          </p:nvSpPr>
          <p:spPr bwMode="auto">
            <a:xfrm>
              <a:off x="2600" y="3609"/>
              <a:ext cx="132" cy="132"/>
            </a:xfrm>
            <a:prstGeom prst="rect">
              <a:avLst/>
            </a:prstGeom>
            <a:solidFill>
              <a:srgbClr val="000000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3200"/>
            </a:p>
          </p:txBody>
        </p:sp>
        <p:sp>
          <p:nvSpPr>
            <p:cNvPr id="48" name="Rectangle 110"/>
            <p:cNvSpPr>
              <a:spLocks noChangeArrowheads="1"/>
            </p:cNvSpPr>
            <p:nvPr/>
          </p:nvSpPr>
          <p:spPr bwMode="auto">
            <a:xfrm>
              <a:off x="2600" y="3741"/>
              <a:ext cx="132" cy="132"/>
            </a:xfrm>
            <a:prstGeom prst="rect">
              <a:avLst/>
            </a:prstGeom>
            <a:solidFill>
              <a:srgbClr val="000000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3200"/>
            </a:p>
          </p:txBody>
        </p:sp>
        <p:sp>
          <p:nvSpPr>
            <p:cNvPr id="49" name="Rectangle 111"/>
            <p:cNvSpPr>
              <a:spLocks noChangeArrowheads="1"/>
            </p:cNvSpPr>
            <p:nvPr/>
          </p:nvSpPr>
          <p:spPr bwMode="auto">
            <a:xfrm>
              <a:off x="2600" y="3873"/>
              <a:ext cx="132" cy="132"/>
            </a:xfrm>
            <a:prstGeom prst="rect">
              <a:avLst/>
            </a:prstGeom>
            <a:solidFill>
              <a:srgbClr val="000000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3200"/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4328684" y="6326545"/>
            <a:ext cx="498855" cy="411327"/>
            <a:chOff x="119657" y="6331229"/>
            <a:chExt cx="498855" cy="411327"/>
          </a:xfrm>
        </p:grpSpPr>
        <p:sp>
          <p:nvSpPr>
            <p:cNvPr id="51" name="Octagon 50"/>
            <p:cNvSpPr/>
            <p:nvPr/>
          </p:nvSpPr>
          <p:spPr>
            <a:xfrm>
              <a:off x="163422" y="6331229"/>
              <a:ext cx="411327" cy="411327"/>
            </a:xfrm>
            <a:prstGeom prst="octagon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solidFill>
                  <a:srgbClr val="FFFFFF"/>
                </a:solidFill>
              </a:endParaRPr>
            </a:p>
          </p:txBody>
        </p:sp>
        <p:sp>
          <p:nvSpPr>
            <p:cNvPr id="52" name="Text Box 30"/>
            <p:cNvSpPr txBox="1">
              <a:spLocks noChangeArrowheads="1"/>
            </p:cNvSpPr>
            <p:nvPr/>
          </p:nvSpPr>
          <p:spPr bwMode="auto">
            <a:xfrm>
              <a:off x="119657" y="6406087"/>
              <a:ext cx="498855" cy="261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1440" rIns="91440">
              <a:spAutoFit/>
            </a:bodyPr>
            <a:lstStyle/>
            <a:p>
              <a:pPr algn="ctr"/>
              <a:r>
                <a:rPr lang="en-US" sz="1100" b="1" dirty="0" smtClean="0">
                  <a:solidFill>
                    <a:srgbClr val="FFFFFF"/>
                  </a:solidFill>
                  <a:latin typeface="Arial Narrow" panose="020B0606020202030204" pitchFamily="34" charset="0"/>
                </a:rPr>
                <a:t>STOP</a:t>
              </a:r>
              <a:endParaRPr lang="en-US" sz="1100" b="1" dirty="0">
                <a:solidFill>
                  <a:srgbClr val="FFFFFF"/>
                </a:solidFill>
                <a:latin typeface="Arial Narrow" panose="020B0606020202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333100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7248</TotalTime>
  <Words>4588</Words>
  <Application>Microsoft Office PowerPoint</Application>
  <PresentationFormat>On-screen Show (4:3)</PresentationFormat>
  <Paragraphs>1155</Paragraphs>
  <Slides>69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69</vt:i4>
      </vt:variant>
    </vt:vector>
  </HeadingPairs>
  <TitlesOfParts>
    <vt:vector size="79" baseType="lpstr">
      <vt:lpstr>Arial</vt:lpstr>
      <vt:lpstr>Arial Narrow</vt:lpstr>
      <vt:lpstr>Calibri</vt:lpstr>
      <vt:lpstr>Symbol</vt:lpstr>
      <vt:lpstr>Times New Roman</vt:lpstr>
      <vt:lpstr>Wingdings</vt:lpstr>
      <vt:lpstr>Default Design</vt:lpstr>
      <vt:lpstr>2_Default Design</vt:lpstr>
      <vt:lpstr>4_Default Design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Bergmann, John</dc:creator>
  <cp:lastModifiedBy>Bergmann, John</cp:lastModifiedBy>
  <cp:revision>272</cp:revision>
  <cp:lastPrinted>2011-11-08T18:57:07Z</cp:lastPrinted>
  <dcterms:created xsi:type="dcterms:W3CDTF">2007-10-19T23:57:29Z</dcterms:created>
  <dcterms:modified xsi:type="dcterms:W3CDTF">2020-05-22T05:02:49Z</dcterms:modified>
</cp:coreProperties>
</file>