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1"/>
  </p:notesMasterIdLst>
  <p:sldIdLst>
    <p:sldId id="314" r:id="rId3"/>
    <p:sldId id="315" r:id="rId4"/>
    <p:sldId id="316" r:id="rId5"/>
    <p:sldId id="317" r:id="rId6"/>
    <p:sldId id="360" r:id="rId7"/>
    <p:sldId id="385" r:id="rId8"/>
    <p:sldId id="325" r:id="rId9"/>
    <p:sldId id="318" r:id="rId10"/>
    <p:sldId id="319" r:id="rId11"/>
    <p:sldId id="320" r:id="rId12"/>
    <p:sldId id="350" r:id="rId13"/>
    <p:sldId id="351" r:id="rId14"/>
    <p:sldId id="384" r:id="rId15"/>
    <p:sldId id="322" r:id="rId16"/>
    <p:sldId id="323" r:id="rId17"/>
    <p:sldId id="321" r:id="rId18"/>
    <p:sldId id="324" r:id="rId19"/>
    <p:sldId id="378" r:id="rId20"/>
    <p:sldId id="274" r:id="rId21"/>
    <p:sldId id="275" r:id="rId22"/>
    <p:sldId id="352" r:id="rId23"/>
    <p:sldId id="353" r:id="rId24"/>
    <p:sldId id="347" r:id="rId25"/>
    <p:sldId id="348" r:id="rId26"/>
    <p:sldId id="349" r:id="rId27"/>
    <p:sldId id="276" r:id="rId28"/>
    <p:sldId id="277" r:id="rId29"/>
    <p:sldId id="355" r:id="rId30"/>
    <p:sldId id="329" r:id="rId31"/>
    <p:sldId id="331" r:id="rId32"/>
    <p:sldId id="278" r:id="rId33"/>
    <p:sldId id="279" r:id="rId34"/>
    <p:sldId id="332" r:id="rId35"/>
    <p:sldId id="334" r:id="rId36"/>
    <p:sldId id="383" r:id="rId37"/>
    <p:sldId id="335" r:id="rId38"/>
    <p:sldId id="336" r:id="rId39"/>
    <p:sldId id="337" r:id="rId40"/>
    <p:sldId id="338" r:id="rId41"/>
    <p:sldId id="339" r:id="rId42"/>
    <p:sldId id="340" r:id="rId43"/>
    <p:sldId id="280" r:id="rId44"/>
    <p:sldId id="344" r:id="rId45"/>
    <p:sldId id="343" r:id="rId46"/>
    <p:sldId id="346" r:id="rId47"/>
    <p:sldId id="345" r:id="rId48"/>
    <p:sldId id="281" r:id="rId49"/>
    <p:sldId id="282" r:id="rId50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800" b="1" kern="1200">
        <a:solidFill>
          <a:srgbClr val="FF0000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800" b="1" kern="1200">
        <a:solidFill>
          <a:srgbClr val="FF0000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800" b="1" kern="1200">
        <a:solidFill>
          <a:srgbClr val="FF0000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800" b="1" kern="1200">
        <a:solidFill>
          <a:srgbClr val="FF0000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800" b="1" kern="1200">
        <a:solidFill>
          <a:srgbClr val="FF0000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rgbClr val="FF0000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rgbClr val="FF0000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rgbClr val="FF0000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rgbClr val="FF0000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3399"/>
    <a:srgbClr val="CC00FF"/>
    <a:srgbClr val="61F3F7"/>
    <a:srgbClr val="A50021"/>
    <a:srgbClr val="009900"/>
    <a:srgbClr val="00CC00"/>
    <a:srgbClr val="000066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1080" y="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-4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62366E4-8714-4BF5-B695-58DD6657FF33}" type="datetimeFigureOut">
              <a:rPr lang="en-US"/>
              <a:pPr>
                <a:defRPr/>
              </a:pPr>
              <a:t>5/21/2020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01D0338-E4FF-4F1A-BF73-B8184E637E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0136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4F644CE-0444-402A-BE87-D88AFED539D2}" type="slidenum">
              <a:rPr lang="en-US" smtClean="0">
                <a:latin typeface="Arial" pitchFamily="34" charset="0"/>
              </a:rPr>
              <a:pPr/>
              <a:t>17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024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DBE55-4BD0-41C4-9BFF-D1D9FD314F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85675-39AA-48AD-B416-0C1C37499E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61313-6E41-4177-80BD-C892BCE183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DE3C6-20D3-45B6-A253-9711AFC3D19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0763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B4B12-37B1-42E9-9172-A5D5A4F79C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2881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04228F-938C-4725-BE5B-36179FA8BE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4667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286D5-BDB1-47B1-943A-88F0ECC610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6194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C1B81-726C-4497-833B-3E6600DF82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4026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89E41-8ABF-4F30-BEB7-FB7D3C706A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8217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73C18-E9C2-4622-8ECD-39C3B7BF76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4378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EF905-5377-4936-BA9E-FFF646B1C6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433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2DDBF-2354-4350-A8E4-F5498C48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20767-1D1F-4759-8717-45352371F5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1643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DA13A-9B4E-4507-994E-AC033BD6FE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8831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9CFD7-0723-41C4-A365-6F7DFEFC59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6580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0B0CE-700E-476E-89DA-F67336E2DF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8818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0707D-FE8F-46B5-9CBE-069999E800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143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29E5E-CC13-42AB-87A4-350BF21CC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D36CE-AC1E-429C-8708-87C5D01490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21E94C-58AB-4244-BD3A-8E4C8949B5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B66B7-1DD9-4BDD-B070-E1A6A16B6E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5769A-95A1-4E78-A579-DD040764FC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D09BF-31CC-4163-BF4F-E657AAFA7E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35E58-1FE0-4C94-8C3B-536934E4C3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BE1C305A-3E04-4083-9BBC-21BC7D126D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 algn="l">
              <a:defRPr/>
            </a:pPr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8C21F09E-4F60-4B59-9D48-5C3D6234CE52}" type="slidenum">
              <a:rPr lang="en-US" b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37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709613" y="195263"/>
            <a:ext cx="77406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/>
              <a:t>Historical Development of the Atomic Model</a:t>
            </a:r>
            <a:r>
              <a:rPr lang="en-US" b="0"/>
              <a:t> </a:t>
            </a:r>
          </a:p>
        </p:txBody>
      </p:sp>
      <p:sp>
        <p:nvSpPr>
          <p:cNvPr id="121861" name="Text Box 5"/>
          <p:cNvSpPr txBox="1">
            <a:spLocks noChangeArrowheads="1"/>
          </p:cNvSpPr>
          <p:nvPr/>
        </p:nvSpPr>
        <p:spPr bwMode="auto">
          <a:xfrm>
            <a:off x="2600325" y="4335463"/>
            <a:ext cx="2590800" cy="9906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b="0" u="sng">
                <a:cs typeface="Times New Roman" pitchFamily="18" charset="0"/>
              </a:rPr>
              <a:t>Greek model</a:t>
            </a:r>
            <a:endParaRPr lang="en-US" b="0" u="sng"/>
          </a:p>
          <a:p>
            <a:pPr eaLnBrk="0" hangingPunct="0"/>
            <a:r>
              <a:rPr lang="en-US" b="0">
                <a:ea typeface="Times New Roman" pitchFamily="18" charset="0"/>
                <a:cs typeface="Arial" pitchFamily="34" charset="0"/>
              </a:rPr>
              <a:t>of atom</a:t>
            </a:r>
            <a:endParaRPr lang="en-US" b="0"/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4933950" y="1490663"/>
            <a:ext cx="37052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tabLst>
                <a:tab pos="457200" algn="l"/>
              </a:tabLst>
            </a:pPr>
            <a:r>
              <a:rPr lang="en-US" i="1">
                <a:ea typeface="Times New Roman" pitchFamily="18" charset="0"/>
                <a:cs typeface="Arial" pitchFamily="34" charset="0"/>
              </a:rPr>
              <a:t>Greeks (~400 B.C.E.)</a:t>
            </a:r>
            <a:endParaRPr lang="en-US" b="0"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21863" name="Rectangle 7"/>
          <p:cNvSpPr>
            <a:spLocks noChangeArrowheads="1"/>
          </p:cNvSpPr>
          <p:nvPr/>
        </p:nvSpPr>
        <p:spPr bwMode="auto">
          <a:xfrm>
            <a:off x="757238" y="3357563"/>
            <a:ext cx="62420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Matter is discontinuous (i.e., “grainy”). </a:t>
            </a:r>
          </a:p>
        </p:txBody>
      </p:sp>
      <p:sp>
        <p:nvSpPr>
          <p:cNvPr id="121864" name="Oval 8"/>
          <p:cNvSpPr>
            <a:spLocks noChangeArrowheads="1"/>
          </p:cNvSpPr>
          <p:nvPr/>
        </p:nvSpPr>
        <p:spPr bwMode="auto">
          <a:xfrm>
            <a:off x="6346825" y="3878263"/>
            <a:ext cx="1981200" cy="1981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65" name="Rectangle 9"/>
          <p:cNvSpPr>
            <a:spLocks noChangeArrowheads="1"/>
          </p:cNvSpPr>
          <p:nvPr/>
        </p:nvSpPr>
        <p:spPr bwMode="auto">
          <a:xfrm>
            <a:off x="396875" y="2797175"/>
            <a:ext cx="683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/>
              <a:t>-- Democritus    Leucippus   (and others)</a:t>
            </a:r>
          </a:p>
        </p:txBody>
      </p:sp>
      <p:pic>
        <p:nvPicPr>
          <p:cNvPr id="121866" name="Picture 10" descr="Democrit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8700" y="950913"/>
            <a:ext cx="1714500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67" name="Picture 11" descr="democr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8175" y="1073150"/>
            <a:ext cx="13589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68" name="Rectangle 12"/>
          <p:cNvSpPr>
            <a:spLocks noChangeArrowheads="1"/>
          </p:cNvSpPr>
          <p:nvPr/>
        </p:nvSpPr>
        <p:spPr bwMode="auto">
          <a:xfrm>
            <a:off x="527050" y="5592763"/>
            <a:ext cx="6118225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-- Plato and Aristotle disagreed,</a:t>
            </a:r>
          </a:p>
          <a:p>
            <a:pPr algn="l"/>
            <a:r>
              <a:rPr lang="en-US" b="0"/>
              <a:t>   saying that matter was continuous.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1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1" grpId="0" animBg="1"/>
      <p:bldP spid="121864" grpId="0" animBg="1"/>
      <p:bldP spid="12186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349250" y="317500"/>
            <a:ext cx="62484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US" b="0"/>
              <a:t>Since atom was known to be</a:t>
            </a:r>
          </a:p>
          <a:p>
            <a:pPr algn="l"/>
            <a:r>
              <a:rPr lang="en-US" b="0"/>
              <a:t>electrically neutral, he proposed the </a:t>
            </a:r>
            <a:r>
              <a:rPr lang="en-US" b="0" u="sng"/>
              <a:t>plum pudding model</a:t>
            </a:r>
            <a:r>
              <a:rPr lang="en-US" b="0"/>
              <a:t>. </a:t>
            </a:r>
          </a:p>
        </p:txBody>
      </p:sp>
      <p:sp>
        <p:nvSpPr>
          <p:cNvPr id="128004" name="Text Box 4"/>
          <p:cNvSpPr txBox="1">
            <a:spLocks noChangeArrowheads="1"/>
          </p:cNvSpPr>
          <p:nvPr/>
        </p:nvSpPr>
        <p:spPr bwMode="auto">
          <a:xfrm>
            <a:off x="5891213" y="5486400"/>
            <a:ext cx="2895600" cy="1066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b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Thomson’s plum pudding model</a:t>
            </a:r>
          </a:p>
        </p:txBody>
      </p:sp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782638" y="1970088"/>
            <a:ext cx="5224462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ea typeface="Times New Roman" pitchFamily="18" charset="0"/>
                <a:cs typeface="Arial" pitchFamily="34" charset="0"/>
              </a:rPr>
              <a:t>-- Equal quantities of (+) and (–)</a:t>
            </a:r>
          </a:p>
          <a:p>
            <a:pPr algn="l"/>
            <a:r>
              <a:rPr lang="en-US" b="0">
                <a:ea typeface="Times New Roman" pitchFamily="18" charset="0"/>
                <a:cs typeface="Arial" pitchFamily="34" charset="0"/>
              </a:rPr>
              <a:t>   charge distributed uniformly</a:t>
            </a:r>
          </a:p>
          <a:p>
            <a:pPr algn="l"/>
            <a:r>
              <a:rPr lang="en-US" b="0">
                <a:ea typeface="Times New Roman" pitchFamily="18" charset="0"/>
                <a:cs typeface="Arial" pitchFamily="34" charset="0"/>
              </a:rPr>
              <a:t>   in atom. </a:t>
            </a:r>
          </a:p>
        </p:txBody>
      </p:sp>
      <p:sp>
        <p:nvSpPr>
          <p:cNvPr id="128006" name="Rectangle 6"/>
          <p:cNvSpPr>
            <a:spLocks noChangeArrowheads="1"/>
          </p:cNvSpPr>
          <p:nvPr/>
        </p:nvSpPr>
        <p:spPr bwMode="auto">
          <a:xfrm>
            <a:off x="749300" y="3419475"/>
            <a:ext cx="49752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-- (+) is ~2000X more massive</a:t>
            </a:r>
          </a:p>
          <a:p>
            <a:pPr algn="l"/>
            <a:r>
              <a:rPr lang="en-US" b="0"/>
              <a:t>    than (–).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904875" y="4291013"/>
            <a:ext cx="4114800" cy="2346325"/>
            <a:chOff x="912" y="2976"/>
            <a:chExt cx="2076" cy="1184"/>
          </a:xfrm>
        </p:grpSpPr>
        <p:sp>
          <p:nvSpPr>
            <p:cNvPr id="10273" name="Rectangle 9"/>
            <p:cNvSpPr>
              <a:spLocks noChangeArrowheads="1"/>
            </p:cNvSpPr>
            <p:nvPr/>
          </p:nvSpPr>
          <p:spPr bwMode="auto">
            <a:xfrm>
              <a:off x="912" y="3383"/>
              <a:ext cx="960" cy="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(plum</a:t>
              </a:r>
            </a:p>
            <a:p>
              <a:r>
                <a:rPr lang="en-US" sz="2000">
                  <a:solidFill>
                    <a:schemeClr val="tx1"/>
                  </a:solidFill>
                </a:rPr>
                <a:t>pudding)</a:t>
              </a:r>
            </a:p>
          </p:txBody>
        </p:sp>
        <p:pic>
          <p:nvPicPr>
            <p:cNvPr id="10274" name="Picture 10" descr="dog-christmas-pud-s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44" y="2976"/>
              <a:ext cx="1044" cy="1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6089650" y="2898775"/>
            <a:ext cx="2879725" cy="2387600"/>
            <a:chOff x="3854" y="1862"/>
            <a:chExt cx="1814" cy="1504"/>
          </a:xfrm>
        </p:grpSpPr>
        <p:sp>
          <p:nvSpPr>
            <p:cNvPr id="10249" name="Text Box 12"/>
            <p:cNvSpPr txBox="1">
              <a:spLocks noChangeArrowheads="1"/>
            </p:cNvSpPr>
            <p:nvPr/>
          </p:nvSpPr>
          <p:spPr bwMode="auto">
            <a:xfrm>
              <a:off x="4023" y="2304"/>
              <a:ext cx="360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4800" b="0">
                  <a:solidFill>
                    <a:schemeClr val="tx1"/>
                  </a:solidFill>
                </a:rPr>
                <a:t>+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0250" name="Text Box 13"/>
            <p:cNvSpPr txBox="1">
              <a:spLocks noChangeArrowheads="1"/>
            </p:cNvSpPr>
            <p:nvPr/>
          </p:nvSpPr>
          <p:spPr bwMode="auto">
            <a:xfrm>
              <a:off x="4959" y="2664"/>
              <a:ext cx="2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1600" b="0">
                  <a:solidFill>
                    <a:schemeClr val="tx1"/>
                  </a:solidFill>
                </a:rPr>
                <a:t>–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0251" name="Text Box 14"/>
            <p:cNvSpPr txBox="1">
              <a:spLocks noChangeArrowheads="1"/>
            </p:cNvSpPr>
            <p:nvPr/>
          </p:nvSpPr>
          <p:spPr bwMode="auto">
            <a:xfrm>
              <a:off x="4527" y="2880"/>
              <a:ext cx="360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4800" b="0">
                  <a:solidFill>
                    <a:schemeClr val="tx1"/>
                  </a:solidFill>
                </a:rPr>
                <a:t>+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0252" name="Text Box 15"/>
            <p:cNvSpPr txBox="1">
              <a:spLocks noChangeArrowheads="1"/>
            </p:cNvSpPr>
            <p:nvPr/>
          </p:nvSpPr>
          <p:spPr bwMode="auto">
            <a:xfrm>
              <a:off x="4728" y="1872"/>
              <a:ext cx="360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4800" b="0">
                  <a:solidFill>
                    <a:schemeClr val="tx1"/>
                  </a:solidFill>
                </a:rPr>
                <a:t>+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0253" name="Text Box 16"/>
            <p:cNvSpPr txBox="1">
              <a:spLocks noChangeArrowheads="1"/>
            </p:cNvSpPr>
            <p:nvPr/>
          </p:nvSpPr>
          <p:spPr bwMode="auto">
            <a:xfrm>
              <a:off x="4383" y="2448"/>
              <a:ext cx="360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4800" b="0">
                  <a:solidFill>
                    <a:schemeClr val="tx1"/>
                  </a:solidFill>
                </a:rPr>
                <a:t>+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0254" name="Text Box 17"/>
            <p:cNvSpPr txBox="1">
              <a:spLocks noChangeArrowheads="1"/>
            </p:cNvSpPr>
            <p:nvPr/>
          </p:nvSpPr>
          <p:spPr bwMode="auto">
            <a:xfrm>
              <a:off x="4239" y="1965"/>
              <a:ext cx="360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4800" b="0">
                  <a:solidFill>
                    <a:schemeClr val="tx1"/>
                  </a:solidFill>
                </a:rPr>
                <a:t>+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0255" name="Text Box 18"/>
            <p:cNvSpPr txBox="1">
              <a:spLocks noChangeArrowheads="1"/>
            </p:cNvSpPr>
            <p:nvPr/>
          </p:nvSpPr>
          <p:spPr bwMode="auto">
            <a:xfrm>
              <a:off x="4119" y="2736"/>
              <a:ext cx="360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4800" b="0">
                  <a:solidFill>
                    <a:schemeClr val="tx1"/>
                  </a:solidFill>
                </a:rPr>
                <a:t>+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0256" name="Text Box 19"/>
            <p:cNvSpPr txBox="1">
              <a:spLocks noChangeArrowheads="1"/>
            </p:cNvSpPr>
            <p:nvPr/>
          </p:nvSpPr>
          <p:spPr bwMode="auto">
            <a:xfrm>
              <a:off x="4455" y="2088"/>
              <a:ext cx="360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4800" b="0">
                  <a:solidFill>
                    <a:schemeClr val="tx1"/>
                  </a:solidFill>
                </a:rPr>
                <a:t>+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0257" name="Text Box 20"/>
            <p:cNvSpPr txBox="1">
              <a:spLocks noChangeArrowheads="1"/>
            </p:cNvSpPr>
            <p:nvPr/>
          </p:nvSpPr>
          <p:spPr bwMode="auto">
            <a:xfrm>
              <a:off x="4959" y="2016"/>
              <a:ext cx="360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4800" b="0">
                  <a:solidFill>
                    <a:schemeClr val="tx1"/>
                  </a:solidFill>
                </a:rPr>
                <a:t>+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0258" name="Text Box 21"/>
            <p:cNvSpPr txBox="1">
              <a:spLocks noChangeArrowheads="1"/>
            </p:cNvSpPr>
            <p:nvPr/>
          </p:nvSpPr>
          <p:spPr bwMode="auto">
            <a:xfrm>
              <a:off x="5085" y="2307"/>
              <a:ext cx="360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4800" b="0">
                  <a:solidFill>
                    <a:schemeClr val="tx1"/>
                  </a:solidFill>
                </a:rPr>
                <a:t>+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0259" name="Text Box 22"/>
            <p:cNvSpPr txBox="1">
              <a:spLocks noChangeArrowheads="1"/>
            </p:cNvSpPr>
            <p:nvPr/>
          </p:nvSpPr>
          <p:spPr bwMode="auto">
            <a:xfrm>
              <a:off x="4887" y="2736"/>
              <a:ext cx="360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4800" b="0">
                  <a:solidFill>
                    <a:schemeClr val="tx1"/>
                  </a:solidFill>
                </a:rPr>
                <a:t>+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0260" name="Text Box 23"/>
            <p:cNvSpPr txBox="1">
              <a:spLocks noChangeArrowheads="1"/>
            </p:cNvSpPr>
            <p:nvPr/>
          </p:nvSpPr>
          <p:spPr bwMode="auto">
            <a:xfrm>
              <a:off x="4671" y="2304"/>
              <a:ext cx="360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4800" b="0">
                  <a:solidFill>
                    <a:schemeClr val="tx1"/>
                  </a:solidFill>
                </a:rPr>
                <a:t>+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0261" name="Text Box 24"/>
            <p:cNvSpPr txBox="1">
              <a:spLocks noChangeArrowheads="1"/>
            </p:cNvSpPr>
            <p:nvPr/>
          </p:nvSpPr>
          <p:spPr bwMode="auto">
            <a:xfrm>
              <a:off x="4743" y="2880"/>
              <a:ext cx="2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1600" b="0">
                  <a:solidFill>
                    <a:schemeClr val="tx1"/>
                  </a:solidFill>
                </a:rPr>
                <a:t>–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0262" name="Text Box 25"/>
            <p:cNvSpPr txBox="1">
              <a:spLocks noChangeArrowheads="1"/>
            </p:cNvSpPr>
            <p:nvPr/>
          </p:nvSpPr>
          <p:spPr bwMode="auto">
            <a:xfrm>
              <a:off x="4959" y="2376"/>
              <a:ext cx="2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1600" b="0">
                  <a:solidFill>
                    <a:schemeClr val="tx1"/>
                  </a:solidFill>
                </a:rPr>
                <a:t>–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0263" name="Text Box 26"/>
            <p:cNvSpPr txBox="1">
              <a:spLocks noChangeArrowheads="1"/>
            </p:cNvSpPr>
            <p:nvPr/>
          </p:nvSpPr>
          <p:spPr bwMode="auto">
            <a:xfrm>
              <a:off x="4383" y="2952"/>
              <a:ext cx="2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1600" b="0">
                  <a:solidFill>
                    <a:schemeClr val="tx1"/>
                  </a:solidFill>
                </a:rPr>
                <a:t>–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0264" name="Text Box 27"/>
            <p:cNvSpPr txBox="1">
              <a:spLocks noChangeArrowheads="1"/>
            </p:cNvSpPr>
            <p:nvPr/>
          </p:nvSpPr>
          <p:spPr bwMode="auto">
            <a:xfrm>
              <a:off x="4059" y="2688"/>
              <a:ext cx="2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1600" b="0">
                  <a:solidFill>
                    <a:schemeClr val="tx1"/>
                  </a:solidFill>
                </a:rPr>
                <a:t>–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0265" name="Text Box 28"/>
            <p:cNvSpPr txBox="1">
              <a:spLocks noChangeArrowheads="1"/>
            </p:cNvSpPr>
            <p:nvPr/>
          </p:nvSpPr>
          <p:spPr bwMode="auto">
            <a:xfrm>
              <a:off x="4671" y="2664"/>
              <a:ext cx="2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1600" b="0">
                  <a:solidFill>
                    <a:schemeClr val="tx1"/>
                  </a:solidFill>
                </a:rPr>
                <a:t>–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0266" name="Text Box 29"/>
            <p:cNvSpPr txBox="1">
              <a:spLocks noChangeArrowheads="1"/>
            </p:cNvSpPr>
            <p:nvPr/>
          </p:nvSpPr>
          <p:spPr bwMode="auto">
            <a:xfrm>
              <a:off x="4344" y="2400"/>
              <a:ext cx="2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1600" b="0">
                  <a:solidFill>
                    <a:schemeClr val="tx1"/>
                  </a:solidFill>
                </a:rPr>
                <a:t>–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0267" name="Text Box 30"/>
            <p:cNvSpPr txBox="1">
              <a:spLocks noChangeArrowheads="1"/>
            </p:cNvSpPr>
            <p:nvPr/>
          </p:nvSpPr>
          <p:spPr bwMode="auto">
            <a:xfrm>
              <a:off x="4536" y="1992"/>
              <a:ext cx="2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1600" b="0">
                  <a:solidFill>
                    <a:schemeClr val="tx1"/>
                  </a:solidFill>
                </a:rPr>
                <a:t>–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0268" name="Text Box 31"/>
            <p:cNvSpPr txBox="1">
              <a:spLocks noChangeArrowheads="1"/>
            </p:cNvSpPr>
            <p:nvPr/>
          </p:nvSpPr>
          <p:spPr bwMode="auto">
            <a:xfrm>
              <a:off x="4095" y="2160"/>
              <a:ext cx="2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1600" b="0">
                  <a:solidFill>
                    <a:schemeClr val="tx1"/>
                  </a:solidFill>
                </a:rPr>
                <a:t>–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0269" name="Text Box 32"/>
            <p:cNvSpPr txBox="1">
              <a:spLocks noChangeArrowheads="1"/>
            </p:cNvSpPr>
            <p:nvPr/>
          </p:nvSpPr>
          <p:spPr bwMode="auto">
            <a:xfrm>
              <a:off x="4743" y="2232"/>
              <a:ext cx="2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1600" b="0">
                  <a:solidFill>
                    <a:schemeClr val="tx1"/>
                  </a:solidFill>
                </a:rPr>
                <a:t>–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0270" name="Text Box 33"/>
            <p:cNvSpPr txBox="1">
              <a:spLocks noChangeArrowheads="1"/>
            </p:cNvSpPr>
            <p:nvPr/>
          </p:nvSpPr>
          <p:spPr bwMode="auto">
            <a:xfrm>
              <a:off x="4311" y="2736"/>
              <a:ext cx="2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1600" b="0">
                  <a:solidFill>
                    <a:schemeClr val="tx1"/>
                  </a:solidFill>
                </a:rPr>
                <a:t>–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0271" name="AutoShape 34"/>
            <p:cNvSpPr>
              <a:spLocks noChangeArrowheads="1"/>
            </p:cNvSpPr>
            <p:nvPr/>
          </p:nvSpPr>
          <p:spPr bwMode="auto">
            <a:xfrm>
              <a:off x="3854" y="1862"/>
              <a:ext cx="1602" cy="1504"/>
            </a:xfrm>
            <a:prstGeom prst="cloudCallout">
              <a:avLst>
                <a:gd name="adj1" fmla="val 58241"/>
                <a:gd name="adj2" fmla="val 34843"/>
              </a:avLst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0272" name="Oval 35"/>
            <p:cNvSpPr>
              <a:spLocks noChangeArrowheads="1"/>
            </p:cNvSpPr>
            <p:nvPr/>
          </p:nvSpPr>
          <p:spPr bwMode="auto">
            <a:xfrm>
              <a:off x="5240" y="2850"/>
              <a:ext cx="428" cy="4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0248" name="Picture 40" descr="Jj-thomson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8138" y="185738"/>
            <a:ext cx="2251075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4" grpId="0" animBg="1"/>
      <p:bldP spid="12800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409575" y="258763"/>
            <a:ext cx="5732463" cy="180022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 dirty="0"/>
              <a:t>-- Robert Millikan (1909) performed</a:t>
            </a:r>
          </a:p>
          <a:p>
            <a:pPr algn="l"/>
            <a:r>
              <a:rPr lang="en-US" b="0" dirty="0"/>
              <a:t>   the “oil drop” experiment. Oil</a:t>
            </a:r>
          </a:p>
          <a:p>
            <a:pPr algn="l"/>
            <a:r>
              <a:rPr lang="en-US" b="0" dirty="0"/>
              <a:t>   drops were given negative</a:t>
            </a:r>
          </a:p>
          <a:p>
            <a:pPr algn="l"/>
            <a:r>
              <a:rPr lang="en-US" b="0" dirty="0"/>
              <a:t>   charges of varying magnitude.</a:t>
            </a:r>
          </a:p>
        </p:txBody>
      </p:sp>
      <p:pic>
        <p:nvPicPr>
          <p:cNvPr id="11267" name="Picture 3" descr="0611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9588" y="265113"/>
            <a:ext cx="1898650" cy="27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0772" name="Text Box 4"/>
          <p:cNvSpPr txBox="1">
            <a:spLocks noChangeArrowheads="1"/>
          </p:cNvSpPr>
          <p:nvPr/>
        </p:nvSpPr>
        <p:spPr bwMode="auto">
          <a:xfrm>
            <a:off x="1870075" y="2020888"/>
            <a:ext cx="2343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0">
                <a:solidFill>
                  <a:srgbClr val="0066FF"/>
                </a:solidFill>
              </a:rPr>
              <a:t>(using x-rays)</a:t>
            </a:r>
          </a:p>
        </p:txBody>
      </p:sp>
      <p:pic>
        <p:nvPicPr>
          <p:cNvPr id="160773" name="Picture 5" descr="apparat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800" y="3073400"/>
            <a:ext cx="5403850" cy="327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551363" y="4187825"/>
            <a:ext cx="2227262" cy="661988"/>
            <a:chOff x="2867" y="2638"/>
            <a:chExt cx="1403" cy="417"/>
          </a:xfrm>
        </p:grpSpPr>
        <p:sp>
          <p:nvSpPr>
            <p:cNvPr id="11271" name="AutoShape 7"/>
            <p:cNvSpPr>
              <a:spLocks noChangeArrowheads="1"/>
            </p:cNvSpPr>
            <p:nvPr/>
          </p:nvSpPr>
          <p:spPr bwMode="auto">
            <a:xfrm rot="20536342" flipH="1">
              <a:off x="2867" y="2799"/>
              <a:ext cx="658" cy="256"/>
            </a:xfrm>
            <a:prstGeom prst="rightArrow">
              <a:avLst>
                <a:gd name="adj1" fmla="val 50000"/>
                <a:gd name="adj2" fmla="val 64258"/>
              </a:avLst>
            </a:prstGeom>
            <a:solidFill>
              <a:srgbClr val="0066FF"/>
            </a:solidFill>
            <a:ln w="222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1272" name="Text Box 8"/>
            <p:cNvSpPr txBox="1">
              <a:spLocks noChangeArrowheads="1"/>
            </p:cNvSpPr>
            <p:nvPr/>
          </p:nvSpPr>
          <p:spPr bwMode="auto">
            <a:xfrm>
              <a:off x="3543" y="2638"/>
              <a:ext cx="72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b="0">
                  <a:solidFill>
                    <a:srgbClr val="0066FF"/>
                  </a:solidFill>
                </a:rPr>
                <a:t>x-rays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60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Line 2"/>
          <p:cNvSpPr>
            <a:spLocks noChangeShapeType="1"/>
          </p:cNvSpPr>
          <p:nvPr/>
        </p:nvSpPr>
        <p:spPr bwMode="auto">
          <a:xfrm>
            <a:off x="3812541" y="5065168"/>
            <a:ext cx="23510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1795" name="Text Box 3"/>
          <p:cNvSpPr txBox="1">
            <a:spLocks noChangeArrowheads="1"/>
          </p:cNvSpPr>
          <p:nvPr/>
        </p:nvSpPr>
        <p:spPr bwMode="auto">
          <a:xfrm>
            <a:off x="3132138" y="1882775"/>
            <a:ext cx="2228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3600">
                <a:solidFill>
                  <a:srgbClr val="0066FF"/>
                </a:solidFill>
              </a:rPr>
              <a:t>m g = q E</a:t>
            </a:r>
          </a:p>
        </p:txBody>
      </p:sp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509588" y="127000"/>
            <a:ext cx="7532687" cy="954088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Charges on oil drops were found to be integer</a:t>
            </a:r>
          </a:p>
          <a:p>
            <a:pPr algn="l"/>
            <a:r>
              <a:rPr lang="en-US" b="0"/>
              <a:t>multiples of 1.60 x 10</a:t>
            </a:r>
            <a:r>
              <a:rPr lang="en-US" b="0" baseline="30000"/>
              <a:t>–19</a:t>
            </a:r>
            <a:r>
              <a:rPr lang="en-US" b="0"/>
              <a:t> C.</a:t>
            </a:r>
          </a:p>
        </p:txBody>
      </p:sp>
      <p:pic>
        <p:nvPicPr>
          <p:cNvPr id="12293" name="Picture 6" descr="The Oil-Drop Experiment Apparat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675" y="1355725"/>
            <a:ext cx="1971675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1799" name="Picture 7" descr="j043253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7063" y="1639888"/>
            <a:ext cx="5397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1800" name="Picture 8" descr="j043253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78238" y="1639888"/>
            <a:ext cx="5397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1801" name="Picture 9" descr="j043253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8863" y="1639888"/>
            <a:ext cx="5397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1802" name="Text Box 10"/>
          <p:cNvSpPr txBox="1">
            <a:spLocks noChangeArrowheads="1"/>
          </p:cNvSpPr>
          <p:nvPr/>
        </p:nvSpPr>
        <p:spPr bwMode="auto">
          <a:xfrm>
            <a:off x="3753803" y="5066755"/>
            <a:ext cx="24368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0" dirty="0">
                <a:solidFill>
                  <a:schemeClr val="tx1"/>
                </a:solidFill>
              </a:rPr>
              <a:t>1.76 x 10</a:t>
            </a:r>
            <a:r>
              <a:rPr lang="en-US" b="0" baseline="30000" dirty="0">
                <a:solidFill>
                  <a:schemeClr val="tx1"/>
                </a:solidFill>
              </a:rPr>
              <a:t>8</a:t>
            </a:r>
            <a:r>
              <a:rPr lang="en-US" b="0" dirty="0">
                <a:solidFill>
                  <a:schemeClr val="tx1"/>
                </a:solidFill>
              </a:rPr>
              <a:t> C/g</a:t>
            </a:r>
          </a:p>
        </p:txBody>
      </p:sp>
      <p:sp>
        <p:nvSpPr>
          <p:cNvPr id="161803" name="Text Box 11"/>
          <p:cNvSpPr txBox="1">
            <a:spLocks noChangeArrowheads="1"/>
          </p:cNvSpPr>
          <p:nvPr/>
        </p:nvSpPr>
        <p:spPr bwMode="auto">
          <a:xfrm>
            <a:off x="3726816" y="4530180"/>
            <a:ext cx="24098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0">
                <a:solidFill>
                  <a:schemeClr val="tx1"/>
                </a:solidFill>
              </a:rPr>
              <a:t>1.60 x 10</a:t>
            </a:r>
            <a:r>
              <a:rPr lang="en-US" b="0" baseline="30000">
                <a:solidFill>
                  <a:schemeClr val="tx1"/>
                </a:solidFill>
              </a:rPr>
              <a:t>–19</a:t>
            </a:r>
            <a:r>
              <a:rPr lang="en-US" b="0">
                <a:solidFill>
                  <a:schemeClr val="tx1"/>
                </a:solidFill>
              </a:rPr>
              <a:t> C</a:t>
            </a:r>
          </a:p>
        </p:txBody>
      </p:sp>
      <p:sp>
        <p:nvSpPr>
          <p:cNvPr id="161804" name="Text Box 12"/>
          <p:cNvSpPr txBox="1">
            <a:spLocks noChangeArrowheads="1"/>
          </p:cNvSpPr>
          <p:nvPr/>
        </p:nvSpPr>
        <p:spPr bwMode="auto">
          <a:xfrm>
            <a:off x="3331528" y="5838280"/>
            <a:ext cx="2854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0" dirty="0">
                <a:solidFill>
                  <a:schemeClr val="tx1"/>
                </a:solidFill>
              </a:rPr>
              <a:t>=   9.09 x 10</a:t>
            </a:r>
            <a:r>
              <a:rPr lang="en-US" b="0" baseline="30000" dirty="0">
                <a:solidFill>
                  <a:schemeClr val="tx1"/>
                </a:solidFill>
              </a:rPr>
              <a:t>–28</a:t>
            </a:r>
            <a:r>
              <a:rPr lang="en-US" b="0" dirty="0">
                <a:solidFill>
                  <a:schemeClr val="tx1"/>
                </a:solidFill>
              </a:rPr>
              <a:t> g</a:t>
            </a:r>
          </a:p>
        </p:txBody>
      </p:sp>
      <p:sp>
        <p:nvSpPr>
          <p:cNvPr id="161805" name="Line 13"/>
          <p:cNvSpPr>
            <a:spLocks noChangeShapeType="1"/>
          </p:cNvSpPr>
          <p:nvPr/>
        </p:nvSpPr>
        <p:spPr bwMode="auto">
          <a:xfrm>
            <a:off x="385128" y="5065168"/>
            <a:ext cx="2771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1806" name="Text Box 14"/>
          <p:cNvSpPr txBox="1">
            <a:spLocks noChangeArrowheads="1"/>
          </p:cNvSpPr>
          <p:nvPr/>
        </p:nvSpPr>
        <p:spPr bwMode="auto">
          <a:xfrm>
            <a:off x="326391" y="5052468"/>
            <a:ext cx="28384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0">
                <a:solidFill>
                  <a:schemeClr val="tx1"/>
                </a:solidFill>
              </a:rPr>
              <a:t>charge per mass</a:t>
            </a:r>
          </a:p>
        </p:txBody>
      </p:sp>
      <p:sp>
        <p:nvSpPr>
          <p:cNvPr id="161807" name="Text Box 15"/>
          <p:cNvSpPr txBox="1">
            <a:spLocks noChangeArrowheads="1"/>
          </p:cNvSpPr>
          <p:nvPr/>
        </p:nvSpPr>
        <p:spPr bwMode="auto">
          <a:xfrm>
            <a:off x="1112203" y="4515893"/>
            <a:ext cx="12747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0">
                <a:solidFill>
                  <a:schemeClr val="tx1"/>
                </a:solidFill>
              </a:rPr>
              <a:t>charge</a:t>
            </a:r>
          </a:p>
        </p:txBody>
      </p:sp>
      <p:sp>
        <p:nvSpPr>
          <p:cNvPr id="161808" name="Text Box 16"/>
          <p:cNvSpPr txBox="1">
            <a:spLocks noChangeArrowheads="1"/>
          </p:cNvSpPr>
          <p:nvPr/>
        </p:nvSpPr>
        <p:spPr bwMode="auto">
          <a:xfrm>
            <a:off x="3320416" y="4807993"/>
            <a:ext cx="3921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0">
                <a:solidFill>
                  <a:schemeClr val="tx1"/>
                </a:solidFill>
              </a:rPr>
              <a:t>=</a:t>
            </a: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509588" y="3355975"/>
            <a:ext cx="8255000" cy="954088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He reasoned that this must be the charge on a</a:t>
            </a:r>
          </a:p>
          <a:p>
            <a:pPr algn="l"/>
            <a:r>
              <a:rPr lang="en-US" b="0"/>
              <a:t>single electron. He then found the electron’s mass: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5468938" y="819150"/>
            <a:ext cx="14605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600">
                <a:solidFill>
                  <a:schemeClr val="tx1"/>
                </a:solidFill>
              </a:rPr>
              <a:t>4.80 x 10</a:t>
            </a:r>
            <a:r>
              <a:rPr lang="en-US" sz="1600" baseline="30000">
                <a:solidFill>
                  <a:schemeClr val="tx1"/>
                </a:solidFill>
              </a:rPr>
              <a:t>–19</a:t>
            </a:r>
            <a:r>
              <a:rPr lang="en-US" sz="1600">
                <a:solidFill>
                  <a:schemeClr val="tx1"/>
                </a:solidFill>
              </a:rPr>
              <a:t> C</a:t>
            </a: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5729288" y="1211263"/>
            <a:ext cx="14716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600">
                <a:solidFill>
                  <a:schemeClr val="tx1"/>
                </a:solidFill>
              </a:rPr>
              <a:t>3.20 x 10</a:t>
            </a:r>
            <a:r>
              <a:rPr lang="en-US" sz="1600" baseline="30000">
                <a:solidFill>
                  <a:schemeClr val="tx1"/>
                </a:solidFill>
              </a:rPr>
              <a:t>–19</a:t>
            </a:r>
            <a:r>
              <a:rPr lang="en-US" sz="1600">
                <a:solidFill>
                  <a:schemeClr val="tx1"/>
                </a:solidFill>
              </a:rPr>
              <a:t> C</a:t>
            </a: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7226300" y="1579563"/>
            <a:ext cx="14716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600">
                <a:solidFill>
                  <a:schemeClr val="tx1"/>
                </a:solidFill>
              </a:rPr>
              <a:t>1.60 x 10</a:t>
            </a:r>
            <a:r>
              <a:rPr lang="en-US" sz="1600" baseline="30000">
                <a:solidFill>
                  <a:schemeClr val="tx1"/>
                </a:solidFill>
              </a:rPr>
              <a:t>–19</a:t>
            </a:r>
            <a:r>
              <a:rPr lang="en-US" sz="1600">
                <a:solidFill>
                  <a:schemeClr val="tx1"/>
                </a:solidFill>
              </a:rPr>
              <a:t> C</a:t>
            </a: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5729288" y="2066925"/>
            <a:ext cx="14716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600">
                <a:solidFill>
                  <a:schemeClr val="tx1"/>
                </a:solidFill>
              </a:rPr>
              <a:t>8.00 x 10</a:t>
            </a:r>
            <a:r>
              <a:rPr lang="en-US" sz="1600" baseline="30000">
                <a:solidFill>
                  <a:schemeClr val="tx1"/>
                </a:solidFill>
              </a:rPr>
              <a:t>–19</a:t>
            </a:r>
            <a:r>
              <a:rPr lang="en-US" sz="1600">
                <a:solidFill>
                  <a:schemeClr val="tx1"/>
                </a:solidFill>
              </a:rPr>
              <a:t> C</a:t>
            </a: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7131050" y="654050"/>
            <a:ext cx="14716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600">
                <a:solidFill>
                  <a:schemeClr val="tx1"/>
                </a:solidFill>
              </a:rPr>
              <a:t>6.40 x 10</a:t>
            </a:r>
            <a:r>
              <a:rPr lang="en-US" sz="1600" baseline="30000">
                <a:solidFill>
                  <a:schemeClr val="tx1"/>
                </a:solidFill>
              </a:rPr>
              <a:t>–19</a:t>
            </a:r>
            <a:r>
              <a:rPr lang="en-US" sz="1600">
                <a:solidFill>
                  <a:schemeClr val="tx1"/>
                </a:solidFill>
              </a:rPr>
              <a:t> C</a:t>
            </a: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7439025" y="1044575"/>
            <a:ext cx="14732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600">
                <a:solidFill>
                  <a:schemeClr val="tx1"/>
                </a:solidFill>
              </a:rPr>
              <a:t>1.60 x 10</a:t>
            </a:r>
            <a:r>
              <a:rPr lang="en-US" sz="1600" baseline="30000">
                <a:solidFill>
                  <a:schemeClr val="tx1"/>
                </a:solidFill>
              </a:rPr>
              <a:t>–19</a:t>
            </a:r>
            <a:r>
              <a:rPr lang="en-US" sz="1600">
                <a:solidFill>
                  <a:schemeClr val="tx1"/>
                </a:solidFill>
              </a:rPr>
              <a:t> C</a:t>
            </a:r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5718175" y="1627188"/>
            <a:ext cx="14716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600">
                <a:solidFill>
                  <a:schemeClr val="tx1"/>
                </a:solidFill>
              </a:rPr>
              <a:t>6.40 x 10</a:t>
            </a:r>
            <a:r>
              <a:rPr lang="en-US" sz="1600" baseline="30000">
                <a:solidFill>
                  <a:schemeClr val="tx1"/>
                </a:solidFill>
              </a:rPr>
              <a:t>–19</a:t>
            </a:r>
            <a:r>
              <a:rPr lang="en-US" sz="1600">
                <a:solidFill>
                  <a:schemeClr val="tx1"/>
                </a:solidFill>
              </a:rPr>
              <a:t> C</a:t>
            </a:r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7404100" y="2066925"/>
            <a:ext cx="14716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600">
                <a:solidFill>
                  <a:schemeClr val="tx1"/>
                </a:solidFill>
              </a:rPr>
              <a:t>9.60 x 10</a:t>
            </a:r>
            <a:r>
              <a:rPr lang="en-US" sz="1600" baseline="30000">
                <a:solidFill>
                  <a:schemeClr val="tx1"/>
                </a:solidFill>
              </a:rPr>
              <a:t>–19</a:t>
            </a:r>
            <a:r>
              <a:rPr lang="en-US" sz="1600">
                <a:solidFill>
                  <a:schemeClr val="tx1"/>
                </a:solidFill>
              </a:rPr>
              <a:t> C</a:t>
            </a: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4364038" y="2517775"/>
            <a:ext cx="14716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600">
                <a:solidFill>
                  <a:schemeClr val="tx1"/>
                </a:solidFill>
              </a:rPr>
              <a:t>4.80 x 10</a:t>
            </a:r>
            <a:r>
              <a:rPr lang="en-US" sz="1600" baseline="30000">
                <a:solidFill>
                  <a:schemeClr val="tx1"/>
                </a:solidFill>
              </a:rPr>
              <a:t>–19</a:t>
            </a:r>
            <a:r>
              <a:rPr lang="en-US" sz="1600">
                <a:solidFill>
                  <a:schemeClr val="tx1"/>
                </a:solidFill>
              </a:rPr>
              <a:t> C</a:t>
            </a:r>
          </a:p>
        </p:txBody>
      </p:sp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6038850" y="2517775"/>
            <a:ext cx="14716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600">
                <a:solidFill>
                  <a:schemeClr val="tx1"/>
                </a:solidFill>
              </a:rPr>
              <a:t>1.60 x 10</a:t>
            </a:r>
            <a:r>
              <a:rPr lang="en-US" sz="1600" baseline="30000">
                <a:solidFill>
                  <a:schemeClr val="tx1"/>
                </a:solidFill>
              </a:rPr>
              <a:t>–19</a:t>
            </a:r>
            <a:r>
              <a:rPr lang="en-US" sz="1600">
                <a:solidFill>
                  <a:schemeClr val="tx1"/>
                </a:solidFill>
              </a:rPr>
              <a:t> C</a:t>
            </a:r>
          </a:p>
        </p:txBody>
      </p:sp>
      <p:sp>
        <p:nvSpPr>
          <p:cNvPr id="28" name="Text Box 12"/>
          <p:cNvSpPr txBox="1">
            <a:spLocks noChangeArrowheads="1"/>
          </p:cNvSpPr>
          <p:nvPr/>
        </p:nvSpPr>
        <p:spPr bwMode="auto">
          <a:xfrm>
            <a:off x="4257675" y="2909888"/>
            <a:ext cx="14716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600">
                <a:solidFill>
                  <a:schemeClr val="tx1"/>
                </a:solidFill>
              </a:rPr>
              <a:t>9.60 x 10</a:t>
            </a:r>
            <a:r>
              <a:rPr lang="en-US" sz="1600" baseline="30000">
                <a:solidFill>
                  <a:schemeClr val="tx1"/>
                </a:solidFill>
              </a:rPr>
              <a:t>–19</a:t>
            </a:r>
            <a:r>
              <a:rPr lang="en-US" sz="1600">
                <a:solidFill>
                  <a:schemeClr val="tx1"/>
                </a:solidFill>
              </a:rPr>
              <a:t> C</a:t>
            </a:r>
          </a:p>
        </p:txBody>
      </p:sp>
      <p:sp>
        <p:nvSpPr>
          <p:cNvPr id="29" name="Text Box 12"/>
          <p:cNvSpPr txBox="1">
            <a:spLocks noChangeArrowheads="1"/>
          </p:cNvSpPr>
          <p:nvPr/>
        </p:nvSpPr>
        <p:spPr bwMode="auto">
          <a:xfrm>
            <a:off x="5930900" y="2909888"/>
            <a:ext cx="14732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600">
                <a:solidFill>
                  <a:schemeClr val="tx1"/>
                </a:solidFill>
              </a:rPr>
              <a:t>3.20 x 10</a:t>
            </a:r>
            <a:r>
              <a:rPr lang="en-US" sz="1600" baseline="30000">
                <a:solidFill>
                  <a:schemeClr val="tx1"/>
                </a:solidFill>
              </a:rPr>
              <a:t>–19</a:t>
            </a:r>
            <a:r>
              <a:rPr lang="en-US" sz="1600">
                <a:solidFill>
                  <a:schemeClr val="tx1"/>
                </a:solidFill>
              </a:rPr>
              <a:t> C</a:t>
            </a:r>
          </a:p>
        </p:txBody>
      </p:sp>
      <p:sp>
        <p:nvSpPr>
          <p:cNvPr id="30" name="Text Box 12"/>
          <p:cNvSpPr txBox="1">
            <a:spLocks noChangeArrowheads="1"/>
          </p:cNvSpPr>
          <p:nvPr/>
        </p:nvSpPr>
        <p:spPr bwMode="auto">
          <a:xfrm>
            <a:off x="7558088" y="2459038"/>
            <a:ext cx="14716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600">
                <a:solidFill>
                  <a:schemeClr val="tx1"/>
                </a:solidFill>
              </a:rPr>
              <a:t>8.00 x 10</a:t>
            </a:r>
            <a:r>
              <a:rPr lang="en-US" sz="1600" baseline="30000">
                <a:solidFill>
                  <a:schemeClr val="tx1"/>
                </a:solidFill>
              </a:rPr>
              <a:t>–19</a:t>
            </a:r>
            <a:r>
              <a:rPr lang="en-US" sz="1600">
                <a:solidFill>
                  <a:schemeClr val="tx1"/>
                </a:solidFill>
              </a:rPr>
              <a:t> C</a:t>
            </a:r>
          </a:p>
        </p:txBody>
      </p:sp>
      <p:sp>
        <p:nvSpPr>
          <p:cNvPr id="31" name="Text Box 12"/>
          <p:cNvSpPr txBox="1">
            <a:spLocks noChangeArrowheads="1"/>
          </p:cNvSpPr>
          <p:nvPr/>
        </p:nvSpPr>
        <p:spPr bwMode="auto">
          <a:xfrm>
            <a:off x="7451725" y="2873375"/>
            <a:ext cx="14716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600">
                <a:solidFill>
                  <a:schemeClr val="tx1"/>
                </a:solidFill>
              </a:rPr>
              <a:t>6.40 x 10</a:t>
            </a:r>
            <a:r>
              <a:rPr lang="en-US" sz="1600" baseline="30000">
                <a:solidFill>
                  <a:schemeClr val="tx1"/>
                </a:solidFill>
              </a:rPr>
              <a:t>–19</a:t>
            </a:r>
            <a:r>
              <a:rPr lang="en-US" sz="1600">
                <a:solidFill>
                  <a:schemeClr val="tx1"/>
                </a:solidFill>
              </a:rPr>
              <a:t> C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241818" y="5068234"/>
            <a:ext cx="2621520" cy="1384995"/>
            <a:chOff x="6241818" y="5068234"/>
            <a:chExt cx="2621520" cy="1384995"/>
          </a:xfrm>
        </p:grpSpPr>
        <p:cxnSp>
          <p:nvCxnSpPr>
            <p:cNvPr id="3" name="Straight Arrow Connector 2"/>
            <p:cNvCxnSpPr/>
            <p:nvPr/>
          </p:nvCxnSpPr>
          <p:spPr bwMode="auto">
            <a:xfrm flipH="1">
              <a:off x="6241818" y="5374403"/>
              <a:ext cx="947970" cy="0"/>
            </a:xfrm>
            <a:prstGeom prst="straightConnector1">
              <a:avLst/>
            </a:prstGeom>
            <a:solidFill>
              <a:schemeClr val="accent1"/>
            </a:solidFill>
            <a:ln w="349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33" name="Text Box 12"/>
            <p:cNvSpPr txBox="1">
              <a:spLocks noChangeArrowheads="1"/>
            </p:cNvSpPr>
            <p:nvPr/>
          </p:nvSpPr>
          <p:spPr bwMode="auto">
            <a:xfrm>
              <a:off x="7042006" y="5068234"/>
              <a:ext cx="1821332" cy="1384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0" dirty="0" smtClean="0">
                  <a:solidFill>
                    <a:schemeClr val="tx1"/>
                  </a:solidFill>
                  <a:latin typeface="Arial Narrow" pitchFamily="34" charset="0"/>
                </a:rPr>
                <a:t>previously </a:t>
              </a:r>
            </a:p>
            <a:p>
              <a:r>
                <a:rPr lang="en-US" b="0" dirty="0" smtClean="0">
                  <a:solidFill>
                    <a:schemeClr val="tx1"/>
                  </a:solidFill>
                  <a:latin typeface="Arial Narrow" pitchFamily="34" charset="0"/>
                </a:rPr>
                <a:t>discovered</a:t>
              </a:r>
            </a:p>
            <a:p>
              <a:r>
                <a:rPr lang="en-US" b="0" dirty="0" smtClean="0">
                  <a:solidFill>
                    <a:schemeClr val="tx1"/>
                  </a:solidFill>
                  <a:latin typeface="Arial Narrow" pitchFamily="34" charset="0"/>
                </a:rPr>
                <a:t>by Thomson</a:t>
              </a:r>
              <a:endParaRPr lang="en-US" b="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1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1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1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1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0" dur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3" dur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6" dur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1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1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18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18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161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61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61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61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61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61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 tmFilter="0,0; .5, 1; 1, 1"/>
                                        <p:tgtEl>
                                          <p:spTgt spid="161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00"/>
                            </p:stCondLst>
                            <p:childTnLst>
                              <p:par>
                                <p:cTn id="9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61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61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161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179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180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180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1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8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180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180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1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618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61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61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4" grpId="0" animBg="1"/>
      <p:bldP spid="161795" grpId="0"/>
      <p:bldP spid="161802" grpId="0"/>
      <p:bldP spid="161803" grpId="0"/>
      <p:bldP spid="161804" grpId="0"/>
      <p:bldP spid="161805" grpId="0" animBg="1"/>
      <p:bldP spid="161806" grpId="0"/>
      <p:bldP spid="161807" grpId="0"/>
      <p:bldP spid="161808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49408" y="1011341"/>
            <a:ext cx="9179116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l">
              <a:spcBef>
                <a:spcPct val="20000"/>
              </a:spcBef>
            </a:pPr>
            <a:r>
              <a:rPr lang="en-US" b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1. </a:t>
            </a:r>
            <a:r>
              <a:rPr lang="en-US" b="0" u="sng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Thomson</a:t>
            </a:r>
            <a:r>
              <a:rPr lang="en-US" b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 modified Dalton’s model of the atom when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b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    he realized that atoms contain smaller, subatomic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b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    particles: some with a (+) charge, and </a:t>
            </a:r>
            <a:r>
              <a:rPr lang="en-US" b="0" u="sng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electrons</a:t>
            </a:r>
            <a:r>
              <a:rPr lang="en-US" b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,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b="0" dirty="0">
                <a:solidFill>
                  <a:srgbClr val="000000">
                    <a:lumMod val="85000"/>
                    <a:lumOff val="15000"/>
                  </a:srgbClr>
                </a:solidFill>
              </a:rPr>
              <a:t> </a:t>
            </a:r>
            <a:r>
              <a:rPr lang="en-US" b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   with a (–) charge. Thus, Dalton’s ‘solid blob’ model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b="0" dirty="0">
                <a:solidFill>
                  <a:srgbClr val="000000">
                    <a:lumMod val="85000"/>
                    <a:lumOff val="15000"/>
                  </a:srgbClr>
                </a:solidFill>
              </a:rPr>
              <a:t> </a:t>
            </a:r>
            <a:r>
              <a:rPr lang="en-US" b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   gave way to Thomson’s ‘mushy-</a:t>
            </a:r>
            <a:r>
              <a:rPr lang="en-US" b="0" dirty="0" err="1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squooshy</a:t>
            </a:r>
            <a:r>
              <a:rPr lang="en-US" b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’ </a:t>
            </a:r>
            <a:r>
              <a:rPr lang="en-US" b="0" u="sng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plum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b="0" dirty="0">
                <a:solidFill>
                  <a:srgbClr val="000000">
                    <a:lumMod val="85000"/>
                    <a:lumOff val="15000"/>
                  </a:srgbClr>
                </a:solidFill>
              </a:rPr>
              <a:t> </a:t>
            </a:r>
            <a:r>
              <a:rPr lang="en-US" b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   </a:t>
            </a:r>
            <a:r>
              <a:rPr lang="en-US" b="0" u="sng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pudding model</a:t>
            </a:r>
            <a:r>
              <a:rPr lang="en-US" b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. J.J. didn’t figure out either the e–’s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b="0" dirty="0">
                <a:solidFill>
                  <a:srgbClr val="000000">
                    <a:lumMod val="85000"/>
                    <a:lumOff val="15000"/>
                  </a:srgbClr>
                </a:solidFill>
              </a:rPr>
              <a:t> </a:t>
            </a:r>
            <a:r>
              <a:rPr lang="en-US" b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   charge nor mass, but did find its charge-to-mass ratio.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b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2. In his oil-drop experiment, Millikan was able to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b="0" dirty="0">
                <a:solidFill>
                  <a:srgbClr val="000000">
                    <a:lumMod val="85000"/>
                    <a:lumOff val="15000"/>
                  </a:srgbClr>
                </a:solidFill>
              </a:rPr>
              <a:t> </a:t>
            </a:r>
            <a:r>
              <a:rPr lang="en-US" b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   determine the charge on an electron. Then, from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b="0" dirty="0">
                <a:solidFill>
                  <a:srgbClr val="000000">
                    <a:lumMod val="85000"/>
                    <a:lumOff val="15000"/>
                  </a:srgbClr>
                </a:solidFill>
              </a:rPr>
              <a:t> </a:t>
            </a:r>
            <a:r>
              <a:rPr lang="en-US" b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   Thomson’s charge-to-mass ratio, he calculated the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b="0" dirty="0">
                <a:solidFill>
                  <a:srgbClr val="000000">
                    <a:lumMod val="85000"/>
                    <a:lumOff val="15000"/>
                  </a:srgbClr>
                </a:solidFill>
              </a:rPr>
              <a:t> </a:t>
            </a:r>
            <a:r>
              <a:rPr lang="en-US" b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   electron’s mass. 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55006" y="309795"/>
            <a:ext cx="6646371" cy="52322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FFFF00"/>
                </a:solidFill>
              </a:rPr>
              <a:t>FINAL THOUGHTS: </a:t>
            </a:r>
            <a:r>
              <a:rPr lang="en-US" u="sng" dirty="0" smtClean="0">
                <a:solidFill>
                  <a:srgbClr val="FFFF00"/>
                </a:solidFill>
              </a:rPr>
              <a:t>Atomic Theory, 2</a:t>
            </a:r>
          </a:p>
        </p:txBody>
      </p:sp>
    </p:spTree>
    <p:extLst>
      <p:ext uri="{BB962C8B-B14F-4D97-AF65-F5344CB8AC3E}">
        <p14:creationId xmlns:p14="http://schemas.microsoft.com/office/powerpoint/2010/main" val="1392321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371475" y="349250"/>
            <a:ext cx="45783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Font typeface="Wingdings" pitchFamily="2" charset="2"/>
              <a:buNone/>
              <a:tabLst>
                <a:tab pos="457200" algn="l"/>
              </a:tabLst>
            </a:pPr>
            <a:r>
              <a:rPr lang="en-US"/>
              <a:t>Ernest Rutherford (1910):</a:t>
            </a:r>
            <a:r>
              <a:rPr lang="en-US" b="0"/>
              <a:t> </a:t>
            </a:r>
          </a:p>
          <a:p>
            <a:pPr>
              <a:buFont typeface="Wingdings" pitchFamily="2" charset="2"/>
              <a:buNone/>
              <a:tabLst>
                <a:tab pos="457200" algn="l"/>
              </a:tabLst>
            </a:pPr>
            <a:r>
              <a:rPr lang="en-US" b="0"/>
              <a:t>Gold Leaf Experiment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444500" y="1457325"/>
            <a:ext cx="5754688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US" b="0"/>
              <a:t>A beam of </a:t>
            </a:r>
            <a:r>
              <a:rPr lang="en-US" b="0">
                <a:latin typeface="Symbol" pitchFamily="18" charset="2"/>
              </a:rPr>
              <a:t>a</a:t>
            </a:r>
            <a:r>
              <a:rPr lang="en-US" b="0"/>
              <a:t>-particles (+) was directed at a gold leaf surrounded by a phosphorescent (ZnS) screen. 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457200" y="3413125"/>
            <a:ext cx="1665288" cy="625475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b="0">
                <a:solidFill>
                  <a:schemeClr val="tx1"/>
                </a:solidFill>
                <a:latin typeface="Symbol" pitchFamily="18" charset="2"/>
              </a:rPr>
              <a:t>a</a:t>
            </a:r>
            <a:r>
              <a:rPr lang="en-US" b="0">
                <a:solidFill>
                  <a:schemeClr val="tx1"/>
                </a:solidFill>
              </a:rPr>
              <a:t>-source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914400" y="5638800"/>
            <a:ext cx="1104900" cy="914400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b="0">
                <a:solidFill>
                  <a:schemeClr val="tx1"/>
                </a:solidFill>
              </a:rPr>
              <a:t>lead block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2667000" y="5638800"/>
            <a:ext cx="1371600" cy="914400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b="0">
                <a:solidFill>
                  <a:schemeClr val="tx1"/>
                </a:solidFill>
              </a:rPr>
              <a:t>ZnS screen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7315200" y="2463800"/>
            <a:ext cx="914400" cy="1041400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b="0">
                <a:solidFill>
                  <a:schemeClr val="tx1"/>
                </a:solidFill>
              </a:rPr>
              <a:t>gold</a:t>
            </a:r>
          </a:p>
          <a:p>
            <a:pPr algn="l"/>
            <a:r>
              <a:rPr lang="en-US" b="0">
                <a:solidFill>
                  <a:schemeClr val="tx1"/>
                </a:solidFill>
              </a:rPr>
              <a:t>leaf</a:t>
            </a:r>
          </a:p>
        </p:txBody>
      </p:sp>
      <p:sp>
        <p:nvSpPr>
          <p:cNvPr id="130056" name="Freeform 8"/>
          <p:cNvSpPr>
            <a:spLocks/>
          </p:cNvSpPr>
          <p:nvPr/>
        </p:nvSpPr>
        <p:spPr bwMode="auto">
          <a:xfrm>
            <a:off x="6618288" y="4778375"/>
            <a:ext cx="1547812" cy="301625"/>
          </a:xfrm>
          <a:custGeom>
            <a:avLst/>
            <a:gdLst>
              <a:gd name="T0" fmla="*/ 2147483647 w 902"/>
              <a:gd name="T1" fmla="*/ 2147483647 h 175"/>
              <a:gd name="T2" fmla="*/ 0 w 902"/>
              <a:gd name="T3" fmla="*/ 0 h 175"/>
              <a:gd name="T4" fmla="*/ 0 60000 65536"/>
              <a:gd name="T5" fmla="*/ 0 60000 65536"/>
              <a:gd name="T6" fmla="*/ 0 w 902"/>
              <a:gd name="T7" fmla="*/ 0 h 175"/>
              <a:gd name="T8" fmla="*/ 902 w 902"/>
              <a:gd name="T9" fmla="*/ 175 h 17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02" h="175">
                <a:moveTo>
                  <a:pt x="902" y="175"/>
                </a:moveTo>
                <a:lnTo>
                  <a:pt x="0" y="0"/>
                </a:lnTo>
              </a:path>
            </a:pathLst>
          </a:custGeom>
          <a:noFill/>
          <a:ln w="22225">
            <a:solidFill>
              <a:srgbClr val="0000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0057" name="Freeform 9"/>
          <p:cNvSpPr>
            <a:spLocks/>
          </p:cNvSpPr>
          <p:nvPr/>
        </p:nvSpPr>
        <p:spPr bwMode="auto">
          <a:xfrm>
            <a:off x="6618288" y="4027488"/>
            <a:ext cx="1397000" cy="600075"/>
          </a:xfrm>
          <a:custGeom>
            <a:avLst/>
            <a:gdLst>
              <a:gd name="T0" fmla="*/ 0 w 814"/>
              <a:gd name="T1" fmla="*/ 2147483647 h 350"/>
              <a:gd name="T2" fmla="*/ 2147483647 w 814"/>
              <a:gd name="T3" fmla="*/ 0 h 350"/>
              <a:gd name="T4" fmla="*/ 0 60000 65536"/>
              <a:gd name="T5" fmla="*/ 0 60000 65536"/>
              <a:gd name="T6" fmla="*/ 0 w 814"/>
              <a:gd name="T7" fmla="*/ 0 h 350"/>
              <a:gd name="T8" fmla="*/ 814 w 814"/>
              <a:gd name="T9" fmla="*/ 350 h 35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14" h="350">
                <a:moveTo>
                  <a:pt x="0" y="350"/>
                </a:moveTo>
                <a:lnTo>
                  <a:pt x="814" y="0"/>
                </a:lnTo>
              </a:path>
            </a:pathLst>
          </a:custGeom>
          <a:noFill/>
          <a:ln w="22225">
            <a:solidFill>
              <a:srgbClr val="0000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0058" name="Freeform 10"/>
          <p:cNvSpPr>
            <a:spLocks/>
          </p:cNvSpPr>
          <p:nvPr/>
        </p:nvSpPr>
        <p:spPr bwMode="auto">
          <a:xfrm>
            <a:off x="5157788" y="4070350"/>
            <a:ext cx="1397000" cy="557213"/>
          </a:xfrm>
          <a:custGeom>
            <a:avLst/>
            <a:gdLst>
              <a:gd name="T0" fmla="*/ 2147483647 w 814"/>
              <a:gd name="T1" fmla="*/ 2147483647 h 325"/>
              <a:gd name="T2" fmla="*/ 0 w 814"/>
              <a:gd name="T3" fmla="*/ 0 h 325"/>
              <a:gd name="T4" fmla="*/ 0 60000 65536"/>
              <a:gd name="T5" fmla="*/ 0 60000 65536"/>
              <a:gd name="T6" fmla="*/ 0 w 814"/>
              <a:gd name="T7" fmla="*/ 0 h 325"/>
              <a:gd name="T8" fmla="*/ 814 w 814"/>
              <a:gd name="T9" fmla="*/ 325 h 3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14" h="325">
                <a:moveTo>
                  <a:pt x="814" y="325"/>
                </a:moveTo>
                <a:lnTo>
                  <a:pt x="0" y="0"/>
                </a:lnTo>
              </a:path>
            </a:pathLst>
          </a:custGeom>
          <a:noFill/>
          <a:ln w="22225">
            <a:solidFill>
              <a:srgbClr val="0000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477838" y="4268788"/>
            <a:ext cx="1077912" cy="898525"/>
          </a:xfrm>
          <a:prstGeom prst="rect">
            <a:avLst/>
          </a:prstGeom>
          <a:solidFill>
            <a:srgbClr val="FFFFFF"/>
          </a:solidFill>
          <a:ln w="222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4" name="Oval 12"/>
          <p:cNvSpPr>
            <a:spLocks noChangeArrowheads="1"/>
          </p:cNvSpPr>
          <p:nvPr/>
        </p:nvSpPr>
        <p:spPr bwMode="auto">
          <a:xfrm>
            <a:off x="1016000" y="4627563"/>
            <a:ext cx="180975" cy="179387"/>
          </a:xfrm>
          <a:prstGeom prst="ellipse">
            <a:avLst/>
          </a:prstGeom>
          <a:solidFill>
            <a:srgbClr val="333333"/>
          </a:solidFill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5" name="Oval 13"/>
          <p:cNvSpPr>
            <a:spLocks noChangeArrowheads="1"/>
          </p:cNvSpPr>
          <p:nvPr/>
        </p:nvSpPr>
        <p:spPr bwMode="auto">
          <a:xfrm>
            <a:off x="4968875" y="3168650"/>
            <a:ext cx="3233738" cy="3232150"/>
          </a:xfrm>
          <a:prstGeom prst="ellips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4610100" y="4448175"/>
            <a:ext cx="717550" cy="539750"/>
          </a:xfrm>
          <a:prstGeom prst="rect">
            <a:avLst/>
          </a:prstGeom>
          <a:solidFill>
            <a:srgbClr val="FFFFFF"/>
          </a:solidFill>
          <a:ln w="222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1073150" y="4627563"/>
            <a:ext cx="7129463" cy="179387"/>
            <a:chOff x="676" y="2915"/>
            <a:chExt cx="4491" cy="113"/>
          </a:xfrm>
        </p:grpSpPr>
        <p:sp>
          <p:nvSpPr>
            <p:cNvPr id="13354" name="Rectangle 16" descr="25%"/>
            <p:cNvSpPr>
              <a:spLocks noChangeArrowheads="1"/>
            </p:cNvSpPr>
            <p:nvPr/>
          </p:nvSpPr>
          <p:spPr bwMode="auto">
            <a:xfrm>
              <a:off x="676" y="2915"/>
              <a:ext cx="304" cy="113"/>
            </a:xfrm>
            <a:prstGeom prst="rect">
              <a:avLst/>
            </a:prstGeom>
            <a:pattFill prst="pct25">
              <a:fgClr>
                <a:srgbClr val="000000"/>
              </a:fgClr>
              <a:bgClr>
                <a:srgbClr val="FFFFFF"/>
              </a:bgClr>
            </a:pattFill>
            <a:ln w="222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5" name="Rectangle 17" descr="25%"/>
            <p:cNvSpPr>
              <a:spLocks noChangeArrowheads="1"/>
            </p:cNvSpPr>
            <p:nvPr/>
          </p:nvSpPr>
          <p:spPr bwMode="auto">
            <a:xfrm>
              <a:off x="980" y="2915"/>
              <a:ext cx="4187" cy="113"/>
            </a:xfrm>
            <a:prstGeom prst="rect">
              <a:avLst/>
            </a:prstGeom>
            <a:pattFill prst="pct25">
              <a:fgClr>
                <a:srgbClr val="000000"/>
              </a:fgClr>
              <a:bgClr>
                <a:srgbClr val="FFFFFF"/>
              </a:bgClr>
            </a:pattFill>
            <a:ln w="222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3200400" y="3124200"/>
            <a:ext cx="1447800" cy="1503363"/>
            <a:chOff x="2016" y="1968"/>
            <a:chExt cx="912" cy="947"/>
          </a:xfrm>
        </p:grpSpPr>
        <p:sp>
          <p:nvSpPr>
            <p:cNvPr id="13352" name="Text Box 19"/>
            <p:cNvSpPr txBox="1">
              <a:spLocks noChangeArrowheads="1"/>
            </p:cNvSpPr>
            <p:nvPr/>
          </p:nvSpPr>
          <p:spPr bwMode="auto">
            <a:xfrm>
              <a:off x="2016" y="1968"/>
              <a:ext cx="912" cy="576"/>
            </a:xfrm>
            <a:prstGeom prst="rect">
              <a:avLst/>
            </a:prstGeom>
            <a:noFill/>
            <a:ln w="222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b="0">
                  <a:solidFill>
                    <a:schemeClr val="tx1"/>
                  </a:solidFill>
                </a:rPr>
                <a:t>particle beam</a:t>
              </a:r>
            </a:p>
          </p:txBody>
        </p:sp>
        <p:sp>
          <p:nvSpPr>
            <p:cNvPr id="13353" name="Freeform 20"/>
            <p:cNvSpPr>
              <a:spLocks/>
            </p:cNvSpPr>
            <p:nvPr/>
          </p:nvSpPr>
          <p:spPr bwMode="auto">
            <a:xfrm>
              <a:off x="2084" y="2533"/>
              <a:ext cx="174" cy="382"/>
            </a:xfrm>
            <a:custGeom>
              <a:avLst/>
              <a:gdLst>
                <a:gd name="T0" fmla="*/ 174 w 174"/>
                <a:gd name="T1" fmla="*/ 0 h 382"/>
                <a:gd name="T2" fmla="*/ 0 w 174"/>
                <a:gd name="T3" fmla="*/ 382 h 382"/>
                <a:gd name="T4" fmla="*/ 0 60000 65536"/>
                <a:gd name="T5" fmla="*/ 0 60000 65536"/>
                <a:gd name="T6" fmla="*/ 0 w 174"/>
                <a:gd name="T7" fmla="*/ 0 h 382"/>
                <a:gd name="T8" fmla="*/ 174 w 174"/>
                <a:gd name="T9" fmla="*/ 382 h 3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74" h="382">
                  <a:moveTo>
                    <a:pt x="174" y="0"/>
                  </a:moveTo>
                  <a:lnTo>
                    <a:pt x="0" y="382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29" name="Freeform 21"/>
          <p:cNvSpPr>
            <a:spLocks/>
          </p:cNvSpPr>
          <p:nvPr/>
        </p:nvSpPr>
        <p:spPr bwMode="auto">
          <a:xfrm>
            <a:off x="957263" y="5153025"/>
            <a:ext cx="276225" cy="579438"/>
          </a:xfrm>
          <a:custGeom>
            <a:avLst/>
            <a:gdLst>
              <a:gd name="T0" fmla="*/ 2147483647 w 174"/>
              <a:gd name="T1" fmla="*/ 2147483647 h 365"/>
              <a:gd name="T2" fmla="*/ 0 w 174"/>
              <a:gd name="T3" fmla="*/ 0 h 365"/>
              <a:gd name="T4" fmla="*/ 0 60000 65536"/>
              <a:gd name="T5" fmla="*/ 0 60000 65536"/>
              <a:gd name="T6" fmla="*/ 0 w 174"/>
              <a:gd name="T7" fmla="*/ 0 h 365"/>
              <a:gd name="T8" fmla="*/ 174 w 174"/>
              <a:gd name="T9" fmla="*/ 365 h 36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4" h="365">
                <a:moveTo>
                  <a:pt x="174" y="365"/>
                </a:moveTo>
                <a:lnTo>
                  <a:pt x="0" y="0"/>
                </a:lnTo>
              </a:path>
            </a:pathLst>
          </a:custGeom>
          <a:noFill/>
          <a:ln w="22225">
            <a:solidFill>
              <a:srgbClr val="00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3330" name="Freeform 22"/>
          <p:cNvSpPr>
            <a:spLocks/>
          </p:cNvSpPr>
          <p:nvPr/>
        </p:nvSpPr>
        <p:spPr bwMode="auto">
          <a:xfrm>
            <a:off x="3502025" y="5337175"/>
            <a:ext cx="1547813" cy="582613"/>
          </a:xfrm>
          <a:custGeom>
            <a:avLst/>
            <a:gdLst>
              <a:gd name="T0" fmla="*/ 0 w 902"/>
              <a:gd name="T1" fmla="*/ 2147483647 h 339"/>
              <a:gd name="T2" fmla="*/ 2147483647 w 902"/>
              <a:gd name="T3" fmla="*/ 0 h 339"/>
              <a:gd name="T4" fmla="*/ 0 60000 65536"/>
              <a:gd name="T5" fmla="*/ 0 60000 65536"/>
              <a:gd name="T6" fmla="*/ 0 w 902"/>
              <a:gd name="T7" fmla="*/ 0 h 339"/>
              <a:gd name="T8" fmla="*/ 902 w 902"/>
              <a:gd name="T9" fmla="*/ 339 h 33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02" h="339">
                <a:moveTo>
                  <a:pt x="0" y="339"/>
                </a:moveTo>
                <a:lnTo>
                  <a:pt x="902" y="0"/>
                </a:lnTo>
              </a:path>
            </a:pathLst>
          </a:custGeom>
          <a:noFill/>
          <a:ln w="22225">
            <a:solidFill>
              <a:srgbClr val="00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3331" name="Freeform 23"/>
          <p:cNvSpPr>
            <a:spLocks/>
          </p:cNvSpPr>
          <p:nvPr/>
        </p:nvSpPr>
        <p:spPr bwMode="auto">
          <a:xfrm>
            <a:off x="1117600" y="3860800"/>
            <a:ext cx="14288" cy="682625"/>
          </a:xfrm>
          <a:custGeom>
            <a:avLst/>
            <a:gdLst>
              <a:gd name="T0" fmla="*/ 2147483647 w 9"/>
              <a:gd name="T1" fmla="*/ 0 h 430"/>
              <a:gd name="T2" fmla="*/ 0 w 9"/>
              <a:gd name="T3" fmla="*/ 2147483647 h 430"/>
              <a:gd name="T4" fmla="*/ 0 60000 65536"/>
              <a:gd name="T5" fmla="*/ 0 60000 65536"/>
              <a:gd name="T6" fmla="*/ 0 w 9"/>
              <a:gd name="T7" fmla="*/ 0 h 430"/>
              <a:gd name="T8" fmla="*/ 9 w 9"/>
              <a:gd name="T9" fmla="*/ 430 h 43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" h="430">
                <a:moveTo>
                  <a:pt x="9" y="0"/>
                </a:moveTo>
                <a:lnTo>
                  <a:pt x="0" y="430"/>
                </a:lnTo>
              </a:path>
            </a:pathLst>
          </a:custGeom>
          <a:noFill/>
          <a:ln w="22225">
            <a:solidFill>
              <a:srgbClr val="00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3332" name="Freeform 24"/>
          <p:cNvSpPr>
            <a:spLocks/>
          </p:cNvSpPr>
          <p:nvPr/>
        </p:nvSpPr>
        <p:spPr bwMode="auto">
          <a:xfrm>
            <a:off x="6575425" y="2786063"/>
            <a:ext cx="28575" cy="1554162"/>
          </a:xfrm>
          <a:custGeom>
            <a:avLst/>
            <a:gdLst>
              <a:gd name="T0" fmla="*/ 2147483647 w 18"/>
              <a:gd name="T1" fmla="*/ 0 h 979"/>
              <a:gd name="T2" fmla="*/ 0 w 18"/>
              <a:gd name="T3" fmla="*/ 2147483647 h 979"/>
              <a:gd name="T4" fmla="*/ 0 60000 65536"/>
              <a:gd name="T5" fmla="*/ 0 60000 65536"/>
              <a:gd name="T6" fmla="*/ 0 w 18"/>
              <a:gd name="T7" fmla="*/ 0 h 979"/>
              <a:gd name="T8" fmla="*/ 18 w 18"/>
              <a:gd name="T9" fmla="*/ 979 h 97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8" h="979">
                <a:moveTo>
                  <a:pt x="18" y="0"/>
                </a:moveTo>
                <a:lnTo>
                  <a:pt x="0" y="979"/>
                </a:lnTo>
              </a:path>
            </a:pathLst>
          </a:custGeom>
          <a:noFill/>
          <a:ln w="22225">
            <a:solidFill>
              <a:srgbClr val="00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3333" name="Freeform 25"/>
          <p:cNvSpPr>
            <a:spLocks/>
          </p:cNvSpPr>
          <p:nvPr/>
        </p:nvSpPr>
        <p:spPr bwMode="auto">
          <a:xfrm>
            <a:off x="6589713" y="2801938"/>
            <a:ext cx="682625" cy="1587"/>
          </a:xfrm>
          <a:custGeom>
            <a:avLst/>
            <a:gdLst>
              <a:gd name="T0" fmla="*/ 0 w 430"/>
              <a:gd name="T1" fmla="*/ 0 h 1"/>
              <a:gd name="T2" fmla="*/ 2147483647 w 430"/>
              <a:gd name="T3" fmla="*/ 0 h 1"/>
              <a:gd name="T4" fmla="*/ 0 60000 65536"/>
              <a:gd name="T5" fmla="*/ 0 60000 65536"/>
              <a:gd name="T6" fmla="*/ 0 w 430"/>
              <a:gd name="T7" fmla="*/ 0 h 1"/>
              <a:gd name="T8" fmla="*/ 430 w 430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30" h="1">
                <a:moveTo>
                  <a:pt x="0" y="0"/>
                </a:moveTo>
                <a:lnTo>
                  <a:pt x="430" y="0"/>
                </a:lnTo>
              </a:path>
            </a:pathLst>
          </a:cu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074" name="AutoShape 26"/>
          <p:cNvSpPr>
            <a:spLocks noChangeArrowheads="1"/>
          </p:cNvSpPr>
          <p:nvPr/>
        </p:nvSpPr>
        <p:spPr bwMode="auto">
          <a:xfrm>
            <a:off x="7850188" y="4343400"/>
            <a:ext cx="635000" cy="762000"/>
          </a:xfrm>
          <a:prstGeom prst="irregularSeal1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0075" name="AutoShape 27"/>
          <p:cNvSpPr>
            <a:spLocks noChangeArrowheads="1"/>
          </p:cNvSpPr>
          <p:nvPr/>
        </p:nvSpPr>
        <p:spPr bwMode="auto">
          <a:xfrm>
            <a:off x="7823200" y="3886200"/>
            <a:ext cx="254000" cy="304800"/>
          </a:xfrm>
          <a:prstGeom prst="irregularSeal1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0076" name="AutoShape 28"/>
          <p:cNvSpPr>
            <a:spLocks noChangeArrowheads="1"/>
          </p:cNvSpPr>
          <p:nvPr/>
        </p:nvSpPr>
        <p:spPr bwMode="auto">
          <a:xfrm>
            <a:off x="5080000" y="3962400"/>
            <a:ext cx="254000" cy="304800"/>
          </a:xfrm>
          <a:prstGeom prst="irregularSeal1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0077" name="AutoShape 29"/>
          <p:cNvSpPr>
            <a:spLocks noChangeArrowheads="1"/>
          </p:cNvSpPr>
          <p:nvPr/>
        </p:nvSpPr>
        <p:spPr bwMode="auto">
          <a:xfrm>
            <a:off x="8001000" y="4953000"/>
            <a:ext cx="254000" cy="304800"/>
          </a:xfrm>
          <a:prstGeom prst="irregularSeal1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0078" name="AutoShape 30"/>
          <p:cNvSpPr>
            <a:spLocks noChangeArrowheads="1"/>
          </p:cNvSpPr>
          <p:nvPr/>
        </p:nvSpPr>
        <p:spPr bwMode="auto">
          <a:xfrm>
            <a:off x="5334000" y="3581400"/>
            <a:ext cx="254000" cy="304800"/>
          </a:xfrm>
          <a:prstGeom prst="irregularSeal1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0079" name="AutoShape 31"/>
          <p:cNvSpPr>
            <a:spLocks noChangeArrowheads="1"/>
          </p:cNvSpPr>
          <p:nvPr/>
        </p:nvSpPr>
        <p:spPr bwMode="auto">
          <a:xfrm>
            <a:off x="5791200" y="3276600"/>
            <a:ext cx="254000" cy="304800"/>
          </a:xfrm>
          <a:prstGeom prst="irregularSeal1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0080" name="AutoShape 32"/>
          <p:cNvSpPr>
            <a:spLocks noChangeArrowheads="1"/>
          </p:cNvSpPr>
          <p:nvPr/>
        </p:nvSpPr>
        <p:spPr bwMode="auto">
          <a:xfrm>
            <a:off x="7162800" y="3276600"/>
            <a:ext cx="254000" cy="304800"/>
          </a:xfrm>
          <a:prstGeom prst="irregularSeal1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0081" name="AutoShape 33"/>
          <p:cNvSpPr>
            <a:spLocks noChangeArrowheads="1"/>
          </p:cNvSpPr>
          <p:nvPr/>
        </p:nvSpPr>
        <p:spPr bwMode="auto">
          <a:xfrm>
            <a:off x="5181600" y="5486400"/>
            <a:ext cx="254000" cy="304800"/>
          </a:xfrm>
          <a:prstGeom prst="irregularSeal1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0082" name="AutoShape 34"/>
          <p:cNvSpPr>
            <a:spLocks noChangeArrowheads="1"/>
          </p:cNvSpPr>
          <p:nvPr/>
        </p:nvSpPr>
        <p:spPr bwMode="auto">
          <a:xfrm>
            <a:off x="5562600" y="5943600"/>
            <a:ext cx="254000" cy="304800"/>
          </a:xfrm>
          <a:prstGeom prst="irregularSeal1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0083" name="AutoShape 35"/>
          <p:cNvSpPr>
            <a:spLocks noChangeArrowheads="1"/>
          </p:cNvSpPr>
          <p:nvPr/>
        </p:nvSpPr>
        <p:spPr bwMode="auto">
          <a:xfrm>
            <a:off x="6223000" y="6172200"/>
            <a:ext cx="254000" cy="304800"/>
          </a:xfrm>
          <a:prstGeom prst="irregularSeal1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0084" name="AutoShape 36"/>
          <p:cNvSpPr>
            <a:spLocks noChangeArrowheads="1"/>
          </p:cNvSpPr>
          <p:nvPr/>
        </p:nvSpPr>
        <p:spPr bwMode="auto">
          <a:xfrm>
            <a:off x="7772400" y="5486400"/>
            <a:ext cx="254000" cy="304800"/>
          </a:xfrm>
          <a:prstGeom prst="irregularSeal1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0085" name="AutoShape 37"/>
          <p:cNvSpPr>
            <a:spLocks noChangeArrowheads="1"/>
          </p:cNvSpPr>
          <p:nvPr/>
        </p:nvSpPr>
        <p:spPr bwMode="auto">
          <a:xfrm>
            <a:off x="7543800" y="3581400"/>
            <a:ext cx="254000" cy="304800"/>
          </a:xfrm>
          <a:prstGeom prst="irregularSeal1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0086" name="AutoShape 38"/>
          <p:cNvSpPr>
            <a:spLocks noChangeArrowheads="1"/>
          </p:cNvSpPr>
          <p:nvPr/>
        </p:nvSpPr>
        <p:spPr bwMode="auto">
          <a:xfrm>
            <a:off x="7924800" y="4191000"/>
            <a:ext cx="254000" cy="304800"/>
          </a:xfrm>
          <a:prstGeom prst="irregularSeal1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0087" name="AutoShape 39"/>
          <p:cNvSpPr>
            <a:spLocks noChangeArrowheads="1"/>
          </p:cNvSpPr>
          <p:nvPr/>
        </p:nvSpPr>
        <p:spPr bwMode="auto">
          <a:xfrm>
            <a:off x="7467600" y="5791200"/>
            <a:ext cx="254000" cy="304800"/>
          </a:xfrm>
          <a:prstGeom prst="irregularSeal1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0088" name="AutoShape 40"/>
          <p:cNvSpPr>
            <a:spLocks noChangeArrowheads="1"/>
          </p:cNvSpPr>
          <p:nvPr/>
        </p:nvSpPr>
        <p:spPr bwMode="auto">
          <a:xfrm>
            <a:off x="7010400" y="6096000"/>
            <a:ext cx="254000" cy="304800"/>
          </a:xfrm>
          <a:prstGeom prst="irregularSeal1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49" name="Rectangle 42"/>
          <p:cNvSpPr>
            <a:spLocks noChangeArrowheads="1"/>
          </p:cNvSpPr>
          <p:nvPr/>
        </p:nvSpPr>
        <p:spPr bwMode="auto">
          <a:xfrm>
            <a:off x="6553200" y="4419600"/>
            <a:ext cx="76200" cy="60960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50" name="Rectangle 43"/>
          <p:cNvSpPr>
            <a:spLocks noChangeArrowheads="1"/>
          </p:cNvSpPr>
          <p:nvPr/>
        </p:nvSpPr>
        <p:spPr bwMode="auto">
          <a:xfrm>
            <a:off x="1076325" y="4627563"/>
            <a:ext cx="479425" cy="179387"/>
          </a:xfrm>
          <a:prstGeom prst="rect">
            <a:avLst/>
          </a:prstGeom>
          <a:noFill/>
          <a:ln w="222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3351" name="Picture 45" descr="rutherford"/>
          <p:cNvPicPr>
            <a:picLocks noChangeAspect="1" noChangeArrowheads="1"/>
          </p:cNvPicPr>
          <p:nvPr/>
        </p:nvPicPr>
        <p:blipFill>
          <a:blip r:embed="rId2" cstate="print"/>
          <a:srcRect b="20000"/>
          <a:stretch>
            <a:fillRect/>
          </a:stretch>
        </p:blipFill>
        <p:spPr bwMode="auto">
          <a:xfrm>
            <a:off x="6788150" y="266700"/>
            <a:ext cx="20447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0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30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0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0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0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30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0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00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0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30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0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30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0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0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0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0"/>
                            </p:stCondLst>
                            <p:childTnLst>
                              <p:par>
                                <p:cTn id="7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30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0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500"/>
                            </p:stCondLst>
                            <p:childTnLst>
                              <p:par>
                                <p:cTn id="8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30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30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500"/>
                            </p:stCondLst>
                            <p:childTnLst>
                              <p:par>
                                <p:cTn id="9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30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30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300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30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30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30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300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30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3500"/>
                            </p:stCondLst>
                            <p:childTnLst>
                              <p:par>
                                <p:cTn id="12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30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3" dur="500"/>
                                        <p:tgtEl>
                                          <p:spTgt spid="130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130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130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500"/>
                            </p:stCondLst>
                            <p:childTnLst>
                              <p:par>
                                <p:cTn id="14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6" grpId="0" animBg="1"/>
      <p:bldP spid="130057" grpId="0" animBg="1"/>
      <p:bldP spid="130058" grpId="0" animBg="1"/>
      <p:bldP spid="130074" grpId="0" animBg="1"/>
      <p:bldP spid="130075" grpId="0" animBg="1"/>
      <p:bldP spid="130075" grpId="1" animBg="1"/>
      <p:bldP spid="130075" grpId="2" animBg="1"/>
      <p:bldP spid="130076" grpId="0" animBg="1"/>
      <p:bldP spid="130076" grpId="1" animBg="1"/>
      <p:bldP spid="130076" grpId="2" animBg="1"/>
      <p:bldP spid="130077" grpId="0" animBg="1"/>
      <p:bldP spid="130077" grpId="1" animBg="1"/>
      <p:bldP spid="130077" grpId="2" animBg="1"/>
      <p:bldP spid="130078" grpId="0" animBg="1"/>
      <p:bldP spid="130078" grpId="1" animBg="1"/>
      <p:bldP spid="130079" grpId="0" animBg="1"/>
      <p:bldP spid="130079" grpId="1" animBg="1"/>
      <p:bldP spid="130080" grpId="0" animBg="1"/>
      <p:bldP spid="130080" grpId="1" animBg="1"/>
      <p:bldP spid="130081" grpId="0" animBg="1"/>
      <p:bldP spid="130081" grpId="1" animBg="1"/>
      <p:bldP spid="130082" grpId="0" animBg="1"/>
      <p:bldP spid="130082" grpId="1" animBg="1"/>
      <p:bldP spid="130083" grpId="0" animBg="1"/>
      <p:bldP spid="130083" grpId="1" animBg="1"/>
      <p:bldP spid="130084" grpId="0" animBg="1"/>
      <p:bldP spid="130084" grpId="1" animBg="1"/>
      <p:bldP spid="130085" grpId="0" animBg="1"/>
      <p:bldP spid="130085" grpId="1" animBg="1"/>
      <p:bldP spid="130086" grpId="0" animBg="1"/>
      <p:bldP spid="130086" grpId="1" animBg="1"/>
      <p:bldP spid="130087" grpId="0" animBg="1"/>
      <p:bldP spid="130087" grpId="1" animBg="1"/>
      <p:bldP spid="130088" grpId="0" animBg="1"/>
      <p:bldP spid="13008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581025" y="211138"/>
            <a:ext cx="78787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b="0"/>
              <a:t>Most </a:t>
            </a:r>
            <a:r>
              <a:rPr lang="en-US" b="0">
                <a:latin typeface="Symbol" pitchFamily="18" charset="2"/>
              </a:rPr>
              <a:t>a</a:t>
            </a:r>
            <a:r>
              <a:rPr lang="en-US" b="0"/>
              <a:t>-particles passed through, some angled slightly, and a tiny fraction bounced back. </a:t>
            </a:r>
          </a:p>
        </p:txBody>
      </p:sp>
      <p:grpSp>
        <p:nvGrpSpPr>
          <p:cNvPr id="14339" name="Group 3"/>
          <p:cNvGrpSpPr>
            <a:grpSpLocks/>
          </p:cNvGrpSpPr>
          <p:nvPr/>
        </p:nvGrpSpPr>
        <p:grpSpPr bwMode="auto">
          <a:xfrm>
            <a:off x="690563" y="1190625"/>
            <a:ext cx="7886700" cy="2632075"/>
            <a:chOff x="480" y="984"/>
            <a:chExt cx="4968" cy="1658"/>
          </a:xfrm>
        </p:grpSpPr>
        <p:sp>
          <p:nvSpPr>
            <p:cNvPr id="14351" name="Oval 4"/>
            <p:cNvSpPr>
              <a:spLocks noChangeArrowheads="1"/>
            </p:cNvSpPr>
            <p:nvPr/>
          </p:nvSpPr>
          <p:spPr bwMode="auto">
            <a:xfrm>
              <a:off x="3278" y="1618"/>
              <a:ext cx="516" cy="516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2" name="Oval 5"/>
            <p:cNvSpPr>
              <a:spLocks noChangeArrowheads="1"/>
            </p:cNvSpPr>
            <p:nvPr/>
          </p:nvSpPr>
          <p:spPr bwMode="auto">
            <a:xfrm>
              <a:off x="3282" y="1102"/>
              <a:ext cx="516" cy="516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3" name="Oval 6"/>
            <p:cNvSpPr>
              <a:spLocks noChangeArrowheads="1"/>
            </p:cNvSpPr>
            <p:nvPr/>
          </p:nvSpPr>
          <p:spPr bwMode="auto">
            <a:xfrm>
              <a:off x="3273" y="2126"/>
              <a:ext cx="516" cy="516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354" name="Group 7"/>
            <p:cNvGrpSpPr>
              <a:grpSpLocks/>
            </p:cNvGrpSpPr>
            <p:nvPr/>
          </p:nvGrpSpPr>
          <p:grpSpPr bwMode="auto">
            <a:xfrm>
              <a:off x="480" y="984"/>
              <a:ext cx="4968" cy="1656"/>
              <a:chOff x="2700" y="8820"/>
              <a:chExt cx="7020" cy="2340"/>
            </a:xfrm>
          </p:grpSpPr>
          <p:grpSp>
            <p:nvGrpSpPr>
              <p:cNvPr id="14355" name="Group 8"/>
              <p:cNvGrpSpPr>
                <a:grpSpLocks/>
              </p:cNvGrpSpPr>
              <p:nvPr/>
            </p:nvGrpSpPr>
            <p:grpSpPr bwMode="auto">
              <a:xfrm>
                <a:off x="6660" y="9000"/>
                <a:ext cx="720" cy="2160"/>
                <a:chOff x="6660" y="9000"/>
                <a:chExt cx="720" cy="2160"/>
              </a:xfrm>
            </p:grpSpPr>
            <p:sp>
              <p:nvSpPr>
                <p:cNvPr id="14372" name="Oval 9"/>
                <p:cNvSpPr>
                  <a:spLocks noChangeArrowheads="1"/>
                </p:cNvSpPr>
                <p:nvPr/>
              </p:nvSpPr>
              <p:spPr bwMode="auto">
                <a:xfrm>
                  <a:off x="6660" y="9720"/>
                  <a:ext cx="720" cy="720"/>
                </a:xfrm>
                <a:prstGeom prst="ellips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73" name="Oval 10"/>
                <p:cNvSpPr>
                  <a:spLocks noChangeArrowheads="1"/>
                </p:cNvSpPr>
                <p:nvPr/>
              </p:nvSpPr>
              <p:spPr bwMode="auto">
                <a:xfrm>
                  <a:off x="6660" y="10440"/>
                  <a:ext cx="720" cy="720"/>
                </a:xfrm>
                <a:prstGeom prst="ellips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74" name="Oval 11"/>
                <p:cNvSpPr>
                  <a:spLocks noChangeArrowheads="1"/>
                </p:cNvSpPr>
                <p:nvPr/>
              </p:nvSpPr>
              <p:spPr bwMode="auto">
                <a:xfrm>
                  <a:off x="6660" y="9000"/>
                  <a:ext cx="720" cy="720"/>
                </a:xfrm>
                <a:prstGeom prst="ellips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75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6840" y="10440"/>
                  <a:ext cx="540" cy="540"/>
                </a:xfrm>
                <a:prstGeom prst="rect">
                  <a:avLst/>
                </a:prstGeom>
                <a:noFill/>
                <a:ln w="222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en-US" sz="1800" b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376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6840" y="9720"/>
                  <a:ext cx="540" cy="540"/>
                </a:xfrm>
                <a:prstGeom prst="rect">
                  <a:avLst/>
                </a:prstGeom>
                <a:noFill/>
                <a:ln w="222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en-US" sz="1800" b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377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6840" y="9000"/>
                  <a:ext cx="540" cy="540"/>
                </a:xfrm>
                <a:prstGeom prst="rect">
                  <a:avLst/>
                </a:prstGeom>
                <a:noFill/>
                <a:ln w="222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en-US" sz="1800" b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4356" name="Line 15"/>
              <p:cNvSpPr>
                <a:spLocks noChangeShapeType="1"/>
              </p:cNvSpPr>
              <p:nvPr/>
            </p:nvSpPr>
            <p:spPr bwMode="auto">
              <a:xfrm>
                <a:off x="2700" y="10440"/>
                <a:ext cx="6480" cy="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7" name="Line 16"/>
              <p:cNvSpPr>
                <a:spLocks noChangeShapeType="1"/>
              </p:cNvSpPr>
              <p:nvPr/>
            </p:nvSpPr>
            <p:spPr bwMode="auto">
              <a:xfrm>
                <a:off x="2700" y="9360"/>
                <a:ext cx="4320" cy="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8" name="Line 17"/>
              <p:cNvSpPr>
                <a:spLocks noChangeShapeType="1"/>
              </p:cNvSpPr>
              <p:nvPr/>
            </p:nvSpPr>
            <p:spPr bwMode="auto">
              <a:xfrm>
                <a:off x="2700" y="9900"/>
                <a:ext cx="6480" cy="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9" name="Line 18"/>
              <p:cNvSpPr>
                <a:spLocks noChangeShapeType="1"/>
              </p:cNvSpPr>
              <p:nvPr/>
            </p:nvSpPr>
            <p:spPr bwMode="auto">
              <a:xfrm>
                <a:off x="2700" y="10980"/>
                <a:ext cx="4320" cy="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0" name="Line 19"/>
              <p:cNvSpPr>
                <a:spLocks noChangeShapeType="1"/>
              </p:cNvSpPr>
              <p:nvPr/>
            </p:nvSpPr>
            <p:spPr bwMode="auto">
              <a:xfrm>
                <a:off x="2700" y="10800"/>
                <a:ext cx="4320" cy="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1" name="Line 20"/>
              <p:cNvSpPr>
                <a:spLocks noChangeShapeType="1"/>
              </p:cNvSpPr>
              <p:nvPr/>
            </p:nvSpPr>
            <p:spPr bwMode="auto">
              <a:xfrm>
                <a:off x="2700" y="10620"/>
                <a:ext cx="6480" cy="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2" name="Line 21"/>
              <p:cNvSpPr>
                <a:spLocks noChangeShapeType="1"/>
              </p:cNvSpPr>
              <p:nvPr/>
            </p:nvSpPr>
            <p:spPr bwMode="auto">
              <a:xfrm>
                <a:off x="2700" y="10260"/>
                <a:ext cx="6480" cy="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3" name="Line 22"/>
              <p:cNvSpPr>
                <a:spLocks noChangeShapeType="1"/>
              </p:cNvSpPr>
              <p:nvPr/>
            </p:nvSpPr>
            <p:spPr bwMode="auto">
              <a:xfrm>
                <a:off x="2700" y="10080"/>
                <a:ext cx="4320" cy="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4" name="Line 23"/>
              <p:cNvSpPr>
                <a:spLocks noChangeShapeType="1"/>
              </p:cNvSpPr>
              <p:nvPr/>
            </p:nvSpPr>
            <p:spPr bwMode="auto">
              <a:xfrm flipH="1" flipV="1">
                <a:off x="4500" y="9000"/>
                <a:ext cx="2520" cy="108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5" name="Line 24"/>
              <p:cNvSpPr>
                <a:spLocks noChangeShapeType="1"/>
              </p:cNvSpPr>
              <p:nvPr/>
            </p:nvSpPr>
            <p:spPr bwMode="auto">
              <a:xfrm flipV="1">
                <a:off x="7020" y="9900"/>
                <a:ext cx="2700" cy="90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6" name="Line 25"/>
              <p:cNvSpPr>
                <a:spLocks noChangeShapeType="1"/>
              </p:cNvSpPr>
              <p:nvPr/>
            </p:nvSpPr>
            <p:spPr bwMode="auto">
              <a:xfrm>
                <a:off x="2700" y="9720"/>
                <a:ext cx="6480" cy="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7" name="Line 26"/>
              <p:cNvSpPr>
                <a:spLocks noChangeShapeType="1"/>
              </p:cNvSpPr>
              <p:nvPr/>
            </p:nvSpPr>
            <p:spPr bwMode="auto">
              <a:xfrm>
                <a:off x="2700" y="9540"/>
                <a:ext cx="4320" cy="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8" name="Line 27"/>
              <p:cNvSpPr>
                <a:spLocks noChangeShapeType="1"/>
              </p:cNvSpPr>
              <p:nvPr/>
            </p:nvSpPr>
            <p:spPr bwMode="auto">
              <a:xfrm>
                <a:off x="2700" y="9180"/>
                <a:ext cx="6480" cy="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9" name="Line 28"/>
              <p:cNvSpPr>
                <a:spLocks noChangeShapeType="1"/>
              </p:cNvSpPr>
              <p:nvPr/>
            </p:nvSpPr>
            <p:spPr bwMode="auto">
              <a:xfrm flipH="1" flipV="1">
                <a:off x="6660" y="8820"/>
                <a:ext cx="360" cy="54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0" name="Line 29"/>
              <p:cNvSpPr>
                <a:spLocks noChangeShapeType="1"/>
              </p:cNvSpPr>
              <p:nvPr/>
            </p:nvSpPr>
            <p:spPr bwMode="auto">
              <a:xfrm>
                <a:off x="7020" y="9540"/>
                <a:ext cx="2160" cy="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1" name="Line 30"/>
              <p:cNvSpPr>
                <a:spLocks noChangeShapeType="1"/>
              </p:cNvSpPr>
              <p:nvPr/>
            </p:nvSpPr>
            <p:spPr bwMode="auto">
              <a:xfrm>
                <a:off x="7020" y="10980"/>
                <a:ext cx="2700" cy="18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4340" name="Rectangle 31"/>
          <p:cNvSpPr>
            <a:spLocks noChangeArrowheads="1"/>
          </p:cNvSpPr>
          <p:nvPr/>
        </p:nvSpPr>
        <p:spPr bwMode="auto">
          <a:xfrm>
            <a:off x="534988" y="3767138"/>
            <a:ext cx="23225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Conclusions: </a:t>
            </a:r>
          </a:p>
        </p:txBody>
      </p:sp>
      <p:sp>
        <p:nvSpPr>
          <p:cNvPr id="14341" name="Rectangle 32"/>
          <p:cNvSpPr>
            <a:spLocks noChangeArrowheads="1"/>
          </p:cNvSpPr>
          <p:nvPr/>
        </p:nvSpPr>
        <p:spPr bwMode="auto">
          <a:xfrm>
            <a:off x="0" y="2927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342" name="Rectangle 33"/>
          <p:cNvSpPr>
            <a:spLocks noChangeArrowheads="1"/>
          </p:cNvSpPr>
          <p:nvPr/>
        </p:nvSpPr>
        <p:spPr bwMode="auto">
          <a:xfrm>
            <a:off x="808038" y="4337050"/>
            <a:ext cx="4810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US" b="0">
                <a:ea typeface="Times New Roman" pitchFamily="18" charset="0"/>
                <a:cs typeface="Arial" pitchFamily="34" charset="0"/>
              </a:rPr>
              <a:t>1.</a:t>
            </a:r>
          </a:p>
        </p:txBody>
      </p:sp>
      <p:sp>
        <p:nvSpPr>
          <p:cNvPr id="131106" name="Rectangle 34"/>
          <p:cNvSpPr>
            <a:spLocks noChangeArrowheads="1"/>
          </p:cNvSpPr>
          <p:nvPr/>
        </p:nvSpPr>
        <p:spPr bwMode="auto">
          <a:xfrm>
            <a:off x="1268413" y="4348163"/>
            <a:ext cx="48117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chemeClr val="tx1"/>
                </a:solidFill>
              </a:rPr>
              <a:t>Atom is mostly empty space. </a:t>
            </a:r>
          </a:p>
        </p:txBody>
      </p:sp>
      <p:sp>
        <p:nvSpPr>
          <p:cNvPr id="131107" name="Rectangle 35"/>
          <p:cNvSpPr>
            <a:spLocks noChangeArrowheads="1"/>
          </p:cNvSpPr>
          <p:nvPr/>
        </p:nvSpPr>
        <p:spPr bwMode="auto">
          <a:xfrm>
            <a:off x="1216025" y="4911725"/>
            <a:ext cx="65103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chemeClr val="tx1"/>
                </a:solidFill>
              </a:rPr>
              <a:t>(+) particles are concentrated at center. </a:t>
            </a:r>
          </a:p>
        </p:txBody>
      </p:sp>
      <p:sp>
        <p:nvSpPr>
          <p:cNvPr id="131108" name="Rectangle 36"/>
          <p:cNvSpPr>
            <a:spLocks noChangeArrowheads="1"/>
          </p:cNvSpPr>
          <p:nvPr/>
        </p:nvSpPr>
        <p:spPr bwMode="auto">
          <a:xfrm>
            <a:off x="2300288" y="5419725"/>
            <a:ext cx="3381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 u="sng">
                <a:solidFill>
                  <a:schemeClr val="tx1"/>
                </a:solidFill>
              </a:rPr>
              <a:t>nucleus</a:t>
            </a:r>
            <a:r>
              <a:rPr lang="en-US" b="0">
                <a:solidFill>
                  <a:schemeClr val="tx1"/>
                </a:solidFill>
              </a:rPr>
              <a:t> = “little nut” </a:t>
            </a:r>
          </a:p>
        </p:txBody>
      </p:sp>
      <p:sp>
        <p:nvSpPr>
          <p:cNvPr id="131109" name="Rectangle 37"/>
          <p:cNvSpPr>
            <a:spLocks noChangeArrowheads="1"/>
          </p:cNvSpPr>
          <p:nvPr/>
        </p:nvSpPr>
        <p:spPr bwMode="auto">
          <a:xfrm>
            <a:off x="1222375" y="6013450"/>
            <a:ext cx="43624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chemeClr val="tx1"/>
                </a:solidFill>
              </a:rPr>
              <a:t>(–) particles orbit nucleus. </a:t>
            </a:r>
          </a:p>
        </p:txBody>
      </p:sp>
      <p:sp>
        <p:nvSpPr>
          <p:cNvPr id="14347" name="Rectangle 38"/>
          <p:cNvSpPr>
            <a:spLocks noChangeArrowheads="1"/>
          </p:cNvSpPr>
          <p:nvPr/>
        </p:nvSpPr>
        <p:spPr bwMode="auto">
          <a:xfrm>
            <a:off x="811213" y="4946650"/>
            <a:ext cx="5794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ea typeface="Times New Roman" pitchFamily="18" charset="0"/>
                <a:cs typeface="Arial" pitchFamily="34" charset="0"/>
              </a:rPr>
              <a:t>2. </a:t>
            </a:r>
          </a:p>
        </p:txBody>
      </p:sp>
      <p:sp>
        <p:nvSpPr>
          <p:cNvPr id="14348" name="Rectangle 39"/>
          <p:cNvSpPr>
            <a:spLocks noChangeArrowheads="1"/>
          </p:cNvSpPr>
          <p:nvPr/>
        </p:nvSpPr>
        <p:spPr bwMode="auto">
          <a:xfrm>
            <a:off x="790575" y="6026150"/>
            <a:ext cx="5794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cs typeface="Times New Roman" pitchFamily="18" charset="0"/>
              </a:rPr>
              <a:t>3.</a:t>
            </a:r>
            <a:r>
              <a:rPr lang="en-US" b="0"/>
              <a:t> </a:t>
            </a:r>
          </a:p>
        </p:txBody>
      </p:sp>
      <p:pic>
        <p:nvPicPr>
          <p:cNvPr id="131112" name="Picture 40" descr="j0232502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4538" y="5402263"/>
            <a:ext cx="13938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113" name="Picture 41" descr="an00719_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40613" y="4714875"/>
            <a:ext cx="15176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1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31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1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1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1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1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31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1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106" grpId="0"/>
      <p:bldP spid="131107" grpId="0"/>
      <p:bldP spid="131108" grpId="0"/>
      <p:bldP spid="13110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ChangeArrowheads="1"/>
          </p:cNvSpPr>
          <p:nvPr/>
        </p:nvSpPr>
        <p:spPr bwMode="auto">
          <a:xfrm>
            <a:off x="4365625" y="3419475"/>
            <a:ext cx="461486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b="0">
                <a:solidFill>
                  <a:srgbClr val="0066FF"/>
                </a:solidFill>
              </a:rPr>
              <a:t>And now we believe in many other subatomic particles: </a:t>
            </a:r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309563" y="785813"/>
            <a:ext cx="525303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-- James Chadwick</a:t>
            </a:r>
          </a:p>
          <a:p>
            <a:pPr algn="l"/>
            <a:r>
              <a:rPr lang="en-US" b="0"/>
              <a:t>    discovered neutrons in 1932. </a:t>
            </a:r>
          </a:p>
        </p:txBody>
      </p:sp>
      <p:sp>
        <p:nvSpPr>
          <p:cNvPr id="129032" name="Rectangle 8"/>
          <p:cNvSpPr>
            <a:spLocks noChangeArrowheads="1"/>
          </p:cNvSpPr>
          <p:nvPr/>
        </p:nvSpPr>
        <p:spPr bwMode="auto">
          <a:xfrm>
            <a:off x="509588" y="1752600"/>
            <a:ext cx="2644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Purpose of n</a:t>
            </a:r>
            <a:r>
              <a:rPr lang="en-US" b="0" baseline="30000"/>
              <a:t>0</a:t>
            </a:r>
            <a:r>
              <a:rPr lang="en-US" b="0"/>
              <a:t> =</a:t>
            </a:r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129033" name="Rectangle 9"/>
          <p:cNvSpPr>
            <a:spLocks noChangeArrowheads="1"/>
          </p:cNvSpPr>
          <p:nvPr/>
        </p:nvSpPr>
        <p:spPr bwMode="auto">
          <a:xfrm>
            <a:off x="6054725" y="4281488"/>
            <a:ext cx="2097088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b="0">
                <a:solidFill>
                  <a:srgbClr val="0066FF"/>
                </a:solidFill>
              </a:rPr>
              <a:t>quarks,</a:t>
            </a:r>
          </a:p>
          <a:p>
            <a:pPr algn="l"/>
            <a:r>
              <a:rPr lang="en-US" b="0">
                <a:solidFill>
                  <a:srgbClr val="0066FF"/>
                </a:solidFill>
              </a:rPr>
              <a:t>muons,</a:t>
            </a:r>
          </a:p>
          <a:p>
            <a:pPr algn="l"/>
            <a:r>
              <a:rPr lang="en-US" b="0">
                <a:solidFill>
                  <a:srgbClr val="0066FF"/>
                </a:solidFill>
              </a:rPr>
              <a:t>positrons,</a:t>
            </a:r>
          </a:p>
          <a:p>
            <a:pPr algn="l"/>
            <a:r>
              <a:rPr lang="en-US" b="0">
                <a:solidFill>
                  <a:srgbClr val="0066FF"/>
                </a:solidFill>
              </a:rPr>
              <a:t>neutrinos, </a:t>
            </a:r>
          </a:p>
          <a:p>
            <a:pPr algn="l"/>
            <a:r>
              <a:rPr lang="en-US" b="0">
                <a:solidFill>
                  <a:srgbClr val="0066FF"/>
                </a:solidFill>
              </a:rPr>
              <a:t>pions, etc.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665163" y="2987675"/>
            <a:ext cx="3276600" cy="3586163"/>
            <a:chOff x="419" y="1990"/>
            <a:chExt cx="2064" cy="2259"/>
          </a:xfrm>
        </p:grpSpPr>
        <p:sp>
          <p:nvSpPr>
            <p:cNvPr id="15369" name="Rectangle 12"/>
            <p:cNvSpPr>
              <a:spLocks noChangeArrowheads="1"/>
            </p:cNvSpPr>
            <p:nvPr/>
          </p:nvSpPr>
          <p:spPr bwMode="auto">
            <a:xfrm>
              <a:off x="419" y="3653"/>
              <a:ext cx="2064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0">
                  <a:solidFill>
                    <a:srgbClr val="0066FF"/>
                  </a:solidFill>
                </a:rPr>
                <a:t>photo from liquid H</a:t>
              </a:r>
              <a:r>
                <a:rPr lang="en-US" b="0" baseline="-25000">
                  <a:solidFill>
                    <a:srgbClr val="0066FF"/>
                  </a:solidFill>
                </a:rPr>
                <a:t>2</a:t>
              </a:r>
              <a:r>
                <a:rPr lang="en-US" b="0">
                  <a:solidFill>
                    <a:srgbClr val="0066FF"/>
                  </a:solidFill>
                </a:rPr>
                <a:t> bubble chamber</a:t>
              </a:r>
            </a:p>
          </p:txBody>
        </p:sp>
        <p:pic>
          <p:nvPicPr>
            <p:cNvPr id="15370" name="Picture 13" descr="000329_me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9" y="1990"/>
              <a:ext cx="2038" cy="1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9038" name="Rectangle 14"/>
          <p:cNvSpPr>
            <a:spLocks noChangeArrowheads="1"/>
          </p:cNvSpPr>
          <p:nvPr/>
        </p:nvSpPr>
        <p:spPr bwMode="auto">
          <a:xfrm>
            <a:off x="3098800" y="1754188"/>
            <a:ext cx="319563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chemeClr val="tx1"/>
                </a:solidFill>
              </a:rPr>
              <a:t>help to bind p</a:t>
            </a:r>
            <a:r>
              <a:rPr lang="en-US" b="0" baseline="30000">
                <a:solidFill>
                  <a:schemeClr val="tx1"/>
                </a:solidFill>
              </a:rPr>
              <a:t>+</a:t>
            </a:r>
          </a:p>
          <a:p>
            <a:pPr algn="l"/>
            <a:r>
              <a:rPr lang="en-US" b="0">
                <a:solidFill>
                  <a:schemeClr val="tx1"/>
                </a:solidFill>
              </a:rPr>
              <a:t>together in nucleus</a:t>
            </a:r>
          </a:p>
        </p:txBody>
      </p:sp>
      <p:pic>
        <p:nvPicPr>
          <p:cNvPr id="15368" name="Picture 12" descr="chadwi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2438" y="163513"/>
            <a:ext cx="2179637" cy="305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9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9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9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29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9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6" grpId="0"/>
      <p:bldP spid="129032" grpId="0"/>
      <p:bldP spid="129033" grpId="0"/>
      <p:bldP spid="1290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21" name="Rectangle 25"/>
          <p:cNvSpPr>
            <a:spLocks noChangeArrowheads="1"/>
          </p:cNvSpPr>
          <p:nvPr/>
        </p:nvSpPr>
        <p:spPr bwMode="auto">
          <a:xfrm>
            <a:off x="1704975" y="620713"/>
            <a:ext cx="5738813" cy="522287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/>
              <a:t>Thomson’s Plum Pudding Model</a:t>
            </a:r>
          </a:p>
        </p:txBody>
      </p:sp>
      <p:sp>
        <p:nvSpPr>
          <p:cNvPr id="132098" name="Oval 2"/>
          <p:cNvSpPr>
            <a:spLocks noChangeArrowheads="1"/>
          </p:cNvSpPr>
          <p:nvPr/>
        </p:nvSpPr>
        <p:spPr bwMode="auto">
          <a:xfrm>
            <a:off x="4043363" y="3290888"/>
            <a:ext cx="1035050" cy="1035050"/>
          </a:xfrm>
          <a:prstGeom prst="ellips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792288" y="1651000"/>
            <a:ext cx="5365750" cy="4484688"/>
            <a:chOff x="1093" y="869"/>
            <a:chExt cx="3380" cy="2825"/>
          </a:xfrm>
        </p:grpSpPr>
        <p:grpSp>
          <p:nvGrpSpPr>
            <p:cNvPr id="16419" name="Group 4"/>
            <p:cNvGrpSpPr>
              <a:grpSpLocks/>
            </p:cNvGrpSpPr>
            <p:nvPr/>
          </p:nvGrpSpPr>
          <p:grpSpPr bwMode="auto">
            <a:xfrm>
              <a:off x="3722" y="1826"/>
              <a:ext cx="751" cy="563"/>
              <a:chOff x="3722" y="1826"/>
              <a:chExt cx="751" cy="563"/>
            </a:xfrm>
          </p:grpSpPr>
          <p:sp>
            <p:nvSpPr>
              <p:cNvPr id="16435" name="Oval 5"/>
              <p:cNvSpPr>
                <a:spLocks noChangeArrowheads="1"/>
              </p:cNvSpPr>
              <p:nvPr/>
            </p:nvSpPr>
            <p:spPr bwMode="auto">
              <a:xfrm>
                <a:off x="3964" y="1853"/>
                <a:ext cx="375" cy="375"/>
              </a:xfrm>
              <a:prstGeom prst="ellips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6" name="Text Box 6"/>
              <p:cNvSpPr txBox="1">
                <a:spLocks noChangeArrowheads="1"/>
              </p:cNvSpPr>
              <p:nvPr/>
            </p:nvSpPr>
            <p:spPr bwMode="auto">
              <a:xfrm>
                <a:off x="3722" y="1826"/>
                <a:ext cx="751" cy="563"/>
              </a:xfrm>
              <a:prstGeom prst="rect">
                <a:avLst/>
              </a:prstGeom>
              <a:noFill/>
              <a:ln w="3175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4800">
                    <a:solidFill>
                      <a:schemeClr val="tx1"/>
                    </a:solidFill>
                    <a:latin typeface="Times New Roman" pitchFamily="18" charset="0"/>
                  </a:rPr>
                  <a:t>   </a:t>
                </a:r>
                <a:r>
                  <a:rPr lang="en-US" sz="4800" baseline="30000">
                    <a:solidFill>
                      <a:schemeClr val="tx1"/>
                    </a:solidFill>
                    <a:latin typeface="Times New Roman" pitchFamily="18" charset="0"/>
                  </a:rPr>
                  <a:t>–</a:t>
                </a:r>
                <a:endParaRPr lang="en-US" sz="4800" b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6420" name="Group 7"/>
            <p:cNvGrpSpPr>
              <a:grpSpLocks/>
            </p:cNvGrpSpPr>
            <p:nvPr/>
          </p:nvGrpSpPr>
          <p:grpSpPr bwMode="auto">
            <a:xfrm>
              <a:off x="3534" y="2755"/>
              <a:ext cx="751" cy="564"/>
              <a:chOff x="3534" y="2755"/>
              <a:chExt cx="751" cy="564"/>
            </a:xfrm>
          </p:grpSpPr>
          <p:sp>
            <p:nvSpPr>
              <p:cNvPr id="16433" name="Oval 8"/>
              <p:cNvSpPr>
                <a:spLocks noChangeArrowheads="1"/>
              </p:cNvSpPr>
              <p:nvPr/>
            </p:nvSpPr>
            <p:spPr bwMode="auto">
              <a:xfrm>
                <a:off x="3776" y="2782"/>
                <a:ext cx="375" cy="376"/>
              </a:xfrm>
              <a:prstGeom prst="ellips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4" name="Text Box 9"/>
              <p:cNvSpPr txBox="1">
                <a:spLocks noChangeArrowheads="1"/>
              </p:cNvSpPr>
              <p:nvPr/>
            </p:nvSpPr>
            <p:spPr bwMode="auto">
              <a:xfrm>
                <a:off x="3534" y="2755"/>
                <a:ext cx="751" cy="564"/>
              </a:xfrm>
              <a:prstGeom prst="rect">
                <a:avLst/>
              </a:prstGeom>
              <a:noFill/>
              <a:ln w="3175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4800">
                    <a:solidFill>
                      <a:schemeClr val="tx1"/>
                    </a:solidFill>
                    <a:latin typeface="Times New Roman" pitchFamily="18" charset="0"/>
                  </a:rPr>
                  <a:t>   </a:t>
                </a:r>
                <a:r>
                  <a:rPr lang="en-US" sz="4800" baseline="30000">
                    <a:solidFill>
                      <a:schemeClr val="tx1"/>
                    </a:solidFill>
                    <a:latin typeface="Times New Roman" pitchFamily="18" charset="0"/>
                  </a:rPr>
                  <a:t>–</a:t>
                </a:r>
                <a:endParaRPr lang="en-US" sz="4800" b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6421" name="Group 10"/>
            <p:cNvGrpSpPr>
              <a:grpSpLocks/>
            </p:cNvGrpSpPr>
            <p:nvPr/>
          </p:nvGrpSpPr>
          <p:grpSpPr bwMode="auto">
            <a:xfrm>
              <a:off x="2032" y="3131"/>
              <a:ext cx="751" cy="563"/>
              <a:chOff x="2032" y="3131"/>
              <a:chExt cx="751" cy="563"/>
            </a:xfrm>
          </p:grpSpPr>
          <p:sp>
            <p:nvSpPr>
              <p:cNvPr id="16431" name="Oval 11"/>
              <p:cNvSpPr>
                <a:spLocks noChangeArrowheads="1"/>
              </p:cNvSpPr>
              <p:nvPr/>
            </p:nvSpPr>
            <p:spPr bwMode="auto">
              <a:xfrm>
                <a:off x="2274" y="3167"/>
                <a:ext cx="375" cy="375"/>
              </a:xfrm>
              <a:prstGeom prst="ellips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2" name="Text Box 12"/>
              <p:cNvSpPr txBox="1">
                <a:spLocks noChangeArrowheads="1"/>
              </p:cNvSpPr>
              <p:nvPr/>
            </p:nvSpPr>
            <p:spPr bwMode="auto">
              <a:xfrm>
                <a:off x="2032" y="3131"/>
                <a:ext cx="751" cy="563"/>
              </a:xfrm>
              <a:prstGeom prst="rect">
                <a:avLst/>
              </a:prstGeom>
              <a:noFill/>
              <a:ln w="3175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4800">
                    <a:solidFill>
                      <a:schemeClr val="tx1"/>
                    </a:solidFill>
                    <a:latin typeface="Times New Roman" pitchFamily="18" charset="0"/>
                  </a:rPr>
                  <a:t>   </a:t>
                </a:r>
                <a:r>
                  <a:rPr lang="en-US" sz="4800" baseline="30000">
                    <a:solidFill>
                      <a:schemeClr val="tx1"/>
                    </a:solidFill>
                    <a:latin typeface="Times New Roman" pitchFamily="18" charset="0"/>
                  </a:rPr>
                  <a:t>–</a:t>
                </a:r>
                <a:endParaRPr lang="en-US" sz="4800" b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6422" name="Group 13"/>
            <p:cNvGrpSpPr>
              <a:grpSpLocks/>
            </p:cNvGrpSpPr>
            <p:nvPr/>
          </p:nvGrpSpPr>
          <p:grpSpPr bwMode="auto">
            <a:xfrm>
              <a:off x="2971" y="869"/>
              <a:ext cx="751" cy="563"/>
              <a:chOff x="2971" y="869"/>
              <a:chExt cx="751" cy="563"/>
            </a:xfrm>
          </p:grpSpPr>
          <p:sp>
            <p:nvSpPr>
              <p:cNvPr id="16429" name="Oval 14"/>
              <p:cNvSpPr>
                <a:spLocks noChangeArrowheads="1"/>
              </p:cNvSpPr>
              <p:nvPr/>
            </p:nvSpPr>
            <p:spPr bwMode="auto">
              <a:xfrm>
                <a:off x="3213" y="914"/>
                <a:ext cx="375" cy="375"/>
              </a:xfrm>
              <a:prstGeom prst="ellips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0" name="Text Box 15"/>
              <p:cNvSpPr txBox="1">
                <a:spLocks noChangeArrowheads="1"/>
              </p:cNvSpPr>
              <p:nvPr/>
            </p:nvSpPr>
            <p:spPr bwMode="auto">
              <a:xfrm>
                <a:off x="2971" y="869"/>
                <a:ext cx="751" cy="563"/>
              </a:xfrm>
              <a:prstGeom prst="rect">
                <a:avLst/>
              </a:prstGeom>
              <a:noFill/>
              <a:ln w="3175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4800">
                    <a:solidFill>
                      <a:schemeClr val="tx1"/>
                    </a:solidFill>
                    <a:latin typeface="Times New Roman" pitchFamily="18" charset="0"/>
                  </a:rPr>
                  <a:t>   </a:t>
                </a:r>
                <a:r>
                  <a:rPr lang="en-US" sz="4800" baseline="30000">
                    <a:solidFill>
                      <a:schemeClr val="tx1"/>
                    </a:solidFill>
                    <a:latin typeface="Times New Roman" pitchFamily="18" charset="0"/>
                  </a:rPr>
                  <a:t>–</a:t>
                </a:r>
                <a:endParaRPr lang="en-US" sz="4800" b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6423" name="Group 16"/>
            <p:cNvGrpSpPr>
              <a:grpSpLocks/>
            </p:cNvGrpSpPr>
            <p:nvPr/>
          </p:nvGrpSpPr>
          <p:grpSpPr bwMode="auto">
            <a:xfrm>
              <a:off x="1093" y="2192"/>
              <a:ext cx="751" cy="563"/>
              <a:chOff x="1093" y="2192"/>
              <a:chExt cx="751" cy="563"/>
            </a:xfrm>
          </p:grpSpPr>
          <p:sp>
            <p:nvSpPr>
              <p:cNvPr id="16427" name="Oval 17"/>
              <p:cNvSpPr>
                <a:spLocks noChangeArrowheads="1"/>
              </p:cNvSpPr>
              <p:nvPr/>
            </p:nvSpPr>
            <p:spPr bwMode="auto">
              <a:xfrm>
                <a:off x="1335" y="2228"/>
                <a:ext cx="375" cy="375"/>
              </a:xfrm>
              <a:prstGeom prst="ellips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8" name="Text Box 18"/>
              <p:cNvSpPr txBox="1">
                <a:spLocks noChangeArrowheads="1"/>
              </p:cNvSpPr>
              <p:nvPr/>
            </p:nvSpPr>
            <p:spPr bwMode="auto">
              <a:xfrm>
                <a:off x="1093" y="2192"/>
                <a:ext cx="751" cy="563"/>
              </a:xfrm>
              <a:prstGeom prst="rect">
                <a:avLst/>
              </a:prstGeom>
              <a:noFill/>
              <a:ln w="3175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4800">
                    <a:solidFill>
                      <a:schemeClr val="tx1"/>
                    </a:solidFill>
                    <a:latin typeface="Times New Roman" pitchFamily="18" charset="0"/>
                  </a:rPr>
                  <a:t>   </a:t>
                </a:r>
                <a:r>
                  <a:rPr lang="en-US" sz="4800" baseline="30000">
                    <a:solidFill>
                      <a:schemeClr val="tx1"/>
                    </a:solidFill>
                    <a:latin typeface="Times New Roman" pitchFamily="18" charset="0"/>
                  </a:rPr>
                  <a:t>–</a:t>
                </a:r>
                <a:endParaRPr lang="en-US" sz="4800" b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6424" name="Group 19"/>
            <p:cNvGrpSpPr>
              <a:grpSpLocks/>
            </p:cNvGrpSpPr>
            <p:nvPr/>
          </p:nvGrpSpPr>
          <p:grpSpPr bwMode="auto">
            <a:xfrm>
              <a:off x="1656" y="1066"/>
              <a:ext cx="751" cy="563"/>
              <a:chOff x="1656" y="1066"/>
              <a:chExt cx="751" cy="563"/>
            </a:xfrm>
          </p:grpSpPr>
          <p:sp>
            <p:nvSpPr>
              <p:cNvPr id="16425" name="Oval 20"/>
              <p:cNvSpPr>
                <a:spLocks noChangeArrowheads="1"/>
              </p:cNvSpPr>
              <p:nvPr/>
            </p:nvSpPr>
            <p:spPr bwMode="auto">
              <a:xfrm>
                <a:off x="1898" y="1102"/>
                <a:ext cx="375" cy="375"/>
              </a:xfrm>
              <a:prstGeom prst="ellips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6" name="Text Box 21"/>
              <p:cNvSpPr txBox="1">
                <a:spLocks noChangeArrowheads="1"/>
              </p:cNvSpPr>
              <p:nvPr/>
            </p:nvSpPr>
            <p:spPr bwMode="auto">
              <a:xfrm>
                <a:off x="1656" y="1066"/>
                <a:ext cx="751" cy="563"/>
              </a:xfrm>
              <a:prstGeom prst="rect">
                <a:avLst/>
              </a:prstGeom>
              <a:noFill/>
              <a:ln w="3175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4800">
                    <a:solidFill>
                      <a:schemeClr val="tx1"/>
                    </a:solidFill>
                    <a:latin typeface="Times New Roman" pitchFamily="18" charset="0"/>
                  </a:rPr>
                  <a:t>   </a:t>
                </a:r>
                <a:r>
                  <a:rPr lang="en-US" sz="4800" baseline="30000">
                    <a:solidFill>
                      <a:schemeClr val="tx1"/>
                    </a:solidFill>
                    <a:latin typeface="Times New Roman" pitchFamily="18" charset="0"/>
                  </a:rPr>
                  <a:t>–</a:t>
                </a:r>
                <a:endParaRPr lang="en-US" sz="4800" b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32118" name="Text Box 22"/>
          <p:cNvSpPr txBox="1">
            <a:spLocks noChangeArrowheads="1"/>
          </p:cNvSpPr>
          <p:nvPr/>
        </p:nvSpPr>
        <p:spPr bwMode="auto">
          <a:xfrm>
            <a:off x="4092575" y="3370263"/>
            <a:ext cx="1490663" cy="89376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4800" b="0">
                <a:solidFill>
                  <a:schemeClr val="tx1"/>
                </a:solidFill>
              </a:rPr>
              <a:t> N</a:t>
            </a:r>
          </a:p>
        </p:txBody>
      </p:sp>
      <p:sp>
        <p:nvSpPr>
          <p:cNvPr id="132119" name="Rectangle 23"/>
          <p:cNvSpPr>
            <a:spLocks noChangeArrowheads="1"/>
          </p:cNvSpPr>
          <p:nvPr/>
        </p:nvSpPr>
        <p:spPr bwMode="auto">
          <a:xfrm>
            <a:off x="2889250" y="630238"/>
            <a:ext cx="3565525" cy="522287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/>
              <a:t>Rutherford’s Model </a:t>
            </a:r>
          </a:p>
        </p:txBody>
      </p:sp>
      <p:sp>
        <p:nvSpPr>
          <p:cNvPr id="132120" name="Oval 24"/>
          <p:cNvSpPr>
            <a:spLocks noChangeArrowheads="1"/>
          </p:cNvSpPr>
          <p:nvPr/>
        </p:nvSpPr>
        <p:spPr bwMode="auto">
          <a:xfrm>
            <a:off x="2355850" y="1446213"/>
            <a:ext cx="4498975" cy="4498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2122" name="Rectangle 26"/>
          <p:cNvSpPr>
            <a:spLocks noChangeArrowheads="1"/>
          </p:cNvSpPr>
          <p:nvPr/>
        </p:nvSpPr>
        <p:spPr bwMode="auto">
          <a:xfrm>
            <a:off x="1803400" y="630238"/>
            <a:ext cx="5545138" cy="5238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/>
              <a:t>Dalton’s (also the Greek) Model</a:t>
            </a:r>
          </a:p>
        </p:txBody>
      </p:sp>
      <p:grpSp>
        <p:nvGrpSpPr>
          <p:cNvPr id="9" name="Group 27"/>
          <p:cNvGrpSpPr>
            <a:grpSpLocks/>
          </p:cNvGrpSpPr>
          <p:nvPr/>
        </p:nvGrpSpPr>
        <p:grpSpPr bwMode="auto">
          <a:xfrm>
            <a:off x="2209800" y="1562100"/>
            <a:ext cx="5200650" cy="4664075"/>
            <a:chOff x="-756" y="2976"/>
            <a:chExt cx="3276" cy="2938"/>
          </a:xfrm>
        </p:grpSpPr>
        <p:sp>
          <p:nvSpPr>
            <p:cNvPr id="16395" name="Text Box 28"/>
            <p:cNvSpPr txBox="1">
              <a:spLocks noChangeArrowheads="1"/>
            </p:cNvSpPr>
            <p:nvPr/>
          </p:nvSpPr>
          <p:spPr bwMode="auto">
            <a:xfrm>
              <a:off x="1343" y="4608"/>
              <a:ext cx="428" cy="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3200" b="0">
                  <a:solidFill>
                    <a:schemeClr val="tx1"/>
                  </a:solidFill>
                </a:rPr>
                <a:t>–</a:t>
              </a:r>
            </a:p>
          </p:txBody>
        </p:sp>
        <p:sp>
          <p:nvSpPr>
            <p:cNvPr id="16396" name="Text Box 29"/>
            <p:cNvSpPr txBox="1">
              <a:spLocks noChangeArrowheads="1"/>
            </p:cNvSpPr>
            <p:nvPr/>
          </p:nvSpPr>
          <p:spPr bwMode="auto">
            <a:xfrm>
              <a:off x="-377" y="3919"/>
              <a:ext cx="712" cy="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7200" b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16397" name="Text Box 30"/>
            <p:cNvSpPr txBox="1">
              <a:spLocks noChangeArrowheads="1"/>
            </p:cNvSpPr>
            <p:nvPr/>
          </p:nvSpPr>
          <p:spPr bwMode="auto">
            <a:xfrm>
              <a:off x="476" y="5059"/>
              <a:ext cx="713" cy="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7200" b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16398" name="Text Box 31"/>
            <p:cNvSpPr txBox="1">
              <a:spLocks noChangeArrowheads="1"/>
            </p:cNvSpPr>
            <p:nvPr/>
          </p:nvSpPr>
          <p:spPr bwMode="auto">
            <a:xfrm>
              <a:off x="905" y="3064"/>
              <a:ext cx="713" cy="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7200" b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16399" name="Text Box 32"/>
            <p:cNvSpPr txBox="1">
              <a:spLocks noChangeArrowheads="1"/>
            </p:cNvSpPr>
            <p:nvPr/>
          </p:nvSpPr>
          <p:spPr bwMode="auto">
            <a:xfrm>
              <a:off x="335" y="4204"/>
              <a:ext cx="713" cy="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7200" b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16400" name="Text Box 33"/>
            <p:cNvSpPr txBox="1">
              <a:spLocks noChangeArrowheads="1"/>
            </p:cNvSpPr>
            <p:nvPr/>
          </p:nvSpPr>
          <p:spPr bwMode="auto">
            <a:xfrm>
              <a:off x="-22" y="3244"/>
              <a:ext cx="713" cy="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7200" b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16401" name="Text Box 34"/>
            <p:cNvSpPr txBox="1">
              <a:spLocks noChangeArrowheads="1"/>
            </p:cNvSpPr>
            <p:nvPr/>
          </p:nvSpPr>
          <p:spPr bwMode="auto">
            <a:xfrm>
              <a:off x="-223" y="4834"/>
              <a:ext cx="712" cy="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7200" b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16402" name="Text Box 35"/>
            <p:cNvSpPr txBox="1">
              <a:spLocks noChangeArrowheads="1"/>
            </p:cNvSpPr>
            <p:nvPr/>
          </p:nvSpPr>
          <p:spPr bwMode="auto">
            <a:xfrm>
              <a:off x="478" y="3492"/>
              <a:ext cx="712" cy="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7200" b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16403" name="Text Box 36"/>
            <p:cNvSpPr txBox="1">
              <a:spLocks noChangeArrowheads="1"/>
            </p:cNvSpPr>
            <p:nvPr/>
          </p:nvSpPr>
          <p:spPr bwMode="auto">
            <a:xfrm>
              <a:off x="1475" y="3349"/>
              <a:ext cx="713" cy="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7200" b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16404" name="Text Box 37"/>
            <p:cNvSpPr txBox="1">
              <a:spLocks noChangeArrowheads="1"/>
            </p:cNvSpPr>
            <p:nvPr/>
          </p:nvSpPr>
          <p:spPr bwMode="auto">
            <a:xfrm>
              <a:off x="1618" y="4026"/>
              <a:ext cx="712" cy="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7200" b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16405" name="Text Box 38"/>
            <p:cNvSpPr txBox="1">
              <a:spLocks noChangeArrowheads="1"/>
            </p:cNvSpPr>
            <p:nvPr/>
          </p:nvSpPr>
          <p:spPr bwMode="auto">
            <a:xfrm>
              <a:off x="1225" y="4726"/>
              <a:ext cx="712" cy="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7200" b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16406" name="Text Box 39"/>
            <p:cNvSpPr txBox="1">
              <a:spLocks noChangeArrowheads="1"/>
            </p:cNvSpPr>
            <p:nvPr/>
          </p:nvSpPr>
          <p:spPr bwMode="auto">
            <a:xfrm>
              <a:off x="797" y="3895"/>
              <a:ext cx="713" cy="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7200" b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16407" name="Text Box 40"/>
            <p:cNvSpPr txBox="1">
              <a:spLocks noChangeArrowheads="1"/>
            </p:cNvSpPr>
            <p:nvPr/>
          </p:nvSpPr>
          <p:spPr bwMode="auto">
            <a:xfrm>
              <a:off x="916" y="5035"/>
              <a:ext cx="427" cy="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3200" b="0">
                  <a:solidFill>
                    <a:schemeClr val="tx1"/>
                  </a:solidFill>
                </a:rPr>
                <a:t>–</a:t>
              </a:r>
            </a:p>
          </p:txBody>
        </p:sp>
        <p:sp>
          <p:nvSpPr>
            <p:cNvPr id="16408" name="Text Box 41"/>
            <p:cNvSpPr txBox="1">
              <a:spLocks noChangeArrowheads="1"/>
            </p:cNvSpPr>
            <p:nvPr/>
          </p:nvSpPr>
          <p:spPr bwMode="auto">
            <a:xfrm>
              <a:off x="1343" y="4038"/>
              <a:ext cx="428" cy="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3200" b="0">
                  <a:solidFill>
                    <a:schemeClr val="tx1"/>
                  </a:solidFill>
                </a:rPr>
                <a:t>–</a:t>
              </a:r>
            </a:p>
          </p:txBody>
        </p:sp>
        <p:sp>
          <p:nvSpPr>
            <p:cNvPr id="16409" name="Text Box 42"/>
            <p:cNvSpPr txBox="1">
              <a:spLocks noChangeArrowheads="1"/>
            </p:cNvSpPr>
            <p:nvPr/>
          </p:nvSpPr>
          <p:spPr bwMode="auto">
            <a:xfrm>
              <a:off x="263" y="5034"/>
              <a:ext cx="428" cy="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3200" b="0">
                  <a:solidFill>
                    <a:schemeClr val="tx1"/>
                  </a:solidFill>
                </a:rPr>
                <a:t>–</a:t>
              </a:r>
            </a:p>
          </p:txBody>
        </p:sp>
        <p:sp>
          <p:nvSpPr>
            <p:cNvPr id="16410" name="Text Box 43"/>
            <p:cNvSpPr txBox="1">
              <a:spLocks noChangeArrowheads="1"/>
            </p:cNvSpPr>
            <p:nvPr/>
          </p:nvSpPr>
          <p:spPr bwMode="auto">
            <a:xfrm>
              <a:off x="-509" y="4728"/>
              <a:ext cx="427" cy="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3200" b="0">
                  <a:solidFill>
                    <a:schemeClr val="tx1"/>
                  </a:solidFill>
                </a:rPr>
                <a:t>–</a:t>
              </a:r>
            </a:p>
          </p:txBody>
        </p:sp>
        <p:sp>
          <p:nvSpPr>
            <p:cNvPr id="16411" name="Text Box 44"/>
            <p:cNvSpPr txBox="1">
              <a:spLocks noChangeArrowheads="1"/>
            </p:cNvSpPr>
            <p:nvPr/>
          </p:nvSpPr>
          <p:spPr bwMode="auto">
            <a:xfrm>
              <a:off x="773" y="4608"/>
              <a:ext cx="428" cy="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3200" b="0">
                  <a:solidFill>
                    <a:schemeClr val="tx1"/>
                  </a:solidFill>
                </a:rPr>
                <a:t>–</a:t>
              </a:r>
            </a:p>
          </p:txBody>
        </p:sp>
        <p:sp>
          <p:nvSpPr>
            <p:cNvPr id="16412" name="Text Box 45"/>
            <p:cNvSpPr txBox="1">
              <a:spLocks noChangeArrowheads="1"/>
            </p:cNvSpPr>
            <p:nvPr/>
          </p:nvSpPr>
          <p:spPr bwMode="auto">
            <a:xfrm>
              <a:off x="61" y="3895"/>
              <a:ext cx="427" cy="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3200" b="0">
                  <a:solidFill>
                    <a:schemeClr val="tx1"/>
                  </a:solidFill>
                </a:rPr>
                <a:t>–</a:t>
              </a:r>
            </a:p>
          </p:txBody>
        </p:sp>
        <p:sp>
          <p:nvSpPr>
            <p:cNvPr id="16413" name="Text Box 46"/>
            <p:cNvSpPr txBox="1">
              <a:spLocks noChangeArrowheads="1"/>
            </p:cNvSpPr>
            <p:nvPr/>
          </p:nvSpPr>
          <p:spPr bwMode="auto">
            <a:xfrm>
              <a:off x="512" y="3268"/>
              <a:ext cx="428" cy="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3200" b="0">
                  <a:solidFill>
                    <a:schemeClr val="tx1"/>
                  </a:solidFill>
                </a:rPr>
                <a:t>–</a:t>
              </a:r>
            </a:p>
          </p:txBody>
        </p:sp>
        <p:sp>
          <p:nvSpPr>
            <p:cNvPr id="16414" name="Text Box 47"/>
            <p:cNvSpPr txBox="1">
              <a:spLocks noChangeArrowheads="1"/>
            </p:cNvSpPr>
            <p:nvPr/>
          </p:nvSpPr>
          <p:spPr bwMode="auto">
            <a:xfrm>
              <a:off x="-367" y="3610"/>
              <a:ext cx="428" cy="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3200" b="0">
                  <a:solidFill>
                    <a:schemeClr val="tx1"/>
                  </a:solidFill>
                </a:rPr>
                <a:t>–</a:t>
              </a:r>
            </a:p>
          </p:txBody>
        </p:sp>
        <p:sp>
          <p:nvSpPr>
            <p:cNvPr id="16415" name="Text Box 48"/>
            <p:cNvSpPr txBox="1">
              <a:spLocks noChangeArrowheads="1"/>
            </p:cNvSpPr>
            <p:nvPr/>
          </p:nvSpPr>
          <p:spPr bwMode="auto">
            <a:xfrm>
              <a:off x="916" y="3753"/>
              <a:ext cx="427" cy="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3200" b="0">
                  <a:solidFill>
                    <a:schemeClr val="tx1"/>
                  </a:solidFill>
                </a:rPr>
                <a:t>–</a:t>
              </a:r>
            </a:p>
          </p:txBody>
        </p:sp>
        <p:sp>
          <p:nvSpPr>
            <p:cNvPr id="16416" name="Text Box 49"/>
            <p:cNvSpPr txBox="1">
              <a:spLocks noChangeArrowheads="1"/>
            </p:cNvSpPr>
            <p:nvPr/>
          </p:nvSpPr>
          <p:spPr bwMode="auto">
            <a:xfrm>
              <a:off x="61" y="4750"/>
              <a:ext cx="427" cy="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3200" b="0">
                  <a:solidFill>
                    <a:schemeClr val="tx1"/>
                  </a:solidFill>
                </a:rPr>
                <a:t>–</a:t>
              </a:r>
            </a:p>
          </p:txBody>
        </p:sp>
        <p:sp>
          <p:nvSpPr>
            <p:cNvPr id="16417" name="AutoShape 50"/>
            <p:cNvSpPr>
              <a:spLocks noChangeArrowheads="1"/>
            </p:cNvSpPr>
            <p:nvPr/>
          </p:nvSpPr>
          <p:spPr bwMode="auto">
            <a:xfrm>
              <a:off x="-756" y="2976"/>
              <a:ext cx="2928" cy="2856"/>
            </a:xfrm>
            <a:prstGeom prst="cloudCallout">
              <a:avLst>
                <a:gd name="adj1" fmla="val 57685"/>
                <a:gd name="adj2" fmla="val 33051"/>
              </a:avLst>
            </a:prstGeom>
            <a:noFill/>
            <a:ln w="412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6418" name="Oval 51"/>
            <p:cNvSpPr>
              <a:spLocks noChangeArrowheads="1"/>
            </p:cNvSpPr>
            <p:nvPr/>
          </p:nvSpPr>
          <p:spPr bwMode="auto">
            <a:xfrm>
              <a:off x="1800" y="4860"/>
              <a:ext cx="720" cy="72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394" name="Oval 52"/>
          <p:cNvSpPr>
            <a:spLocks noChangeArrowheads="1"/>
          </p:cNvSpPr>
          <p:nvPr/>
        </p:nvSpPr>
        <p:spPr bwMode="auto">
          <a:xfrm>
            <a:off x="7029450" y="4953000"/>
            <a:ext cx="895350" cy="8191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2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2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32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2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2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32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2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32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32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3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21" grpId="0" animBg="1"/>
      <p:bldP spid="132121" grpId="1" animBg="1"/>
      <p:bldP spid="132098" grpId="0" animBg="1"/>
      <p:bldP spid="132118" grpId="0"/>
      <p:bldP spid="132119" grpId="0" animBg="1"/>
      <p:bldP spid="132120" grpId="0" animBg="1"/>
      <p:bldP spid="1321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254366" y="995575"/>
            <a:ext cx="8893781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l">
              <a:spcBef>
                <a:spcPct val="20000"/>
              </a:spcBef>
            </a:pPr>
            <a:r>
              <a:rPr lang="en-US" b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1. In his gold leaf experiment, </a:t>
            </a:r>
            <a:r>
              <a:rPr lang="en-US" b="0" u="sng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Rutherford</a:t>
            </a:r>
            <a:r>
              <a:rPr lang="en-US" b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 showed that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b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    that the atom was mostly empty space, and that the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b="0" dirty="0">
                <a:solidFill>
                  <a:srgbClr val="000000">
                    <a:lumMod val="85000"/>
                    <a:lumOff val="15000"/>
                  </a:srgbClr>
                </a:solidFill>
              </a:rPr>
              <a:t> </a:t>
            </a:r>
            <a:r>
              <a:rPr lang="en-US" b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   atom’s (+) particles were concentrated at the center.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b="0" dirty="0">
                <a:solidFill>
                  <a:srgbClr val="000000">
                    <a:lumMod val="85000"/>
                    <a:lumOff val="15000"/>
                  </a:srgbClr>
                </a:solidFill>
              </a:rPr>
              <a:t> </a:t>
            </a:r>
            <a:r>
              <a:rPr lang="en-US" b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   Rutherford is thus credited with the concept of the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b="0" dirty="0">
                <a:solidFill>
                  <a:srgbClr val="000000">
                    <a:lumMod val="85000"/>
                    <a:lumOff val="15000"/>
                  </a:srgbClr>
                </a:solidFill>
              </a:rPr>
              <a:t> </a:t>
            </a:r>
            <a:r>
              <a:rPr lang="en-US" b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   </a:t>
            </a:r>
            <a:r>
              <a:rPr lang="en-US" b="0" u="sng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nuclear atom</a:t>
            </a:r>
            <a:r>
              <a:rPr lang="en-US" b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.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b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2. </a:t>
            </a:r>
            <a:r>
              <a:rPr lang="en-US" b="0" u="sng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Chadwick</a:t>
            </a:r>
            <a:r>
              <a:rPr lang="en-US" b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 determined that the atomic nucleus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b="0" dirty="0">
                <a:solidFill>
                  <a:srgbClr val="000000">
                    <a:lumMod val="85000"/>
                    <a:lumOff val="15000"/>
                  </a:srgbClr>
                </a:solidFill>
              </a:rPr>
              <a:t> </a:t>
            </a:r>
            <a:r>
              <a:rPr lang="en-US" b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   contained more than just (+) particles; there are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b="0" dirty="0">
                <a:solidFill>
                  <a:srgbClr val="000000">
                    <a:lumMod val="85000"/>
                    <a:lumOff val="15000"/>
                  </a:srgbClr>
                </a:solidFill>
              </a:rPr>
              <a:t> </a:t>
            </a:r>
            <a:r>
              <a:rPr lang="en-US" b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   also uncharged particles, which we call neutrons.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b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3. We’ll discuss the current-best model of the atom,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b="0" dirty="0">
                <a:solidFill>
                  <a:srgbClr val="000000">
                    <a:lumMod val="85000"/>
                    <a:lumOff val="15000"/>
                  </a:srgbClr>
                </a:solidFill>
              </a:rPr>
              <a:t> </a:t>
            </a:r>
            <a:r>
              <a:rPr lang="en-US" b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   the </a:t>
            </a:r>
            <a:r>
              <a:rPr lang="en-US" b="0" u="sng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quantum-mechanical model</a:t>
            </a:r>
            <a:r>
              <a:rPr lang="en-US" b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, in some detail in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b="0" dirty="0">
                <a:solidFill>
                  <a:srgbClr val="000000">
                    <a:lumMod val="85000"/>
                    <a:lumOff val="15000"/>
                  </a:srgbClr>
                </a:solidFill>
              </a:rPr>
              <a:t> </a:t>
            </a:r>
            <a:r>
              <a:rPr lang="en-US" b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   a later unit. 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339428" y="294029"/>
            <a:ext cx="6445995" cy="52322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FFFF00"/>
                </a:solidFill>
              </a:rPr>
              <a:t>FINAL THOUGHTS: </a:t>
            </a:r>
            <a:r>
              <a:rPr lang="en-US" u="sng" dirty="0" smtClean="0">
                <a:solidFill>
                  <a:srgbClr val="FFFF00"/>
                </a:solidFill>
              </a:rPr>
              <a:t>Atomic Theory, 3</a:t>
            </a:r>
          </a:p>
        </p:txBody>
      </p:sp>
    </p:spTree>
    <p:extLst>
      <p:ext uri="{BB962C8B-B14F-4D97-AF65-F5344CB8AC3E}">
        <p14:creationId xmlns:p14="http://schemas.microsoft.com/office/powerpoint/2010/main" val="3169552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8"/>
          <p:cNvSpPr>
            <a:spLocks noChangeArrowheads="1"/>
          </p:cNvSpPr>
          <p:nvPr/>
        </p:nvSpPr>
        <p:spPr bwMode="auto">
          <a:xfrm>
            <a:off x="438150" y="454025"/>
            <a:ext cx="3303588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electronic charge =</a:t>
            </a:r>
            <a:r>
              <a:rPr lang="en-US"/>
              <a:t> </a:t>
            </a: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3698875" y="454025"/>
            <a:ext cx="2608263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chemeClr val="tx1"/>
                </a:solidFill>
              </a:rPr>
              <a:t>1.602 x 10</a:t>
            </a:r>
            <a:r>
              <a:rPr lang="en-US" b="0" baseline="30000">
                <a:solidFill>
                  <a:schemeClr val="tx1"/>
                </a:solidFill>
              </a:rPr>
              <a:t>–19</a:t>
            </a:r>
            <a:r>
              <a:rPr lang="en-US" b="0">
                <a:solidFill>
                  <a:schemeClr val="tx1"/>
                </a:solidFill>
              </a:rPr>
              <a:t> C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498475" y="1238250"/>
            <a:ext cx="8043863" cy="94615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 dirty="0"/>
              <a:t>-- In chemistry, charges are expressed as </a:t>
            </a:r>
            <a:r>
              <a:rPr lang="en-US" b="0" dirty="0" err="1"/>
              <a:t>unitless</a:t>
            </a:r>
            <a:endParaRPr lang="en-US" b="0" dirty="0"/>
          </a:p>
          <a:p>
            <a:pPr algn="l"/>
            <a:r>
              <a:rPr lang="en-US" b="0" dirty="0"/>
              <a:t>   multiples of this value, not in C.</a:t>
            </a:r>
            <a:r>
              <a:rPr lang="en-US" dirty="0"/>
              <a:t> </a:t>
            </a:r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1400175" y="2281238"/>
            <a:ext cx="974725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e.g.,</a:t>
            </a:r>
            <a:r>
              <a:rPr lang="en-US"/>
              <a:t> </a:t>
            </a:r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2289175" y="2282825"/>
            <a:ext cx="6357938" cy="94615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chemeClr val="tx1"/>
                </a:solidFill>
              </a:rPr>
              <a:t>2+ (as in Ca</a:t>
            </a:r>
            <a:r>
              <a:rPr lang="en-US" b="0" baseline="30000">
                <a:solidFill>
                  <a:schemeClr val="tx1"/>
                </a:solidFill>
              </a:rPr>
              <a:t>2+</a:t>
            </a:r>
            <a:r>
              <a:rPr lang="en-US" b="0">
                <a:solidFill>
                  <a:schemeClr val="tx1"/>
                </a:solidFill>
              </a:rPr>
              <a:t>), not  2 (1.602 x 10</a:t>
            </a:r>
            <a:r>
              <a:rPr lang="en-US" b="0" baseline="30000">
                <a:solidFill>
                  <a:schemeClr val="tx1"/>
                </a:solidFill>
              </a:rPr>
              <a:t>–19</a:t>
            </a:r>
            <a:r>
              <a:rPr lang="en-US" b="0">
                <a:solidFill>
                  <a:schemeClr val="tx1"/>
                </a:solidFill>
              </a:rPr>
              <a:t> C)</a:t>
            </a:r>
          </a:p>
          <a:p>
            <a:pPr algn="l"/>
            <a:r>
              <a:rPr lang="en-US" b="0">
                <a:solidFill>
                  <a:schemeClr val="tx1"/>
                </a:solidFill>
              </a:rPr>
              <a:t>			= 3.204 x 10</a:t>
            </a:r>
            <a:r>
              <a:rPr lang="en-US" b="0" baseline="30000">
                <a:solidFill>
                  <a:schemeClr val="tx1"/>
                </a:solidFill>
              </a:rPr>
              <a:t>–19</a:t>
            </a:r>
            <a:r>
              <a:rPr lang="en-US" b="0">
                <a:solidFill>
                  <a:schemeClr val="tx1"/>
                </a:solidFill>
              </a:rPr>
              <a:t> C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501650" y="3316288"/>
            <a:ext cx="8399463" cy="94615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-- </a:t>
            </a:r>
            <a:r>
              <a:rPr lang="en-US" b="0" u="sng"/>
              <a:t>atomic mass unit</a:t>
            </a:r>
            <a:r>
              <a:rPr lang="en-US" b="0"/>
              <a:t> (amu): used to measure masses</a:t>
            </a:r>
          </a:p>
          <a:p>
            <a:pPr algn="l"/>
            <a:r>
              <a:rPr lang="en-US" b="0"/>
              <a:t>		of atoms and subatomic particles</a:t>
            </a:r>
            <a:r>
              <a:rPr lang="en-US"/>
              <a:t> </a:t>
            </a:r>
          </a:p>
        </p:txBody>
      </p:sp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1279525" y="4349750"/>
            <a:ext cx="3795713" cy="1373188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1 p</a:t>
            </a:r>
            <a:r>
              <a:rPr lang="en-US" b="0" baseline="30000"/>
              <a:t>+</a:t>
            </a:r>
            <a:r>
              <a:rPr lang="en-US" b="0"/>
              <a:t> = 1.0073 amu</a:t>
            </a:r>
          </a:p>
          <a:p>
            <a:pPr algn="l"/>
            <a:r>
              <a:rPr lang="en-US" b="0"/>
              <a:t>1 n</a:t>
            </a:r>
            <a:r>
              <a:rPr lang="en-US" b="0" baseline="30000"/>
              <a:t>0</a:t>
            </a:r>
            <a:r>
              <a:rPr lang="en-US" b="0"/>
              <a:t> = 1.0087 amu</a:t>
            </a:r>
          </a:p>
          <a:p>
            <a:pPr algn="l"/>
            <a:r>
              <a:rPr lang="en-US" b="0"/>
              <a:t>1 e</a:t>
            </a:r>
            <a:r>
              <a:rPr lang="en-US" b="0" baseline="30000"/>
              <a:t>–</a:t>
            </a:r>
            <a:r>
              <a:rPr lang="en-US" b="0"/>
              <a:t> = 0.0005486 amu</a:t>
            </a:r>
            <a:r>
              <a:rPr lang="en-US"/>
              <a:t> </a:t>
            </a:r>
          </a:p>
        </p:txBody>
      </p:sp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452383" y="5935663"/>
            <a:ext cx="2184400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Conversion:</a:t>
            </a:r>
            <a:r>
              <a:rPr lang="en-US"/>
              <a:t> </a:t>
            </a:r>
          </a:p>
        </p:txBody>
      </p:sp>
      <p:sp>
        <p:nvSpPr>
          <p:cNvPr id="20496" name="Rectangle 16"/>
          <p:cNvSpPr>
            <a:spLocks noChangeArrowheads="1"/>
          </p:cNvSpPr>
          <p:nvPr/>
        </p:nvSpPr>
        <p:spPr bwMode="auto">
          <a:xfrm>
            <a:off x="2549471" y="5933609"/>
            <a:ext cx="6369051" cy="52322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 dirty="0">
                <a:solidFill>
                  <a:schemeClr val="tx1"/>
                </a:solidFill>
              </a:rPr>
              <a:t>1 g = 6.02 x 10</a:t>
            </a:r>
            <a:r>
              <a:rPr lang="en-US" b="0" baseline="30000" dirty="0">
                <a:solidFill>
                  <a:schemeClr val="tx1"/>
                </a:solidFill>
              </a:rPr>
              <a:t>23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amu</a:t>
            </a:r>
            <a:r>
              <a:rPr lang="en-US" b="0" dirty="0" smtClean="0">
                <a:solidFill>
                  <a:schemeClr val="tx1"/>
                </a:solidFill>
              </a:rPr>
              <a:t>  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smtClean="0">
                <a:solidFill>
                  <a:schemeClr val="tx1"/>
                </a:solidFill>
              </a:rPr>
              <a:t> (MEMORIZE.)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4405313" y="4418013"/>
            <a:ext cx="4249737" cy="842962"/>
            <a:chOff x="4381995" y="4417621"/>
            <a:chExt cx="4249422" cy="843148"/>
          </a:xfrm>
        </p:grpSpPr>
        <p:sp>
          <p:nvSpPr>
            <p:cNvPr id="17420" name="Right Brace 10"/>
            <p:cNvSpPr>
              <a:spLocks/>
            </p:cNvSpPr>
            <p:nvPr/>
          </p:nvSpPr>
          <p:spPr bwMode="auto">
            <a:xfrm>
              <a:off x="4381995" y="4417621"/>
              <a:ext cx="285008" cy="843148"/>
            </a:xfrm>
            <a:prstGeom prst="rightBrace">
              <a:avLst>
                <a:gd name="adj1" fmla="val 8327"/>
                <a:gd name="adj2" fmla="val 50000"/>
              </a:avLst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7421" name="Rectangle 16"/>
            <p:cNvSpPr>
              <a:spLocks noChangeArrowheads="1"/>
            </p:cNvSpPr>
            <p:nvPr/>
          </p:nvSpPr>
          <p:spPr bwMode="auto">
            <a:xfrm>
              <a:off x="4812743" y="4556072"/>
              <a:ext cx="3818674" cy="523220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 b="0">
                  <a:solidFill>
                    <a:schemeClr val="tx1"/>
                  </a:solidFill>
                </a:rPr>
                <a:t>i.e., m</a:t>
              </a:r>
              <a:r>
                <a:rPr lang="en-US" b="0" baseline="-25000">
                  <a:solidFill>
                    <a:schemeClr val="tx1"/>
                  </a:solidFill>
                </a:rPr>
                <a:t>p+</a:t>
              </a:r>
              <a:r>
                <a:rPr lang="en-US" b="0">
                  <a:solidFill>
                    <a:schemeClr val="tx1"/>
                  </a:solidFill>
                </a:rPr>
                <a:t> = m</a:t>
              </a:r>
              <a:r>
                <a:rPr lang="en-US" b="0" baseline="-25000">
                  <a:solidFill>
                    <a:schemeClr val="tx1"/>
                  </a:solidFill>
                </a:rPr>
                <a:t>n0</a:t>
              </a:r>
              <a:r>
                <a:rPr lang="en-US" b="0">
                  <a:solidFill>
                    <a:schemeClr val="tx1"/>
                  </a:solidFill>
                </a:rPr>
                <a:t> = 1 amu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422" name="Rectangle 16"/>
            <p:cNvSpPr>
              <a:spLocks noChangeArrowheads="1"/>
            </p:cNvSpPr>
            <p:nvPr/>
          </p:nvSpPr>
          <p:spPr bwMode="auto">
            <a:xfrm>
              <a:off x="6130904" y="4425445"/>
              <a:ext cx="394660" cy="523220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 b="0">
                  <a:solidFill>
                    <a:schemeClr val="tx1"/>
                  </a:solidFill>
                </a:rPr>
                <a:t>~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423" name="Rectangle 16"/>
            <p:cNvSpPr>
              <a:spLocks noChangeArrowheads="1"/>
            </p:cNvSpPr>
            <p:nvPr/>
          </p:nvSpPr>
          <p:spPr bwMode="auto">
            <a:xfrm>
              <a:off x="7092805" y="4425445"/>
              <a:ext cx="394660" cy="523220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 b="0">
                  <a:solidFill>
                    <a:schemeClr val="tx1"/>
                  </a:solidFill>
                </a:rPr>
                <a:t>~</a:t>
              </a:r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048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88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9" grpId="0"/>
      <p:bldP spid="20490" grpId="0"/>
      <p:bldP spid="20491" grpId="0"/>
      <p:bldP spid="20492" grpId="0"/>
      <p:bldP spid="20493" grpId="0"/>
      <p:bldP spid="20494" grpId="0"/>
      <p:bldP spid="2049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885499" y="459824"/>
            <a:ext cx="4813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buFont typeface="Wingdings" pitchFamily="2" charset="2"/>
              <a:buNone/>
              <a:tabLst>
                <a:tab pos="457200" algn="l"/>
              </a:tabLst>
            </a:pPr>
            <a:r>
              <a:rPr lang="en-US" i="1" dirty="0"/>
              <a:t>Hints at the Scientific Atom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514350" y="1420813"/>
            <a:ext cx="49720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-- Antoine Lavoisier: </a:t>
            </a:r>
          </a:p>
          <a:p>
            <a:pPr algn="l"/>
            <a:r>
              <a:rPr lang="en-US" b="0"/>
              <a:t>    </a:t>
            </a:r>
            <a:r>
              <a:rPr lang="en-US" b="0" u="sng"/>
              <a:t>law of conservation of mass</a:t>
            </a:r>
          </a:p>
        </p:txBody>
      </p:sp>
      <p:sp>
        <p:nvSpPr>
          <p:cNvPr id="122884" name="Rectangle 4"/>
          <p:cNvSpPr>
            <a:spLocks noChangeArrowheads="1"/>
          </p:cNvSpPr>
          <p:nvPr/>
        </p:nvSpPr>
        <p:spPr bwMode="auto">
          <a:xfrm>
            <a:off x="533400" y="2537418"/>
            <a:ext cx="4124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-- Joseph Proust (1799): </a:t>
            </a:r>
          </a:p>
        </p:txBody>
      </p:sp>
      <p:sp>
        <p:nvSpPr>
          <p:cNvPr id="122885" name="Rectangle 5"/>
          <p:cNvSpPr>
            <a:spLocks noChangeArrowheads="1"/>
          </p:cNvSpPr>
          <p:nvPr/>
        </p:nvSpPr>
        <p:spPr bwMode="auto">
          <a:xfrm>
            <a:off x="914400" y="3054943"/>
            <a:ext cx="54864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US" b="0" u="sng" dirty="0"/>
              <a:t>law of definite proportions</a:t>
            </a:r>
            <a:r>
              <a:rPr lang="en-US" b="0" dirty="0"/>
              <a:t>: every compound has a fixed proportion</a:t>
            </a:r>
          </a:p>
          <a:p>
            <a:pPr algn="l"/>
            <a:r>
              <a:rPr lang="en-US" b="0" dirty="0"/>
              <a:t>by mass </a:t>
            </a:r>
          </a:p>
        </p:txBody>
      </p:sp>
      <p:sp>
        <p:nvSpPr>
          <p:cNvPr id="122886" name="Rectangle 6"/>
          <p:cNvSpPr>
            <a:spLocks noChangeArrowheads="1"/>
          </p:cNvSpPr>
          <p:nvPr/>
        </p:nvSpPr>
        <p:spPr bwMode="auto">
          <a:xfrm>
            <a:off x="838200" y="5053013"/>
            <a:ext cx="46561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e.g., 	water…………………. </a:t>
            </a:r>
          </a:p>
        </p:txBody>
      </p:sp>
      <p:sp>
        <p:nvSpPr>
          <p:cNvPr id="122887" name="Rectangle 7"/>
          <p:cNvSpPr>
            <a:spLocks noChangeArrowheads="1"/>
          </p:cNvSpPr>
          <p:nvPr/>
        </p:nvSpPr>
        <p:spPr bwMode="auto">
          <a:xfrm>
            <a:off x="1752600" y="5676900"/>
            <a:ext cx="36877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chromium(II) oxide…..</a:t>
            </a:r>
          </a:p>
        </p:txBody>
      </p:sp>
      <p:sp>
        <p:nvSpPr>
          <p:cNvPr id="122888" name="Rectangle 8"/>
          <p:cNvSpPr>
            <a:spLocks noChangeArrowheads="1"/>
          </p:cNvSpPr>
          <p:nvPr/>
        </p:nvSpPr>
        <p:spPr bwMode="auto">
          <a:xfrm>
            <a:off x="5343525" y="5050959"/>
            <a:ext cx="356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 dirty="0">
                <a:solidFill>
                  <a:schemeClr val="tx1"/>
                </a:solidFill>
              </a:rPr>
              <a:t>8 </a:t>
            </a:r>
            <a:r>
              <a:rPr lang="en-US" b="0" dirty="0" smtClean="0">
                <a:solidFill>
                  <a:schemeClr val="tx1"/>
                </a:solidFill>
              </a:rPr>
              <a:t>“</a:t>
            </a:r>
            <a:r>
              <a:rPr lang="en-US" b="0" dirty="0" err="1" smtClean="0">
                <a:solidFill>
                  <a:schemeClr val="tx1"/>
                </a:solidFill>
              </a:rPr>
              <a:t>m.u</a:t>
            </a:r>
            <a:r>
              <a:rPr lang="en-US" b="0" dirty="0" smtClean="0">
                <a:solidFill>
                  <a:schemeClr val="tx1"/>
                </a:solidFill>
              </a:rPr>
              <a:t>.” </a:t>
            </a:r>
            <a:r>
              <a:rPr lang="en-US" b="0" dirty="0">
                <a:solidFill>
                  <a:schemeClr val="tx1"/>
                </a:solidFill>
              </a:rPr>
              <a:t>O : 1 </a:t>
            </a:r>
            <a:r>
              <a:rPr lang="en-US" b="0" dirty="0" err="1" smtClean="0">
                <a:solidFill>
                  <a:schemeClr val="tx1"/>
                </a:solidFill>
              </a:rPr>
              <a:t>m.u</a:t>
            </a:r>
            <a:r>
              <a:rPr lang="en-US" b="0" dirty="0" smtClean="0">
                <a:solidFill>
                  <a:schemeClr val="tx1"/>
                </a:solidFill>
              </a:rPr>
              <a:t>. </a:t>
            </a:r>
            <a:r>
              <a:rPr lang="en-US" b="0" dirty="0">
                <a:solidFill>
                  <a:schemeClr val="tx1"/>
                </a:solidFill>
              </a:rPr>
              <a:t>H </a:t>
            </a:r>
          </a:p>
        </p:txBody>
      </p:sp>
      <p:sp>
        <p:nvSpPr>
          <p:cNvPr id="122889" name="Rectangle 9"/>
          <p:cNvSpPr>
            <a:spLocks noChangeArrowheads="1"/>
          </p:cNvSpPr>
          <p:nvPr/>
        </p:nvSpPr>
        <p:spPr bwMode="auto">
          <a:xfrm>
            <a:off x="5257800" y="5660559"/>
            <a:ext cx="363753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 dirty="0">
                <a:solidFill>
                  <a:schemeClr val="tx1"/>
                </a:solidFill>
              </a:rPr>
              <a:t>13 </a:t>
            </a:r>
            <a:r>
              <a:rPr lang="en-US" b="0" dirty="0" err="1" smtClean="0">
                <a:solidFill>
                  <a:schemeClr val="tx1"/>
                </a:solidFill>
              </a:rPr>
              <a:t>m.u</a:t>
            </a:r>
            <a:r>
              <a:rPr lang="en-US" b="0" dirty="0" smtClean="0">
                <a:solidFill>
                  <a:schemeClr val="tx1"/>
                </a:solidFill>
              </a:rPr>
              <a:t>. </a:t>
            </a:r>
            <a:r>
              <a:rPr lang="en-US" b="0" dirty="0">
                <a:solidFill>
                  <a:schemeClr val="tx1"/>
                </a:solidFill>
              </a:rPr>
              <a:t>Cr : 4 </a:t>
            </a:r>
            <a:r>
              <a:rPr lang="en-US" b="0" dirty="0" err="1" smtClean="0">
                <a:solidFill>
                  <a:schemeClr val="tx1"/>
                </a:solidFill>
              </a:rPr>
              <a:t>m.u</a:t>
            </a:r>
            <a:r>
              <a:rPr lang="en-US" b="0" dirty="0" smtClean="0">
                <a:solidFill>
                  <a:schemeClr val="tx1"/>
                </a:solidFill>
              </a:rPr>
              <a:t>. </a:t>
            </a:r>
            <a:r>
              <a:rPr lang="en-US" b="0" dirty="0">
                <a:solidFill>
                  <a:schemeClr val="tx1"/>
                </a:solidFill>
              </a:rPr>
              <a:t>O </a:t>
            </a:r>
          </a:p>
        </p:txBody>
      </p:sp>
      <p:pic>
        <p:nvPicPr>
          <p:cNvPr id="122890" name="Picture 10" descr="Antoine_lavoisi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67450" y="597493"/>
            <a:ext cx="1920875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91" name="Picture 11" descr="prou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0525" y="2883493"/>
            <a:ext cx="129222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5"/>
          <p:cNvGrpSpPr/>
          <p:nvPr/>
        </p:nvGrpSpPr>
        <p:grpSpPr>
          <a:xfrm>
            <a:off x="3318638" y="4237967"/>
            <a:ext cx="2845680" cy="838529"/>
            <a:chOff x="3318638" y="4237967"/>
            <a:chExt cx="2845680" cy="838529"/>
          </a:xfrm>
        </p:grpSpPr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3318638" y="4237967"/>
              <a:ext cx="215155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 b="0" dirty="0" smtClean="0">
                  <a:solidFill>
                    <a:schemeClr val="tx1"/>
                  </a:solidFill>
                </a:rPr>
                <a:t>“mass units”</a:t>
              </a:r>
              <a:endParaRPr lang="en-US" b="0" dirty="0">
                <a:solidFill>
                  <a:schemeClr val="tx1"/>
                </a:solidFill>
              </a:endParaRPr>
            </a:p>
          </p:txBody>
        </p:sp>
        <p:cxnSp>
          <p:nvCxnSpPr>
            <p:cNvPr id="3" name="Straight Arrow Connector 2"/>
            <p:cNvCxnSpPr/>
            <p:nvPr/>
          </p:nvCxnSpPr>
          <p:spPr bwMode="auto">
            <a:xfrm>
              <a:off x="6148551" y="4508937"/>
              <a:ext cx="0" cy="567559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15" name="Straight Arrow Connector 14"/>
            <p:cNvCxnSpPr/>
            <p:nvPr/>
          </p:nvCxnSpPr>
          <p:spPr bwMode="auto">
            <a:xfrm flipH="1">
              <a:off x="5376041" y="4508937"/>
              <a:ext cx="788277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6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2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22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22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4" grpId="0"/>
      <p:bldP spid="122885" grpId="0"/>
      <p:bldP spid="122886" grpId="0"/>
      <p:bldP spid="122887" grpId="0"/>
      <p:bldP spid="122888" grpId="0"/>
      <p:bldP spid="12288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9"/>
          <p:cNvSpPr>
            <a:spLocks noChangeArrowheads="1"/>
          </p:cNvSpPr>
          <p:nvPr/>
        </p:nvSpPr>
        <p:spPr bwMode="auto">
          <a:xfrm>
            <a:off x="461963" y="1152525"/>
            <a:ext cx="2184400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Conversion:</a:t>
            </a:r>
            <a:r>
              <a:rPr lang="en-US"/>
              <a:t> </a:t>
            </a:r>
          </a:p>
        </p:txBody>
      </p:sp>
      <p:grpSp>
        <p:nvGrpSpPr>
          <p:cNvPr id="18435" name="Group 13"/>
          <p:cNvGrpSpPr>
            <a:grpSpLocks/>
          </p:cNvGrpSpPr>
          <p:nvPr/>
        </p:nvGrpSpPr>
        <p:grpSpPr bwMode="auto">
          <a:xfrm>
            <a:off x="330200" y="203200"/>
            <a:ext cx="6716713" cy="946150"/>
            <a:chOff x="523" y="308"/>
            <a:chExt cx="4231" cy="596"/>
          </a:xfrm>
        </p:grpSpPr>
        <p:sp>
          <p:nvSpPr>
            <p:cNvPr id="18451" name="Rectangle 8"/>
            <p:cNvSpPr>
              <a:spLocks noChangeArrowheads="1"/>
            </p:cNvSpPr>
            <p:nvPr/>
          </p:nvSpPr>
          <p:spPr bwMode="auto">
            <a:xfrm>
              <a:off x="523" y="308"/>
              <a:ext cx="4231" cy="596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 b="0" u="sng"/>
                <a:t>Angstroms</a:t>
              </a:r>
              <a:r>
                <a:rPr lang="en-US" b="0"/>
                <a:t> (A) are often used to measure</a:t>
              </a:r>
            </a:p>
            <a:p>
              <a:pPr algn="l"/>
              <a:r>
                <a:rPr lang="en-US" b="0"/>
                <a:t>		     atomic dimensions.</a:t>
              </a:r>
              <a:r>
                <a:rPr lang="en-US"/>
                <a:t> </a:t>
              </a:r>
            </a:p>
          </p:txBody>
        </p:sp>
        <p:sp>
          <p:nvSpPr>
            <p:cNvPr id="18452" name="Oval 11"/>
            <p:cNvSpPr>
              <a:spLocks noChangeArrowheads="1"/>
            </p:cNvSpPr>
            <p:nvPr/>
          </p:nvSpPr>
          <p:spPr bwMode="auto">
            <a:xfrm>
              <a:off x="1836" y="336"/>
              <a:ext cx="56" cy="56"/>
            </a:xfrm>
            <a:prstGeom prst="ellipse">
              <a:avLst/>
            </a:prstGeom>
            <a:noFill/>
            <a:ln w="22225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2559050" y="1152525"/>
            <a:ext cx="5110163" cy="519113"/>
            <a:chOff x="1927" y="969"/>
            <a:chExt cx="3219" cy="327"/>
          </a:xfrm>
        </p:grpSpPr>
        <p:sp>
          <p:nvSpPr>
            <p:cNvPr id="18449" name="Rectangle 10"/>
            <p:cNvSpPr>
              <a:spLocks noChangeArrowheads="1"/>
            </p:cNvSpPr>
            <p:nvPr/>
          </p:nvSpPr>
          <p:spPr bwMode="auto">
            <a:xfrm>
              <a:off x="1927" y="969"/>
              <a:ext cx="3219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 b="0">
                  <a:solidFill>
                    <a:schemeClr val="tx1"/>
                  </a:solidFill>
                </a:rPr>
                <a:t>1 A = 1 x 10</a:t>
              </a:r>
              <a:r>
                <a:rPr lang="en-US" b="0" baseline="30000">
                  <a:solidFill>
                    <a:schemeClr val="tx1"/>
                  </a:solidFill>
                </a:rPr>
                <a:t>–10</a:t>
              </a:r>
              <a:r>
                <a:rPr lang="en-US" b="0">
                  <a:solidFill>
                    <a:schemeClr val="tx1"/>
                  </a:solidFill>
                </a:rPr>
                <a:t> m = 1 x 10</a:t>
              </a:r>
              <a:r>
                <a:rPr lang="en-US" b="0" baseline="30000">
                  <a:solidFill>
                    <a:schemeClr val="tx1"/>
                  </a:solidFill>
                </a:rPr>
                <a:t>–8</a:t>
              </a:r>
              <a:r>
                <a:rPr lang="en-US" b="0">
                  <a:solidFill>
                    <a:schemeClr val="tx1"/>
                  </a:solidFill>
                </a:rPr>
                <a:t> cm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450" name="Oval 12"/>
            <p:cNvSpPr>
              <a:spLocks noChangeArrowheads="1"/>
            </p:cNvSpPr>
            <p:nvPr/>
          </p:nvSpPr>
          <p:spPr bwMode="auto">
            <a:xfrm>
              <a:off x="2216" y="1003"/>
              <a:ext cx="56" cy="56"/>
            </a:xfrm>
            <a:prstGeom prst="ellipse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81935" name="Rectangle 15"/>
          <p:cNvSpPr>
            <a:spLocks noChangeArrowheads="1"/>
          </p:cNvSpPr>
          <p:nvPr/>
        </p:nvSpPr>
        <p:spPr bwMode="auto">
          <a:xfrm>
            <a:off x="498475" y="1671638"/>
            <a:ext cx="2738438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 u="sng"/>
              <a:t>atomic number</a:t>
            </a:r>
            <a:r>
              <a:rPr lang="en-US" b="0"/>
              <a:t>:</a:t>
            </a:r>
            <a:r>
              <a:rPr lang="en-US"/>
              <a:t> </a:t>
            </a:r>
          </a:p>
        </p:txBody>
      </p:sp>
      <p:sp>
        <p:nvSpPr>
          <p:cNvPr id="81936" name="Rectangle 16"/>
          <p:cNvSpPr>
            <a:spLocks noChangeArrowheads="1"/>
          </p:cNvSpPr>
          <p:nvPr/>
        </p:nvSpPr>
        <p:spPr bwMode="auto">
          <a:xfrm>
            <a:off x="3128963" y="1671638"/>
            <a:ext cx="1216025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chemeClr val="tx1"/>
                </a:solidFill>
              </a:rPr>
              <a:t># of p</a:t>
            </a:r>
            <a:r>
              <a:rPr lang="en-US" b="0" baseline="30000">
                <a:solidFill>
                  <a:schemeClr val="tx1"/>
                </a:solidFill>
              </a:rPr>
              <a:t>+</a:t>
            </a:r>
            <a:endParaRPr lang="en-US" baseline="30000">
              <a:solidFill>
                <a:schemeClr val="tx1"/>
              </a:solidFill>
            </a:endParaRPr>
          </a:p>
        </p:txBody>
      </p:sp>
      <p:sp>
        <p:nvSpPr>
          <p:cNvPr id="81937" name="Rectangle 17"/>
          <p:cNvSpPr>
            <a:spLocks noChangeArrowheads="1"/>
          </p:cNvSpPr>
          <p:nvPr/>
        </p:nvSpPr>
        <p:spPr bwMode="auto">
          <a:xfrm>
            <a:off x="800100" y="2212975"/>
            <a:ext cx="6599238" cy="94615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-- the whole number on Periodic Table;</a:t>
            </a:r>
          </a:p>
          <a:p>
            <a:pPr algn="l"/>
            <a:r>
              <a:rPr lang="en-US" b="0"/>
              <a:t>   determines the identity of an atom</a:t>
            </a:r>
          </a:p>
        </p:txBody>
      </p:sp>
      <p:sp>
        <p:nvSpPr>
          <p:cNvPr id="81938" name="Rectangle 18"/>
          <p:cNvSpPr>
            <a:spLocks noChangeArrowheads="1"/>
          </p:cNvSpPr>
          <p:nvPr/>
        </p:nvSpPr>
        <p:spPr bwMode="auto">
          <a:xfrm>
            <a:off x="498475" y="3168650"/>
            <a:ext cx="2540000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 u="sng"/>
              <a:t>mass number</a:t>
            </a:r>
            <a:r>
              <a:rPr lang="en-US" b="0"/>
              <a:t>:</a:t>
            </a:r>
            <a:r>
              <a:rPr lang="en-US"/>
              <a:t> </a:t>
            </a:r>
          </a:p>
        </p:txBody>
      </p:sp>
      <p:sp>
        <p:nvSpPr>
          <p:cNvPr id="81939" name="Rectangle 19"/>
          <p:cNvSpPr>
            <a:spLocks noChangeArrowheads="1"/>
          </p:cNvSpPr>
          <p:nvPr/>
        </p:nvSpPr>
        <p:spPr bwMode="auto">
          <a:xfrm>
            <a:off x="2886075" y="3168650"/>
            <a:ext cx="3122613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chemeClr val="tx1"/>
                </a:solidFill>
              </a:rPr>
              <a:t>(# of p</a:t>
            </a:r>
            <a:r>
              <a:rPr lang="en-US" b="0" baseline="30000">
                <a:solidFill>
                  <a:schemeClr val="tx1"/>
                </a:solidFill>
              </a:rPr>
              <a:t>+</a:t>
            </a:r>
            <a:r>
              <a:rPr lang="en-US" b="0">
                <a:solidFill>
                  <a:schemeClr val="tx1"/>
                </a:solidFill>
              </a:rPr>
              <a:t>) + (# of n</a:t>
            </a:r>
            <a:r>
              <a:rPr lang="en-US" b="0" baseline="30000">
                <a:solidFill>
                  <a:schemeClr val="tx1"/>
                </a:solidFill>
              </a:rPr>
              <a:t>0</a:t>
            </a:r>
            <a:r>
              <a:rPr lang="en-US" b="0">
                <a:solidFill>
                  <a:schemeClr val="tx1"/>
                </a:solidFill>
              </a:rPr>
              <a:t>)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81940" name="Rectangle 20"/>
          <p:cNvSpPr>
            <a:spLocks noChangeArrowheads="1"/>
          </p:cNvSpPr>
          <p:nvPr/>
        </p:nvSpPr>
        <p:spPr bwMode="auto">
          <a:xfrm>
            <a:off x="498475" y="3786188"/>
            <a:ext cx="8102600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 u="sng"/>
              <a:t>isotopes</a:t>
            </a:r>
            <a:r>
              <a:rPr lang="en-US" b="0"/>
              <a:t>: different varieties of an element’s atoms</a:t>
            </a:r>
            <a:r>
              <a:rPr lang="en-US"/>
              <a:t> </a:t>
            </a:r>
          </a:p>
        </p:txBody>
      </p:sp>
      <p:sp>
        <p:nvSpPr>
          <p:cNvPr id="81941" name="Rectangle 21"/>
          <p:cNvSpPr>
            <a:spLocks noChangeArrowheads="1"/>
          </p:cNvSpPr>
          <p:nvPr/>
        </p:nvSpPr>
        <p:spPr bwMode="auto">
          <a:xfrm>
            <a:off x="1060450" y="4310063"/>
            <a:ext cx="520700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-- </a:t>
            </a:r>
          </a:p>
        </p:txBody>
      </p:sp>
      <p:sp>
        <p:nvSpPr>
          <p:cNvPr id="81942" name="Rectangle 22"/>
          <p:cNvSpPr>
            <a:spLocks noChangeArrowheads="1"/>
          </p:cNvSpPr>
          <p:nvPr/>
        </p:nvSpPr>
        <p:spPr bwMode="auto">
          <a:xfrm>
            <a:off x="1401763" y="4310063"/>
            <a:ext cx="7540625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chemeClr val="tx1"/>
                </a:solidFill>
              </a:rPr>
              <a:t>same # of p</a:t>
            </a:r>
            <a:r>
              <a:rPr lang="en-US" b="0" baseline="30000">
                <a:solidFill>
                  <a:schemeClr val="tx1"/>
                </a:solidFill>
              </a:rPr>
              <a:t>+</a:t>
            </a:r>
            <a:r>
              <a:rPr lang="en-US" b="0">
                <a:solidFill>
                  <a:schemeClr val="tx1"/>
                </a:solidFill>
              </a:rPr>
              <a:t>, diff. #’s of n</a:t>
            </a:r>
            <a:r>
              <a:rPr lang="en-US" b="0" baseline="30000">
                <a:solidFill>
                  <a:schemeClr val="tx1"/>
                </a:solidFill>
              </a:rPr>
              <a:t>0</a:t>
            </a:r>
            <a:r>
              <a:rPr lang="en-US" b="0">
                <a:solidFill>
                  <a:schemeClr val="tx1"/>
                </a:solidFill>
              </a:rPr>
              <a:t> (thus, diff. masses) </a:t>
            </a:r>
          </a:p>
        </p:txBody>
      </p:sp>
      <p:sp>
        <p:nvSpPr>
          <p:cNvPr id="81943" name="Rectangle 23"/>
          <p:cNvSpPr>
            <a:spLocks noChangeArrowheads="1"/>
          </p:cNvSpPr>
          <p:nvPr/>
        </p:nvSpPr>
        <p:spPr bwMode="auto">
          <a:xfrm>
            <a:off x="1060450" y="4846638"/>
            <a:ext cx="6105525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-- some are radioactive; others aren’t </a:t>
            </a:r>
          </a:p>
        </p:txBody>
      </p:sp>
      <p:sp>
        <p:nvSpPr>
          <p:cNvPr id="81944" name="Rectangle 24"/>
          <p:cNvSpPr>
            <a:spLocks noChangeArrowheads="1"/>
          </p:cNvSpPr>
          <p:nvPr/>
        </p:nvSpPr>
        <p:spPr bwMode="auto">
          <a:xfrm>
            <a:off x="1060450" y="5410647"/>
            <a:ext cx="4920386" cy="138499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 dirty="0"/>
              <a:t>-- A nucleus of a specific </a:t>
            </a:r>
            <a:r>
              <a:rPr lang="en-US" b="0" dirty="0" err="1" smtClean="0"/>
              <a:t>isoto</a:t>
            </a:r>
            <a:endParaRPr lang="en-US" b="0" dirty="0" smtClean="0"/>
          </a:p>
          <a:p>
            <a:pPr algn="l"/>
            <a:r>
              <a:rPr lang="en-US" b="0" dirty="0" smtClean="0"/>
              <a:t>   called a…</a:t>
            </a:r>
          </a:p>
          <a:p>
            <a:pPr algn="l"/>
            <a:endParaRPr lang="en-US" i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1" name="Rectangle 24"/>
          <p:cNvSpPr>
            <a:spLocks noChangeArrowheads="1"/>
          </p:cNvSpPr>
          <p:nvPr/>
        </p:nvSpPr>
        <p:spPr bwMode="auto">
          <a:xfrm>
            <a:off x="2673186" y="5410647"/>
            <a:ext cx="1822935" cy="138499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en-US" b="0" dirty="0"/>
          </a:p>
          <a:p>
            <a:pPr algn="l"/>
            <a:r>
              <a:rPr lang="en-US" b="0" dirty="0"/>
              <a:t>   </a:t>
            </a:r>
            <a:r>
              <a:rPr lang="en-US" b="0" u="sng" dirty="0" smtClean="0">
                <a:solidFill>
                  <a:schemeClr val="tx1"/>
                </a:solidFill>
              </a:rPr>
              <a:t>nuclide</a:t>
            </a:r>
            <a:r>
              <a:rPr lang="en-US" b="0" dirty="0">
                <a:solidFill>
                  <a:schemeClr val="tx1"/>
                </a:solidFill>
              </a:rPr>
              <a:t>.</a:t>
            </a:r>
            <a:r>
              <a:rPr lang="en-US" b="0" dirty="0"/>
              <a:t> </a:t>
            </a:r>
          </a:p>
          <a:p>
            <a:pPr algn="l"/>
            <a:endParaRPr lang="en-US" i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2" name="Rectangle 24"/>
          <p:cNvSpPr>
            <a:spLocks noChangeArrowheads="1"/>
          </p:cNvSpPr>
          <p:nvPr/>
        </p:nvSpPr>
        <p:spPr bwMode="auto">
          <a:xfrm>
            <a:off x="1351895" y="5416550"/>
            <a:ext cx="7486650" cy="1373188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en-US" b="0" dirty="0"/>
          </a:p>
          <a:p>
            <a:pPr algn="l"/>
            <a:r>
              <a:rPr lang="en-US" b="0" dirty="0" smtClean="0"/>
              <a:t> </a:t>
            </a:r>
            <a:endParaRPr lang="en-US" b="0" dirty="0"/>
          </a:p>
          <a:p>
            <a:pPr algn="l"/>
            <a:r>
              <a:rPr lang="en-US" i="1" dirty="0">
                <a:solidFill>
                  <a:schemeClr val="tx1"/>
                </a:solidFill>
                <a:latin typeface="Arial Narrow" pitchFamily="34" charset="0"/>
              </a:rPr>
              <a:t>All atoms of an element react the same, chemically.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215319" y="6234436"/>
            <a:ext cx="498855" cy="411327"/>
            <a:chOff x="119657" y="6331229"/>
            <a:chExt cx="498855" cy="411327"/>
          </a:xfrm>
        </p:grpSpPr>
        <p:sp>
          <p:nvSpPr>
            <p:cNvPr id="24" name="Octagon 23"/>
            <p:cNvSpPr/>
            <p:nvPr/>
          </p:nvSpPr>
          <p:spPr>
            <a:xfrm>
              <a:off x="163422" y="6331229"/>
              <a:ext cx="411327" cy="411327"/>
            </a:xfrm>
            <a:prstGeom prst="octago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" name="Text Box 30"/>
            <p:cNvSpPr txBox="1">
              <a:spLocks noChangeArrowheads="1"/>
            </p:cNvSpPr>
            <p:nvPr/>
          </p:nvSpPr>
          <p:spPr bwMode="auto">
            <a:xfrm>
              <a:off x="119657" y="6406087"/>
              <a:ext cx="498855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40" rIns="91440">
              <a:spAutoFit/>
            </a:bodyPr>
            <a:lstStyle/>
            <a:p>
              <a:r>
                <a:rPr lang="en-US" sz="1100" dirty="0" smtClean="0">
                  <a:solidFill>
                    <a:srgbClr val="FFFFFF"/>
                  </a:solidFill>
                  <a:latin typeface="Arial Narrow" panose="020B0606020202030204" pitchFamily="34" charset="0"/>
                </a:rPr>
                <a:t>STOP</a:t>
              </a:r>
              <a:endParaRPr lang="en-US" sz="1100" dirty="0">
                <a:solidFill>
                  <a:srgbClr val="FFFFFF"/>
                </a:solidFill>
                <a:latin typeface="Arial Narrow" panose="020B060602020203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3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19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9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81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19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1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1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3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3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1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1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1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1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81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1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1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1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1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 tmFilter="0,0; .5, 1; 1, 1"/>
                                        <p:tgtEl>
                                          <p:spTgt spid="81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80"/>
                                        <p:tgtEl>
                                          <p:spTgt spid="819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80"/>
                                        <p:tgtEl>
                                          <p:spTgt spid="819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80"/>
                                        <p:tgtEl>
                                          <p:spTgt spid="819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80"/>
                                        <p:tgtEl>
                                          <p:spTgt spid="819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80"/>
                                        <p:tgtEl>
                                          <p:spTgt spid="819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80"/>
                                        <p:tgtEl>
                                          <p:spTgt spid="819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2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3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9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0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760"/>
                            </p:stCondLst>
                            <p:childTnLst>
                              <p:par>
                                <p:cTn id="10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5" grpId="0"/>
      <p:bldP spid="81936" grpId="0"/>
      <p:bldP spid="81937" grpId="0"/>
      <p:bldP spid="81938" grpId="0"/>
      <p:bldP spid="81939" grpId="0"/>
      <p:bldP spid="81940" grpId="0"/>
      <p:bldP spid="81941" grpId="0"/>
      <p:bldP spid="81942" grpId="0"/>
      <p:bldP spid="81943" grpId="0"/>
      <p:bldP spid="81944" grpId="0"/>
      <p:bldP spid="21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981200" y="304800"/>
            <a:ext cx="5248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buFont typeface="Wingdings" pitchFamily="2" charset="2"/>
              <a:buNone/>
              <a:tabLst>
                <a:tab pos="457200" algn="l"/>
              </a:tabLst>
            </a:pPr>
            <a:r>
              <a:rPr lang="en-US" i="1"/>
              <a:t>Complete Atomic Designation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2827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19460" name="Group 4"/>
          <p:cNvGrpSpPr>
            <a:grpSpLocks/>
          </p:cNvGrpSpPr>
          <p:nvPr/>
        </p:nvGrpSpPr>
        <p:grpSpPr bwMode="auto">
          <a:xfrm>
            <a:off x="3124200" y="3905250"/>
            <a:ext cx="2667000" cy="1946275"/>
            <a:chOff x="6912" y="2367"/>
            <a:chExt cx="2880" cy="1842"/>
          </a:xfrm>
        </p:grpSpPr>
        <p:sp>
          <p:nvSpPr>
            <p:cNvPr id="19473" name="Text Box 5"/>
            <p:cNvSpPr txBox="1">
              <a:spLocks noChangeArrowheads="1"/>
            </p:cNvSpPr>
            <p:nvPr/>
          </p:nvSpPr>
          <p:spPr bwMode="auto">
            <a:xfrm>
              <a:off x="8352" y="2769"/>
              <a:ext cx="1440" cy="1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5400" b="0">
                  <a:latin typeface="Times New Roman" pitchFamily="18" charset="0"/>
                  <a:cs typeface="Times New Roman" pitchFamily="18" charset="0"/>
                </a:rPr>
                <a:t>I</a:t>
              </a:r>
              <a:endParaRPr lang="en-US" sz="5400" b="0">
                <a:latin typeface="Times New Roman" pitchFamily="18" charset="0"/>
              </a:endParaRPr>
            </a:p>
          </p:txBody>
        </p:sp>
        <p:sp>
          <p:nvSpPr>
            <p:cNvPr id="19474" name="Text Box 6"/>
            <p:cNvSpPr txBox="1">
              <a:spLocks noChangeArrowheads="1"/>
            </p:cNvSpPr>
            <p:nvPr/>
          </p:nvSpPr>
          <p:spPr bwMode="auto">
            <a:xfrm>
              <a:off x="7632" y="3213"/>
              <a:ext cx="1440" cy="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3600" b="0">
                  <a:ea typeface="Times New Roman" pitchFamily="18" charset="0"/>
                  <a:cs typeface="Arial" pitchFamily="34" charset="0"/>
                </a:rPr>
                <a:t>53</a:t>
              </a:r>
            </a:p>
          </p:txBody>
        </p:sp>
        <p:sp>
          <p:nvSpPr>
            <p:cNvPr id="19475" name="Text Box 7"/>
            <p:cNvSpPr txBox="1">
              <a:spLocks noChangeArrowheads="1"/>
            </p:cNvSpPr>
            <p:nvPr/>
          </p:nvSpPr>
          <p:spPr bwMode="auto">
            <a:xfrm>
              <a:off x="7272" y="2589"/>
              <a:ext cx="1440" cy="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3600" b="0" baseline="30000"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en-US" sz="3600" b="0">
                  <a:ea typeface="Times New Roman" pitchFamily="18" charset="0"/>
                  <a:cs typeface="Arial" pitchFamily="34" charset="0"/>
                </a:rPr>
                <a:t>125</a:t>
              </a:r>
            </a:p>
          </p:txBody>
        </p:sp>
        <p:sp>
          <p:nvSpPr>
            <p:cNvPr id="19476" name="Text Box 8"/>
            <p:cNvSpPr txBox="1">
              <a:spLocks noChangeArrowheads="1"/>
            </p:cNvSpPr>
            <p:nvPr/>
          </p:nvSpPr>
          <p:spPr bwMode="auto">
            <a:xfrm>
              <a:off x="8712" y="2589"/>
              <a:ext cx="900" cy="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3600" b="0">
                  <a:ea typeface="Times New Roman" pitchFamily="18" charset="0"/>
                  <a:cs typeface="Arial" pitchFamily="34" charset="0"/>
                </a:rPr>
                <a:t>–</a:t>
              </a:r>
            </a:p>
          </p:txBody>
        </p:sp>
        <p:sp>
          <p:nvSpPr>
            <p:cNvPr id="19477" name="AutoShape 9"/>
            <p:cNvSpPr>
              <a:spLocks noChangeArrowheads="1"/>
            </p:cNvSpPr>
            <p:nvPr/>
          </p:nvSpPr>
          <p:spPr bwMode="auto">
            <a:xfrm>
              <a:off x="6912" y="2367"/>
              <a:ext cx="2880" cy="1701"/>
            </a:xfrm>
            <a:prstGeom prst="horizontalScroll">
              <a:avLst>
                <a:gd name="adj" fmla="val 12500"/>
              </a:avLst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61" name="Rectangle 10"/>
          <p:cNvSpPr>
            <a:spLocks noChangeArrowheads="1"/>
          </p:cNvSpPr>
          <p:nvPr/>
        </p:nvSpPr>
        <p:spPr bwMode="auto">
          <a:xfrm>
            <a:off x="903288" y="1066800"/>
            <a:ext cx="71739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ea typeface="Times New Roman" pitchFamily="18" charset="0"/>
                <a:cs typeface="Arial" pitchFamily="34" charset="0"/>
              </a:rPr>
              <a:t>…gives precise info about an atomic particle</a:t>
            </a:r>
          </a:p>
        </p:txBody>
      </p:sp>
      <p:grpSp>
        <p:nvGrpSpPr>
          <p:cNvPr id="19462" name="Group 11"/>
          <p:cNvGrpSpPr>
            <a:grpSpLocks/>
          </p:cNvGrpSpPr>
          <p:nvPr/>
        </p:nvGrpSpPr>
        <p:grpSpPr bwMode="auto">
          <a:xfrm>
            <a:off x="2743200" y="1981200"/>
            <a:ext cx="4724400" cy="1738313"/>
            <a:chOff x="528" y="1104"/>
            <a:chExt cx="2976" cy="1095"/>
          </a:xfrm>
        </p:grpSpPr>
        <p:sp>
          <p:nvSpPr>
            <p:cNvPr id="19469" name="Rectangle 12"/>
            <p:cNvSpPr>
              <a:spLocks noChangeArrowheads="1"/>
            </p:cNvSpPr>
            <p:nvPr/>
          </p:nvSpPr>
          <p:spPr bwMode="auto">
            <a:xfrm>
              <a:off x="576" y="1104"/>
              <a:ext cx="90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b="0"/>
                <a:t>mass #</a:t>
              </a:r>
            </a:p>
          </p:txBody>
        </p:sp>
        <p:sp>
          <p:nvSpPr>
            <p:cNvPr id="19470" name="Rectangle 13"/>
            <p:cNvSpPr>
              <a:spLocks noChangeArrowheads="1"/>
            </p:cNvSpPr>
            <p:nvPr/>
          </p:nvSpPr>
          <p:spPr bwMode="auto">
            <a:xfrm>
              <a:off x="528" y="1872"/>
              <a:ext cx="105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b="0"/>
                <a:t>atomic #</a:t>
              </a:r>
            </a:p>
          </p:txBody>
        </p:sp>
        <p:sp>
          <p:nvSpPr>
            <p:cNvPr id="19471" name="Rectangle 14"/>
            <p:cNvSpPr>
              <a:spLocks noChangeArrowheads="1"/>
            </p:cNvSpPr>
            <p:nvPr/>
          </p:nvSpPr>
          <p:spPr bwMode="auto">
            <a:xfrm>
              <a:off x="1872" y="1104"/>
              <a:ext cx="163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b="0"/>
                <a:t>charge (if any)</a:t>
              </a:r>
            </a:p>
          </p:txBody>
        </p:sp>
        <p:sp>
          <p:nvSpPr>
            <p:cNvPr id="19472" name="Rectangle 15"/>
            <p:cNvSpPr>
              <a:spLocks noChangeArrowheads="1"/>
            </p:cNvSpPr>
            <p:nvPr/>
          </p:nvSpPr>
          <p:spPr bwMode="auto">
            <a:xfrm>
              <a:off x="1056" y="1344"/>
              <a:ext cx="1152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0"/>
                <a:t>element</a:t>
              </a:r>
            </a:p>
            <a:p>
              <a:r>
                <a:rPr lang="en-US" b="0"/>
                <a:t>symbol</a:t>
              </a:r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6215063" y="3222625"/>
            <a:ext cx="2565400" cy="3440113"/>
            <a:chOff x="3915" y="2030"/>
            <a:chExt cx="1616" cy="2167"/>
          </a:xfrm>
        </p:grpSpPr>
        <p:sp>
          <p:nvSpPr>
            <p:cNvPr id="19467" name="Rectangle 24"/>
            <p:cNvSpPr>
              <a:spLocks noChangeArrowheads="1"/>
            </p:cNvSpPr>
            <p:nvPr/>
          </p:nvSpPr>
          <p:spPr bwMode="auto">
            <a:xfrm>
              <a:off x="3915" y="3601"/>
              <a:ext cx="1616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0">
                  <a:solidFill>
                    <a:schemeClr val="tx1"/>
                  </a:solidFill>
                </a:rPr>
                <a:t>iodine is now added to salt</a:t>
              </a:r>
            </a:p>
          </p:txBody>
        </p:sp>
        <p:pic>
          <p:nvPicPr>
            <p:cNvPr id="19468" name="Picture 25" descr="restaurant_larg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31" y="2030"/>
              <a:ext cx="1264" cy="1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153988" y="2922588"/>
            <a:ext cx="2565400" cy="3762375"/>
            <a:chOff x="153" y="1869"/>
            <a:chExt cx="1616" cy="2370"/>
          </a:xfrm>
        </p:grpSpPr>
        <p:sp>
          <p:nvSpPr>
            <p:cNvPr id="19465" name="Rectangle 27"/>
            <p:cNvSpPr>
              <a:spLocks noChangeArrowheads="1"/>
            </p:cNvSpPr>
            <p:nvPr/>
          </p:nvSpPr>
          <p:spPr bwMode="auto">
            <a:xfrm>
              <a:off x="153" y="3643"/>
              <a:ext cx="1616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0">
                  <a:solidFill>
                    <a:schemeClr val="tx1"/>
                  </a:solidFill>
                </a:rPr>
                <a:t>Goiter due to lack of iodine</a:t>
              </a:r>
            </a:p>
          </p:txBody>
        </p:sp>
        <p:pic>
          <p:nvPicPr>
            <p:cNvPr id="19466" name="Picture 28" descr="goite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5" y="1869"/>
              <a:ext cx="1244" cy="1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693690" y="207574"/>
            <a:ext cx="8229600" cy="61722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3" name="Line 3"/>
          <p:cNvSpPr>
            <a:spLocks noChangeShapeType="1"/>
          </p:cNvSpPr>
          <p:nvPr/>
        </p:nvSpPr>
        <p:spPr bwMode="auto">
          <a:xfrm>
            <a:off x="2522490" y="207574"/>
            <a:ext cx="0" cy="6172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693690" y="3026974"/>
            <a:ext cx="82296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>
            <a:off x="693690" y="2188774"/>
            <a:ext cx="82296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>
            <a:off x="693690" y="3865174"/>
            <a:ext cx="82296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846090" y="588574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Protons</a:t>
            </a: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6408690" y="163124"/>
            <a:ext cx="2286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Complete</a:t>
            </a:r>
          </a:p>
          <a:p>
            <a:r>
              <a:rPr lang="en-US" sz="2400"/>
              <a:t>Atomic Designation</a:t>
            </a: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1227090" y="1502974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/>
              <a:t>92</a:t>
            </a:r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>
            <a:off x="693690" y="4703374"/>
            <a:ext cx="82296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>
            <a:off x="693690" y="5541574"/>
            <a:ext cx="82296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>
            <a:off x="693690" y="1350574"/>
            <a:ext cx="82296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3" name="Line 13"/>
          <p:cNvSpPr>
            <a:spLocks noChangeShapeType="1"/>
          </p:cNvSpPr>
          <p:nvPr/>
        </p:nvSpPr>
        <p:spPr bwMode="auto">
          <a:xfrm>
            <a:off x="4351290" y="207574"/>
            <a:ext cx="0" cy="6172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4" name="Line 14"/>
          <p:cNvSpPr>
            <a:spLocks noChangeShapeType="1"/>
          </p:cNvSpPr>
          <p:nvPr/>
        </p:nvSpPr>
        <p:spPr bwMode="auto">
          <a:xfrm>
            <a:off x="6103890" y="207574"/>
            <a:ext cx="0" cy="6172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2598690" y="588574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Neutrons</a:t>
            </a:r>
          </a:p>
        </p:txBody>
      </p:sp>
      <p:sp>
        <p:nvSpPr>
          <p:cNvPr id="20496" name="Rectangle 16"/>
          <p:cNvSpPr>
            <a:spLocks noChangeArrowheads="1"/>
          </p:cNvSpPr>
          <p:nvPr/>
        </p:nvSpPr>
        <p:spPr bwMode="auto">
          <a:xfrm>
            <a:off x="4427490" y="588574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Electrons</a:t>
            </a:r>
          </a:p>
        </p:txBody>
      </p:sp>
      <p:sp>
        <p:nvSpPr>
          <p:cNvPr id="20497" name="Rectangle 17"/>
          <p:cNvSpPr>
            <a:spLocks noChangeArrowheads="1"/>
          </p:cNvSpPr>
          <p:nvPr/>
        </p:nvSpPr>
        <p:spPr bwMode="auto">
          <a:xfrm>
            <a:off x="1227090" y="3179374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/>
              <a:t>34</a:t>
            </a:r>
          </a:p>
        </p:txBody>
      </p:sp>
      <p:sp>
        <p:nvSpPr>
          <p:cNvPr id="20498" name="Rectangle 18"/>
          <p:cNvSpPr>
            <a:spLocks noChangeArrowheads="1"/>
          </p:cNvSpPr>
          <p:nvPr/>
        </p:nvSpPr>
        <p:spPr bwMode="auto">
          <a:xfrm>
            <a:off x="1239790" y="2341174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/>
              <a:t>11</a:t>
            </a:r>
          </a:p>
        </p:txBody>
      </p:sp>
      <p:sp>
        <p:nvSpPr>
          <p:cNvPr id="20499" name="Rectangle 19"/>
          <p:cNvSpPr>
            <a:spLocks noChangeArrowheads="1"/>
          </p:cNvSpPr>
          <p:nvPr/>
        </p:nvSpPr>
        <p:spPr bwMode="auto">
          <a:xfrm>
            <a:off x="2903490" y="1502974"/>
            <a:ext cx="99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/>
              <a:t>146</a:t>
            </a:r>
          </a:p>
        </p:txBody>
      </p:sp>
      <p:sp>
        <p:nvSpPr>
          <p:cNvPr id="20500" name="Rectangle 20"/>
          <p:cNvSpPr>
            <a:spLocks noChangeArrowheads="1"/>
          </p:cNvSpPr>
          <p:nvPr/>
        </p:nvSpPr>
        <p:spPr bwMode="auto">
          <a:xfrm>
            <a:off x="3055890" y="3179374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/>
              <a:t>45</a:t>
            </a:r>
          </a:p>
        </p:txBody>
      </p:sp>
      <p:sp>
        <p:nvSpPr>
          <p:cNvPr id="20501" name="Rectangle 21"/>
          <p:cNvSpPr>
            <a:spLocks noChangeArrowheads="1"/>
          </p:cNvSpPr>
          <p:nvPr/>
        </p:nvSpPr>
        <p:spPr bwMode="auto">
          <a:xfrm>
            <a:off x="3055890" y="2341174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/>
              <a:t>12</a:t>
            </a:r>
          </a:p>
        </p:txBody>
      </p:sp>
      <p:sp>
        <p:nvSpPr>
          <p:cNvPr id="20502" name="Rectangle 22"/>
          <p:cNvSpPr>
            <a:spLocks noChangeArrowheads="1"/>
          </p:cNvSpPr>
          <p:nvPr/>
        </p:nvSpPr>
        <p:spPr bwMode="auto">
          <a:xfrm>
            <a:off x="4884690" y="1502974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/>
              <a:t>92</a:t>
            </a:r>
          </a:p>
        </p:txBody>
      </p:sp>
      <p:sp>
        <p:nvSpPr>
          <p:cNvPr id="20503" name="Rectangle 23"/>
          <p:cNvSpPr>
            <a:spLocks noChangeArrowheads="1"/>
          </p:cNvSpPr>
          <p:nvPr/>
        </p:nvSpPr>
        <p:spPr bwMode="auto">
          <a:xfrm>
            <a:off x="4884690" y="3179374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/>
              <a:t>36</a:t>
            </a:r>
          </a:p>
        </p:txBody>
      </p:sp>
      <p:sp>
        <p:nvSpPr>
          <p:cNvPr id="20504" name="Rectangle 24"/>
          <p:cNvSpPr>
            <a:spLocks noChangeArrowheads="1"/>
          </p:cNvSpPr>
          <p:nvPr/>
        </p:nvSpPr>
        <p:spPr bwMode="auto">
          <a:xfrm>
            <a:off x="4884690" y="2341174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/>
              <a:t>10</a:t>
            </a:r>
          </a:p>
        </p:txBody>
      </p:sp>
      <p:sp>
        <p:nvSpPr>
          <p:cNvPr id="20505" name="Rectangle 25"/>
          <p:cNvSpPr>
            <a:spLocks noChangeArrowheads="1"/>
          </p:cNvSpPr>
          <p:nvPr/>
        </p:nvSpPr>
        <p:spPr bwMode="auto">
          <a:xfrm>
            <a:off x="6789690" y="3865174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0"/>
              <a:t>59</a:t>
            </a:r>
          </a:p>
        </p:txBody>
      </p:sp>
      <p:sp>
        <p:nvSpPr>
          <p:cNvPr id="20506" name="Rectangle 26"/>
          <p:cNvSpPr>
            <a:spLocks noChangeArrowheads="1"/>
          </p:cNvSpPr>
          <p:nvPr/>
        </p:nvSpPr>
        <p:spPr bwMode="auto">
          <a:xfrm>
            <a:off x="6789690" y="4246174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0"/>
              <a:t>27</a:t>
            </a:r>
          </a:p>
        </p:txBody>
      </p:sp>
      <p:sp>
        <p:nvSpPr>
          <p:cNvPr id="20507" name="Rectangle 27"/>
          <p:cNvSpPr>
            <a:spLocks noChangeArrowheads="1"/>
          </p:cNvSpPr>
          <p:nvPr/>
        </p:nvSpPr>
        <p:spPr bwMode="auto">
          <a:xfrm>
            <a:off x="7780290" y="3865174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0"/>
              <a:t>3+</a:t>
            </a:r>
          </a:p>
        </p:txBody>
      </p:sp>
      <p:sp>
        <p:nvSpPr>
          <p:cNvPr id="20508" name="Rectangle 28"/>
          <p:cNvSpPr>
            <a:spLocks noChangeArrowheads="1"/>
          </p:cNvSpPr>
          <p:nvPr/>
        </p:nvSpPr>
        <p:spPr bwMode="auto">
          <a:xfrm>
            <a:off x="7323090" y="4017574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/>
              <a:t>Co</a:t>
            </a:r>
          </a:p>
        </p:txBody>
      </p:sp>
      <p:sp>
        <p:nvSpPr>
          <p:cNvPr id="20509" name="Rectangle 29"/>
          <p:cNvSpPr>
            <a:spLocks noChangeArrowheads="1"/>
          </p:cNvSpPr>
          <p:nvPr/>
        </p:nvSpPr>
        <p:spPr bwMode="auto">
          <a:xfrm>
            <a:off x="6789690" y="4703374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0"/>
              <a:t>37</a:t>
            </a:r>
          </a:p>
        </p:txBody>
      </p:sp>
      <p:sp>
        <p:nvSpPr>
          <p:cNvPr id="20510" name="Rectangle 30"/>
          <p:cNvSpPr>
            <a:spLocks noChangeArrowheads="1"/>
          </p:cNvSpPr>
          <p:nvPr/>
        </p:nvSpPr>
        <p:spPr bwMode="auto">
          <a:xfrm>
            <a:off x="6789690" y="5084374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0"/>
              <a:t>17</a:t>
            </a:r>
          </a:p>
        </p:txBody>
      </p:sp>
      <p:sp>
        <p:nvSpPr>
          <p:cNvPr id="20511" name="Rectangle 31"/>
          <p:cNvSpPr>
            <a:spLocks noChangeArrowheads="1"/>
          </p:cNvSpPr>
          <p:nvPr/>
        </p:nvSpPr>
        <p:spPr bwMode="auto">
          <a:xfrm>
            <a:off x="7658053" y="4703374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0"/>
              <a:t>–</a:t>
            </a:r>
          </a:p>
        </p:txBody>
      </p:sp>
      <p:sp>
        <p:nvSpPr>
          <p:cNvPr id="20512" name="Rectangle 32"/>
          <p:cNvSpPr>
            <a:spLocks noChangeArrowheads="1"/>
          </p:cNvSpPr>
          <p:nvPr/>
        </p:nvSpPr>
        <p:spPr bwMode="auto">
          <a:xfrm>
            <a:off x="7323090" y="4855774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/>
              <a:t>Cl</a:t>
            </a:r>
          </a:p>
        </p:txBody>
      </p:sp>
      <p:sp>
        <p:nvSpPr>
          <p:cNvPr id="20513" name="Rectangle 33"/>
          <p:cNvSpPr>
            <a:spLocks noChangeArrowheads="1"/>
          </p:cNvSpPr>
          <p:nvPr/>
        </p:nvSpPr>
        <p:spPr bwMode="auto">
          <a:xfrm>
            <a:off x="6789690" y="5541574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0"/>
              <a:t>55</a:t>
            </a:r>
          </a:p>
        </p:txBody>
      </p:sp>
      <p:sp>
        <p:nvSpPr>
          <p:cNvPr id="20514" name="Rectangle 34"/>
          <p:cNvSpPr>
            <a:spLocks noChangeArrowheads="1"/>
          </p:cNvSpPr>
          <p:nvPr/>
        </p:nvSpPr>
        <p:spPr bwMode="auto">
          <a:xfrm>
            <a:off x="7780290" y="5541574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0"/>
              <a:t>7+</a:t>
            </a:r>
          </a:p>
        </p:txBody>
      </p:sp>
      <p:sp>
        <p:nvSpPr>
          <p:cNvPr id="20515" name="Rectangle 35"/>
          <p:cNvSpPr>
            <a:spLocks noChangeArrowheads="1"/>
          </p:cNvSpPr>
          <p:nvPr/>
        </p:nvSpPr>
        <p:spPr bwMode="auto">
          <a:xfrm>
            <a:off x="7323090" y="5693974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/>
              <a:t>Mn</a:t>
            </a:r>
          </a:p>
        </p:txBody>
      </p:sp>
      <p:sp>
        <p:nvSpPr>
          <p:cNvPr id="163876" name="Rectangle 36"/>
          <p:cNvSpPr>
            <a:spLocks noChangeArrowheads="1"/>
          </p:cNvSpPr>
          <p:nvPr/>
        </p:nvSpPr>
        <p:spPr bwMode="auto">
          <a:xfrm>
            <a:off x="6789690" y="5922574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0" dirty="0">
                <a:solidFill>
                  <a:schemeClr val="tx1"/>
                </a:solidFill>
              </a:rPr>
              <a:t>25</a:t>
            </a:r>
          </a:p>
        </p:txBody>
      </p:sp>
      <p:sp>
        <p:nvSpPr>
          <p:cNvPr id="20540" name="Rectangle 38"/>
          <p:cNvSpPr>
            <a:spLocks noChangeArrowheads="1"/>
          </p:cNvSpPr>
          <p:nvPr/>
        </p:nvSpPr>
        <p:spPr bwMode="auto">
          <a:xfrm>
            <a:off x="6942090" y="1350574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0" dirty="0">
                <a:solidFill>
                  <a:schemeClr val="tx1"/>
                </a:solidFill>
              </a:rPr>
              <a:t>238</a:t>
            </a:r>
          </a:p>
        </p:txBody>
      </p:sp>
      <p:sp>
        <p:nvSpPr>
          <p:cNvPr id="20541" name="Rectangle 39"/>
          <p:cNvSpPr>
            <a:spLocks noChangeArrowheads="1"/>
          </p:cNvSpPr>
          <p:nvPr/>
        </p:nvSpPr>
        <p:spPr bwMode="auto">
          <a:xfrm>
            <a:off x="7018290" y="1731574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0" dirty="0">
                <a:solidFill>
                  <a:schemeClr val="tx1"/>
                </a:solidFill>
              </a:rPr>
              <a:t>92</a:t>
            </a:r>
          </a:p>
        </p:txBody>
      </p:sp>
      <p:sp>
        <p:nvSpPr>
          <p:cNvPr id="20542" name="Rectangle 40"/>
          <p:cNvSpPr>
            <a:spLocks noChangeArrowheads="1"/>
          </p:cNvSpPr>
          <p:nvPr/>
        </p:nvSpPr>
        <p:spPr bwMode="auto">
          <a:xfrm>
            <a:off x="7551690" y="1502974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 dirty="0">
                <a:solidFill>
                  <a:schemeClr val="tx1"/>
                </a:solidFill>
              </a:rPr>
              <a:t>U</a:t>
            </a:r>
          </a:p>
        </p:txBody>
      </p:sp>
      <p:sp>
        <p:nvSpPr>
          <p:cNvPr id="20536" name="Rectangle 42"/>
          <p:cNvSpPr>
            <a:spLocks noChangeArrowheads="1"/>
          </p:cNvSpPr>
          <p:nvPr/>
        </p:nvSpPr>
        <p:spPr bwMode="auto">
          <a:xfrm>
            <a:off x="6789690" y="2188774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0" dirty="0">
                <a:solidFill>
                  <a:schemeClr val="tx1"/>
                </a:solidFill>
              </a:rPr>
              <a:t>23</a:t>
            </a:r>
          </a:p>
        </p:txBody>
      </p:sp>
      <p:sp>
        <p:nvSpPr>
          <p:cNvPr id="20537" name="Rectangle 43"/>
          <p:cNvSpPr>
            <a:spLocks noChangeArrowheads="1"/>
          </p:cNvSpPr>
          <p:nvPr/>
        </p:nvSpPr>
        <p:spPr bwMode="auto">
          <a:xfrm>
            <a:off x="6789690" y="2569774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20538" name="Rectangle 44"/>
          <p:cNvSpPr>
            <a:spLocks noChangeArrowheads="1"/>
          </p:cNvSpPr>
          <p:nvPr/>
        </p:nvSpPr>
        <p:spPr bwMode="auto">
          <a:xfrm>
            <a:off x="7624715" y="2188774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20539" name="Rectangle 45"/>
          <p:cNvSpPr>
            <a:spLocks noChangeArrowheads="1"/>
          </p:cNvSpPr>
          <p:nvPr/>
        </p:nvSpPr>
        <p:spPr bwMode="auto">
          <a:xfrm>
            <a:off x="7323090" y="2341174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 dirty="0">
                <a:solidFill>
                  <a:schemeClr val="tx1"/>
                </a:solidFill>
              </a:rPr>
              <a:t>Na</a:t>
            </a:r>
          </a:p>
        </p:txBody>
      </p:sp>
      <p:sp>
        <p:nvSpPr>
          <p:cNvPr id="20532" name="Rectangle 47"/>
          <p:cNvSpPr>
            <a:spLocks noChangeArrowheads="1"/>
          </p:cNvSpPr>
          <p:nvPr/>
        </p:nvSpPr>
        <p:spPr bwMode="auto">
          <a:xfrm>
            <a:off x="6789690" y="3026974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0" dirty="0">
                <a:solidFill>
                  <a:schemeClr val="tx1"/>
                </a:solidFill>
              </a:rPr>
              <a:t>79</a:t>
            </a:r>
          </a:p>
        </p:txBody>
      </p:sp>
      <p:sp>
        <p:nvSpPr>
          <p:cNvPr id="20533" name="Rectangle 48"/>
          <p:cNvSpPr>
            <a:spLocks noChangeArrowheads="1"/>
          </p:cNvSpPr>
          <p:nvPr/>
        </p:nvSpPr>
        <p:spPr bwMode="auto">
          <a:xfrm>
            <a:off x="6789690" y="3407974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0" dirty="0">
                <a:solidFill>
                  <a:schemeClr val="tx1"/>
                </a:solidFill>
              </a:rPr>
              <a:t>34</a:t>
            </a:r>
          </a:p>
        </p:txBody>
      </p:sp>
      <p:sp>
        <p:nvSpPr>
          <p:cNvPr id="20534" name="Rectangle 49"/>
          <p:cNvSpPr>
            <a:spLocks noChangeArrowheads="1"/>
          </p:cNvSpPr>
          <p:nvPr/>
        </p:nvSpPr>
        <p:spPr bwMode="auto">
          <a:xfrm>
            <a:off x="7780290" y="3026974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0" dirty="0">
                <a:solidFill>
                  <a:schemeClr val="tx1"/>
                </a:solidFill>
              </a:rPr>
              <a:t>2–</a:t>
            </a:r>
          </a:p>
        </p:txBody>
      </p:sp>
      <p:sp>
        <p:nvSpPr>
          <p:cNvPr id="20535" name="Rectangle 50"/>
          <p:cNvSpPr>
            <a:spLocks noChangeArrowheads="1"/>
          </p:cNvSpPr>
          <p:nvPr/>
        </p:nvSpPr>
        <p:spPr bwMode="auto">
          <a:xfrm>
            <a:off x="7323090" y="3179374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 dirty="0">
                <a:solidFill>
                  <a:schemeClr val="tx1"/>
                </a:solidFill>
              </a:rPr>
              <a:t>Se</a:t>
            </a:r>
          </a:p>
        </p:txBody>
      </p:sp>
      <p:sp>
        <p:nvSpPr>
          <p:cNvPr id="20529" name="Rectangle 52"/>
          <p:cNvSpPr>
            <a:spLocks noChangeArrowheads="1"/>
          </p:cNvSpPr>
          <p:nvPr/>
        </p:nvSpPr>
        <p:spPr bwMode="auto">
          <a:xfrm>
            <a:off x="3055890" y="4855774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20530" name="Rectangle 53"/>
          <p:cNvSpPr>
            <a:spLocks noChangeArrowheads="1"/>
          </p:cNvSpPr>
          <p:nvPr/>
        </p:nvSpPr>
        <p:spPr bwMode="auto">
          <a:xfrm>
            <a:off x="4884690" y="4855774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 dirty="0">
                <a:solidFill>
                  <a:schemeClr val="tx1"/>
                </a:solidFill>
              </a:rPr>
              <a:t>18</a:t>
            </a:r>
          </a:p>
        </p:txBody>
      </p:sp>
      <p:sp>
        <p:nvSpPr>
          <p:cNvPr id="20531" name="Rectangle 54"/>
          <p:cNvSpPr>
            <a:spLocks noChangeArrowheads="1"/>
          </p:cNvSpPr>
          <p:nvPr/>
        </p:nvSpPr>
        <p:spPr bwMode="auto">
          <a:xfrm>
            <a:off x="1227090" y="4855774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 dirty="0">
                <a:solidFill>
                  <a:schemeClr val="tx1"/>
                </a:solidFill>
              </a:rPr>
              <a:t>17</a:t>
            </a:r>
          </a:p>
        </p:txBody>
      </p:sp>
      <p:sp>
        <p:nvSpPr>
          <p:cNvPr id="20526" name="Rectangle 56"/>
          <p:cNvSpPr>
            <a:spLocks noChangeArrowheads="1"/>
          </p:cNvSpPr>
          <p:nvPr/>
        </p:nvSpPr>
        <p:spPr bwMode="auto">
          <a:xfrm>
            <a:off x="3055890" y="5693974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 dirty="0">
                <a:solidFill>
                  <a:schemeClr val="tx1"/>
                </a:solidFill>
              </a:rPr>
              <a:t>30</a:t>
            </a:r>
          </a:p>
        </p:txBody>
      </p:sp>
      <p:sp>
        <p:nvSpPr>
          <p:cNvPr id="20527" name="Rectangle 57"/>
          <p:cNvSpPr>
            <a:spLocks noChangeArrowheads="1"/>
          </p:cNvSpPr>
          <p:nvPr/>
        </p:nvSpPr>
        <p:spPr bwMode="auto">
          <a:xfrm>
            <a:off x="4884690" y="5693974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 dirty="0">
                <a:solidFill>
                  <a:schemeClr val="tx1"/>
                </a:solidFill>
              </a:rPr>
              <a:t>18</a:t>
            </a:r>
          </a:p>
        </p:txBody>
      </p:sp>
      <p:sp>
        <p:nvSpPr>
          <p:cNvPr id="20528" name="Rectangle 58"/>
          <p:cNvSpPr>
            <a:spLocks noChangeArrowheads="1"/>
          </p:cNvSpPr>
          <p:nvPr/>
        </p:nvSpPr>
        <p:spPr bwMode="auto">
          <a:xfrm>
            <a:off x="1227090" y="5693974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 dirty="0">
                <a:solidFill>
                  <a:schemeClr val="tx1"/>
                </a:solidFill>
              </a:rPr>
              <a:t>25</a:t>
            </a:r>
          </a:p>
        </p:txBody>
      </p:sp>
      <p:sp>
        <p:nvSpPr>
          <p:cNvPr id="20523" name="Rectangle 60"/>
          <p:cNvSpPr>
            <a:spLocks noChangeArrowheads="1"/>
          </p:cNvSpPr>
          <p:nvPr/>
        </p:nvSpPr>
        <p:spPr bwMode="auto">
          <a:xfrm>
            <a:off x="3055890" y="4017574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 dirty="0">
                <a:solidFill>
                  <a:schemeClr val="tx1"/>
                </a:solidFill>
              </a:rPr>
              <a:t>32</a:t>
            </a:r>
          </a:p>
        </p:txBody>
      </p:sp>
      <p:sp>
        <p:nvSpPr>
          <p:cNvPr id="20524" name="Rectangle 61"/>
          <p:cNvSpPr>
            <a:spLocks noChangeArrowheads="1"/>
          </p:cNvSpPr>
          <p:nvPr/>
        </p:nvSpPr>
        <p:spPr bwMode="auto">
          <a:xfrm>
            <a:off x="4884690" y="4017574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 dirty="0">
                <a:solidFill>
                  <a:schemeClr val="tx1"/>
                </a:solidFill>
              </a:rPr>
              <a:t>24</a:t>
            </a:r>
          </a:p>
        </p:txBody>
      </p:sp>
      <p:sp>
        <p:nvSpPr>
          <p:cNvPr id="20525" name="Rectangle 62"/>
          <p:cNvSpPr>
            <a:spLocks noChangeArrowheads="1"/>
          </p:cNvSpPr>
          <p:nvPr/>
        </p:nvSpPr>
        <p:spPr bwMode="auto">
          <a:xfrm>
            <a:off x="1227090" y="4017574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 dirty="0">
                <a:solidFill>
                  <a:schemeClr val="tx1"/>
                </a:solidFill>
              </a:rPr>
              <a:t>27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102870" y="6341784"/>
            <a:ext cx="498855" cy="411327"/>
            <a:chOff x="119657" y="6331229"/>
            <a:chExt cx="498855" cy="411327"/>
          </a:xfrm>
        </p:grpSpPr>
        <p:sp>
          <p:nvSpPr>
            <p:cNvPr id="64" name="Octagon 63"/>
            <p:cNvSpPr/>
            <p:nvPr/>
          </p:nvSpPr>
          <p:spPr>
            <a:xfrm>
              <a:off x="163422" y="6331229"/>
              <a:ext cx="411327" cy="411327"/>
            </a:xfrm>
            <a:prstGeom prst="octago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5" name="Text Box 30"/>
            <p:cNvSpPr txBox="1">
              <a:spLocks noChangeArrowheads="1"/>
            </p:cNvSpPr>
            <p:nvPr/>
          </p:nvSpPr>
          <p:spPr bwMode="auto">
            <a:xfrm>
              <a:off x="119657" y="6406087"/>
              <a:ext cx="498855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40" rIns="91440">
              <a:spAutoFit/>
            </a:bodyPr>
            <a:lstStyle/>
            <a:p>
              <a:r>
                <a:rPr lang="en-US" sz="1100" dirty="0" smtClean="0">
                  <a:solidFill>
                    <a:srgbClr val="FFFFFF"/>
                  </a:solidFill>
                  <a:latin typeface="Arial Narrow" panose="020B0606020202030204" pitchFamily="34" charset="0"/>
                </a:rPr>
                <a:t>STOP</a:t>
              </a:r>
              <a:endParaRPr lang="en-US" sz="1100" dirty="0">
                <a:solidFill>
                  <a:srgbClr val="FFFFFF"/>
                </a:solidFill>
                <a:latin typeface="Arial Narrow" panose="020B060602020203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8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8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8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8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8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8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8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8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2000"/>
                            </p:stCondLst>
                            <p:childTnLst>
                              <p:par>
                                <p:cTn id="25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6" grpId="0"/>
      <p:bldP spid="20540" grpId="0"/>
      <p:bldP spid="20541" grpId="0"/>
      <p:bldP spid="20542" grpId="0"/>
      <p:bldP spid="20536" grpId="0"/>
      <p:bldP spid="20537" grpId="0"/>
      <p:bldP spid="20538" grpId="0"/>
      <p:bldP spid="20539" grpId="0"/>
      <p:bldP spid="20532" grpId="0"/>
      <p:bldP spid="20533" grpId="0"/>
      <p:bldP spid="20534" grpId="0"/>
      <p:bldP spid="20535" grpId="0"/>
      <p:bldP spid="20530" grpId="0"/>
      <p:bldP spid="20531" grpId="0"/>
      <p:bldP spid="20526" grpId="0"/>
      <p:bldP spid="20528" grpId="0"/>
      <p:bldP spid="20523" grpId="0"/>
      <p:bldP spid="20524" grpId="0"/>
      <p:bldP spid="205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8" descr="titanium_mens_r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13" y="1612900"/>
            <a:ext cx="2587625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347663" y="1393825"/>
            <a:ext cx="81153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US" b="0"/>
              <a:t>This is the weighted average mass of all atoms of an element, measured in a.m.u.</a:t>
            </a:r>
          </a:p>
          <a:p>
            <a:pPr algn="l"/>
            <a:endParaRPr lang="en-US" b="0"/>
          </a:p>
          <a:p>
            <a:pPr algn="l"/>
            <a:r>
              <a:rPr lang="en-US" b="0"/>
              <a:t>    For an element with</a:t>
            </a:r>
          </a:p>
          <a:p>
            <a:pPr algn="l"/>
            <a:r>
              <a:rPr lang="en-US" b="0"/>
              <a:t>    isotopes A, B, etc.: </a:t>
            </a:r>
          </a:p>
        </p:txBody>
      </p:sp>
      <p:sp>
        <p:nvSpPr>
          <p:cNvPr id="157702" name="Rectangle 6"/>
          <p:cNvSpPr>
            <a:spLocks noChangeArrowheads="1"/>
          </p:cNvSpPr>
          <p:nvPr/>
        </p:nvSpPr>
        <p:spPr bwMode="auto">
          <a:xfrm>
            <a:off x="1133475" y="3997325"/>
            <a:ext cx="7008813" cy="59531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Rectangle 7"/>
          <p:cNvSpPr>
            <a:spLocks noChangeArrowheads="1"/>
          </p:cNvSpPr>
          <p:nvPr/>
        </p:nvSpPr>
        <p:spPr bwMode="auto">
          <a:xfrm>
            <a:off x="1284288" y="219075"/>
            <a:ext cx="67500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Font typeface="Wingdings" pitchFamily="2" charset="2"/>
              <a:buNone/>
              <a:tabLst>
                <a:tab pos="457200" algn="l"/>
              </a:tabLst>
            </a:pPr>
            <a:r>
              <a:rPr lang="en-US" u="sng"/>
              <a:t>A</a:t>
            </a:r>
            <a:r>
              <a:rPr lang="en-US"/>
              <a:t>verage </a:t>
            </a:r>
            <a:r>
              <a:rPr lang="en-US" u="sng"/>
              <a:t>A</a:t>
            </a:r>
            <a:r>
              <a:rPr lang="en-US"/>
              <a:t>tomic </a:t>
            </a:r>
            <a:r>
              <a:rPr lang="en-US" u="sng"/>
              <a:t>M</a:t>
            </a:r>
            <a:r>
              <a:rPr lang="en-US"/>
              <a:t>ass</a:t>
            </a:r>
          </a:p>
          <a:p>
            <a:pPr>
              <a:buFont typeface="Wingdings" pitchFamily="2" charset="2"/>
              <a:buNone/>
              <a:tabLst>
                <a:tab pos="457200" algn="l"/>
              </a:tabLst>
            </a:pPr>
            <a:r>
              <a:rPr lang="en-US"/>
              <a:t>(a.k.a., Atomic Mass or Atomic Weight)</a:t>
            </a:r>
          </a:p>
        </p:txBody>
      </p:sp>
      <p:sp>
        <p:nvSpPr>
          <p:cNvPr id="157704" name="Rectangle 8"/>
          <p:cNvSpPr>
            <a:spLocks noChangeArrowheads="1"/>
          </p:cNvSpPr>
          <p:nvPr/>
        </p:nvSpPr>
        <p:spPr bwMode="auto">
          <a:xfrm>
            <a:off x="1141413" y="4048125"/>
            <a:ext cx="69691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>
                <a:solidFill>
                  <a:schemeClr val="tx1"/>
                </a:solidFill>
              </a:rPr>
              <a:t>AAM = Mass A (% A) + Mass B (% B) + …</a:t>
            </a:r>
          </a:p>
        </p:txBody>
      </p:sp>
      <p:sp>
        <p:nvSpPr>
          <p:cNvPr id="157705" name="Rectangle 9"/>
          <p:cNvSpPr>
            <a:spLocks noChangeArrowheads="1"/>
          </p:cNvSpPr>
          <p:nvPr/>
        </p:nvSpPr>
        <p:spPr bwMode="auto">
          <a:xfrm>
            <a:off x="1836738" y="5573713"/>
            <a:ext cx="538638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274638"/>
            <a:r>
              <a:rPr lang="en-US" b="0">
                <a:solidFill>
                  <a:schemeClr val="tx1"/>
                </a:solidFill>
              </a:rPr>
              <a:t>(use the decimal form of the %;</a:t>
            </a:r>
          </a:p>
          <a:p>
            <a:pPr indent="274638"/>
            <a:r>
              <a:rPr lang="en-US" b="0">
                <a:solidFill>
                  <a:schemeClr val="tx1"/>
                </a:solidFill>
              </a:rPr>
              <a:t>e.g., use 0.253 for 25.3%)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193800" y="4703763"/>
            <a:ext cx="5588000" cy="931862"/>
            <a:chOff x="752" y="2657"/>
            <a:chExt cx="3520" cy="587"/>
          </a:xfrm>
        </p:grpSpPr>
        <p:sp>
          <p:nvSpPr>
            <p:cNvPr id="21515" name="Rectangle 11"/>
            <p:cNvSpPr>
              <a:spLocks noChangeArrowheads="1"/>
            </p:cNvSpPr>
            <p:nvPr/>
          </p:nvSpPr>
          <p:spPr bwMode="auto">
            <a:xfrm>
              <a:off x="752" y="2917"/>
              <a:ext cx="155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 b="0" u="sng">
                  <a:solidFill>
                    <a:schemeClr val="tx1"/>
                  </a:solidFill>
                </a:rPr>
                <a:t>% abundance</a:t>
              </a:r>
              <a:r>
                <a:rPr lang="en-US" b="0">
                  <a:solidFill>
                    <a:schemeClr val="tx1"/>
                  </a:solidFill>
                </a:rPr>
                <a:t> </a:t>
              </a:r>
            </a:p>
          </p:txBody>
        </p:sp>
        <p:grpSp>
          <p:nvGrpSpPr>
            <p:cNvPr id="21516" name="Group 12"/>
            <p:cNvGrpSpPr>
              <a:grpSpLocks/>
            </p:cNvGrpSpPr>
            <p:nvPr/>
          </p:nvGrpSpPr>
          <p:grpSpPr bwMode="auto">
            <a:xfrm>
              <a:off x="2304" y="2657"/>
              <a:ext cx="1968" cy="432"/>
              <a:chOff x="2304" y="2592"/>
              <a:chExt cx="1968" cy="432"/>
            </a:xfrm>
          </p:grpSpPr>
          <p:sp>
            <p:nvSpPr>
              <p:cNvPr id="21517" name="Line 13"/>
              <p:cNvSpPr>
                <a:spLocks noChangeShapeType="1"/>
              </p:cNvSpPr>
              <p:nvPr/>
            </p:nvSpPr>
            <p:spPr bwMode="auto">
              <a:xfrm>
                <a:off x="2304" y="3024"/>
                <a:ext cx="1968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18" name="Line 14"/>
              <p:cNvSpPr>
                <a:spLocks noChangeShapeType="1"/>
              </p:cNvSpPr>
              <p:nvPr/>
            </p:nvSpPr>
            <p:spPr bwMode="auto">
              <a:xfrm flipV="1">
                <a:off x="2688" y="2592"/>
                <a:ext cx="0" cy="43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19" name="Line 15"/>
              <p:cNvSpPr>
                <a:spLocks noChangeShapeType="1"/>
              </p:cNvSpPr>
              <p:nvPr/>
            </p:nvSpPr>
            <p:spPr bwMode="auto">
              <a:xfrm flipV="1">
                <a:off x="4272" y="2592"/>
                <a:ext cx="0" cy="43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1513" name="Rectangle 19"/>
          <p:cNvSpPr>
            <a:spLocks noChangeArrowheads="1"/>
          </p:cNvSpPr>
          <p:nvPr/>
        </p:nvSpPr>
        <p:spPr bwMode="auto">
          <a:xfrm>
            <a:off x="4170363" y="2987675"/>
            <a:ext cx="29638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0">
                <a:solidFill>
                  <a:schemeClr val="accent2"/>
                </a:solidFill>
              </a:rPr>
              <a:t>Ti has five naturally-occurring isotopes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57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7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77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7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7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2" grpId="0" animBg="1"/>
      <p:bldP spid="157704" grpId="0"/>
      <p:bldP spid="15770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827088" y="4344988"/>
            <a:ext cx="2946400" cy="56515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622300" y="152400"/>
            <a:ext cx="5741988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US" b="0"/>
              <a:t>Lithium has two isotopes.</a:t>
            </a:r>
          </a:p>
          <a:p>
            <a:pPr algn="l"/>
            <a:r>
              <a:rPr lang="en-US" b="0"/>
              <a:t>Li-6 atoms have mass 6.015 amu;</a:t>
            </a:r>
          </a:p>
          <a:p>
            <a:pPr algn="l"/>
            <a:r>
              <a:rPr lang="en-US" b="0"/>
              <a:t>Li-7 atoms have mass 7.016 amu.</a:t>
            </a:r>
          </a:p>
          <a:p>
            <a:pPr algn="l"/>
            <a:r>
              <a:rPr lang="en-US" b="0"/>
              <a:t>Li-6 makes up 7.5% of all Li atoms.</a:t>
            </a:r>
          </a:p>
          <a:p>
            <a:pPr algn="l"/>
            <a:r>
              <a:rPr lang="en-US" b="0"/>
              <a:t>Find AAM of Li. </a:t>
            </a:r>
          </a:p>
        </p:txBody>
      </p:sp>
      <p:sp>
        <p:nvSpPr>
          <p:cNvPr id="158724" name="Rectangle 4"/>
          <p:cNvSpPr>
            <a:spLocks noChangeArrowheads="1"/>
          </p:cNvSpPr>
          <p:nvPr/>
        </p:nvSpPr>
        <p:spPr bwMode="auto">
          <a:xfrm>
            <a:off x="900113" y="2416175"/>
            <a:ext cx="69691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b="0">
                <a:solidFill>
                  <a:schemeClr val="tx1"/>
                </a:solidFill>
              </a:rPr>
              <a:t>AAM = Mass A (% A) + Mass B (% B)</a:t>
            </a:r>
          </a:p>
        </p:txBody>
      </p:sp>
      <p:sp>
        <p:nvSpPr>
          <p:cNvPr id="158725" name="Rectangle 5"/>
          <p:cNvSpPr>
            <a:spLocks noChangeArrowheads="1"/>
          </p:cNvSpPr>
          <p:nvPr/>
        </p:nvSpPr>
        <p:spPr bwMode="auto">
          <a:xfrm>
            <a:off x="900113" y="3021013"/>
            <a:ext cx="64341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b="0">
                <a:solidFill>
                  <a:schemeClr val="tx1"/>
                </a:solidFill>
              </a:rPr>
              <a:t>AAM = 6.015 amu (0.075) + 7.016 amu</a:t>
            </a:r>
          </a:p>
        </p:txBody>
      </p:sp>
      <p:sp>
        <p:nvSpPr>
          <p:cNvPr id="158726" name="Rectangle 6"/>
          <p:cNvSpPr>
            <a:spLocks noChangeArrowheads="1"/>
          </p:cNvSpPr>
          <p:nvPr/>
        </p:nvSpPr>
        <p:spPr bwMode="auto">
          <a:xfrm>
            <a:off x="885825" y="4387850"/>
            <a:ext cx="3048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b="0">
                <a:solidFill>
                  <a:schemeClr val="tx1"/>
                </a:solidFill>
              </a:rPr>
              <a:t>AAM = 6.94 amu</a:t>
            </a:r>
          </a:p>
        </p:txBody>
      </p:sp>
      <p:sp>
        <p:nvSpPr>
          <p:cNvPr id="158727" name="Rectangle 7"/>
          <p:cNvSpPr>
            <a:spLocks noChangeArrowheads="1"/>
          </p:cNvSpPr>
          <p:nvPr/>
        </p:nvSpPr>
        <p:spPr bwMode="auto">
          <a:xfrm>
            <a:off x="7181850" y="3027363"/>
            <a:ext cx="13684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b="0">
                <a:solidFill>
                  <a:schemeClr val="tx1"/>
                </a:solidFill>
              </a:rPr>
              <a:t>(0.925)</a:t>
            </a:r>
          </a:p>
        </p:txBody>
      </p:sp>
      <p:sp>
        <p:nvSpPr>
          <p:cNvPr id="158728" name="Rectangle 8"/>
          <p:cNvSpPr>
            <a:spLocks noChangeArrowheads="1"/>
          </p:cNvSpPr>
          <p:nvPr/>
        </p:nvSpPr>
        <p:spPr bwMode="auto">
          <a:xfrm>
            <a:off x="881063" y="3773488"/>
            <a:ext cx="41275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b="0">
                <a:solidFill>
                  <a:schemeClr val="tx1"/>
                </a:solidFill>
              </a:rPr>
              <a:t>AAM =           0.451 amu</a:t>
            </a:r>
          </a:p>
        </p:txBody>
      </p:sp>
      <p:sp>
        <p:nvSpPr>
          <p:cNvPr id="158729" name="Rectangle 9"/>
          <p:cNvSpPr>
            <a:spLocks noChangeArrowheads="1"/>
          </p:cNvSpPr>
          <p:nvPr/>
        </p:nvSpPr>
        <p:spPr bwMode="auto">
          <a:xfrm>
            <a:off x="5076825" y="3783013"/>
            <a:ext cx="31321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b="0">
                <a:solidFill>
                  <a:schemeClr val="tx1"/>
                </a:solidFill>
              </a:rPr>
              <a:t>+          6.490 amu</a:t>
            </a:r>
          </a:p>
        </p:txBody>
      </p:sp>
      <p:sp>
        <p:nvSpPr>
          <p:cNvPr id="158730" name="AutoShape 10"/>
          <p:cNvSpPr>
            <a:spLocks/>
          </p:cNvSpPr>
          <p:nvPr/>
        </p:nvSpPr>
        <p:spPr bwMode="auto">
          <a:xfrm rot="-5400000">
            <a:off x="3418681" y="2170907"/>
            <a:ext cx="363537" cy="2946400"/>
          </a:xfrm>
          <a:prstGeom prst="leftBrace">
            <a:avLst>
              <a:gd name="adj1" fmla="val 6754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8731" name="AutoShape 11"/>
          <p:cNvSpPr>
            <a:spLocks/>
          </p:cNvSpPr>
          <p:nvPr/>
        </p:nvSpPr>
        <p:spPr bwMode="auto">
          <a:xfrm rot="-5400000">
            <a:off x="6742906" y="2180432"/>
            <a:ext cx="363537" cy="2946400"/>
          </a:xfrm>
          <a:prstGeom prst="leftBrace">
            <a:avLst>
              <a:gd name="adj1" fmla="val 6754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6694488" y="1998663"/>
            <a:ext cx="2008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>
                <a:solidFill>
                  <a:srgbClr val="0066FF"/>
                </a:solidFill>
              </a:rPr>
              <a:t>Li batteries</a:t>
            </a:r>
          </a:p>
        </p:txBody>
      </p:sp>
      <p:sp>
        <p:nvSpPr>
          <p:cNvPr id="158733" name="Rectangle 13"/>
          <p:cNvSpPr>
            <a:spLocks noChangeArrowheads="1"/>
          </p:cNvSpPr>
          <p:nvPr/>
        </p:nvSpPr>
        <p:spPr bwMode="auto">
          <a:xfrm>
            <a:off x="1252538" y="5029200"/>
            <a:ext cx="66754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** Decimal number on Table refers to…</a:t>
            </a:r>
          </a:p>
        </p:txBody>
      </p:sp>
      <p:sp>
        <p:nvSpPr>
          <p:cNvPr id="158734" name="Rectangle 14"/>
          <p:cNvSpPr>
            <a:spLocks noChangeArrowheads="1"/>
          </p:cNvSpPr>
          <p:nvPr/>
        </p:nvSpPr>
        <p:spPr bwMode="auto">
          <a:xfrm>
            <a:off x="1754188" y="5553075"/>
            <a:ext cx="60404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chemeClr val="tx1"/>
                </a:solidFill>
              </a:rPr>
              <a:t>molar mass (in g) </a:t>
            </a:r>
            <a:r>
              <a:rPr lang="en-US" b="0" u="sng">
                <a:solidFill>
                  <a:schemeClr val="tx1"/>
                </a:solidFill>
              </a:rPr>
              <a:t>OR</a:t>
            </a:r>
            <a:r>
              <a:rPr lang="en-US" b="0">
                <a:solidFill>
                  <a:schemeClr val="tx1"/>
                </a:solidFill>
              </a:rPr>
              <a:t> AAM (in amu). 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233363" y="6010275"/>
            <a:ext cx="3249612" cy="666750"/>
            <a:chOff x="147" y="3813"/>
            <a:chExt cx="2047" cy="420"/>
          </a:xfrm>
        </p:grpSpPr>
        <p:sp>
          <p:nvSpPr>
            <p:cNvPr id="22550" name="Text Box 16"/>
            <p:cNvSpPr txBox="1">
              <a:spLocks noChangeArrowheads="1"/>
            </p:cNvSpPr>
            <p:nvPr/>
          </p:nvSpPr>
          <p:spPr bwMode="auto">
            <a:xfrm>
              <a:off x="147" y="3871"/>
              <a:ext cx="1690" cy="3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2400" b="0">
                  <a:solidFill>
                    <a:schemeClr val="tx1"/>
                  </a:solidFill>
                </a:rPr>
                <a:t>6.02 x 10</a:t>
              </a:r>
              <a:r>
                <a:rPr lang="en-US" sz="2400" b="0" baseline="30000">
                  <a:solidFill>
                    <a:schemeClr val="tx1"/>
                  </a:solidFill>
                </a:rPr>
                <a:t>23</a:t>
              </a:r>
              <a:r>
                <a:rPr lang="en-US" sz="2400" b="0">
                  <a:solidFill>
                    <a:schemeClr val="tx1"/>
                  </a:solidFill>
                </a:rPr>
                <a:t> atoms</a:t>
              </a:r>
            </a:p>
          </p:txBody>
        </p:sp>
        <p:grpSp>
          <p:nvGrpSpPr>
            <p:cNvPr id="22551" name="Group 17"/>
            <p:cNvGrpSpPr>
              <a:grpSpLocks/>
            </p:cNvGrpSpPr>
            <p:nvPr/>
          </p:nvGrpSpPr>
          <p:grpSpPr bwMode="auto">
            <a:xfrm>
              <a:off x="1893" y="3813"/>
              <a:ext cx="301" cy="219"/>
              <a:chOff x="1893" y="3813"/>
              <a:chExt cx="301" cy="219"/>
            </a:xfrm>
          </p:grpSpPr>
          <p:sp>
            <p:nvSpPr>
              <p:cNvPr id="22552" name="Line 18"/>
              <p:cNvSpPr>
                <a:spLocks noChangeShapeType="1"/>
              </p:cNvSpPr>
              <p:nvPr/>
            </p:nvSpPr>
            <p:spPr bwMode="auto">
              <a:xfrm>
                <a:off x="2121" y="3813"/>
                <a:ext cx="73" cy="21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3" name="Line 19"/>
              <p:cNvSpPr>
                <a:spLocks noChangeShapeType="1"/>
              </p:cNvSpPr>
              <p:nvPr/>
            </p:nvSpPr>
            <p:spPr bwMode="auto">
              <a:xfrm flipH="1">
                <a:off x="1893" y="4032"/>
                <a:ext cx="30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5656263" y="6019800"/>
            <a:ext cx="3252787" cy="642938"/>
            <a:chOff x="3563" y="3819"/>
            <a:chExt cx="2049" cy="405"/>
          </a:xfrm>
        </p:grpSpPr>
        <p:sp>
          <p:nvSpPr>
            <p:cNvPr id="22546" name="Text Box 21"/>
            <p:cNvSpPr txBox="1">
              <a:spLocks noChangeArrowheads="1"/>
            </p:cNvSpPr>
            <p:nvPr/>
          </p:nvSpPr>
          <p:spPr bwMode="auto">
            <a:xfrm>
              <a:off x="3922" y="3862"/>
              <a:ext cx="1690" cy="3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2400" b="0">
                  <a:solidFill>
                    <a:schemeClr val="tx1"/>
                  </a:solidFill>
                </a:rPr>
                <a:t>1 “average” atom</a:t>
              </a:r>
            </a:p>
          </p:txBody>
        </p:sp>
        <p:grpSp>
          <p:nvGrpSpPr>
            <p:cNvPr id="22547" name="Group 22"/>
            <p:cNvGrpSpPr>
              <a:grpSpLocks/>
            </p:cNvGrpSpPr>
            <p:nvPr/>
          </p:nvGrpSpPr>
          <p:grpSpPr bwMode="auto">
            <a:xfrm flipH="1">
              <a:off x="3563" y="3819"/>
              <a:ext cx="301" cy="219"/>
              <a:chOff x="1893" y="3813"/>
              <a:chExt cx="301" cy="219"/>
            </a:xfrm>
          </p:grpSpPr>
          <p:sp>
            <p:nvSpPr>
              <p:cNvPr id="22548" name="Line 23"/>
              <p:cNvSpPr>
                <a:spLocks noChangeShapeType="1"/>
              </p:cNvSpPr>
              <p:nvPr/>
            </p:nvSpPr>
            <p:spPr bwMode="auto">
              <a:xfrm>
                <a:off x="2121" y="3813"/>
                <a:ext cx="73" cy="21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9" name="Line 24"/>
              <p:cNvSpPr>
                <a:spLocks noChangeShapeType="1"/>
              </p:cNvSpPr>
              <p:nvPr/>
            </p:nvSpPr>
            <p:spPr bwMode="auto">
              <a:xfrm flipH="1">
                <a:off x="1893" y="4032"/>
                <a:ext cx="30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22545" name="Picture 27" descr="61A7EJE60Q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9563" y="111125"/>
            <a:ext cx="1911350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58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87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58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3000"/>
                                        <p:tgtEl>
                                          <p:spTgt spid="158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0"/>
                                        <p:tgtEl>
                                          <p:spTgt spid="158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3000"/>
                                        <p:tgtEl>
                                          <p:spTgt spid="158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3000"/>
                                        <p:tgtEl>
                                          <p:spTgt spid="158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87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5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8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8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8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87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87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87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87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87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87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87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87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8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8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87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8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2" grpId="0" animBg="1"/>
      <p:bldP spid="158724" grpId="0"/>
      <p:bldP spid="158725" grpId="0"/>
      <p:bldP spid="158726" grpId="0"/>
      <p:bldP spid="158727" grpId="0"/>
      <p:bldP spid="158728" grpId="0"/>
      <p:bldP spid="158729" grpId="0"/>
      <p:bldP spid="158730" grpId="0" animBg="1"/>
      <p:bldP spid="158731" grpId="0" animBg="1"/>
      <p:bldP spid="158733" grpId="0"/>
      <p:bldP spid="15873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50" name="Rectangle 6"/>
          <p:cNvSpPr>
            <a:spLocks noChangeArrowheads="1"/>
          </p:cNvSpPr>
          <p:nvPr/>
        </p:nvSpPr>
        <p:spPr bwMode="auto">
          <a:xfrm>
            <a:off x="2627313" y="5821363"/>
            <a:ext cx="3889375" cy="6096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485775" y="195263"/>
            <a:ext cx="8229600" cy="2522537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>
            <a:off x="5895975" y="195263"/>
            <a:ext cx="0" cy="25066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>
            <a:off x="3152775" y="195263"/>
            <a:ext cx="0" cy="25082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>
            <a:off x="485775" y="1109663"/>
            <a:ext cx="82296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>
            <a:off x="485775" y="1643063"/>
            <a:ext cx="82296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4" name="Line 12"/>
          <p:cNvSpPr>
            <a:spLocks noChangeShapeType="1"/>
          </p:cNvSpPr>
          <p:nvPr/>
        </p:nvSpPr>
        <p:spPr bwMode="auto">
          <a:xfrm>
            <a:off x="485775" y="2176463"/>
            <a:ext cx="82296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790575" y="392113"/>
            <a:ext cx="1981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Isotope</a:t>
            </a: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1285875" y="1123950"/>
            <a:ext cx="114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/>
              <a:t>Si-28</a:t>
            </a:r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6191250" y="195263"/>
            <a:ext cx="2260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% abundance</a:t>
            </a:r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3490913" y="1123950"/>
            <a:ext cx="20510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/>
              <a:t>27.98 amu</a:t>
            </a:r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6629400" y="1123950"/>
            <a:ext cx="14843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/>
              <a:t>92.23%</a:t>
            </a:r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3457575" y="395288"/>
            <a:ext cx="2057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Mass</a:t>
            </a:r>
          </a:p>
        </p:txBody>
      </p:sp>
      <p:sp>
        <p:nvSpPr>
          <p:cNvPr id="23571" name="Rectangle 19"/>
          <p:cNvSpPr>
            <a:spLocks noChangeArrowheads="1"/>
          </p:cNvSpPr>
          <p:nvPr/>
        </p:nvSpPr>
        <p:spPr bwMode="auto">
          <a:xfrm>
            <a:off x="1293813" y="1638300"/>
            <a:ext cx="114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/>
              <a:t>Si-29</a:t>
            </a:r>
          </a:p>
        </p:txBody>
      </p:sp>
      <p:sp>
        <p:nvSpPr>
          <p:cNvPr id="23572" name="Rectangle 20"/>
          <p:cNvSpPr>
            <a:spLocks noChangeArrowheads="1"/>
          </p:cNvSpPr>
          <p:nvPr/>
        </p:nvSpPr>
        <p:spPr bwMode="auto">
          <a:xfrm>
            <a:off x="1257300" y="2182813"/>
            <a:ext cx="1143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/>
              <a:t>Si-30</a:t>
            </a:r>
          </a:p>
        </p:txBody>
      </p:sp>
      <p:sp>
        <p:nvSpPr>
          <p:cNvPr id="23573" name="Rectangle 21"/>
          <p:cNvSpPr>
            <a:spLocks noChangeArrowheads="1"/>
          </p:cNvSpPr>
          <p:nvPr/>
        </p:nvSpPr>
        <p:spPr bwMode="auto">
          <a:xfrm>
            <a:off x="3486150" y="1647825"/>
            <a:ext cx="20510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/>
              <a:t>28.98 amu</a:t>
            </a:r>
          </a:p>
        </p:txBody>
      </p:sp>
      <p:sp>
        <p:nvSpPr>
          <p:cNvPr id="23574" name="Rectangle 22"/>
          <p:cNvSpPr>
            <a:spLocks noChangeArrowheads="1"/>
          </p:cNvSpPr>
          <p:nvPr/>
        </p:nvSpPr>
        <p:spPr bwMode="auto">
          <a:xfrm>
            <a:off x="6624638" y="1647825"/>
            <a:ext cx="14843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/>
              <a:t>4.67%</a:t>
            </a:r>
          </a:p>
        </p:txBody>
      </p:sp>
      <p:sp>
        <p:nvSpPr>
          <p:cNvPr id="159767" name="Rectangle 23"/>
          <p:cNvSpPr>
            <a:spLocks noChangeArrowheads="1"/>
          </p:cNvSpPr>
          <p:nvPr/>
        </p:nvSpPr>
        <p:spPr bwMode="auto">
          <a:xfrm>
            <a:off x="682625" y="2759075"/>
            <a:ext cx="69691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b="0">
                <a:solidFill>
                  <a:schemeClr val="tx1"/>
                </a:solidFill>
              </a:rPr>
              <a:t>AAM = M</a:t>
            </a:r>
            <a:r>
              <a:rPr lang="en-US" b="0" baseline="-25000">
                <a:solidFill>
                  <a:schemeClr val="tx1"/>
                </a:solidFill>
              </a:rPr>
              <a:t>A</a:t>
            </a:r>
            <a:r>
              <a:rPr lang="en-US" b="0">
                <a:solidFill>
                  <a:schemeClr val="tx1"/>
                </a:solidFill>
              </a:rPr>
              <a:t> (% A) + M</a:t>
            </a:r>
            <a:r>
              <a:rPr lang="en-US" b="0" baseline="-25000">
                <a:solidFill>
                  <a:schemeClr val="tx1"/>
                </a:solidFill>
              </a:rPr>
              <a:t>B</a:t>
            </a:r>
            <a:r>
              <a:rPr lang="en-US" b="0">
                <a:solidFill>
                  <a:schemeClr val="tx1"/>
                </a:solidFill>
              </a:rPr>
              <a:t> (% B) + M</a:t>
            </a:r>
            <a:r>
              <a:rPr lang="en-US" b="0" baseline="-25000">
                <a:solidFill>
                  <a:schemeClr val="tx1"/>
                </a:solidFill>
              </a:rPr>
              <a:t>C</a:t>
            </a:r>
            <a:r>
              <a:rPr lang="en-US" b="0">
                <a:solidFill>
                  <a:schemeClr val="tx1"/>
                </a:solidFill>
              </a:rPr>
              <a:t> (% C)</a:t>
            </a:r>
          </a:p>
        </p:txBody>
      </p:sp>
      <p:sp>
        <p:nvSpPr>
          <p:cNvPr id="159768" name="Rectangle 24"/>
          <p:cNvSpPr>
            <a:spLocks noChangeArrowheads="1"/>
          </p:cNvSpPr>
          <p:nvPr/>
        </p:nvSpPr>
        <p:spPr bwMode="auto">
          <a:xfrm>
            <a:off x="6423025" y="2189163"/>
            <a:ext cx="1758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>
                <a:solidFill>
                  <a:schemeClr val="tx1"/>
                </a:solidFill>
              </a:rPr>
              <a:t>3.10%</a:t>
            </a:r>
          </a:p>
        </p:txBody>
      </p:sp>
      <p:sp>
        <p:nvSpPr>
          <p:cNvPr id="159769" name="Rectangle 25"/>
          <p:cNvSpPr>
            <a:spLocks noChangeArrowheads="1"/>
          </p:cNvSpPr>
          <p:nvPr/>
        </p:nvSpPr>
        <p:spPr bwMode="auto">
          <a:xfrm>
            <a:off x="4100513" y="2176463"/>
            <a:ext cx="685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59770" name="Rectangle 26"/>
          <p:cNvSpPr>
            <a:spLocks noChangeArrowheads="1"/>
          </p:cNvSpPr>
          <p:nvPr/>
        </p:nvSpPr>
        <p:spPr bwMode="auto">
          <a:xfrm>
            <a:off x="1543050" y="3254375"/>
            <a:ext cx="76787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b="0">
                <a:solidFill>
                  <a:schemeClr val="tx1"/>
                </a:solidFill>
              </a:rPr>
              <a:t>= 27.98 (0.9223) + 28.98 (0.0467) + X (0.031)</a:t>
            </a:r>
          </a:p>
        </p:txBody>
      </p:sp>
      <p:sp>
        <p:nvSpPr>
          <p:cNvPr id="159771" name="Rectangle 27"/>
          <p:cNvSpPr>
            <a:spLocks noChangeArrowheads="1"/>
          </p:cNvSpPr>
          <p:nvPr/>
        </p:nvSpPr>
        <p:spPr bwMode="auto">
          <a:xfrm>
            <a:off x="282575" y="3254375"/>
            <a:ext cx="14827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>
                <a:solidFill>
                  <a:schemeClr val="tx1"/>
                </a:solidFill>
              </a:rPr>
              <a:t>28.086</a:t>
            </a:r>
          </a:p>
        </p:txBody>
      </p:sp>
      <p:sp>
        <p:nvSpPr>
          <p:cNvPr id="159772" name="Rectangle 28"/>
          <p:cNvSpPr>
            <a:spLocks noChangeArrowheads="1"/>
          </p:cNvSpPr>
          <p:nvPr/>
        </p:nvSpPr>
        <p:spPr bwMode="auto">
          <a:xfrm>
            <a:off x="365125" y="3930650"/>
            <a:ext cx="8413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 dirty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28.086 =	  25.806	  +	   1.353	   +  0.031X</a:t>
            </a:r>
          </a:p>
        </p:txBody>
      </p:sp>
      <p:sp>
        <p:nvSpPr>
          <p:cNvPr id="159773" name="AutoShape 29"/>
          <p:cNvSpPr>
            <a:spLocks/>
          </p:cNvSpPr>
          <p:nvPr/>
        </p:nvSpPr>
        <p:spPr bwMode="auto">
          <a:xfrm rot="-5400000">
            <a:off x="2920207" y="2532856"/>
            <a:ext cx="363538" cy="2466975"/>
          </a:xfrm>
          <a:prstGeom prst="leftBrace">
            <a:avLst>
              <a:gd name="adj1" fmla="val 5655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9774" name="AutoShape 30"/>
          <p:cNvSpPr>
            <a:spLocks/>
          </p:cNvSpPr>
          <p:nvPr/>
        </p:nvSpPr>
        <p:spPr bwMode="auto">
          <a:xfrm rot="-5400000">
            <a:off x="5632450" y="2519363"/>
            <a:ext cx="363537" cy="2509838"/>
          </a:xfrm>
          <a:prstGeom prst="leftBrace">
            <a:avLst>
              <a:gd name="adj1" fmla="val 5753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9775" name="Rectangle 31"/>
          <p:cNvSpPr>
            <a:spLocks noChangeArrowheads="1"/>
          </p:cNvSpPr>
          <p:nvPr/>
        </p:nvSpPr>
        <p:spPr bwMode="auto">
          <a:xfrm>
            <a:off x="374650" y="4611688"/>
            <a:ext cx="85328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US" b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28.086 =	  	      27.159                       +  0.031X</a:t>
            </a:r>
          </a:p>
        </p:txBody>
      </p:sp>
      <p:sp>
        <p:nvSpPr>
          <p:cNvPr id="159776" name="Rectangle 32"/>
          <p:cNvSpPr>
            <a:spLocks noChangeArrowheads="1"/>
          </p:cNvSpPr>
          <p:nvPr/>
        </p:nvSpPr>
        <p:spPr bwMode="auto">
          <a:xfrm>
            <a:off x="541338" y="5049838"/>
            <a:ext cx="82534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US" b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0.927 =                                                          0.031X</a:t>
            </a: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7488238" y="5480050"/>
            <a:ext cx="1290637" cy="519113"/>
            <a:chOff x="2908" y="3542"/>
            <a:chExt cx="813" cy="327"/>
          </a:xfrm>
        </p:grpSpPr>
        <p:sp>
          <p:nvSpPr>
            <p:cNvPr id="23591" name="Rectangle 34"/>
            <p:cNvSpPr>
              <a:spLocks noChangeArrowheads="1"/>
            </p:cNvSpPr>
            <p:nvPr/>
          </p:nvSpPr>
          <p:spPr bwMode="auto">
            <a:xfrm>
              <a:off x="2908" y="3542"/>
              <a:ext cx="78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0">
                  <a:solidFill>
                    <a:schemeClr val="tx1"/>
                  </a:solidFill>
                </a:rPr>
                <a:t>0.031</a:t>
              </a:r>
            </a:p>
          </p:txBody>
        </p:sp>
        <p:sp>
          <p:nvSpPr>
            <p:cNvPr id="23592" name="Line 35"/>
            <p:cNvSpPr>
              <a:spLocks noChangeShapeType="1"/>
            </p:cNvSpPr>
            <p:nvPr/>
          </p:nvSpPr>
          <p:spPr bwMode="auto">
            <a:xfrm>
              <a:off x="2917" y="3557"/>
              <a:ext cx="8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503238" y="5478463"/>
            <a:ext cx="1290637" cy="519112"/>
            <a:chOff x="2908" y="3542"/>
            <a:chExt cx="813" cy="327"/>
          </a:xfrm>
        </p:grpSpPr>
        <p:sp>
          <p:nvSpPr>
            <p:cNvPr id="23589" name="Rectangle 37"/>
            <p:cNvSpPr>
              <a:spLocks noChangeArrowheads="1"/>
            </p:cNvSpPr>
            <p:nvPr/>
          </p:nvSpPr>
          <p:spPr bwMode="auto">
            <a:xfrm>
              <a:off x="2908" y="3542"/>
              <a:ext cx="78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0">
                  <a:solidFill>
                    <a:schemeClr val="tx1"/>
                  </a:solidFill>
                </a:rPr>
                <a:t>0.031</a:t>
              </a:r>
            </a:p>
          </p:txBody>
        </p:sp>
        <p:sp>
          <p:nvSpPr>
            <p:cNvPr id="23590" name="Line 38"/>
            <p:cNvSpPr>
              <a:spLocks noChangeShapeType="1"/>
            </p:cNvSpPr>
            <p:nvPr/>
          </p:nvSpPr>
          <p:spPr bwMode="auto">
            <a:xfrm>
              <a:off x="2917" y="3557"/>
              <a:ext cx="8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9783" name="Rectangle 39"/>
          <p:cNvSpPr>
            <a:spLocks noChangeArrowheads="1"/>
          </p:cNvSpPr>
          <p:nvPr/>
        </p:nvSpPr>
        <p:spPr bwMode="auto">
          <a:xfrm>
            <a:off x="2659063" y="5838825"/>
            <a:ext cx="37766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X = M</a:t>
            </a:r>
            <a:r>
              <a:rPr lang="en-US" b="0" baseline="-2500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Si-30</a:t>
            </a:r>
            <a:r>
              <a:rPr lang="en-US" b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 = 29.90 amu</a:t>
            </a:r>
          </a:p>
        </p:txBody>
      </p:sp>
      <p:sp>
        <p:nvSpPr>
          <p:cNvPr id="159784" name="AutoShape 40"/>
          <p:cNvSpPr>
            <a:spLocks/>
          </p:cNvSpPr>
          <p:nvPr/>
        </p:nvSpPr>
        <p:spPr bwMode="auto">
          <a:xfrm rot="-5400000">
            <a:off x="4167982" y="2510631"/>
            <a:ext cx="363538" cy="3946525"/>
          </a:xfrm>
          <a:prstGeom prst="leftBrace">
            <a:avLst>
              <a:gd name="adj1" fmla="val 90466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215319" y="6234436"/>
            <a:ext cx="498855" cy="411327"/>
            <a:chOff x="119657" y="6331229"/>
            <a:chExt cx="498855" cy="411327"/>
          </a:xfrm>
        </p:grpSpPr>
        <p:sp>
          <p:nvSpPr>
            <p:cNvPr id="38" name="Octagon 37"/>
            <p:cNvSpPr/>
            <p:nvPr/>
          </p:nvSpPr>
          <p:spPr>
            <a:xfrm>
              <a:off x="163422" y="6331229"/>
              <a:ext cx="411327" cy="411327"/>
            </a:xfrm>
            <a:prstGeom prst="octago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" name="Text Box 30"/>
            <p:cNvSpPr txBox="1">
              <a:spLocks noChangeArrowheads="1"/>
            </p:cNvSpPr>
            <p:nvPr/>
          </p:nvSpPr>
          <p:spPr bwMode="auto">
            <a:xfrm>
              <a:off x="119657" y="6406087"/>
              <a:ext cx="498855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40" rIns="91440">
              <a:spAutoFit/>
            </a:bodyPr>
            <a:lstStyle/>
            <a:p>
              <a:r>
                <a:rPr lang="en-US" sz="1100" dirty="0" smtClean="0">
                  <a:solidFill>
                    <a:srgbClr val="FFFFFF"/>
                  </a:solidFill>
                  <a:latin typeface="Arial Narrow" panose="020B0606020202030204" pitchFamily="34" charset="0"/>
                </a:rPr>
                <a:t>STOP</a:t>
              </a:r>
              <a:endParaRPr lang="en-US" sz="1100" dirty="0">
                <a:solidFill>
                  <a:srgbClr val="FFFFFF"/>
                </a:solidFill>
                <a:latin typeface="Arial Narrow" panose="020B060602020203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97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9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9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1597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1597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97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59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9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59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9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159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0"/>
                                        <p:tgtEl>
                                          <p:spTgt spid="159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70" decel="100000"/>
                                        <p:tgtEl>
                                          <p:spTgt spid="1597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770" decel="100000"/>
                                        <p:tgtEl>
                                          <p:spTgt spid="15977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977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159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9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159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9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3000"/>
                                        <p:tgtEl>
                                          <p:spTgt spid="159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3000"/>
                                        <p:tgtEl>
                                          <p:spTgt spid="159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3000"/>
                                        <p:tgtEl>
                                          <p:spTgt spid="159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3000"/>
                                        <p:tgtEl>
                                          <p:spTgt spid="159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59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59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97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9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9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159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50" grpId="0" animBg="1"/>
      <p:bldP spid="159767" grpId="0"/>
      <p:bldP spid="159768" grpId="0"/>
      <p:bldP spid="159769" grpId="0"/>
      <p:bldP spid="159770" grpId="0"/>
      <p:bldP spid="159771" grpId="0"/>
      <p:bldP spid="159772" grpId="0"/>
      <p:bldP spid="159773" grpId="0" animBg="1"/>
      <p:bldP spid="159774" grpId="0" animBg="1"/>
      <p:bldP spid="159775" grpId="0"/>
      <p:bldP spid="159776" grpId="0"/>
      <p:bldP spid="159783" grpId="0"/>
      <p:bldP spid="15978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8"/>
          <p:cNvSpPr>
            <a:spLocks noChangeArrowheads="1"/>
          </p:cNvSpPr>
          <p:nvPr/>
        </p:nvSpPr>
        <p:spPr bwMode="auto">
          <a:xfrm>
            <a:off x="569913" y="101600"/>
            <a:ext cx="1587500" cy="1373188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/>
              <a:t>The</a:t>
            </a:r>
          </a:p>
          <a:p>
            <a:r>
              <a:rPr lang="en-US"/>
              <a:t>Periodic</a:t>
            </a:r>
          </a:p>
          <a:p>
            <a:r>
              <a:rPr lang="en-US"/>
              <a:t>Table </a:t>
            </a:r>
          </a:p>
        </p:txBody>
      </p:sp>
      <p:grpSp>
        <p:nvGrpSpPr>
          <p:cNvPr id="24579" name="Group 9"/>
          <p:cNvGrpSpPr>
            <a:grpSpLocks/>
          </p:cNvGrpSpPr>
          <p:nvPr/>
        </p:nvGrpSpPr>
        <p:grpSpPr bwMode="auto">
          <a:xfrm>
            <a:off x="2868613" y="1120775"/>
            <a:ext cx="5953125" cy="2314575"/>
            <a:chOff x="2952" y="7128"/>
            <a:chExt cx="6480" cy="2520"/>
          </a:xfrm>
        </p:grpSpPr>
        <p:sp>
          <p:nvSpPr>
            <p:cNvPr id="24599" name="Rectangle 10"/>
            <p:cNvSpPr>
              <a:spLocks noChangeArrowheads="1"/>
            </p:cNvSpPr>
            <p:nvPr/>
          </p:nvSpPr>
          <p:spPr bwMode="auto">
            <a:xfrm>
              <a:off x="4032" y="8208"/>
              <a:ext cx="360" cy="1440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0" name="Rectangle 11"/>
            <p:cNvSpPr>
              <a:spLocks noChangeArrowheads="1"/>
            </p:cNvSpPr>
            <p:nvPr/>
          </p:nvSpPr>
          <p:spPr bwMode="auto">
            <a:xfrm>
              <a:off x="4392" y="8208"/>
              <a:ext cx="360" cy="1440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1" name="Rectangle 12"/>
            <p:cNvSpPr>
              <a:spLocks noChangeArrowheads="1"/>
            </p:cNvSpPr>
            <p:nvPr/>
          </p:nvSpPr>
          <p:spPr bwMode="auto">
            <a:xfrm>
              <a:off x="4752" y="8208"/>
              <a:ext cx="360" cy="1440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2" name="Rectangle 13"/>
            <p:cNvSpPr>
              <a:spLocks noChangeArrowheads="1"/>
            </p:cNvSpPr>
            <p:nvPr/>
          </p:nvSpPr>
          <p:spPr bwMode="auto">
            <a:xfrm>
              <a:off x="5112" y="8208"/>
              <a:ext cx="360" cy="1440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3" name="Rectangle 14"/>
            <p:cNvSpPr>
              <a:spLocks noChangeArrowheads="1"/>
            </p:cNvSpPr>
            <p:nvPr/>
          </p:nvSpPr>
          <p:spPr bwMode="auto">
            <a:xfrm>
              <a:off x="3312" y="7488"/>
              <a:ext cx="360" cy="2160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4" name="Rectangle 15"/>
            <p:cNvSpPr>
              <a:spLocks noChangeArrowheads="1"/>
            </p:cNvSpPr>
            <p:nvPr/>
          </p:nvSpPr>
          <p:spPr bwMode="auto">
            <a:xfrm>
              <a:off x="2952" y="7128"/>
              <a:ext cx="360" cy="2520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5" name="Rectangle 16"/>
            <p:cNvSpPr>
              <a:spLocks noChangeArrowheads="1"/>
            </p:cNvSpPr>
            <p:nvPr/>
          </p:nvSpPr>
          <p:spPr bwMode="auto">
            <a:xfrm>
              <a:off x="5472" y="8208"/>
              <a:ext cx="360" cy="1440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6" name="Rectangle 17"/>
            <p:cNvSpPr>
              <a:spLocks noChangeArrowheads="1"/>
            </p:cNvSpPr>
            <p:nvPr/>
          </p:nvSpPr>
          <p:spPr bwMode="auto">
            <a:xfrm>
              <a:off x="5832" y="8208"/>
              <a:ext cx="360" cy="1440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7" name="Rectangle 18"/>
            <p:cNvSpPr>
              <a:spLocks noChangeArrowheads="1"/>
            </p:cNvSpPr>
            <p:nvPr/>
          </p:nvSpPr>
          <p:spPr bwMode="auto">
            <a:xfrm>
              <a:off x="6912" y="8208"/>
              <a:ext cx="360" cy="1080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8" name="Rectangle 19"/>
            <p:cNvSpPr>
              <a:spLocks noChangeArrowheads="1"/>
            </p:cNvSpPr>
            <p:nvPr/>
          </p:nvSpPr>
          <p:spPr bwMode="auto">
            <a:xfrm>
              <a:off x="7272" y="7488"/>
              <a:ext cx="360" cy="1800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9" name="Rectangle 20"/>
            <p:cNvSpPr>
              <a:spLocks noChangeArrowheads="1"/>
            </p:cNvSpPr>
            <p:nvPr/>
          </p:nvSpPr>
          <p:spPr bwMode="auto">
            <a:xfrm>
              <a:off x="7632" y="7488"/>
              <a:ext cx="360" cy="1800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0" name="Rectangle 21"/>
            <p:cNvSpPr>
              <a:spLocks noChangeArrowheads="1"/>
            </p:cNvSpPr>
            <p:nvPr/>
          </p:nvSpPr>
          <p:spPr bwMode="auto">
            <a:xfrm>
              <a:off x="7992" y="7488"/>
              <a:ext cx="360" cy="1800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1" name="Rectangle 22"/>
            <p:cNvSpPr>
              <a:spLocks noChangeArrowheads="1"/>
            </p:cNvSpPr>
            <p:nvPr/>
          </p:nvSpPr>
          <p:spPr bwMode="auto">
            <a:xfrm>
              <a:off x="8352" y="7488"/>
              <a:ext cx="360" cy="1800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2" name="Rectangle 23"/>
            <p:cNvSpPr>
              <a:spLocks noChangeArrowheads="1"/>
            </p:cNvSpPr>
            <p:nvPr/>
          </p:nvSpPr>
          <p:spPr bwMode="auto">
            <a:xfrm>
              <a:off x="8712" y="7488"/>
              <a:ext cx="360" cy="1800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3" name="Rectangle 24"/>
            <p:cNvSpPr>
              <a:spLocks noChangeArrowheads="1"/>
            </p:cNvSpPr>
            <p:nvPr/>
          </p:nvSpPr>
          <p:spPr bwMode="auto">
            <a:xfrm>
              <a:off x="9072" y="7488"/>
              <a:ext cx="360" cy="1800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4" name="Rectangle 25"/>
            <p:cNvSpPr>
              <a:spLocks noChangeArrowheads="1"/>
            </p:cNvSpPr>
            <p:nvPr/>
          </p:nvSpPr>
          <p:spPr bwMode="auto">
            <a:xfrm>
              <a:off x="6552" y="8208"/>
              <a:ext cx="360" cy="1080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5" name="Rectangle 26"/>
            <p:cNvSpPr>
              <a:spLocks noChangeArrowheads="1"/>
            </p:cNvSpPr>
            <p:nvPr/>
          </p:nvSpPr>
          <p:spPr bwMode="auto">
            <a:xfrm>
              <a:off x="6192" y="8208"/>
              <a:ext cx="360" cy="1080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6" name="Rectangle 27"/>
            <p:cNvSpPr>
              <a:spLocks noChangeArrowheads="1"/>
            </p:cNvSpPr>
            <p:nvPr/>
          </p:nvSpPr>
          <p:spPr bwMode="auto">
            <a:xfrm>
              <a:off x="3312" y="8208"/>
              <a:ext cx="6120" cy="360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7" name="Rectangle 28"/>
            <p:cNvSpPr>
              <a:spLocks noChangeArrowheads="1"/>
            </p:cNvSpPr>
            <p:nvPr/>
          </p:nvSpPr>
          <p:spPr bwMode="auto">
            <a:xfrm>
              <a:off x="2952" y="8568"/>
              <a:ext cx="6480" cy="360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8" name="Rectangle 29"/>
            <p:cNvSpPr>
              <a:spLocks noChangeArrowheads="1"/>
            </p:cNvSpPr>
            <p:nvPr/>
          </p:nvSpPr>
          <p:spPr bwMode="auto">
            <a:xfrm>
              <a:off x="3312" y="8928"/>
              <a:ext cx="6120" cy="360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9" name="Rectangle 30"/>
            <p:cNvSpPr>
              <a:spLocks noChangeArrowheads="1"/>
            </p:cNvSpPr>
            <p:nvPr/>
          </p:nvSpPr>
          <p:spPr bwMode="auto">
            <a:xfrm>
              <a:off x="7272" y="7848"/>
              <a:ext cx="2160" cy="360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0" name="Rectangle 31"/>
            <p:cNvSpPr>
              <a:spLocks noChangeArrowheads="1"/>
            </p:cNvSpPr>
            <p:nvPr/>
          </p:nvSpPr>
          <p:spPr bwMode="auto">
            <a:xfrm>
              <a:off x="2952" y="7128"/>
              <a:ext cx="360" cy="360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1" name="Rectangle 32"/>
            <p:cNvSpPr>
              <a:spLocks noChangeArrowheads="1"/>
            </p:cNvSpPr>
            <p:nvPr/>
          </p:nvSpPr>
          <p:spPr bwMode="auto">
            <a:xfrm>
              <a:off x="2952" y="7488"/>
              <a:ext cx="720" cy="360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2" name="Rectangle 33"/>
            <p:cNvSpPr>
              <a:spLocks noChangeArrowheads="1"/>
            </p:cNvSpPr>
            <p:nvPr/>
          </p:nvSpPr>
          <p:spPr bwMode="auto">
            <a:xfrm>
              <a:off x="3672" y="8208"/>
              <a:ext cx="360" cy="1440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3" name="Rectangle 34"/>
            <p:cNvSpPr>
              <a:spLocks noChangeArrowheads="1"/>
            </p:cNvSpPr>
            <p:nvPr/>
          </p:nvSpPr>
          <p:spPr bwMode="auto">
            <a:xfrm>
              <a:off x="2952" y="8208"/>
              <a:ext cx="360" cy="1440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4" name="Rectangle 35"/>
            <p:cNvSpPr>
              <a:spLocks noChangeArrowheads="1"/>
            </p:cNvSpPr>
            <p:nvPr/>
          </p:nvSpPr>
          <p:spPr bwMode="auto">
            <a:xfrm>
              <a:off x="2952" y="9288"/>
              <a:ext cx="360" cy="360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5" name="Rectangle 36"/>
            <p:cNvSpPr>
              <a:spLocks noChangeArrowheads="1"/>
            </p:cNvSpPr>
            <p:nvPr/>
          </p:nvSpPr>
          <p:spPr bwMode="auto">
            <a:xfrm>
              <a:off x="9072" y="7128"/>
              <a:ext cx="360" cy="360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6" name="Rectangle 37"/>
            <p:cNvSpPr>
              <a:spLocks noChangeArrowheads="1"/>
            </p:cNvSpPr>
            <p:nvPr/>
          </p:nvSpPr>
          <p:spPr bwMode="auto">
            <a:xfrm>
              <a:off x="2952" y="7128"/>
              <a:ext cx="360" cy="2520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7" name="Rectangle 38"/>
            <p:cNvSpPr>
              <a:spLocks noChangeArrowheads="1"/>
            </p:cNvSpPr>
            <p:nvPr/>
          </p:nvSpPr>
          <p:spPr bwMode="auto">
            <a:xfrm>
              <a:off x="9072" y="7128"/>
              <a:ext cx="360" cy="2160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8" name="Rectangle 39"/>
            <p:cNvSpPr>
              <a:spLocks noChangeArrowheads="1"/>
            </p:cNvSpPr>
            <p:nvPr/>
          </p:nvSpPr>
          <p:spPr bwMode="auto">
            <a:xfrm>
              <a:off x="8712" y="7488"/>
              <a:ext cx="360" cy="1800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9" name="Rectangle 40"/>
            <p:cNvSpPr>
              <a:spLocks noChangeArrowheads="1"/>
            </p:cNvSpPr>
            <p:nvPr/>
          </p:nvSpPr>
          <p:spPr bwMode="auto">
            <a:xfrm>
              <a:off x="8352" y="7488"/>
              <a:ext cx="360" cy="1800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30" name="Rectangle 41"/>
            <p:cNvSpPr>
              <a:spLocks noChangeArrowheads="1"/>
            </p:cNvSpPr>
            <p:nvPr/>
          </p:nvSpPr>
          <p:spPr bwMode="auto">
            <a:xfrm>
              <a:off x="7992" y="7488"/>
              <a:ext cx="360" cy="1800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31" name="Rectangle 42"/>
            <p:cNvSpPr>
              <a:spLocks noChangeArrowheads="1"/>
            </p:cNvSpPr>
            <p:nvPr/>
          </p:nvSpPr>
          <p:spPr bwMode="auto">
            <a:xfrm>
              <a:off x="7272" y="7488"/>
              <a:ext cx="360" cy="1800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32" name="Rectangle 43"/>
            <p:cNvSpPr>
              <a:spLocks noChangeArrowheads="1"/>
            </p:cNvSpPr>
            <p:nvPr/>
          </p:nvSpPr>
          <p:spPr bwMode="auto">
            <a:xfrm>
              <a:off x="3312" y="7488"/>
              <a:ext cx="360" cy="2160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33" name="Rectangle 44"/>
            <p:cNvSpPr>
              <a:spLocks noChangeArrowheads="1"/>
            </p:cNvSpPr>
            <p:nvPr/>
          </p:nvSpPr>
          <p:spPr bwMode="auto">
            <a:xfrm>
              <a:off x="7272" y="7488"/>
              <a:ext cx="360" cy="360"/>
            </a:xfrm>
            <a:prstGeom prst="rect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34" name="Rectangle 45"/>
            <p:cNvSpPr>
              <a:spLocks noChangeArrowheads="1"/>
            </p:cNvSpPr>
            <p:nvPr/>
          </p:nvSpPr>
          <p:spPr bwMode="auto">
            <a:xfrm>
              <a:off x="7632" y="7848"/>
              <a:ext cx="360" cy="360"/>
            </a:xfrm>
            <a:prstGeom prst="rect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35" name="Rectangle 46"/>
            <p:cNvSpPr>
              <a:spLocks noChangeArrowheads="1"/>
            </p:cNvSpPr>
            <p:nvPr/>
          </p:nvSpPr>
          <p:spPr bwMode="auto">
            <a:xfrm>
              <a:off x="7632" y="8208"/>
              <a:ext cx="360" cy="360"/>
            </a:xfrm>
            <a:prstGeom prst="rect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36" name="Rectangle 47"/>
            <p:cNvSpPr>
              <a:spLocks noChangeArrowheads="1"/>
            </p:cNvSpPr>
            <p:nvPr/>
          </p:nvSpPr>
          <p:spPr bwMode="auto">
            <a:xfrm>
              <a:off x="7992" y="8208"/>
              <a:ext cx="360" cy="360"/>
            </a:xfrm>
            <a:prstGeom prst="rect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37" name="Rectangle 48"/>
            <p:cNvSpPr>
              <a:spLocks noChangeArrowheads="1"/>
            </p:cNvSpPr>
            <p:nvPr/>
          </p:nvSpPr>
          <p:spPr bwMode="auto">
            <a:xfrm>
              <a:off x="7992" y="8568"/>
              <a:ext cx="360" cy="360"/>
            </a:xfrm>
            <a:prstGeom prst="rect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38" name="Rectangle 49"/>
            <p:cNvSpPr>
              <a:spLocks noChangeArrowheads="1"/>
            </p:cNvSpPr>
            <p:nvPr/>
          </p:nvSpPr>
          <p:spPr bwMode="auto">
            <a:xfrm>
              <a:off x="8352" y="8568"/>
              <a:ext cx="360" cy="360"/>
            </a:xfrm>
            <a:prstGeom prst="rect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39" name="Rectangle 50"/>
            <p:cNvSpPr>
              <a:spLocks noChangeArrowheads="1"/>
            </p:cNvSpPr>
            <p:nvPr/>
          </p:nvSpPr>
          <p:spPr bwMode="auto">
            <a:xfrm>
              <a:off x="8712" y="8928"/>
              <a:ext cx="360" cy="360"/>
            </a:xfrm>
            <a:prstGeom prst="rect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40" name="Rectangle 51" descr="Wide downward diagonal"/>
            <p:cNvSpPr>
              <a:spLocks noChangeArrowheads="1"/>
            </p:cNvSpPr>
            <p:nvPr/>
          </p:nvSpPr>
          <p:spPr bwMode="auto">
            <a:xfrm>
              <a:off x="2952" y="7128"/>
              <a:ext cx="360" cy="360"/>
            </a:xfrm>
            <a:prstGeom prst="rect">
              <a:avLst/>
            </a:prstGeom>
            <a:pattFill prst="wdDnDiag">
              <a:fgClr>
                <a:srgbClr val="000000"/>
              </a:fgClr>
              <a:bgClr>
                <a:srgbClr val="FFFFFF"/>
              </a:bgClr>
            </a:patt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41" name="Rectangle 52" descr="Wide downward diagonal"/>
            <p:cNvSpPr>
              <a:spLocks noChangeArrowheads="1"/>
            </p:cNvSpPr>
            <p:nvPr/>
          </p:nvSpPr>
          <p:spPr bwMode="auto">
            <a:xfrm>
              <a:off x="9072" y="8928"/>
              <a:ext cx="360" cy="360"/>
            </a:xfrm>
            <a:prstGeom prst="rect">
              <a:avLst/>
            </a:prstGeom>
            <a:pattFill prst="wdDnDiag">
              <a:fgClr>
                <a:srgbClr val="000000"/>
              </a:fgClr>
              <a:bgClr>
                <a:srgbClr val="FFFFFF"/>
              </a:bgClr>
            </a:patt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42" name="Rectangle 53" descr="Wide downward diagonal"/>
            <p:cNvSpPr>
              <a:spLocks noChangeArrowheads="1"/>
            </p:cNvSpPr>
            <p:nvPr/>
          </p:nvSpPr>
          <p:spPr bwMode="auto">
            <a:xfrm>
              <a:off x="9072" y="8568"/>
              <a:ext cx="360" cy="360"/>
            </a:xfrm>
            <a:prstGeom prst="rect">
              <a:avLst/>
            </a:prstGeom>
            <a:pattFill prst="wdDnDiag">
              <a:fgClr>
                <a:srgbClr val="000000"/>
              </a:fgClr>
              <a:bgClr>
                <a:srgbClr val="FFFFFF"/>
              </a:bgClr>
            </a:patt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43" name="Rectangle 54" descr="Wide downward diagonal"/>
            <p:cNvSpPr>
              <a:spLocks noChangeArrowheads="1"/>
            </p:cNvSpPr>
            <p:nvPr/>
          </p:nvSpPr>
          <p:spPr bwMode="auto">
            <a:xfrm>
              <a:off x="9072" y="8208"/>
              <a:ext cx="360" cy="360"/>
            </a:xfrm>
            <a:prstGeom prst="rect">
              <a:avLst/>
            </a:prstGeom>
            <a:pattFill prst="wdDnDiag">
              <a:fgClr>
                <a:srgbClr val="000000"/>
              </a:fgClr>
              <a:bgClr>
                <a:srgbClr val="FFFFFF"/>
              </a:bgClr>
            </a:patt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44" name="Rectangle 55" descr="Wide downward diagonal"/>
            <p:cNvSpPr>
              <a:spLocks noChangeArrowheads="1"/>
            </p:cNvSpPr>
            <p:nvPr/>
          </p:nvSpPr>
          <p:spPr bwMode="auto">
            <a:xfrm>
              <a:off x="8712" y="8568"/>
              <a:ext cx="360" cy="360"/>
            </a:xfrm>
            <a:prstGeom prst="rect">
              <a:avLst/>
            </a:prstGeom>
            <a:pattFill prst="wdDnDiag">
              <a:fgClr>
                <a:srgbClr val="000000"/>
              </a:fgClr>
              <a:bgClr>
                <a:srgbClr val="FFFFFF"/>
              </a:bgClr>
            </a:patt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45" name="Rectangle 56" descr="Wide downward diagonal"/>
            <p:cNvSpPr>
              <a:spLocks noChangeArrowheads="1"/>
            </p:cNvSpPr>
            <p:nvPr/>
          </p:nvSpPr>
          <p:spPr bwMode="auto">
            <a:xfrm>
              <a:off x="8712" y="8208"/>
              <a:ext cx="360" cy="360"/>
            </a:xfrm>
            <a:prstGeom prst="rect">
              <a:avLst/>
            </a:prstGeom>
            <a:pattFill prst="wdDnDiag">
              <a:fgClr>
                <a:srgbClr val="000000"/>
              </a:fgClr>
              <a:bgClr>
                <a:srgbClr val="FFFFFF"/>
              </a:bgClr>
            </a:patt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46" name="Rectangle 57" descr="Wide downward diagonal"/>
            <p:cNvSpPr>
              <a:spLocks noChangeArrowheads="1"/>
            </p:cNvSpPr>
            <p:nvPr/>
          </p:nvSpPr>
          <p:spPr bwMode="auto">
            <a:xfrm>
              <a:off x="8352" y="8208"/>
              <a:ext cx="360" cy="360"/>
            </a:xfrm>
            <a:prstGeom prst="rect">
              <a:avLst/>
            </a:prstGeom>
            <a:pattFill prst="wdDnDiag">
              <a:fgClr>
                <a:srgbClr val="000000"/>
              </a:fgClr>
              <a:bgClr>
                <a:srgbClr val="FFFFFF"/>
              </a:bgClr>
            </a:patt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47" name="Rectangle 58" descr="Wide downward diagonal"/>
            <p:cNvSpPr>
              <a:spLocks noChangeArrowheads="1"/>
            </p:cNvSpPr>
            <p:nvPr/>
          </p:nvSpPr>
          <p:spPr bwMode="auto">
            <a:xfrm>
              <a:off x="7632" y="7488"/>
              <a:ext cx="360" cy="360"/>
            </a:xfrm>
            <a:prstGeom prst="rect">
              <a:avLst/>
            </a:prstGeom>
            <a:pattFill prst="wdDnDiag">
              <a:fgClr>
                <a:srgbClr val="000000"/>
              </a:fgClr>
              <a:bgClr>
                <a:srgbClr val="FFFFFF"/>
              </a:bgClr>
            </a:patt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48" name="Rectangle 59" descr="Wide downward diagonal"/>
            <p:cNvSpPr>
              <a:spLocks noChangeArrowheads="1"/>
            </p:cNvSpPr>
            <p:nvPr/>
          </p:nvSpPr>
          <p:spPr bwMode="auto">
            <a:xfrm>
              <a:off x="7992" y="7488"/>
              <a:ext cx="360" cy="360"/>
            </a:xfrm>
            <a:prstGeom prst="rect">
              <a:avLst/>
            </a:prstGeom>
            <a:pattFill prst="wdDnDiag">
              <a:fgClr>
                <a:srgbClr val="000000"/>
              </a:fgClr>
              <a:bgClr>
                <a:srgbClr val="FFFFFF"/>
              </a:bgClr>
            </a:patt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49" name="Rectangle 60" descr="Wide downward diagonal"/>
            <p:cNvSpPr>
              <a:spLocks noChangeArrowheads="1"/>
            </p:cNvSpPr>
            <p:nvPr/>
          </p:nvSpPr>
          <p:spPr bwMode="auto">
            <a:xfrm>
              <a:off x="7992" y="7848"/>
              <a:ext cx="360" cy="360"/>
            </a:xfrm>
            <a:prstGeom prst="rect">
              <a:avLst/>
            </a:prstGeom>
            <a:pattFill prst="wdDnDiag">
              <a:fgClr>
                <a:srgbClr val="000000"/>
              </a:fgClr>
              <a:bgClr>
                <a:srgbClr val="FFFFFF"/>
              </a:bgClr>
            </a:patt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50" name="Rectangle 61" descr="Wide downward diagonal"/>
            <p:cNvSpPr>
              <a:spLocks noChangeArrowheads="1"/>
            </p:cNvSpPr>
            <p:nvPr/>
          </p:nvSpPr>
          <p:spPr bwMode="auto">
            <a:xfrm>
              <a:off x="8352" y="7848"/>
              <a:ext cx="360" cy="360"/>
            </a:xfrm>
            <a:prstGeom prst="rect">
              <a:avLst/>
            </a:prstGeom>
            <a:pattFill prst="wdDnDiag">
              <a:fgClr>
                <a:srgbClr val="000000"/>
              </a:fgClr>
              <a:bgClr>
                <a:srgbClr val="FFFFFF"/>
              </a:bgClr>
            </a:patt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51" name="Rectangle 62" descr="Wide downward diagonal"/>
            <p:cNvSpPr>
              <a:spLocks noChangeArrowheads="1"/>
            </p:cNvSpPr>
            <p:nvPr/>
          </p:nvSpPr>
          <p:spPr bwMode="auto">
            <a:xfrm>
              <a:off x="8352" y="7488"/>
              <a:ext cx="360" cy="360"/>
            </a:xfrm>
            <a:prstGeom prst="rect">
              <a:avLst/>
            </a:prstGeom>
            <a:pattFill prst="wdDnDiag">
              <a:fgClr>
                <a:srgbClr val="000000"/>
              </a:fgClr>
              <a:bgClr>
                <a:srgbClr val="FFFFFF"/>
              </a:bgClr>
            </a:patt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52" name="Rectangle 63" descr="Wide downward diagonal"/>
            <p:cNvSpPr>
              <a:spLocks noChangeArrowheads="1"/>
            </p:cNvSpPr>
            <p:nvPr/>
          </p:nvSpPr>
          <p:spPr bwMode="auto">
            <a:xfrm>
              <a:off x="8712" y="7488"/>
              <a:ext cx="360" cy="360"/>
            </a:xfrm>
            <a:prstGeom prst="rect">
              <a:avLst/>
            </a:prstGeom>
            <a:pattFill prst="wdDnDiag">
              <a:fgClr>
                <a:srgbClr val="000000"/>
              </a:fgClr>
              <a:bgClr>
                <a:srgbClr val="FFFFFF"/>
              </a:bgClr>
            </a:patt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53" name="Rectangle 64" descr="Wide downward diagonal"/>
            <p:cNvSpPr>
              <a:spLocks noChangeArrowheads="1"/>
            </p:cNvSpPr>
            <p:nvPr/>
          </p:nvSpPr>
          <p:spPr bwMode="auto">
            <a:xfrm>
              <a:off x="8712" y="7848"/>
              <a:ext cx="360" cy="360"/>
            </a:xfrm>
            <a:prstGeom prst="rect">
              <a:avLst/>
            </a:prstGeom>
            <a:pattFill prst="wdDnDiag">
              <a:fgClr>
                <a:srgbClr val="000000"/>
              </a:fgClr>
              <a:bgClr>
                <a:srgbClr val="FFFFFF"/>
              </a:bgClr>
            </a:patt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54" name="Rectangle 65" descr="Wide downward diagonal"/>
            <p:cNvSpPr>
              <a:spLocks noChangeArrowheads="1"/>
            </p:cNvSpPr>
            <p:nvPr/>
          </p:nvSpPr>
          <p:spPr bwMode="auto">
            <a:xfrm>
              <a:off x="9072" y="7848"/>
              <a:ext cx="360" cy="360"/>
            </a:xfrm>
            <a:prstGeom prst="rect">
              <a:avLst/>
            </a:prstGeom>
            <a:pattFill prst="wdDnDiag">
              <a:fgClr>
                <a:srgbClr val="000000"/>
              </a:fgClr>
              <a:bgClr>
                <a:srgbClr val="FFFFFF"/>
              </a:bgClr>
            </a:patt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55" name="Rectangle 66" descr="Wide downward diagonal"/>
            <p:cNvSpPr>
              <a:spLocks noChangeArrowheads="1"/>
            </p:cNvSpPr>
            <p:nvPr/>
          </p:nvSpPr>
          <p:spPr bwMode="auto">
            <a:xfrm>
              <a:off x="9072" y="7488"/>
              <a:ext cx="360" cy="360"/>
            </a:xfrm>
            <a:prstGeom prst="rect">
              <a:avLst/>
            </a:prstGeom>
            <a:pattFill prst="wdDnDiag">
              <a:fgClr>
                <a:srgbClr val="000000"/>
              </a:fgClr>
              <a:bgClr>
                <a:srgbClr val="FFFFFF"/>
              </a:bgClr>
            </a:patt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56" name="Rectangle 67" descr="Wide downward diagonal"/>
            <p:cNvSpPr>
              <a:spLocks noChangeArrowheads="1"/>
            </p:cNvSpPr>
            <p:nvPr/>
          </p:nvSpPr>
          <p:spPr bwMode="auto">
            <a:xfrm>
              <a:off x="9072" y="7128"/>
              <a:ext cx="360" cy="360"/>
            </a:xfrm>
            <a:prstGeom prst="rect">
              <a:avLst/>
            </a:prstGeom>
            <a:pattFill prst="wdDnDiag">
              <a:fgClr>
                <a:srgbClr val="000000"/>
              </a:fgClr>
              <a:bgClr>
                <a:srgbClr val="FFFFFF"/>
              </a:bgClr>
            </a:patt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3013" name="Rectangle 69"/>
          <p:cNvSpPr>
            <a:spLocks noChangeArrowheads="1"/>
          </p:cNvSpPr>
          <p:nvPr/>
        </p:nvSpPr>
        <p:spPr bwMode="auto">
          <a:xfrm>
            <a:off x="2867025" y="1447800"/>
            <a:ext cx="330200" cy="1984375"/>
          </a:xfrm>
          <a:prstGeom prst="rect">
            <a:avLst/>
          </a:prstGeom>
          <a:solidFill>
            <a:srgbClr val="00FFFF"/>
          </a:solidFill>
          <a:ln w="2857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1" name="Text Box 72"/>
          <p:cNvSpPr txBox="1">
            <a:spLocks noChangeArrowheads="1"/>
          </p:cNvSpPr>
          <p:nvPr/>
        </p:nvSpPr>
        <p:spPr bwMode="auto">
          <a:xfrm>
            <a:off x="939800" y="1531938"/>
            <a:ext cx="1631950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2400" b="0"/>
              <a:t>metals</a:t>
            </a:r>
          </a:p>
        </p:txBody>
      </p:sp>
      <p:sp>
        <p:nvSpPr>
          <p:cNvPr id="24582" name="Text Box 73"/>
          <p:cNvSpPr txBox="1">
            <a:spLocks noChangeArrowheads="1"/>
          </p:cNvSpPr>
          <p:nvPr/>
        </p:nvSpPr>
        <p:spPr bwMode="auto">
          <a:xfrm>
            <a:off x="911225" y="2036763"/>
            <a:ext cx="1806575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2400" b="0"/>
              <a:t>nonmetals</a:t>
            </a:r>
          </a:p>
        </p:txBody>
      </p:sp>
      <p:sp>
        <p:nvSpPr>
          <p:cNvPr id="24583" name="Text Box 74"/>
          <p:cNvSpPr txBox="1">
            <a:spLocks noChangeArrowheads="1"/>
          </p:cNvSpPr>
          <p:nvPr/>
        </p:nvSpPr>
        <p:spPr bwMode="auto">
          <a:xfrm>
            <a:off x="900113" y="2573338"/>
            <a:ext cx="202406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2400" b="0"/>
              <a:t>metalloids</a:t>
            </a:r>
          </a:p>
        </p:txBody>
      </p:sp>
      <p:sp>
        <p:nvSpPr>
          <p:cNvPr id="83140" name="Rectangle 196"/>
          <p:cNvSpPr>
            <a:spLocks noChangeArrowheads="1"/>
          </p:cNvSpPr>
          <p:nvPr/>
        </p:nvSpPr>
        <p:spPr bwMode="auto">
          <a:xfrm>
            <a:off x="355600" y="3575050"/>
            <a:ext cx="4194175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-- group 1 = </a:t>
            </a:r>
            <a:r>
              <a:rPr lang="en-US" b="0" u="sng">
                <a:solidFill>
                  <a:schemeClr val="tx1"/>
                </a:solidFill>
              </a:rPr>
              <a:t>alkali metals</a:t>
            </a:r>
            <a:r>
              <a:rPr lang="en-US"/>
              <a:t> </a:t>
            </a:r>
          </a:p>
        </p:txBody>
      </p:sp>
      <p:sp>
        <p:nvSpPr>
          <p:cNvPr id="83141" name="Rectangle 197"/>
          <p:cNvSpPr>
            <a:spLocks noChangeArrowheads="1"/>
          </p:cNvSpPr>
          <p:nvPr/>
        </p:nvSpPr>
        <p:spPr bwMode="auto">
          <a:xfrm>
            <a:off x="341313" y="4184650"/>
            <a:ext cx="5502275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-- group 2 = </a:t>
            </a:r>
            <a:r>
              <a:rPr lang="en-US" b="0" u="sng">
                <a:solidFill>
                  <a:schemeClr val="tx1"/>
                </a:solidFill>
              </a:rPr>
              <a:t>alkaline earth metals</a:t>
            </a:r>
            <a:r>
              <a:rPr lang="en-US"/>
              <a:t> </a:t>
            </a:r>
          </a:p>
        </p:txBody>
      </p:sp>
      <p:sp>
        <p:nvSpPr>
          <p:cNvPr id="83142" name="Rectangle 198"/>
          <p:cNvSpPr>
            <a:spLocks noChangeArrowheads="1"/>
          </p:cNvSpPr>
          <p:nvPr/>
        </p:nvSpPr>
        <p:spPr bwMode="auto">
          <a:xfrm>
            <a:off x="341313" y="4781550"/>
            <a:ext cx="4235450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-- group 16 = </a:t>
            </a:r>
            <a:r>
              <a:rPr lang="en-US" b="0" u="sng">
                <a:solidFill>
                  <a:schemeClr val="tx1"/>
                </a:solidFill>
              </a:rPr>
              <a:t>chalcogens</a:t>
            </a:r>
            <a:r>
              <a:rPr lang="en-US"/>
              <a:t> </a:t>
            </a:r>
          </a:p>
        </p:txBody>
      </p:sp>
      <p:sp>
        <p:nvSpPr>
          <p:cNvPr id="83143" name="Rectangle 199"/>
          <p:cNvSpPr>
            <a:spLocks noChangeArrowheads="1"/>
          </p:cNvSpPr>
          <p:nvPr/>
        </p:nvSpPr>
        <p:spPr bwMode="auto">
          <a:xfrm>
            <a:off x="341313" y="5391150"/>
            <a:ext cx="3781425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-- group 17 = </a:t>
            </a:r>
            <a:r>
              <a:rPr lang="en-US" b="0" u="sng">
                <a:solidFill>
                  <a:schemeClr val="tx1"/>
                </a:solidFill>
              </a:rPr>
              <a:t>halogens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83144" name="Rectangle 200"/>
          <p:cNvSpPr>
            <a:spLocks noChangeArrowheads="1"/>
          </p:cNvSpPr>
          <p:nvPr/>
        </p:nvSpPr>
        <p:spPr bwMode="auto">
          <a:xfrm>
            <a:off x="341313" y="5986463"/>
            <a:ext cx="4256087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-- group 18 = </a:t>
            </a:r>
            <a:r>
              <a:rPr lang="en-US" b="0" u="sng">
                <a:solidFill>
                  <a:schemeClr val="tx1"/>
                </a:solidFill>
              </a:rPr>
              <a:t>noble gases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83145" name="Rectangle 201"/>
          <p:cNvSpPr>
            <a:spLocks noChangeArrowheads="1"/>
          </p:cNvSpPr>
          <p:nvPr/>
        </p:nvSpPr>
        <p:spPr bwMode="auto">
          <a:xfrm>
            <a:off x="3200400" y="1447800"/>
            <a:ext cx="330200" cy="1984375"/>
          </a:xfrm>
          <a:prstGeom prst="rect">
            <a:avLst/>
          </a:prstGeom>
          <a:solidFill>
            <a:srgbClr val="00FFFF"/>
          </a:solidFill>
          <a:ln w="2857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146" name="Rectangle 202"/>
          <p:cNvSpPr>
            <a:spLocks noChangeArrowheads="1"/>
          </p:cNvSpPr>
          <p:nvPr/>
        </p:nvSpPr>
        <p:spPr bwMode="auto">
          <a:xfrm>
            <a:off x="7829550" y="1447800"/>
            <a:ext cx="330200" cy="1651000"/>
          </a:xfrm>
          <a:prstGeom prst="rect">
            <a:avLst/>
          </a:prstGeom>
          <a:solidFill>
            <a:srgbClr val="00FFFF"/>
          </a:solidFill>
          <a:ln w="2857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147" name="Rectangle 203"/>
          <p:cNvSpPr>
            <a:spLocks noChangeArrowheads="1"/>
          </p:cNvSpPr>
          <p:nvPr/>
        </p:nvSpPr>
        <p:spPr bwMode="auto">
          <a:xfrm>
            <a:off x="8162925" y="1447800"/>
            <a:ext cx="330200" cy="1651000"/>
          </a:xfrm>
          <a:prstGeom prst="rect">
            <a:avLst/>
          </a:prstGeom>
          <a:solidFill>
            <a:srgbClr val="00FFFF"/>
          </a:solidFill>
          <a:ln w="2857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148" name="Rectangle 204"/>
          <p:cNvSpPr>
            <a:spLocks noChangeArrowheads="1"/>
          </p:cNvSpPr>
          <p:nvPr/>
        </p:nvSpPr>
        <p:spPr bwMode="auto">
          <a:xfrm>
            <a:off x="8496300" y="1119188"/>
            <a:ext cx="330200" cy="1984375"/>
          </a:xfrm>
          <a:prstGeom prst="rect">
            <a:avLst/>
          </a:prstGeom>
          <a:solidFill>
            <a:srgbClr val="00FFFF"/>
          </a:solidFill>
          <a:ln w="2857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4593" name="Group 212"/>
          <p:cNvGrpSpPr>
            <a:grpSpLocks/>
          </p:cNvGrpSpPr>
          <p:nvPr/>
        </p:nvGrpSpPr>
        <p:grpSpPr bwMode="auto">
          <a:xfrm>
            <a:off x="471488" y="1636713"/>
            <a:ext cx="339725" cy="1346200"/>
            <a:chOff x="4001" y="3352"/>
            <a:chExt cx="103" cy="412"/>
          </a:xfrm>
        </p:grpSpPr>
        <p:sp>
          <p:nvSpPr>
            <p:cNvPr id="24596" name="Rectangle 206"/>
            <p:cNvSpPr>
              <a:spLocks noChangeArrowheads="1"/>
            </p:cNvSpPr>
            <p:nvPr/>
          </p:nvSpPr>
          <p:spPr bwMode="auto">
            <a:xfrm>
              <a:off x="4001" y="3352"/>
              <a:ext cx="103" cy="103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7" name="Rectangle 207" descr="Wide downward diagonal"/>
            <p:cNvSpPr>
              <a:spLocks noChangeArrowheads="1"/>
            </p:cNvSpPr>
            <p:nvPr/>
          </p:nvSpPr>
          <p:spPr bwMode="auto">
            <a:xfrm>
              <a:off x="4001" y="3506"/>
              <a:ext cx="103" cy="103"/>
            </a:xfrm>
            <a:prstGeom prst="rect">
              <a:avLst/>
            </a:prstGeom>
            <a:pattFill prst="wdDnDiag">
              <a:fgClr>
                <a:srgbClr val="000000"/>
              </a:fgClr>
              <a:bgClr>
                <a:srgbClr val="FFFFFF"/>
              </a:bgClr>
            </a:pattFill>
            <a:ln w="317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8" name="Rectangle 208"/>
            <p:cNvSpPr>
              <a:spLocks noChangeArrowheads="1"/>
            </p:cNvSpPr>
            <p:nvPr/>
          </p:nvSpPr>
          <p:spPr bwMode="auto">
            <a:xfrm>
              <a:off x="4001" y="3661"/>
              <a:ext cx="103" cy="103"/>
            </a:xfrm>
            <a:prstGeom prst="rect">
              <a:avLst/>
            </a:prstGeom>
            <a:solidFill>
              <a:srgbClr val="000000"/>
            </a:solidFill>
            <a:ln w="317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4594" name="Picture 2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38" y="3625850"/>
            <a:ext cx="208597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5" name="Rectangle 214"/>
          <p:cNvSpPr>
            <a:spLocks noChangeArrowheads="1"/>
          </p:cNvSpPr>
          <p:nvPr/>
        </p:nvSpPr>
        <p:spPr bwMode="auto">
          <a:xfrm>
            <a:off x="2433638" y="163513"/>
            <a:ext cx="6283325" cy="1373187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 u="sng"/>
              <a:t>group</a:t>
            </a:r>
            <a:r>
              <a:rPr lang="en-US" b="0"/>
              <a:t>: a vertical column; elements in a</a:t>
            </a:r>
          </a:p>
          <a:p>
            <a:pPr algn="l"/>
            <a:r>
              <a:rPr lang="en-US" b="0"/>
              <a:t>	   group share certain phys. and</a:t>
            </a:r>
          </a:p>
          <a:p>
            <a:pPr algn="l"/>
            <a:r>
              <a:rPr lang="en-US" b="0"/>
              <a:t>	   chem. properties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314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314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3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314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314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3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830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3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31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314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3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83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3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314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314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3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83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83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314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314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3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83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83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013" grpId="0" animBg="1"/>
      <p:bldP spid="83013" grpId="1" animBg="1"/>
      <p:bldP spid="83140" grpId="0"/>
      <p:bldP spid="83141" grpId="0"/>
      <p:bldP spid="83142" grpId="0"/>
      <p:bldP spid="83143" grpId="0"/>
      <p:bldP spid="83144" grpId="0"/>
      <p:bldP spid="83145" grpId="0" animBg="1"/>
      <p:bldP spid="83145" grpId="1" animBg="1"/>
      <p:bldP spid="83146" grpId="0" animBg="1"/>
      <p:bldP spid="83146" grpId="1" animBg="1"/>
      <p:bldP spid="83147" grpId="0" animBg="1"/>
      <p:bldP spid="83147" grpId="1" animBg="1"/>
      <p:bldP spid="8314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94" name="Picture 26" descr="meth3D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3000" y="5300663"/>
            <a:ext cx="1466850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8"/>
          <p:cNvSpPr>
            <a:spLocks noChangeArrowheads="1"/>
          </p:cNvSpPr>
          <p:nvPr/>
        </p:nvSpPr>
        <p:spPr bwMode="auto">
          <a:xfrm>
            <a:off x="528638" y="314325"/>
            <a:ext cx="8045450" cy="5238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 u="sng"/>
              <a:t>Molecular compounds</a:t>
            </a:r>
            <a:r>
              <a:rPr lang="en-US" b="0"/>
              <a:t> contain only… </a:t>
            </a:r>
            <a:r>
              <a:rPr lang="en-US" b="0">
                <a:solidFill>
                  <a:schemeClr val="tx1"/>
                </a:solidFill>
              </a:rPr>
              <a:t>nonmetals.</a:t>
            </a:r>
            <a:r>
              <a:rPr lang="en-US"/>
              <a:t> </a:t>
            </a: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787400" y="1998663"/>
            <a:ext cx="3214688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 u="sng"/>
              <a:t>molecular formula</a:t>
            </a:r>
            <a:r>
              <a:rPr lang="en-US" b="0"/>
              <a:t>:</a:t>
            </a:r>
            <a:r>
              <a:rPr lang="en-US"/>
              <a:t> </a:t>
            </a: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3865563" y="2000250"/>
            <a:ext cx="4495800" cy="94615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shows actual #s &amp; types of </a:t>
            </a:r>
          </a:p>
          <a:p>
            <a:pPr algn="l"/>
            <a:r>
              <a:rPr lang="en-US" b="0"/>
              <a:t>atoms in m’cule</a:t>
            </a:r>
            <a:r>
              <a:rPr lang="en-US" b="0">
                <a:solidFill>
                  <a:schemeClr val="tx1"/>
                </a:solidFill>
              </a:rPr>
              <a:t> (C</a:t>
            </a:r>
            <a:r>
              <a:rPr lang="en-US" b="0" baseline="-25000">
                <a:solidFill>
                  <a:schemeClr val="tx1"/>
                </a:solidFill>
              </a:rPr>
              <a:t>3</a:t>
            </a:r>
            <a:r>
              <a:rPr lang="en-US" b="0">
                <a:solidFill>
                  <a:schemeClr val="tx1"/>
                </a:solidFill>
              </a:rPr>
              <a:t>H</a:t>
            </a:r>
            <a:r>
              <a:rPr lang="en-US" b="0" baseline="-25000">
                <a:solidFill>
                  <a:schemeClr val="tx1"/>
                </a:solidFill>
              </a:rPr>
              <a:t>6</a:t>
            </a:r>
            <a:r>
              <a:rPr lang="en-US" b="0">
                <a:solidFill>
                  <a:schemeClr val="tx1"/>
                </a:solidFill>
              </a:rPr>
              <a:t>)</a:t>
            </a:r>
            <a:r>
              <a:rPr lang="en-US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873125" y="962025"/>
            <a:ext cx="3095625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 u="sng"/>
              <a:t>empirical formula</a:t>
            </a:r>
            <a:r>
              <a:rPr lang="en-US" b="0"/>
              <a:t>:</a:t>
            </a:r>
            <a:r>
              <a:rPr lang="en-US"/>
              <a:t> </a:t>
            </a: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3865563" y="963613"/>
            <a:ext cx="5053012" cy="94615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shows relative #s of each type </a:t>
            </a:r>
          </a:p>
          <a:p>
            <a:pPr algn="l"/>
            <a:r>
              <a:rPr lang="en-US" b="0"/>
              <a:t>of atom in m’cule</a:t>
            </a:r>
            <a:r>
              <a:rPr lang="en-US" b="0">
                <a:solidFill>
                  <a:schemeClr val="tx1"/>
                </a:solidFill>
              </a:rPr>
              <a:t> (CH</a:t>
            </a:r>
            <a:r>
              <a:rPr lang="en-US" b="0" baseline="-25000">
                <a:solidFill>
                  <a:schemeClr val="tx1"/>
                </a:solidFill>
              </a:rPr>
              <a:t>2</a:t>
            </a:r>
            <a:r>
              <a:rPr lang="en-US" b="0">
                <a:solidFill>
                  <a:schemeClr val="tx1"/>
                </a:solidFill>
              </a:rPr>
              <a:t>)</a:t>
            </a:r>
            <a:r>
              <a:rPr lang="en-US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844550" y="3009900"/>
            <a:ext cx="3133725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 u="sng"/>
              <a:t>structural formula</a:t>
            </a:r>
            <a:r>
              <a:rPr lang="en-US" b="0"/>
              <a:t>:</a:t>
            </a:r>
            <a:r>
              <a:rPr lang="en-US"/>
              <a:t> </a:t>
            </a: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3865563" y="3013075"/>
            <a:ext cx="3271837" cy="1373188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shows which atoms</a:t>
            </a:r>
          </a:p>
          <a:p>
            <a:pPr algn="l"/>
            <a:r>
              <a:rPr lang="en-US" b="0"/>
              <a:t>are bonded</a:t>
            </a:r>
          </a:p>
          <a:p>
            <a:pPr algn="l"/>
            <a:r>
              <a:rPr lang="en-US" b="0"/>
              <a:t>to which</a:t>
            </a:r>
            <a:r>
              <a:rPr lang="en-US"/>
              <a:t> 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7442200" y="2863850"/>
            <a:ext cx="1284288" cy="1457325"/>
            <a:chOff x="3755" y="2352"/>
            <a:chExt cx="809" cy="918"/>
          </a:xfrm>
        </p:grpSpPr>
        <p:sp>
          <p:nvSpPr>
            <p:cNvPr id="25618" name="Text Box 2"/>
            <p:cNvSpPr txBox="1">
              <a:spLocks noChangeArrowheads="1"/>
            </p:cNvSpPr>
            <p:nvPr/>
          </p:nvSpPr>
          <p:spPr bwMode="auto">
            <a:xfrm>
              <a:off x="3755" y="2635"/>
              <a:ext cx="80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b="0">
                  <a:solidFill>
                    <a:schemeClr val="tx1"/>
                  </a:solidFill>
                </a:rPr>
                <a:t>F–C–F</a:t>
              </a:r>
            </a:p>
          </p:txBody>
        </p:sp>
        <p:sp>
          <p:nvSpPr>
            <p:cNvPr id="25619" name="Text Box 15"/>
            <p:cNvSpPr txBox="1">
              <a:spLocks noChangeArrowheads="1"/>
            </p:cNvSpPr>
            <p:nvPr/>
          </p:nvSpPr>
          <p:spPr bwMode="auto">
            <a:xfrm>
              <a:off x="4037" y="2940"/>
              <a:ext cx="255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b="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25620" name="Text Box 16"/>
            <p:cNvSpPr txBox="1">
              <a:spLocks noChangeArrowheads="1"/>
            </p:cNvSpPr>
            <p:nvPr/>
          </p:nvSpPr>
          <p:spPr bwMode="auto">
            <a:xfrm>
              <a:off x="4037" y="2352"/>
              <a:ext cx="255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b="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25621" name="Line 17"/>
            <p:cNvSpPr>
              <a:spLocks noChangeShapeType="1"/>
            </p:cNvSpPr>
            <p:nvPr/>
          </p:nvSpPr>
          <p:spPr bwMode="auto">
            <a:xfrm flipV="1">
              <a:off x="4156" y="2591"/>
              <a:ext cx="0" cy="10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" name="Line 18"/>
            <p:cNvSpPr>
              <a:spLocks noChangeShapeType="1"/>
            </p:cNvSpPr>
            <p:nvPr/>
          </p:nvSpPr>
          <p:spPr bwMode="auto">
            <a:xfrm flipV="1">
              <a:off x="4161" y="2902"/>
              <a:ext cx="0" cy="10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83988" name="Rectangle 20"/>
          <p:cNvSpPr>
            <a:spLocks noChangeArrowheads="1"/>
          </p:cNvSpPr>
          <p:nvPr/>
        </p:nvSpPr>
        <p:spPr bwMode="auto">
          <a:xfrm>
            <a:off x="193675" y="4327525"/>
            <a:ext cx="8566150" cy="94615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Also…	 perspective	ball-and-	 space-filling</a:t>
            </a:r>
          </a:p>
          <a:p>
            <a:pPr algn="l"/>
            <a:r>
              <a:rPr lang="en-US" b="0"/>
              <a:t>		    drawing	</a:t>
            </a:r>
            <a:r>
              <a:rPr lang="en-US"/>
              <a:t>       </a:t>
            </a:r>
            <a:r>
              <a:rPr lang="en-US" b="0"/>
              <a:t>stick model	      model</a:t>
            </a:r>
          </a:p>
        </p:txBody>
      </p:sp>
      <p:sp>
        <p:nvSpPr>
          <p:cNvPr id="83995" name="Rectangle 27"/>
          <p:cNvSpPr>
            <a:spLocks noChangeArrowheads="1"/>
          </p:cNvSpPr>
          <p:nvPr/>
        </p:nvSpPr>
        <p:spPr bwMode="auto">
          <a:xfrm>
            <a:off x="6515100" y="2457450"/>
            <a:ext cx="1130300" cy="508000"/>
          </a:xfrm>
          <a:prstGeom prst="rect">
            <a:avLst/>
          </a:prstGeom>
          <a:solidFill>
            <a:schemeClr val="bg1"/>
          </a:solidFill>
          <a:ln w="222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3996" name="Rectangle 28"/>
          <p:cNvSpPr>
            <a:spLocks noChangeArrowheads="1"/>
          </p:cNvSpPr>
          <p:nvPr/>
        </p:nvSpPr>
        <p:spPr bwMode="auto">
          <a:xfrm>
            <a:off x="6731000" y="1435100"/>
            <a:ext cx="1130300" cy="508000"/>
          </a:xfrm>
          <a:prstGeom prst="rect">
            <a:avLst/>
          </a:prstGeom>
          <a:solidFill>
            <a:schemeClr val="bg1"/>
          </a:solidFill>
          <a:ln w="222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5622" name="Picture 22" descr="0055823"/>
          <p:cNvPicPr>
            <a:picLocks noChangeAspect="1" noChangeArrowheads="1"/>
          </p:cNvPicPr>
          <p:nvPr/>
        </p:nvPicPr>
        <p:blipFill>
          <a:blip r:embed="rId3" cstate="print"/>
          <a:srcRect l="13527" r="10387" b="20129"/>
          <a:stretch>
            <a:fillRect/>
          </a:stretch>
        </p:blipFill>
        <p:spPr bwMode="auto">
          <a:xfrm>
            <a:off x="4541838" y="5283200"/>
            <a:ext cx="1890712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4" name="Picture 24" descr="0060023"/>
          <p:cNvPicPr>
            <a:picLocks noChangeAspect="1" noChangeArrowheads="1"/>
          </p:cNvPicPr>
          <p:nvPr/>
        </p:nvPicPr>
        <p:blipFill>
          <a:blip r:embed="rId4" cstate="print"/>
          <a:srcRect l="21886" r="19556" b="26083"/>
          <a:stretch>
            <a:fillRect/>
          </a:stretch>
        </p:blipFill>
        <p:spPr bwMode="auto">
          <a:xfrm>
            <a:off x="6969125" y="5299075"/>
            <a:ext cx="153987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6496050" y="331788"/>
            <a:ext cx="1852613" cy="571500"/>
          </a:xfrm>
          <a:prstGeom prst="rect">
            <a:avLst/>
          </a:prstGeom>
          <a:solidFill>
            <a:schemeClr val="bg1"/>
          </a:solidFill>
          <a:ln w="22225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966788" y="3548063"/>
            <a:ext cx="2867025" cy="70802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Arial Narrow" pitchFamily="34" charset="0"/>
              </a:rPr>
              <a:t>Just like a Lewis structure,</a:t>
            </a:r>
          </a:p>
          <a:p>
            <a:r>
              <a:rPr lang="en-US" sz="2000">
                <a:solidFill>
                  <a:schemeClr val="tx1"/>
                </a:solidFill>
                <a:latin typeface="Arial Narrow" pitchFamily="34" charset="0"/>
              </a:rPr>
              <a:t>but w/o unshared pairs.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397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397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3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839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839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839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839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839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839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4" dur="500"/>
                                        <p:tgtEl>
                                          <p:spTgt spid="839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398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398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3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839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839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839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9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398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398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3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839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3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3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5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5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56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5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5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7" grpId="0"/>
      <p:bldP spid="83978" grpId="0"/>
      <p:bldP spid="83979" grpId="0"/>
      <p:bldP spid="83980" grpId="0"/>
      <p:bldP spid="83981" grpId="0"/>
      <p:bldP spid="83982" grpId="0"/>
      <p:bldP spid="83988" grpId="0"/>
      <p:bldP spid="83995" grpId="0" animBg="1"/>
      <p:bldP spid="83996" grpId="0" animBg="1"/>
      <p:bldP spid="21" grpId="0" animBg="1"/>
      <p:bldP spid="2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ChangeArrowheads="1"/>
          </p:cNvSpPr>
          <p:nvPr/>
        </p:nvSpPr>
        <p:spPr bwMode="auto">
          <a:xfrm>
            <a:off x="4932363" y="4040188"/>
            <a:ext cx="14414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>
                <a:solidFill>
                  <a:srgbClr val="000066"/>
                </a:solidFill>
              </a:rPr>
              <a:t>mono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509588" y="138113"/>
            <a:ext cx="82343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/>
              <a:t>Nomenclature of Binary Molecular Compounds </a:t>
            </a:r>
          </a:p>
        </p:txBody>
      </p:sp>
      <p:sp>
        <p:nvSpPr>
          <p:cNvPr id="138246" name="Rectangle 6"/>
          <p:cNvSpPr>
            <a:spLocks noChangeArrowheads="1"/>
          </p:cNvSpPr>
          <p:nvPr/>
        </p:nvSpPr>
        <p:spPr bwMode="auto">
          <a:xfrm>
            <a:off x="1527175" y="2478088"/>
            <a:ext cx="5707063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0"/>
              <a:t>Use Greek prefixes to indicate how</a:t>
            </a:r>
          </a:p>
          <a:p>
            <a:r>
              <a:rPr lang="en-US" b="0"/>
              <a:t>many atoms of each element, but</a:t>
            </a:r>
          </a:p>
          <a:p>
            <a:r>
              <a:rPr lang="en-US" b="0"/>
              <a:t>don’t use “mono” on first element.  </a:t>
            </a:r>
          </a:p>
        </p:txBody>
      </p:sp>
      <p:grpSp>
        <p:nvGrpSpPr>
          <p:cNvPr id="26629" name="Group 141"/>
          <p:cNvGrpSpPr>
            <a:grpSpLocks/>
          </p:cNvGrpSpPr>
          <p:nvPr/>
        </p:nvGrpSpPr>
        <p:grpSpPr bwMode="auto">
          <a:xfrm>
            <a:off x="4529138" y="706438"/>
            <a:ext cx="4260850" cy="1657350"/>
            <a:chOff x="4529138" y="706438"/>
            <a:chExt cx="4260850" cy="1657350"/>
          </a:xfrm>
        </p:grpSpPr>
        <p:sp>
          <p:nvSpPr>
            <p:cNvPr id="26657" name="Rectangle 10"/>
            <p:cNvSpPr>
              <a:spLocks noChangeArrowheads="1"/>
            </p:cNvSpPr>
            <p:nvPr/>
          </p:nvSpPr>
          <p:spPr bwMode="auto">
            <a:xfrm>
              <a:off x="5238959" y="1416593"/>
              <a:ext cx="236928" cy="947195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8" name="Rectangle 11"/>
            <p:cNvSpPr>
              <a:spLocks noChangeArrowheads="1"/>
            </p:cNvSpPr>
            <p:nvPr/>
          </p:nvSpPr>
          <p:spPr bwMode="auto">
            <a:xfrm>
              <a:off x="5475887" y="1416593"/>
              <a:ext cx="236928" cy="947195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9" name="Rectangle 12"/>
            <p:cNvSpPr>
              <a:spLocks noChangeArrowheads="1"/>
            </p:cNvSpPr>
            <p:nvPr/>
          </p:nvSpPr>
          <p:spPr bwMode="auto">
            <a:xfrm>
              <a:off x="5712814" y="1416593"/>
              <a:ext cx="236928" cy="947195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0" name="Rectangle 13"/>
            <p:cNvSpPr>
              <a:spLocks noChangeArrowheads="1"/>
            </p:cNvSpPr>
            <p:nvPr/>
          </p:nvSpPr>
          <p:spPr bwMode="auto">
            <a:xfrm>
              <a:off x="5949742" y="1416593"/>
              <a:ext cx="235965" cy="947195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1" name="Rectangle 14"/>
            <p:cNvSpPr>
              <a:spLocks noChangeArrowheads="1"/>
            </p:cNvSpPr>
            <p:nvPr/>
          </p:nvSpPr>
          <p:spPr bwMode="auto">
            <a:xfrm>
              <a:off x="4766066" y="943478"/>
              <a:ext cx="236928" cy="1420310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2" name="Rectangle 15"/>
            <p:cNvSpPr>
              <a:spLocks noChangeArrowheads="1"/>
            </p:cNvSpPr>
            <p:nvPr/>
          </p:nvSpPr>
          <p:spPr bwMode="auto">
            <a:xfrm>
              <a:off x="4529138" y="706438"/>
              <a:ext cx="236928" cy="165735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3" name="Rectangle 16"/>
            <p:cNvSpPr>
              <a:spLocks noChangeArrowheads="1"/>
            </p:cNvSpPr>
            <p:nvPr/>
          </p:nvSpPr>
          <p:spPr bwMode="auto">
            <a:xfrm>
              <a:off x="6185707" y="1416593"/>
              <a:ext cx="236928" cy="947195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4" name="Rectangle 17"/>
            <p:cNvSpPr>
              <a:spLocks noChangeArrowheads="1"/>
            </p:cNvSpPr>
            <p:nvPr/>
          </p:nvSpPr>
          <p:spPr bwMode="auto">
            <a:xfrm>
              <a:off x="6422635" y="1416593"/>
              <a:ext cx="236928" cy="947195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5" name="Rectangle 18"/>
            <p:cNvSpPr>
              <a:spLocks noChangeArrowheads="1"/>
            </p:cNvSpPr>
            <p:nvPr/>
          </p:nvSpPr>
          <p:spPr bwMode="auto">
            <a:xfrm>
              <a:off x="7133419" y="1416593"/>
              <a:ext cx="235965" cy="710155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6" name="Rectangle 19"/>
            <p:cNvSpPr>
              <a:spLocks noChangeArrowheads="1"/>
            </p:cNvSpPr>
            <p:nvPr/>
          </p:nvSpPr>
          <p:spPr bwMode="auto">
            <a:xfrm>
              <a:off x="7369384" y="943478"/>
              <a:ext cx="236928" cy="1183271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7" name="Rectangle 20"/>
            <p:cNvSpPr>
              <a:spLocks noChangeArrowheads="1"/>
            </p:cNvSpPr>
            <p:nvPr/>
          </p:nvSpPr>
          <p:spPr bwMode="auto">
            <a:xfrm>
              <a:off x="7606312" y="943478"/>
              <a:ext cx="236928" cy="1183271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8" name="Rectangle 21"/>
            <p:cNvSpPr>
              <a:spLocks noChangeArrowheads="1"/>
            </p:cNvSpPr>
            <p:nvPr/>
          </p:nvSpPr>
          <p:spPr bwMode="auto">
            <a:xfrm>
              <a:off x="7843239" y="943478"/>
              <a:ext cx="236928" cy="1183271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9" name="Rectangle 22"/>
            <p:cNvSpPr>
              <a:spLocks noChangeArrowheads="1"/>
            </p:cNvSpPr>
            <p:nvPr/>
          </p:nvSpPr>
          <p:spPr bwMode="auto">
            <a:xfrm>
              <a:off x="8080167" y="943478"/>
              <a:ext cx="235965" cy="1183271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70" name="Rectangle 23"/>
            <p:cNvSpPr>
              <a:spLocks noChangeArrowheads="1"/>
            </p:cNvSpPr>
            <p:nvPr/>
          </p:nvSpPr>
          <p:spPr bwMode="auto">
            <a:xfrm>
              <a:off x="8316132" y="943478"/>
              <a:ext cx="236928" cy="1183271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71" name="Rectangle 24"/>
            <p:cNvSpPr>
              <a:spLocks noChangeArrowheads="1"/>
            </p:cNvSpPr>
            <p:nvPr/>
          </p:nvSpPr>
          <p:spPr bwMode="auto">
            <a:xfrm>
              <a:off x="8553060" y="943478"/>
              <a:ext cx="236928" cy="1183271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72" name="Rectangle 25"/>
            <p:cNvSpPr>
              <a:spLocks noChangeArrowheads="1"/>
            </p:cNvSpPr>
            <p:nvPr/>
          </p:nvSpPr>
          <p:spPr bwMode="auto">
            <a:xfrm>
              <a:off x="6896491" y="1416593"/>
              <a:ext cx="236928" cy="710155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73" name="Rectangle 26"/>
            <p:cNvSpPr>
              <a:spLocks noChangeArrowheads="1"/>
            </p:cNvSpPr>
            <p:nvPr/>
          </p:nvSpPr>
          <p:spPr bwMode="auto">
            <a:xfrm>
              <a:off x="6659563" y="1416593"/>
              <a:ext cx="236928" cy="710155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74" name="Rectangle 27"/>
            <p:cNvSpPr>
              <a:spLocks noChangeArrowheads="1"/>
            </p:cNvSpPr>
            <p:nvPr/>
          </p:nvSpPr>
          <p:spPr bwMode="auto">
            <a:xfrm>
              <a:off x="4766066" y="1416593"/>
              <a:ext cx="4023922" cy="23704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75" name="Rectangle 28"/>
            <p:cNvSpPr>
              <a:spLocks noChangeArrowheads="1"/>
            </p:cNvSpPr>
            <p:nvPr/>
          </p:nvSpPr>
          <p:spPr bwMode="auto">
            <a:xfrm>
              <a:off x="4529138" y="1653633"/>
              <a:ext cx="4260850" cy="23607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76" name="Rectangle 29"/>
            <p:cNvSpPr>
              <a:spLocks noChangeArrowheads="1"/>
            </p:cNvSpPr>
            <p:nvPr/>
          </p:nvSpPr>
          <p:spPr bwMode="auto">
            <a:xfrm>
              <a:off x="4766066" y="1889709"/>
              <a:ext cx="4023922" cy="23704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77" name="Rectangle 30"/>
            <p:cNvSpPr>
              <a:spLocks noChangeArrowheads="1"/>
            </p:cNvSpPr>
            <p:nvPr/>
          </p:nvSpPr>
          <p:spPr bwMode="auto">
            <a:xfrm>
              <a:off x="7369384" y="1179554"/>
              <a:ext cx="1420604" cy="23704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78" name="Rectangle 31"/>
            <p:cNvSpPr>
              <a:spLocks noChangeArrowheads="1"/>
            </p:cNvSpPr>
            <p:nvPr/>
          </p:nvSpPr>
          <p:spPr bwMode="auto">
            <a:xfrm>
              <a:off x="4529138" y="706438"/>
              <a:ext cx="236928" cy="23704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79" name="Rectangle 32"/>
            <p:cNvSpPr>
              <a:spLocks noChangeArrowheads="1"/>
            </p:cNvSpPr>
            <p:nvPr/>
          </p:nvSpPr>
          <p:spPr bwMode="auto">
            <a:xfrm>
              <a:off x="4529138" y="943478"/>
              <a:ext cx="473856" cy="236076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80" name="Rectangle 33"/>
            <p:cNvSpPr>
              <a:spLocks noChangeArrowheads="1"/>
            </p:cNvSpPr>
            <p:nvPr/>
          </p:nvSpPr>
          <p:spPr bwMode="auto">
            <a:xfrm>
              <a:off x="5002994" y="1416593"/>
              <a:ext cx="235965" cy="947195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81" name="Rectangle 34"/>
            <p:cNvSpPr>
              <a:spLocks noChangeArrowheads="1"/>
            </p:cNvSpPr>
            <p:nvPr/>
          </p:nvSpPr>
          <p:spPr bwMode="auto">
            <a:xfrm>
              <a:off x="4529138" y="1416593"/>
              <a:ext cx="236928" cy="947195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82" name="Rectangle 35"/>
            <p:cNvSpPr>
              <a:spLocks noChangeArrowheads="1"/>
            </p:cNvSpPr>
            <p:nvPr/>
          </p:nvSpPr>
          <p:spPr bwMode="auto">
            <a:xfrm>
              <a:off x="4529138" y="2126748"/>
              <a:ext cx="236928" cy="237040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83" name="Rectangle 36"/>
            <p:cNvSpPr>
              <a:spLocks noChangeArrowheads="1"/>
            </p:cNvSpPr>
            <p:nvPr/>
          </p:nvSpPr>
          <p:spPr bwMode="auto">
            <a:xfrm>
              <a:off x="8553060" y="706438"/>
              <a:ext cx="236928" cy="23704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84" name="Rectangle 37"/>
            <p:cNvSpPr>
              <a:spLocks noChangeArrowheads="1"/>
            </p:cNvSpPr>
            <p:nvPr/>
          </p:nvSpPr>
          <p:spPr bwMode="auto">
            <a:xfrm>
              <a:off x="4529138" y="2126748"/>
              <a:ext cx="236928" cy="237040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85" name="Rectangle 38"/>
            <p:cNvSpPr>
              <a:spLocks noChangeArrowheads="1"/>
            </p:cNvSpPr>
            <p:nvPr/>
          </p:nvSpPr>
          <p:spPr bwMode="auto">
            <a:xfrm>
              <a:off x="4766066" y="2126748"/>
              <a:ext cx="236928" cy="237040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86" name="Rectangle 39"/>
            <p:cNvSpPr>
              <a:spLocks noChangeArrowheads="1"/>
            </p:cNvSpPr>
            <p:nvPr/>
          </p:nvSpPr>
          <p:spPr bwMode="auto">
            <a:xfrm>
              <a:off x="4766066" y="1889709"/>
              <a:ext cx="236928" cy="237040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87" name="Rectangle 40"/>
            <p:cNvSpPr>
              <a:spLocks noChangeArrowheads="1"/>
            </p:cNvSpPr>
            <p:nvPr/>
          </p:nvSpPr>
          <p:spPr bwMode="auto">
            <a:xfrm>
              <a:off x="4529138" y="1653633"/>
              <a:ext cx="236928" cy="236076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88" name="Rectangle 41"/>
            <p:cNvSpPr>
              <a:spLocks noChangeArrowheads="1"/>
            </p:cNvSpPr>
            <p:nvPr/>
          </p:nvSpPr>
          <p:spPr bwMode="auto">
            <a:xfrm>
              <a:off x="4766066" y="1416593"/>
              <a:ext cx="236928" cy="237040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89" name="Rectangle 42"/>
            <p:cNvSpPr>
              <a:spLocks noChangeArrowheads="1"/>
            </p:cNvSpPr>
            <p:nvPr/>
          </p:nvSpPr>
          <p:spPr bwMode="auto">
            <a:xfrm>
              <a:off x="4529138" y="1179554"/>
              <a:ext cx="236928" cy="237040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90" name="Rectangle 43"/>
            <p:cNvSpPr>
              <a:spLocks noChangeArrowheads="1"/>
            </p:cNvSpPr>
            <p:nvPr/>
          </p:nvSpPr>
          <p:spPr bwMode="auto">
            <a:xfrm>
              <a:off x="4766066" y="943478"/>
              <a:ext cx="236928" cy="236076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91" name="Rectangle 44"/>
            <p:cNvSpPr>
              <a:spLocks noChangeArrowheads="1"/>
            </p:cNvSpPr>
            <p:nvPr/>
          </p:nvSpPr>
          <p:spPr bwMode="auto">
            <a:xfrm>
              <a:off x="4529138" y="1889709"/>
              <a:ext cx="236928" cy="237040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92" name="Rectangle 45"/>
            <p:cNvSpPr>
              <a:spLocks noChangeArrowheads="1"/>
            </p:cNvSpPr>
            <p:nvPr/>
          </p:nvSpPr>
          <p:spPr bwMode="auto">
            <a:xfrm>
              <a:off x="4766066" y="1653633"/>
              <a:ext cx="236928" cy="236076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93" name="Rectangle 46"/>
            <p:cNvSpPr>
              <a:spLocks noChangeArrowheads="1"/>
            </p:cNvSpPr>
            <p:nvPr/>
          </p:nvSpPr>
          <p:spPr bwMode="auto">
            <a:xfrm>
              <a:off x="4529138" y="1416593"/>
              <a:ext cx="236928" cy="237040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94" name="Rectangle 47"/>
            <p:cNvSpPr>
              <a:spLocks noChangeArrowheads="1"/>
            </p:cNvSpPr>
            <p:nvPr/>
          </p:nvSpPr>
          <p:spPr bwMode="auto">
            <a:xfrm>
              <a:off x="4766066" y="1179554"/>
              <a:ext cx="236928" cy="237040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95" name="Rectangle 48"/>
            <p:cNvSpPr>
              <a:spLocks noChangeArrowheads="1"/>
            </p:cNvSpPr>
            <p:nvPr/>
          </p:nvSpPr>
          <p:spPr bwMode="auto">
            <a:xfrm>
              <a:off x="4529138" y="943478"/>
              <a:ext cx="236928" cy="236076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96" name="Rectangle 49"/>
            <p:cNvSpPr>
              <a:spLocks noChangeArrowheads="1"/>
            </p:cNvSpPr>
            <p:nvPr/>
          </p:nvSpPr>
          <p:spPr bwMode="auto">
            <a:xfrm>
              <a:off x="7369384" y="943478"/>
              <a:ext cx="236928" cy="236076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97" name="Rectangle 50"/>
            <p:cNvSpPr>
              <a:spLocks noChangeArrowheads="1"/>
            </p:cNvSpPr>
            <p:nvPr/>
          </p:nvSpPr>
          <p:spPr bwMode="auto">
            <a:xfrm>
              <a:off x="7369384" y="1179554"/>
              <a:ext cx="236928" cy="237040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98" name="Rectangle 51"/>
            <p:cNvSpPr>
              <a:spLocks noChangeArrowheads="1"/>
            </p:cNvSpPr>
            <p:nvPr/>
          </p:nvSpPr>
          <p:spPr bwMode="auto">
            <a:xfrm>
              <a:off x="7606312" y="1179554"/>
              <a:ext cx="236928" cy="23704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99" name="Rectangle 52"/>
            <p:cNvSpPr>
              <a:spLocks noChangeArrowheads="1"/>
            </p:cNvSpPr>
            <p:nvPr/>
          </p:nvSpPr>
          <p:spPr bwMode="auto">
            <a:xfrm>
              <a:off x="7369384" y="1416593"/>
              <a:ext cx="236928" cy="237040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00" name="Rectangle 53"/>
            <p:cNvSpPr>
              <a:spLocks noChangeArrowheads="1"/>
            </p:cNvSpPr>
            <p:nvPr/>
          </p:nvSpPr>
          <p:spPr bwMode="auto">
            <a:xfrm>
              <a:off x="7369384" y="1653633"/>
              <a:ext cx="236928" cy="236076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01" name="Rectangle 54"/>
            <p:cNvSpPr>
              <a:spLocks noChangeArrowheads="1"/>
            </p:cNvSpPr>
            <p:nvPr/>
          </p:nvSpPr>
          <p:spPr bwMode="auto">
            <a:xfrm>
              <a:off x="7369384" y="1889709"/>
              <a:ext cx="236928" cy="237040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02" name="Rectangle 55"/>
            <p:cNvSpPr>
              <a:spLocks noChangeArrowheads="1"/>
            </p:cNvSpPr>
            <p:nvPr/>
          </p:nvSpPr>
          <p:spPr bwMode="auto">
            <a:xfrm>
              <a:off x="7606312" y="1416593"/>
              <a:ext cx="236928" cy="23704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03" name="Rectangle 56"/>
            <p:cNvSpPr>
              <a:spLocks noChangeArrowheads="1"/>
            </p:cNvSpPr>
            <p:nvPr/>
          </p:nvSpPr>
          <p:spPr bwMode="auto">
            <a:xfrm>
              <a:off x="7606312" y="1653633"/>
              <a:ext cx="236928" cy="236076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04" name="Rectangle 57"/>
            <p:cNvSpPr>
              <a:spLocks noChangeArrowheads="1"/>
            </p:cNvSpPr>
            <p:nvPr/>
          </p:nvSpPr>
          <p:spPr bwMode="auto">
            <a:xfrm>
              <a:off x="7606312" y="1889709"/>
              <a:ext cx="236928" cy="237040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05" name="Rectangle 58"/>
            <p:cNvSpPr>
              <a:spLocks noChangeArrowheads="1"/>
            </p:cNvSpPr>
            <p:nvPr/>
          </p:nvSpPr>
          <p:spPr bwMode="auto">
            <a:xfrm>
              <a:off x="7843239" y="1416593"/>
              <a:ext cx="236928" cy="23704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06" name="Rectangle 59"/>
            <p:cNvSpPr>
              <a:spLocks noChangeArrowheads="1"/>
            </p:cNvSpPr>
            <p:nvPr/>
          </p:nvSpPr>
          <p:spPr bwMode="auto">
            <a:xfrm>
              <a:off x="7843239" y="1653633"/>
              <a:ext cx="236928" cy="23607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07" name="Rectangle 60"/>
            <p:cNvSpPr>
              <a:spLocks noChangeArrowheads="1"/>
            </p:cNvSpPr>
            <p:nvPr/>
          </p:nvSpPr>
          <p:spPr bwMode="auto">
            <a:xfrm>
              <a:off x="7843239" y="1889709"/>
              <a:ext cx="236928" cy="23704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708" name="Group 61"/>
            <p:cNvGrpSpPr>
              <a:grpSpLocks/>
            </p:cNvGrpSpPr>
            <p:nvPr/>
          </p:nvGrpSpPr>
          <p:grpSpPr bwMode="auto">
            <a:xfrm>
              <a:off x="4529138" y="706438"/>
              <a:ext cx="4260850" cy="1420310"/>
              <a:chOff x="727" y="2262"/>
              <a:chExt cx="4424" cy="1474"/>
            </a:xfrm>
          </p:grpSpPr>
          <p:sp>
            <p:nvSpPr>
              <p:cNvPr id="26749" name="Rectangle 62"/>
              <p:cNvSpPr>
                <a:spLocks noChangeArrowheads="1"/>
              </p:cNvSpPr>
              <p:nvPr/>
            </p:nvSpPr>
            <p:spPr bwMode="auto">
              <a:xfrm>
                <a:off x="727" y="2262"/>
                <a:ext cx="246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50" name="Rectangle 63"/>
              <p:cNvSpPr>
                <a:spLocks noChangeArrowheads="1"/>
              </p:cNvSpPr>
              <p:nvPr/>
            </p:nvSpPr>
            <p:spPr bwMode="auto">
              <a:xfrm>
                <a:off x="4905" y="2262"/>
                <a:ext cx="246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51" name="Rectangle 64"/>
              <p:cNvSpPr>
                <a:spLocks noChangeArrowheads="1"/>
              </p:cNvSpPr>
              <p:nvPr/>
            </p:nvSpPr>
            <p:spPr bwMode="auto">
              <a:xfrm>
                <a:off x="3922" y="2508"/>
                <a:ext cx="246" cy="245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52" name="Rectangle 65"/>
              <p:cNvSpPr>
                <a:spLocks noChangeArrowheads="1"/>
              </p:cNvSpPr>
              <p:nvPr/>
            </p:nvSpPr>
            <p:spPr bwMode="auto">
              <a:xfrm>
                <a:off x="4168" y="2508"/>
                <a:ext cx="246" cy="245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53" name="Rectangle 66"/>
              <p:cNvSpPr>
                <a:spLocks noChangeArrowheads="1"/>
              </p:cNvSpPr>
              <p:nvPr/>
            </p:nvSpPr>
            <p:spPr bwMode="auto">
              <a:xfrm>
                <a:off x="4414" y="2508"/>
                <a:ext cx="245" cy="245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54" name="Rectangle 67"/>
              <p:cNvSpPr>
                <a:spLocks noChangeArrowheads="1"/>
              </p:cNvSpPr>
              <p:nvPr/>
            </p:nvSpPr>
            <p:spPr bwMode="auto">
              <a:xfrm>
                <a:off x="4168" y="2753"/>
                <a:ext cx="246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55" name="Rectangle 68"/>
              <p:cNvSpPr>
                <a:spLocks noChangeArrowheads="1"/>
              </p:cNvSpPr>
              <p:nvPr/>
            </p:nvSpPr>
            <p:spPr bwMode="auto">
              <a:xfrm>
                <a:off x="4905" y="2508"/>
                <a:ext cx="246" cy="245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56" name="Rectangle 69"/>
              <p:cNvSpPr>
                <a:spLocks noChangeArrowheads="1"/>
              </p:cNvSpPr>
              <p:nvPr/>
            </p:nvSpPr>
            <p:spPr bwMode="auto">
              <a:xfrm>
                <a:off x="4905" y="2753"/>
                <a:ext cx="246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57" name="Rectangle 70"/>
              <p:cNvSpPr>
                <a:spLocks noChangeArrowheads="1"/>
              </p:cNvSpPr>
              <p:nvPr/>
            </p:nvSpPr>
            <p:spPr bwMode="auto">
              <a:xfrm>
                <a:off x="4905" y="2999"/>
                <a:ext cx="246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58" name="Rectangle 71"/>
              <p:cNvSpPr>
                <a:spLocks noChangeArrowheads="1"/>
              </p:cNvSpPr>
              <p:nvPr/>
            </p:nvSpPr>
            <p:spPr bwMode="auto">
              <a:xfrm>
                <a:off x="4905" y="3245"/>
                <a:ext cx="246" cy="245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59" name="Rectangle 72"/>
              <p:cNvSpPr>
                <a:spLocks noChangeArrowheads="1"/>
              </p:cNvSpPr>
              <p:nvPr/>
            </p:nvSpPr>
            <p:spPr bwMode="auto">
              <a:xfrm>
                <a:off x="4905" y="3490"/>
                <a:ext cx="246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60" name="Rectangle 73"/>
              <p:cNvSpPr>
                <a:spLocks noChangeArrowheads="1"/>
              </p:cNvSpPr>
              <p:nvPr/>
            </p:nvSpPr>
            <p:spPr bwMode="auto">
              <a:xfrm>
                <a:off x="4659" y="2508"/>
                <a:ext cx="246" cy="245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61" name="Rectangle 74"/>
              <p:cNvSpPr>
                <a:spLocks noChangeArrowheads="1"/>
              </p:cNvSpPr>
              <p:nvPr/>
            </p:nvSpPr>
            <p:spPr bwMode="auto">
              <a:xfrm>
                <a:off x="4659" y="2753"/>
                <a:ext cx="246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62" name="Rectangle 75"/>
              <p:cNvSpPr>
                <a:spLocks noChangeArrowheads="1"/>
              </p:cNvSpPr>
              <p:nvPr/>
            </p:nvSpPr>
            <p:spPr bwMode="auto">
              <a:xfrm>
                <a:off x="4414" y="2753"/>
                <a:ext cx="245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63" name="Rectangle 76"/>
              <p:cNvSpPr>
                <a:spLocks noChangeArrowheads="1"/>
              </p:cNvSpPr>
              <p:nvPr/>
            </p:nvSpPr>
            <p:spPr bwMode="auto">
              <a:xfrm>
                <a:off x="4659" y="2999"/>
                <a:ext cx="246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64" name="Rectangle 77"/>
              <p:cNvSpPr>
                <a:spLocks noChangeArrowheads="1"/>
              </p:cNvSpPr>
              <p:nvPr/>
            </p:nvSpPr>
            <p:spPr bwMode="auto">
              <a:xfrm>
                <a:off x="4414" y="2999"/>
                <a:ext cx="245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65" name="Rectangle 78"/>
              <p:cNvSpPr>
                <a:spLocks noChangeArrowheads="1"/>
              </p:cNvSpPr>
              <p:nvPr/>
            </p:nvSpPr>
            <p:spPr bwMode="auto">
              <a:xfrm>
                <a:off x="4659" y="3245"/>
                <a:ext cx="246" cy="245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709" name="Rectangle 79"/>
            <p:cNvSpPr>
              <a:spLocks noChangeArrowheads="1"/>
            </p:cNvSpPr>
            <p:nvPr/>
          </p:nvSpPr>
          <p:spPr bwMode="auto">
            <a:xfrm>
              <a:off x="8316132" y="1889709"/>
              <a:ext cx="236928" cy="23704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10" name="Rectangle 80"/>
            <p:cNvSpPr>
              <a:spLocks noChangeArrowheads="1"/>
            </p:cNvSpPr>
            <p:nvPr/>
          </p:nvSpPr>
          <p:spPr bwMode="auto">
            <a:xfrm>
              <a:off x="8080167" y="1653633"/>
              <a:ext cx="235965" cy="23607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11" name="Rectangle 81"/>
            <p:cNvSpPr>
              <a:spLocks noChangeArrowheads="1"/>
            </p:cNvSpPr>
            <p:nvPr/>
          </p:nvSpPr>
          <p:spPr bwMode="auto">
            <a:xfrm>
              <a:off x="8080167" y="1889709"/>
              <a:ext cx="235965" cy="23704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12" name="Rectangle 82"/>
            <p:cNvSpPr>
              <a:spLocks noChangeArrowheads="1"/>
            </p:cNvSpPr>
            <p:nvPr/>
          </p:nvSpPr>
          <p:spPr bwMode="auto">
            <a:xfrm>
              <a:off x="7133419" y="1416593"/>
              <a:ext cx="235965" cy="237040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13" name="Rectangle 83"/>
            <p:cNvSpPr>
              <a:spLocks noChangeArrowheads="1"/>
            </p:cNvSpPr>
            <p:nvPr/>
          </p:nvSpPr>
          <p:spPr bwMode="auto">
            <a:xfrm>
              <a:off x="7133419" y="1653633"/>
              <a:ext cx="235965" cy="236076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14" name="Rectangle 84"/>
            <p:cNvSpPr>
              <a:spLocks noChangeArrowheads="1"/>
            </p:cNvSpPr>
            <p:nvPr/>
          </p:nvSpPr>
          <p:spPr bwMode="auto">
            <a:xfrm>
              <a:off x="7133419" y="1889709"/>
              <a:ext cx="235965" cy="237040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15" name="Rectangle 85"/>
            <p:cNvSpPr>
              <a:spLocks noChangeArrowheads="1"/>
            </p:cNvSpPr>
            <p:nvPr/>
          </p:nvSpPr>
          <p:spPr bwMode="auto">
            <a:xfrm>
              <a:off x="6896491" y="1416593"/>
              <a:ext cx="236928" cy="237040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16" name="Rectangle 86"/>
            <p:cNvSpPr>
              <a:spLocks noChangeArrowheads="1"/>
            </p:cNvSpPr>
            <p:nvPr/>
          </p:nvSpPr>
          <p:spPr bwMode="auto">
            <a:xfrm>
              <a:off x="6896491" y="1653633"/>
              <a:ext cx="236928" cy="236076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17" name="Rectangle 87"/>
            <p:cNvSpPr>
              <a:spLocks noChangeArrowheads="1"/>
            </p:cNvSpPr>
            <p:nvPr/>
          </p:nvSpPr>
          <p:spPr bwMode="auto">
            <a:xfrm>
              <a:off x="6896491" y="1889709"/>
              <a:ext cx="236928" cy="237040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18" name="Rectangle 88"/>
            <p:cNvSpPr>
              <a:spLocks noChangeArrowheads="1"/>
            </p:cNvSpPr>
            <p:nvPr/>
          </p:nvSpPr>
          <p:spPr bwMode="auto">
            <a:xfrm>
              <a:off x="6659563" y="1416593"/>
              <a:ext cx="236928" cy="237040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19" name="Rectangle 89"/>
            <p:cNvSpPr>
              <a:spLocks noChangeArrowheads="1"/>
            </p:cNvSpPr>
            <p:nvPr/>
          </p:nvSpPr>
          <p:spPr bwMode="auto">
            <a:xfrm>
              <a:off x="6659563" y="1653633"/>
              <a:ext cx="236928" cy="236076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20" name="Rectangle 90"/>
            <p:cNvSpPr>
              <a:spLocks noChangeArrowheads="1"/>
            </p:cNvSpPr>
            <p:nvPr/>
          </p:nvSpPr>
          <p:spPr bwMode="auto">
            <a:xfrm>
              <a:off x="6659563" y="1889709"/>
              <a:ext cx="236928" cy="237040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21" name="Rectangle 91"/>
            <p:cNvSpPr>
              <a:spLocks noChangeArrowheads="1"/>
            </p:cNvSpPr>
            <p:nvPr/>
          </p:nvSpPr>
          <p:spPr bwMode="auto">
            <a:xfrm>
              <a:off x="5002994" y="1416593"/>
              <a:ext cx="235965" cy="237040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22" name="Rectangle 92"/>
            <p:cNvSpPr>
              <a:spLocks noChangeArrowheads="1"/>
            </p:cNvSpPr>
            <p:nvPr/>
          </p:nvSpPr>
          <p:spPr bwMode="auto">
            <a:xfrm>
              <a:off x="5002994" y="1653633"/>
              <a:ext cx="235965" cy="236076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23" name="Rectangle 93"/>
            <p:cNvSpPr>
              <a:spLocks noChangeArrowheads="1"/>
            </p:cNvSpPr>
            <p:nvPr/>
          </p:nvSpPr>
          <p:spPr bwMode="auto">
            <a:xfrm>
              <a:off x="5002994" y="1889709"/>
              <a:ext cx="235965" cy="237040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24" name="Rectangle 94"/>
            <p:cNvSpPr>
              <a:spLocks noChangeArrowheads="1"/>
            </p:cNvSpPr>
            <p:nvPr/>
          </p:nvSpPr>
          <p:spPr bwMode="auto">
            <a:xfrm>
              <a:off x="5002994" y="2126748"/>
              <a:ext cx="235965" cy="237040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25" name="Rectangle 95"/>
            <p:cNvSpPr>
              <a:spLocks noChangeArrowheads="1"/>
            </p:cNvSpPr>
            <p:nvPr/>
          </p:nvSpPr>
          <p:spPr bwMode="auto">
            <a:xfrm>
              <a:off x="5238959" y="1416593"/>
              <a:ext cx="236928" cy="237040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26" name="Rectangle 96"/>
            <p:cNvSpPr>
              <a:spLocks noChangeArrowheads="1"/>
            </p:cNvSpPr>
            <p:nvPr/>
          </p:nvSpPr>
          <p:spPr bwMode="auto">
            <a:xfrm>
              <a:off x="5238959" y="1653633"/>
              <a:ext cx="236928" cy="236076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27" name="Rectangle 97"/>
            <p:cNvSpPr>
              <a:spLocks noChangeArrowheads="1"/>
            </p:cNvSpPr>
            <p:nvPr/>
          </p:nvSpPr>
          <p:spPr bwMode="auto">
            <a:xfrm>
              <a:off x="5238959" y="1889709"/>
              <a:ext cx="236928" cy="237040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28" name="Rectangle 98"/>
            <p:cNvSpPr>
              <a:spLocks noChangeArrowheads="1"/>
            </p:cNvSpPr>
            <p:nvPr/>
          </p:nvSpPr>
          <p:spPr bwMode="auto">
            <a:xfrm>
              <a:off x="5238959" y="2126748"/>
              <a:ext cx="236928" cy="237040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29" name="Rectangle 99"/>
            <p:cNvSpPr>
              <a:spLocks noChangeArrowheads="1"/>
            </p:cNvSpPr>
            <p:nvPr/>
          </p:nvSpPr>
          <p:spPr bwMode="auto">
            <a:xfrm>
              <a:off x="5475887" y="1416593"/>
              <a:ext cx="236928" cy="237040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30" name="Rectangle 100"/>
            <p:cNvSpPr>
              <a:spLocks noChangeArrowheads="1"/>
            </p:cNvSpPr>
            <p:nvPr/>
          </p:nvSpPr>
          <p:spPr bwMode="auto">
            <a:xfrm>
              <a:off x="5475887" y="1653633"/>
              <a:ext cx="236928" cy="236076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31" name="Rectangle 101"/>
            <p:cNvSpPr>
              <a:spLocks noChangeArrowheads="1"/>
            </p:cNvSpPr>
            <p:nvPr/>
          </p:nvSpPr>
          <p:spPr bwMode="auto">
            <a:xfrm>
              <a:off x="5475887" y="1889709"/>
              <a:ext cx="236928" cy="237040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32" name="Rectangle 102"/>
            <p:cNvSpPr>
              <a:spLocks noChangeArrowheads="1"/>
            </p:cNvSpPr>
            <p:nvPr/>
          </p:nvSpPr>
          <p:spPr bwMode="auto">
            <a:xfrm>
              <a:off x="5475887" y="2126748"/>
              <a:ext cx="236928" cy="237040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33" name="Rectangle 103"/>
            <p:cNvSpPr>
              <a:spLocks noChangeArrowheads="1"/>
            </p:cNvSpPr>
            <p:nvPr/>
          </p:nvSpPr>
          <p:spPr bwMode="auto">
            <a:xfrm>
              <a:off x="5712814" y="1416593"/>
              <a:ext cx="236928" cy="237040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34" name="Rectangle 104"/>
            <p:cNvSpPr>
              <a:spLocks noChangeArrowheads="1"/>
            </p:cNvSpPr>
            <p:nvPr/>
          </p:nvSpPr>
          <p:spPr bwMode="auto">
            <a:xfrm>
              <a:off x="5712814" y="1653633"/>
              <a:ext cx="236928" cy="236076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35" name="Rectangle 105"/>
            <p:cNvSpPr>
              <a:spLocks noChangeArrowheads="1"/>
            </p:cNvSpPr>
            <p:nvPr/>
          </p:nvSpPr>
          <p:spPr bwMode="auto">
            <a:xfrm>
              <a:off x="5712814" y="1889709"/>
              <a:ext cx="236928" cy="237040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36" name="Rectangle 106"/>
            <p:cNvSpPr>
              <a:spLocks noChangeArrowheads="1"/>
            </p:cNvSpPr>
            <p:nvPr/>
          </p:nvSpPr>
          <p:spPr bwMode="auto">
            <a:xfrm>
              <a:off x="5712814" y="2126748"/>
              <a:ext cx="236928" cy="237040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37" name="Rectangle 107"/>
            <p:cNvSpPr>
              <a:spLocks noChangeArrowheads="1"/>
            </p:cNvSpPr>
            <p:nvPr/>
          </p:nvSpPr>
          <p:spPr bwMode="auto">
            <a:xfrm>
              <a:off x="5949742" y="1416593"/>
              <a:ext cx="235965" cy="237040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38" name="Rectangle 108"/>
            <p:cNvSpPr>
              <a:spLocks noChangeArrowheads="1"/>
            </p:cNvSpPr>
            <p:nvPr/>
          </p:nvSpPr>
          <p:spPr bwMode="auto">
            <a:xfrm>
              <a:off x="5949742" y="1653633"/>
              <a:ext cx="235965" cy="236076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39" name="Rectangle 109"/>
            <p:cNvSpPr>
              <a:spLocks noChangeArrowheads="1"/>
            </p:cNvSpPr>
            <p:nvPr/>
          </p:nvSpPr>
          <p:spPr bwMode="auto">
            <a:xfrm>
              <a:off x="5949742" y="1889709"/>
              <a:ext cx="235965" cy="237040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40" name="Rectangle 110"/>
            <p:cNvSpPr>
              <a:spLocks noChangeArrowheads="1"/>
            </p:cNvSpPr>
            <p:nvPr/>
          </p:nvSpPr>
          <p:spPr bwMode="auto">
            <a:xfrm>
              <a:off x="5949742" y="2126748"/>
              <a:ext cx="235965" cy="237040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41" name="Rectangle 111"/>
            <p:cNvSpPr>
              <a:spLocks noChangeArrowheads="1"/>
            </p:cNvSpPr>
            <p:nvPr/>
          </p:nvSpPr>
          <p:spPr bwMode="auto">
            <a:xfrm>
              <a:off x="6185707" y="1416593"/>
              <a:ext cx="236928" cy="237040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42" name="Rectangle 112"/>
            <p:cNvSpPr>
              <a:spLocks noChangeArrowheads="1"/>
            </p:cNvSpPr>
            <p:nvPr/>
          </p:nvSpPr>
          <p:spPr bwMode="auto">
            <a:xfrm>
              <a:off x="6185707" y="1653633"/>
              <a:ext cx="236928" cy="236076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43" name="Rectangle 113"/>
            <p:cNvSpPr>
              <a:spLocks noChangeArrowheads="1"/>
            </p:cNvSpPr>
            <p:nvPr/>
          </p:nvSpPr>
          <p:spPr bwMode="auto">
            <a:xfrm>
              <a:off x="6185707" y="1889709"/>
              <a:ext cx="236928" cy="237040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44" name="Rectangle 114"/>
            <p:cNvSpPr>
              <a:spLocks noChangeArrowheads="1"/>
            </p:cNvSpPr>
            <p:nvPr/>
          </p:nvSpPr>
          <p:spPr bwMode="auto">
            <a:xfrm>
              <a:off x="6185707" y="2126748"/>
              <a:ext cx="236928" cy="237040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45" name="Rectangle 115"/>
            <p:cNvSpPr>
              <a:spLocks noChangeArrowheads="1"/>
            </p:cNvSpPr>
            <p:nvPr/>
          </p:nvSpPr>
          <p:spPr bwMode="auto">
            <a:xfrm>
              <a:off x="6422635" y="1416593"/>
              <a:ext cx="236928" cy="237040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46" name="Rectangle 116"/>
            <p:cNvSpPr>
              <a:spLocks noChangeArrowheads="1"/>
            </p:cNvSpPr>
            <p:nvPr/>
          </p:nvSpPr>
          <p:spPr bwMode="auto">
            <a:xfrm>
              <a:off x="6422635" y="1653633"/>
              <a:ext cx="236928" cy="236076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47" name="Rectangle 117"/>
            <p:cNvSpPr>
              <a:spLocks noChangeArrowheads="1"/>
            </p:cNvSpPr>
            <p:nvPr/>
          </p:nvSpPr>
          <p:spPr bwMode="auto">
            <a:xfrm>
              <a:off x="6422635" y="1889709"/>
              <a:ext cx="236928" cy="237040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48" name="Rectangle 118"/>
            <p:cNvSpPr>
              <a:spLocks noChangeArrowheads="1"/>
            </p:cNvSpPr>
            <p:nvPr/>
          </p:nvSpPr>
          <p:spPr bwMode="auto">
            <a:xfrm>
              <a:off x="6422635" y="2126748"/>
              <a:ext cx="236928" cy="237040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8359" name="Rectangle 119"/>
          <p:cNvSpPr>
            <a:spLocks noChangeArrowheads="1"/>
          </p:cNvSpPr>
          <p:nvPr/>
        </p:nvSpPr>
        <p:spPr bwMode="auto">
          <a:xfrm>
            <a:off x="381000" y="1778000"/>
            <a:ext cx="37179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rgbClr val="000066"/>
                </a:solidFill>
              </a:rPr>
              <a:t>FORGET CHARGES!</a:t>
            </a:r>
            <a:r>
              <a:rPr lang="en-US">
                <a:solidFill>
                  <a:srgbClr val="000066"/>
                </a:solidFill>
              </a:rPr>
              <a:t> </a:t>
            </a:r>
          </a:p>
        </p:txBody>
      </p:sp>
      <p:grpSp>
        <p:nvGrpSpPr>
          <p:cNvPr id="4" name="Group 139"/>
          <p:cNvGrpSpPr>
            <a:grpSpLocks/>
          </p:cNvGrpSpPr>
          <p:nvPr/>
        </p:nvGrpSpPr>
        <p:grpSpPr bwMode="auto">
          <a:xfrm>
            <a:off x="4246563" y="4006850"/>
            <a:ext cx="4283075" cy="2625725"/>
            <a:chOff x="874792" y="4006850"/>
            <a:chExt cx="4283521" cy="2625725"/>
          </a:xfrm>
        </p:grpSpPr>
        <p:sp>
          <p:nvSpPr>
            <p:cNvPr id="26644" name="Rectangle 124"/>
            <p:cNvSpPr>
              <a:spLocks noChangeArrowheads="1"/>
            </p:cNvSpPr>
            <p:nvPr/>
          </p:nvSpPr>
          <p:spPr bwMode="auto">
            <a:xfrm>
              <a:off x="944637" y="4038600"/>
              <a:ext cx="858838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0"/>
                <a:t>1 –</a:t>
              </a:r>
            </a:p>
          </p:txBody>
        </p:sp>
        <p:grpSp>
          <p:nvGrpSpPr>
            <p:cNvPr id="26645" name="Group 125"/>
            <p:cNvGrpSpPr>
              <a:grpSpLocks/>
            </p:cNvGrpSpPr>
            <p:nvPr/>
          </p:nvGrpSpPr>
          <p:grpSpPr bwMode="auto">
            <a:xfrm>
              <a:off x="874792" y="4006850"/>
              <a:ext cx="4283521" cy="2625725"/>
              <a:chOff x="896" y="2743"/>
              <a:chExt cx="3391" cy="1435"/>
            </a:xfrm>
          </p:grpSpPr>
          <p:sp>
            <p:nvSpPr>
              <p:cNvPr id="26655" name="Rectangle 126"/>
              <p:cNvSpPr>
                <a:spLocks noChangeArrowheads="1"/>
              </p:cNvSpPr>
              <p:nvPr/>
            </p:nvSpPr>
            <p:spPr bwMode="auto">
              <a:xfrm>
                <a:off x="896" y="2743"/>
                <a:ext cx="3391" cy="1435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56" name="Line 127"/>
              <p:cNvSpPr>
                <a:spLocks noChangeShapeType="1"/>
              </p:cNvSpPr>
              <p:nvPr/>
            </p:nvSpPr>
            <p:spPr bwMode="auto">
              <a:xfrm flipV="1">
                <a:off x="2540" y="2743"/>
                <a:ext cx="0" cy="142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646" name="Rectangle 128"/>
            <p:cNvSpPr>
              <a:spLocks noChangeArrowheads="1"/>
            </p:cNvSpPr>
            <p:nvPr/>
          </p:nvSpPr>
          <p:spPr bwMode="auto">
            <a:xfrm>
              <a:off x="930349" y="4530725"/>
              <a:ext cx="858838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0"/>
                <a:t>2 –</a:t>
              </a:r>
            </a:p>
          </p:txBody>
        </p:sp>
        <p:sp>
          <p:nvSpPr>
            <p:cNvPr id="26647" name="Rectangle 129"/>
            <p:cNvSpPr>
              <a:spLocks noChangeArrowheads="1"/>
            </p:cNvSpPr>
            <p:nvPr/>
          </p:nvSpPr>
          <p:spPr bwMode="auto">
            <a:xfrm>
              <a:off x="916062" y="5038725"/>
              <a:ext cx="858838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0"/>
                <a:t>3 –</a:t>
              </a:r>
            </a:p>
          </p:txBody>
        </p:sp>
        <p:sp>
          <p:nvSpPr>
            <p:cNvPr id="26648" name="Rectangle 130"/>
            <p:cNvSpPr>
              <a:spLocks noChangeArrowheads="1"/>
            </p:cNvSpPr>
            <p:nvPr/>
          </p:nvSpPr>
          <p:spPr bwMode="auto">
            <a:xfrm>
              <a:off x="901774" y="5575300"/>
              <a:ext cx="858838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0"/>
                <a:t>4 –</a:t>
              </a:r>
            </a:p>
          </p:txBody>
        </p:sp>
        <p:sp>
          <p:nvSpPr>
            <p:cNvPr id="26649" name="Rectangle 131"/>
            <p:cNvSpPr>
              <a:spLocks noChangeArrowheads="1"/>
            </p:cNvSpPr>
            <p:nvPr/>
          </p:nvSpPr>
          <p:spPr bwMode="auto">
            <a:xfrm>
              <a:off x="887487" y="6083300"/>
              <a:ext cx="858838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0"/>
                <a:t>5 –</a:t>
              </a:r>
            </a:p>
          </p:txBody>
        </p:sp>
        <p:sp>
          <p:nvSpPr>
            <p:cNvPr id="26650" name="Rectangle 132"/>
            <p:cNvSpPr>
              <a:spLocks noChangeArrowheads="1"/>
            </p:cNvSpPr>
            <p:nvPr/>
          </p:nvSpPr>
          <p:spPr bwMode="auto">
            <a:xfrm>
              <a:off x="3196885" y="4044950"/>
              <a:ext cx="858838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0"/>
                <a:t>6 –</a:t>
              </a:r>
            </a:p>
          </p:txBody>
        </p:sp>
        <p:sp>
          <p:nvSpPr>
            <p:cNvPr id="26651" name="Rectangle 133"/>
            <p:cNvSpPr>
              <a:spLocks noChangeArrowheads="1"/>
            </p:cNvSpPr>
            <p:nvPr/>
          </p:nvSpPr>
          <p:spPr bwMode="auto">
            <a:xfrm>
              <a:off x="3196885" y="4537075"/>
              <a:ext cx="858838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0"/>
                <a:t>7 –</a:t>
              </a:r>
            </a:p>
          </p:txBody>
        </p:sp>
        <p:sp>
          <p:nvSpPr>
            <p:cNvPr id="26652" name="Rectangle 134"/>
            <p:cNvSpPr>
              <a:spLocks noChangeArrowheads="1"/>
            </p:cNvSpPr>
            <p:nvPr/>
          </p:nvSpPr>
          <p:spPr bwMode="auto">
            <a:xfrm>
              <a:off x="3196885" y="5045075"/>
              <a:ext cx="858838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0"/>
                <a:t>8 –</a:t>
              </a:r>
            </a:p>
          </p:txBody>
        </p:sp>
        <p:sp>
          <p:nvSpPr>
            <p:cNvPr id="26653" name="Rectangle 135"/>
            <p:cNvSpPr>
              <a:spLocks noChangeArrowheads="1"/>
            </p:cNvSpPr>
            <p:nvPr/>
          </p:nvSpPr>
          <p:spPr bwMode="auto">
            <a:xfrm>
              <a:off x="3196885" y="5581650"/>
              <a:ext cx="858838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0"/>
                <a:t>9 –</a:t>
              </a:r>
            </a:p>
          </p:txBody>
        </p:sp>
        <p:sp>
          <p:nvSpPr>
            <p:cNvPr id="26654" name="Rectangle 136"/>
            <p:cNvSpPr>
              <a:spLocks noChangeArrowheads="1"/>
            </p:cNvSpPr>
            <p:nvPr/>
          </p:nvSpPr>
          <p:spPr bwMode="auto">
            <a:xfrm>
              <a:off x="2939710" y="6089650"/>
              <a:ext cx="1120775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0"/>
                <a:t>10 –</a:t>
              </a:r>
            </a:p>
          </p:txBody>
        </p:sp>
      </p:grpSp>
      <p:sp>
        <p:nvSpPr>
          <p:cNvPr id="138377" name="Rectangle 137"/>
          <p:cNvSpPr>
            <a:spLocks noChangeArrowheads="1"/>
          </p:cNvSpPr>
          <p:nvPr/>
        </p:nvSpPr>
        <p:spPr bwMode="auto">
          <a:xfrm>
            <a:off x="5000625" y="4532313"/>
            <a:ext cx="7016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>
                <a:solidFill>
                  <a:srgbClr val="000066"/>
                </a:solidFill>
              </a:rPr>
              <a:t>di</a:t>
            </a:r>
          </a:p>
        </p:txBody>
      </p:sp>
      <p:sp>
        <p:nvSpPr>
          <p:cNvPr id="138378" name="Rectangle 138"/>
          <p:cNvSpPr>
            <a:spLocks noChangeArrowheads="1"/>
          </p:cNvSpPr>
          <p:nvPr/>
        </p:nvSpPr>
        <p:spPr bwMode="auto">
          <a:xfrm>
            <a:off x="4899025" y="5040313"/>
            <a:ext cx="9334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>
                <a:solidFill>
                  <a:srgbClr val="000066"/>
                </a:solidFill>
              </a:rPr>
              <a:t>tri</a:t>
            </a:r>
          </a:p>
        </p:txBody>
      </p:sp>
      <p:sp>
        <p:nvSpPr>
          <p:cNvPr id="138379" name="Rectangle 139"/>
          <p:cNvSpPr>
            <a:spLocks noChangeArrowheads="1"/>
          </p:cNvSpPr>
          <p:nvPr/>
        </p:nvSpPr>
        <p:spPr bwMode="auto">
          <a:xfrm>
            <a:off x="5083175" y="5578475"/>
            <a:ext cx="9636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>
                <a:solidFill>
                  <a:srgbClr val="000066"/>
                </a:solidFill>
              </a:rPr>
              <a:t>tetra</a:t>
            </a:r>
          </a:p>
        </p:txBody>
      </p:sp>
      <p:sp>
        <p:nvSpPr>
          <p:cNvPr id="138380" name="Rectangle 140"/>
          <p:cNvSpPr>
            <a:spLocks noChangeArrowheads="1"/>
          </p:cNvSpPr>
          <p:nvPr/>
        </p:nvSpPr>
        <p:spPr bwMode="auto">
          <a:xfrm>
            <a:off x="5053013" y="6086475"/>
            <a:ext cx="11795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>
                <a:solidFill>
                  <a:srgbClr val="000066"/>
                </a:solidFill>
              </a:rPr>
              <a:t>penta</a:t>
            </a:r>
          </a:p>
        </p:txBody>
      </p:sp>
      <p:sp>
        <p:nvSpPr>
          <p:cNvPr id="138381" name="Rectangle 141"/>
          <p:cNvSpPr>
            <a:spLocks noChangeArrowheads="1"/>
          </p:cNvSpPr>
          <p:nvPr/>
        </p:nvSpPr>
        <p:spPr bwMode="auto">
          <a:xfrm>
            <a:off x="7232650" y="4032250"/>
            <a:ext cx="1136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>
                <a:solidFill>
                  <a:srgbClr val="000066"/>
                </a:solidFill>
              </a:rPr>
              <a:t>hexa</a:t>
            </a:r>
          </a:p>
        </p:txBody>
      </p:sp>
      <p:sp>
        <p:nvSpPr>
          <p:cNvPr id="138382" name="Rectangle 142"/>
          <p:cNvSpPr>
            <a:spLocks noChangeArrowheads="1"/>
          </p:cNvSpPr>
          <p:nvPr/>
        </p:nvSpPr>
        <p:spPr bwMode="auto">
          <a:xfrm>
            <a:off x="7319963" y="4538663"/>
            <a:ext cx="11207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>
                <a:solidFill>
                  <a:srgbClr val="000066"/>
                </a:solidFill>
              </a:rPr>
              <a:t>hepta</a:t>
            </a:r>
          </a:p>
        </p:txBody>
      </p:sp>
      <p:sp>
        <p:nvSpPr>
          <p:cNvPr id="138383" name="Rectangle 143"/>
          <p:cNvSpPr>
            <a:spLocks noChangeArrowheads="1"/>
          </p:cNvSpPr>
          <p:nvPr/>
        </p:nvSpPr>
        <p:spPr bwMode="auto">
          <a:xfrm>
            <a:off x="7264400" y="5046663"/>
            <a:ext cx="10350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>
                <a:solidFill>
                  <a:srgbClr val="000066"/>
                </a:solidFill>
              </a:rPr>
              <a:t>octa</a:t>
            </a:r>
          </a:p>
        </p:txBody>
      </p:sp>
      <p:sp>
        <p:nvSpPr>
          <p:cNvPr id="138384" name="Rectangle 144"/>
          <p:cNvSpPr>
            <a:spLocks noChangeArrowheads="1"/>
          </p:cNvSpPr>
          <p:nvPr/>
        </p:nvSpPr>
        <p:spPr bwMode="auto">
          <a:xfrm>
            <a:off x="7350125" y="5584825"/>
            <a:ext cx="10064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>
                <a:solidFill>
                  <a:srgbClr val="000066"/>
                </a:solidFill>
              </a:rPr>
              <a:t>nona</a:t>
            </a:r>
          </a:p>
        </p:txBody>
      </p:sp>
      <p:sp>
        <p:nvSpPr>
          <p:cNvPr id="138385" name="Rectangle 145"/>
          <p:cNvSpPr>
            <a:spLocks noChangeArrowheads="1"/>
          </p:cNvSpPr>
          <p:nvPr/>
        </p:nvSpPr>
        <p:spPr bwMode="auto">
          <a:xfrm>
            <a:off x="7278688" y="6092825"/>
            <a:ext cx="9636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>
                <a:solidFill>
                  <a:srgbClr val="000066"/>
                </a:solidFill>
              </a:rPr>
              <a:t>dec</a:t>
            </a:r>
          </a:p>
        </p:txBody>
      </p:sp>
      <p:sp>
        <p:nvSpPr>
          <p:cNvPr id="138386" name="Rectangle 146"/>
          <p:cNvSpPr>
            <a:spLocks noChangeArrowheads="1"/>
          </p:cNvSpPr>
          <p:nvPr/>
        </p:nvSpPr>
        <p:spPr bwMode="auto">
          <a:xfrm>
            <a:off x="223838" y="1081088"/>
            <a:ext cx="406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rgbClr val="000066"/>
                </a:solidFill>
              </a:rPr>
              <a:t>(two types of nonmetals)</a:t>
            </a:r>
          </a:p>
        </p:txBody>
      </p:sp>
      <p:sp>
        <p:nvSpPr>
          <p:cNvPr id="141" name="Rectangle 119"/>
          <p:cNvSpPr>
            <a:spLocks noChangeArrowheads="1"/>
          </p:cNvSpPr>
          <p:nvPr/>
        </p:nvSpPr>
        <p:spPr bwMode="auto">
          <a:xfrm>
            <a:off x="395288" y="4227513"/>
            <a:ext cx="35433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400">
                <a:solidFill>
                  <a:srgbClr val="000066"/>
                </a:solidFill>
                <a:latin typeface="Arial Narrow" pitchFamily="34" charset="0"/>
              </a:rPr>
              <a:t>Also, don’t use any prefixes</a:t>
            </a:r>
          </a:p>
          <a:p>
            <a:r>
              <a:rPr lang="en-US" sz="2400">
                <a:solidFill>
                  <a:srgbClr val="000066"/>
                </a:solidFill>
                <a:latin typeface="Arial Narrow" pitchFamily="34" charset="0"/>
              </a:rPr>
              <a:t>if H is the first element</a:t>
            </a:r>
          </a:p>
        </p:txBody>
      </p:sp>
      <p:sp>
        <p:nvSpPr>
          <p:cNvPr id="142" name="Rectangle 119"/>
          <p:cNvSpPr>
            <a:spLocks noChangeArrowheads="1"/>
          </p:cNvSpPr>
          <p:nvPr/>
        </p:nvSpPr>
        <p:spPr bwMode="auto">
          <a:xfrm>
            <a:off x="1431925" y="5053013"/>
            <a:ext cx="12049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2400">
                <a:solidFill>
                  <a:srgbClr val="000066"/>
                </a:solidFill>
                <a:latin typeface="Arial Narrow" pitchFamily="34" charset="0"/>
              </a:rPr>
              <a:t>e.g., H</a:t>
            </a:r>
            <a:r>
              <a:rPr lang="en-US" sz="2400" baseline="-25000">
                <a:solidFill>
                  <a:srgbClr val="000066"/>
                </a:solidFill>
                <a:latin typeface="Arial Narrow" pitchFamily="34" charset="0"/>
              </a:rPr>
              <a:t>2</a:t>
            </a:r>
            <a:r>
              <a:rPr lang="en-US" sz="2400">
                <a:solidFill>
                  <a:srgbClr val="000066"/>
                </a:solidFill>
                <a:latin typeface="Arial Narrow" pitchFamily="34" charset="0"/>
              </a:rPr>
              <a:t>S</a:t>
            </a:r>
          </a:p>
          <a:p>
            <a:pPr algn="l"/>
            <a:r>
              <a:rPr lang="en-US" sz="2400">
                <a:solidFill>
                  <a:srgbClr val="000066"/>
                </a:solidFill>
                <a:latin typeface="Arial Narrow" pitchFamily="34" charset="0"/>
              </a:rPr>
              <a:t>        HF</a:t>
            </a:r>
          </a:p>
          <a:p>
            <a:pPr algn="l"/>
            <a:r>
              <a:rPr lang="en-US" sz="2400">
                <a:solidFill>
                  <a:srgbClr val="000066"/>
                </a:solidFill>
                <a:latin typeface="Arial Narrow" pitchFamily="34" charset="0"/>
              </a:rPr>
              <a:t>        HCl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383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3838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838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38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8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38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8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1383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13835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835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38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8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38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8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8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8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8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8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8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8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8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8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8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8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8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8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8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8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8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8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8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8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38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8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38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8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38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38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8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38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8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38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38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38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38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38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38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38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38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38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4" dur="8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5" dur="8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8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2" grpId="0"/>
      <p:bldP spid="138246" grpId="0"/>
      <p:bldP spid="138359" grpId="0"/>
      <p:bldP spid="138377" grpId="0"/>
      <p:bldP spid="138379" grpId="0"/>
      <p:bldP spid="138380" grpId="0"/>
      <p:bldP spid="138381" grpId="0"/>
      <p:bldP spid="138382" grpId="0"/>
      <p:bldP spid="138383" grpId="0"/>
      <p:bldP spid="138384" grpId="0"/>
      <p:bldP spid="138385" grpId="0"/>
      <p:bldP spid="138386" grpId="0"/>
      <p:bldP spid="141" grpId="0"/>
      <p:bldP spid="14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377" name="Rectangle 113"/>
          <p:cNvSpPr>
            <a:spLocks noChangeArrowheads="1"/>
          </p:cNvSpPr>
          <p:nvPr/>
        </p:nvSpPr>
        <p:spPr bwMode="auto">
          <a:xfrm>
            <a:off x="1100138" y="2843213"/>
            <a:ext cx="26019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carbon dioxide</a:t>
            </a:r>
            <a:r>
              <a:rPr lang="en-US"/>
              <a:t> </a:t>
            </a:r>
          </a:p>
        </p:txBody>
      </p:sp>
      <p:sp>
        <p:nvSpPr>
          <p:cNvPr id="139378" name="Rectangle 114"/>
          <p:cNvSpPr>
            <a:spLocks noChangeArrowheads="1"/>
          </p:cNvSpPr>
          <p:nvPr/>
        </p:nvSpPr>
        <p:spPr bwMode="auto">
          <a:xfrm>
            <a:off x="1104900" y="3411538"/>
            <a:ext cx="8159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CO</a:t>
            </a:r>
            <a:r>
              <a:rPr lang="en-US"/>
              <a:t> </a:t>
            </a:r>
          </a:p>
        </p:txBody>
      </p:sp>
      <p:sp>
        <p:nvSpPr>
          <p:cNvPr id="139379" name="Rectangle 115"/>
          <p:cNvSpPr>
            <a:spLocks noChangeArrowheads="1"/>
          </p:cNvSpPr>
          <p:nvPr/>
        </p:nvSpPr>
        <p:spPr bwMode="auto">
          <a:xfrm>
            <a:off x="1098550" y="3962400"/>
            <a:ext cx="30972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dinitrogen trioxide</a:t>
            </a:r>
            <a:r>
              <a:rPr lang="en-US"/>
              <a:t> </a:t>
            </a:r>
          </a:p>
        </p:txBody>
      </p:sp>
      <p:sp>
        <p:nvSpPr>
          <p:cNvPr id="139380" name="Rectangle 116"/>
          <p:cNvSpPr>
            <a:spLocks noChangeArrowheads="1"/>
          </p:cNvSpPr>
          <p:nvPr/>
        </p:nvSpPr>
        <p:spPr bwMode="auto">
          <a:xfrm>
            <a:off x="1108075" y="4591050"/>
            <a:ext cx="10858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N</a:t>
            </a:r>
            <a:r>
              <a:rPr lang="en-US" b="0" baseline="-25000"/>
              <a:t>2</a:t>
            </a:r>
            <a:r>
              <a:rPr lang="en-US" b="0"/>
              <a:t>O</a:t>
            </a:r>
            <a:r>
              <a:rPr lang="en-US" b="0" baseline="-25000"/>
              <a:t>5</a:t>
            </a:r>
            <a:r>
              <a:rPr lang="en-US"/>
              <a:t> </a:t>
            </a:r>
          </a:p>
        </p:txBody>
      </p:sp>
      <p:sp>
        <p:nvSpPr>
          <p:cNvPr id="139381" name="Rectangle 117"/>
          <p:cNvSpPr>
            <a:spLocks noChangeArrowheads="1"/>
          </p:cNvSpPr>
          <p:nvPr/>
        </p:nvSpPr>
        <p:spPr bwMode="auto">
          <a:xfrm>
            <a:off x="1108075" y="5229225"/>
            <a:ext cx="34337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carbon tetrachloride</a:t>
            </a:r>
            <a:r>
              <a:rPr lang="en-US"/>
              <a:t> </a:t>
            </a:r>
          </a:p>
        </p:txBody>
      </p:sp>
      <p:sp>
        <p:nvSpPr>
          <p:cNvPr id="139382" name="Rectangle 118"/>
          <p:cNvSpPr>
            <a:spLocks noChangeArrowheads="1"/>
          </p:cNvSpPr>
          <p:nvPr/>
        </p:nvSpPr>
        <p:spPr bwMode="auto">
          <a:xfrm>
            <a:off x="1085850" y="5838825"/>
            <a:ext cx="7969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N</a:t>
            </a:r>
            <a:r>
              <a:rPr lang="en-US" b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0" baseline="-25000"/>
              <a:t>3</a:t>
            </a:r>
            <a:r>
              <a:rPr lang="en-US"/>
              <a:t> </a:t>
            </a:r>
          </a:p>
        </p:txBody>
      </p:sp>
      <p:sp>
        <p:nvSpPr>
          <p:cNvPr id="139383" name="Rectangle 119"/>
          <p:cNvSpPr>
            <a:spLocks noChangeArrowheads="1"/>
          </p:cNvSpPr>
          <p:nvPr/>
        </p:nvSpPr>
        <p:spPr bwMode="auto">
          <a:xfrm>
            <a:off x="4803775" y="2835275"/>
            <a:ext cx="9509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chemeClr val="tx1"/>
                </a:solidFill>
              </a:rPr>
              <a:t>CO</a:t>
            </a:r>
            <a:r>
              <a:rPr lang="en-US" b="0" baseline="-25000">
                <a:solidFill>
                  <a:schemeClr val="tx1"/>
                </a:solidFill>
              </a:rPr>
              <a:t>2</a:t>
            </a:r>
            <a:r>
              <a:rPr lang="en-US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39384" name="Rectangle 120"/>
          <p:cNvSpPr>
            <a:spLocks noChangeArrowheads="1"/>
          </p:cNvSpPr>
          <p:nvPr/>
        </p:nvSpPr>
        <p:spPr bwMode="auto">
          <a:xfrm>
            <a:off x="4808538" y="3403600"/>
            <a:ext cx="30178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chemeClr val="tx1"/>
                </a:solidFill>
              </a:rPr>
              <a:t>carbon monoxide</a:t>
            </a:r>
            <a:r>
              <a:rPr lang="en-US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39385" name="Rectangle 121"/>
          <p:cNvSpPr>
            <a:spLocks noChangeArrowheads="1"/>
          </p:cNvSpPr>
          <p:nvPr/>
        </p:nvSpPr>
        <p:spPr bwMode="auto">
          <a:xfrm>
            <a:off x="4802188" y="3954463"/>
            <a:ext cx="10858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chemeClr val="tx1"/>
                </a:solidFill>
              </a:rPr>
              <a:t>N</a:t>
            </a:r>
            <a:r>
              <a:rPr lang="en-US" b="0" baseline="-25000">
                <a:solidFill>
                  <a:schemeClr val="tx1"/>
                </a:solidFill>
              </a:rPr>
              <a:t>2</a:t>
            </a:r>
            <a:r>
              <a:rPr lang="en-US" b="0">
                <a:solidFill>
                  <a:schemeClr val="tx1"/>
                </a:solidFill>
              </a:rPr>
              <a:t>O</a:t>
            </a:r>
            <a:r>
              <a:rPr lang="en-US" b="0" baseline="-25000">
                <a:solidFill>
                  <a:schemeClr val="tx1"/>
                </a:solidFill>
              </a:rPr>
              <a:t>3</a:t>
            </a:r>
            <a:r>
              <a:rPr lang="en-US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39386" name="Rectangle 122"/>
          <p:cNvSpPr>
            <a:spLocks noChangeArrowheads="1"/>
          </p:cNvSpPr>
          <p:nvPr/>
        </p:nvSpPr>
        <p:spPr bwMode="auto">
          <a:xfrm>
            <a:off x="4811713" y="4583113"/>
            <a:ext cx="34940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chemeClr val="tx1"/>
                </a:solidFill>
              </a:rPr>
              <a:t>dinitrogen pentoxide</a:t>
            </a:r>
            <a:r>
              <a:rPr lang="en-US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39387" name="Rectangle 123"/>
          <p:cNvSpPr>
            <a:spLocks noChangeArrowheads="1"/>
          </p:cNvSpPr>
          <p:nvPr/>
        </p:nvSpPr>
        <p:spPr bwMode="auto">
          <a:xfrm>
            <a:off x="4811713" y="5221288"/>
            <a:ext cx="10112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chemeClr val="tx1"/>
                </a:solidFill>
              </a:rPr>
              <a:t>CCl</a:t>
            </a:r>
            <a:r>
              <a:rPr lang="en-US" b="0" baseline="-25000">
                <a:solidFill>
                  <a:schemeClr val="tx1"/>
                </a:solidFill>
              </a:rPr>
              <a:t>4</a:t>
            </a:r>
            <a:r>
              <a:rPr lang="en-US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39388" name="Rectangle 124"/>
          <p:cNvSpPr>
            <a:spLocks noChangeArrowheads="1"/>
          </p:cNvSpPr>
          <p:nvPr/>
        </p:nvSpPr>
        <p:spPr bwMode="auto">
          <a:xfrm>
            <a:off x="4789488" y="5832475"/>
            <a:ext cx="29194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chemeClr val="tx1"/>
                </a:solidFill>
              </a:rPr>
              <a:t>nitrogen triiodide</a:t>
            </a:r>
            <a:r>
              <a:rPr lang="en-US">
                <a:solidFill>
                  <a:schemeClr val="tx1"/>
                </a:solidFill>
              </a:rPr>
              <a:t> </a:t>
            </a:r>
          </a:p>
        </p:txBody>
      </p:sp>
      <p:grpSp>
        <p:nvGrpSpPr>
          <p:cNvPr id="27662" name="Group 233"/>
          <p:cNvGrpSpPr>
            <a:grpSpLocks/>
          </p:cNvGrpSpPr>
          <p:nvPr/>
        </p:nvGrpSpPr>
        <p:grpSpPr bwMode="auto">
          <a:xfrm>
            <a:off x="1754188" y="331788"/>
            <a:ext cx="5753100" cy="2236787"/>
            <a:chOff x="1754406" y="331075"/>
            <a:chExt cx="5752774" cy="2237665"/>
          </a:xfrm>
        </p:grpSpPr>
        <p:sp>
          <p:nvSpPr>
            <p:cNvPr id="27663" name="Rectangle 10"/>
            <p:cNvSpPr>
              <a:spLocks noChangeArrowheads="1"/>
            </p:cNvSpPr>
            <p:nvPr/>
          </p:nvSpPr>
          <p:spPr bwMode="auto">
            <a:xfrm>
              <a:off x="2712768" y="1289888"/>
              <a:ext cx="319887" cy="1278852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4" name="Rectangle 11"/>
            <p:cNvSpPr>
              <a:spLocks noChangeArrowheads="1"/>
            </p:cNvSpPr>
            <p:nvPr/>
          </p:nvSpPr>
          <p:spPr bwMode="auto">
            <a:xfrm>
              <a:off x="3032656" y="1289888"/>
              <a:ext cx="319887" cy="1278852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5" name="Rectangle 12"/>
            <p:cNvSpPr>
              <a:spLocks noChangeArrowheads="1"/>
            </p:cNvSpPr>
            <p:nvPr/>
          </p:nvSpPr>
          <p:spPr bwMode="auto">
            <a:xfrm>
              <a:off x="3352542" y="1289888"/>
              <a:ext cx="319887" cy="1278852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6" name="Rectangle 13"/>
            <p:cNvSpPr>
              <a:spLocks noChangeArrowheads="1"/>
            </p:cNvSpPr>
            <p:nvPr/>
          </p:nvSpPr>
          <p:spPr bwMode="auto">
            <a:xfrm>
              <a:off x="3672429" y="1289888"/>
              <a:ext cx="318587" cy="1278852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7" name="Rectangle 14"/>
            <p:cNvSpPr>
              <a:spLocks noChangeArrowheads="1"/>
            </p:cNvSpPr>
            <p:nvPr/>
          </p:nvSpPr>
          <p:spPr bwMode="auto">
            <a:xfrm>
              <a:off x="2074293" y="651114"/>
              <a:ext cx="319887" cy="1917626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8" name="Rectangle 15"/>
            <p:cNvSpPr>
              <a:spLocks noChangeArrowheads="1"/>
            </p:cNvSpPr>
            <p:nvPr/>
          </p:nvSpPr>
          <p:spPr bwMode="auto">
            <a:xfrm>
              <a:off x="1754406" y="331075"/>
              <a:ext cx="319887" cy="2237665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9" name="Rectangle 16"/>
            <p:cNvSpPr>
              <a:spLocks noChangeArrowheads="1"/>
            </p:cNvSpPr>
            <p:nvPr/>
          </p:nvSpPr>
          <p:spPr bwMode="auto">
            <a:xfrm>
              <a:off x="3991017" y="1289888"/>
              <a:ext cx="319887" cy="1278852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0" name="Rectangle 17"/>
            <p:cNvSpPr>
              <a:spLocks noChangeArrowheads="1"/>
            </p:cNvSpPr>
            <p:nvPr/>
          </p:nvSpPr>
          <p:spPr bwMode="auto">
            <a:xfrm>
              <a:off x="4310904" y="1289888"/>
              <a:ext cx="319887" cy="1278852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1" name="Rectangle 18"/>
            <p:cNvSpPr>
              <a:spLocks noChangeArrowheads="1"/>
            </p:cNvSpPr>
            <p:nvPr/>
          </p:nvSpPr>
          <p:spPr bwMode="auto">
            <a:xfrm>
              <a:off x="5270566" y="1289888"/>
              <a:ext cx="318587" cy="958813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2" name="Rectangle 19"/>
            <p:cNvSpPr>
              <a:spLocks noChangeArrowheads="1"/>
            </p:cNvSpPr>
            <p:nvPr/>
          </p:nvSpPr>
          <p:spPr bwMode="auto">
            <a:xfrm>
              <a:off x="5589154" y="651114"/>
              <a:ext cx="319887" cy="1597589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3" name="Rectangle 20"/>
            <p:cNvSpPr>
              <a:spLocks noChangeArrowheads="1"/>
            </p:cNvSpPr>
            <p:nvPr/>
          </p:nvSpPr>
          <p:spPr bwMode="auto">
            <a:xfrm>
              <a:off x="5909041" y="651114"/>
              <a:ext cx="319887" cy="1597589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4" name="Rectangle 21"/>
            <p:cNvSpPr>
              <a:spLocks noChangeArrowheads="1"/>
            </p:cNvSpPr>
            <p:nvPr/>
          </p:nvSpPr>
          <p:spPr bwMode="auto">
            <a:xfrm>
              <a:off x="6228927" y="651114"/>
              <a:ext cx="319887" cy="1597589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5" name="Rectangle 22"/>
            <p:cNvSpPr>
              <a:spLocks noChangeArrowheads="1"/>
            </p:cNvSpPr>
            <p:nvPr/>
          </p:nvSpPr>
          <p:spPr bwMode="auto">
            <a:xfrm>
              <a:off x="6548815" y="651114"/>
              <a:ext cx="318587" cy="1597589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6" name="Rectangle 23"/>
            <p:cNvSpPr>
              <a:spLocks noChangeArrowheads="1"/>
            </p:cNvSpPr>
            <p:nvPr/>
          </p:nvSpPr>
          <p:spPr bwMode="auto">
            <a:xfrm>
              <a:off x="6867402" y="651114"/>
              <a:ext cx="319887" cy="1597589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7" name="Rectangle 24"/>
            <p:cNvSpPr>
              <a:spLocks noChangeArrowheads="1"/>
            </p:cNvSpPr>
            <p:nvPr/>
          </p:nvSpPr>
          <p:spPr bwMode="auto">
            <a:xfrm>
              <a:off x="7187290" y="651114"/>
              <a:ext cx="319887" cy="1597589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8" name="Rectangle 25"/>
            <p:cNvSpPr>
              <a:spLocks noChangeArrowheads="1"/>
            </p:cNvSpPr>
            <p:nvPr/>
          </p:nvSpPr>
          <p:spPr bwMode="auto">
            <a:xfrm>
              <a:off x="4950679" y="1289888"/>
              <a:ext cx="319887" cy="958813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9" name="Rectangle 26"/>
            <p:cNvSpPr>
              <a:spLocks noChangeArrowheads="1"/>
            </p:cNvSpPr>
            <p:nvPr/>
          </p:nvSpPr>
          <p:spPr bwMode="auto">
            <a:xfrm>
              <a:off x="4630792" y="1289888"/>
              <a:ext cx="319887" cy="958813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0" name="Rectangle 27"/>
            <p:cNvSpPr>
              <a:spLocks noChangeArrowheads="1"/>
            </p:cNvSpPr>
            <p:nvPr/>
          </p:nvSpPr>
          <p:spPr bwMode="auto">
            <a:xfrm>
              <a:off x="2074293" y="1289888"/>
              <a:ext cx="5432884" cy="320039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1" name="Rectangle 28"/>
            <p:cNvSpPr>
              <a:spLocks noChangeArrowheads="1"/>
            </p:cNvSpPr>
            <p:nvPr/>
          </p:nvSpPr>
          <p:spPr bwMode="auto">
            <a:xfrm>
              <a:off x="1754406" y="1609927"/>
              <a:ext cx="5752771" cy="318737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2" name="Rectangle 29"/>
            <p:cNvSpPr>
              <a:spLocks noChangeArrowheads="1"/>
            </p:cNvSpPr>
            <p:nvPr/>
          </p:nvSpPr>
          <p:spPr bwMode="auto">
            <a:xfrm>
              <a:off x="2074293" y="1928664"/>
              <a:ext cx="5432884" cy="320039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3" name="Rectangle 30"/>
            <p:cNvSpPr>
              <a:spLocks noChangeArrowheads="1"/>
            </p:cNvSpPr>
            <p:nvPr/>
          </p:nvSpPr>
          <p:spPr bwMode="auto">
            <a:xfrm>
              <a:off x="5589154" y="969851"/>
              <a:ext cx="1918023" cy="320039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4" name="Rectangle 31"/>
            <p:cNvSpPr>
              <a:spLocks noChangeArrowheads="1"/>
            </p:cNvSpPr>
            <p:nvPr/>
          </p:nvSpPr>
          <p:spPr bwMode="auto">
            <a:xfrm>
              <a:off x="1754406" y="331075"/>
              <a:ext cx="319887" cy="320039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5" name="Rectangle 32"/>
            <p:cNvSpPr>
              <a:spLocks noChangeArrowheads="1"/>
            </p:cNvSpPr>
            <p:nvPr/>
          </p:nvSpPr>
          <p:spPr bwMode="auto">
            <a:xfrm>
              <a:off x="1754406" y="651114"/>
              <a:ext cx="639775" cy="318737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6" name="Rectangle 33"/>
            <p:cNvSpPr>
              <a:spLocks noChangeArrowheads="1"/>
            </p:cNvSpPr>
            <p:nvPr/>
          </p:nvSpPr>
          <p:spPr bwMode="auto">
            <a:xfrm>
              <a:off x="2394181" y="1289888"/>
              <a:ext cx="318587" cy="1278852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7" name="Rectangle 34"/>
            <p:cNvSpPr>
              <a:spLocks noChangeArrowheads="1"/>
            </p:cNvSpPr>
            <p:nvPr/>
          </p:nvSpPr>
          <p:spPr bwMode="auto">
            <a:xfrm>
              <a:off x="1754406" y="1289888"/>
              <a:ext cx="319887" cy="1278852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8" name="Rectangle 35"/>
            <p:cNvSpPr>
              <a:spLocks noChangeArrowheads="1"/>
            </p:cNvSpPr>
            <p:nvPr/>
          </p:nvSpPr>
          <p:spPr bwMode="auto">
            <a:xfrm>
              <a:off x="1754406" y="2248701"/>
              <a:ext cx="319887" cy="320039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9" name="Rectangle 36"/>
            <p:cNvSpPr>
              <a:spLocks noChangeArrowheads="1"/>
            </p:cNvSpPr>
            <p:nvPr/>
          </p:nvSpPr>
          <p:spPr bwMode="auto">
            <a:xfrm>
              <a:off x="7187290" y="331075"/>
              <a:ext cx="319887" cy="320039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0" name="Rectangle 37"/>
            <p:cNvSpPr>
              <a:spLocks noChangeArrowheads="1"/>
            </p:cNvSpPr>
            <p:nvPr/>
          </p:nvSpPr>
          <p:spPr bwMode="auto">
            <a:xfrm>
              <a:off x="1754406" y="2248701"/>
              <a:ext cx="319887" cy="320039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1" name="Rectangle 38"/>
            <p:cNvSpPr>
              <a:spLocks noChangeArrowheads="1"/>
            </p:cNvSpPr>
            <p:nvPr/>
          </p:nvSpPr>
          <p:spPr bwMode="auto">
            <a:xfrm>
              <a:off x="2074293" y="2248701"/>
              <a:ext cx="319887" cy="320039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2" name="Rectangle 39"/>
            <p:cNvSpPr>
              <a:spLocks noChangeArrowheads="1"/>
            </p:cNvSpPr>
            <p:nvPr/>
          </p:nvSpPr>
          <p:spPr bwMode="auto">
            <a:xfrm>
              <a:off x="2074293" y="1928664"/>
              <a:ext cx="319887" cy="320039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3" name="Rectangle 40"/>
            <p:cNvSpPr>
              <a:spLocks noChangeArrowheads="1"/>
            </p:cNvSpPr>
            <p:nvPr/>
          </p:nvSpPr>
          <p:spPr bwMode="auto">
            <a:xfrm>
              <a:off x="1754406" y="1609927"/>
              <a:ext cx="319887" cy="318737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4" name="Rectangle 41"/>
            <p:cNvSpPr>
              <a:spLocks noChangeArrowheads="1"/>
            </p:cNvSpPr>
            <p:nvPr/>
          </p:nvSpPr>
          <p:spPr bwMode="auto">
            <a:xfrm>
              <a:off x="2074293" y="1289888"/>
              <a:ext cx="319887" cy="320039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5" name="Rectangle 42"/>
            <p:cNvSpPr>
              <a:spLocks noChangeArrowheads="1"/>
            </p:cNvSpPr>
            <p:nvPr/>
          </p:nvSpPr>
          <p:spPr bwMode="auto">
            <a:xfrm>
              <a:off x="1754406" y="969851"/>
              <a:ext cx="319887" cy="320039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6" name="Rectangle 43"/>
            <p:cNvSpPr>
              <a:spLocks noChangeArrowheads="1"/>
            </p:cNvSpPr>
            <p:nvPr/>
          </p:nvSpPr>
          <p:spPr bwMode="auto">
            <a:xfrm>
              <a:off x="2074293" y="651114"/>
              <a:ext cx="319887" cy="318737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7" name="Rectangle 44"/>
            <p:cNvSpPr>
              <a:spLocks noChangeArrowheads="1"/>
            </p:cNvSpPr>
            <p:nvPr/>
          </p:nvSpPr>
          <p:spPr bwMode="auto">
            <a:xfrm>
              <a:off x="1754406" y="1928664"/>
              <a:ext cx="319887" cy="320039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8" name="Rectangle 45"/>
            <p:cNvSpPr>
              <a:spLocks noChangeArrowheads="1"/>
            </p:cNvSpPr>
            <p:nvPr/>
          </p:nvSpPr>
          <p:spPr bwMode="auto">
            <a:xfrm>
              <a:off x="2074293" y="1609927"/>
              <a:ext cx="319887" cy="318737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9" name="Rectangle 46"/>
            <p:cNvSpPr>
              <a:spLocks noChangeArrowheads="1"/>
            </p:cNvSpPr>
            <p:nvPr/>
          </p:nvSpPr>
          <p:spPr bwMode="auto">
            <a:xfrm>
              <a:off x="1754406" y="1289888"/>
              <a:ext cx="319887" cy="320039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0" name="Rectangle 47"/>
            <p:cNvSpPr>
              <a:spLocks noChangeArrowheads="1"/>
            </p:cNvSpPr>
            <p:nvPr/>
          </p:nvSpPr>
          <p:spPr bwMode="auto">
            <a:xfrm>
              <a:off x="2074293" y="969851"/>
              <a:ext cx="319887" cy="320039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1" name="Rectangle 48"/>
            <p:cNvSpPr>
              <a:spLocks noChangeArrowheads="1"/>
            </p:cNvSpPr>
            <p:nvPr/>
          </p:nvSpPr>
          <p:spPr bwMode="auto">
            <a:xfrm>
              <a:off x="1754406" y="651114"/>
              <a:ext cx="319887" cy="318737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2" name="Rectangle 49"/>
            <p:cNvSpPr>
              <a:spLocks noChangeArrowheads="1"/>
            </p:cNvSpPr>
            <p:nvPr/>
          </p:nvSpPr>
          <p:spPr bwMode="auto">
            <a:xfrm>
              <a:off x="5589154" y="651114"/>
              <a:ext cx="319887" cy="318737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3" name="Rectangle 50"/>
            <p:cNvSpPr>
              <a:spLocks noChangeArrowheads="1"/>
            </p:cNvSpPr>
            <p:nvPr/>
          </p:nvSpPr>
          <p:spPr bwMode="auto">
            <a:xfrm>
              <a:off x="5589154" y="969851"/>
              <a:ext cx="319887" cy="320039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4" name="Rectangle 51"/>
            <p:cNvSpPr>
              <a:spLocks noChangeArrowheads="1"/>
            </p:cNvSpPr>
            <p:nvPr/>
          </p:nvSpPr>
          <p:spPr bwMode="auto">
            <a:xfrm>
              <a:off x="5909041" y="969851"/>
              <a:ext cx="319887" cy="320039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5" name="Rectangle 52"/>
            <p:cNvSpPr>
              <a:spLocks noChangeArrowheads="1"/>
            </p:cNvSpPr>
            <p:nvPr/>
          </p:nvSpPr>
          <p:spPr bwMode="auto">
            <a:xfrm>
              <a:off x="5589154" y="1289888"/>
              <a:ext cx="319887" cy="320039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6" name="Rectangle 53"/>
            <p:cNvSpPr>
              <a:spLocks noChangeArrowheads="1"/>
            </p:cNvSpPr>
            <p:nvPr/>
          </p:nvSpPr>
          <p:spPr bwMode="auto">
            <a:xfrm>
              <a:off x="5589154" y="1609927"/>
              <a:ext cx="319887" cy="318737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7" name="Rectangle 54"/>
            <p:cNvSpPr>
              <a:spLocks noChangeArrowheads="1"/>
            </p:cNvSpPr>
            <p:nvPr/>
          </p:nvSpPr>
          <p:spPr bwMode="auto">
            <a:xfrm>
              <a:off x="5589154" y="1928664"/>
              <a:ext cx="319887" cy="320039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8" name="Rectangle 55"/>
            <p:cNvSpPr>
              <a:spLocks noChangeArrowheads="1"/>
            </p:cNvSpPr>
            <p:nvPr/>
          </p:nvSpPr>
          <p:spPr bwMode="auto">
            <a:xfrm>
              <a:off x="5909041" y="1289888"/>
              <a:ext cx="319887" cy="320039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9" name="Rectangle 56"/>
            <p:cNvSpPr>
              <a:spLocks noChangeArrowheads="1"/>
            </p:cNvSpPr>
            <p:nvPr/>
          </p:nvSpPr>
          <p:spPr bwMode="auto">
            <a:xfrm>
              <a:off x="5909041" y="1609927"/>
              <a:ext cx="319887" cy="318737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0" name="Rectangle 57"/>
            <p:cNvSpPr>
              <a:spLocks noChangeArrowheads="1"/>
            </p:cNvSpPr>
            <p:nvPr/>
          </p:nvSpPr>
          <p:spPr bwMode="auto">
            <a:xfrm>
              <a:off x="5909041" y="1928664"/>
              <a:ext cx="319887" cy="320039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1" name="Rectangle 58"/>
            <p:cNvSpPr>
              <a:spLocks noChangeArrowheads="1"/>
            </p:cNvSpPr>
            <p:nvPr/>
          </p:nvSpPr>
          <p:spPr bwMode="auto">
            <a:xfrm>
              <a:off x="6228927" y="1289888"/>
              <a:ext cx="319887" cy="320039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2" name="Rectangle 59"/>
            <p:cNvSpPr>
              <a:spLocks noChangeArrowheads="1"/>
            </p:cNvSpPr>
            <p:nvPr/>
          </p:nvSpPr>
          <p:spPr bwMode="auto">
            <a:xfrm>
              <a:off x="6228927" y="1609927"/>
              <a:ext cx="319887" cy="318737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3" name="Rectangle 60"/>
            <p:cNvSpPr>
              <a:spLocks noChangeArrowheads="1"/>
            </p:cNvSpPr>
            <p:nvPr/>
          </p:nvSpPr>
          <p:spPr bwMode="auto">
            <a:xfrm>
              <a:off x="6228927" y="1928664"/>
              <a:ext cx="319887" cy="320039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714" name="Group 61"/>
            <p:cNvGrpSpPr>
              <a:grpSpLocks/>
            </p:cNvGrpSpPr>
            <p:nvPr/>
          </p:nvGrpSpPr>
          <p:grpSpPr bwMode="auto">
            <a:xfrm>
              <a:off x="1754406" y="331076"/>
              <a:ext cx="5752774" cy="1917629"/>
              <a:chOff x="727" y="2262"/>
              <a:chExt cx="4424" cy="1474"/>
            </a:xfrm>
          </p:grpSpPr>
          <p:sp>
            <p:nvSpPr>
              <p:cNvPr id="27755" name="Rectangle 62"/>
              <p:cNvSpPr>
                <a:spLocks noChangeArrowheads="1"/>
              </p:cNvSpPr>
              <p:nvPr/>
            </p:nvSpPr>
            <p:spPr bwMode="auto">
              <a:xfrm>
                <a:off x="727" y="2262"/>
                <a:ext cx="246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56" name="Rectangle 63"/>
              <p:cNvSpPr>
                <a:spLocks noChangeArrowheads="1"/>
              </p:cNvSpPr>
              <p:nvPr/>
            </p:nvSpPr>
            <p:spPr bwMode="auto">
              <a:xfrm>
                <a:off x="4905" y="2262"/>
                <a:ext cx="246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57" name="Rectangle 64"/>
              <p:cNvSpPr>
                <a:spLocks noChangeArrowheads="1"/>
              </p:cNvSpPr>
              <p:nvPr/>
            </p:nvSpPr>
            <p:spPr bwMode="auto">
              <a:xfrm>
                <a:off x="3922" y="2508"/>
                <a:ext cx="246" cy="245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58" name="Rectangle 65"/>
              <p:cNvSpPr>
                <a:spLocks noChangeArrowheads="1"/>
              </p:cNvSpPr>
              <p:nvPr/>
            </p:nvSpPr>
            <p:spPr bwMode="auto">
              <a:xfrm>
                <a:off x="4168" y="2508"/>
                <a:ext cx="246" cy="245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59" name="Rectangle 66"/>
              <p:cNvSpPr>
                <a:spLocks noChangeArrowheads="1"/>
              </p:cNvSpPr>
              <p:nvPr/>
            </p:nvSpPr>
            <p:spPr bwMode="auto">
              <a:xfrm>
                <a:off x="4414" y="2508"/>
                <a:ext cx="245" cy="245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60" name="Rectangle 67"/>
              <p:cNvSpPr>
                <a:spLocks noChangeArrowheads="1"/>
              </p:cNvSpPr>
              <p:nvPr/>
            </p:nvSpPr>
            <p:spPr bwMode="auto">
              <a:xfrm>
                <a:off x="4168" y="2753"/>
                <a:ext cx="246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61" name="Rectangle 68"/>
              <p:cNvSpPr>
                <a:spLocks noChangeArrowheads="1"/>
              </p:cNvSpPr>
              <p:nvPr/>
            </p:nvSpPr>
            <p:spPr bwMode="auto">
              <a:xfrm>
                <a:off x="4905" y="2508"/>
                <a:ext cx="246" cy="245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62" name="Rectangle 69"/>
              <p:cNvSpPr>
                <a:spLocks noChangeArrowheads="1"/>
              </p:cNvSpPr>
              <p:nvPr/>
            </p:nvSpPr>
            <p:spPr bwMode="auto">
              <a:xfrm>
                <a:off x="4905" y="2753"/>
                <a:ext cx="246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63" name="Rectangle 70"/>
              <p:cNvSpPr>
                <a:spLocks noChangeArrowheads="1"/>
              </p:cNvSpPr>
              <p:nvPr/>
            </p:nvSpPr>
            <p:spPr bwMode="auto">
              <a:xfrm>
                <a:off x="4905" y="2999"/>
                <a:ext cx="246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64" name="Rectangle 71"/>
              <p:cNvSpPr>
                <a:spLocks noChangeArrowheads="1"/>
              </p:cNvSpPr>
              <p:nvPr/>
            </p:nvSpPr>
            <p:spPr bwMode="auto">
              <a:xfrm>
                <a:off x="4905" y="3245"/>
                <a:ext cx="246" cy="245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65" name="Rectangle 72"/>
              <p:cNvSpPr>
                <a:spLocks noChangeArrowheads="1"/>
              </p:cNvSpPr>
              <p:nvPr/>
            </p:nvSpPr>
            <p:spPr bwMode="auto">
              <a:xfrm>
                <a:off x="4905" y="3490"/>
                <a:ext cx="246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66" name="Rectangle 73"/>
              <p:cNvSpPr>
                <a:spLocks noChangeArrowheads="1"/>
              </p:cNvSpPr>
              <p:nvPr/>
            </p:nvSpPr>
            <p:spPr bwMode="auto">
              <a:xfrm>
                <a:off x="4659" y="2508"/>
                <a:ext cx="246" cy="245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67" name="Rectangle 74"/>
              <p:cNvSpPr>
                <a:spLocks noChangeArrowheads="1"/>
              </p:cNvSpPr>
              <p:nvPr/>
            </p:nvSpPr>
            <p:spPr bwMode="auto">
              <a:xfrm>
                <a:off x="4659" y="2753"/>
                <a:ext cx="246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68" name="Rectangle 75"/>
              <p:cNvSpPr>
                <a:spLocks noChangeArrowheads="1"/>
              </p:cNvSpPr>
              <p:nvPr/>
            </p:nvSpPr>
            <p:spPr bwMode="auto">
              <a:xfrm>
                <a:off x="4414" y="2753"/>
                <a:ext cx="245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69" name="Rectangle 76"/>
              <p:cNvSpPr>
                <a:spLocks noChangeArrowheads="1"/>
              </p:cNvSpPr>
              <p:nvPr/>
            </p:nvSpPr>
            <p:spPr bwMode="auto">
              <a:xfrm>
                <a:off x="4659" y="2999"/>
                <a:ext cx="246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70" name="Rectangle 77"/>
              <p:cNvSpPr>
                <a:spLocks noChangeArrowheads="1"/>
              </p:cNvSpPr>
              <p:nvPr/>
            </p:nvSpPr>
            <p:spPr bwMode="auto">
              <a:xfrm>
                <a:off x="4414" y="2999"/>
                <a:ext cx="245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71" name="Rectangle 78"/>
              <p:cNvSpPr>
                <a:spLocks noChangeArrowheads="1"/>
              </p:cNvSpPr>
              <p:nvPr/>
            </p:nvSpPr>
            <p:spPr bwMode="auto">
              <a:xfrm>
                <a:off x="4659" y="3245"/>
                <a:ext cx="246" cy="245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715" name="Rectangle 79"/>
            <p:cNvSpPr>
              <a:spLocks noChangeArrowheads="1"/>
            </p:cNvSpPr>
            <p:nvPr/>
          </p:nvSpPr>
          <p:spPr bwMode="auto">
            <a:xfrm>
              <a:off x="6867402" y="1928664"/>
              <a:ext cx="319887" cy="320039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6" name="Rectangle 80"/>
            <p:cNvSpPr>
              <a:spLocks noChangeArrowheads="1"/>
            </p:cNvSpPr>
            <p:nvPr/>
          </p:nvSpPr>
          <p:spPr bwMode="auto">
            <a:xfrm>
              <a:off x="6548815" y="1609927"/>
              <a:ext cx="318587" cy="318737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7" name="Rectangle 81"/>
            <p:cNvSpPr>
              <a:spLocks noChangeArrowheads="1"/>
            </p:cNvSpPr>
            <p:nvPr/>
          </p:nvSpPr>
          <p:spPr bwMode="auto">
            <a:xfrm>
              <a:off x="6548815" y="1928664"/>
              <a:ext cx="318587" cy="320039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8" name="Rectangle 82"/>
            <p:cNvSpPr>
              <a:spLocks noChangeArrowheads="1"/>
            </p:cNvSpPr>
            <p:nvPr/>
          </p:nvSpPr>
          <p:spPr bwMode="auto">
            <a:xfrm>
              <a:off x="5270566" y="1289888"/>
              <a:ext cx="318587" cy="320039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9" name="Rectangle 83"/>
            <p:cNvSpPr>
              <a:spLocks noChangeArrowheads="1"/>
            </p:cNvSpPr>
            <p:nvPr/>
          </p:nvSpPr>
          <p:spPr bwMode="auto">
            <a:xfrm>
              <a:off x="5270566" y="1609927"/>
              <a:ext cx="318587" cy="318737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0" name="Rectangle 84"/>
            <p:cNvSpPr>
              <a:spLocks noChangeArrowheads="1"/>
            </p:cNvSpPr>
            <p:nvPr/>
          </p:nvSpPr>
          <p:spPr bwMode="auto">
            <a:xfrm>
              <a:off x="5270566" y="1928664"/>
              <a:ext cx="318587" cy="320039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1" name="Rectangle 85"/>
            <p:cNvSpPr>
              <a:spLocks noChangeArrowheads="1"/>
            </p:cNvSpPr>
            <p:nvPr/>
          </p:nvSpPr>
          <p:spPr bwMode="auto">
            <a:xfrm>
              <a:off x="4950679" y="1289888"/>
              <a:ext cx="319887" cy="320039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2" name="Rectangle 86"/>
            <p:cNvSpPr>
              <a:spLocks noChangeArrowheads="1"/>
            </p:cNvSpPr>
            <p:nvPr/>
          </p:nvSpPr>
          <p:spPr bwMode="auto">
            <a:xfrm>
              <a:off x="4950679" y="1609927"/>
              <a:ext cx="319887" cy="318737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3" name="Rectangle 87"/>
            <p:cNvSpPr>
              <a:spLocks noChangeArrowheads="1"/>
            </p:cNvSpPr>
            <p:nvPr/>
          </p:nvSpPr>
          <p:spPr bwMode="auto">
            <a:xfrm>
              <a:off x="4950679" y="1928664"/>
              <a:ext cx="319887" cy="320039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4" name="Rectangle 88"/>
            <p:cNvSpPr>
              <a:spLocks noChangeArrowheads="1"/>
            </p:cNvSpPr>
            <p:nvPr/>
          </p:nvSpPr>
          <p:spPr bwMode="auto">
            <a:xfrm>
              <a:off x="4630792" y="1289888"/>
              <a:ext cx="319887" cy="320039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5" name="Rectangle 89"/>
            <p:cNvSpPr>
              <a:spLocks noChangeArrowheads="1"/>
            </p:cNvSpPr>
            <p:nvPr/>
          </p:nvSpPr>
          <p:spPr bwMode="auto">
            <a:xfrm>
              <a:off x="4630792" y="1609927"/>
              <a:ext cx="319887" cy="318737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6" name="Rectangle 90"/>
            <p:cNvSpPr>
              <a:spLocks noChangeArrowheads="1"/>
            </p:cNvSpPr>
            <p:nvPr/>
          </p:nvSpPr>
          <p:spPr bwMode="auto">
            <a:xfrm>
              <a:off x="4630792" y="1928664"/>
              <a:ext cx="319887" cy="320039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7" name="Rectangle 91"/>
            <p:cNvSpPr>
              <a:spLocks noChangeArrowheads="1"/>
            </p:cNvSpPr>
            <p:nvPr/>
          </p:nvSpPr>
          <p:spPr bwMode="auto">
            <a:xfrm>
              <a:off x="2394181" y="1289888"/>
              <a:ext cx="318587" cy="320039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8" name="Rectangle 92"/>
            <p:cNvSpPr>
              <a:spLocks noChangeArrowheads="1"/>
            </p:cNvSpPr>
            <p:nvPr/>
          </p:nvSpPr>
          <p:spPr bwMode="auto">
            <a:xfrm>
              <a:off x="2394181" y="1609927"/>
              <a:ext cx="318587" cy="318737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9" name="Rectangle 93"/>
            <p:cNvSpPr>
              <a:spLocks noChangeArrowheads="1"/>
            </p:cNvSpPr>
            <p:nvPr/>
          </p:nvSpPr>
          <p:spPr bwMode="auto">
            <a:xfrm>
              <a:off x="2394181" y="1928664"/>
              <a:ext cx="318587" cy="320039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30" name="Rectangle 94"/>
            <p:cNvSpPr>
              <a:spLocks noChangeArrowheads="1"/>
            </p:cNvSpPr>
            <p:nvPr/>
          </p:nvSpPr>
          <p:spPr bwMode="auto">
            <a:xfrm>
              <a:off x="2394181" y="2248701"/>
              <a:ext cx="318587" cy="320039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31" name="Rectangle 95"/>
            <p:cNvSpPr>
              <a:spLocks noChangeArrowheads="1"/>
            </p:cNvSpPr>
            <p:nvPr/>
          </p:nvSpPr>
          <p:spPr bwMode="auto">
            <a:xfrm>
              <a:off x="2712768" y="1289888"/>
              <a:ext cx="319887" cy="320039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32" name="Rectangle 96"/>
            <p:cNvSpPr>
              <a:spLocks noChangeArrowheads="1"/>
            </p:cNvSpPr>
            <p:nvPr/>
          </p:nvSpPr>
          <p:spPr bwMode="auto">
            <a:xfrm>
              <a:off x="2712768" y="1609927"/>
              <a:ext cx="319887" cy="318737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33" name="Rectangle 97"/>
            <p:cNvSpPr>
              <a:spLocks noChangeArrowheads="1"/>
            </p:cNvSpPr>
            <p:nvPr/>
          </p:nvSpPr>
          <p:spPr bwMode="auto">
            <a:xfrm>
              <a:off x="2712768" y="1928664"/>
              <a:ext cx="319887" cy="320039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34" name="Rectangle 98"/>
            <p:cNvSpPr>
              <a:spLocks noChangeArrowheads="1"/>
            </p:cNvSpPr>
            <p:nvPr/>
          </p:nvSpPr>
          <p:spPr bwMode="auto">
            <a:xfrm>
              <a:off x="2712768" y="2248701"/>
              <a:ext cx="319887" cy="320039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35" name="Rectangle 99"/>
            <p:cNvSpPr>
              <a:spLocks noChangeArrowheads="1"/>
            </p:cNvSpPr>
            <p:nvPr/>
          </p:nvSpPr>
          <p:spPr bwMode="auto">
            <a:xfrm>
              <a:off x="3032656" y="1289888"/>
              <a:ext cx="319887" cy="320039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36" name="Rectangle 100"/>
            <p:cNvSpPr>
              <a:spLocks noChangeArrowheads="1"/>
            </p:cNvSpPr>
            <p:nvPr/>
          </p:nvSpPr>
          <p:spPr bwMode="auto">
            <a:xfrm>
              <a:off x="3032656" y="1609927"/>
              <a:ext cx="319887" cy="318737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37" name="Rectangle 101"/>
            <p:cNvSpPr>
              <a:spLocks noChangeArrowheads="1"/>
            </p:cNvSpPr>
            <p:nvPr/>
          </p:nvSpPr>
          <p:spPr bwMode="auto">
            <a:xfrm>
              <a:off x="3032656" y="1928664"/>
              <a:ext cx="319887" cy="320039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38" name="Rectangle 102"/>
            <p:cNvSpPr>
              <a:spLocks noChangeArrowheads="1"/>
            </p:cNvSpPr>
            <p:nvPr/>
          </p:nvSpPr>
          <p:spPr bwMode="auto">
            <a:xfrm>
              <a:off x="3032656" y="2248701"/>
              <a:ext cx="319887" cy="320039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39" name="Rectangle 103"/>
            <p:cNvSpPr>
              <a:spLocks noChangeArrowheads="1"/>
            </p:cNvSpPr>
            <p:nvPr/>
          </p:nvSpPr>
          <p:spPr bwMode="auto">
            <a:xfrm>
              <a:off x="3352542" y="1289888"/>
              <a:ext cx="319887" cy="320039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0" name="Rectangle 104"/>
            <p:cNvSpPr>
              <a:spLocks noChangeArrowheads="1"/>
            </p:cNvSpPr>
            <p:nvPr/>
          </p:nvSpPr>
          <p:spPr bwMode="auto">
            <a:xfrm>
              <a:off x="3352542" y="1609927"/>
              <a:ext cx="319887" cy="318737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1" name="Rectangle 105"/>
            <p:cNvSpPr>
              <a:spLocks noChangeArrowheads="1"/>
            </p:cNvSpPr>
            <p:nvPr/>
          </p:nvSpPr>
          <p:spPr bwMode="auto">
            <a:xfrm>
              <a:off x="3352542" y="1928664"/>
              <a:ext cx="319887" cy="320039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2" name="Rectangle 106"/>
            <p:cNvSpPr>
              <a:spLocks noChangeArrowheads="1"/>
            </p:cNvSpPr>
            <p:nvPr/>
          </p:nvSpPr>
          <p:spPr bwMode="auto">
            <a:xfrm>
              <a:off x="3352542" y="2248701"/>
              <a:ext cx="319887" cy="320039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3" name="Rectangle 107"/>
            <p:cNvSpPr>
              <a:spLocks noChangeArrowheads="1"/>
            </p:cNvSpPr>
            <p:nvPr/>
          </p:nvSpPr>
          <p:spPr bwMode="auto">
            <a:xfrm>
              <a:off x="3672429" y="1289888"/>
              <a:ext cx="318587" cy="320039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4" name="Rectangle 108"/>
            <p:cNvSpPr>
              <a:spLocks noChangeArrowheads="1"/>
            </p:cNvSpPr>
            <p:nvPr/>
          </p:nvSpPr>
          <p:spPr bwMode="auto">
            <a:xfrm>
              <a:off x="3672429" y="1609927"/>
              <a:ext cx="318587" cy="318737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5" name="Rectangle 109"/>
            <p:cNvSpPr>
              <a:spLocks noChangeArrowheads="1"/>
            </p:cNvSpPr>
            <p:nvPr/>
          </p:nvSpPr>
          <p:spPr bwMode="auto">
            <a:xfrm>
              <a:off x="3672429" y="1928664"/>
              <a:ext cx="318587" cy="320039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6" name="Rectangle 110"/>
            <p:cNvSpPr>
              <a:spLocks noChangeArrowheads="1"/>
            </p:cNvSpPr>
            <p:nvPr/>
          </p:nvSpPr>
          <p:spPr bwMode="auto">
            <a:xfrm>
              <a:off x="3672429" y="2248701"/>
              <a:ext cx="318587" cy="320039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7" name="Rectangle 111"/>
            <p:cNvSpPr>
              <a:spLocks noChangeArrowheads="1"/>
            </p:cNvSpPr>
            <p:nvPr/>
          </p:nvSpPr>
          <p:spPr bwMode="auto">
            <a:xfrm>
              <a:off x="3991017" y="1289888"/>
              <a:ext cx="319887" cy="320039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8" name="Rectangle 112"/>
            <p:cNvSpPr>
              <a:spLocks noChangeArrowheads="1"/>
            </p:cNvSpPr>
            <p:nvPr/>
          </p:nvSpPr>
          <p:spPr bwMode="auto">
            <a:xfrm>
              <a:off x="3991017" y="1609927"/>
              <a:ext cx="319887" cy="318737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9" name="Rectangle 113"/>
            <p:cNvSpPr>
              <a:spLocks noChangeArrowheads="1"/>
            </p:cNvSpPr>
            <p:nvPr/>
          </p:nvSpPr>
          <p:spPr bwMode="auto">
            <a:xfrm>
              <a:off x="3991017" y="1928664"/>
              <a:ext cx="319887" cy="320039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50" name="Rectangle 114"/>
            <p:cNvSpPr>
              <a:spLocks noChangeArrowheads="1"/>
            </p:cNvSpPr>
            <p:nvPr/>
          </p:nvSpPr>
          <p:spPr bwMode="auto">
            <a:xfrm>
              <a:off x="3991017" y="2248701"/>
              <a:ext cx="319887" cy="320039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51" name="Rectangle 115"/>
            <p:cNvSpPr>
              <a:spLocks noChangeArrowheads="1"/>
            </p:cNvSpPr>
            <p:nvPr/>
          </p:nvSpPr>
          <p:spPr bwMode="auto">
            <a:xfrm>
              <a:off x="4310904" y="1289888"/>
              <a:ext cx="319887" cy="320039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52" name="Rectangle 116"/>
            <p:cNvSpPr>
              <a:spLocks noChangeArrowheads="1"/>
            </p:cNvSpPr>
            <p:nvPr/>
          </p:nvSpPr>
          <p:spPr bwMode="auto">
            <a:xfrm>
              <a:off x="4310904" y="1609927"/>
              <a:ext cx="319887" cy="318737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53" name="Rectangle 117"/>
            <p:cNvSpPr>
              <a:spLocks noChangeArrowheads="1"/>
            </p:cNvSpPr>
            <p:nvPr/>
          </p:nvSpPr>
          <p:spPr bwMode="auto">
            <a:xfrm>
              <a:off x="4310904" y="1928664"/>
              <a:ext cx="319887" cy="320039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54" name="Rectangle 118"/>
            <p:cNvSpPr>
              <a:spLocks noChangeArrowheads="1"/>
            </p:cNvSpPr>
            <p:nvPr/>
          </p:nvSpPr>
          <p:spPr bwMode="auto">
            <a:xfrm>
              <a:off x="4310904" y="2248701"/>
              <a:ext cx="319887" cy="320039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215319" y="6234436"/>
            <a:ext cx="498855" cy="411327"/>
            <a:chOff x="119657" y="6331229"/>
            <a:chExt cx="498855" cy="411327"/>
          </a:xfrm>
        </p:grpSpPr>
        <p:sp>
          <p:nvSpPr>
            <p:cNvPr id="125" name="Octagon 124"/>
            <p:cNvSpPr/>
            <p:nvPr/>
          </p:nvSpPr>
          <p:spPr>
            <a:xfrm>
              <a:off x="163422" y="6331229"/>
              <a:ext cx="411327" cy="411327"/>
            </a:xfrm>
            <a:prstGeom prst="octago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6" name="Text Box 30"/>
            <p:cNvSpPr txBox="1">
              <a:spLocks noChangeArrowheads="1"/>
            </p:cNvSpPr>
            <p:nvPr/>
          </p:nvSpPr>
          <p:spPr bwMode="auto">
            <a:xfrm>
              <a:off x="119657" y="6406087"/>
              <a:ext cx="498855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40" rIns="91440">
              <a:spAutoFit/>
            </a:bodyPr>
            <a:lstStyle/>
            <a:p>
              <a:r>
                <a:rPr lang="en-US" sz="1100" dirty="0" smtClean="0">
                  <a:solidFill>
                    <a:srgbClr val="FFFFFF"/>
                  </a:solidFill>
                  <a:latin typeface="Arial Narrow" panose="020B0606020202030204" pitchFamily="34" charset="0"/>
                </a:rPr>
                <a:t>STOP</a:t>
              </a:r>
              <a:endParaRPr lang="en-US" sz="1100" dirty="0">
                <a:solidFill>
                  <a:srgbClr val="FFFFFF"/>
                </a:solidFill>
                <a:latin typeface="Arial Narrow" panose="020B060602020203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937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937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9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937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937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9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937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937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9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938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938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9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938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938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9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938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938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9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600"/>
                            </p:stCondLst>
                            <p:childTnLst>
                              <p:par>
                                <p:cTn id="9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377" grpId="0"/>
      <p:bldP spid="139378" grpId="0"/>
      <p:bldP spid="139379" grpId="0"/>
      <p:bldP spid="139380" grpId="0"/>
      <p:bldP spid="139381" grpId="0"/>
      <p:bldP spid="139382" grpId="0"/>
      <p:bldP spid="139383" grpId="0"/>
      <p:bldP spid="139384" grpId="0"/>
      <p:bldP spid="139385" grpId="0"/>
      <p:bldP spid="139386" grpId="0"/>
      <p:bldP spid="139387" grpId="0"/>
      <p:bldP spid="13938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447800" y="395288"/>
            <a:ext cx="60007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buFont typeface="Wingdings" pitchFamily="2" charset="2"/>
              <a:buNone/>
              <a:tabLst>
                <a:tab pos="457200" algn="l"/>
              </a:tabLst>
            </a:pPr>
            <a:r>
              <a:rPr lang="en-US" i="1"/>
              <a:t>Hints at the Scientific Atom (cont.)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479425" y="1004888"/>
            <a:ext cx="37496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-- John Dalton (1803): </a:t>
            </a:r>
          </a:p>
        </p:txBody>
      </p:sp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5397050" y="4036547"/>
            <a:ext cx="16610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 dirty="0">
                <a:solidFill>
                  <a:schemeClr val="tx1"/>
                </a:solidFill>
              </a:rPr>
              <a:t>8 </a:t>
            </a:r>
            <a:r>
              <a:rPr lang="en-US" b="0" dirty="0" err="1" smtClean="0">
                <a:solidFill>
                  <a:schemeClr val="tx1"/>
                </a:solidFill>
              </a:rPr>
              <a:t>m.u</a:t>
            </a:r>
            <a:r>
              <a:rPr lang="en-US" b="0" dirty="0" smtClean="0">
                <a:solidFill>
                  <a:schemeClr val="tx1"/>
                </a:solidFill>
              </a:rPr>
              <a:t>. </a:t>
            </a:r>
            <a:r>
              <a:rPr lang="en-US" b="0" dirty="0">
                <a:solidFill>
                  <a:schemeClr val="tx1"/>
                </a:solidFill>
              </a:rPr>
              <a:t>O 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91650" y="4038600"/>
            <a:ext cx="5157788" cy="2514600"/>
            <a:chOff x="432" y="2544"/>
            <a:chExt cx="3249" cy="1584"/>
          </a:xfrm>
        </p:grpSpPr>
        <p:sp>
          <p:nvSpPr>
            <p:cNvPr id="5140" name="Rectangle 6"/>
            <p:cNvSpPr>
              <a:spLocks noChangeArrowheads="1"/>
            </p:cNvSpPr>
            <p:nvPr/>
          </p:nvSpPr>
          <p:spPr bwMode="auto">
            <a:xfrm>
              <a:off x="432" y="2544"/>
              <a:ext cx="321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 b="0"/>
                <a:t>e.g., 	water…………………….. </a:t>
              </a:r>
            </a:p>
          </p:txBody>
        </p:sp>
        <p:sp>
          <p:nvSpPr>
            <p:cNvPr id="5141" name="Rectangle 7"/>
            <p:cNvSpPr>
              <a:spLocks noChangeArrowheads="1"/>
            </p:cNvSpPr>
            <p:nvPr/>
          </p:nvSpPr>
          <p:spPr bwMode="auto">
            <a:xfrm>
              <a:off x="1008" y="3465"/>
              <a:ext cx="260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 b="0"/>
                <a:t>chromium(II) oxide…….. </a:t>
              </a:r>
            </a:p>
          </p:txBody>
        </p:sp>
        <p:sp>
          <p:nvSpPr>
            <p:cNvPr id="5142" name="Rectangle 8"/>
            <p:cNvSpPr>
              <a:spLocks noChangeArrowheads="1"/>
            </p:cNvSpPr>
            <p:nvPr/>
          </p:nvSpPr>
          <p:spPr bwMode="auto">
            <a:xfrm>
              <a:off x="1008" y="2889"/>
              <a:ext cx="267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 b="0"/>
                <a:t>hydrogen peroxide..……. </a:t>
              </a:r>
            </a:p>
          </p:txBody>
        </p:sp>
        <p:sp>
          <p:nvSpPr>
            <p:cNvPr id="5143" name="Rectangle 9"/>
            <p:cNvSpPr>
              <a:spLocks noChangeArrowheads="1"/>
            </p:cNvSpPr>
            <p:nvPr/>
          </p:nvSpPr>
          <p:spPr bwMode="auto">
            <a:xfrm>
              <a:off x="1006" y="3801"/>
              <a:ext cx="263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 b="0"/>
                <a:t>chromium(VI) oxide……. </a:t>
              </a:r>
            </a:p>
          </p:txBody>
        </p:sp>
      </p:grpSp>
      <p:sp>
        <p:nvSpPr>
          <p:cNvPr id="123914" name="Rectangle 10"/>
          <p:cNvSpPr>
            <a:spLocks noChangeArrowheads="1"/>
          </p:cNvSpPr>
          <p:nvPr/>
        </p:nvSpPr>
        <p:spPr bwMode="auto">
          <a:xfrm>
            <a:off x="7019925" y="4036547"/>
            <a:ext cx="16417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 dirty="0">
                <a:solidFill>
                  <a:schemeClr val="tx1"/>
                </a:solidFill>
              </a:rPr>
              <a:t>1 </a:t>
            </a:r>
            <a:r>
              <a:rPr lang="en-US" b="0" dirty="0" err="1" smtClean="0">
                <a:solidFill>
                  <a:schemeClr val="tx1"/>
                </a:solidFill>
              </a:rPr>
              <a:t>m.u</a:t>
            </a:r>
            <a:r>
              <a:rPr lang="en-US" b="0" dirty="0" smtClean="0">
                <a:solidFill>
                  <a:schemeClr val="tx1"/>
                </a:solidFill>
              </a:rPr>
              <a:t>. </a:t>
            </a:r>
            <a:r>
              <a:rPr lang="en-US" b="0" dirty="0">
                <a:solidFill>
                  <a:schemeClr val="tx1"/>
                </a:solidFill>
              </a:rPr>
              <a:t>H </a:t>
            </a:r>
          </a:p>
        </p:txBody>
      </p:sp>
      <p:sp>
        <p:nvSpPr>
          <p:cNvPr id="123915" name="Rectangle 11"/>
          <p:cNvSpPr>
            <a:spLocks noChangeArrowheads="1"/>
          </p:cNvSpPr>
          <p:nvPr/>
        </p:nvSpPr>
        <p:spPr bwMode="auto">
          <a:xfrm>
            <a:off x="6813332" y="4038600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chemeClr val="tx1"/>
                </a:solidFill>
              </a:rPr>
              <a:t>: </a:t>
            </a:r>
          </a:p>
        </p:txBody>
      </p:sp>
      <p:sp>
        <p:nvSpPr>
          <p:cNvPr id="123916" name="Rectangle 12"/>
          <p:cNvSpPr>
            <a:spLocks noChangeArrowheads="1"/>
          </p:cNvSpPr>
          <p:nvPr/>
        </p:nvSpPr>
        <p:spPr bwMode="auto">
          <a:xfrm>
            <a:off x="5168450" y="4584234"/>
            <a:ext cx="186140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 dirty="0">
                <a:solidFill>
                  <a:schemeClr val="tx1"/>
                </a:solidFill>
              </a:rPr>
              <a:t>16 </a:t>
            </a:r>
            <a:r>
              <a:rPr lang="en-US" b="0" dirty="0" err="1" smtClean="0">
                <a:solidFill>
                  <a:schemeClr val="tx1"/>
                </a:solidFill>
              </a:rPr>
              <a:t>m.u</a:t>
            </a:r>
            <a:r>
              <a:rPr lang="en-US" b="0" dirty="0" smtClean="0">
                <a:solidFill>
                  <a:schemeClr val="tx1"/>
                </a:solidFill>
              </a:rPr>
              <a:t>. </a:t>
            </a:r>
            <a:r>
              <a:rPr lang="en-US" b="0" dirty="0">
                <a:solidFill>
                  <a:schemeClr val="tx1"/>
                </a:solidFill>
              </a:rPr>
              <a:t>O </a:t>
            </a:r>
          </a:p>
        </p:txBody>
      </p:sp>
      <p:sp>
        <p:nvSpPr>
          <p:cNvPr id="123917" name="Rectangle 13"/>
          <p:cNvSpPr>
            <a:spLocks noChangeArrowheads="1"/>
          </p:cNvSpPr>
          <p:nvPr/>
        </p:nvSpPr>
        <p:spPr bwMode="auto">
          <a:xfrm>
            <a:off x="7019925" y="4584234"/>
            <a:ext cx="16417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 dirty="0">
                <a:solidFill>
                  <a:schemeClr val="tx1"/>
                </a:solidFill>
              </a:rPr>
              <a:t>1 </a:t>
            </a:r>
            <a:r>
              <a:rPr lang="en-US" b="0" dirty="0" err="1" smtClean="0">
                <a:solidFill>
                  <a:schemeClr val="tx1"/>
                </a:solidFill>
              </a:rPr>
              <a:t>m.u</a:t>
            </a:r>
            <a:r>
              <a:rPr lang="en-US" b="0" dirty="0" smtClean="0">
                <a:solidFill>
                  <a:schemeClr val="tx1"/>
                </a:solidFill>
              </a:rPr>
              <a:t>. </a:t>
            </a:r>
            <a:r>
              <a:rPr lang="en-US" b="0" dirty="0">
                <a:solidFill>
                  <a:schemeClr val="tx1"/>
                </a:solidFill>
              </a:rPr>
              <a:t>H </a:t>
            </a:r>
          </a:p>
        </p:txBody>
      </p:sp>
      <p:sp>
        <p:nvSpPr>
          <p:cNvPr id="123918" name="Rectangle 14"/>
          <p:cNvSpPr>
            <a:spLocks noChangeArrowheads="1"/>
          </p:cNvSpPr>
          <p:nvPr/>
        </p:nvSpPr>
        <p:spPr bwMode="auto">
          <a:xfrm>
            <a:off x="6844864" y="4586288"/>
            <a:ext cx="381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 dirty="0">
                <a:solidFill>
                  <a:schemeClr val="tx1"/>
                </a:solidFill>
              </a:rPr>
              <a:t>: </a:t>
            </a:r>
          </a:p>
        </p:txBody>
      </p:sp>
      <p:sp>
        <p:nvSpPr>
          <p:cNvPr id="123919" name="Rectangle 15"/>
          <p:cNvSpPr>
            <a:spLocks noChangeArrowheads="1"/>
          </p:cNvSpPr>
          <p:nvPr/>
        </p:nvSpPr>
        <p:spPr bwMode="auto">
          <a:xfrm>
            <a:off x="5089075" y="5484347"/>
            <a:ext cx="196239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 dirty="0">
                <a:solidFill>
                  <a:schemeClr val="tx1"/>
                </a:solidFill>
              </a:rPr>
              <a:t>13 </a:t>
            </a:r>
            <a:r>
              <a:rPr lang="en-US" b="0" dirty="0" err="1" smtClean="0">
                <a:solidFill>
                  <a:schemeClr val="tx1"/>
                </a:solidFill>
              </a:rPr>
              <a:t>m.u</a:t>
            </a:r>
            <a:r>
              <a:rPr lang="en-US" b="0" dirty="0" smtClean="0">
                <a:solidFill>
                  <a:schemeClr val="tx1"/>
                </a:solidFill>
              </a:rPr>
              <a:t>. </a:t>
            </a:r>
            <a:r>
              <a:rPr lang="en-US" b="0" dirty="0">
                <a:solidFill>
                  <a:schemeClr val="tx1"/>
                </a:solidFill>
              </a:rPr>
              <a:t>Cr </a:t>
            </a:r>
          </a:p>
        </p:txBody>
      </p:sp>
      <p:sp>
        <p:nvSpPr>
          <p:cNvPr id="123920" name="Rectangle 16"/>
          <p:cNvSpPr>
            <a:spLocks noChangeArrowheads="1"/>
          </p:cNvSpPr>
          <p:nvPr/>
        </p:nvSpPr>
        <p:spPr bwMode="auto">
          <a:xfrm>
            <a:off x="7019925" y="5484347"/>
            <a:ext cx="16610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 dirty="0">
                <a:solidFill>
                  <a:schemeClr val="tx1"/>
                </a:solidFill>
              </a:rPr>
              <a:t>4 </a:t>
            </a:r>
            <a:r>
              <a:rPr lang="en-US" b="0" dirty="0" err="1" smtClean="0">
                <a:solidFill>
                  <a:schemeClr val="tx1"/>
                </a:solidFill>
              </a:rPr>
              <a:t>m.u</a:t>
            </a:r>
            <a:r>
              <a:rPr lang="en-US" b="0" dirty="0" smtClean="0">
                <a:solidFill>
                  <a:schemeClr val="tx1"/>
                </a:solidFill>
              </a:rPr>
              <a:t>. </a:t>
            </a:r>
            <a:r>
              <a:rPr lang="en-US" b="0" dirty="0">
                <a:solidFill>
                  <a:schemeClr val="tx1"/>
                </a:solidFill>
              </a:rPr>
              <a:t>O </a:t>
            </a:r>
          </a:p>
        </p:txBody>
      </p:sp>
      <p:sp>
        <p:nvSpPr>
          <p:cNvPr id="123921" name="Rectangle 17"/>
          <p:cNvSpPr>
            <a:spLocks noChangeArrowheads="1"/>
          </p:cNvSpPr>
          <p:nvPr/>
        </p:nvSpPr>
        <p:spPr bwMode="auto">
          <a:xfrm>
            <a:off x="6844864" y="5486400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chemeClr val="tx1"/>
                </a:solidFill>
              </a:rPr>
              <a:t>: </a:t>
            </a:r>
          </a:p>
        </p:txBody>
      </p:sp>
      <p:sp>
        <p:nvSpPr>
          <p:cNvPr id="123922" name="Rectangle 18"/>
          <p:cNvSpPr>
            <a:spLocks noChangeArrowheads="1"/>
          </p:cNvSpPr>
          <p:nvPr/>
        </p:nvSpPr>
        <p:spPr bwMode="auto">
          <a:xfrm>
            <a:off x="5092250" y="6032034"/>
            <a:ext cx="196239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 dirty="0">
                <a:solidFill>
                  <a:schemeClr val="tx1"/>
                </a:solidFill>
              </a:rPr>
              <a:t>13 </a:t>
            </a:r>
            <a:r>
              <a:rPr lang="en-US" b="0" dirty="0" err="1" smtClean="0">
                <a:solidFill>
                  <a:schemeClr val="tx1"/>
                </a:solidFill>
              </a:rPr>
              <a:t>m.u</a:t>
            </a:r>
            <a:r>
              <a:rPr lang="en-US" b="0" dirty="0" smtClean="0">
                <a:solidFill>
                  <a:schemeClr val="tx1"/>
                </a:solidFill>
              </a:rPr>
              <a:t>. </a:t>
            </a:r>
            <a:r>
              <a:rPr lang="en-US" b="0" dirty="0">
                <a:solidFill>
                  <a:schemeClr val="tx1"/>
                </a:solidFill>
              </a:rPr>
              <a:t>Cr </a:t>
            </a:r>
          </a:p>
        </p:txBody>
      </p:sp>
      <p:sp>
        <p:nvSpPr>
          <p:cNvPr id="123923" name="Rectangle 19"/>
          <p:cNvSpPr>
            <a:spLocks noChangeArrowheads="1"/>
          </p:cNvSpPr>
          <p:nvPr/>
        </p:nvSpPr>
        <p:spPr bwMode="auto">
          <a:xfrm>
            <a:off x="7019925" y="6032034"/>
            <a:ext cx="186140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 dirty="0">
                <a:solidFill>
                  <a:schemeClr val="tx1"/>
                </a:solidFill>
              </a:rPr>
              <a:t>12 </a:t>
            </a:r>
            <a:r>
              <a:rPr lang="en-US" b="0" dirty="0" err="1" smtClean="0">
                <a:solidFill>
                  <a:schemeClr val="tx1"/>
                </a:solidFill>
              </a:rPr>
              <a:t>m.u</a:t>
            </a:r>
            <a:r>
              <a:rPr lang="en-US" b="0" dirty="0" smtClean="0">
                <a:solidFill>
                  <a:schemeClr val="tx1"/>
                </a:solidFill>
              </a:rPr>
              <a:t>. </a:t>
            </a:r>
            <a:r>
              <a:rPr lang="en-US" b="0" dirty="0">
                <a:solidFill>
                  <a:schemeClr val="tx1"/>
                </a:solidFill>
              </a:rPr>
              <a:t>O </a:t>
            </a:r>
          </a:p>
        </p:txBody>
      </p:sp>
      <p:sp>
        <p:nvSpPr>
          <p:cNvPr id="123924" name="Rectangle 20"/>
          <p:cNvSpPr>
            <a:spLocks noChangeArrowheads="1"/>
          </p:cNvSpPr>
          <p:nvPr/>
        </p:nvSpPr>
        <p:spPr bwMode="auto">
          <a:xfrm>
            <a:off x="6844864" y="6034088"/>
            <a:ext cx="381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chemeClr val="tx1"/>
                </a:solidFill>
              </a:rPr>
              <a:t>: </a:t>
            </a:r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854075" y="1274763"/>
            <a:ext cx="7697788" cy="2582862"/>
            <a:chOff x="538" y="803"/>
            <a:chExt cx="4849" cy="1627"/>
          </a:xfrm>
        </p:grpSpPr>
        <p:sp>
          <p:nvSpPr>
            <p:cNvPr id="5138" name="Rectangle 24"/>
            <p:cNvSpPr>
              <a:spLocks noChangeArrowheads="1"/>
            </p:cNvSpPr>
            <p:nvPr/>
          </p:nvSpPr>
          <p:spPr bwMode="auto">
            <a:xfrm>
              <a:off x="538" y="1027"/>
              <a:ext cx="3518" cy="1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indent="274638" algn="l"/>
              <a:r>
                <a:rPr lang="en-US" b="0" u="sng"/>
                <a:t>law of multiple proportions</a:t>
              </a:r>
              <a:r>
                <a:rPr lang="en-US" b="0"/>
                <a:t>: When two different compounds have same two elements, equal mass of one element results in integer multiple of mass of other. </a:t>
              </a:r>
            </a:p>
          </p:txBody>
        </p:sp>
        <p:pic>
          <p:nvPicPr>
            <p:cNvPr id="5139" name="Picture 25" descr="s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79" y="803"/>
              <a:ext cx="1208" cy="1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3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3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3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3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23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3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2000" fill="hold"/>
                                        <p:tgtEl>
                                          <p:spTgt spid="1239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23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23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23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23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23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23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5" dur="2000" fill="hold"/>
                                        <p:tgtEl>
                                          <p:spTgt spid="1239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1239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2000" fill="hold"/>
                                        <p:tgtEl>
                                          <p:spTgt spid="1239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2000" fill="hold"/>
                                        <p:tgtEl>
                                          <p:spTgt spid="1239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8" grpId="0"/>
      <p:bldP spid="123908" grpId="1"/>
      <p:bldP spid="123914" grpId="0"/>
      <p:bldP spid="123914" grpId="1"/>
      <p:bldP spid="123915" grpId="0"/>
      <p:bldP spid="123916" grpId="0"/>
      <p:bldP spid="123916" grpId="1"/>
      <p:bldP spid="123917" grpId="0"/>
      <p:bldP spid="123917" grpId="1"/>
      <p:bldP spid="123918" grpId="0"/>
      <p:bldP spid="123919" grpId="0"/>
      <p:bldP spid="123919" grpId="1"/>
      <p:bldP spid="123920" grpId="0"/>
      <p:bldP spid="123920" grpId="1"/>
      <p:bldP spid="123921" grpId="0"/>
      <p:bldP spid="123922" grpId="0"/>
      <p:bldP spid="123922" grpId="1"/>
      <p:bldP spid="123923" grpId="0"/>
      <p:bldP spid="123923" grpId="1"/>
      <p:bldP spid="12392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ChangeArrowheads="1"/>
          </p:cNvSpPr>
          <p:nvPr/>
        </p:nvSpPr>
        <p:spPr bwMode="auto">
          <a:xfrm>
            <a:off x="1881188" y="5067300"/>
            <a:ext cx="7162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>
                <a:solidFill>
                  <a:schemeClr val="tx1"/>
                </a:solidFill>
              </a:rPr>
              <a:t>“When I see a cation, I see a positive ion;</a:t>
            </a: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3292475" y="71438"/>
            <a:ext cx="8572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 u="sng"/>
              <a:t>ion</a:t>
            </a:r>
            <a:r>
              <a:rPr lang="en-US" b="0"/>
              <a:t>: 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534988" y="1435100"/>
            <a:ext cx="2660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 u="sng"/>
              <a:t>anion</a:t>
            </a:r>
            <a:r>
              <a:rPr lang="en-US" b="0"/>
              <a:t>: a (–) ion 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4224338" y="1436688"/>
            <a:ext cx="27479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 u="sng"/>
              <a:t>cation</a:t>
            </a:r>
            <a:r>
              <a:rPr lang="en-US" b="0"/>
              <a:t>: a (+) ion </a:t>
            </a: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571500" y="2582863"/>
            <a:ext cx="5207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-- </a:t>
            </a: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84200" y="2016125"/>
            <a:ext cx="520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-- </a:t>
            </a:r>
          </a:p>
        </p:txBody>
      </p:sp>
      <p:sp>
        <p:nvSpPr>
          <p:cNvPr id="141320" name="Rectangle 8"/>
          <p:cNvSpPr>
            <a:spLocks noChangeArrowheads="1"/>
          </p:cNvSpPr>
          <p:nvPr/>
        </p:nvSpPr>
        <p:spPr bwMode="auto">
          <a:xfrm>
            <a:off x="4021138" y="74613"/>
            <a:ext cx="3965575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a charged particle</a:t>
            </a:r>
          </a:p>
          <a:p>
            <a:pPr algn="l"/>
            <a:r>
              <a:rPr lang="en-US" b="0"/>
              <a:t>(i.e., a charged atom or </a:t>
            </a:r>
          </a:p>
          <a:p>
            <a:pPr algn="l"/>
            <a:r>
              <a:rPr lang="en-US" b="0"/>
              <a:t>        group of atoms)</a:t>
            </a:r>
          </a:p>
        </p:txBody>
      </p:sp>
      <p:grpSp>
        <p:nvGrpSpPr>
          <p:cNvPr id="29705" name="Group 9"/>
          <p:cNvGrpSpPr>
            <a:grpSpLocks/>
          </p:cNvGrpSpPr>
          <p:nvPr/>
        </p:nvGrpSpPr>
        <p:grpSpPr bwMode="auto">
          <a:xfrm>
            <a:off x="2933700" y="588963"/>
            <a:ext cx="1371600" cy="884237"/>
            <a:chOff x="2304" y="622"/>
            <a:chExt cx="864" cy="530"/>
          </a:xfrm>
        </p:grpSpPr>
        <p:sp>
          <p:nvSpPr>
            <p:cNvPr id="29742" name="Freeform 10"/>
            <p:cNvSpPr>
              <a:spLocks/>
            </p:cNvSpPr>
            <p:nvPr/>
          </p:nvSpPr>
          <p:spPr bwMode="auto">
            <a:xfrm>
              <a:off x="2725" y="622"/>
              <a:ext cx="9" cy="292"/>
            </a:xfrm>
            <a:custGeom>
              <a:avLst/>
              <a:gdLst>
                <a:gd name="T0" fmla="*/ 0 w 9"/>
                <a:gd name="T1" fmla="*/ 0 h 292"/>
                <a:gd name="T2" fmla="*/ 9 w 9"/>
                <a:gd name="T3" fmla="*/ 292 h 292"/>
                <a:gd name="T4" fmla="*/ 0 60000 65536"/>
                <a:gd name="T5" fmla="*/ 0 60000 65536"/>
                <a:gd name="T6" fmla="*/ 0 w 9"/>
                <a:gd name="T7" fmla="*/ 0 h 292"/>
                <a:gd name="T8" fmla="*/ 9 w 9"/>
                <a:gd name="T9" fmla="*/ 292 h 29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" h="292">
                  <a:moveTo>
                    <a:pt x="0" y="0"/>
                  </a:moveTo>
                  <a:lnTo>
                    <a:pt x="9" y="292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43" name="Line 11"/>
            <p:cNvSpPr>
              <a:spLocks noChangeShapeType="1"/>
            </p:cNvSpPr>
            <p:nvPr/>
          </p:nvSpPr>
          <p:spPr bwMode="auto">
            <a:xfrm flipH="1">
              <a:off x="2304" y="912"/>
              <a:ext cx="432" cy="24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44" name="Line 12"/>
            <p:cNvSpPr>
              <a:spLocks noChangeShapeType="1"/>
            </p:cNvSpPr>
            <p:nvPr/>
          </p:nvSpPr>
          <p:spPr bwMode="auto">
            <a:xfrm>
              <a:off x="2736" y="912"/>
              <a:ext cx="432" cy="24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1325" name="Rectangle 13"/>
          <p:cNvSpPr>
            <a:spLocks noChangeArrowheads="1"/>
          </p:cNvSpPr>
          <p:nvPr/>
        </p:nvSpPr>
        <p:spPr bwMode="auto">
          <a:xfrm>
            <a:off x="952500" y="2016125"/>
            <a:ext cx="27574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more e</a:t>
            </a:r>
            <a:r>
              <a:rPr lang="en-US" b="0" baseline="30000"/>
              <a:t>–</a:t>
            </a:r>
            <a:r>
              <a:rPr lang="en-US" b="0"/>
              <a:t> than p</a:t>
            </a:r>
            <a:r>
              <a:rPr lang="en-US" b="0" baseline="30000"/>
              <a:t>+</a:t>
            </a:r>
            <a:r>
              <a:rPr lang="en-US" b="0"/>
              <a:t> </a:t>
            </a:r>
          </a:p>
        </p:txBody>
      </p:sp>
      <p:sp>
        <p:nvSpPr>
          <p:cNvPr id="141326" name="Rectangle 14"/>
          <p:cNvSpPr>
            <a:spLocks noChangeArrowheads="1"/>
          </p:cNvSpPr>
          <p:nvPr/>
        </p:nvSpPr>
        <p:spPr bwMode="auto">
          <a:xfrm>
            <a:off x="952500" y="2616200"/>
            <a:ext cx="26003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formed when…</a:t>
            </a:r>
          </a:p>
          <a:p>
            <a:pPr algn="l"/>
            <a:r>
              <a:rPr lang="en-US" b="0">
                <a:solidFill>
                  <a:schemeClr val="tx1"/>
                </a:solidFill>
              </a:rPr>
              <a:t>atoms gain e</a:t>
            </a:r>
            <a:r>
              <a:rPr lang="en-US" b="0" baseline="30000">
                <a:solidFill>
                  <a:schemeClr val="tx1"/>
                </a:solidFill>
              </a:rPr>
              <a:t>–</a:t>
            </a:r>
            <a:r>
              <a:rPr lang="en-US" b="0"/>
              <a:t> </a:t>
            </a:r>
          </a:p>
        </p:txBody>
      </p:sp>
      <p:sp>
        <p:nvSpPr>
          <p:cNvPr id="29708" name="Rectangle 15"/>
          <p:cNvSpPr>
            <a:spLocks noChangeArrowheads="1"/>
          </p:cNvSpPr>
          <p:nvPr/>
        </p:nvSpPr>
        <p:spPr bwMode="auto">
          <a:xfrm>
            <a:off x="4291013" y="2582863"/>
            <a:ext cx="5207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-- </a:t>
            </a:r>
          </a:p>
        </p:txBody>
      </p:sp>
      <p:sp>
        <p:nvSpPr>
          <p:cNvPr id="29709" name="Rectangle 16"/>
          <p:cNvSpPr>
            <a:spLocks noChangeArrowheads="1"/>
          </p:cNvSpPr>
          <p:nvPr/>
        </p:nvSpPr>
        <p:spPr bwMode="auto">
          <a:xfrm>
            <a:off x="4303713" y="2016125"/>
            <a:ext cx="520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-- </a:t>
            </a:r>
          </a:p>
        </p:txBody>
      </p:sp>
      <p:sp>
        <p:nvSpPr>
          <p:cNvPr id="141329" name="Rectangle 17"/>
          <p:cNvSpPr>
            <a:spLocks noChangeArrowheads="1"/>
          </p:cNvSpPr>
          <p:nvPr/>
        </p:nvSpPr>
        <p:spPr bwMode="auto">
          <a:xfrm>
            <a:off x="4672013" y="2016125"/>
            <a:ext cx="27574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more p</a:t>
            </a:r>
            <a:r>
              <a:rPr lang="en-US" b="0" baseline="30000"/>
              <a:t>+</a:t>
            </a:r>
            <a:r>
              <a:rPr lang="en-US" b="0"/>
              <a:t> than e</a:t>
            </a:r>
            <a:r>
              <a:rPr lang="en-US" b="0" baseline="30000"/>
              <a:t>–</a:t>
            </a:r>
            <a:r>
              <a:rPr lang="en-US" b="0"/>
              <a:t> </a:t>
            </a:r>
          </a:p>
        </p:txBody>
      </p:sp>
      <p:sp>
        <p:nvSpPr>
          <p:cNvPr id="141330" name="Rectangle 18"/>
          <p:cNvSpPr>
            <a:spLocks noChangeArrowheads="1"/>
          </p:cNvSpPr>
          <p:nvPr/>
        </p:nvSpPr>
        <p:spPr bwMode="auto">
          <a:xfrm>
            <a:off x="4672013" y="2616200"/>
            <a:ext cx="26003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formed when…</a:t>
            </a:r>
          </a:p>
          <a:p>
            <a:pPr algn="l"/>
            <a:r>
              <a:rPr lang="en-US" b="0">
                <a:solidFill>
                  <a:schemeClr val="tx1"/>
                </a:solidFill>
              </a:rPr>
              <a:t>atoms lose e</a:t>
            </a:r>
            <a:r>
              <a:rPr lang="en-US" b="0" baseline="30000">
                <a:solidFill>
                  <a:schemeClr val="tx1"/>
                </a:solidFill>
              </a:rPr>
              <a:t>–</a:t>
            </a:r>
            <a:r>
              <a:rPr lang="en-US" b="0"/>
              <a:t> </a:t>
            </a:r>
          </a:p>
        </p:txBody>
      </p:sp>
      <p:sp>
        <p:nvSpPr>
          <p:cNvPr id="141331" name="Rectangle 19"/>
          <p:cNvSpPr>
            <a:spLocks noChangeArrowheads="1"/>
          </p:cNvSpPr>
          <p:nvPr/>
        </p:nvSpPr>
        <p:spPr bwMode="auto">
          <a:xfrm>
            <a:off x="6221413" y="6557963"/>
            <a:ext cx="1625600" cy="968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1332" name="Rectangle 20"/>
          <p:cNvSpPr>
            <a:spLocks noChangeArrowheads="1"/>
          </p:cNvSpPr>
          <p:nvPr/>
        </p:nvSpPr>
        <p:spPr bwMode="auto">
          <a:xfrm>
            <a:off x="2284413" y="4162425"/>
            <a:ext cx="3968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 u="sng">
                <a:solidFill>
                  <a:srgbClr val="0066FF"/>
                </a:solidFill>
              </a:rPr>
              <a:t>A</a:t>
            </a:r>
          </a:p>
        </p:txBody>
      </p:sp>
      <p:sp>
        <p:nvSpPr>
          <p:cNvPr id="141333" name="Rectangle 21"/>
          <p:cNvSpPr>
            <a:spLocks noChangeArrowheads="1"/>
          </p:cNvSpPr>
          <p:nvPr/>
        </p:nvSpPr>
        <p:spPr bwMode="auto">
          <a:xfrm>
            <a:off x="2497138" y="4151313"/>
            <a:ext cx="381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 u="sng">
                <a:solidFill>
                  <a:srgbClr val="0066FF"/>
                </a:solidFill>
              </a:rPr>
              <a:t>n</a:t>
            </a:r>
          </a:p>
        </p:txBody>
      </p:sp>
      <p:sp>
        <p:nvSpPr>
          <p:cNvPr id="141334" name="Rectangle 22"/>
          <p:cNvSpPr>
            <a:spLocks noChangeArrowheads="1"/>
          </p:cNvSpPr>
          <p:nvPr/>
        </p:nvSpPr>
        <p:spPr bwMode="auto">
          <a:xfrm>
            <a:off x="2676525" y="4164013"/>
            <a:ext cx="8588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 u="sng">
                <a:solidFill>
                  <a:srgbClr val="0066FF"/>
                </a:solidFill>
              </a:rPr>
              <a:t>ions</a:t>
            </a:r>
          </a:p>
        </p:txBody>
      </p:sp>
      <p:sp>
        <p:nvSpPr>
          <p:cNvPr id="141335" name="Rectangle 23"/>
          <p:cNvSpPr>
            <a:spLocks noChangeArrowheads="1"/>
          </p:cNvSpPr>
          <p:nvPr/>
        </p:nvSpPr>
        <p:spPr bwMode="auto">
          <a:xfrm>
            <a:off x="4078288" y="4171950"/>
            <a:ext cx="15859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 u="sng">
                <a:solidFill>
                  <a:srgbClr val="0066FF"/>
                </a:solidFill>
              </a:rPr>
              <a:t>n</a:t>
            </a:r>
            <a:r>
              <a:rPr lang="en-US" b="0">
                <a:solidFill>
                  <a:schemeClr val="tx1"/>
                </a:solidFill>
              </a:rPr>
              <a:t>egative</a:t>
            </a:r>
          </a:p>
        </p:txBody>
      </p:sp>
      <p:sp>
        <p:nvSpPr>
          <p:cNvPr id="141336" name="Rectangle 24"/>
          <p:cNvSpPr>
            <a:spLocks noChangeArrowheads="1"/>
          </p:cNvSpPr>
          <p:nvPr/>
        </p:nvSpPr>
        <p:spPr bwMode="auto">
          <a:xfrm>
            <a:off x="5484813" y="4171950"/>
            <a:ext cx="10747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 u="sng">
                <a:solidFill>
                  <a:srgbClr val="0066FF"/>
                </a:solidFill>
              </a:rPr>
              <a:t>ions</a:t>
            </a:r>
            <a:r>
              <a:rPr lang="en-US" b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41337" name="Rectangle 25"/>
          <p:cNvSpPr>
            <a:spLocks noChangeArrowheads="1"/>
          </p:cNvSpPr>
          <p:nvPr/>
        </p:nvSpPr>
        <p:spPr bwMode="auto">
          <a:xfrm>
            <a:off x="3436938" y="4170363"/>
            <a:ext cx="7889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 u="sng">
                <a:solidFill>
                  <a:srgbClr val="0066FF"/>
                </a:solidFill>
              </a:rPr>
              <a:t>a</a:t>
            </a:r>
            <a:r>
              <a:rPr lang="en-US" b="0">
                <a:solidFill>
                  <a:schemeClr val="tx1"/>
                </a:solidFill>
              </a:rPr>
              <a:t>re</a:t>
            </a:r>
          </a:p>
        </p:txBody>
      </p:sp>
      <p:sp>
        <p:nvSpPr>
          <p:cNvPr id="141339" name="Freeform 27"/>
          <p:cNvSpPr>
            <a:spLocks/>
          </p:cNvSpPr>
          <p:nvPr/>
        </p:nvSpPr>
        <p:spPr bwMode="auto">
          <a:xfrm>
            <a:off x="2433638" y="4627563"/>
            <a:ext cx="1204912" cy="411162"/>
          </a:xfrm>
          <a:custGeom>
            <a:avLst/>
            <a:gdLst>
              <a:gd name="T0" fmla="*/ 0 w 714"/>
              <a:gd name="T1" fmla="*/ 2147483647 h 259"/>
              <a:gd name="T2" fmla="*/ 2147483647 w 714"/>
              <a:gd name="T3" fmla="*/ 2147483647 h 259"/>
              <a:gd name="T4" fmla="*/ 2147483647 w 714"/>
              <a:gd name="T5" fmla="*/ 2147483647 h 259"/>
              <a:gd name="T6" fmla="*/ 2147483647 w 714"/>
              <a:gd name="T7" fmla="*/ 2147483647 h 259"/>
              <a:gd name="T8" fmla="*/ 2147483647 w 714"/>
              <a:gd name="T9" fmla="*/ 0 h 2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14"/>
              <a:gd name="T16" fmla="*/ 0 h 259"/>
              <a:gd name="T17" fmla="*/ 714 w 714"/>
              <a:gd name="T18" fmla="*/ 259 h 2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14" h="259">
                <a:moveTo>
                  <a:pt x="0" y="18"/>
                </a:moveTo>
                <a:cubicBezTo>
                  <a:pt x="14" y="47"/>
                  <a:pt x="24" y="152"/>
                  <a:pt x="83" y="192"/>
                </a:cubicBezTo>
                <a:cubicBezTo>
                  <a:pt x="142" y="232"/>
                  <a:pt x="273" y="259"/>
                  <a:pt x="357" y="256"/>
                </a:cubicBezTo>
                <a:cubicBezTo>
                  <a:pt x="441" y="253"/>
                  <a:pt x="527" y="217"/>
                  <a:pt x="586" y="174"/>
                </a:cubicBezTo>
                <a:cubicBezTo>
                  <a:pt x="645" y="131"/>
                  <a:pt x="687" y="36"/>
                  <a:pt x="714" y="0"/>
                </a:cubicBezTo>
              </a:path>
            </a:pathLst>
          </a:custGeom>
          <a:noFill/>
          <a:ln w="22225">
            <a:solidFill>
              <a:srgbClr val="0066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41340" name="Freeform 28"/>
          <p:cNvSpPr>
            <a:spLocks/>
          </p:cNvSpPr>
          <p:nvPr/>
        </p:nvSpPr>
        <p:spPr bwMode="auto">
          <a:xfrm>
            <a:off x="2681288" y="3852863"/>
            <a:ext cx="1595437" cy="455612"/>
          </a:xfrm>
          <a:custGeom>
            <a:avLst/>
            <a:gdLst>
              <a:gd name="T0" fmla="*/ 0 w 1005"/>
              <a:gd name="T1" fmla="*/ 2147483647 h 287"/>
              <a:gd name="T2" fmla="*/ 2147483647 w 1005"/>
              <a:gd name="T3" fmla="*/ 2147483647 h 287"/>
              <a:gd name="T4" fmla="*/ 2147483647 w 1005"/>
              <a:gd name="T5" fmla="*/ 2147483647 h 287"/>
              <a:gd name="T6" fmla="*/ 2147483647 w 1005"/>
              <a:gd name="T7" fmla="*/ 2147483647 h 287"/>
              <a:gd name="T8" fmla="*/ 2147483647 w 1005"/>
              <a:gd name="T9" fmla="*/ 2147483647 h 2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5"/>
              <a:gd name="T16" fmla="*/ 0 h 287"/>
              <a:gd name="T17" fmla="*/ 1005 w 1005"/>
              <a:gd name="T18" fmla="*/ 287 h 2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5" h="287">
                <a:moveTo>
                  <a:pt x="0" y="278"/>
                </a:moveTo>
                <a:cubicBezTo>
                  <a:pt x="20" y="244"/>
                  <a:pt x="36" y="113"/>
                  <a:pt x="123" y="67"/>
                </a:cubicBezTo>
                <a:cubicBezTo>
                  <a:pt x="210" y="21"/>
                  <a:pt x="398" y="0"/>
                  <a:pt x="520" y="3"/>
                </a:cubicBezTo>
                <a:cubicBezTo>
                  <a:pt x="642" y="6"/>
                  <a:pt x="771" y="38"/>
                  <a:pt x="852" y="85"/>
                </a:cubicBezTo>
                <a:cubicBezTo>
                  <a:pt x="933" y="132"/>
                  <a:pt x="973" y="245"/>
                  <a:pt x="1005" y="287"/>
                </a:cubicBezTo>
              </a:path>
            </a:pathLst>
          </a:custGeom>
          <a:noFill/>
          <a:ln w="22225">
            <a:solidFill>
              <a:srgbClr val="0066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pic>
        <p:nvPicPr>
          <p:cNvPr id="141341" name="Picture 29" descr="sy01198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625" y="4192588"/>
            <a:ext cx="175895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342" name="Freeform 30"/>
          <p:cNvSpPr>
            <a:spLocks/>
          </p:cNvSpPr>
          <p:nvPr/>
        </p:nvSpPr>
        <p:spPr bwMode="auto">
          <a:xfrm>
            <a:off x="3051175" y="4664075"/>
            <a:ext cx="2547938" cy="374650"/>
          </a:xfrm>
          <a:custGeom>
            <a:avLst/>
            <a:gdLst>
              <a:gd name="T0" fmla="*/ 0 w 1605"/>
              <a:gd name="T1" fmla="*/ 0 h 236"/>
              <a:gd name="T2" fmla="*/ 2147483647 w 1605"/>
              <a:gd name="T3" fmla="*/ 2147483647 h 236"/>
              <a:gd name="T4" fmla="*/ 2147483647 w 1605"/>
              <a:gd name="T5" fmla="*/ 2147483647 h 236"/>
              <a:gd name="T6" fmla="*/ 2147483647 w 1605"/>
              <a:gd name="T7" fmla="*/ 2147483647 h 236"/>
              <a:gd name="T8" fmla="*/ 2147483647 w 1605"/>
              <a:gd name="T9" fmla="*/ 2147483647 h 2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05"/>
              <a:gd name="T16" fmla="*/ 0 h 236"/>
              <a:gd name="T17" fmla="*/ 1605 w 1605"/>
              <a:gd name="T18" fmla="*/ 236 h 2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05" h="236">
                <a:moveTo>
                  <a:pt x="0" y="0"/>
                </a:moveTo>
                <a:cubicBezTo>
                  <a:pt x="37" y="30"/>
                  <a:pt x="106" y="139"/>
                  <a:pt x="224" y="178"/>
                </a:cubicBezTo>
                <a:cubicBezTo>
                  <a:pt x="342" y="217"/>
                  <a:pt x="548" y="230"/>
                  <a:pt x="709" y="233"/>
                </a:cubicBezTo>
                <a:cubicBezTo>
                  <a:pt x="870" y="236"/>
                  <a:pt x="1044" y="235"/>
                  <a:pt x="1193" y="197"/>
                </a:cubicBezTo>
                <a:cubicBezTo>
                  <a:pt x="1342" y="159"/>
                  <a:pt x="1519" y="45"/>
                  <a:pt x="1605" y="5"/>
                </a:cubicBezTo>
              </a:path>
            </a:pathLst>
          </a:custGeom>
          <a:noFill/>
          <a:ln w="22225">
            <a:solidFill>
              <a:srgbClr val="0066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41343" name="Rectangle 31"/>
          <p:cNvSpPr>
            <a:spLocks noChangeArrowheads="1"/>
          </p:cNvSpPr>
          <p:nvPr/>
        </p:nvSpPr>
        <p:spPr bwMode="auto">
          <a:xfrm>
            <a:off x="4411663" y="6105525"/>
            <a:ext cx="18113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b="0">
                <a:solidFill>
                  <a:schemeClr val="tx1"/>
                </a:solidFill>
              </a:rPr>
              <a:t>that is, I…</a:t>
            </a:r>
          </a:p>
        </p:txBody>
      </p: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6156325" y="5524500"/>
            <a:ext cx="449263" cy="1084263"/>
            <a:chOff x="3878" y="3480"/>
            <a:chExt cx="283" cy="683"/>
          </a:xfrm>
        </p:grpSpPr>
        <p:sp>
          <p:nvSpPr>
            <p:cNvPr id="29740" name="Line 33"/>
            <p:cNvSpPr>
              <a:spLocks noChangeShapeType="1"/>
            </p:cNvSpPr>
            <p:nvPr/>
          </p:nvSpPr>
          <p:spPr bwMode="auto">
            <a:xfrm>
              <a:off x="3900" y="3480"/>
              <a:ext cx="101" cy="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41" name="Rectangle 34"/>
            <p:cNvSpPr>
              <a:spLocks noChangeArrowheads="1"/>
            </p:cNvSpPr>
            <p:nvPr/>
          </p:nvSpPr>
          <p:spPr bwMode="auto">
            <a:xfrm>
              <a:off x="3878" y="3836"/>
              <a:ext cx="28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b="0">
                  <a:solidFill>
                    <a:schemeClr val="tx1"/>
                  </a:solidFill>
                </a:rPr>
                <a:t>C</a:t>
              </a:r>
            </a:p>
          </p:txBody>
        </p:sp>
      </p:grp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7199313" y="5510213"/>
            <a:ext cx="1054100" cy="1098550"/>
            <a:chOff x="4535" y="3471"/>
            <a:chExt cx="664" cy="692"/>
          </a:xfrm>
        </p:grpSpPr>
        <p:sp>
          <p:nvSpPr>
            <p:cNvPr id="29738" name="Line 36"/>
            <p:cNvSpPr>
              <a:spLocks noChangeShapeType="1"/>
            </p:cNvSpPr>
            <p:nvPr/>
          </p:nvSpPr>
          <p:spPr bwMode="auto">
            <a:xfrm flipH="1">
              <a:off x="4751" y="3471"/>
              <a:ext cx="448" cy="4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39" name="Rectangle 37"/>
            <p:cNvSpPr>
              <a:spLocks noChangeArrowheads="1"/>
            </p:cNvSpPr>
            <p:nvPr/>
          </p:nvSpPr>
          <p:spPr bwMode="auto">
            <a:xfrm>
              <a:off x="4535" y="3836"/>
              <a:ext cx="58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b="0">
                  <a:solidFill>
                    <a:schemeClr val="tx1"/>
                  </a:solidFill>
                </a:rPr>
                <a:t>ion.”</a:t>
              </a:r>
            </a:p>
          </p:txBody>
        </p:sp>
      </p:grp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6489700" y="5510213"/>
            <a:ext cx="447675" cy="1100137"/>
            <a:chOff x="4088" y="3471"/>
            <a:chExt cx="282" cy="693"/>
          </a:xfrm>
        </p:grpSpPr>
        <p:sp>
          <p:nvSpPr>
            <p:cNvPr id="29736" name="Line 39"/>
            <p:cNvSpPr>
              <a:spLocks noChangeShapeType="1"/>
            </p:cNvSpPr>
            <p:nvPr/>
          </p:nvSpPr>
          <p:spPr bwMode="auto">
            <a:xfrm>
              <a:off x="4175" y="3471"/>
              <a:ext cx="45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37" name="Rectangle 40"/>
            <p:cNvSpPr>
              <a:spLocks noChangeArrowheads="1"/>
            </p:cNvSpPr>
            <p:nvPr/>
          </p:nvSpPr>
          <p:spPr bwMode="auto">
            <a:xfrm>
              <a:off x="4088" y="3837"/>
              <a:ext cx="28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b="0">
                  <a:solidFill>
                    <a:schemeClr val="tx1"/>
                  </a:solidFill>
                </a:rPr>
                <a:t>A</a:t>
              </a:r>
            </a:p>
          </p:txBody>
        </p:sp>
      </p:grpSp>
      <p:grpSp>
        <p:nvGrpSpPr>
          <p:cNvPr id="6" name="Group 41"/>
          <p:cNvGrpSpPr>
            <a:grpSpLocks/>
          </p:cNvGrpSpPr>
          <p:nvPr/>
        </p:nvGrpSpPr>
        <p:grpSpPr bwMode="auto">
          <a:xfrm>
            <a:off x="6829425" y="5524500"/>
            <a:ext cx="552450" cy="1136650"/>
            <a:chOff x="4302" y="3480"/>
            <a:chExt cx="348" cy="716"/>
          </a:xfrm>
        </p:grpSpPr>
        <p:sp>
          <p:nvSpPr>
            <p:cNvPr id="29734" name="Line 42"/>
            <p:cNvSpPr>
              <a:spLocks noChangeShapeType="1"/>
            </p:cNvSpPr>
            <p:nvPr/>
          </p:nvSpPr>
          <p:spPr bwMode="auto">
            <a:xfrm flipH="1">
              <a:off x="4476" y="3480"/>
              <a:ext cx="174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35" name="Rectangle 43"/>
            <p:cNvSpPr>
              <a:spLocks noChangeArrowheads="1"/>
            </p:cNvSpPr>
            <p:nvPr/>
          </p:nvSpPr>
          <p:spPr bwMode="auto">
            <a:xfrm>
              <a:off x="4302" y="3792"/>
              <a:ext cx="291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sz="3600" b="0">
                  <a:solidFill>
                    <a:schemeClr val="tx1"/>
                  </a:solidFill>
                </a:rPr>
                <a:t>+</a:t>
              </a:r>
              <a:endParaRPr lang="en-US" b="0">
                <a:solidFill>
                  <a:schemeClr val="tx1"/>
                </a:solidFill>
              </a:endParaRPr>
            </a:p>
          </p:txBody>
        </p:sp>
      </p:grpSp>
      <p:sp>
        <p:nvSpPr>
          <p:cNvPr id="29728" name="Rectangle 44"/>
          <p:cNvSpPr>
            <a:spLocks noChangeArrowheads="1"/>
          </p:cNvSpPr>
          <p:nvPr/>
        </p:nvSpPr>
        <p:spPr bwMode="auto">
          <a:xfrm>
            <a:off x="452438" y="263525"/>
            <a:ext cx="257651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/>
              <a:t>Ions and Ionic</a:t>
            </a:r>
          </a:p>
          <a:p>
            <a:r>
              <a:rPr lang="en-US"/>
              <a:t>Compounds </a:t>
            </a:r>
          </a:p>
        </p:txBody>
      </p:sp>
      <p:sp>
        <p:nvSpPr>
          <p:cNvPr id="141357" name="Rectangle 45"/>
          <p:cNvSpPr>
            <a:spLocks noChangeArrowheads="1"/>
          </p:cNvSpPr>
          <p:nvPr/>
        </p:nvSpPr>
        <p:spPr bwMode="auto">
          <a:xfrm>
            <a:off x="939800" y="3127375"/>
            <a:ext cx="2489200" cy="508000"/>
          </a:xfrm>
          <a:prstGeom prst="rect">
            <a:avLst/>
          </a:prstGeom>
          <a:solidFill>
            <a:schemeClr val="bg1"/>
          </a:solidFill>
          <a:ln w="22225" algn="ctr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1358" name="Rectangle 46"/>
          <p:cNvSpPr>
            <a:spLocks noChangeArrowheads="1"/>
          </p:cNvSpPr>
          <p:nvPr/>
        </p:nvSpPr>
        <p:spPr bwMode="auto">
          <a:xfrm>
            <a:off x="4648200" y="3127375"/>
            <a:ext cx="2489200" cy="508000"/>
          </a:xfrm>
          <a:prstGeom prst="rect">
            <a:avLst/>
          </a:prstGeom>
          <a:solidFill>
            <a:schemeClr val="bg1"/>
          </a:solidFill>
          <a:ln w="22225" algn="ctr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47" name="Picture 75" descr="MPj0431025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18388" y="1104900"/>
            <a:ext cx="1524000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Rectangle 21"/>
          <p:cNvSpPr>
            <a:spLocks noChangeArrowheads="1"/>
          </p:cNvSpPr>
          <p:nvPr/>
        </p:nvSpPr>
        <p:spPr bwMode="auto">
          <a:xfrm>
            <a:off x="7477125" y="2541588"/>
            <a:ext cx="14446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00B050"/>
                </a:solidFill>
              </a:rPr>
              <a:t>a cation</a:t>
            </a:r>
          </a:p>
          <a:p>
            <a:pPr algn="l"/>
            <a:r>
              <a:rPr lang="en-US">
                <a:solidFill>
                  <a:srgbClr val="00B050"/>
                </a:solidFill>
              </a:rPr>
              <a:t>  a fish</a:t>
            </a:r>
          </a:p>
        </p:txBody>
      </p:sp>
      <p:sp>
        <p:nvSpPr>
          <p:cNvPr id="49" name="Rectangle 21"/>
          <p:cNvSpPr>
            <a:spLocks noChangeArrowheads="1"/>
          </p:cNvSpPr>
          <p:nvPr/>
        </p:nvSpPr>
        <p:spPr bwMode="auto">
          <a:xfrm>
            <a:off x="7505700" y="3340100"/>
            <a:ext cx="154305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C000"/>
                </a:solidFill>
              </a:rPr>
              <a:t>  a cat</a:t>
            </a:r>
          </a:p>
          <a:p>
            <a:pPr algn="l"/>
            <a:r>
              <a:rPr lang="en-US">
                <a:solidFill>
                  <a:srgbClr val="FFC000"/>
                </a:solidFill>
              </a:rPr>
              <a:t>keeping</a:t>
            </a:r>
          </a:p>
          <a:p>
            <a:pPr algn="l"/>
            <a:r>
              <a:rPr lang="en-US">
                <a:solidFill>
                  <a:srgbClr val="FFC000"/>
                </a:solidFill>
              </a:rPr>
              <a:t>  anion</a:t>
            </a:r>
          </a:p>
          <a:p>
            <a:pPr algn="l"/>
            <a:r>
              <a:rPr lang="en-US">
                <a:solidFill>
                  <a:srgbClr val="FFC000"/>
                </a:solidFill>
              </a:rPr>
              <a:t>  a fish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41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41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1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1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13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1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4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41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41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0"/>
                                        <p:tgtEl>
                                          <p:spTgt spid="141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41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0"/>
                                        <p:tgtEl>
                                          <p:spTgt spid="141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41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0"/>
                                        <p:tgtEl>
                                          <p:spTgt spid="141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75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41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500"/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500"/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500"/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413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1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1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0"/>
                            </p:stCondLst>
                            <p:childTnLst>
                              <p:par>
                                <p:cTn id="7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0"/>
                            </p:stCondLst>
                            <p:childTnLst>
                              <p:par>
                                <p:cTn id="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0"/>
                            </p:stCondLst>
                            <p:childTnLst>
                              <p:par>
                                <p:cTn id="8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0"/>
                                        <p:tgtEl>
                                          <p:spTgt spid="141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4" grpId="0"/>
      <p:bldP spid="141331" grpId="0" animBg="1"/>
      <p:bldP spid="141332" grpId="0"/>
      <p:bldP spid="141333" grpId="0"/>
      <p:bldP spid="141334" grpId="0"/>
      <p:bldP spid="141335" grpId="0"/>
      <p:bldP spid="141336" grpId="0"/>
      <p:bldP spid="141337" grpId="0"/>
      <p:bldP spid="141339" grpId="0" animBg="1"/>
      <p:bldP spid="141340" grpId="0" animBg="1"/>
      <p:bldP spid="141342" grpId="0" animBg="1"/>
      <p:bldP spid="141343" grpId="0"/>
      <p:bldP spid="141357" grpId="0" animBg="1"/>
      <p:bldP spid="141358" grpId="0" animBg="1"/>
      <p:bldP spid="48" grpId="0"/>
      <p:bldP spid="4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8"/>
          <p:cNvSpPr>
            <a:spLocks noChangeArrowheads="1"/>
          </p:cNvSpPr>
          <p:nvPr/>
        </p:nvSpPr>
        <p:spPr bwMode="auto">
          <a:xfrm>
            <a:off x="395288" y="268288"/>
            <a:ext cx="6818312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 u="sng"/>
              <a:t>polyatomic ion</a:t>
            </a:r>
            <a:r>
              <a:rPr lang="en-US" b="0"/>
              <a:t>: a charged group of atoms</a:t>
            </a:r>
            <a:r>
              <a:rPr lang="en-US"/>
              <a:t> </a:t>
            </a:r>
          </a:p>
        </p:txBody>
      </p:sp>
      <p:sp>
        <p:nvSpPr>
          <p:cNvPr id="30723" name="Text Box 9"/>
          <p:cNvSpPr txBox="1">
            <a:spLocks noChangeArrowheads="1"/>
          </p:cNvSpPr>
          <p:nvPr/>
        </p:nvSpPr>
        <p:spPr bwMode="auto">
          <a:xfrm>
            <a:off x="920750" y="949325"/>
            <a:ext cx="1865313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0"/>
              <a:t>Memorize:</a:t>
            </a:r>
          </a:p>
          <a:p>
            <a:pPr algn="l"/>
            <a:endParaRPr lang="en-US" sz="1000" b="0"/>
          </a:p>
          <a:p>
            <a:pPr algn="l"/>
            <a:r>
              <a:rPr lang="en-US" b="0"/>
              <a:t>NH</a:t>
            </a:r>
            <a:r>
              <a:rPr lang="en-US" b="0" baseline="-25000"/>
              <a:t>4</a:t>
            </a:r>
            <a:r>
              <a:rPr lang="en-US" b="0" baseline="30000"/>
              <a:t>+</a:t>
            </a:r>
          </a:p>
          <a:p>
            <a:pPr algn="l"/>
            <a:r>
              <a:rPr lang="en-US" b="0"/>
              <a:t>CH</a:t>
            </a:r>
            <a:r>
              <a:rPr lang="en-US" b="0" baseline="-25000"/>
              <a:t>3</a:t>
            </a:r>
            <a:r>
              <a:rPr lang="en-US" b="0"/>
              <a:t>COO</a:t>
            </a:r>
            <a:r>
              <a:rPr lang="en-US" b="0" baseline="30000"/>
              <a:t>–</a:t>
            </a:r>
          </a:p>
          <a:p>
            <a:pPr algn="l"/>
            <a:r>
              <a:rPr lang="en-US" b="0"/>
              <a:t>PO</a:t>
            </a:r>
            <a:r>
              <a:rPr lang="en-US" b="0" baseline="-25000"/>
              <a:t>4</a:t>
            </a:r>
            <a:r>
              <a:rPr lang="en-US" b="0" baseline="30000"/>
              <a:t>3–</a:t>
            </a:r>
          </a:p>
          <a:p>
            <a:pPr algn="l"/>
            <a:r>
              <a:rPr lang="en-US" b="0"/>
              <a:t>MnO</a:t>
            </a:r>
            <a:r>
              <a:rPr lang="en-US" b="0" baseline="-25000"/>
              <a:t>4</a:t>
            </a:r>
            <a:r>
              <a:rPr lang="en-US" b="0" baseline="30000"/>
              <a:t>–</a:t>
            </a:r>
          </a:p>
        </p:txBody>
      </p:sp>
      <p:sp>
        <p:nvSpPr>
          <p:cNvPr id="30724" name="Text Box 10"/>
          <p:cNvSpPr txBox="1">
            <a:spLocks noChangeArrowheads="1"/>
          </p:cNvSpPr>
          <p:nvPr/>
        </p:nvSpPr>
        <p:spPr bwMode="auto">
          <a:xfrm>
            <a:off x="5710238" y="1520825"/>
            <a:ext cx="10858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0"/>
              <a:t>NO</a:t>
            </a:r>
            <a:r>
              <a:rPr lang="en-US" b="0" baseline="-25000"/>
              <a:t>3</a:t>
            </a:r>
            <a:r>
              <a:rPr lang="en-US" b="0" baseline="30000"/>
              <a:t>–</a:t>
            </a:r>
          </a:p>
          <a:p>
            <a:pPr algn="l"/>
            <a:r>
              <a:rPr lang="en-US" b="0"/>
              <a:t>ClO</a:t>
            </a:r>
            <a:r>
              <a:rPr lang="en-US" b="0" baseline="-25000"/>
              <a:t>3</a:t>
            </a:r>
            <a:r>
              <a:rPr lang="en-US" b="0" baseline="30000"/>
              <a:t>–</a:t>
            </a:r>
          </a:p>
          <a:p>
            <a:pPr algn="l"/>
            <a:r>
              <a:rPr lang="en-US" b="0"/>
              <a:t>BrO</a:t>
            </a:r>
            <a:r>
              <a:rPr lang="en-US" b="0" baseline="-25000"/>
              <a:t>3</a:t>
            </a:r>
            <a:r>
              <a:rPr lang="en-US" b="0" baseline="30000"/>
              <a:t>–</a:t>
            </a:r>
          </a:p>
          <a:p>
            <a:pPr algn="l"/>
            <a:r>
              <a:rPr lang="en-US" b="0"/>
              <a:t>IO</a:t>
            </a:r>
            <a:r>
              <a:rPr lang="en-US" b="0" baseline="-25000"/>
              <a:t>3</a:t>
            </a:r>
            <a:r>
              <a:rPr lang="en-US" b="0" baseline="30000"/>
              <a:t>–</a:t>
            </a:r>
          </a:p>
        </p:txBody>
      </p:sp>
      <p:sp>
        <p:nvSpPr>
          <p:cNvPr id="30725" name="Text Box 11"/>
          <p:cNvSpPr txBox="1">
            <a:spLocks noChangeArrowheads="1"/>
          </p:cNvSpPr>
          <p:nvPr/>
        </p:nvSpPr>
        <p:spPr bwMode="auto">
          <a:xfrm>
            <a:off x="5741988" y="3494088"/>
            <a:ext cx="85248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0"/>
              <a:t>CN</a:t>
            </a:r>
            <a:r>
              <a:rPr lang="en-US" b="0" baseline="30000"/>
              <a:t>–</a:t>
            </a:r>
          </a:p>
          <a:p>
            <a:pPr algn="l"/>
            <a:r>
              <a:rPr lang="en-US" b="0"/>
              <a:t>OH</a:t>
            </a:r>
            <a:r>
              <a:rPr lang="en-US" b="0" baseline="30000"/>
              <a:t>–</a:t>
            </a:r>
          </a:p>
        </p:txBody>
      </p:sp>
      <p:sp>
        <p:nvSpPr>
          <p:cNvPr id="30726" name="Text Box 12"/>
          <p:cNvSpPr txBox="1">
            <a:spLocks noChangeArrowheads="1"/>
          </p:cNvSpPr>
          <p:nvPr/>
        </p:nvSpPr>
        <p:spPr bwMode="auto">
          <a:xfrm>
            <a:off x="936625" y="3529013"/>
            <a:ext cx="13763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0"/>
              <a:t>CrO</a:t>
            </a:r>
            <a:r>
              <a:rPr lang="en-US" b="0" baseline="-25000"/>
              <a:t>4</a:t>
            </a:r>
            <a:r>
              <a:rPr lang="en-US" b="0" baseline="30000"/>
              <a:t>2–</a:t>
            </a:r>
          </a:p>
          <a:p>
            <a:pPr algn="l"/>
            <a:r>
              <a:rPr lang="en-US" b="0"/>
              <a:t>Cr</a:t>
            </a:r>
            <a:r>
              <a:rPr lang="en-US" b="0" baseline="-25000"/>
              <a:t>2</a:t>
            </a:r>
            <a:r>
              <a:rPr lang="en-US" b="0"/>
              <a:t>O</a:t>
            </a:r>
            <a:r>
              <a:rPr lang="en-US" b="0" baseline="-25000"/>
              <a:t>7</a:t>
            </a:r>
            <a:r>
              <a:rPr lang="en-US" b="0" baseline="30000"/>
              <a:t>2–</a:t>
            </a:r>
          </a:p>
        </p:txBody>
      </p:sp>
      <p:sp>
        <p:nvSpPr>
          <p:cNvPr id="30727" name="Text Box 13"/>
          <p:cNvSpPr txBox="1">
            <a:spLocks noChangeArrowheads="1"/>
          </p:cNvSpPr>
          <p:nvPr/>
        </p:nvSpPr>
        <p:spPr bwMode="auto">
          <a:xfrm>
            <a:off x="936625" y="4706938"/>
            <a:ext cx="1249363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0"/>
              <a:t>CO</a:t>
            </a:r>
            <a:r>
              <a:rPr lang="en-US" b="0" baseline="-25000"/>
              <a:t>3</a:t>
            </a:r>
            <a:r>
              <a:rPr lang="en-US" b="0" baseline="30000"/>
              <a:t>2–</a:t>
            </a:r>
          </a:p>
          <a:p>
            <a:pPr algn="l"/>
            <a:r>
              <a:rPr lang="en-US" b="0"/>
              <a:t>HCO</a:t>
            </a:r>
            <a:r>
              <a:rPr lang="en-US" b="0" baseline="-25000"/>
              <a:t>3</a:t>
            </a:r>
            <a:r>
              <a:rPr lang="en-US" b="0" baseline="30000"/>
              <a:t>–</a:t>
            </a:r>
            <a:endParaRPr lang="en-US" b="0"/>
          </a:p>
          <a:p>
            <a:pPr algn="l"/>
            <a:r>
              <a:rPr lang="en-US" b="0"/>
              <a:t>SO</a:t>
            </a:r>
            <a:r>
              <a:rPr lang="en-US" b="0" baseline="-25000"/>
              <a:t>4</a:t>
            </a:r>
            <a:r>
              <a:rPr lang="en-US" b="0" baseline="30000"/>
              <a:t>2–</a:t>
            </a:r>
          </a:p>
          <a:p>
            <a:pPr algn="l"/>
            <a:r>
              <a:rPr lang="en-US" b="0"/>
              <a:t>HSO</a:t>
            </a:r>
            <a:r>
              <a:rPr lang="en-US" b="0" baseline="-25000"/>
              <a:t>4</a:t>
            </a:r>
            <a:r>
              <a:rPr lang="en-US" b="0" baseline="30000"/>
              <a:t>–</a:t>
            </a:r>
          </a:p>
        </p:txBody>
      </p:sp>
      <p:sp>
        <p:nvSpPr>
          <p:cNvPr id="30728" name="Text Box 14"/>
          <p:cNvSpPr txBox="1">
            <a:spLocks noChangeArrowheads="1"/>
          </p:cNvSpPr>
          <p:nvPr/>
        </p:nvSpPr>
        <p:spPr bwMode="auto">
          <a:xfrm>
            <a:off x="7016750" y="1520825"/>
            <a:ext cx="14922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0"/>
              <a:t>nitrate</a:t>
            </a:r>
          </a:p>
          <a:p>
            <a:pPr algn="l"/>
            <a:r>
              <a:rPr lang="en-US" b="0"/>
              <a:t>chlorate</a:t>
            </a:r>
            <a:endParaRPr lang="en-US" b="0" baseline="30000"/>
          </a:p>
          <a:p>
            <a:pPr algn="l"/>
            <a:r>
              <a:rPr lang="en-US" b="0"/>
              <a:t>bromate</a:t>
            </a:r>
            <a:endParaRPr lang="en-US" b="0" baseline="30000"/>
          </a:p>
          <a:p>
            <a:pPr algn="l"/>
            <a:r>
              <a:rPr lang="en-US" b="0"/>
              <a:t>iodate</a:t>
            </a:r>
            <a:endParaRPr lang="en-US" b="0" baseline="30000"/>
          </a:p>
        </p:txBody>
      </p:sp>
      <p:sp>
        <p:nvSpPr>
          <p:cNvPr id="30729" name="Text Box 15"/>
          <p:cNvSpPr txBox="1">
            <a:spLocks noChangeArrowheads="1"/>
          </p:cNvSpPr>
          <p:nvPr/>
        </p:nvSpPr>
        <p:spPr bwMode="auto">
          <a:xfrm>
            <a:off x="7048500" y="3494088"/>
            <a:ext cx="17303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0"/>
              <a:t>cyanide</a:t>
            </a:r>
            <a:endParaRPr lang="en-US" b="0" baseline="30000"/>
          </a:p>
          <a:p>
            <a:pPr algn="l"/>
            <a:r>
              <a:rPr lang="en-US" b="0"/>
              <a:t>hydroxide</a:t>
            </a:r>
            <a:endParaRPr lang="en-US" b="0" baseline="30000"/>
          </a:p>
        </p:txBody>
      </p:sp>
      <p:sp>
        <p:nvSpPr>
          <p:cNvPr id="30730" name="Text Box 16"/>
          <p:cNvSpPr txBox="1">
            <a:spLocks noChangeArrowheads="1"/>
          </p:cNvSpPr>
          <p:nvPr/>
        </p:nvSpPr>
        <p:spPr bwMode="auto">
          <a:xfrm>
            <a:off x="2851150" y="1520825"/>
            <a:ext cx="2506663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0"/>
              <a:t>ammonium</a:t>
            </a:r>
            <a:endParaRPr lang="en-US" b="0" baseline="30000"/>
          </a:p>
          <a:p>
            <a:pPr algn="l"/>
            <a:r>
              <a:rPr lang="en-US" b="0"/>
              <a:t>acetate</a:t>
            </a:r>
            <a:endParaRPr lang="en-US" b="0" baseline="30000"/>
          </a:p>
          <a:p>
            <a:pPr algn="l"/>
            <a:r>
              <a:rPr lang="en-US" b="0"/>
              <a:t>phosphate</a:t>
            </a:r>
            <a:endParaRPr lang="en-US" b="0" baseline="30000"/>
          </a:p>
          <a:p>
            <a:pPr algn="l"/>
            <a:r>
              <a:rPr lang="en-US" b="0"/>
              <a:t>permanganate</a:t>
            </a:r>
            <a:endParaRPr lang="en-US" b="0" baseline="30000"/>
          </a:p>
        </p:txBody>
      </p:sp>
      <p:sp>
        <p:nvSpPr>
          <p:cNvPr id="30731" name="Text Box 17"/>
          <p:cNvSpPr txBox="1">
            <a:spLocks noChangeArrowheads="1"/>
          </p:cNvSpPr>
          <p:nvPr/>
        </p:nvSpPr>
        <p:spPr bwMode="auto">
          <a:xfrm>
            <a:off x="2882900" y="3494088"/>
            <a:ext cx="19478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0"/>
              <a:t>chromate</a:t>
            </a:r>
            <a:endParaRPr lang="en-US" b="0" baseline="30000"/>
          </a:p>
          <a:p>
            <a:pPr algn="l"/>
            <a:r>
              <a:rPr lang="en-US" b="0"/>
              <a:t>dichromate</a:t>
            </a:r>
            <a:endParaRPr lang="en-US" b="0" baseline="30000"/>
          </a:p>
        </p:txBody>
      </p:sp>
      <p:sp>
        <p:nvSpPr>
          <p:cNvPr id="30732" name="Text Box 18"/>
          <p:cNvSpPr txBox="1">
            <a:spLocks noChangeArrowheads="1"/>
          </p:cNvSpPr>
          <p:nvPr/>
        </p:nvSpPr>
        <p:spPr bwMode="auto">
          <a:xfrm>
            <a:off x="2884488" y="4699000"/>
            <a:ext cx="206692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0"/>
              <a:t>carbonate</a:t>
            </a:r>
            <a:endParaRPr lang="en-US" b="0" baseline="30000"/>
          </a:p>
          <a:p>
            <a:pPr algn="l"/>
            <a:r>
              <a:rPr lang="en-US" b="0"/>
              <a:t>bicarbonate</a:t>
            </a:r>
          </a:p>
          <a:p>
            <a:pPr algn="l"/>
            <a:r>
              <a:rPr lang="en-US" b="0"/>
              <a:t>sulfate</a:t>
            </a:r>
          </a:p>
          <a:p>
            <a:pPr algn="l"/>
            <a:r>
              <a:rPr lang="en-US" b="0"/>
              <a:t>bisulfate</a:t>
            </a:r>
          </a:p>
        </p:txBody>
      </p:sp>
      <p:pic>
        <p:nvPicPr>
          <p:cNvPr id="30733" name="Picture 19" descr="j0429827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86790">
            <a:off x="6356350" y="4938713"/>
            <a:ext cx="141922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4" name="Rectangle 20"/>
          <p:cNvSpPr>
            <a:spLocks noChangeArrowheads="1"/>
          </p:cNvSpPr>
          <p:nvPr/>
        </p:nvSpPr>
        <p:spPr bwMode="auto">
          <a:xfrm>
            <a:off x="915988" y="1527175"/>
            <a:ext cx="4356100" cy="1785938"/>
          </a:xfrm>
          <a:prstGeom prst="rect">
            <a:avLst/>
          </a:prstGeom>
          <a:noFill/>
          <a:ln w="222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35" name="Rectangle 21"/>
          <p:cNvSpPr>
            <a:spLocks noChangeArrowheads="1"/>
          </p:cNvSpPr>
          <p:nvPr/>
        </p:nvSpPr>
        <p:spPr bwMode="auto">
          <a:xfrm>
            <a:off x="915988" y="3500438"/>
            <a:ext cx="4033837" cy="1046162"/>
          </a:xfrm>
          <a:prstGeom prst="rect">
            <a:avLst/>
          </a:prstGeom>
          <a:noFill/>
          <a:ln w="222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736" name="Rectangle 22"/>
          <p:cNvSpPr>
            <a:spLocks noChangeArrowheads="1"/>
          </p:cNvSpPr>
          <p:nvPr/>
        </p:nvSpPr>
        <p:spPr bwMode="auto">
          <a:xfrm>
            <a:off x="915988" y="4721225"/>
            <a:ext cx="4484687" cy="1811338"/>
          </a:xfrm>
          <a:prstGeom prst="rect">
            <a:avLst/>
          </a:prstGeom>
          <a:noFill/>
          <a:ln w="222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737" name="Rectangle 23"/>
          <p:cNvSpPr>
            <a:spLocks noChangeArrowheads="1"/>
          </p:cNvSpPr>
          <p:nvPr/>
        </p:nvSpPr>
        <p:spPr bwMode="auto">
          <a:xfrm>
            <a:off x="5619750" y="1527175"/>
            <a:ext cx="3235325" cy="1785938"/>
          </a:xfrm>
          <a:prstGeom prst="rect">
            <a:avLst/>
          </a:prstGeom>
          <a:noFill/>
          <a:ln w="222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738" name="Rectangle 24"/>
          <p:cNvSpPr>
            <a:spLocks noChangeArrowheads="1"/>
          </p:cNvSpPr>
          <p:nvPr/>
        </p:nvSpPr>
        <p:spPr bwMode="auto">
          <a:xfrm>
            <a:off x="5621338" y="3500438"/>
            <a:ext cx="3233737" cy="1046162"/>
          </a:xfrm>
          <a:prstGeom prst="rect">
            <a:avLst/>
          </a:prstGeom>
          <a:noFill/>
          <a:ln w="222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/>
          <p:cNvSpPr>
            <a:spLocks noChangeArrowheads="1"/>
          </p:cNvSpPr>
          <p:nvPr/>
        </p:nvSpPr>
        <p:spPr bwMode="auto">
          <a:xfrm>
            <a:off x="31750" y="1884363"/>
            <a:ext cx="4845050" cy="310832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0" u="sng">
                <a:solidFill>
                  <a:srgbClr val="0066FF"/>
                </a:solidFill>
              </a:rPr>
              <a:t>Ionic compounds</a:t>
            </a:r>
            <a:r>
              <a:rPr lang="en-US" b="0">
                <a:solidFill>
                  <a:srgbClr val="0066FF"/>
                </a:solidFill>
              </a:rPr>
              <a:t>, or </a:t>
            </a:r>
            <a:r>
              <a:rPr lang="en-US" b="0" u="sng">
                <a:solidFill>
                  <a:srgbClr val="0066FF"/>
                </a:solidFill>
              </a:rPr>
              <a:t>salts</a:t>
            </a:r>
            <a:r>
              <a:rPr lang="en-US" b="0">
                <a:solidFill>
                  <a:srgbClr val="0066FF"/>
                </a:solidFill>
              </a:rPr>
              <a:t>, </a:t>
            </a:r>
          </a:p>
          <a:p>
            <a:r>
              <a:rPr lang="en-US" b="0">
                <a:solidFill>
                  <a:srgbClr val="0066FF"/>
                </a:solidFill>
              </a:rPr>
              <a:t>consist of oppositely-charged</a:t>
            </a:r>
          </a:p>
          <a:p>
            <a:r>
              <a:rPr lang="en-US" b="0">
                <a:solidFill>
                  <a:srgbClr val="0066FF"/>
                </a:solidFill>
              </a:rPr>
              <a:t>species bonded by</a:t>
            </a:r>
          </a:p>
          <a:p>
            <a:r>
              <a:rPr lang="en-US" b="0">
                <a:solidFill>
                  <a:srgbClr val="0066FF"/>
                </a:solidFill>
              </a:rPr>
              <a:t>electrostatic forces.</a:t>
            </a:r>
          </a:p>
          <a:p>
            <a:r>
              <a:rPr lang="en-US" b="0">
                <a:solidFill>
                  <a:srgbClr val="0066FF"/>
                </a:solidFill>
              </a:rPr>
              <a:t>You can describe salts as</a:t>
            </a:r>
          </a:p>
          <a:p>
            <a:r>
              <a:rPr lang="en-US" b="0">
                <a:solidFill>
                  <a:srgbClr val="0066FF"/>
                </a:solidFill>
              </a:rPr>
              <a:t>“metal-nonmetal,” but </a:t>
            </a:r>
          </a:p>
          <a:p>
            <a:r>
              <a:rPr lang="en-US" b="0">
                <a:solidFill>
                  <a:srgbClr val="0066FF"/>
                </a:solidFill>
              </a:rPr>
              <a:t>“cation-anion” is better.</a:t>
            </a:r>
          </a:p>
        </p:txBody>
      </p:sp>
      <p:pic>
        <p:nvPicPr>
          <p:cNvPr id="31747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9663" y="190500"/>
            <a:ext cx="4048125" cy="6491288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ChangeArrowheads="1"/>
          </p:cNvSpPr>
          <p:nvPr/>
        </p:nvSpPr>
        <p:spPr bwMode="auto">
          <a:xfrm>
            <a:off x="5949950" y="4208463"/>
            <a:ext cx="1176338" cy="2351087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598613" y="311150"/>
            <a:ext cx="61960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/>
              <a:t>Nomenclature of Ionic Compounds</a:t>
            </a:r>
            <a:r>
              <a:rPr lang="en-US" b="0"/>
              <a:t> 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288925" y="974725"/>
            <a:ext cx="30305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US" b="0" u="sng"/>
              <a:t>chemical formula</a:t>
            </a:r>
            <a:r>
              <a:rPr lang="en-US" b="0"/>
              <a:t>: </a:t>
            </a:r>
          </a:p>
        </p:txBody>
      </p:sp>
      <p:sp>
        <p:nvSpPr>
          <p:cNvPr id="142341" name="Rectangle 5"/>
          <p:cNvSpPr>
            <a:spLocks noChangeArrowheads="1"/>
          </p:cNvSpPr>
          <p:nvPr/>
        </p:nvSpPr>
        <p:spPr bwMode="auto">
          <a:xfrm>
            <a:off x="592138" y="2482850"/>
            <a:ext cx="77295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To write an ionic compound’s formula, we need:</a:t>
            </a:r>
          </a:p>
        </p:txBody>
      </p:sp>
      <p:sp>
        <p:nvSpPr>
          <p:cNvPr id="142342" name="Rectangle 6"/>
          <p:cNvSpPr>
            <a:spLocks noChangeArrowheads="1"/>
          </p:cNvSpPr>
          <p:nvPr/>
        </p:nvSpPr>
        <p:spPr bwMode="auto">
          <a:xfrm>
            <a:off x="885825" y="3049588"/>
            <a:ext cx="39227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1. the two types of ions </a:t>
            </a:r>
          </a:p>
        </p:txBody>
      </p:sp>
      <p:sp>
        <p:nvSpPr>
          <p:cNvPr id="142343" name="Rectangle 7"/>
          <p:cNvSpPr>
            <a:spLocks noChangeArrowheads="1"/>
          </p:cNvSpPr>
          <p:nvPr/>
        </p:nvSpPr>
        <p:spPr bwMode="auto">
          <a:xfrm>
            <a:off x="879475" y="3557588"/>
            <a:ext cx="43037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2. the charge on each ion </a:t>
            </a:r>
          </a:p>
        </p:txBody>
      </p:sp>
      <p:sp>
        <p:nvSpPr>
          <p:cNvPr id="142344" name="Rectangle 8"/>
          <p:cNvSpPr>
            <a:spLocks noChangeArrowheads="1"/>
          </p:cNvSpPr>
          <p:nvPr/>
        </p:nvSpPr>
        <p:spPr bwMode="auto">
          <a:xfrm>
            <a:off x="1895475" y="4267200"/>
            <a:ext cx="26146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Na</a:t>
            </a:r>
            <a:r>
              <a:rPr lang="en-US" b="0" baseline="30000"/>
              <a:t>+</a:t>
            </a:r>
            <a:r>
              <a:rPr lang="en-US" b="0"/>
              <a:t>    and     F</a:t>
            </a:r>
            <a:r>
              <a:rPr lang="en-US" b="0" baseline="30000"/>
              <a:t>–</a:t>
            </a:r>
          </a:p>
        </p:txBody>
      </p:sp>
      <p:sp>
        <p:nvSpPr>
          <p:cNvPr id="142345" name="Rectangle 9"/>
          <p:cNvSpPr>
            <a:spLocks noChangeArrowheads="1"/>
          </p:cNvSpPr>
          <p:nvPr/>
        </p:nvSpPr>
        <p:spPr bwMode="auto">
          <a:xfrm>
            <a:off x="1873250" y="4879975"/>
            <a:ext cx="2922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Ba</a:t>
            </a:r>
            <a:r>
              <a:rPr lang="en-US" b="0" baseline="30000"/>
              <a:t>2+</a:t>
            </a:r>
            <a:r>
              <a:rPr lang="en-US" b="0"/>
              <a:t>   and     O</a:t>
            </a:r>
            <a:r>
              <a:rPr lang="en-US" b="0" baseline="30000"/>
              <a:t>2–</a:t>
            </a:r>
            <a:r>
              <a:rPr lang="en-US" b="0"/>
              <a:t> </a:t>
            </a:r>
          </a:p>
        </p:txBody>
      </p:sp>
      <p:sp>
        <p:nvSpPr>
          <p:cNvPr id="142346" name="Rectangle 10"/>
          <p:cNvSpPr>
            <a:spLocks noChangeArrowheads="1"/>
          </p:cNvSpPr>
          <p:nvPr/>
        </p:nvSpPr>
        <p:spPr bwMode="auto">
          <a:xfrm>
            <a:off x="1865313" y="5445125"/>
            <a:ext cx="29067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Na</a:t>
            </a:r>
            <a:r>
              <a:rPr lang="en-US" b="0" baseline="30000"/>
              <a:t>+</a:t>
            </a:r>
            <a:r>
              <a:rPr lang="en-US" b="0"/>
              <a:t>    and     O</a:t>
            </a:r>
            <a:r>
              <a:rPr lang="en-US" b="0" baseline="30000"/>
              <a:t>2–</a:t>
            </a:r>
            <a:r>
              <a:rPr lang="en-US" b="0"/>
              <a:t> </a:t>
            </a:r>
          </a:p>
        </p:txBody>
      </p:sp>
      <p:sp>
        <p:nvSpPr>
          <p:cNvPr id="142347" name="Rectangle 11"/>
          <p:cNvSpPr>
            <a:spLocks noChangeArrowheads="1"/>
          </p:cNvSpPr>
          <p:nvPr/>
        </p:nvSpPr>
        <p:spPr bwMode="auto">
          <a:xfrm>
            <a:off x="1862138" y="5994400"/>
            <a:ext cx="27289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Ba</a:t>
            </a:r>
            <a:r>
              <a:rPr lang="en-US" b="0" baseline="30000"/>
              <a:t>2+</a:t>
            </a:r>
            <a:r>
              <a:rPr lang="en-US" b="0"/>
              <a:t>   and     F</a:t>
            </a:r>
            <a:r>
              <a:rPr lang="en-US" b="0" baseline="30000"/>
              <a:t>–</a:t>
            </a:r>
            <a:r>
              <a:rPr lang="en-US" b="0"/>
              <a:t> </a:t>
            </a:r>
          </a:p>
        </p:txBody>
      </p:sp>
      <p:sp>
        <p:nvSpPr>
          <p:cNvPr id="142348" name="Rectangle 12"/>
          <p:cNvSpPr>
            <a:spLocks noChangeArrowheads="1"/>
          </p:cNvSpPr>
          <p:nvPr/>
        </p:nvSpPr>
        <p:spPr bwMode="auto">
          <a:xfrm>
            <a:off x="3259138" y="1398588"/>
            <a:ext cx="37687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shows types of atoms</a:t>
            </a:r>
          </a:p>
          <a:p>
            <a:pPr algn="l"/>
            <a:r>
              <a:rPr lang="en-US" b="0"/>
              <a:t>and how many of each</a:t>
            </a:r>
          </a:p>
        </p:txBody>
      </p:sp>
      <p:sp>
        <p:nvSpPr>
          <p:cNvPr id="142349" name="Rectangle 13"/>
          <p:cNvSpPr>
            <a:spLocks noChangeArrowheads="1"/>
          </p:cNvSpPr>
          <p:nvPr/>
        </p:nvSpPr>
        <p:spPr bwMode="auto">
          <a:xfrm>
            <a:off x="5907088" y="4265613"/>
            <a:ext cx="12223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>
                <a:solidFill>
                  <a:schemeClr val="tx1"/>
                </a:solidFill>
              </a:rPr>
              <a:t>NaF</a:t>
            </a:r>
          </a:p>
        </p:txBody>
      </p:sp>
      <p:sp>
        <p:nvSpPr>
          <p:cNvPr id="142350" name="Rectangle 14"/>
          <p:cNvSpPr>
            <a:spLocks noChangeArrowheads="1"/>
          </p:cNvSpPr>
          <p:nvPr/>
        </p:nvSpPr>
        <p:spPr bwMode="auto">
          <a:xfrm>
            <a:off x="5976938" y="4875213"/>
            <a:ext cx="10620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>
                <a:solidFill>
                  <a:schemeClr val="tx1"/>
                </a:solidFill>
              </a:rPr>
              <a:t>BaO</a:t>
            </a:r>
          </a:p>
        </p:txBody>
      </p:sp>
      <p:sp>
        <p:nvSpPr>
          <p:cNvPr id="142351" name="Rectangle 15"/>
          <p:cNvSpPr>
            <a:spLocks noChangeArrowheads="1"/>
          </p:cNvSpPr>
          <p:nvPr/>
        </p:nvSpPr>
        <p:spPr bwMode="auto">
          <a:xfrm>
            <a:off x="5862638" y="5440363"/>
            <a:ext cx="13239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>
                <a:solidFill>
                  <a:schemeClr val="tx1"/>
                </a:solidFill>
              </a:rPr>
              <a:t>Na</a:t>
            </a:r>
            <a:r>
              <a:rPr lang="en-US" b="0" baseline="-25000">
                <a:solidFill>
                  <a:schemeClr val="tx1"/>
                </a:solidFill>
              </a:rPr>
              <a:t>2</a:t>
            </a:r>
            <a:r>
              <a:rPr lang="en-US" b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142352" name="Rectangle 16"/>
          <p:cNvSpPr>
            <a:spLocks noChangeArrowheads="1"/>
          </p:cNvSpPr>
          <p:nvPr/>
        </p:nvSpPr>
        <p:spPr bwMode="auto">
          <a:xfrm>
            <a:off x="5978525" y="5992813"/>
            <a:ext cx="1092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>
                <a:solidFill>
                  <a:schemeClr val="tx1"/>
                </a:solidFill>
              </a:rPr>
              <a:t>BaF</a:t>
            </a:r>
            <a:r>
              <a:rPr lang="en-US" b="0" baseline="-25000">
                <a:solidFill>
                  <a:schemeClr val="tx1"/>
                </a:solidFill>
              </a:rPr>
              <a:t>2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244850" y="949325"/>
            <a:ext cx="5668963" cy="1362075"/>
            <a:chOff x="2044" y="598"/>
            <a:chExt cx="3571" cy="858"/>
          </a:xfrm>
        </p:grpSpPr>
        <p:sp>
          <p:nvSpPr>
            <p:cNvPr id="32786" name="Rectangle 19"/>
            <p:cNvSpPr>
              <a:spLocks noChangeArrowheads="1"/>
            </p:cNvSpPr>
            <p:nvPr/>
          </p:nvSpPr>
          <p:spPr bwMode="auto">
            <a:xfrm>
              <a:off x="2044" y="614"/>
              <a:ext cx="2100" cy="32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 b="0"/>
                <a:t>has neutral charge; </a:t>
              </a:r>
            </a:p>
          </p:txBody>
        </p:sp>
        <p:pic>
          <p:nvPicPr>
            <p:cNvPr id="32787" name="Picture 20" descr="j042574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4391" y="598"/>
              <a:ext cx="1224" cy="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23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2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2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23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2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2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23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2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2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23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2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2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8" grpId="0" animBg="1"/>
      <p:bldP spid="142349" grpId="0"/>
      <p:bldP spid="142350" grpId="0"/>
      <p:bldP spid="142351" grpId="0"/>
      <p:bldP spid="14235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ChangeArrowheads="1"/>
          </p:cNvSpPr>
          <p:nvPr/>
        </p:nvSpPr>
        <p:spPr bwMode="auto">
          <a:xfrm>
            <a:off x="5821363" y="2155825"/>
            <a:ext cx="2074862" cy="3686175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5" name="Rectangle 4"/>
          <p:cNvSpPr>
            <a:spLocks noChangeArrowheads="1"/>
          </p:cNvSpPr>
          <p:nvPr/>
        </p:nvSpPr>
        <p:spPr bwMode="auto">
          <a:xfrm>
            <a:off x="1225550" y="608013"/>
            <a:ext cx="6662738" cy="954087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0"/>
              <a:t>Parentheses are req’d only with </a:t>
            </a:r>
            <a:r>
              <a:rPr lang="en-US" b="0" u="sng"/>
              <a:t>multiple</a:t>
            </a:r>
          </a:p>
          <a:p>
            <a:r>
              <a:rPr lang="en-US" b="0"/>
              <a:t>“bunches” of a particular polyatomic ion. </a:t>
            </a:r>
          </a:p>
        </p:txBody>
      </p:sp>
      <p:sp>
        <p:nvSpPr>
          <p:cNvPr id="144389" name="Rectangle 5"/>
          <p:cNvSpPr>
            <a:spLocks noChangeArrowheads="1"/>
          </p:cNvSpPr>
          <p:nvPr/>
        </p:nvSpPr>
        <p:spPr bwMode="auto">
          <a:xfrm>
            <a:off x="1547813" y="2182813"/>
            <a:ext cx="33242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Ba</a:t>
            </a:r>
            <a:r>
              <a:rPr lang="en-US" b="0" baseline="30000"/>
              <a:t>2+</a:t>
            </a:r>
            <a:r>
              <a:rPr lang="en-US" b="0"/>
              <a:t>	 and	   SO</a:t>
            </a:r>
            <a:r>
              <a:rPr lang="en-US" b="0" baseline="-25000"/>
              <a:t>4</a:t>
            </a:r>
            <a:r>
              <a:rPr lang="en-US" b="0" baseline="30000"/>
              <a:t>2–</a:t>
            </a:r>
            <a:r>
              <a:rPr lang="en-US" b="0"/>
              <a:t> </a:t>
            </a:r>
          </a:p>
        </p:txBody>
      </p:sp>
      <p:sp>
        <p:nvSpPr>
          <p:cNvPr id="144390" name="Rectangle 6"/>
          <p:cNvSpPr>
            <a:spLocks noChangeArrowheads="1"/>
          </p:cNvSpPr>
          <p:nvPr/>
        </p:nvSpPr>
        <p:spPr bwMode="auto">
          <a:xfrm>
            <a:off x="1541463" y="2833688"/>
            <a:ext cx="32099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Mg</a:t>
            </a:r>
            <a:r>
              <a:rPr lang="en-US" b="0" baseline="30000"/>
              <a:t>2+</a:t>
            </a:r>
            <a:r>
              <a:rPr lang="en-US" b="0"/>
              <a:t>	 and	   NO</a:t>
            </a:r>
            <a:r>
              <a:rPr lang="en-US" b="0" baseline="-25000"/>
              <a:t>2</a:t>
            </a:r>
            <a:r>
              <a:rPr lang="en-US" b="0" baseline="30000"/>
              <a:t>–</a:t>
            </a:r>
            <a:r>
              <a:rPr lang="en-US" b="0"/>
              <a:t> </a:t>
            </a:r>
          </a:p>
        </p:txBody>
      </p:sp>
      <p:sp>
        <p:nvSpPr>
          <p:cNvPr id="144391" name="Rectangle 7"/>
          <p:cNvSpPr>
            <a:spLocks noChangeArrowheads="1"/>
          </p:cNvSpPr>
          <p:nvPr/>
        </p:nvSpPr>
        <p:spPr bwMode="auto">
          <a:xfrm>
            <a:off x="1543050" y="3473450"/>
            <a:ext cx="3289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NH</a:t>
            </a:r>
            <a:r>
              <a:rPr lang="en-US" b="0" baseline="-25000"/>
              <a:t>4</a:t>
            </a:r>
            <a:r>
              <a:rPr lang="en-US" b="0" baseline="30000"/>
              <a:t>+</a:t>
            </a:r>
            <a:r>
              <a:rPr lang="en-US" b="0"/>
              <a:t>  and	   ClO</a:t>
            </a:r>
            <a:r>
              <a:rPr lang="en-US" b="0" baseline="-25000"/>
              <a:t>3</a:t>
            </a:r>
            <a:r>
              <a:rPr lang="en-US" b="0" baseline="30000"/>
              <a:t>–</a:t>
            </a:r>
            <a:r>
              <a:rPr lang="en-US" b="0"/>
              <a:t> </a:t>
            </a:r>
          </a:p>
        </p:txBody>
      </p:sp>
      <p:sp>
        <p:nvSpPr>
          <p:cNvPr id="144392" name="Rectangle 8"/>
          <p:cNvSpPr>
            <a:spLocks noChangeArrowheads="1"/>
          </p:cNvSpPr>
          <p:nvPr/>
        </p:nvSpPr>
        <p:spPr bwMode="auto">
          <a:xfrm>
            <a:off x="1562100" y="4067175"/>
            <a:ext cx="322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Sn</a:t>
            </a:r>
            <a:r>
              <a:rPr lang="en-US" b="0" baseline="30000"/>
              <a:t>4+</a:t>
            </a:r>
            <a:r>
              <a:rPr lang="en-US" b="0"/>
              <a:t>	 and	   SO</a:t>
            </a:r>
            <a:r>
              <a:rPr lang="en-US" b="0" baseline="-25000"/>
              <a:t>4</a:t>
            </a:r>
            <a:r>
              <a:rPr lang="en-US" b="0" baseline="30000"/>
              <a:t>2–</a:t>
            </a:r>
          </a:p>
        </p:txBody>
      </p:sp>
      <p:sp>
        <p:nvSpPr>
          <p:cNvPr id="144393" name="Rectangle 9"/>
          <p:cNvSpPr>
            <a:spLocks noChangeArrowheads="1"/>
          </p:cNvSpPr>
          <p:nvPr/>
        </p:nvSpPr>
        <p:spPr bwMode="auto">
          <a:xfrm>
            <a:off x="1552575" y="4681538"/>
            <a:ext cx="35988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Fe</a:t>
            </a:r>
            <a:r>
              <a:rPr lang="en-US" b="0" baseline="30000"/>
              <a:t>3+</a:t>
            </a:r>
            <a:r>
              <a:rPr lang="en-US" b="0"/>
              <a:t>	 and	   Cr</a:t>
            </a:r>
            <a:r>
              <a:rPr lang="en-US" b="0" baseline="-25000"/>
              <a:t>2</a:t>
            </a:r>
            <a:r>
              <a:rPr lang="en-US" b="0"/>
              <a:t>O</a:t>
            </a:r>
            <a:r>
              <a:rPr lang="en-US" b="0" baseline="-25000"/>
              <a:t>7</a:t>
            </a:r>
            <a:r>
              <a:rPr lang="en-US" b="0" baseline="30000"/>
              <a:t>2–</a:t>
            </a:r>
            <a:r>
              <a:rPr lang="en-US" b="0"/>
              <a:t> </a:t>
            </a:r>
          </a:p>
        </p:txBody>
      </p:sp>
      <p:sp>
        <p:nvSpPr>
          <p:cNvPr id="144394" name="Rectangle 10"/>
          <p:cNvSpPr>
            <a:spLocks noChangeArrowheads="1"/>
          </p:cNvSpPr>
          <p:nvPr/>
        </p:nvSpPr>
        <p:spPr bwMode="auto">
          <a:xfrm>
            <a:off x="1546225" y="5264150"/>
            <a:ext cx="2933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NH</a:t>
            </a:r>
            <a:r>
              <a:rPr lang="en-US" b="0" baseline="-25000"/>
              <a:t>4</a:t>
            </a:r>
            <a:r>
              <a:rPr lang="en-US" b="0" baseline="30000"/>
              <a:t>+   </a:t>
            </a:r>
            <a:r>
              <a:rPr lang="en-US" b="0"/>
              <a:t>and	   N</a:t>
            </a:r>
            <a:r>
              <a:rPr lang="en-US" b="0" baseline="30000"/>
              <a:t>3–</a:t>
            </a:r>
            <a:r>
              <a:rPr lang="en-US" b="0"/>
              <a:t> </a:t>
            </a:r>
          </a:p>
        </p:txBody>
      </p:sp>
      <p:sp>
        <p:nvSpPr>
          <p:cNvPr id="144395" name="Rectangle 11"/>
          <p:cNvSpPr>
            <a:spLocks noChangeArrowheads="1"/>
          </p:cNvSpPr>
          <p:nvPr/>
        </p:nvSpPr>
        <p:spPr bwMode="auto">
          <a:xfrm>
            <a:off x="5870575" y="2187575"/>
            <a:ext cx="13652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chemeClr val="tx1"/>
                </a:solidFill>
              </a:rPr>
              <a:t>BaSO</a:t>
            </a:r>
            <a:r>
              <a:rPr lang="en-US" b="0" baseline="-25000">
                <a:solidFill>
                  <a:schemeClr val="tx1"/>
                </a:solidFill>
              </a:rPr>
              <a:t>4</a:t>
            </a:r>
            <a:r>
              <a:rPr lang="en-US" b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44396" name="Rectangle 12"/>
          <p:cNvSpPr>
            <a:spLocks noChangeArrowheads="1"/>
          </p:cNvSpPr>
          <p:nvPr/>
        </p:nvSpPr>
        <p:spPr bwMode="auto">
          <a:xfrm>
            <a:off x="5878513" y="2840038"/>
            <a:ext cx="18192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chemeClr val="tx1"/>
                </a:solidFill>
              </a:rPr>
              <a:t>Mg(NO</a:t>
            </a:r>
            <a:r>
              <a:rPr lang="en-US" b="0" baseline="-25000">
                <a:solidFill>
                  <a:schemeClr val="tx1"/>
                </a:solidFill>
              </a:rPr>
              <a:t>2</a:t>
            </a:r>
            <a:r>
              <a:rPr lang="en-US" b="0">
                <a:solidFill>
                  <a:schemeClr val="tx1"/>
                </a:solidFill>
              </a:rPr>
              <a:t>)</a:t>
            </a:r>
            <a:r>
              <a:rPr lang="en-US" b="0" baseline="-25000">
                <a:solidFill>
                  <a:schemeClr val="tx1"/>
                </a:solidFill>
              </a:rPr>
              <a:t>2</a:t>
            </a:r>
            <a:r>
              <a:rPr lang="en-US" b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44397" name="Rectangle 13"/>
          <p:cNvSpPr>
            <a:spLocks noChangeArrowheads="1"/>
          </p:cNvSpPr>
          <p:nvPr/>
        </p:nvSpPr>
        <p:spPr bwMode="auto">
          <a:xfrm>
            <a:off x="5867400" y="3478213"/>
            <a:ext cx="1581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chemeClr val="tx1"/>
                </a:solidFill>
              </a:rPr>
              <a:t>NH</a:t>
            </a:r>
            <a:r>
              <a:rPr lang="en-US" b="0" baseline="-25000">
                <a:solidFill>
                  <a:schemeClr val="tx1"/>
                </a:solidFill>
              </a:rPr>
              <a:t>4</a:t>
            </a:r>
            <a:r>
              <a:rPr lang="en-US" b="0">
                <a:solidFill>
                  <a:schemeClr val="tx1"/>
                </a:solidFill>
              </a:rPr>
              <a:t>ClO</a:t>
            </a:r>
            <a:r>
              <a:rPr lang="en-US" b="0" baseline="-2500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44398" name="Rectangle 14"/>
          <p:cNvSpPr>
            <a:spLocks noChangeArrowheads="1"/>
          </p:cNvSpPr>
          <p:nvPr/>
        </p:nvSpPr>
        <p:spPr bwMode="auto">
          <a:xfrm>
            <a:off x="5862638" y="4073525"/>
            <a:ext cx="17383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chemeClr val="tx1"/>
                </a:solidFill>
              </a:rPr>
              <a:t>Sn(SO</a:t>
            </a:r>
            <a:r>
              <a:rPr lang="en-US" b="0" baseline="-25000">
                <a:solidFill>
                  <a:schemeClr val="tx1"/>
                </a:solidFill>
              </a:rPr>
              <a:t>4</a:t>
            </a:r>
            <a:r>
              <a:rPr lang="en-US" b="0">
                <a:solidFill>
                  <a:schemeClr val="tx1"/>
                </a:solidFill>
              </a:rPr>
              <a:t>)</a:t>
            </a:r>
            <a:r>
              <a:rPr lang="en-US" b="0" baseline="-25000">
                <a:solidFill>
                  <a:schemeClr val="tx1"/>
                </a:solidFill>
              </a:rPr>
              <a:t>2</a:t>
            </a:r>
            <a:r>
              <a:rPr lang="en-US" b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44399" name="Rectangle 15"/>
          <p:cNvSpPr>
            <a:spLocks noChangeArrowheads="1"/>
          </p:cNvSpPr>
          <p:nvPr/>
        </p:nvSpPr>
        <p:spPr bwMode="auto">
          <a:xfrm>
            <a:off x="5840413" y="4684713"/>
            <a:ext cx="21288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chemeClr val="tx1"/>
                </a:solidFill>
              </a:rPr>
              <a:t>Fe</a:t>
            </a:r>
            <a:r>
              <a:rPr lang="en-US" b="0" baseline="-25000">
                <a:solidFill>
                  <a:schemeClr val="tx1"/>
                </a:solidFill>
              </a:rPr>
              <a:t>2</a:t>
            </a:r>
            <a:r>
              <a:rPr lang="en-US" b="0">
                <a:solidFill>
                  <a:schemeClr val="tx1"/>
                </a:solidFill>
              </a:rPr>
              <a:t>(Cr</a:t>
            </a:r>
            <a:r>
              <a:rPr lang="en-US" b="0" baseline="-25000">
                <a:solidFill>
                  <a:schemeClr val="tx1"/>
                </a:solidFill>
              </a:rPr>
              <a:t>2</a:t>
            </a:r>
            <a:r>
              <a:rPr lang="en-US" b="0">
                <a:solidFill>
                  <a:schemeClr val="tx1"/>
                </a:solidFill>
              </a:rPr>
              <a:t>O</a:t>
            </a:r>
            <a:r>
              <a:rPr lang="en-US" b="0" baseline="-25000">
                <a:solidFill>
                  <a:schemeClr val="tx1"/>
                </a:solidFill>
              </a:rPr>
              <a:t>7</a:t>
            </a:r>
            <a:r>
              <a:rPr lang="en-US" b="0">
                <a:solidFill>
                  <a:schemeClr val="tx1"/>
                </a:solidFill>
              </a:rPr>
              <a:t>)</a:t>
            </a:r>
            <a:r>
              <a:rPr lang="en-US" b="0" baseline="-25000">
                <a:solidFill>
                  <a:schemeClr val="tx1"/>
                </a:solidFill>
              </a:rPr>
              <a:t>3</a:t>
            </a:r>
            <a:r>
              <a:rPr lang="en-US" b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44400" name="Rectangle 16"/>
          <p:cNvSpPr>
            <a:spLocks noChangeArrowheads="1"/>
          </p:cNvSpPr>
          <p:nvPr/>
        </p:nvSpPr>
        <p:spPr bwMode="auto">
          <a:xfrm>
            <a:off x="5840413" y="5264150"/>
            <a:ext cx="15621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chemeClr val="tx1"/>
                </a:solidFill>
              </a:rPr>
              <a:t>(NH</a:t>
            </a:r>
            <a:r>
              <a:rPr lang="en-US" b="0" baseline="-25000">
                <a:solidFill>
                  <a:schemeClr val="tx1"/>
                </a:solidFill>
              </a:rPr>
              <a:t>4</a:t>
            </a:r>
            <a:r>
              <a:rPr lang="en-US" b="0">
                <a:solidFill>
                  <a:schemeClr val="tx1"/>
                </a:solidFill>
              </a:rPr>
              <a:t>)</a:t>
            </a:r>
            <a:r>
              <a:rPr lang="en-US" b="0" baseline="-25000">
                <a:solidFill>
                  <a:schemeClr val="tx1"/>
                </a:solidFill>
              </a:rPr>
              <a:t>3</a:t>
            </a:r>
            <a:r>
              <a:rPr lang="en-US" b="0">
                <a:solidFill>
                  <a:schemeClr val="tx1"/>
                </a:solidFill>
              </a:rPr>
              <a:t>N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43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4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4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43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4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4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4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4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4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4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4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4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4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6" grpId="0" animBg="1"/>
      <p:bldP spid="144395" grpId="0"/>
      <p:bldP spid="144396" grpId="0"/>
      <p:bldP spid="144397" grpId="0"/>
      <p:bldP spid="144398" grpId="0"/>
      <p:bldP spid="144399" grpId="0"/>
      <p:bldP spid="14440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254366" y="995575"/>
            <a:ext cx="8789073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l">
              <a:spcBef>
                <a:spcPct val="20000"/>
              </a:spcBef>
            </a:pPr>
            <a:r>
              <a:rPr lang="en-US" b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1. An </a:t>
            </a:r>
            <a:r>
              <a:rPr lang="en-US" b="0" u="sng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ion</a:t>
            </a:r>
            <a:r>
              <a:rPr lang="en-US" b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 is a particle with an unequal number of p</a:t>
            </a:r>
            <a:r>
              <a:rPr lang="en-US" b="0" baseline="3000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+</a:t>
            </a:r>
            <a:r>
              <a:rPr lang="en-US" b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b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    and e</a:t>
            </a:r>
            <a:r>
              <a:rPr lang="en-US" b="0" baseline="3000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–</a:t>
            </a:r>
            <a:r>
              <a:rPr lang="en-US" b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. </a:t>
            </a:r>
            <a:r>
              <a:rPr lang="en-US" b="0" u="sng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Anions</a:t>
            </a:r>
            <a:r>
              <a:rPr lang="en-US" b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 have gained one or more e</a:t>
            </a:r>
            <a:r>
              <a:rPr lang="en-US" b="0" baseline="3000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–</a:t>
            </a:r>
            <a:r>
              <a:rPr lang="en-US" b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, and so</a:t>
            </a:r>
            <a:endParaRPr lang="en-US" b="0" u="sng" dirty="0" smtClean="0">
              <a:solidFill>
                <a:srgbClr val="000000">
                  <a:lumMod val="85000"/>
                  <a:lumOff val="15000"/>
                </a:srgbClr>
              </a:solidFill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en-US" b="0" dirty="0">
                <a:solidFill>
                  <a:srgbClr val="000000">
                    <a:lumMod val="85000"/>
                    <a:lumOff val="15000"/>
                  </a:srgbClr>
                </a:solidFill>
              </a:rPr>
              <a:t>	</a:t>
            </a:r>
            <a:r>
              <a:rPr lang="en-US" b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have a net (–) charge; </a:t>
            </a:r>
            <a:r>
              <a:rPr lang="en-US" b="0" u="sng" dirty="0" err="1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cations</a:t>
            </a:r>
            <a:r>
              <a:rPr lang="en-US" b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 have lost one or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b="0" dirty="0">
                <a:solidFill>
                  <a:srgbClr val="000000">
                    <a:lumMod val="85000"/>
                    <a:lumOff val="15000"/>
                  </a:srgbClr>
                </a:solidFill>
              </a:rPr>
              <a:t> </a:t>
            </a:r>
            <a:r>
              <a:rPr lang="en-US" b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   more e</a:t>
            </a:r>
            <a:r>
              <a:rPr lang="en-US" b="0" baseline="3000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–</a:t>
            </a:r>
            <a:r>
              <a:rPr lang="en-US" b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, and so have a net (+) charge.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b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2. A </a:t>
            </a:r>
            <a:r>
              <a:rPr lang="en-US" b="0" u="sng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polyatomic ion</a:t>
            </a:r>
            <a:r>
              <a:rPr lang="en-US" b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 is a covalently-bonded GROUP of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b="0" dirty="0">
                <a:solidFill>
                  <a:srgbClr val="000000">
                    <a:lumMod val="85000"/>
                    <a:lumOff val="15000"/>
                  </a:srgbClr>
                </a:solidFill>
              </a:rPr>
              <a:t> </a:t>
            </a:r>
            <a:r>
              <a:rPr lang="en-US" b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   atoms that have an </a:t>
            </a:r>
            <a:r>
              <a:rPr lang="en-US" b="0" dirty="0">
                <a:solidFill>
                  <a:srgbClr val="000000">
                    <a:lumMod val="85000"/>
                    <a:lumOff val="15000"/>
                  </a:srgbClr>
                </a:solidFill>
              </a:rPr>
              <a:t>unequal number of p</a:t>
            </a:r>
            <a:r>
              <a:rPr lang="en-US" b="0" baseline="30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+</a:t>
            </a:r>
            <a:r>
              <a:rPr lang="en-US" b="0" dirty="0">
                <a:solidFill>
                  <a:srgbClr val="000000">
                    <a:lumMod val="85000"/>
                    <a:lumOff val="15000"/>
                  </a:srgbClr>
                </a:solidFill>
              </a:rPr>
              <a:t> </a:t>
            </a:r>
            <a:r>
              <a:rPr lang="en-US" b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and e</a:t>
            </a:r>
            <a:r>
              <a:rPr lang="en-US" b="0" baseline="3000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–</a:t>
            </a:r>
            <a:r>
              <a:rPr lang="en-US" b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. 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b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3. </a:t>
            </a:r>
            <a:r>
              <a:rPr lang="en-US" b="0" u="sng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Ionic compounds</a:t>
            </a:r>
            <a:r>
              <a:rPr lang="en-US" b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, or </a:t>
            </a:r>
            <a:r>
              <a:rPr lang="en-US" b="0" u="sng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salts</a:t>
            </a:r>
            <a:r>
              <a:rPr lang="en-US" b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, consist of </a:t>
            </a:r>
            <a:r>
              <a:rPr lang="en-US" b="0" dirty="0" err="1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cations</a:t>
            </a:r>
            <a:r>
              <a:rPr lang="en-US" b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 and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b="0" dirty="0">
                <a:solidFill>
                  <a:srgbClr val="000000">
                    <a:lumMod val="85000"/>
                    <a:lumOff val="15000"/>
                  </a:srgbClr>
                </a:solidFill>
              </a:rPr>
              <a:t> </a:t>
            </a:r>
            <a:r>
              <a:rPr lang="en-US" b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   anions </a:t>
            </a:r>
            <a:r>
              <a:rPr lang="en-US" b="0" dirty="0" err="1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ionically</a:t>
            </a:r>
            <a:r>
              <a:rPr lang="en-US" b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 bonded to each other.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b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4. Parentheses are used in chemical formulas only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b="0" dirty="0">
                <a:solidFill>
                  <a:srgbClr val="000000">
                    <a:lumMod val="85000"/>
                    <a:lumOff val="15000"/>
                  </a:srgbClr>
                </a:solidFill>
              </a:rPr>
              <a:t> </a:t>
            </a:r>
            <a:r>
              <a:rPr lang="en-US" b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   when we have more than one ‘clump’ of a particular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b="0" dirty="0">
                <a:solidFill>
                  <a:srgbClr val="000000">
                    <a:lumMod val="85000"/>
                    <a:lumOff val="15000"/>
                  </a:srgbClr>
                </a:solidFill>
              </a:rPr>
              <a:t> </a:t>
            </a:r>
            <a:r>
              <a:rPr lang="en-US" b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   polyatomic ion.   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66566" y="294029"/>
            <a:ext cx="8191730" cy="52322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FFFF00"/>
                </a:solidFill>
              </a:rPr>
              <a:t>SUMMARY: </a:t>
            </a:r>
            <a:r>
              <a:rPr lang="en-US" u="sng" dirty="0" smtClean="0">
                <a:solidFill>
                  <a:srgbClr val="FFFF00"/>
                </a:solidFill>
              </a:rPr>
              <a:t>Introduction to Ionic Nomenclature</a:t>
            </a:r>
          </a:p>
        </p:txBody>
      </p:sp>
    </p:spTree>
    <p:extLst>
      <p:ext uri="{BB962C8B-B14F-4D97-AF65-F5344CB8AC3E}">
        <p14:creationId xmlns:p14="http://schemas.microsoft.com/office/powerpoint/2010/main" val="2436145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ChangeArrowheads="1"/>
          </p:cNvSpPr>
          <p:nvPr/>
        </p:nvSpPr>
        <p:spPr bwMode="auto">
          <a:xfrm>
            <a:off x="769938" y="303213"/>
            <a:ext cx="73025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 u="sng">
                <a:solidFill>
                  <a:srgbClr val="FF3399"/>
                </a:solidFill>
              </a:rPr>
              <a:t>Fixed-Charge Cations </a:t>
            </a:r>
            <a:r>
              <a:rPr lang="en-US" b="0" u="sng">
                <a:solidFill>
                  <a:schemeClr val="tx2"/>
                </a:solidFill>
              </a:rPr>
              <a:t>with</a:t>
            </a:r>
            <a:r>
              <a:rPr lang="en-US" b="0" u="sng"/>
              <a:t> </a:t>
            </a:r>
            <a:r>
              <a:rPr lang="en-US" b="0" u="sng">
                <a:solidFill>
                  <a:srgbClr val="000066"/>
                </a:solidFill>
              </a:rPr>
              <a:t>Elemental Anions</a:t>
            </a:r>
          </a:p>
        </p:txBody>
      </p:sp>
      <p:sp>
        <p:nvSpPr>
          <p:cNvPr id="145412" name="Rectangle 4"/>
          <p:cNvSpPr>
            <a:spLocks noChangeArrowheads="1"/>
          </p:cNvSpPr>
          <p:nvPr/>
        </p:nvSpPr>
        <p:spPr bwMode="auto">
          <a:xfrm>
            <a:off x="546100" y="2327275"/>
            <a:ext cx="704056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chemeClr val="tx1"/>
                </a:solidFill>
              </a:rPr>
              <a:t>For this class, the</a:t>
            </a:r>
            <a:r>
              <a:rPr lang="en-US" b="0">
                <a:solidFill>
                  <a:srgbClr val="969696"/>
                </a:solidFill>
              </a:rPr>
              <a:t> </a:t>
            </a:r>
            <a:r>
              <a:rPr lang="en-US" b="0">
                <a:solidFill>
                  <a:srgbClr val="FF3399"/>
                </a:solidFill>
              </a:rPr>
              <a:t>fixed-charge cations </a:t>
            </a:r>
            <a:r>
              <a:rPr lang="en-US" b="0">
                <a:solidFill>
                  <a:schemeClr val="tx1"/>
                </a:solidFill>
              </a:rPr>
              <a:t>are</a:t>
            </a:r>
            <a:r>
              <a:rPr lang="en-US" b="0">
                <a:solidFill>
                  <a:srgbClr val="969696"/>
                </a:solidFill>
              </a:rPr>
              <a:t>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096963" y="3605213"/>
            <a:ext cx="7023100" cy="2730500"/>
            <a:chOff x="1096963" y="3605213"/>
            <a:chExt cx="7023100" cy="2730500"/>
          </a:xfrm>
        </p:grpSpPr>
        <p:sp>
          <p:nvSpPr>
            <p:cNvPr id="145413" name="Rectangle 5"/>
            <p:cNvSpPr>
              <a:spLocks noChangeArrowheads="1"/>
            </p:cNvSpPr>
            <p:nvPr/>
          </p:nvSpPr>
          <p:spPr bwMode="auto">
            <a:xfrm>
              <a:off x="2266950" y="4775200"/>
              <a:ext cx="390525" cy="1560513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14" name="Rectangle 6"/>
            <p:cNvSpPr>
              <a:spLocks noChangeArrowheads="1"/>
            </p:cNvSpPr>
            <p:nvPr/>
          </p:nvSpPr>
          <p:spPr bwMode="auto">
            <a:xfrm>
              <a:off x="2657475" y="4775200"/>
              <a:ext cx="390525" cy="1560513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15" name="Rectangle 7"/>
            <p:cNvSpPr>
              <a:spLocks noChangeArrowheads="1"/>
            </p:cNvSpPr>
            <p:nvPr/>
          </p:nvSpPr>
          <p:spPr bwMode="auto">
            <a:xfrm>
              <a:off x="3048000" y="4775200"/>
              <a:ext cx="390525" cy="1560513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16" name="Rectangle 8"/>
            <p:cNvSpPr>
              <a:spLocks noChangeArrowheads="1"/>
            </p:cNvSpPr>
            <p:nvPr/>
          </p:nvSpPr>
          <p:spPr bwMode="auto">
            <a:xfrm>
              <a:off x="3438525" y="4775200"/>
              <a:ext cx="388938" cy="1560513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17" name="Rectangle 9"/>
            <p:cNvSpPr>
              <a:spLocks noChangeArrowheads="1"/>
            </p:cNvSpPr>
            <p:nvPr/>
          </p:nvSpPr>
          <p:spPr bwMode="auto">
            <a:xfrm>
              <a:off x="1487488" y="3995738"/>
              <a:ext cx="390525" cy="2339975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18" name="Rectangle 10"/>
            <p:cNvSpPr>
              <a:spLocks noChangeArrowheads="1"/>
            </p:cNvSpPr>
            <p:nvPr/>
          </p:nvSpPr>
          <p:spPr bwMode="auto">
            <a:xfrm>
              <a:off x="1096963" y="3605213"/>
              <a:ext cx="390525" cy="273050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19" name="Rectangle 11"/>
            <p:cNvSpPr>
              <a:spLocks noChangeArrowheads="1"/>
            </p:cNvSpPr>
            <p:nvPr/>
          </p:nvSpPr>
          <p:spPr bwMode="auto">
            <a:xfrm>
              <a:off x="3827463" y="4775200"/>
              <a:ext cx="390525" cy="1560513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20" name="Rectangle 12"/>
            <p:cNvSpPr>
              <a:spLocks noChangeArrowheads="1"/>
            </p:cNvSpPr>
            <p:nvPr/>
          </p:nvSpPr>
          <p:spPr bwMode="auto">
            <a:xfrm>
              <a:off x="4217988" y="4775200"/>
              <a:ext cx="390525" cy="1560513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21" name="Rectangle 13"/>
            <p:cNvSpPr>
              <a:spLocks noChangeArrowheads="1"/>
            </p:cNvSpPr>
            <p:nvPr/>
          </p:nvSpPr>
          <p:spPr bwMode="auto">
            <a:xfrm>
              <a:off x="5389563" y="4775200"/>
              <a:ext cx="388937" cy="1169988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22" name="Rectangle 14"/>
            <p:cNvSpPr>
              <a:spLocks noChangeArrowheads="1"/>
            </p:cNvSpPr>
            <p:nvPr/>
          </p:nvSpPr>
          <p:spPr bwMode="auto">
            <a:xfrm>
              <a:off x="5778500" y="3995738"/>
              <a:ext cx="390525" cy="1949450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23" name="Rectangle 15"/>
            <p:cNvSpPr>
              <a:spLocks noChangeArrowheads="1"/>
            </p:cNvSpPr>
            <p:nvPr/>
          </p:nvSpPr>
          <p:spPr bwMode="auto">
            <a:xfrm>
              <a:off x="6169025" y="3995738"/>
              <a:ext cx="390525" cy="194945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24" name="Rectangle 16"/>
            <p:cNvSpPr>
              <a:spLocks noChangeArrowheads="1"/>
            </p:cNvSpPr>
            <p:nvPr/>
          </p:nvSpPr>
          <p:spPr bwMode="auto">
            <a:xfrm>
              <a:off x="6559550" y="3995738"/>
              <a:ext cx="390525" cy="194945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25" name="Rectangle 17"/>
            <p:cNvSpPr>
              <a:spLocks noChangeArrowheads="1"/>
            </p:cNvSpPr>
            <p:nvPr/>
          </p:nvSpPr>
          <p:spPr bwMode="auto">
            <a:xfrm>
              <a:off x="6950075" y="3995738"/>
              <a:ext cx="388938" cy="194945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26" name="Rectangle 18"/>
            <p:cNvSpPr>
              <a:spLocks noChangeArrowheads="1"/>
            </p:cNvSpPr>
            <p:nvPr/>
          </p:nvSpPr>
          <p:spPr bwMode="auto">
            <a:xfrm>
              <a:off x="7339013" y="3995738"/>
              <a:ext cx="390525" cy="194945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27" name="Rectangle 19"/>
            <p:cNvSpPr>
              <a:spLocks noChangeArrowheads="1"/>
            </p:cNvSpPr>
            <p:nvPr/>
          </p:nvSpPr>
          <p:spPr bwMode="auto">
            <a:xfrm>
              <a:off x="7729538" y="3995738"/>
              <a:ext cx="390525" cy="194945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28" name="Rectangle 20"/>
            <p:cNvSpPr>
              <a:spLocks noChangeArrowheads="1"/>
            </p:cNvSpPr>
            <p:nvPr/>
          </p:nvSpPr>
          <p:spPr bwMode="auto">
            <a:xfrm>
              <a:off x="4999038" y="4775200"/>
              <a:ext cx="390525" cy="1169988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29" name="Rectangle 21"/>
            <p:cNvSpPr>
              <a:spLocks noChangeArrowheads="1"/>
            </p:cNvSpPr>
            <p:nvPr/>
          </p:nvSpPr>
          <p:spPr bwMode="auto">
            <a:xfrm>
              <a:off x="4608513" y="4775200"/>
              <a:ext cx="390525" cy="1169988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30" name="Rectangle 22"/>
            <p:cNvSpPr>
              <a:spLocks noChangeArrowheads="1"/>
            </p:cNvSpPr>
            <p:nvPr/>
          </p:nvSpPr>
          <p:spPr bwMode="auto">
            <a:xfrm>
              <a:off x="1487488" y="4775200"/>
              <a:ext cx="6632575" cy="390525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31" name="Rectangle 23"/>
            <p:cNvSpPr>
              <a:spLocks noChangeArrowheads="1"/>
            </p:cNvSpPr>
            <p:nvPr/>
          </p:nvSpPr>
          <p:spPr bwMode="auto">
            <a:xfrm>
              <a:off x="1096963" y="5165725"/>
              <a:ext cx="7023100" cy="388938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32" name="Rectangle 24"/>
            <p:cNvSpPr>
              <a:spLocks noChangeArrowheads="1"/>
            </p:cNvSpPr>
            <p:nvPr/>
          </p:nvSpPr>
          <p:spPr bwMode="auto">
            <a:xfrm>
              <a:off x="1487488" y="5554663"/>
              <a:ext cx="6632575" cy="390525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33" name="Rectangle 25"/>
            <p:cNvSpPr>
              <a:spLocks noChangeArrowheads="1"/>
            </p:cNvSpPr>
            <p:nvPr/>
          </p:nvSpPr>
          <p:spPr bwMode="auto">
            <a:xfrm>
              <a:off x="5778500" y="4384675"/>
              <a:ext cx="2341563" cy="390525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34" name="Rectangle 26"/>
            <p:cNvSpPr>
              <a:spLocks noChangeArrowheads="1"/>
            </p:cNvSpPr>
            <p:nvPr/>
          </p:nvSpPr>
          <p:spPr bwMode="auto">
            <a:xfrm>
              <a:off x="1096963" y="3605213"/>
              <a:ext cx="390525" cy="390525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35" name="Rectangle 27"/>
            <p:cNvSpPr>
              <a:spLocks noChangeArrowheads="1"/>
            </p:cNvSpPr>
            <p:nvPr/>
          </p:nvSpPr>
          <p:spPr bwMode="auto">
            <a:xfrm>
              <a:off x="1096963" y="3995738"/>
              <a:ext cx="781050" cy="388937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36" name="Rectangle 28"/>
            <p:cNvSpPr>
              <a:spLocks noChangeArrowheads="1"/>
            </p:cNvSpPr>
            <p:nvPr/>
          </p:nvSpPr>
          <p:spPr bwMode="auto">
            <a:xfrm>
              <a:off x="1878013" y="4775200"/>
              <a:ext cx="388937" cy="1560513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37" name="Rectangle 29"/>
            <p:cNvSpPr>
              <a:spLocks noChangeArrowheads="1"/>
            </p:cNvSpPr>
            <p:nvPr/>
          </p:nvSpPr>
          <p:spPr bwMode="auto">
            <a:xfrm>
              <a:off x="1096963" y="4775200"/>
              <a:ext cx="390525" cy="1560513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38" name="Rectangle 30"/>
            <p:cNvSpPr>
              <a:spLocks noChangeArrowheads="1"/>
            </p:cNvSpPr>
            <p:nvPr/>
          </p:nvSpPr>
          <p:spPr bwMode="auto">
            <a:xfrm>
              <a:off x="1096963" y="5945188"/>
              <a:ext cx="390525" cy="390525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39" name="Rectangle 31"/>
            <p:cNvSpPr>
              <a:spLocks noChangeArrowheads="1"/>
            </p:cNvSpPr>
            <p:nvPr/>
          </p:nvSpPr>
          <p:spPr bwMode="auto">
            <a:xfrm>
              <a:off x="7729538" y="3605213"/>
              <a:ext cx="390525" cy="390525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40" name="Rectangle 32"/>
            <p:cNvSpPr>
              <a:spLocks noChangeArrowheads="1"/>
            </p:cNvSpPr>
            <p:nvPr/>
          </p:nvSpPr>
          <p:spPr bwMode="auto">
            <a:xfrm>
              <a:off x="1096963" y="5945188"/>
              <a:ext cx="390525" cy="390525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41" name="Rectangle 33"/>
            <p:cNvSpPr>
              <a:spLocks noChangeArrowheads="1"/>
            </p:cNvSpPr>
            <p:nvPr/>
          </p:nvSpPr>
          <p:spPr bwMode="auto">
            <a:xfrm>
              <a:off x="1487488" y="5945188"/>
              <a:ext cx="390525" cy="390525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42" name="Rectangle 34"/>
            <p:cNvSpPr>
              <a:spLocks noChangeArrowheads="1"/>
            </p:cNvSpPr>
            <p:nvPr/>
          </p:nvSpPr>
          <p:spPr bwMode="auto">
            <a:xfrm>
              <a:off x="1487488" y="5554663"/>
              <a:ext cx="390525" cy="390525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43" name="Rectangle 35"/>
            <p:cNvSpPr>
              <a:spLocks noChangeArrowheads="1"/>
            </p:cNvSpPr>
            <p:nvPr/>
          </p:nvSpPr>
          <p:spPr bwMode="auto">
            <a:xfrm>
              <a:off x="1096963" y="5165725"/>
              <a:ext cx="390525" cy="388938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44" name="Rectangle 36"/>
            <p:cNvSpPr>
              <a:spLocks noChangeArrowheads="1"/>
            </p:cNvSpPr>
            <p:nvPr/>
          </p:nvSpPr>
          <p:spPr bwMode="auto">
            <a:xfrm>
              <a:off x="1487488" y="4775200"/>
              <a:ext cx="390525" cy="390525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45" name="Rectangle 37"/>
            <p:cNvSpPr>
              <a:spLocks noChangeArrowheads="1"/>
            </p:cNvSpPr>
            <p:nvPr/>
          </p:nvSpPr>
          <p:spPr bwMode="auto">
            <a:xfrm>
              <a:off x="1096963" y="4384675"/>
              <a:ext cx="390525" cy="390525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46" name="Rectangle 38"/>
            <p:cNvSpPr>
              <a:spLocks noChangeArrowheads="1"/>
            </p:cNvSpPr>
            <p:nvPr/>
          </p:nvSpPr>
          <p:spPr bwMode="auto">
            <a:xfrm>
              <a:off x="1487488" y="3995738"/>
              <a:ext cx="390525" cy="388937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47" name="Rectangle 39"/>
            <p:cNvSpPr>
              <a:spLocks noChangeArrowheads="1"/>
            </p:cNvSpPr>
            <p:nvPr/>
          </p:nvSpPr>
          <p:spPr bwMode="auto">
            <a:xfrm>
              <a:off x="1096963" y="5554663"/>
              <a:ext cx="390525" cy="390525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48" name="Rectangle 40"/>
            <p:cNvSpPr>
              <a:spLocks noChangeArrowheads="1"/>
            </p:cNvSpPr>
            <p:nvPr/>
          </p:nvSpPr>
          <p:spPr bwMode="auto">
            <a:xfrm>
              <a:off x="1487488" y="5165725"/>
              <a:ext cx="390525" cy="388938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49" name="Rectangle 41"/>
            <p:cNvSpPr>
              <a:spLocks noChangeArrowheads="1"/>
            </p:cNvSpPr>
            <p:nvPr/>
          </p:nvSpPr>
          <p:spPr bwMode="auto">
            <a:xfrm>
              <a:off x="1096963" y="4775200"/>
              <a:ext cx="390525" cy="390525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50" name="Rectangle 42"/>
            <p:cNvSpPr>
              <a:spLocks noChangeArrowheads="1"/>
            </p:cNvSpPr>
            <p:nvPr/>
          </p:nvSpPr>
          <p:spPr bwMode="auto">
            <a:xfrm>
              <a:off x="1487488" y="4384675"/>
              <a:ext cx="390525" cy="390525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51" name="Rectangle 43"/>
            <p:cNvSpPr>
              <a:spLocks noChangeArrowheads="1"/>
            </p:cNvSpPr>
            <p:nvPr/>
          </p:nvSpPr>
          <p:spPr bwMode="auto">
            <a:xfrm>
              <a:off x="1096963" y="3995738"/>
              <a:ext cx="390525" cy="388937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52" name="Rectangle 44"/>
            <p:cNvSpPr>
              <a:spLocks noChangeArrowheads="1"/>
            </p:cNvSpPr>
            <p:nvPr/>
          </p:nvSpPr>
          <p:spPr bwMode="auto">
            <a:xfrm>
              <a:off x="5778500" y="3995738"/>
              <a:ext cx="390525" cy="388937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53" name="Rectangle 45"/>
            <p:cNvSpPr>
              <a:spLocks noChangeArrowheads="1"/>
            </p:cNvSpPr>
            <p:nvPr/>
          </p:nvSpPr>
          <p:spPr bwMode="auto">
            <a:xfrm>
              <a:off x="5778500" y="4384675"/>
              <a:ext cx="390525" cy="390525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54" name="Rectangle 46"/>
            <p:cNvSpPr>
              <a:spLocks noChangeArrowheads="1"/>
            </p:cNvSpPr>
            <p:nvPr/>
          </p:nvSpPr>
          <p:spPr bwMode="auto">
            <a:xfrm>
              <a:off x="6169025" y="4384675"/>
              <a:ext cx="390525" cy="390525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55" name="Rectangle 47"/>
            <p:cNvSpPr>
              <a:spLocks noChangeArrowheads="1"/>
            </p:cNvSpPr>
            <p:nvPr/>
          </p:nvSpPr>
          <p:spPr bwMode="auto">
            <a:xfrm>
              <a:off x="5778500" y="4775200"/>
              <a:ext cx="390525" cy="390525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56" name="Rectangle 48"/>
            <p:cNvSpPr>
              <a:spLocks noChangeArrowheads="1"/>
            </p:cNvSpPr>
            <p:nvPr/>
          </p:nvSpPr>
          <p:spPr bwMode="auto">
            <a:xfrm>
              <a:off x="5778500" y="5165725"/>
              <a:ext cx="390525" cy="388938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57" name="Rectangle 49"/>
            <p:cNvSpPr>
              <a:spLocks noChangeArrowheads="1"/>
            </p:cNvSpPr>
            <p:nvPr/>
          </p:nvSpPr>
          <p:spPr bwMode="auto">
            <a:xfrm>
              <a:off x="5778500" y="5554663"/>
              <a:ext cx="390525" cy="390525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58" name="Rectangle 50"/>
            <p:cNvSpPr>
              <a:spLocks noChangeArrowheads="1"/>
            </p:cNvSpPr>
            <p:nvPr/>
          </p:nvSpPr>
          <p:spPr bwMode="auto">
            <a:xfrm>
              <a:off x="6169025" y="4775200"/>
              <a:ext cx="390525" cy="390525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59" name="Rectangle 51"/>
            <p:cNvSpPr>
              <a:spLocks noChangeArrowheads="1"/>
            </p:cNvSpPr>
            <p:nvPr/>
          </p:nvSpPr>
          <p:spPr bwMode="auto">
            <a:xfrm>
              <a:off x="6169025" y="5165725"/>
              <a:ext cx="390525" cy="388938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60" name="Rectangle 52"/>
            <p:cNvSpPr>
              <a:spLocks noChangeArrowheads="1"/>
            </p:cNvSpPr>
            <p:nvPr/>
          </p:nvSpPr>
          <p:spPr bwMode="auto">
            <a:xfrm>
              <a:off x="6169025" y="5554663"/>
              <a:ext cx="390525" cy="390525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61" name="Rectangle 53"/>
            <p:cNvSpPr>
              <a:spLocks noChangeArrowheads="1"/>
            </p:cNvSpPr>
            <p:nvPr/>
          </p:nvSpPr>
          <p:spPr bwMode="auto">
            <a:xfrm>
              <a:off x="6559550" y="4775200"/>
              <a:ext cx="390525" cy="390525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62" name="Rectangle 54"/>
            <p:cNvSpPr>
              <a:spLocks noChangeArrowheads="1"/>
            </p:cNvSpPr>
            <p:nvPr/>
          </p:nvSpPr>
          <p:spPr bwMode="auto">
            <a:xfrm>
              <a:off x="6559550" y="5165725"/>
              <a:ext cx="390525" cy="388938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63" name="Rectangle 55"/>
            <p:cNvSpPr>
              <a:spLocks noChangeArrowheads="1"/>
            </p:cNvSpPr>
            <p:nvPr/>
          </p:nvSpPr>
          <p:spPr bwMode="auto">
            <a:xfrm>
              <a:off x="6559550" y="5554663"/>
              <a:ext cx="390525" cy="390525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" name="Group 56"/>
            <p:cNvGrpSpPr>
              <a:grpSpLocks/>
            </p:cNvGrpSpPr>
            <p:nvPr/>
          </p:nvGrpSpPr>
          <p:grpSpPr bwMode="auto">
            <a:xfrm>
              <a:off x="1096963" y="3605213"/>
              <a:ext cx="7023100" cy="2339975"/>
              <a:chOff x="727" y="2262"/>
              <a:chExt cx="4424" cy="1474"/>
            </a:xfrm>
          </p:grpSpPr>
          <p:sp>
            <p:nvSpPr>
              <p:cNvPr id="34916" name="Rectangle 57"/>
              <p:cNvSpPr>
                <a:spLocks noChangeArrowheads="1"/>
              </p:cNvSpPr>
              <p:nvPr/>
            </p:nvSpPr>
            <p:spPr bwMode="auto">
              <a:xfrm>
                <a:off x="727" y="2262"/>
                <a:ext cx="246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17" name="Rectangle 58"/>
              <p:cNvSpPr>
                <a:spLocks noChangeArrowheads="1"/>
              </p:cNvSpPr>
              <p:nvPr/>
            </p:nvSpPr>
            <p:spPr bwMode="auto">
              <a:xfrm>
                <a:off x="4905" y="2262"/>
                <a:ext cx="246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18" name="Rectangle 59"/>
              <p:cNvSpPr>
                <a:spLocks noChangeArrowheads="1"/>
              </p:cNvSpPr>
              <p:nvPr/>
            </p:nvSpPr>
            <p:spPr bwMode="auto">
              <a:xfrm>
                <a:off x="3922" y="2508"/>
                <a:ext cx="246" cy="245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19" name="Rectangle 60"/>
              <p:cNvSpPr>
                <a:spLocks noChangeArrowheads="1"/>
              </p:cNvSpPr>
              <p:nvPr/>
            </p:nvSpPr>
            <p:spPr bwMode="auto">
              <a:xfrm>
                <a:off x="4168" y="2508"/>
                <a:ext cx="246" cy="245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20" name="Rectangle 61"/>
              <p:cNvSpPr>
                <a:spLocks noChangeArrowheads="1"/>
              </p:cNvSpPr>
              <p:nvPr/>
            </p:nvSpPr>
            <p:spPr bwMode="auto">
              <a:xfrm>
                <a:off x="4414" y="2508"/>
                <a:ext cx="245" cy="245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21" name="Rectangle 62"/>
              <p:cNvSpPr>
                <a:spLocks noChangeArrowheads="1"/>
              </p:cNvSpPr>
              <p:nvPr/>
            </p:nvSpPr>
            <p:spPr bwMode="auto">
              <a:xfrm>
                <a:off x="4168" y="2753"/>
                <a:ext cx="246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22" name="Rectangle 63"/>
              <p:cNvSpPr>
                <a:spLocks noChangeArrowheads="1"/>
              </p:cNvSpPr>
              <p:nvPr/>
            </p:nvSpPr>
            <p:spPr bwMode="auto">
              <a:xfrm>
                <a:off x="4905" y="2508"/>
                <a:ext cx="246" cy="245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23" name="Rectangle 64"/>
              <p:cNvSpPr>
                <a:spLocks noChangeArrowheads="1"/>
              </p:cNvSpPr>
              <p:nvPr/>
            </p:nvSpPr>
            <p:spPr bwMode="auto">
              <a:xfrm>
                <a:off x="4905" y="2753"/>
                <a:ext cx="246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24" name="Rectangle 65"/>
              <p:cNvSpPr>
                <a:spLocks noChangeArrowheads="1"/>
              </p:cNvSpPr>
              <p:nvPr/>
            </p:nvSpPr>
            <p:spPr bwMode="auto">
              <a:xfrm>
                <a:off x="4905" y="2999"/>
                <a:ext cx="246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25" name="Rectangle 66"/>
              <p:cNvSpPr>
                <a:spLocks noChangeArrowheads="1"/>
              </p:cNvSpPr>
              <p:nvPr/>
            </p:nvSpPr>
            <p:spPr bwMode="auto">
              <a:xfrm>
                <a:off x="4905" y="3245"/>
                <a:ext cx="246" cy="245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26" name="Rectangle 67"/>
              <p:cNvSpPr>
                <a:spLocks noChangeArrowheads="1"/>
              </p:cNvSpPr>
              <p:nvPr/>
            </p:nvSpPr>
            <p:spPr bwMode="auto">
              <a:xfrm>
                <a:off x="4905" y="3490"/>
                <a:ext cx="246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27" name="Rectangle 68"/>
              <p:cNvSpPr>
                <a:spLocks noChangeArrowheads="1"/>
              </p:cNvSpPr>
              <p:nvPr/>
            </p:nvSpPr>
            <p:spPr bwMode="auto">
              <a:xfrm>
                <a:off x="4659" y="2508"/>
                <a:ext cx="246" cy="245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28" name="Rectangle 69"/>
              <p:cNvSpPr>
                <a:spLocks noChangeArrowheads="1"/>
              </p:cNvSpPr>
              <p:nvPr/>
            </p:nvSpPr>
            <p:spPr bwMode="auto">
              <a:xfrm>
                <a:off x="4659" y="2753"/>
                <a:ext cx="246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29" name="Rectangle 70"/>
              <p:cNvSpPr>
                <a:spLocks noChangeArrowheads="1"/>
              </p:cNvSpPr>
              <p:nvPr/>
            </p:nvSpPr>
            <p:spPr bwMode="auto">
              <a:xfrm>
                <a:off x="4414" y="2753"/>
                <a:ext cx="245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30" name="Rectangle 71"/>
              <p:cNvSpPr>
                <a:spLocks noChangeArrowheads="1"/>
              </p:cNvSpPr>
              <p:nvPr/>
            </p:nvSpPr>
            <p:spPr bwMode="auto">
              <a:xfrm>
                <a:off x="4659" y="2999"/>
                <a:ext cx="246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31" name="Rectangle 72"/>
              <p:cNvSpPr>
                <a:spLocks noChangeArrowheads="1"/>
              </p:cNvSpPr>
              <p:nvPr/>
            </p:nvSpPr>
            <p:spPr bwMode="auto">
              <a:xfrm>
                <a:off x="4414" y="2999"/>
                <a:ext cx="245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32" name="Rectangle 73"/>
              <p:cNvSpPr>
                <a:spLocks noChangeArrowheads="1"/>
              </p:cNvSpPr>
              <p:nvPr/>
            </p:nvSpPr>
            <p:spPr bwMode="auto">
              <a:xfrm>
                <a:off x="4659" y="3245"/>
                <a:ext cx="246" cy="245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5482" name="Rectangle 74"/>
            <p:cNvSpPr>
              <a:spLocks noChangeArrowheads="1"/>
            </p:cNvSpPr>
            <p:nvPr/>
          </p:nvSpPr>
          <p:spPr bwMode="auto">
            <a:xfrm>
              <a:off x="7339013" y="5554663"/>
              <a:ext cx="390525" cy="390525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83" name="Rectangle 75"/>
            <p:cNvSpPr>
              <a:spLocks noChangeArrowheads="1"/>
            </p:cNvSpPr>
            <p:nvPr/>
          </p:nvSpPr>
          <p:spPr bwMode="auto">
            <a:xfrm>
              <a:off x="6950075" y="5165725"/>
              <a:ext cx="388938" cy="388938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84" name="Rectangle 76"/>
            <p:cNvSpPr>
              <a:spLocks noChangeArrowheads="1"/>
            </p:cNvSpPr>
            <p:nvPr/>
          </p:nvSpPr>
          <p:spPr bwMode="auto">
            <a:xfrm>
              <a:off x="6950075" y="5554663"/>
              <a:ext cx="388938" cy="390525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85" name="Rectangle 77"/>
            <p:cNvSpPr>
              <a:spLocks noChangeArrowheads="1"/>
            </p:cNvSpPr>
            <p:nvPr/>
          </p:nvSpPr>
          <p:spPr bwMode="auto">
            <a:xfrm>
              <a:off x="5389563" y="4775200"/>
              <a:ext cx="388937" cy="390525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86" name="Rectangle 78"/>
            <p:cNvSpPr>
              <a:spLocks noChangeArrowheads="1"/>
            </p:cNvSpPr>
            <p:nvPr/>
          </p:nvSpPr>
          <p:spPr bwMode="auto">
            <a:xfrm>
              <a:off x="5389563" y="5165725"/>
              <a:ext cx="388937" cy="388938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87" name="Rectangle 79"/>
            <p:cNvSpPr>
              <a:spLocks noChangeArrowheads="1"/>
            </p:cNvSpPr>
            <p:nvPr/>
          </p:nvSpPr>
          <p:spPr bwMode="auto">
            <a:xfrm>
              <a:off x="5389563" y="5554663"/>
              <a:ext cx="388937" cy="390525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88" name="Rectangle 80"/>
            <p:cNvSpPr>
              <a:spLocks noChangeArrowheads="1"/>
            </p:cNvSpPr>
            <p:nvPr/>
          </p:nvSpPr>
          <p:spPr bwMode="auto">
            <a:xfrm>
              <a:off x="4999038" y="4775200"/>
              <a:ext cx="390525" cy="390525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89" name="Rectangle 81"/>
            <p:cNvSpPr>
              <a:spLocks noChangeArrowheads="1"/>
            </p:cNvSpPr>
            <p:nvPr/>
          </p:nvSpPr>
          <p:spPr bwMode="auto">
            <a:xfrm>
              <a:off x="4999038" y="5165725"/>
              <a:ext cx="390525" cy="388938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90" name="Rectangle 82"/>
            <p:cNvSpPr>
              <a:spLocks noChangeArrowheads="1"/>
            </p:cNvSpPr>
            <p:nvPr/>
          </p:nvSpPr>
          <p:spPr bwMode="auto">
            <a:xfrm>
              <a:off x="4999038" y="5554663"/>
              <a:ext cx="390525" cy="390525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91" name="Rectangle 83"/>
            <p:cNvSpPr>
              <a:spLocks noChangeArrowheads="1"/>
            </p:cNvSpPr>
            <p:nvPr/>
          </p:nvSpPr>
          <p:spPr bwMode="auto">
            <a:xfrm>
              <a:off x="4608513" y="4775200"/>
              <a:ext cx="390525" cy="390525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92" name="Rectangle 84"/>
            <p:cNvSpPr>
              <a:spLocks noChangeArrowheads="1"/>
            </p:cNvSpPr>
            <p:nvPr/>
          </p:nvSpPr>
          <p:spPr bwMode="auto">
            <a:xfrm>
              <a:off x="4608513" y="5165725"/>
              <a:ext cx="390525" cy="388938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93" name="Rectangle 85"/>
            <p:cNvSpPr>
              <a:spLocks noChangeArrowheads="1"/>
            </p:cNvSpPr>
            <p:nvPr/>
          </p:nvSpPr>
          <p:spPr bwMode="auto">
            <a:xfrm>
              <a:off x="4608513" y="5554663"/>
              <a:ext cx="390525" cy="390525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94" name="Rectangle 86"/>
            <p:cNvSpPr>
              <a:spLocks noChangeArrowheads="1"/>
            </p:cNvSpPr>
            <p:nvPr/>
          </p:nvSpPr>
          <p:spPr bwMode="auto">
            <a:xfrm>
              <a:off x="1878013" y="4775200"/>
              <a:ext cx="388937" cy="390525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95" name="Rectangle 87"/>
            <p:cNvSpPr>
              <a:spLocks noChangeArrowheads="1"/>
            </p:cNvSpPr>
            <p:nvPr/>
          </p:nvSpPr>
          <p:spPr bwMode="auto">
            <a:xfrm>
              <a:off x="1878013" y="5165725"/>
              <a:ext cx="388937" cy="388938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96" name="Rectangle 88"/>
            <p:cNvSpPr>
              <a:spLocks noChangeArrowheads="1"/>
            </p:cNvSpPr>
            <p:nvPr/>
          </p:nvSpPr>
          <p:spPr bwMode="auto">
            <a:xfrm>
              <a:off x="1878013" y="5554663"/>
              <a:ext cx="388937" cy="390525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97" name="Rectangle 89"/>
            <p:cNvSpPr>
              <a:spLocks noChangeArrowheads="1"/>
            </p:cNvSpPr>
            <p:nvPr/>
          </p:nvSpPr>
          <p:spPr bwMode="auto">
            <a:xfrm>
              <a:off x="1878013" y="5945188"/>
              <a:ext cx="388937" cy="390525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98" name="Rectangle 90"/>
            <p:cNvSpPr>
              <a:spLocks noChangeArrowheads="1"/>
            </p:cNvSpPr>
            <p:nvPr/>
          </p:nvSpPr>
          <p:spPr bwMode="auto">
            <a:xfrm>
              <a:off x="2266950" y="4775200"/>
              <a:ext cx="390525" cy="390525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99" name="Rectangle 91"/>
            <p:cNvSpPr>
              <a:spLocks noChangeArrowheads="1"/>
            </p:cNvSpPr>
            <p:nvPr/>
          </p:nvSpPr>
          <p:spPr bwMode="auto">
            <a:xfrm>
              <a:off x="2266950" y="5165725"/>
              <a:ext cx="390525" cy="388938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500" name="Rectangle 92"/>
            <p:cNvSpPr>
              <a:spLocks noChangeArrowheads="1"/>
            </p:cNvSpPr>
            <p:nvPr/>
          </p:nvSpPr>
          <p:spPr bwMode="auto">
            <a:xfrm>
              <a:off x="2266950" y="5554663"/>
              <a:ext cx="390525" cy="390525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501" name="Rectangle 93"/>
            <p:cNvSpPr>
              <a:spLocks noChangeArrowheads="1"/>
            </p:cNvSpPr>
            <p:nvPr/>
          </p:nvSpPr>
          <p:spPr bwMode="auto">
            <a:xfrm>
              <a:off x="2266950" y="5945188"/>
              <a:ext cx="390525" cy="390525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502" name="Rectangle 94"/>
            <p:cNvSpPr>
              <a:spLocks noChangeArrowheads="1"/>
            </p:cNvSpPr>
            <p:nvPr/>
          </p:nvSpPr>
          <p:spPr bwMode="auto">
            <a:xfrm>
              <a:off x="2657475" y="4775200"/>
              <a:ext cx="390525" cy="390525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503" name="Rectangle 95"/>
            <p:cNvSpPr>
              <a:spLocks noChangeArrowheads="1"/>
            </p:cNvSpPr>
            <p:nvPr/>
          </p:nvSpPr>
          <p:spPr bwMode="auto">
            <a:xfrm>
              <a:off x="2657475" y="5165725"/>
              <a:ext cx="390525" cy="388938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504" name="Rectangle 96"/>
            <p:cNvSpPr>
              <a:spLocks noChangeArrowheads="1"/>
            </p:cNvSpPr>
            <p:nvPr/>
          </p:nvSpPr>
          <p:spPr bwMode="auto">
            <a:xfrm>
              <a:off x="2657475" y="5554663"/>
              <a:ext cx="390525" cy="390525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505" name="Rectangle 97"/>
            <p:cNvSpPr>
              <a:spLocks noChangeArrowheads="1"/>
            </p:cNvSpPr>
            <p:nvPr/>
          </p:nvSpPr>
          <p:spPr bwMode="auto">
            <a:xfrm>
              <a:off x="2657475" y="5945188"/>
              <a:ext cx="390525" cy="390525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506" name="Rectangle 98"/>
            <p:cNvSpPr>
              <a:spLocks noChangeArrowheads="1"/>
            </p:cNvSpPr>
            <p:nvPr/>
          </p:nvSpPr>
          <p:spPr bwMode="auto">
            <a:xfrm>
              <a:off x="3048000" y="4775200"/>
              <a:ext cx="390525" cy="390525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507" name="Rectangle 99"/>
            <p:cNvSpPr>
              <a:spLocks noChangeArrowheads="1"/>
            </p:cNvSpPr>
            <p:nvPr/>
          </p:nvSpPr>
          <p:spPr bwMode="auto">
            <a:xfrm>
              <a:off x="3048000" y="5165725"/>
              <a:ext cx="390525" cy="388938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508" name="Rectangle 100"/>
            <p:cNvSpPr>
              <a:spLocks noChangeArrowheads="1"/>
            </p:cNvSpPr>
            <p:nvPr/>
          </p:nvSpPr>
          <p:spPr bwMode="auto">
            <a:xfrm>
              <a:off x="3048000" y="5554663"/>
              <a:ext cx="390525" cy="390525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509" name="Rectangle 101"/>
            <p:cNvSpPr>
              <a:spLocks noChangeArrowheads="1"/>
            </p:cNvSpPr>
            <p:nvPr/>
          </p:nvSpPr>
          <p:spPr bwMode="auto">
            <a:xfrm>
              <a:off x="3048000" y="5945188"/>
              <a:ext cx="390525" cy="390525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510" name="Rectangle 102"/>
            <p:cNvSpPr>
              <a:spLocks noChangeArrowheads="1"/>
            </p:cNvSpPr>
            <p:nvPr/>
          </p:nvSpPr>
          <p:spPr bwMode="auto">
            <a:xfrm>
              <a:off x="3438525" y="4775200"/>
              <a:ext cx="388938" cy="390525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511" name="Rectangle 103"/>
            <p:cNvSpPr>
              <a:spLocks noChangeArrowheads="1"/>
            </p:cNvSpPr>
            <p:nvPr/>
          </p:nvSpPr>
          <p:spPr bwMode="auto">
            <a:xfrm>
              <a:off x="3438525" y="5165725"/>
              <a:ext cx="388938" cy="388938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512" name="Rectangle 104"/>
            <p:cNvSpPr>
              <a:spLocks noChangeArrowheads="1"/>
            </p:cNvSpPr>
            <p:nvPr/>
          </p:nvSpPr>
          <p:spPr bwMode="auto">
            <a:xfrm>
              <a:off x="3438525" y="5554663"/>
              <a:ext cx="388938" cy="390525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513" name="Rectangle 105"/>
            <p:cNvSpPr>
              <a:spLocks noChangeArrowheads="1"/>
            </p:cNvSpPr>
            <p:nvPr/>
          </p:nvSpPr>
          <p:spPr bwMode="auto">
            <a:xfrm>
              <a:off x="3438525" y="5945188"/>
              <a:ext cx="388938" cy="390525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514" name="Rectangle 106"/>
            <p:cNvSpPr>
              <a:spLocks noChangeArrowheads="1"/>
            </p:cNvSpPr>
            <p:nvPr/>
          </p:nvSpPr>
          <p:spPr bwMode="auto">
            <a:xfrm>
              <a:off x="3827463" y="4775200"/>
              <a:ext cx="390525" cy="390525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515" name="Rectangle 107"/>
            <p:cNvSpPr>
              <a:spLocks noChangeArrowheads="1"/>
            </p:cNvSpPr>
            <p:nvPr/>
          </p:nvSpPr>
          <p:spPr bwMode="auto">
            <a:xfrm>
              <a:off x="3827463" y="5165725"/>
              <a:ext cx="390525" cy="388938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516" name="Rectangle 108"/>
            <p:cNvSpPr>
              <a:spLocks noChangeArrowheads="1"/>
            </p:cNvSpPr>
            <p:nvPr/>
          </p:nvSpPr>
          <p:spPr bwMode="auto">
            <a:xfrm>
              <a:off x="3827463" y="5554663"/>
              <a:ext cx="390525" cy="390525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517" name="Rectangle 109"/>
            <p:cNvSpPr>
              <a:spLocks noChangeArrowheads="1"/>
            </p:cNvSpPr>
            <p:nvPr/>
          </p:nvSpPr>
          <p:spPr bwMode="auto">
            <a:xfrm>
              <a:off x="3827463" y="5945188"/>
              <a:ext cx="390525" cy="390525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518" name="Rectangle 110"/>
            <p:cNvSpPr>
              <a:spLocks noChangeArrowheads="1"/>
            </p:cNvSpPr>
            <p:nvPr/>
          </p:nvSpPr>
          <p:spPr bwMode="auto">
            <a:xfrm>
              <a:off x="4217988" y="4775200"/>
              <a:ext cx="390525" cy="390525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519" name="Rectangle 111"/>
            <p:cNvSpPr>
              <a:spLocks noChangeArrowheads="1"/>
            </p:cNvSpPr>
            <p:nvPr/>
          </p:nvSpPr>
          <p:spPr bwMode="auto">
            <a:xfrm>
              <a:off x="4217988" y="5165725"/>
              <a:ext cx="390525" cy="388938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520" name="Rectangle 112"/>
            <p:cNvSpPr>
              <a:spLocks noChangeArrowheads="1"/>
            </p:cNvSpPr>
            <p:nvPr/>
          </p:nvSpPr>
          <p:spPr bwMode="auto">
            <a:xfrm>
              <a:off x="4217988" y="5554663"/>
              <a:ext cx="390525" cy="390525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521" name="Rectangle 113"/>
            <p:cNvSpPr>
              <a:spLocks noChangeArrowheads="1"/>
            </p:cNvSpPr>
            <p:nvPr/>
          </p:nvSpPr>
          <p:spPr bwMode="auto">
            <a:xfrm>
              <a:off x="4217988" y="5945188"/>
              <a:ext cx="390525" cy="390525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5522" name="Rectangle 114"/>
          <p:cNvSpPr>
            <a:spLocks noChangeArrowheads="1"/>
          </p:cNvSpPr>
          <p:nvPr/>
        </p:nvSpPr>
        <p:spPr bwMode="auto">
          <a:xfrm>
            <a:off x="600075" y="2816225"/>
            <a:ext cx="6854825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 dirty="0">
                <a:solidFill>
                  <a:srgbClr val="FF3399"/>
                </a:solidFill>
              </a:rPr>
              <a:t>groups 1, 2, 13, </a:t>
            </a:r>
            <a:r>
              <a:rPr lang="en-US" b="0" dirty="0">
                <a:solidFill>
                  <a:schemeClr val="tx1"/>
                </a:solidFill>
              </a:rPr>
              <a:t>and </a:t>
            </a:r>
            <a:r>
              <a:rPr lang="en-US" b="0" dirty="0">
                <a:solidFill>
                  <a:srgbClr val="FF3399"/>
                </a:solidFill>
              </a:rPr>
              <a:t>Ag</a:t>
            </a:r>
            <a:r>
              <a:rPr lang="en-US" b="0" baseline="30000" dirty="0">
                <a:solidFill>
                  <a:srgbClr val="FF3399"/>
                </a:solidFill>
              </a:rPr>
              <a:t>+</a:t>
            </a:r>
            <a:r>
              <a:rPr lang="en-US" b="0" dirty="0">
                <a:solidFill>
                  <a:srgbClr val="FF3399"/>
                </a:solidFill>
              </a:rPr>
              <a:t>, Zn</a:t>
            </a:r>
            <a:r>
              <a:rPr lang="en-US" b="0" baseline="30000" dirty="0">
                <a:solidFill>
                  <a:srgbClr val="FF3399"/>
                </a:solidFill>
              </a:rPr>
              <a:t>2+</a:t>
            </a:r>
            <a:r>
              <a:rPr lang="en-US" b="0" dirty="0">
                <a:solidFill>
                  <a:srgbClr val="FF3399"/>
                </a:solidFill>
              </a:rPr>
              <a:t>, Cd</a:t>
            </a:r>
            <a:r>
              <a:rPr lang="en-US" b="0" baseline="30000" dirty="0">
                <a:solidFill>
                  <a:srgbClr val="FF3399"/>
                </a:solidFill>
              </a:rPr>
              <a:t>2+</a:t>
            </a:r>
            <a:r>
              <a:rPr lang="en-US" b="0" dirty="0">
                <a:solidFill>
                  <a:srgbClr val="FF3399"/>
                </a:solidFill>
              </a:rPr>
              <a:t>, Sc</a:t>
            </a:r>
            <a:r>
              <a:rPr lang="en-US" b="0" baseline="30000" dirty="0">
                <a:solidFill>
                  <a:srgbClr val="FF3399"/>
                </a:solidFill>
              </a:rPr>
              <a:t>3+</a:t>
            </a:r>
            <a:r>
              <a:rPr lang="en-US" b="0" dirty="0">
                <a:solidFill>
                  <a:srgbClr val="FF3399"/>
                </a:solidFill>
              </a:rPr>
              <a:t>,</a:t>
            </a:r>
          </a:p>
          <a:p>
            <a:pPr algn="l"/>
            <a:r>
              <a:rPr lang="en-US" b="0" dirty="0">
                <a:solidFill>
                  <a:srgbClr val="FF3399"/>
                </a:solidFill>
              </a:rPr>
              <a:t>			       Y</a:t>
            </a:r>
            <a:r>
              <a:rPr lang="en-US" b="0" baseline="30000" dirty="0">
                <a:solidFill>
                  <a:srgbClr val="FF3399"/>
                </a:solidFill>
              </a:rPr>
              <a:t>3+</a:t>
            </a:r>
            <a:r>
              <a:rPr lang="en-US" b="0" dirty="0">
                <a:solidFill>
                  <a:srgbClr val="FF3399"/>
                </a:solidFill>
              </a:rPr>
              <a:t>, Zr</a:t>
            </a:r>
            <a:r>
              <a:rPr lang="en-US" b="0" baseline="30000" dirty="0">
                <a:solidFill>
                  <a:srgbClr val="FF3399"/>
                </a:solidFill>
              </a:rPr>
              <a:t>4+</a:t>
            </a:r>
            <a:r>
              <a:rPr lang="en-US" b="0" dirty="0">
                <a:solidFill>
                  <a:srgbClr val="FF3399"/>
                </a:solidFill>
              </a:rPr>
              <a:t>, Hf</a:t>
            </a:r>
            <a:r>
              <a:rPr lang="en-US" b="0" baseline="30000" dirty="0">
                <a:solidFill>
                  <a:srgbClr val="FF3399"/>
                </a:solidFill>
              </a:rPr>
              <a:t>4+</a:t>
            </a:r>
            <a:r>
              <a:rPr lang="en-US" b="0" dirty="0">
                <a:solidFill>
                  <a:srgbClr val="FF3399"/>
                </a:solidFill>
              </a:rPr>
              <a:t>, Ta</a:t>
            </a:r>
            <a:r>
              <a:rPr lang="en-US" b="0" baseline="30000" dirty="0">
                <a:solidFill>
                  <a:srgbClr val="FF3399"/>
                </a:solidFill>
              </a:rPr>
              <a:t>5+</a:t>
            </a:r>
            <a:r>
              <a:rPr lang="en-US" b="0" dirty="0">
                <a:solidFill>
                  <a:srgbClr val="FF3399"/>
                </a:solidFill>
              </a:rPr>
              <a:t>. </a:t>
            </a:r>
          </a:p>
        </p:txBody>
      </p:sp>
      <p:grpSp>
        <p:nvGrpSpPr>
          <p:cNvPr id="3" name="Group 115"/>
          <p:cNvGrpSpPr>
            <a:grpSpLocks/>
          </p:cNvGrpSpPr>
          <p:nvPr/>
        </p:nvGrpSpPr>
        <p:grpSpPr bwMode="auto">
          <a:xfrm>
            <a:off x="5632450" y="777875"/>
            <a:ext cx="3230563" cy="1462088"/>
            <a:chOff x="3548" y="913"/>
            <a:chExt cx="2035" cy="921"/>
          </a:xfrm>
        </p:grpSpPr>
        <p:sp>
          <p:nvSpPr>
            <p:cNvPr id="34914" name="Rectangle 116"/>
            <p:cNvSpPr>
              <a:spLocks noChangeArrowheads="1"/>
            </p:cNvSpPr>
            <p:nvPr/>
          </p:nvSpPr>
          <p:spPr bwMode="auto">
            <a:xfrm>
              <a:off x="3548" y="1238"/>
              <a:ext cx="2035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 b="0" dirty="0">
                  <a:solidFill>
                    <a:schemeClr val="tx1"/>
                  </a:solidFill>
                </a:rPr>
                <a:t>i.e., “</a:t>
              </a:r>
              <a:r>
                <a:rPr lang="en-US" b="0" dirty="0" smtClean="0">
                  <a:solidFill>
                    <a:schemeClr val="tx1"/>
                  </a:solidFill>
                </a:rPr>
                <a:t>pulled-off-the-</a:t>
              </a:r>
              <a:endParaRPr lang="en-US" b="0" dirty="0">
                <a:solidFill>
                  <a:schemeClr val="tx1"/>
                </a:solidFill>
              </a:endParaRPr>
            </a:p>
            <a:p>
              <a:pPr algn="l"/>
              <a:r>
                <a:rPr lang="en-US" b="0" dirty="0">
                  <a:solidFill>
                    <a:schemeClr val="tx1"/>
                  </a:solidFill>
                </a:rPr>
                <a:t>        Table” anions </a:t>
              </a:r>
            </a:p>
          </p:txBody>
        </p:sp>
        <p:sp>
          <p:nvSpPr>
            <p:cNvPr id="34915" name="Line 117"/>
            <p:cNvSpPr>
              <a:spLocks noChangeShapeType="1"/>
            </p:cNvSpPr>
            <p:nvPr/>
          </p:nvSpPr>
          <p:spPr bwMode="auto">
            <a:xfrm flipV="1">
              <a:off x="3767" y="913"/>
              <a:ext cx="0" cy="36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ChangeArrowheads="1"/>
          </p:cNvSpPr>
          <p:nvPr/>
        </p:nvSpPr>
        <p:spPr bwMode="auto">
          <a:xfrm>
            <a:off x="4033838" y="3787775"/>
            <a:ext cx="2801937" cy="2554288"/>
          </a:xfrm>
          <a:prstGeom prst="rect">
            <a:avLst/>
          </a:prstGeom>
          <a:solidFill>
            <a:srgbClr val="61F3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82550" y="898525"/>
            <a:ext cx="34861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US" b="0"/>
              <a:t>A. To name, given</a:t>
            </a:r>
          </a:p>
          <a:p>
            <a:pPr algn="l"/>
            <a:r>
              <a:rPr lang="en-US" b="0"/>
              <a:t>     the formula:</a:t>
            </a:r>
          </a:p>
        </p:txBody>
      </p:sp>
      <p:sp>
        <p:nvSpPr>
          <p:cNvPr id="146436" name="Rectangle 4"/>
          <p:cNvSpPr>
            <a:spLocks noChangeArrowheads="1"/>
          </p:cNvSpPr>
          <p:nvPr/>
        </p:nvSpPr>
        <p:spPr bwMode="auto">
          <a:xfrm>
            <a:off x="871538" y="3086100"/>
            <a:ext cx="77073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2. Use name of anion (it has the ending “ide”).</a:t>
            </a:r>
          </a:p>
        </p:txBody>
      </p:sp>
      <p:sp>
        <p:nvSpPr>
          <p:cNvPr id="146437" name="Rectangle 5"/>
          <p:cNvSpPr>
            <a:spLocks noChangeArrowheads="1"/>
          </p:cNvSpPr>
          <p:nvPr/>
        </p:nvSpPr>
        <p:spPr bwMode="auto">
          <a:xfrm>
            <a:off x="838200" y="2376488"/>
            <a:ext cx="37814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1. Use name of cation.</a:t>
            </a:r>
          </a:p>
        </p:txBody>
      </p:sp>
      <p:sp>
        <p:nvSpPr>
          <p:cNvPr id="146438" name="Rectangle 6"/>
          <p:cNvSpPr>
            <a:spLocks noChangeArrowheads="1"/>
          </p:cNvSpPr>
          <p:nvPr/>
        </p:nvSpPr>
        <p:spPr bwMode="auto">
          <a:xfrm>
            <a:off x="2305050" y="3827463"/>
            <a:ext cx="9556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rgbClr val="FF3399"/>
                </a:solidFill>
              </a:rPr>
              <a:t>Na</a:t>
            </a:r>
            <a:r>
              <a:rPr lang="en-US" b="0">
                <a:solidFill>
                  <a:srgbClr val="000066"/>
                </a:solidFill>
              </a:rPr>
              <a:t>F</a:t>
            </a:r>
            <a:r>
              <a:rPr lang="en-US" b="0"/>
              <a:t> </a:t>
            </a:r>
          </a:p>
        </p:txBody>
      </p:sp>
      <p:sp>
        <p:nvSpPr>
          <p:cNvPr id="146439" name="Rectangle 7"/>
          <p:cNvSpPr>
            <a:spLocks noChangeArrowheads="1"/>
          </p:cNvSpPr>
          <p:nvPr/>
        </p:nvSpPr>
        <p:spPr bwMode="auto">
          <a:xfrm>
            <a:off x="2306638" y="4505325"/>
            <a:ext cx="993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rgbClr val="FF3399"/>
                </a:solidFill>
              </a:rPr>
              <a:t>Ba</a:t>
            </a:r>
            <a:r>
              <a:rPr lang="en-US" b="0">
                <a:solidFill>
                  <a:srgbClr val="000066"/>
                </a:solidFill>
              </a:rPr>
              <a:t>O </a:t>
            </a:r>
          </a:p>
        </p:txBody>
      </p:sp>
      <p:sp>
        <p:nvSpPr>
          <p:cNvPr id="146440" name="Rectangle 8"/>
          <p:cNvSpPr>
            <a:spLocks noChangeArrowheads="1"/>
          </p:cNvSpPr>
          <p:nvPr/>
        </p:nvSpPr>
        <p:spPr bwMode="auto">
          <a:xfrm>
            <a:off x="2308225" y="5187950"/>
            <a:ext cx="11493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rgbClr val="FF3399"/>
                </a:solidFill>
              </a:rPr>
              <a:t>Na</a:t>
            </a:r>
            <a:r>
              <a:rPr lang="en-US" b="0" baseline="-25000">
                <a:solidFill>
                  <a:schemeClr val="tx1"/>
                </a:solidFill>
              </a:rPr>
              <a:t>2</a:t>
            </a:r>
            <a:r>
              <a:rPr lang="en-US" b="0">
                <a:solidFill>
                  <a:srgbClr val="000066"/>
                </a:solidFill>
              </a:rPr>
              <a:t>O</a:t>
            </a:r>
            <a:r>
              <a:rPr lang="en-US" b="0"/>
              <a:t> </a:t>
            </a:r>
          </a:p>
        </p:txBody>
      </p:sp>
      <p:sp>
        <p:nvSpPr>
          <p:cNvPr id="146441" name="Rectangle 9"/>
          <p:cNvSpPr>
            <a:spLocks noChangeArrowheads="1"/>
          </p:cNvSpPr>
          <p:nvPr/>
        </p:nvSpPr>
        <p:spPr bwMode="auto">
          <a:xfrm>
            <a:off x="2320925" y="5830888"/>
            <a:ext cx="10699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rgbClr val="FF3399"/>
                </a:solidFill>
              </a:rPr>
              <a:t>Ba</a:t>
            </a:r>
            <a:r>
              <a:rPr lang="en-US" b="0">
                <a:solidFill>
                  <a:srgbClr val="000066"/>
                </a:solidFill>
              </a:rPr>
              <a:t>F</a:t>
            </a:r>
            <a:r>
              <a:rPr lang="en-US" b="0" baseline="-25000">
                <a:solidFill>
                  <a:schemeClr val="tx1"/>
                </a:solidFill>
              </a:rPr>
              <a:t>2</a:t>
            </a:r>
            <a:r>
              <a:rPr lang="en-US" b="0"/>
              <a:t> </a:t>
            </a:r>
          </a:p>
        </p:txBody>
      </p:sp>
      <p:grpSp>
        <p:nvGrpSpPr>
          <p:cNvPr id="35850" name="Group 129"/>
          <p:cNvGrpSpPr>
            <a:grpSpLocks/>
          </p:cNvGrpSpPr>
          <p:nvPr/>
        </p:nvGrpSpPr>
        <p:grpSpPr bwMode="auto">
          <a:xfrm>
            <a:off x="3868738" y="304800"/>
            <a:ext cx="4962525" cy="1930400"/>
            <a:chOff x="3868738" y="304800"/>
            <a:chExt cx="4962525" cy="1930400"/>
          </a:xfrm>
        </p:grpSpPr>
        <p:sp>
          <p:nvSpPr>
            <p:cNvPr id="35861" name="Rectangle 11"/>
            <p:cNvSpPr>
              <a:spLocks noChangeArrowheads="1"/>
            </p:cNvSpPr>
            <p:nvPr/>
          </p:nvSpPr>
          <p:spPr bwMode="auto">
            <a:xfrm>
              <a:off x="4695452" y="1131954"/>
              <a:ext cx="275945" cy="1103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2" name="Rectangle 12"/>
            <p:cNvSpPr>
              <a:spLocks noChangeArrowheads="1"/>
            </p:cNvSpPr>
            <p:nvPr/>
          </p:nvSpPr>
          <p:spPr bwMode="auto">
            <a:xfrm>
              <a:off x="4971397" y="1131954"/>
              <a:ext cx="275945" cy="1103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3" name="Rectangle 13"/>
            <p:cNvSpPr>
              <a:spLocks noChangeArrowheads="1"/>
            </p:cNvSpPr>
            <p:nvPr/>
          </p:nvSpPr>
          <p:spPr bwMode="auto">
            <a:xfrm>
              <a:off x="5247342" y="1131954"/>
              <a:ext cx="275945" cy="1103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4" name="Rectangle 14"/>
            <p:cNvSpPr>
              <a:spLocks noChangeArrowheads="1"/>
            </p:cNvSpPr>
            <p:nvPr/>
          </p:nvSpPr>
          <p:spPr bwMode="auto">
            <a:xfrm>
              <a:off x="5523287" y="1131954"/>
              <a:ext cx="274823" cy="1103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5" name="Rectangle 15"/>
            <p:cNvSpPr>
              <a:spLocks noChangeArrowheads="1"/>
            </p:cNvSpPr>
            <p:nvPr/>
          </p:nvSpPr>
          <p:spPr bwMode="auto">
            <a:xfrm>
              <a:off x="4144683" y="580892"/>
              <a:ext cx="275945" cy="1654308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6" name="Rectangle 16"/>
            <p:cNvSpPr>
              <a:spLocks noChangeArrowheads="1"/>
            </p:cNvSpPr>
            <p:nvPr/>
          </p:nvSpPr>
          <p:spPr bwMode="auto">
            <a:xfrm>
              <a:off x="3868738" y="304800"/>
              <a:ext cx="275945" cy="193040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7" name="Rectangle 17"/>
            <p:cNvSpPr>
              <a:spLocks noChangeArrowheads="1"/>
            </p:cNvSpPr>
            <p:nvPr/>
          </p:nvSpPr>
          <p:spPr bwMode="auto">
            <a:xfrm>
              <a:off x="5798110" y="1131954"/>
              <a:ext cx="275945" cy="1103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8" name="Rectangle 18"/>
            <p:cNvSpPr>
              <a:spLocks noChangeArrowheads="1"/>
            </p:cNvSpPr>
            <p:nvPr/>
          </p:nvSpPr>
          <p:spPr bwMode="auto">
            <a:xfrm>
              <a:off x="6074055" y="1131954"/>
              <a:ext cx="275945" cy="1103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9" name="Rectangle 19"/>
            <p:cNvSpPr>
              <a:spLocks noChangeArrowheads="1"/>
            </p:cNvSpPr>
            <p:nvPr/>
          </p:nvSpPr>
          <p:spPr bwMode="auto">
            <a:xfrm>
              <a:off x="6901891" y="1131954"/>
              <a:ext cx="274823" cy="827154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70" name="Rectangle 20"/>
            <p:cNvSpPr>
              <a:spLocks noChangeArrowheads="1"/>
            </p:cNvSpPr>
            <p:nvPr/>
          </p:nvSpPr>
          <p:spPr bwMode="auto">
            <a:xfrm>
              <a:off x="7176714" y="580892"/>
              <a:ext cx="275945" cy="1378216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71" name="Rectangle 21"/>
            <p:cNvSpPr>
              <a:spLocks noChangeArrowheads="1"/>
            </p:cNvSpPr>
            <p:nvPr/>
          </p:nvSpPr>
          <p:spPr bwMode="auto">
            <a:xfrm>
              <a:off x="7452659" y="580892"/>
              <a:ext cx="275945" cy="137821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72" name="Rectangle 22"/>
            <p:cNvSpPr>
              <a:spLocks noChangeArrowheads="1"/>
            </p:cNvSpPr>
            <p:nvPr/>
          </p:nvSpPr>
          <p:spPr bwMode="auto">
            <a:xfrm>
              <a:off x="7728604" y="580892"/>
              <a:ext cx="275945" cy="137821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73" name="Rectangle 23"/>
            <p:cNvSpPr>
              <a:spLocks noChangeArrowheads="1"/>
            </p:cNvSpPr>
            <p:nvPr/>
          </p:nvSpPr>
          <p:spPr bwMode="auto">
            <a:xfrm>
              <a:off x="8004549" y="580892"/>
              <a:ext cx="274823" cy="137821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74" name="Rectangle 24"/>
            <p:cNvSpPr>
              <a:spLocks noChangeArrowheads="1"/>
            </p:cNvSpPr>
            <p:nvPr/>
          </p:nvSpPr>
          <p:spPr bwMode="auto">
            <a:xfrm>
              <a:off x="8279373" y="580892"/>
              <a:ext cx="275945" cy="137821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75" name="Rectangle 25"/>
            <p:cNvSpPr>
              <a:spLocks noChangeArrowheads="1"/>
            </p:cNvSpPr>
            <p:nvPr/>
          </p:nvSpPr>
          <p:spPr bwMode="auto">
            <a:xfrm>
              <a:off x="8555318" y="580892"/>
              <a:ext cx="275945" cy="137821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76" name="Rectangle 26"/>
            <p:cNvSpPr>
              <a:spLocks noChangeArrowheads="1"/>
            </p:cNvSpPr>
            <p:nvPr/>
          </p:nvSpPr>
          <p:spPr bwMode="auto">
            <a:xfrm>
              <a:off x="6625946" y="1131954"/>
              <a:ext cx="275945" cy="827154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77" name="Rectangle 27"/>
            <p:cNvSpPr>
              <a:spLocks noChangeArrowheads="1"/>
            </p:cNvSpPr>
            <p:nvPr/>
          </p:nvSpPr>
          <p:spPr bwMode="auto">
            <a:xfrm>
              <a:off x="6350001" y="1131954"/>
              <a:ext cx="275945" cy="827154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78" name="Rectangle 28"/>
            <p:cNvSpPr>
              <a:spLocks noChangeArrowheads="1"/>
            </p:cNvSpPr>
            <p:nvPr/>
          </p:nvSpPr>
          <p:spPr bwMode="auto">
            <a:xfrm>
              <a:off x="4144683" y="1131954"/>
              <a:ext cx="4686580" cy="27609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79" name="Rectangle 29"/>
            <p:cNvSpPr>
              <a:spLocks noChangeArrowheads="1"/>
            </p:cNvSpPr>
            <p:nvPr/>
          </p:nvSpPr>
          <p:spPr bwMode="auto">
            <a:xfrm>
              <a:off x="3868738" y="1408046"/>
              <a:ext cx="4962525" cy="27497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80" name="Rectangle 30"/>
            <p:cNvSpPr>
              <a:spLocks noChangeArrowheads="1"/>
            </p:cNvSpPr>
            <p:nvPr/>
          </p:nvSpPr>
          <p:spPr bwMode="auto">
            <a:xfrm>
              <a:off x="4144683" y="1683016"/>
              <a:ext cx="4686580" cy="27609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81" name="Rectangle 31"/>
            <p:cNvSpPr>
              <a:spLocks noChangeArrowheads="1"/>
            </p:cNvSpPr>
            <p:nvPr/>
          </p:nvSpPr>
          <p:spPr bwMode="auto">
            <a:xfrm>
              <a:off x="7176714" y="855862"/>
              <a:ext cx="1654549" cy="27609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82" name="Rectangle 32"/>
            <p:cNvSpPr>
              <a:spLocks noChangeArrowheads="1"/>
            </p:cNvSpPr>
            <p:nvPr/>
          </p:nvSpPr>
          <p:spPr bwMode="auto">
            <a:xfrm>
              <a:off x="3868738" y="304800"/>
              <a:ext cx="275945" cy="27609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83" name="Rectangle 33"/>
            <p:cNvSpPr>
              <a:spLocks noChangeArrowheads="1"/>
            </p:cNvSpPr>
            <p:nvPr/>
          </p:nvSpPr>
          <p:spPr bwMode="auto">
            <a:xfrm>
              <a:off x="3868738" y="580892"/>
              <a:ext cx="551890" cy="274970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84" name="Rectangle 34"/>
            <p:cNvSpPr>
              <a:spLocks noChangeArrowheads="1"/>
            </p:cNvSpPr>
            <p:nvPr/>
          </p:nvSpPr>
          <p:spPr bwMode="auto">
            <a:xfrm>
              <a:off x="4420628" y="1131954"/>
              <a:ext cx="274823" cy="1103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85" name="Rectangle 35"/>
            <p:cNvSpPr>
              <a:spLocks noChangeArrowheads="1"/>
            </p:cNvSpPr>
            <p:nvPr/>
          </p:nvSpPr>
          <p:spPr bwMode="auto">
            <a:xfrm>
              <a:off x="3868738" y="1131954"/>
              <a:ext cx="275945" cy="1103246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86" name="Rectangle 36"/>
            <p:cNvSpPr>
              <a:spLocks noChangeArrowheads="1"/>
            </p:cNvSpPr>
            <p:nvPr/>
          </p:nvSpPr>
          <p:spPr bwMode="auto">
            <a:xfrm>
              <a:off x="3868738" y="1959108"/>
              <a:ext cx="275945" cy="276092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87" name="Rectangle 37"/>
            <p:cNvSpPr>
              <a:spLocks noChangeArrowheads="1"/>
            </p:cNvSpPr>
            <p:nvPr/>
          </p:nvSpPr>
          <p:spPr bwMode="auto">
            <a:xfrm>
              <a:off x="8555318" y="304800"/>
              <a:ext cx="275945" cy="27609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88" name="Rectangle 38"/>
            <p:cNvSpPr>
              <a:spLocks noChangeArrowheads="1"/>
            </p:cNvSpPr>
            <p:nvPr/>
          </p:nvSpPr>
          <p:spPr bwMode="auto">
            <a:xfrm>
              <a:off x="3868738" y="1959108"/>
              <a:ext cx="275945" cy="276092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89" name="Rectangle 39"/>
            <p:cNvSpPr>
              <a:spLocks noChangeArrowheads="1"/>
            </p:cNvSpPr>
            <p:nvPr/>
          </p:nvSpPr>
          <p:spPr bwMode="auto">
            <a:xfrm>
              <a:off x="4144683" y="1959108"/>
              <a:ext cx="275945" cy="276092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90" name="Rectangle 40"/>
            <p:cNvSpPr>
              <a:spLocks noChangeArrowheads="1"/>
            </p:cNvSpPr>
            <p:nvPr/>
          </p:nvSpPr>
          <p:spPr bwMode="auto">
            <a:xfrm>
              <a:off x="4144683" y="1683016"/>
              <a:ext cx="275945" cy="276092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91" name="Rectangle 41"/>
            <p:cNvSpPr>
              <a:spLocks noChangeArrowheads="1"/>
            </p:cNvSpPr>
            <p:nvPr/>
          </p:nvSpPr>
          <p:spPr bwMode="auto">
            <a:xfrm>
              <a:off x="3868738" y="1408046"/>
              <a:ext cx="275945" cy="274970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92" name="Rectangle 42"/>
            <p:cNvSpPr>
              <a:spLocks noChangeArrowheads="1"/>
            </p:cNvSpPr>
            <p:nvPr/>
          </p:nvSpPr>
          <p:spPr bwMode="auto">
            <a:xfrm>
              <a:off x="4144683" y="1131954"/>
              <a:ext cx="275945" cy="276092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93" name="Rectangle 43"/>
            <p:cNvSpPr>
              <a:spLocks noChangeArrowheads="1"/>
            </p:cNvSpPr>
            <p:nvPr/>
          </p:nvSpPr>
          <p:spPr bwMode="auto">
            <a:xfrm>
              <a:off x="3868738" y="855862"/>
              <a:ext cx="275945" cy="276092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94" name="Rectangle 44"/>
            <p:cNvSpPr>
              <a:spLocks noChangeArrowheads="1"/>
            </p:cNvSpPr>
            <p:nvPr/>
          </p:nvSpPr>
          <p:spPr bwMode="auto">
            <a:xfrm>
              <a:off x="4144683" y="580892"/>
              <a:ext cx="275945" cy="274970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95" name="Rectangle 45"/>
            <p:cNvSpPr>
              <a:spLocks noChangeArrowheads="1"/>
            </p:cNvSpPr>
            <p:nvPr/>
          </p:nvSpPr>
          <p:spPr bwMode="auto">
            <a:xfrm>
              <a:off x="3868738" y="1683016"/>
              <a:ext cx="275945" cy="276092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96" name="Rectangle 46"/>
            <p:cNvSpPr>
              <a:spLocks noChangeArrowheads="1"/>
            </p:cNvSpPr>
            <p:nvPr/>
          </p:nvSpPr>
          <p:spPr bwMode="auto">
            <a:xfrm>
              <a:off x="4144683" y="1408046"/>
              <a:ext cx="275945" cy="274970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97" name="Rectangle 47"/>
            <p:cNvSpPr>
              <a:spLocks noChangeArrowheads="1"/>
            </p:cNvSpPr>
            <p:nvPr/>
          </p:nvSpPr>
          <p:spPr bwMode="auto">
            <a:xfrm>
              <a:off x="3868738" y="1131954"/>
              <a:ext cx="275945" cy="276092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98" name="Rectangle 48"/>
            <p:cNvSpPr>
              <a:spLocks noChangeArrowheads="1"/>
            </p:cNvSpPr>
            <p:nvPr/>
          </p:nvSpPr>
          <p:spPr bwMode="auto">
            <a:xfrm>
              <a:off x="4144683" y="855862"/>
              <a:ext cx="275945" cy="276092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99" name="Rectangle 49"/>
            <p:cNvSpPr>
              <a:spLocks noChangeArrowheads="1"/>
            </p:cNvSpPr>
            <p:nvPr/>
          </p:nvSpPr>
          <p:spPr bwMode="auto">
            <a:xfrm>
              <a:off x="3868738" y="580892"/>
              <a:ext cx="275945" cy="274970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00" name="Rectangle 50"/>
            <p:cNvSpPr>
              <a:spLocks noChangeArrowheads="1"/>
            </p:cNvSpPr>
            <p:nvPr/>
          </p:nvSpPr>
          <p:spPr bwMode="auto">
            <a:xfrm>
              <a:off x="7176714" y="580892"/>
              <a:ext cx="275945" cy="274970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01" name="Rectangle 51"/>
            <p:cNvSpPr>
              <a:spLocks noChangeArrowheads="1"/>
            </p:cNvSpPr>
            <p:nvPr/>
          </p:nvSpPr>
          <p:spPr bwMode="auto">
            <a:xfrm>
              <a:off x="7176714" y="855862"/>
              <a:ext cx="275945" cy="276092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02" name="Rectangle 52"/>
            <p:cNvSpPr>
              <a:spLocks noChangeArrowheads="1"/>
            </p:cNvSpPr>
            <p:nvPr/>
          </p:nvSpPr>
          <p:spPr bwMode="auto">
            <a:xfrm>
              <a:off x="7452659" y="855862"/>
              <a:ext cx="275945" cy="27609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03" name="Rectangle 53"/>
            <p:cNvSpPr>
              <a:spLocks noChangeArrowheads="1"/>
            </p:cNvSpPr>
            <p:nvPr/>
          </p:nvSpPr>
          <p:spPr bwMode="auto">
            <a:xfrm>
              <a:off x="7176714" y="1131954"/>
              <a:ext cx="275945" cy="276092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04" name="Rectangle 54"/>
            <p:cNvSpPr>
              <a:spLocks noChangeArrowheads="1"/>
            </p:cNvSpPr>
            <p:nvPr/>
          </p:nvSpPr>
          <p:spPr bwMode="auto">
            <a:xfrm>
              <a:off x="7176714" y="1408046"/>
              <a:ext cx="275945" cy="274970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05" name="Rectangle 55"/>
            <p:cNvSpPr>
              <a:spLocks noChangeArrowheads="1"/>
            </p:cNvSpPr>
            <p:nvPr/>
          </p:nvSpPr>
          <p:spPr bwMode="auto">
            <a:xfrm>
              <a:off x="7176714" y="1683016"/>
              <a:ext cx="275945" cy="276092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06" name="Rectangle 56"/>
            <p:cNvSpPr>
              <a:spLocks noChangeArrowheads="1"/>
            </p:cNvSpPr>
            <p:nvPr/>
          </p:nvSpPr>
          <p:spPr bwMode="auto">
            <a:xfrm>
              <a:off x="7452659" y="1131954"/>
              <a:ext cx="275945" cy="27609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07" name="Rectangle 57"/>
            <p:cNvSpPr>
              <a:spLocks noChangeArrowheads="1"/>
            </p:cNvSpPr>
            <p:nvPr/>
          </p:nvSpPr>
          <p:spPr bwMode="auto">
            <a:xfrm>
              <a:off x="7452659" y="1408046"/>
              <a:ext cx="275945" cy="27497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08" name="Rectangle 58"/>
            <p:cNvSpPr>
              <a:spLocks noChangeArrowheads="1"/>
            </p:cNvSpPr>
            <p:nvPr/>
          </p:nvSpPr>
          <p:spPr bwMode="auto">
            <a:xfrm>
              <a:off x="7452659" y="1683016"/>
              <a:ext cx="275945" cy="27609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09" name="Rectangle 59"/>
            <p:cNvSpPr>
              <a:spLocks noChangeArrowheads="1"/>
            </p:cNvSpPr>
            <p:nvPr/>
          </p:nvSpPr>
          <p:spPr bwMode="auto">
            <a:xfrm>
              <a:off x="7728604" y="1131954"/>
              <a:ext cx="275945" cy="27609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10" name="Rectangle 60"/>
            <p:cNvSpPr>
              <a:spLocks noChangeArrowheads="1"/>
            </p:cNvSpPr>
            <p:nvPr/>
          </p:nvSpPr>
          <p:spPr bwMode="auto">
            <a:xfrm>
              <a:off x="7728604" y="1408046"/>
              <a:ext cx="275945" cy="27497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11" name="Rectangle 61"/>
            <p:cNvSpPr>
              <a:spLocks noChangeArrowheads="1"/>
            </p:cNvSpPr>
            <p:nvPr/>
          </p:nvSpPr>
          <p:spPr bwMode="auto">
            <a:xfrm>
              <a:off x="7728604" y="1683016"/>
              <a:ext cx="275945" cy="27609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5912" name="Group 62"/>
            <p:cNvGrpSpPr>
              <a:grpSpLocks/>
            </p:cNvGrpSpPr>
            <p:nvPr/>
          </p:nvGrpSpPr>
          <p:grpSpPr bwMode="auto">
            <a:xfrm>
              <a:off x="3868738" y="304800"/>
              <a:ext cx="4962525" cy="1654308"/>
              <a:chOff x="727" y="2262"/>
              <a:chExt cx="4424" cy="1474"/>
            </a:xfrm>
          </p:grpSpPr>
          <p:sp>
            <p:nvSpPr>
              <p:cNvPr id="35953" name="Rectangle 63"/>
              <p:cNvSpPr>
                <a:spLocks noChangeArrowheads="1"/>
              </p:cNvSpPr>
              <p:nvPr/>
            </p:nvSpPr>
            <p:spPr bwMode="auto">
              <a:xfrm>
                <a:off x="727" y="2262"/>
                <a:ext cx="246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54" name="Rectangle 64"/>
              <p:cNvSpPr>
                <a:spLocks noChangeArrowheads="1"/>
              </p:cNvSpPr>
              <p:nvPr/>
            </p:nvSpPr>
            <p:spPr bwMode="auto">
              <a:xfrm>
                <a:off x="4905" y="2262"/>
                <a:ext cx="246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55" name="Rectangle 65"/>
              <p:cNvSpPr>
                <a:spLocks noChangeArrowheads="1"/>
              </p:cNvSpPr>
              <p:nvPr/>
            </p:nvSpPr>
            <p:spPr bwMode="auto">
              <a:xfrm>
                <a:off x="3922" y="2508"/>
                <a:ext cx="246" cy="245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56" name="Rectangle 66"/>
              <p:cNvSpPr>
                <a:spLocks noChangeArrowheads="1"/>
              </p:cNvSpPr>
              <p:nvPr/>
            </p:nvSpPr>
            <p:spPr bwMode="auto">
              <a:xfrm>
                <a:off x="4168" y="2508"/>
                <a:ext cx="246" cy="245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57" name="Rectangle 67"/>
              <p:cNvSpPr>
                <a:spLocks noChangeArrowheads="1"/>
              </p:cNvSpPr>
              <p:nvPr/>
            </p:nvSpPr>
            <p:spPr bwMode="auto">
              <a:xfrm>
                <a:off x="4414" y="2508"/>
                <a:ext cx="245" cy="245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58" name="Rectangle 68"/>
              <p:cNvSpPr>
                <a:spLocks noChangeArrowheads="1"/>
              </p:cNvSpPr>
              <p:nvPr/>
            </p:nvSpPr>
            <p:spPr bwMode="auto">
              <a:xfrm>
                <a:off x="4168" y="2753"/>
                <a:ext cx="246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59" name="Rectangle 69"/>
              <p:cNvSpPr>
                <a:spLocks noChangeArrowheads="1"/>
              </p:cNvSpPr>
              <p:nvPr/>
            </p:nvSpPr>
            <p:spPr bwMode="auto">
              <a:xfrm>
                <a:off x="4905" y="2508"/>
                <a:ext cx="246" cy="245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0" name="Rectangle 70"/>
              <p:cNvSpPr>
                <a:spLocks noChangeArrowheads="1"/>
              </p:cNvSpPr>
              <p:nvPr/>
            </p:nvSpPr>
            <p:spPr bwMode="auto">
              <a:xfrm>
                <a:off x="4905" y="2753"/>
                <a:ext cx="246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1" name="Rectangle 71"/>
              <p:cNvSpPr>
                <a:spLocks noChangeArrowheads="1"/>
              </p:cNvSpPr>
              <p:nvPr/>
            </p:nvSpPr>
            <p:spPr bwMode="auto">
              <a:xfrm>
                <a:off x="4905" y="2999"/>
                <a:ext cx="246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2" name="Rectangle 72"/>
              <p:cNvSpPr>
                <a:spLocks noChangeArrowheads="1"/>
              </p:cNvSpPr>
              <p:nvPr/>
            </p:nvSpPr>
            <p:spPr bwMode="auto">
              <a:xfrm>
                <a:off x="4905" y="3245"/>
                <a:ext cx="246" cy="245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3" name="Rectangle 73"/>
              <p:cNvSpPr>
                <a:spLocks noChangeArrowheads="1"/>
              </p:cNvSpPr>
              <p:nvPr/>
            </p:nvSpPr>
            <p:spPr bwMode="auto">
              <a:xfrm>
                <a:off x="4905" y="3490"/>
                <a:ext cx="246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4" name="Rectangle 74"/>
              <p:cNvSpPr>
                <a:spLocks noChangeArrowheads="1"/>
              </p:cNvSpPr>
              <p:nvPr/>
            </p:nvSpPr>
            <p:spPr bwMode="auto">
              <a:xfrm>
                <a:off x="4659" y="2508"/>
                <a:ext cx="246" cy="245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5" name="Rectangle 75"/>
              <p:cNvSpPr>
                <a:spLocks noChangeArrowheads="1"/>
              </p:cNvSpPr>
              <p:nvPr/>
            </p:nvSpPr>
            <p:spPr bwMode="auto">
              <a:xfrm>
                <a:off x="4659" y="2753"/>
                <a:ext cx="246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6" name="Rectangle 76"/>
              <p:cNvSpPr>
                <a:spLocks noChangeArrowheads="1"/>
              </p:cNvSpPr>
              <p:nvPr/>
            </p:nvSpPr>
            <p:spPr bwMode="auto">
              <a:xfrm>
                <a:off x="4414" y="2753"/>
                <a:ext cx="245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7" name="Rectangle 77"/>
              <p:cNvSpPr>
                <a:spLocks noChangeArrowheads="1"/>
              </p:cNvSpPr>
              <p:nvPr/>
            </p:nvSpPr>
            <p:spPr bwMode="auto">
              <a:xfrm>
                <a:off x="4659" y="2999"/>
                <a:ext cx="246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8" name="Rectangle 78"/>
              <p:cNvSpPr>
                <a:spLocks noChangeArrowheads="1"/>
              </p:cNvSpPr>
              <p:nvPr/>
            </p:nvSpPr>
            <p:spPr bwMode="auto">
              <a:xfrm>
                <a:off x="4414" y="2999"/>
                <a:ext cx="245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9" name="Rectangle 79"/>
              <p:cNvSpPr>
                <a:spLocks noChangeArrowheads="1"/>
              </p:cNvSpPr>
              <p:nvPr/>
            </p:nvSpPr>
            <p:spPr bwMode="auto">
              <a:xfrm>
                <a:off x="4659" y="3245"/>
                <a:ext cx="246" cy="245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5913" name="Rectangle 80"/>
            <p:cNvSpPr>
              <a:spLocks noChangeArrowheads="1"/>
            </p:cNvSpPr>
            <p:nvPr/>
          </p:nvSpPr>
          <p:spPr bwMode="auto">
            <a:xfrm>
              <a:off x="8279373" y="1683016"/>
              <a:ext cx="275945" cy="27609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14" name="Rectangle 81"/>
            <p:cNvSpPr>
              <a:spLocks noChangeArrowheads="1"/>
            </p:cNvSpPr>
            <p:nvPr/>
          </p:nvSpPr>
          <p:spPr bwMode="auto">
            <a:xfrm>
              <a:off x="8004549" y="1408046"/>
              <a:ext cx="274823" cy="27497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15" name="Rectangle 82"/>
            <p:cNvSpPr>
              <a:spLocks noChangeArrowheads="1"/>
            </p:cNvSpPr>
            <p:nvPr/>
          </p:nvSpPr>
          <p:spPr bwMode="auto">
            <a:xfrm>
              <a:off x="8004549" y="1683016"/>
              <a:ext cx="274823" cy="27609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16" name="Rectangle 83"/>
            <p:cNvSpPr>
              <a:spLocks noChangeArrowheads="1"/>
            </p:cNvSpPr>
            <p:nvPr/>
          </p:nvSpPr>
          <p:spPr bwMode="auto">
            <a:xfrm>
              <a:off x="6901891" y="1131954"/>
              <a:ext cx="274823" cy="276092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17" name="Rectangle 84"/>
            <p:cNvSpPr>
              <a:spLocks noChangeArrowheads="1"/>
            </p:cNvSpPr>
            <p:nvPr/>
          </p:nvSpPr>
          <p:spPr bwMode="auto">
            <a:xfrm>
              <a:off x="6901891" y="1408046"/>
              <a:ext cx="274823" cy="274970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18" name="Rectangle 85"/>
            <p:cNvSpPr>
              <a:spLocks noChangeArrowheads="1"/>
            </p:cNvSpPr>
            <p:nvPr/>
          </p:nvSpPr>
          <p:spPr bwMode="auto">
            <a:xfrm>
              <a:off x="6901891" y="1683016"/>
              <a:ext cx="274823" cy="27609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19" name="Rectangle 86"/>
            <p:cNvSpPr>
              <a:spLocks noChangeArrowheads="1"/>
            </p:cNvSpPr>
            <p:nvPr/>
          </p:nvSpPr>
          <p:spPr bwMode="auto">
            <a:xfrm>
              <a:off x="6625946" y="1131954"/>
              <a:ext cx="275945" cy="27609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20" name="Rectangle 87"/>
            <p:cNvSpPr>
              <a:spLocks noChangeArrowheads="1"/>
            </p:cNvSpPr>
            <p:nvPr/>
          </p:nvSpPr>
          <p:spPr bwMode="auto">
            <a:xfrm>
              <a:off x="6625946" y="1408046"/>
              <a:ext cx="275945" cy="274970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21" name="Rectangle 88"/>
            <p:cNvSpPr>
              <a:spLocks noChangeArrowheads="1"/>
            </p:cNvSpPr>
            <p:nvPr/>
          </p:nvSpPr>
          <p:spPr bwMode="auto">
            <a:xfrm>
              <a:off x="6625946" y="1683016"/>
              <a:ext cx="275945" cy="27609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22" name="Rectangle 89"/>
            <p:cNvSpPr>
              <a:spLocks noChangeArrowheads="1"/>
            </p:cNvSpPr>
            <p:nvPr/>
          </p:nvSpPr>
          <p:spPr bwMode="auto">
            <a:xfrm>
              <a:off x="6350001" y="1131954"/>
              <a:ext cx="275945" cy="27609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23" name="Rectangle 90"/>
            <p:cNvSpPr>
              <a:spLocks noChangeArrowheads="1"/>
            </p:cNvSpPr>
            <p:nvPr/>
          </p:nvSpPr>
          <p:spPr bwMode="auto">
            <a:xfrm>
              <a:off x="6350001" y="1408046"/>
              <a:ext cx="275945" cy="27497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24" name="Rectangle 91"/>
            <p:cNvSpPr>
              <a:spLocks noChangeArrowheads="1"/>
            </p:cNvSpPr>
            <p:nvPr/>
          </p:nvSpPr>
          <p:spPr bwMode="auto">
            <a:xfrm>
              <a:off x="6350001" y="1683016"/>
              <a:ext cx="275945" cy="27609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25" name="Rectangle 92"/>
            <p:cNvSpPr>
              <a:spLocks noChangeArrowheads="1"/>
            </p:cNvSpPr>
            <p:nvPr/>
          </p:nvSpPr>
          <p:spPr bwMode="auto">
            <a:xfrm>
              <a:off x="4420628" y="1131954"/>
              <a:ext cx="274823" cy="276092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26" name="Rectangle 93"/>
            <p:cNvSpPr>
              <a:spLocks noChangeArrowheads="1"/>
            </p:cNvSpPr>
            <p:nvPr/>
          </p:nvSpPr>
          <p:spPr bwMode="auto">
            <a:xfrm>
              <a:off x="4420628" y="1408046"/>
              <a:ext cx="274823" cy="274970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27" name="Rectangle 94"/>
            <p:cNvSpPr>
              <a:spLocks noChangeArrowheads="1"/>
            </p:cNvSpPr>
            <p:nvPr/>
          </p:nvSpPr>
          <p:spPr bwMode="auto">
            <a:xfrm>
              <a:off x="4420628" y="1683016"/>
              <a:ext cx="274823" cy="27609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28" name="Rectangle 95"/>
            <p:cNvSpPr>
              <a:spLocks noChangeArrowheads="1"/>
            </p:cNvSpPr>
            <p:nvPr/>
          </p:nvSpPr>
          <p:spPr bwMode="auto">
            <a:xfrm>
              <a:off x="4420628" y="1959108"/>
              <a:ext cx="274823" cy="27609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29" name="Rectangle 96"/>
            <p:cNvSpPr>
              <a:spLocks noChangeArrowheads="1"/>
            </p:cNvSpPr>
            <p:nvPr/>
          </p:nvSpPr>
          <p:spPr bwMode="auto">
            <a:xfrm>
              <a:off x="4695452" y="1131954"/>
              <a:ext cx="275945" cy="27609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30" name="Rectangle 97"/>
            <p:cNvSpPr>
              <a:spLocks noChangeArrowheads="1"/>
            </p:cNvSpPr>
            <p:nvPr/>
          </p:nvSpPr>
          <p:spPr bwMode="auto">
            <a:xfrm>
              <a:off x="4695452" y="1408046"/>
              <a:ext cx="275945" cy="274970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31" name="Rectangle 98"/>
            <p:cNvSpPr>
              <a:spLocks noChangeArrowheads="1"/>
            </p:cNvSpPr>
            <p:nvPr/>
          </p:nvSpPr>
          <p:spPr bwMode="auto">
            <a:xfrm>
              <a:off x="4695452" y="1683016"/>
              <a:ext cx="275945" cy="276092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32" name="Rectangle 99"/>
            <p:cNvSpPr>
              <a:spLocks noChangeArrowheads="1"/>
            </p:cNvSpPr>
            <p:nvPr/>
          </p:nvSpPr>
          <p:spPr bwMode="auto">
            <a:xfrm>
              <a:off x="4695452" y="1959108"/>
              <a:ext cx="275945" cy="27609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33" name="Rectangle 100"/>
            <p:cNvSpPr>
              <a:spLocks noChangeArrowheads="1"/>
            </p:cNvSpPr>
            <p:nvPr/>
          </p:nvSpPr>
          <p:spPr bwMode="auto">
            <a:xfrm>
              <a:off x="4971397" y="1131954"/>
              <a:ext cx="275945" cy="27609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34" name="Rectangle 101"/>
            <p:cNvSpPr>
              <a:spLocks noChangeArrowheads="1"/>
            </p:cNvSpPr>
            <p:nvPr/>
          </p:nvSpPr>
          <p:spPr bwMode="auto">
            <a:xfrm>
              <a:off x="4971397" y="1408046"/>
              <a:ext cx="275945" cy="27497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35" name="Rectangle 102"/>
            <p:cNvSpPr>
              <a:spLocks noChangeArrowheads="1"/>
            </p:cNvSpPr>
            <p:nvPr/>
          </p:nvSpPr>
          <p:spPr bwMode="auto">
            <a:xfrm>
              <a:off x="4971397" y="1683016"/>
              <a:ext cx="275945" cy="276092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36" name="Rectangle 103"/>
            <p:cNvSpPr>
              <a:spLocks noChangeArrowheads="1"/>
            </p:cNvSpPr>
            <p:nvPr/>
          </p:nvSpPr>
          <p:spPr bwMode="auto">
            <a:xfrm>
              <a:off x="4971397" y="1959108"/>
              <a:ext cx="275945" cy="27609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37" name="Rectangle 104"/>
            <p:cNvSpPr>
              <a:spLocks noChangeArrowheads="1"/>
            </p:cNvSpPr>
            <p:nvPr/>
          </p:nvSpPr>
          <p:spPr bwMode="auto">
            <a:xfrm>
              <a:off x="5247342" y="1131954"/>
              <a:ext cx="275945" cy="27609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38" name="Rectangle 105"/>
            <p:cNvSpPr>
              <a:spLocks noChangeArrowheads="1"/>
            </p:cNvSpPr>
            <p:nvPr/>
          </p:nvSpPr>
          <p:spPr bwMode="auto">
            <a:xfrm>
              <a:off x="5247342" y="1408046"/>
              <a:ext cx="275945" cy="27497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39" name="Rectangle 106"/>
            <p:cNvSpPr>
              <a:spLocks noChangeArrowheads="1"/>
            </p:cNvSpPr>
            <p:nvPr/>
          </p:nvSpPr>
          <p:spPr bwMode="auto">
            <a:xfrm>
              <a:off x="5247342" y="1683016"/>
              <a:ext cx="275945" cy="27609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40" name="Rectangle 107"/>
            <p:cNvSpPr>
              <a:spLocks noChangeArrowheads="1"/>
            </p:cNvSpPr>
            <p:nvPr/>
          </p:nvSpPr>
          <p:spPr bwMode="auto">
            <a:xfrm>
              <a:off x="5247342" y="1959108"/>
              <a:ext cx="275945" cy="27609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41" name="Rectangle 108"/>
            <p:cNvSpPr>
              <a:spLocks noChangeArrowheads="1"/>
            </p:cNvSpPr>
            <p:nvPr/>
          </p:nvSpPr>
          <p:spPr bwMode="auto">
            <a:xfrm>
              <a:off x="5523287" y="1131954"/>
              <a:ext cx="274823" cy="27609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42" name="Rectangle 109"/>
            <p:cNvSpPr>
              <a:spLocks noChangeArrowheads="1"/>
            </p:cNvSpPr>
            <p:nvPr/>
          </p:nvSpPr>
          <p:spPr bwMode="auto">
            <a:xfrm>
              <a:off x="5523287" y="1408046"/>
              <a:ext cx="274823" cy="27497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43" name="Rectangle 110"/>
            <p:cNvSpPr>
              <a:spLocks noChangeArrowheads="1"/>
            </p:cNvSpPr>
            <p:nvPr/>
          </p:nvSpPr>
          <p:spPr bwMode="auto">
            <a:xfrm>
              <a:off x="5523287" y="1683016"/>
              <a:ext cx="274823" cy="27609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44" name="Rectangle 111"/>
            <p:cNvSpPr>
              <a:spLocks noChangeArrowheads="1"/>
            </p:cNvSpPr>
            <p:nvPr/>
          </p:nvSpPr>
          <p:spPr bwMode="auto">
            <a:xfrm>
              <a:off x="5523287" y="1959108"/>
              <a:ext cx="274823" cy="27609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45" name="Rectangle 112"/>
            <p:cNvSpPr>
              <a:spLocks noChangeArrowheads="1"/>
            </p:cNvSpPr>
            <p:nvPr/>
          </p:nvSpPr>
          <p:spPr bwMode="auto">
            <a:xfrm>
              <a:off x="5798110" y="1131954"/>
              <a:ext cx="275945" cy="27609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46" name="Rectangle 113"/>
            <p:cNvSpPr>
              <a:spLocks noChangeArrowheads="1"/>
            </p:cNvSpPr>
            <p:nvPr/>
          </p:nvSpPr>
          <p:spPr bwMode="auto">
            <a:xfrm>
              <a:off x="5798110" y="1408046"/>
              <a:ext cx="275945" cy="27497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47" name="Rectangle 114"/>
            <p:cNvSpPr>
              <a:spLocks noChangeArrowheads="1"/>
            </p:cNvSpPr>
            <p:nvPr/>
          </p:nvSpPr>
          <p:spPr bwMode="auto">
            <a:xfrm>
              <a:off x="5798110" y="1683016"/>
              <a:ext cx="275945" cy="27609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48" name="Rectangle 115"/>
            <p:cNvSpPr>
              <a:spLocks noChangeArrowheads="1"/>
            </p:cNvSpPr>
            <p:nvPr/>
          </p:nvSpPr>
          <p:spPr bwMode="auto">
            <a:xfrm>
              <a:off x="5798110" y="1959108"/>
              <a:ext cx="275945" cy="27609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49" name="Rectangle 116"/>
            <p:cNvSpPr>
              <a:spLocks noChangeArrowheads="1"/>
            </p:cNvSpPr>
            <p:nvPr/>
          </p:nvSpPr>
          <p:spPr bwMode="auto">
            <a:xfrm>
              <a:off x="6074055" y="1131954"/>
              <a:ext cx="275945" cy="27609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50" name="Rectangle 117"/>
            <p:cNvSpPr>
              <a:spLocks noChangeArrowheads="1"/>
            </p:cNvSpPr>
            <p:nvPr/>
          </p:nvSpPr>
          <p:spPr bwMode="auto">
            <a:xfrm>
              <a:off x="6074055" y="1408046"/>
              <a:ext cx="275945" cy="27497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51" name="Rectangle 118"/>
            <p:cNvSpPr>
              <a:spLocks noChangeArrowheads="1"/>
            </p:cNvSpPr>
            <p:nvPr/>
          </p:nvSpPr>
          <p:spPr bwMode="auto">
            <a:xfrm>
              <a:off x="6074055" y="1683016"/>
              <a:ext cx="275945" cy="27609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52" name="Rectangle 119"/>
            <p:cNvSpPr>
              <a:spLocks noChangeArrowheads="1"/>
            </p:cNvSpPr>
            <p:nvPr/>
          </p:nvSpPr>
          <p:spPr bwMode="auto">
            <a:xfrm>
              <a:off x="6074055" y="1959108"/>
              <a:ext cx="275945" cy="27609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6552" name="Rectangle 120"/>
          <p:cNvSpPr>
            <a:spLocks noChangeArrowheads="1"/>
          </p:cNvSpPr>
          <p:nvPr/>
        </p:nvSpPr>
        <p:spPr bwMode="auto">
          <a:xfrm>
            <a:off x="4127500" y="3819525"/>
            <a:ext cx="26733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US" b="0">
                <a:solidFill>
                  <a:srgbClr val="FF3399"/>
                </a:solidFill>
              </a:rPr>
              <a:t>sodium</a:t>
            </a:r>
            <a:r>
              <a:rPr lang="en-US" b="0">
                <a:solidFill>
                  <a:srgbClr val="969696"/>
                </a:solidFill>
              </a:rPr>
              <a:t> </a:t>
            </a:r>
            <a:r>
              <a:rPr lang="en-US" b="0">
                <a:solidFill>
                  <a:srgbClr val="000066"/>
                </a:solidFill>
              </a:rPr>
              <a:t>fluoride</a:t>
            </a:r>
            <a:r>
              <a:rPr lang="en-US" b="0"/>
              <a:t> </a:t>
            </a:r>
          </a:p>
        </p:txBody>
      </p:sp>
      <p:sp>
        <p:nvSpPr>
          <p:cNvPr id="146553" name="Rectangle 121"/>
          <p:cNvSpPr>
            <a:spLocks noChangeArrowheads="1"/>
          </p:cNvSpPr>
          <p:nvPr/>
        </p:nvSpPr>
        <p:spPr bwMode="auto">
          <a:xfrm>
            <a:off x="4129088" y="4497388"/>
            <a:ext cx="27797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US" b="0">
                <a:solidFill>
                  <a:srgbClr val="FF3399"/>
                </a:solidFill>
              </a:rPr>
              <a:t>barium</a:t>
            </a:r>
            <a:r>
              <a:rPr lang="en-US" b="0">
                <a:solidFill>
                  <a:srgbClr val="969696"/>
                </a:solidFill>
              </a:rPr>
              <a:t> </a:t>
            </a:r>
            <a:r>
              <a:rPr lang="en-US" b="0">
                <a:solidFill>
                  <a:srgbClr val="000066"/>
                </a:solidFill>
              </a:rPr>
              <a:t>oxide </a:t>
            </a:r>
          </a:p>
        </p:txBody>
      </p:sp>
      <p:sp>
        <p:nvSpPr>
          <p:cNvPr id="146554" name="Rectangle 122"/>
          <p:cNvSpPr>
            <a:spLocks noChangeArrowheads="1"/>
          </p:cNvSpPr>
          <p:nvPr/>
        </p:nvSpPr>
        <p:spPr bwMode="auto">
          <a:xfrm>
            <a:off x="4130675" y="5180013"/>
            <a:ext cx="23161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US" b="0">
                <a:solidFill>
                  <a:srgbClr val="FF3399"/>
                </a:solidFill>
              </a:rPr>
              <a:t>sodium</a:t>
            </a:r>
            <a:r>
              <a:rPr lang="en-US" b="0">
                <a:solidFill>
                  <a:srgbClr val="000066"/>
                </a:solidFill>
              </a:rPr>
              <a:t> oxide</a:t>
            </a:r>
            <a:r>
              <a:rPr lang="en-US" b="0"/>
              <a:t> </a:t>
            </a:r>
          </a:p>
        </p:txBody>
      </p:sp>
      <p:sp>
        <p:nvSpPr>
          <p:cNvPr id="146555" name="Rectangle 123"/>
          <p:cNvSpPr>
            <a:spLocks noChangeArrowheads="1"/>
          </p:cNvSpPr>
          <p:nvPr/>
        </p:nvSpPr>
        <p:spPr bwMode="auto">
          <a:xfrm>
            <a:off x="4143375" y="5822950"/>
            <a:ext cx="25860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US" b="0">
                <a:solidFill>
                  <a:srgbClr val="FF3399"/>
                </a:solidFill>
              </a:rPr>
              <a:t>barium</a:t>
            </a:r>
            <a:r>
              <a:rPr lang="en-US" b="0">
                <a:solidFill>
                  <a:srgbClr val="000066"/>
                </a:solidFill>
              </a:rPr>
              <a:t> fluoride</a:t>
            </a:r>
            <a:r>
              <a:rPr lang="en-US" b="0"/>
              <a:t> </a:t>
            </a:r>
          </a:p>
        </p:txBody>
      </p:sp>
      <p:grpSp>
        <p:nvGrpSpPr>
          <p:cNvPr id="4" name="Group 124"/>
          <p:cNvGrpSpPr>
            <a:grpSpLocks/>
          </p:cNvGrpSpPr>
          <p:nvPr/>
        </p:nvGrpSpPr>
        <p:grpSpPr bwMode="auto">
          <a:xfrm>
            <a:off x="1901825" y="222250"/>
            <a:ext cx="2090738" cy="752475"/>
            <a:chOff x="1198" y="140"/>
            <a:chExt cx="1317" cy="474"/>
          </a:xfrm>
        </p:grpSpPr>
        <p:sp>
          <p:nvSpPr>
            <p:cNvPr id="35859" name="Line 125"/>
            <p:cNvSpPr>
              <a:spLocks noChangeShapeType="1"/>
            </p:cNvSpPr>
            <p:nvPr/>
          </p:nvSpPr>
          <p:spPr bwMode="auto">
            <a:xfrm>
              <a:off x="1582" y="348"/>
              <a:ext cx="933" cy="266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0" name="Rectangle 126"/>
            <p:cNvSpPr>
              <a:spLocks noChangeArrowheads="1"/>
            </p:cNvSpPr>
            <p:nvPr/>
          </p:nvSpPr>
          <p:spPr bwMode="auto">
            <a:xfrm>
              <a:off x="1198" y="140"/>
              <a:ext cx="43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0">
                  <a:solidFill>
                    <a:schemeClr val="tx1"/>
                  </a:solidFill>
                </a:rPr>
                <a:t>Na</a:t>
              </a:r>
            </a:p>
          </p:txBody>
        </p:sp>
      </p:grpSp>
      <p:grpSp>
        <p:nvGrpSpPr>
          <p:cNvPr id="5" name="Group 127"/>
          <p:cNvGrpSpPr>
            <a:grpSpLocks/>
          </p:cNvGrpSpPr>
          <p:nvPr/>
        </p:nvGrpSpPr>
        <p:grpSpPr bwMode="auto">
          <a:xfrm>
            <a:off x="1743075" y="1809750"/>
            <a:ext cx="2562225" cy="557213"/>
            <a:chOff x="1098" y="1140"/>
            <a:chExt cx="1614" cy="351"/>
          </a:xfrm>
        </p:grpSpPr>
        <p:sp>
          <p:nvSpPr>
            <p:cNvPr id="35857" name="Line 128"/>
            <p:cNvSpPr>
              <a:spLocks noChangeShapeType="1"/>
            </p:cNvSpPr>
            <p:nvPr/>
          </p:nvSpPr>
          <p:spPr bwMode="auto">
            <a:xfrm flipV="1">
              <a:off x="1477" y="1140"/>
              <a:ext cx="1235" cy="172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58" name="Rectangle 129"/>
            <p:cNvSpPr>
              <a:spLocks noChangeArrowheads="1"/>
            </p:cNvSpPr>
            <p:nvPr/>
          </p:nvSpPr>
          <p:spPr bwMode="auto">
            <a:xfrm>
              <a:off x="1098" y="1164"/>
              <a:ext cx="43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0">
                  <a:solidFill>
                    <a:schemeClr val="tx1"/>
                  </a:solidFill>
                </a:rPr>
                <a:t>Ba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3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46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4" grpId="0" animBg="1"/>
      <p:bldP spid="146552" grpId="0"/>
      <p:bldP spid="146553" grpId="0"/>
      <p:bldP spid="14655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138"/>
          <p:cNvGrpSpPr>
            <a:grpSpLocks/>
          </p:cNvGrpSpPr>
          <p:nvPr/>
        </p:nvGrpSpPr>
        <p:grpSpPr bwMode="auto">
          <a:xfrm>
            <a:off x="3900488" y="636588"/>
            <a:ext cx="4962525" cy="1930400"/>
            <a:chOff x="3868738" y="304800"/>
            <a:chExt cx="4962525" cy="1930400"/>
          </a:xfrm>
        </p:grpSpPr>
        <p:sp>
          <p:nvSpPr>
            <p:cNvPr id="36894" name="Rectangle 11"/>
            <p:cNvSpPr>
              <a:spLocks noChangeArrowheads="1"/>
            </p:cNvSpPr>
            <p:nvPr/>
          </p:nvSpPr>
          <p:spPr bwMode="auto">
            <a:xfrm>
              <a:off x="4695452" y="1131954"/>
              <a:ext cx="275945" cy="1103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95" name="Rectangle 12"/>
            <p:cNvSpPr>
              <a:spLocks noChangeArrowheads="1"/>
            </p:cNvSpPr>
            <p:nvPr/>
          </p:nvSpPr>
          <p:spPr bwMode="auto">
            <a:xfrm>
              <a:off x="4971397" y="1131954"/>
              <a:ext cx="275945" cy="1103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96" name="Rectangle 13"/>
            <p:cNvSpPr>
              <a:spLocks noChangeArrowheads="1"/>
            </p:cNvSpPr>
            <p:nvPr/>
          </p:nvSpPr>
          <p:spPr bwMode="auto">
            <a:xfrm>
              <a:off x="5247342" y="1131954"/>
              <a:ext cx="275945" cy="1103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97" name="Rectangle 14"/>
            <p:cNvSpPr>
              <a:spLocks noChangeArrowheads="1"/>
            </p:cNvSpPr>
            <p:nvPr/>
          </p:nvSpPr>
          <p:spPr bwMode="auto">
            <a:xfrm>
              <a:off x="5523287" y="1131954"/>
              <a:ext cx="274823" cy="1103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98" name="Rectangle 15"/>
            <p:cNvSpPr>
              <a:spLocks noChangeArrowheads="1"/>
            </p:cNvSpPr>
            <p:nvPr/>
          </p:nvSpPr>
          <p:spPr bwMode="auto">
            <a:xfrm>
              <a:off x="4144683" y="580892"/>
              <a:ext cx="275945" cy="1654308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99" name="Rectangle 16"/>
            <p:cNvSpPr>
              <a:spLocks noChangeArrowheads="1"/>
            </p:cNvSpPr>
            <p:nvPr/>
          </p:nvSpPr>
          <p:spPr bwMode="auto">
            <a:xfrm>
              <a:off x="3868738" y="304800"/>
              <a:ext cx="275945" cy="193040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00" name="Rectangle 17"/>
            <p:cNvSpPr>
              <a:spLocks noChangeArrowheads="1"/>
            </p:cNvSpPr>
            <p:nvPr/>
          </p:nvSpPr>
          <p:spPr bwMode="auto">
            <a:xfrm>
              <a:off x="5798110" y="1131954"/>
              <a:ext cx="275945" cy="1103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01" name="Rectangle 18"/>
            <p:cNvSpPr>
              <a:spLocks noChangeArrowheads="1"/>
            </p:cNvSpPr>
            <p:nvPr/>
          </p:nvSpPr>
          <p:spPr bwMode="auto">
            <a:xfrm>
              <a:off x="6074055" y="1131954"/>
              <a:ext cx="275945" cy="1103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02" name="Rectangle 19"/>
            <p:cNvSpPr>
              <a:spLocks noChangeArrowheads="1"/>
            </p:cNvSpPr>
            <p:nvPr/>
          </p:nvSpPr>
          <p:spPr bwMode="auto">
            <a:xfrm>
              <a:off x="6901891" y="1131954"/>
              <a:ext cx="274823" cy="827154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03" name="Rectangle 20"/>
            <p:cNvSpPr>
              <a:spLocks noChangeArrowheads="1"/>
            </p:cNvSpPr>
            <p:nvPr/>
          </p:nvSpPr>
          <p:spPr bwMode="auto">
            <a:xfrm>
              <a:off x="7176714" y="580892"/>
              <a:ext cx="275945" cy="1378216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04" name="Rectangle 21"/>
            <p:cNvSpPr>
              <a:spLocks noChangeArrowheads="1"/>
            </p:cNvSpPr>
            <p:nvPr/>
          </p:nvSpPr>
          <p:spPr bwMode="auto">
            <a:xfrm>
              <a:off x="7452659" y="580892"/>
              <a:ext cx="275945" cy="137821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05" name="Rectangle 22"/>
            <p:cNvSpPr>
              <a:spLocks noChangeArrowheads="1"/>
            </p:cNvSpPr>
            <p:nvPr/>
          </p:nvSpPr>
          <p:spPr bwMode="auto">
            <a:xfrm>
              <a:off x="7728604" y="580892"/>
              <a:ext cx="275945" cy="137821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06" name="Rectangle 23"/>
            <p:cNvSpPr>
              <a:spLocks noChangeArrowheads="1"/>
            </p:cNvSpPr>
            <p:nvPr/>
          </p:nvSpPr>
          <p:spPr bwMode="auto">
            <a:xfrm>
              <a:off x="8004549" y="580892"/>
              <a:ext cx="274823" cy="137821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07" name="Rectangle 24"/>
            <p:cNvSpPr>
              <a:spLocks noChangeArrowheads="1"/>
            </p:cNvSpPr>
            <p:nvPr/>
          </p:nvSpPr>
          <p:spPr bwMode="auto">
            <a:xfrm>
              <a:off x="8279373" y="580892"/>
              <a:ext cx="275945" cy="137821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08" name="Rectangle 25"/>
            <p:cNvSpPr>
              <a:spLocks noChangeArrowheads="1"/>
            </p:cNvSpPr>
            <p:nvPr/>
          </p:nvSpPr>
          <p:spPr bwMode="auto">
            <a:xfrm>
              <a:off x="8555318" y="580892"/>
              <a:ext cx="275945" cy="137821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09" name="Rectangle 26"/>
            <p:cNvSpPr>
              <a:spLocks noChangeArrowheads="1"/>
            </p:cNvSpPr>
            <p:nvPr/>
          </p:nvSpPr>
          <p:spPr bwMode="auto">
            <a:xfrm>
              <a:off x="6625946" y="1131954"/>
              <a:ext cx="275945" cy="827154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10" name="Rectangle 27"/>
            <p:cNvSpPr>
              <a:spLocks noChangeArrowheads="1"/>
            </p:cNvSpPr>
            <p:nvPr/>
          </p:nvSpPr>
          <p:spPr bwMode="auto">
            <a:xfrm>
              <a:off x="6350001" y="1131954"/>
              <a:ext cx="275945" cy="827154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11" name="Rectangle 28"/>
            <p:cNvSpPr>
              <a:spLocks noChangeArrowheads="1"/>
            </p:cNvSpPr>
            <p:nvPr/>
          </p:nvSpPr>
          <p:spPr bwMode="auto">
            <a:xfrm>
              <a:off x="4144683" y="1131954"/>
              <a:ext cx="4686580" cy="27609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12" name="Rectangle 29"/>
            <p:cNvSpPr>
              <a:spLocks noChangeArrowheads="1"/>
            </p:cNvSpPr>
            <p:nvPr/>
          </p:nvSpPr>
          <p:spPr bwMode="auto">
            <a:xfrm>
              <a:off x="3868738" y="1408046"/>
              <a:ext cx="4962525" cy="27497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13" name="Rectangle 30"/>
            <p:cNvSpPr>
              <a:spLocks noChangeArrowheads="1"/>
            </p:cNvSpPr>
            <p:nvPr/>
          </p:nvSpPr>
          <p:spPr bwMode="auto">
            <a:xfrm>
              <a:off x="4144683" y="1683016"/>
              <a:ext cx="4686580" cy="27609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14" name="Rectangle 31"/>
            <p:cNvSpPr>
              <a:spLocks noChangeArrowheads="1"/>
            </p:cNvSpPr>
            <p:nvPr/>
          </p:nvSpPr>
          <p:spPr bwMode="auto">
            <a:xfrm>
              <a:off x="7176714" y="855862"/>
              <a:ext cx="1654549" cy="27609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15" name="Rectangle 32"/>
            <p:cNvSpPr>
              <a:spLocks noChangeArrowheads="1"/>
            </p:cNvSpPr>
            <p:nvPr/>
          </p:nvSpPr>
          <p:spPr bwMode="auto">
            <a:xfrm>
              <a:off x="3868738" y="304800"/>
              <a:ext cx="275945" cy="27609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16" name="Rectangle 33"/>
            <p:cNvSpPr>
              <a:spLocks noChangeArrowheads="1"/>
            </p:cNvSpPr>
            <p:nvPr/>
          </p:nvSpPr>
          <p:spPr bwMode="auto">
            <a:xfrm>
              <a:off x="3868738" y="580892"/>
              <a:ext cx="551890" cy="274970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17" name="Rectangle 34"/>
            <p:cNvSpPr>
              <a:spLocks noChangeArrowheads="1"/>
            </p:cNvSpPr>
            <p:nvPr/>
          </p:nvSpPr>
          <p:spPr bwMode="auto">
            <a:xfrm>
              <a:off x="4420628" y="1131954"/>
              <a:ext cx="274823" cy="110324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18" name="Rectangle 35"/>
            <p:cNvSpPr>
              <a:spLocks noChangeArrowheads="1"/>
            </p:cNvSpPr>
            <p:nvPr/>
          </p:nvSpPr>
          <p:spPr bwMode="auto">
            <a:xfrm>
              <a:off x="3868738" y="1131954"/>
              <a:ext cx="275945" cy="1103246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19" name="Rectangle 36"/>
            <p:cNvSpPr>
              <a:spLocks noChangeArrowheads="1"/>
            </p:cNvSpPr>
            <p:nvPr/>
          </p:nvSpPr>
          <p:spPr bwMode="auto">
            <a:xfrm>
              <a:off x="3868738" y="1959108"/>
              <a:ext cx="275945" cy="276092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20" name="Rectangle 37"/>
            <p:cNvSpPr>
              <a:spLocks noChangeArrowheads="1"/>
            </p:cNvSpPr>
            <p:nvPr/>
          </p:nvSpPr>
          <p:spPr bwMode="auto">
            <a:xfrm>
              <a:off x="8555318" y="304800"/>
              <a:ext cx="275945" cy="27609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21" name="Rectangle 38"/>
            <p:cNvSpPr>
              <a:spLocks noChangeArrowheads="1"/>
            </p:cNvSpPr>
            <p:nvPr/>
          </p:nvSpPr>
          <p:spPr bwMode="auto">
            <a:xfrm>
              <a:off x="3868738" y="1959108"/>
              <a:ext cx="275945" cy="276092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22" name="Rectangle 39"/>
            <p:cNvSpPr>
              <a:spLocks noChangeArrowheads="1"/>
            </p:cNvSpPr>
            <p:nvPr/>
          </p:nvSpPr>
          <p:spPr bwMode="auto">
            <a:xfrm>
              <a:off x="4144683" y="1959108"/>
              <a:ext cx="275945" cy="276092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23" name="Rectangle 40"/>
            <p:cNvSpPr>
              <a:spLocks noChangeArrowheads="1"/>
            </p:cNvSpPr>
            <p:nvPr/>
          </p:nvSpPr>
          <p:spPr bwMode="auto">
            <a:xfrm>
              <a:off x="4144683" y="1683016"/>
              <a:ext cx="275945" cy="276092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24" name="Rectangle 41"/>
            <p:cNvSpPr>
              <a:spLocks noChangeArrowheads="1"/>
            </p:cNvSpPr>
            <p:nvPr/>
          </p:nvSpPr>
          <p:spPr bwMode="auto">
            <a:xfrm>
              <a:off x="3868738" y="1408046"/>
              <a:ext cx="275945" cy="274970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25" name="Rectangle 42"/>
            <p:cNvSpPr>
              <a:spLocks noChangeArrowheads="1"/>
            </p:cNvSpPr>
            <p:nvPr/>
          </p:nvSpPr>
          <p:spPr bwMode="auto">
            <a:xfrm>
              <a:off x="4144683" y="1131954"/>
              <a:ext cx="275945" cy="276092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26" name="Rectangle 43"/>
            <p:cNvSpPr>
              <a:spLocks noChangeArrowheads="1"/>
            </p:cNvSpPr>
            <p:nvPr/>
          </p:nvSpPr>
          <p:spPr bwMode="auto">
            <a:xfrm>
              <a:off x="3868738" y="855862"/>
              <a:ext cx="275945" cy="276092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27" name="Rectangle 44"/>
            <p:cNvSpPr>
              <a:spLocks noChangeArrowheads="1"/>
            </p:cNvSpPr>
            <p:nvPr/>
          </p:nvSpPr>
          <p:spPr bwMode="auto">
            <a:xfrm>
              <a:off x="4144683" y="580892"/>
              <a:ext cx="275945" cy="274970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28" name="Rectangle 45"/>
            <p:cNvSpPr>
              <a:spLocks noChangeArrowheads="1"/>
            </p:cNvSpPr>
            <p:nvPr/>
          </p:nvSpPr>
          <p:spPr bwMode="auto">
            <a:xfrm>
              <a:off x="3868738" y="1683016"/>
              <a:ext cx="275945" cy="276092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29" name="Rectangle 46"/>
            <p:cNvSpPr>
              <a:spLocks noChangeArrowheads="1"/>
            </p:cNvSpPr>
            <p:nvPr/>
          </p:nvSpPr>
          <p:spPr bwMode="auto">
            <a:xfrm>
              <a:off x="4144683" y="1408046"/>
              <a:ext cx="275945" cy="274970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30" name="Rectangle 47"/>
            <p:cNvSpPr>
              <a:spLocks noChangeArrowheads="1"/>
            </p:cNvSpPr>
            <p:nvPr/>
          </p:nvSpPr>
          <p:spPr bwMode="auto">
            <a:xfrm>
              <a:off x="3868738" y="1131954"/>
              <a:ext cx="275945" cy="276092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31" name="Rectangle 48"/>
            <p:cNvSpPr>
              <a:spLocks noChangeArrowheads="1"/>
            </p:cNvSpPr>
            <p:nvPr/>
          </p:nvSpPr>
          <p:spPr bwMode="auto">
            <a:xfrm>
              <a:off x="4144683" y="855862"/>
              <a:ext cx="275945" cy="276092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32" name="Rectangle 49"/>
            <p:cNvSpPr>
              <a:spLocks noChangeArrowheads="1"/>
            </p:cNvSpPr>
            <p:nvPr/>
          </p:nvSpPr>
          <p:spPr bwMode="auto">
            <a:xfrm>
              <a:off x="3868738" y="580892"/>
              <a:ext cx="275945" cy="274970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33" name="Rectangle 50"/>
            <p:cNvSpPr>
              <a:spLocks noChangeArrowheads="1"/>
            </p:cNvSpPr>
            <p:nvPr/>
          </p:nvSpPr>
          <p:spPr bwMode="auto">
            <a:xfrm>
              <a:off x="7176714" y="580892"/>
              <a:ext cx="275945" cy="274970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34" name="Rectangle 51"/>
            <p:cNvSpPr>
              <a:spLocks noChangeArrowheads="1"/>
            </p:cNvSpPr>
            <p:nvPr/>
          </p:nvSpPr>
          <p:spPr bwMode="auto">
            <a:xfrm>
              <a:off x="7176714" y="855862"/>
              <a:ext cx="275945" cy="276092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35" name="Rectangle 52"/>
            <p:cNvSpPr>
              <a:spLocks noChangeArrowheads="1"/>
            </p:cNvSpPr>
            <p:nvPr/>
          </p:nvSpPr>
          <p:spPr bwMode="auto">
            <a:xfrm>
              <a:off x="7452659" y="855862"/>
              <a:ext cx="275945" cy="27609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36" name="Rectangle 53"/>
            <p:cNvSpPr>
              <a:spLocks noChangeArrowheads="1"/>
            </p:cNvSpPr>
            <p:nvPr/>
          </p:nvSpPr>
          <p:spPr bwMode="auto">
            <a:xfrm>
              <a:off x="7176714" y="1131954"/>
              <a:ext cx="275945" cy="276092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37" name="Rectangle 54"/>
            <p:cNvSpPr>
              <a:spLocks noChangeArrowheads="1"/>
            </p:cNvSpPr>
            <p:nvPr/>
          </p:nvSpPr>
          <p:spPr bwMode="auto">
            <a:xfrm>
              <a:off x="7176714" y="1408046"/>
              <a:ext cx="275945" cy="274970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38" name="Rectangle 55"/>
            <p:cNvSpPr>
              <a:spLocks noChangeArrowheads="1"/>
            </p:cNvSpPr>
            <p:nvPr/>
          </p:nvSpPr>
          <p:spPr bwMode="auto">
            <a:xfrm>
              <a:off x="7176714" y="1683016"/>
              <a:ext cx="275945" cy="276092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39" name="Rectangle 56"/>
            <p:cNvSpPr>
              <a:spLocks noChangeArrowheads="1"/>
            </p:cNvSpPr>
            <p:nvPr/>
          </p:nvSpPr>
          <p:spPr bwMode="auto">
            <a:xfrm>
              <a:off x="7452659" y="1131954"/>
              <a:ext cx="275945" cy="27609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40" name="Rectangle 57"/>
            <p:cNvSpPr>
              <a:spLocks noChangeArrowheads="1"/>
            </p:cNvSpPr>
            <p:nvPr/>
          </p:nvSpPr>
          <p:spPr bwMode="auto">
            <a:xfrm>
              <a:off x="7452659" y="1408046"/>
              <a:ext cx="275945" cy="27497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41" name="Rectangle 58"/>
            <p:cNvSpPr>
              <a:spLocks noChangeArrowheads="1"/>
            </p:cNvSpPr>
            <p:nvPr/>
          </p:nvSpPr>
          <p:spPr bwMode="auto">
            <a:xfrm>
              <a:off x="7452659" y="1683016"/>
              <a:ext cx="275945" cy="27609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42" name="Rectangle 59"/>
            <p:cNvSpPr>
              <a:spLocks noChangeArrowheads="1"/>
            </p:cNvSpPr>
            <p:nvPr/>
          </p:nvSpPr>
          <p:spPr bwMode="auto">
            <a:xfrm>
              <a:off x="7728604" y="1131954"/>
              <a:ext cx="275945" cy="27609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43" name="Rectangle 60"/>
            <p:cNvSpPr>
              <a:spLocks noChangeArrowheads="1"/>
            </p:cNvSpPr>
            <p:nvPr/>
          </p:nvSpPr>
          <p:spPr bwMode="auto">
            <a:xfrm>
              <a:off x="7728604" y="1408046"/>
              <a:ext cx="275945" cy="27497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44" name="Rectangle 61"/>
            <p:cNvSpPr>
              <a:spLocks noChangeArrowheads="1"/>
            </p:cNvSpPr>
            <p:nvPr/>
          </p:nvSpPr>
          <p:spPr bwMode="auto">
            <a:xfrm>
              <a:off x="7728604" y="1683016"/>
              <a:ext cx="275945" cy="27609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6945" name="Group 62"/>
            <p:cNvGrpSpPr>
              <a:grpSpLocks/>
            </p:cNvGrpSpPr>
            <p:nvPr/>
          </p:nvGrpSpPr>
          <p:grpSpPr bwMode="auto">
            <a:xfrm>
              <a:off x="3868738" y="304798"/>
              <a:ext cx="4962523" cy="1654308"/>
              <a:chOff x="727" y="2262"/>
              <a:chExt cx="4424" cy="1474"/>
            </a:xfrm>
          </p:grpSpPr>
          <p:sp>
            <p:nvSpPr>
              <p:cNvPr id="36986" name="Rectangle 63"/>
              <p:cNvSpPr>
                <a:spLocks noChangeArrowheads="1"/>
              </p:cNvSpPr>
              <p:nvPr/>
            </p:nvSpPr>
            <p:spPr bwMode="auto">
              <a:xfrm>
                <a:off x="727" y="2262"/>
                <a:ext cx="246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87" name="Rectangle 64"/>
              <p:cNvSpPr>
                <a:spLocks noChangeArrowheads="1"/>
              </p:cNvSpPr>
              <p:nvPr/>
            </p:nvSpPr>
            <p:spPr bwMode="auto">
              <a:xfrm>
                <a:off x="4905" y="2262"/>
                <a:ext cx="246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88" name="Rectangle 65"/>
              <p:cNvSpPr>
                <a:spLocks noChangeArrowheads="1"/>
              </p:cNvSpPr>
              <p:nvPr/>
            </p:nvSpPr>
            <p:spPr bwMode="auto">
              <a:xfrm>
                <a:off x="3922" y="2508"/>
                <a:ext cx="246" cy="245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89" name="Rectangle 66"/>
              <p:cNvSpPr>
                <a:spLocks noChangeArrowheads="1"/>
              </p:cNvSpPr>
              <p:nvPr/>
            </p:nvSpPr>
            <p:spPr bwMode="auto">
              <a:xfrm>
                <a:off x="4168" y="2508"/>
                <a:ext cx="246" cy="245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90" name="Rectangle 67"/>
              <p:cNvSpPr>
                <a:spLocks noChangeArrowheads="1"/>
              </p:cNvSpPr>
              <p:nvPr/>
            </p:nvSpPr>
            <p:spPr bwMode="auto">
              <a:xfrm>
                <a:off x="4414" y="2508"/>
                <a:ext cx="245" cy="245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91" name="Rectangle 68"/>
              <p:cNvSpPr>
                <a:spLocks noChangeArrowheads="1"/>
              </p:cNvSpPr>
              <p:nvPr/>
            </p:nvSpPr>
            <p:spPr bwMode="auto">
              <a:xfrm>
                <a:off x="4168" y="2753"/>
                <a:ext cx="246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92" name="Rectangle 69"/>
              <p:cNvSpPr>
                <a:spLocks noChangeArrowheads="1"/>
              </p:cNvSpPr>
              <p:nvPr/>
            </p:nvSpPr>
            <p:spPr bwMode="auto">
              <a:xfrm>
                <a:off x="4905" y="2508"/>
                <a:ext cx="246" cy="245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93" name="Rectangle 70"/>
              <p:cNvSpPr>
                <a:spLocks noChangeArrowheads="1"/>
              </p:cNvSpPr>
              <p:nvPr/>
            </p:nvSpPr>
            <p:spPr bwMode="auto">
              <a:xfrm>
                <a:off x="4905" y="2753"/>
                <a:ext cx="246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94" name="Rectangle 71"/>
              <p:cNvSpPr>
                <a:spLocks noChangeArrowheads="1"/>
              </p:cNvSpPr>
              <p:nvPr/>
            </p:nvSpPr>
            <p:spPr bwMode="auto">
              <a:xfrm>
                <a:off x="4905" y="2999"/>
                <a:ext cx="246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95" name="Rectangle 72"/>
              <p:cNvSpPr>
                <a:spLocks noChangeArrowheads="1"/>
              </p:cNvSpPr>
              <p:nvPr/>
            </p:nvSpPr>
            <p:spPr bwMode="auto">
              <a:xfrm>
                <a:off x="4905" y="3245"/>
                <a:ext cx="246" cy="245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96" name="Rectangle 73"/>
              <p:cNvSpPr>
                <a:spLocks noChangeArrowheads="1"/>
              </p:cNvSpPr>
              <p:nvPr/>
            </p:nvSpPr>
            <p:spPr bwMode="auto">
              <a:xfrm>
                <a:off x="4905" y="3490"/>
                <a:ext cx="246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97" name="Rectangle 74"/>
              <p:cNvSpPr>
                <a:spLocks noChangeArrowheads="1"/>
              </p:cNvSpPr>
              <p:nvPr/>
            </p:nvSpPr>
            <p:spPr bwMode="auto">
              <a:xfrm>
                <a:off x="4659" y="2508"/>
                <a:ext cx="246" cy="245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98" name="Rectangle 75"/>
              <p:cNvSpPr>
                <a:spLocks noChangeArrowheads="1"/>
              </p:cNvSpPr>
              <p:nvPr/>
            </p:nvSpPr>
            <p:spPr bwMode="auto">
              <a:xfrm>
                <a:off x="4659" y="2753"/>
                <a:ext cx="246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99" name="Rectangle 76"/>
              <p:cNvSpPr>
                <a:spLocks noChangeArrowheads="1"/>
              </p:cNvSpPr>
              <p:nvPr/>
            </p:nvSpPr>
            <p:spPr bwMode="auto">
              <a:xfrm>
                <a:off x="4414" y="2753"/>
                <a:ext cx="245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00" name="Rectangle 77"/>
              <p:cNvSpPr>
                <a:spLocks noChangeArrowheads="1"/>
              </p:cNvSpPr>
              <p:nvPr/>
            </p:nvSpPr>
            <p:spPr bwMode="auto">
              <a:xfrm>
                <a:off x="4659" y="2999"/>
                <a:ext cx="246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01" name="Rectangle 78"/>
              <p:cNvSpPr>
                <a:spLocks noChangeArrowheads="1"/>
              </p:cNvSpPr>
              <p:nvPr/>
            </p:nvSpPr>
            <p:spPr bwMode="auto">
              <a:xfrm>
                <a:off x="4414" y="2999"/>
                <a:ext cx="245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02" name="Rectangle 79"/>
              <p:cNvSpPr>
                <a:spLocks noChangeArrowheads="1"/>
              </p:cNvSpPr>
              <p:nvPr/>
            </p:nvSpPr>
            <p:spPr bwMode="auto">
              <a:xfrm>
                <a:off x="4659" y="3245"/>
                <a:ext cx="246" cy="245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6946" name="Rectangle 80"/>
            <p:cNvSpPr>
              <a:spLocks noChangeArrowheads="1"/>
            </p:cNvSpPr>
            <p:nvPr/>
          </p:nvSpPr>
          <p:spPr bwMode="auto">
            <a:xfrm>
              <a:off x="8279373" y="1683016"/>
              <a:ext cx="275945" cy="27609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47" name="Rectangle 81"/>
            <p:cNvSpPr>
              <a:spLocks noChangeArrowheads="1"/>
            </p:cNvSpPr>
            <p:nvPr/>
          </p:nvSpPr>
          <p:spPr bwMode="auto">
            <a:xfrm>
              <a:off x="8004549" y="1408046"/>
              <a:ext cx="274823" cy="27497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48" name="Rectangle 82"/>
            <p:cNvSpPr>
              <a:spLocks noChangeArrowheads="1"/>
            </p:cNvSpPr>
            <p:nvPr/>
          </p:nvSpPr>
          <p:spPr bwMode="auto">
            <a:xfrm>
              <a:off x="8004549" y="1683016"/>
              <a:ext cx="274823" cy="27609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49" name="Rectangle 83"/>
            <p:cNvSpPr>
              <a:spLocks noChangeArrowheads="1"/>
            </p:cNvSpPr>
            <p:nvPr/>
          </p:nvSpPr>
          <p:spPr bwMode="auto">
            <a:xfrm>
              <a:off x="6901891" y="1131954"/>
              <a:ext cx="274823" cy="276092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50" name="Rectangle 84"/>
            <p:cNvSpPr>
              <a:spLocks noChangeArrowheads="1"/>
            </p:cNvSpPr>
            <p:nvPr/>
          </p:nvSpPr>
          <p:spPr bwMode="auto">
            <a:xfrm>
              <a:off x="6901891" y="1408046"/>
              <a:ext cx="274823" cy="274970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51" name="Rectangle 85"/>
            <p:cNvSpPr>
              <a:spLocks noChangeArrowheads="1"/>
            </p:cNvSpPr>
            <p:nvPr/>
          </p:nvSpPr>
          <p:spPr bwMode="auto">
            <a:xfrm>
              <a:off x="6901891" y="1683016"/>
              <a:ext cx="274823" cy="27609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52" name="Rectangle 86"/>
            <p:cNvSpPr>
              <a:spLocks noChangeArrowheads="1"/>
            </p:cNvSpPr>
            <p:nvPr/>
          </p:nvSpPr>
          <p:spPr bwMode="auto">
            <a:xfrm>
              <a:off x="6625946" y="1131954"/>
              <a:ext cx="275945" cy="27609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53" name="Rectangle 87"/>
            <p:cNvSpPr>
              <a:spLocks noChangeArrowheads="1"/>
            </p:cNvSpPr>
            <p:nvPr/>
          </p:nvSpPr>
          <p:spPr bwMode="auto">
            <a:xfrm>
              <a:off x="6625946" y="1408046"/>
              <a:ext cx="275945" cy="274970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54" name="Rectangle 88"/>
            <p:cNvSpPr>
              <a:spLocks noChangeArrowheads="1"/>
            </p:cNvSpPr>
            <p:nvPr/>
          </p:nvSpPr>
          <p:spPr bwMode="auto">
            <a:xfrm>
              <a:off x="6625946" y="1683016"/>
              <a:ext cx="275945" cy="27609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55" name="Rectangle 89"/>
            <p:cNvSpPr>
              <a:spLocks noChangeArrowheads="1"/>
            </p:cNvSpPr>
            <p:nvPr/>
          </p:nvSpPr>
          <p:spPr bwMode="auto">
            <a:xfrm>
              <a:off x="6350001" y="1131954"/>
              <a:ext cx="275945" cy="27609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56" name="Rectangle 90"/>
            <p:cNvSpPr>
              <a:spLocks noChangeArrowheads="1"/>
            </p:cNvSpPr>
            <p:nvPr/>
          </p:nvSpPr>
          <p:spPr bwMode="auto">
            <a:xfrm>
              <a:off x="6350001" y="1408046"/>
              <a:ext cx="275945" cy="27497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57" name="Rectangle 91"/>
            <p:cNvSpPr>
              <a:spLocks noChangeArrowheads="1"/>
            </p:cNvSpPr>
            <p:nvPr/>
          </p:nvSpPr>
          <p:spPr bwMode="auto">
            <a:xfrm>
              <a:off x="6350001" y="1683016"/>
              <a:ext cx="275945" cy="27609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58" name="Rectangle 92"/>
            <p:cNvSpPr>
              <a:spLocks noChangeArrowheads="1"/>
            </p:cNvSpPr>
            <p:nvPr/>
          </p:nvSpPr>
          <p:spPr bwMode="auto">
            <a:xfrm>
              <a:off x="4420628" y="1131954"/>
              <a:ext cx="274823" cy="276092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59" name="Rectangle 93"/>
            <p:cNvSpPr>
              <a:spLocks noChangeArrowheads="1"/>
            </p:cNvSpPr>
            <p:nvPr/>
          </p:nvSpPr>
          <p:spPr bwMode="auto">
            <a:xfrm>
              <a:off x="4420628" y="1408046"/>
              <a:ext cx="274823" cy="274970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60" name="Rectangle 94"/>
            <p:cNvSpPr>
              <a:spLocks noChangeArrowheads="1"/>
            </p:cNvSpPr>
            <p:nvPr/>
          </p:nvSpPr>
          <p:spPr bwMode="auto">
            <a:xfrm>
              <a:off x="4420628" y="1683016"/>
              <a:ext cx="274823" cy="27609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61" name="Rectangle 95"/>
            <p:cNvSpPr>
              <a:spLocks noChangeArrowheads="1"/>
            </p:cNvSpPr>
            <p:nvPr/>
          </p:nvSpPr>
          <p:spPr bwMode="auto">
            <a:xfrm>
              <a:off x="4420628" y="1959108"/>
              <a:ext cx="274823" cy="27609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62" name="Rectangle 96"/>
            <p:cNvSpPr>
              <a:spLocks noChangeArrowheads="1"/>
            </p:cNvSpPr>
            <p:nvPr/>
          </p:nvSpPr>
          <p:spPr bwMode="auto">
            <a:xfrm>
              <a:off x="4695452" y="1131954"/>
              <a:ext cx="275945" cy="27609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63" name="Rectangle 97"/>
            <p:cNvSpPr>
              <a:spLocks noChangeArrowheads="1"/>
            </p:cNvSpPr>
            <p:nvPr/>
          </p:nvSpPr>
          <p:spPr bwMode="auto">
            <a:xfrm>
              <a:off x="4695452" y="1408046"/>
              <a:ext cx="275945" cy="274970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64" name="Rectangle 98"/>
            <p:cNvSpPr>
              <a:spLocks noChangeArrowheads="1"/>
            </p:cNvSpPr>
            <p:nvPr/>
          </p:nvSpPr>
          <p:spPr bwMode="auto">
            <a:xfrm>
              <a:off x="4695452" y="1683016"/>
              <a:ext cx="275945" cy="276092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65" name="Rectangle 99"/>
            <p:cNvSpPr>
              <a:spLocks noChangeArrowheads="1"/>
            </p:cNvSpPr>
            <p:nvPr/>
          </p:nvSpPr>
          <p:spPr bwMode="auto">
            <a:xfrm>
              <a:off x="4695452" y="1959108"/>
              <a:ext cx="275945" cy="27609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66" name="Rectangle 100"/>
            <p:cNvSpPr>
              <a:spLocks noChangeArrowheads="1"/>
            </p:cNvSpPr>
            <p:nvPr/>
          </p:nvSpPr>
          <p:spPr bwMode="auto">
            <a:xfrm>
              <a:off x="4971397" y="1131954"/>
              <a:ext cx="275945" cy="27609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67" name="Rectangle 101"/>
            <p:cNvSpPr>
              <a:spLocks noChangeArrowheads="1"/>
            </p:cNvSpPr>
            <p:nvPr/>
          </p:nvSpPr>
          <p:spPr bwMode="auto">
            <a:xfrm>
              <a:off x="4971397" y="1408046"/>
              <a:ext cx="275945" cy="27497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68" name="Rectangle 102"/>
            <p:cNvSpPr>
              <a:spLocks noChangeArrowheads="1"/>
            </p:cNvSpPr>
            <p:nvPr/>
          </p:nvSpPr>
          <p:spPr bwMode="auto">
            <a:xfrm>
              <a:off x="4971397" y="1683016"/>
              <a:ext cx="275945" cy="276092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69" name="Rectangle 103"/>
            <p:cNvSpPr>
              <a:spLocks noChangeArrowheads="1"/>
            </p:cNvSpPr>
            <p:nvPr/>
          </p:nvSpPr>
          <p:spPr bwMode="auto">
            <a:xfrm>
              <a:off x="4971397" y="1959108"/>
              <a:ext cx="275945" cy="27609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70" name="Rectangle 104"/>
            <p:cNvSpPr>
              <a:spLocks noChangeArrowheads="1"/>
            </p:cNvSpPr>
            <p:nvPr/>
          </p:nvSpPr>
          <p:spPr bwMode="auto">
            <a:xfrm>
              <a:off x="5247342" y="1131954"/>
              <a:ext cx="275945" cy="27609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71" name="Rectangle 105"/>
            <p:cNvSpPr>
              <a:spLocks noChangeArrowheads="1"/>
            </p:cNvSpPr>
            <p:nvPr/>
          </p:nvSpPr>
          <p:spPr bwMode="auto">
            <a:xfrm>
              <a:off x="5247342" y="1408046"/>
              <a:ext cx="275945" cy="27497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72" name="Rectangle 106"/>
            <p:cNvSpPr>
              <a:spLocks noChangeArrowheads="1"/>
            </p:cNvSpPr>
            <p:nvPr/>
          </p:nvSpPr>
          <p:spPr bwMode="auto">
            <a:xfrm>
              <a:off x="5247342" y="1683016"/>
              <a:ext cx="275945" cy="27609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73" name="Rectangle 107"/>
            <p:cNvSpPr>
              <a:spLocks noChangeArrowheads="1"/>
            </p:cNvSpPr>
            <p:nvPr/>
          </p:nvSpPr>
          <p:spPr bwMode="auto">
            <a:xfrm>
              <a:off x="5247342" y="1959108"/>
              <a:ext cx="275945" cy="27609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74" name="Rectangle 108"/>
            <p:cNvSpPr>
              <a:spLocks noChangeArrowheads="1"/>
            </p:cNvSpPr>
            <p:nvPr/>
          </p:nvSpPr>
          <p:spPr bwMode="auto">
            <a:xfrm>
              <a:off x="5523287" y="1131954"/>
              <a:ext cx="274823" cy="27609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75" name="Rectangle 109"/>
            <p:cNvSpPr>
              <a:spLocks noChangeArrowheads="1"/>
            </p:cNvSpPr>
            <p:nvPr/>
          </p:nvSpPr>
          <p:spPr bwMode="auto">
            <a:xfrm>
              <a:off x="5523287" y="1408046"/>
              <a:ext cx="274823" cy="27497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76" name="Rectangle 110"/>
            <p:cNvSpPr>
              <a:spLocks noChangeArrowheads="1"/>
            </p:cNvSpPr>
            <p:nvPr/>
          </p:nvSpPr>
          <p:spPr bwMode="auto">
            <a:xfrm>
              <a:off x="5523287" y="1683016"/>
              <a:ext cx="274823" cy="27609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77" name="Rectangle 111"/>
            <p:cNvSpPr>
              <a:spLocks noChangeArrowheads="1"/>
            </p:cNvSpPr>
            <p:nvPr/>
          </p:nvSpPr>
          <p:spPr bwMode="auto">
            <a:xfrm>
              <a:off x="5523287" y="1959108"/>
              <a:ext cx="274823" cy="27609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78" name="Rectangle 112"/>
            <p:cNvSpPr>
              <a:spLocks noChangeArrowheads="1"/>
            </p:cNvSpPr>
            <p:nvPr/>
          </p:nvSpPr>
          <p:spPr bwMode="auto">
            <a:xfrm>
              <a:off x="5798110" y="1131954"/>
              <a:ext cx="275945" cy="27609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79" name="Rectangle 113"/>
            <p:cNvSpPr>
              <a:spLocks noChangeArrowheads="1"/>
            </p:cNvSpPr>
            <p:nvPr/>
          </p:nvSpPr>
          <p:spPr bwMode="auto">
            <a:xfrm>
              <a:off x="5798110" y="1408046"/>
              <a:ext cx="275945" cy="27497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80" name="Rectangle 114"/>
            <p:cNvSpPr>
              <a:spLocks noChangeArrowheads="1"/>
            </p:cNvSpPr>
            <p:nvPr/>
          </p:nvSpPr>
          <p:spPr bwMode="auto">
            <a:xfrm>
              <a:off x="5798110" y="1683016"/>
              <a:ext cx="275945" cy="27609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81" name="Rectangle 115"/>
            <p:cNvSpPr>
              <a:spLocks noChangeArrowheads="1"/>
            </p:cNvSpPr>
            <p:nvPr/>
          </p:nvSpPr>
          <p:spPr bwMode="auto">
            <a:xfrm>
              <a:off x="5798110" y="1959108"/>
              <a:ext cx="275945" cy="27609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82" name="Rectangle 116"/>
            <p:cNvSpPr>
              <a:spLocks noChangeArrowheads="1"/>
            </p:cNvSpPr>
            <p:nvPr/>
          </p:nvSpPr>
          <p:spPr bwMode="auto">
            <a:xfrm>
              <a:off x="6074055" y="1131954"/>
              <a:ext cx="275945" cy="27609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83" name="Rectangle 117"/>
            <p:cNvSpPr>
              <a:spLocks noChangeArrowheads="1"/>
            </p:cNvSpPr>
            <p:nvPr/>
          </p:nvSpPr>
          <p:spPr bwMode="auto">
            <a:xfrm>
              <a:off x="6074055" y="1408046"/>
              <a:ext cx="275945" cy="27497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84" name="Rectangle 118"/>
            <p:cNvSpPr>
              <a:spLocks noChangeArrowheads="1"/>
            </p:cNvSpPr>
            <p:nvPr/>
          </p:nvSpPr>
          <p:spPr bwMode="auto">
            <a:xfrm>
              <a:off x="6074055" y="1683016"/>
              <a:ext cx="275945" cy="27609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85" name="Rectangle 119"/>
            <p:cNvSpPr>
              <a:spLocks noChangeArrowheads="1"/>
            </p:cNvSpPr>
            <p:nvPr/>
          </p:nvSpPr>
          <p:spPr bwMode="auto">
            <a:xfrm>
              <a:off x="6074055" y="1959108"/>
              <a:ext cx="275945" cy="27609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7458" name="Rectangle 2"/>
          <p:cNvSpPr>
            <a:spLocks noChangeArrowheads="1"/>
          </p:cNvSpPr>
          <p:nvPr/>
        </p:nvSpPr>
        <p:spPr bwMode="auto">
          <a:xfrm>
            <a:off x="6546850" y="4237038"/>
            <a:ext cx="1189038" cy="19605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7459" name="Rectangle 3"/>
          <p:cNvSpPr>
            <a:spLocks noChangeArrowheads="1"/>
          </p:cNvSpPr>
          <p:nvPr/>
        </p:nvSpPr>
        <p:spPr bwMode="auto">
          <a:xfrm>
            <a:off x="1330325" y="2840038"/>
            <a:ext cx="67706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0"/>
              <a:t>1. Write symbols for the two types of ions.</a:t>
            </a:r>
          </a:p>
        </p:txBody>
      </p:sp>
      <p:sp>
        <p:nvSpPr>
          <p:cNvPr id="147460" name="Rectangle 4"/>
          <p:cNvSpPr>
            <a:spLocks noChangeArrowheads="1"/>
          </p:cNvSpPr>
          <p:nvPr/>
        </p:nvSpPr>
        <p:spPr bwMode="auto">
          <a:xfrm>
            <a:off x="1317625" y="3394075"/>
            <a:ext cx="58658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0"/>
              <a:t>2. Balance charges to write formula.</a:t>
            </a:r>
          </a:p>
        </p:txBody>
      </p:sp>
      <p:sp>
        <p:nvSpPr>
          <p:cNvPr id="147461" name="Rectangle 5"/>
          <p:cNvSpPr>
            <a:spLocks noChangeArrowheads="1"/>
          </p:cNvSpPr>
          <p:nvPr/>
        </p:nvSpPr>
        <p:spPr bwMode="auto">
          <a:xfrm>
            <a:off x="1270000" y="4279900"/>
            <a:ext cx="21447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0">
                <a:solidFill>
                  <a:srgbClr val="FF3399"/>
                </a:solidFill>
              </a:rPr>
              <a:t>silver</a:t>
            </a:r>
            <a:r>
              <a:rPr lang="en-US" b="0"/>
              <a:t> </a:t>
            </a:r>
            <a:r>
              <a:rPr lang="en-US" b="0">
                <a:solidFill>
                  <a:srgbClr val="000066"/>
                </a:solidFill>
              </a:rPr>
              <a:t>sulfide</a:t>
            </a:r>
          </a:p>
        </p:txBody>
      </p:sp>
      <p:sp>
        <p:nvSpPr>
          <p:cNvPr id="147462" name="Rectangle 6"/>
          <p:cNvSpPr>
            <a:spLocks noChangeArrowheads="1"/>
          </p:cNvSpPr>
          <p:nvPr/>
        </p:nvSpPr>
        <p:spPr bwMode="auto">
          <a:xfrm>
            <a:off x="1287463" y="4957763"/>
            <a:ext cx="29273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0">
                <a:solidFill>
                  <a:srgbClr val="FF3399"/>
                </a:solidFill>
              </a:rPr>
              <a:t>zinc</a:t>
            </a:r>
            <a:r>
              <a:rPr lang="en-US" b="0"/>
              <a:t> </a:t>
            </a:r>
            <a:r>
              <a:rPr lang="en-US" b="0">
                <a:solidFill>
                  <a:srgbClr val="000066"/>
                </a:solidFill>
              </a:rPr>
              <a:t>phosphide</a:t>
            </a:r>
            <a:r>
              <a:rPr lang="en-US" b="0"/>
              <a:t>	</a:t>
            </a:r>
          </a:p>
        </p:txBody>
      </p:sp>
      <p:sp>
        <p:nvSpPr>
          <p:cNvPr id="147463" name="Rectangle 7"/>
          <p:cNvSpPr>
            <a:spLocks noChangeArrowheads="1"/>
          </p:cNvSpPr>
          <p:nvPr/>
        </p:nvSpPr>
        <p:spPr bwMode="auto">
          <a:xfrm>
            <a:off x="1276350" y="5641975"/>
            <a:ext cx="24431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0">
                <a:solidFill>
                  <a:srgbClr val="FF3399"/>
                </a:solidFill>
              </a:rPr>
              <a:t>calcium</a:t>
            </a:r>
            <a:r>
              <a:rPr lang="en-US" b="0"/>
              <a:t> </a:t>
            </a:r>
            <a:r>
              <a:rPr lang="en-US" b="0">
                <a:solidFill>
                  <a:srgbClr val="000066"/>
                </a:solidFill>
              </a:rPr>
              <a:t>iodide</a:t>
            </a:r>
          </a:p>
        </p:txBody>
      </p:sp>
      <p:grpSp>
        <p:nvGrpSpPr>
          <p:cNvPr id="36873" name="Group 8"/>
          <p:cNvGrpSpPr>
            <a:grpSpLocks/>
          </p:cNvGrpSpPr>
          <p:nvPr/>
        </p:nvGrpSpPr>
        <p:grpSpPr bwMode="auto">
          <a:xfrm>
            <a:off x="320675" y="1282700"/>
            <a:ext cx="3368675" cy="947738"/>
            <a:chOff x="446" y="395"/>
            <a:chExt cx="2122" cy="597"/>
          </a:xfrm>
        </p:grpSpPr>
        <p:sp>
          <p:nvSpPr>
            <p:cNvPr id="36892" name="Rectangle 9"/>
            <p:cNvSpPr>
              <a:spLocks noChangeArrowheads="1"/>
            </p:cNvSpPr>
            <p:nvPr/>
          </p:nvSpPr>
          <p:spPr bwMode="auto">
            <a:xfrm>
              <a:off x="446" y="395"/>
              <a:ext cx="212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 b="0"/>
                <a:t>B. To write formula, </a:t>
              </a:r>
            </a:p>
          </p:txBody>
        </p:sp>
        <p:sp>
          <p:nvSpPr>
            <p:cNvPr id="36893" name="Rectangle 10"/>
            <p:cNvSpPr>
              <a:spLocks noChangeArrowheads="1"/>
            </p:cNvSpPr>
            <p:nvPr/>
          </p:nvSpPr>
          <p:spPr bwMode="auto">
            <a:xfrm>
              <a:off x="742" y="665"/>
              <a:ext cx="171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 b="0"/>
                <a:t>given the name:</a:t>
              </a:r>
            </a:p>
          </p:txBody>
        </p:sp>
      </p:grpSp>
      <p:sp>
        <p:nvSpPr>
          <p:cNvPr id="147577" name="Rectangle 121"/>
          <p:cNvSpPr>
            <a:spLocks noChangeArrowheads="1"/>
          </p:cNvSpPr>
          <p:nvPr/>
        </p:nvSpPr>
        <p:spPr bwMode="auto">
          <a:xfrm>
            <a:off x="4354513" y="4271963"/>
            <a:ext cx="8588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rgbClr val="FF3399"/>
                </a:solidFill>
              </a:rPr>
              <a:t>Ag</a:t>
            </a:r>
            <a:r>
              <a:rPr lang="en-US" b="0" baseline="30000">
                <a:solidFill>
                  <a:srgbClr val="FF3399"/>
                </a:solidFill>
              </a:rPr>
              <a:t>+</a:t>
            </a:r>
            <a:r>
              <a:rPr lang="en-US" b="0">
                <a:solidFill>
                  <a:srgbClr val="FF3399"/>
                </a:solidFill>
              </a:rPr>
              <a:t> </a:t>
            </a:r>
          </a:p>
        </p:txBody>
      </p:sp>
      <p:sp>
        <p:nvSpPr>
          <p:cNvPr id="147578" name="Rectangle 122"/>
          <p:cNvSpPr>
            <a:spLocks noChangeArrowheads="1"/>
          </p:cNvSpPr>
          <p:nvPr/>
        </p:nvSpPr>
        <p:spPr bwMode="auto">
          <a:xfrm>
            <a:off x="5418138" y="4273550"/>
            <a:ext cx="7889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rgbClr val="000066"/>
                </a:solidFill>
              </a:rPr>
              <a:t>S</a:t>
            </a:r>
            <a:r>
              <a:rPr lang="en-US" b="0" baseline="30000">
                <a:solidFill>
                  <a:srgbClr val="000066"/>
                </a:solidFill>
              </a:rPr>
              <a:t>2–</a:t>
            </a:r>
            <a:r>
              <a:rPr lang="en-US" b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47579" name="Rectangle 123"/>
          <p:cNvSpPr>
            <a:spLocks noChangeArrowheads="1"/>
          </p:cNvSpPr>
          <p:nvPr/>
        </p:nvSpPr>
        <p:spPr bwMode="auto">
          <a:xfrm>
            <a:off x="6578600" y="4271963"/>
            <a:ext cx="10890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rgbClr val="FF3399"/>
                </a:solidFill>
              </a:rPr>
              <a:t>Ag</a:t>
            </a:r>
            <a:r>
              <a:rPr lang="en-US" b="0" baseline="-25000">
                <a:solidFill>
                  <a:schemeClr val="tx1"/>
                </a:solidFill>
              </a:rPr>
              <a:t>2</a:t>
            </a:r>
            <a:r>
              <a:rPr lang="en-US" b="0">
                <a:solidFill>
                  <a:srgbClr val="000066"/>
                </a:solidFill>
              </a:rPr>
              <a:t>S</a:t>
            </a:r>
            <a:r>
              <a:rPr lang="en-US" b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47580" name="Rectangle 124"/>
          <p:cNvSpPr>
            <a:spLocks noChangeArrowheads="1"/>
          </p:cNvSpPr>
          <p:nvPr/>
        </p:nvSpPr>
        <p:spPr bwMode="auto">
          <a:xfrm>
            <a:off x="4359275" y="4954588"/>
            <a:ext cx="9747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rgbClr val="FF3399"/>
                </a:solidFill>
              </a:rPr>
              <a:t>Zn</a:t>
            </a:r>
            <a:r>
              <a:rPr lang="en-US" b="0" baseline="30000">
                <a:solidFill>
                  <a:srgbClr val="FF3399"/>
                </a:solidFill>
              </a:rPr>
              <a:t>2+</a:t>
            </a:r>
            <a:r>
              <a:rPr lang="en-US" b="0">
                <a:solidFill>
                  <a:srgbClr val="FF3399"/>
                </a:solidFill>
              </a:rPr>
              <a:t> </a:t>
            </a:r>
          </a:p>
        </p:txBody>
      </p:sp>
      <p:sp>
        <p:nvSpPr>
          <p:cNvPr id="147581" name="Rectangle 125"/>
          <p:cNvSpPr>
            <a:spLocks noChangeArrowheads="1"/>
          </p:cNvSpPr>
          <p:nvPr/>
        </p:nvSpPr>
        <p:spPr bwMode="auto">
          <a:xfrm>
            <a:off x="5408613" y="4954588"/>
            <a:ext cx="7889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rgbClr val="000066"/>
                </a:solidFill>
              </a:rPr>
              <a:t>P</a:t>
            </a:r>
            <a:r>
              <a:rPr lang="en-US" b="0" baseline="30000">
                <a:solidFill>
                  <a:srgbClr val="000066"/>
                </a:solidFill>
              </a:rPr>
              <a:t>3–</a:t>
            </a:r>
            <a:r>
              <a:rPr lang="en-US" b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47582" name="Rectangle 126"/>
          <p:cNvSpPr>
            <a:spLocks noChangeArrowheads="1"/>
          </p:cNvSpPr>
          <p:nvPr/>
        </p:nvSpPr>
        <p:spPr bwMode="auto">
          <a:xfrm>
            <a:off x="6605588" y="4954588"/>
            <a:ext cx="12049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rgbClr val="FF3399"/>
                </a:solidFill>
              </a:rPr>
              <a:t>Zn</a:t>
            </a:r>
            <a:r>
              <a:rPr lang="en-US" b="0" baseline="-25000">
                <a:solidFill>
                  <a:schemeClr val="tx1"/>
                </a:solidFill>
              </a:rPr>
              <a:t>3</a:t>
            </a:r>
            <a:r>
              <a:rPr lang="en-US" b="0">
                <a:solidFill>
                  <a:srgbClr val="000066"/>
                </a:solidFill>
              </a:rPr>
              <a:t>P</a:t>
            </a:r>
            <a:r>
              <a:rPr lang="en-US" b="0" baseline="-25000">
                <a:solidFill>
                  <a:schemeClr val="tx1"/>
                </a:solidFill>
              </a:rPr>
              <a:t>2</a:t>
            </a:r>
            <a:r>
              <a:rPr lang="en-US" b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47583" name="Rectangle 127"/>
          <p:cNvSpPr>
            <a:spLocks noChangeArrowheads="1"/>
          </p:cNvSpPr>
          <p:nvPr/>
        </p:nvSpPr>
        <p:spPr bwMode="auto">
          <a:xfrm>
            <a:off x="5403850" y="5635625"/>
            <a:ext cx="5365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0" baseline="30000">
                <a:solidFill>
                  <a:schemeClr val="tx1"/>
                </a:solidFill>
              </a:rPr>
              <a:t>–</a:t>
            </a:r>
            <a:r>
              <a:rPr lang="en-US" b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47584" name="Rectangle 128"/>
          <p:cNvSpPr>
            <a:spLocks noChangeArrowheads="1"/>
          </p:cNvSpPr>
          <p:nvPr/>
        </p:nvSpPr>
        <p:spPr bwMode="auto">
          <a:xfrm>
            <a:off x="4346575" y="5637213"/>
            <a:ext cx="10144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rgbClr val="FF3399"/>
                </a:solidFill>
              </a:rPr>
              <a:t>Ca</a:t>
            </a:r>
            <a:r>
              <a:rPr lang="en-US" b="0" baseline="30000">
                <a:solidFill>
                  <a:srgbClr val="FF3399"/>
                </a:solidFill>
              </a:rPr>
              <a:t>2+</a:t>
            </a:r>
            <a:r>
              <a:rPr lang="en-US" b="0">
                <a:solidFill>
                  <a:srgbClr val="FF3399"/>
                </a:solidFill>
              </a:rPr>
              <a:t> </a:t>
            </a:r>
          </a:p>
        </p:txBody>
      </p:sp>
      <p:sp>
        <p:nvSpPr>
          <p:cNvPr id="147585" name="Rectangle 129"/>
          <p:cNvSpPr>
            <a:spLocks noChangeArrowheads="1"/>
          </p:cNvSpPr>
          <p:nvPr/>
        </p:nvSpPr>
        <p:spPr bwMode="auto">
          <a:xfrm>
            <a:off x="6602413" y="5635625"/>
            <a:ext cx="9969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rgbClr val="FF3399"/>
                </a:solidFill>
              </a:rPr>
              <a:t>Ca</a:t>
            </a:r>
            <a:r>
              <a:rPr lang="en-US" b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0" baseline="-25000">
                <a:solidFill>
                  <a:schemeClr val="tx1"/>
                </a:solidFill>
              </a:rPr>
              <a:t>2</a:t>
            </a:r>
            <a:r>
              <a:rPr lang="en-US" b="0">
                <a:solidFill>
                  <a:schemeClr val="tx1"/>
                </a:solidFill>
              </a:rPr>
              <a:t> </a:t>
            </a:r>
          </a:p>
        </p:txBody>
      </p:sp>
      <p:grpSp>
        <p:nvGrpSpPr>
          <p:cNvPr id="5" name="Group 130"/>
          <p:cNvGrpSpPr>
            <a:grpSpLocks/>
          </p:cNvGrpSpPr>
          <p:nvPr/>
        </p:nvGrpSpPr>
        <p:grpSpPr bwMode="auto">
          <a:xfrm>
            <a:off x="2219325" y="381000"/>
            <a:ext cx="2084388" cy="1236663"/>
            <a:chOff x="1398" y="240"/>
            <a:chExt cx="1313" cy="779"/>
          </a:xfrm>
        </p:grpSpPr>
        <p:sp>
          <p:nvSpPr>
            <p:cNvPr id="36890" name="Line 131"/>
            <p:cNvSpPr>
              <a:spLocks noChangeShapeType="1"/>
            </p:cNvSpPr>
            <p:nvPr/>
          </p:nvSpPr>
          <p:spPr bwMode="auto">
            <a:xfrm>
              <a:off x="1797" y="499"/>
              <a:ext cx="914" cy="52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91" name="Rectangle 132"/>
            <p:cNvSpPr>
              <a:spLocks noChangeArrowheads="1"/>
            </p:cNvSpPr>
            <p:nvPr/>
          </p:nvSpPr>
          <p:spPr bwMode="auto">
            <a:xfrm>
              <a:off x="1398" y="240"/>
              <a:ext cx="43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0">
                  <a:solidFill>
                    <a:schemeClr val="tx1"/>
                  </a:solidFill>
                </a:rPr>
                <a:t>Ca</a:t>
              </a:r>
            </a:p>
          </p:txBody>
        </p:sp>
      </p:grpSp>
      <p:grpSp>
        <p:nvGrpSpPr>
          <p:cNvPr id="6" name="Group 133"/>
          <p:cNvGrpSpPr>
            <a:grpSpLocks/>
          </p:cNvGrpSpPr>
          <p:nvPr/>
        </p:nvGrpSpPr>
        <p:grpSpPr bwMode="auto">
          <a:xfrm>
            <a:off x="5572125" y="671513"/>
            <a:ext cx="1206500" cy="1157287"/>
            <a:chOff x="3510" y="423"/>
            <a:chExt cx="760" cy="729"/>
          </a:xfrm>
        </p:grpSpPr>
        <p:sp>
          <p:nvSpPr>
            <p:cNvPr id="36888" name="Line 134"/>
            <p:cNvSpPr>
              <a:spLocks noChangeShapeType="1"/>
            </p:cNvSpPr>
            <p:nvPr/>
          </p:nvSpPr>
          <p:spPr bwMode="auto">
            <a:xfrm>
              <a:off x="3867" y="732"/>
              <a:ext cx="403" cy="42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89" name="Rectangle 135"/>
            <p:cNvSpPr>
              <a:spLocks noChangeArrowheads="1"/>
            </p:cNvSpPr>
            <p:nvPr/>
          </p:nvSpPr>
          <p:spPr bwMode="auto">
            <a:xfrm>
              <a:off x="3510" y="423"/>
              <a:ext cx="43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0">
                  <a:solidFill>
                    <a:schemeClr val="tx1"/>
                  </a:solidFill>
                </a:rPr>
                <a:t>Ag</a:t>
              </a:r>
            </a:p>
          </p:txBody>
        </p:sp>
      </p:grpSp>
      <p:grpSp>
        <p:nvGrpSpPr>
          <p:cNvPr id="7" name="Group 136"/>
          <p:cNvGrpSpPr>
            <a:grpSpLocks/>
          </p:cNvGrpSpPr>
          <p:nvPr/>
        </p:nvGrpSpPr>
        <p:grpSpPr bwMode="auto">
          <a:xfrm>
            <a:off x="6224588" y="106363"/>
            <a:ext cx="808037" cy="1438275"/>
            <a:chOff x="3921" y="67"/>
            <a:chExt cx="509" cy="906"/>
          </a:xfrm>
        </p:grpSpPr>
        <p:sp>
          <p:nvSpPr>
            <p:cNvPr id="36886" name="Line 137"/>
            <p:cNvSpPr>
              <a:spLocks noChangeShapeType="1"/>
            </p:cNvSpPr>
            <p:nvPr/>
          </p:nvSpPr>
          <p:spPr bwMode="auto">
            <a:xfrm>
              <a:off x="4173" y="343"/>
              <a:ext cx="257" cy="63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87" name="Rectangle 138"/>
            <p:cNvSpPr>
              <a:spLocks noChangeArrowheads="1"/>
            </p:cNvSpPr>
            <p:nvPr/>
          </p:nvSpPr>
          <p:spPr bwMode="auto">
            <a:xfrm>
              <a:off x="3921" y="67"/>
              <a:ext cx="43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0">
                  <a:solidFill>
                    <a:schemeClr val="tx1"/>
                  </a:solidFill>
                </a:rPr>
                <a:t>Zn</a:t>
              </a:r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215319" y="6234436"/>
            <a:ext cx="498855" cy="411327"/>
            <a:chOff x="119657" y="6331229"/>
            <a:chExt cx="498855" cy="411327"/>
          </a:xfrm>
        </p:grpSpPr>
        <p:sp>
          <p:nvSpPr>
            <p:cNvPr id="140" name="Octagon 139"/>
            <p:cNvSpPr/>
            <p:nvPr/>
          </p:nvSpPr>
          <p:spPr>
            <a:xfrm>
              <a:off x="163422" y="6331229"/>
              <a:ext cx="411327" cy="411327"/>
            </a:xfrm>
            <a:prstGeom prst="octago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1" name="Text Box 30"/>
            <p:cNvSpPr txBox="1">
              <a:spLocks noChangeArrowheads="1"/>
            </p:cNvSpPr>
            <p:nvPr/>
          </p:nvSpPr>
          <p:spPr bwMode="auto">
            <a:xfrm>
              <a:off x="119657" y="6406087"/>
              <a:ext cx="498855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40" rIns="91440">
              <a:spAutoFit/>
            </a:bodyPr>
            <a:lstStyle/>
            <a:p>
              <a:r>
                <a:rPr lang="en-US" sz="1100" dirty="0" smtClean="0">
                  <a:solidFill>
                    <a:srgbClr val="FFFFFF"/>
                  </a:solidFill>
                  <a:latin typeface="Arial Narrow" panose="020B0606020202030204" pitchFamily="34" charset="0"/>
                </a:rPr>
                <a:t>STOP</a:t>
              </a:r>
              <a:endParaRPr lang="en-US" sz="1100" dirty="0">
                <a:solidFill>
                  <a:srgbClr val="FFFFFF"/>
                </a:solidFill>
                <a:latin typeface="Arial Narrow" panose="020B060602020203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75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7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7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7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7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7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75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7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7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75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7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7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75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7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7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75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7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7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75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7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7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75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7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7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75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7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7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47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8" grpId="0" animBg="1"/>
      <p:bldP spid="147577" grpId="0"/>
      <p:bldP spid="147578" grpId="0"/>
      <p:bldP spid="147579" grpId="0"/>
      <p:bldP spid="147580" grpId="0"/>
      <p:bldP spid="147581" grpId="0"/>
      <p:bldP spid="147582" grpId="0"/>
      <p:bldP spid="147583" grpId="0"/>
      <p:bldP spid="147584" grpId="0"/>
      <p:bldP spid="14758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749300" y="266700"/>
            <a:ext cx="791686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 u="sng">
                <a:solidFill>
                  <a:srgbClr val="CC00FF"/>
                </a:solidFill>
              </a:rPr>
              <a:t>Variable-Charge Cations </a:t>
            </a:r>
            <a:r>
              <a:rPr lang="en-US" b="0" u="sng">
                <a:solidFill>
                  <a:schemeClr val="tx2"/>
                </a:solidFill>
              </a:rPr>
              <a:t>with</a:t>
            </a:r>
            <a:r>
              <a:rPr lang="en-US" b="0" u="sng"/>
              <a:t> </a:t>
            </a:r>
            <a:r>
              <a:rPr lang="en-US" b="0" u="sng">
                <a:solidFill>
                  <a:srgbClr val="000066"/>
                </a:solidFill>
              </a:rPr>
              <a:t>Elemental Anions</a:t>
            </a:r>
          </a:p>
        </p:txBody>
      </p:sp>
      <p:sp>
        <p:nvSpPr>
          <p:cNvPr id="148483" name="Rectangle 3"/>
          <p:cNvSpPr>
            <a:spLocks noChangeArrowheads="1"/>
          </p:cNvSpPr>
          <p:nvPr/>
        </p:nvSpPr>
        <p:spPr bwMode="auto">
          <a:xfrm>
            <a:off x="679450" y="2222500"/>
            <a:ext cx="78232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chemeClr val="tx1"/>
                </a:solidFill>
              </a:rPr>
              <a:t>For this class, the</a:t>
            </a:r>
            <a:r>
              <a:rPr lang="en-US" b="0">
                <a:solidFill>
                  <a:srgbClr val="A50021"/>
                </a:solidFill>
              </a:rPr>
              <a:t> </a:t>
            </a:r>
            <a:r>
              <a:rPr lang="en-US" b="0">
                <a:solidFill>
                  <a:srgbClr val="CC00FF"/>
                </a:solidFill>
              </a:rPr>
              <a:t>variable-charge cations </a:t>
            </a:r>
            <a:r>
              <a:rPr lang="en-US" b="0">
                <a:solidFill>
                  <a:schemeClr val="tx1"/>
                </a:solidFill>
              </a:rPr>
              <a:t>are</a:t>
            </a:r>
            <a:r>
              <a:rPr lang="en-US" b="0">
                <a:solidFill>
                  <a:srgbClr val="A50021"/>
                </a:solidFill>
              </a:rPr>
              <a:t>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613400" y="752475"/>
            <a:ext cx="3230563" cy="1462088"/>
            <a:chOff x="3536" y="474"/>
            <a:chExt cx="2035" cy="921"/>
          </a:xfrm>
        </p:grpSpPr>
        <p:sp>
          <p:nvSpPr>
            <p:cNvPr id="38013" name="Rectangle 5"/>
            <p:cNvSpPr>
              <a:spLocks noChangeArrowheads="1"/>
            </p:cNvSpPr>
            <p:nvPr/>
          </p:nvSpPr>
          <p:spPr bwMode="auto">
            <a:xfrm>
              <a:off x="3536" y="799"/>
              <a:ext cx="2035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 b="0" dirty="0">
                  <a:solidFill>
                    <a:schemeClr val="tx1"/>
                  </a:solidFill>
                </a:rPr>
                <a:t>i.e., “</a:t>
              </a:r>
              <a:r>
                <a:rPr lang="en-US" b="0" dirty="0" smtClean="0">
                  <a:solidFill>
                    <a:schemeClr val="tx1"/>
                  </a:solidFill>
                </a:rPr>
                <a:t>pulled-off-the-</a:t>
              </a:r>
              <a:endParaRPr lang="en-US" b="0" dirty="0">
                <a:solidFill>
                  <a:schemeClr val="tx1"/>
                </a:solidFill>
              </a:endParaRPr>
            </a:p>
            <a:p>
              <a:pPr algn="l"/>
              <a:r>
                <a:rPr lang="en-US" b="0" dirty="0">
                  <a:solidFill>
                    <a:schemeClr val="tx1"/>
                  </a:solidFill>
                </a:rPr>
                <a:t>        Table” anions </a:t>
              </a:r>
            </a:p>
          </p:txBody>
        </p:sp>
        <p:sp>
          <p:nvSpPr>
            <p:cNvPr id="38014" name="Line 6"/>
            <p:cNvSpPr>
              <a:spLocks noChangeShapeType="1"/>
            </p:cNvSpPr>
            <p:nvPr/>
          </p:nvSpPr>
          <p:spPr bwMode="auto">
            <a:xfrm flipV="1">
              <a:off x="3755" y="474"/>
              <a:ext cx="101" cy="36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8487" name="Rectangle 7"/>
          <p:cNvSpPr>
            <a:spLocks noChangeArrowheads="1"/>
          </p:cNvSpPr>
          <p:nvPr/>
        </p:nvSpPr>
        <p:spPr bwMode="auto">
          <a:xfrm>
            <a:off x="1787525" y="2687638"/>
            <a:ext cx="6232525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b="0">
                <a:solidFill>
                  <a:srgbClr val="CC00FF"/>
                </a:solidFill>
              </a:rPr>
              <a:t>Pb</a:t>
            </a:r>
            <a:r>
              <a:rPr lang="en-US" b="0" baseline="30000">
                <a:solidFill>
                  <a:srgbClr val="CC00FF"/>
                </a:solidFill>
              </a:rPr>
              <a:t>2+</a:t>
            </a:r>
            <a:r>
              <a:rPr lang="en-US" b="0">
                <a:solidFill>
                  <a:srgbClr val="CC00FF"/>
                </a:solidFill>
              </a:rPr>
              <a:t>/Pb</a:t>
            </a:r>
            <a:r>
              <a:rPr lang="en-US" b="0" baseline="30000">
                <a:solidFill>
                  <a:srgbClr val="CC00FF"/>
                </a:solidFill>
              </a:rPr>
              <a:t>4+</a:t>
            </a:r>
            <a:r>
              <a:rPr lang="en-US" b="0">
                <a:solidFill>
                  <a:srgbClr val="CC00FF"/>
                </a:solidFill>
              </a:rPr>
              <a:t>, Sn</a:t>
            </a:r>
            <a:r>
              <a:rPr lang="en-US" b="0" baseline="30000">
                <a:solidFill>
                  <a:srgbClr val="CC00FF"/>
                </a:solidFill>
              </a:rPr>
              <a:t>2+</a:t>
            </a:r>
            <a:r>
              <a:rPr lang="en-US" b="0">
                <a:solidFill>
                  <a:srgbClr val="CC00FF"/>
                </a:solidFill>
              </a:rPr>
              <a:t>/Sn</a:t>
            </a:r>
            <a:r>
              <a:rPr lang="en-US" b="0" baseline="30000">
                <a:solidFill>
                  <a:srgbClr val="CC00FF"/>
                </a:solidFill>
              </a:rPr>
              <a:t>4+</a:t>
            </a:r>
            <a:r>
              <a:rPr lang="en-US" b="0">
                <a:solidFill>
                  <a:srgbClr val="CC00FF"/>
                </a:solidFill>
              </a:rPr>
              <a:t>, and all transition elements not listed above.</a:t>
            </a:r>
          </a:p>
        </p:txBody>
      </p:sp>
      <p:grpSp>
        <p:nvGrpSpPr>
          <p:cNvPr id="37894" name="Group 146"/>
          <p:cNvGrpSpPr>
            <a:grpSpLocks/>
          </p:cNvGrpSpPr>
          <p:nvPr/>
        </p:nvGrpSpPr>
        <p:grpSpPr bwMode="auto">
          <a:xfrm>
            <a:off x="1406525" y="3305175"/>
            <a:ext cx="6249988" cy="3311525"/>
            <a:chOff x="1406609" y="3305195"/>
            <a:chExt cx="6249774" cy="3312008"/>
          </a:xfrm>
        </p:grpSpPr>
        <p:sp>
          <p:nvSpPr>
            <p:cNvPr id="37895" name="Rectangle 10"/>
            <p:cNvSpPr>
              <a:spLocks noChangeArrowheads="1"/>
            </p:cNvSpPr>
            <p:nvPr/>
          </p:nvSpPr>
          <p:spPr bwMode="auto">
            <a:xfrm>
              <a:off x="2447765" y="4346716"/>
              <a:ext cx="347522" cy="1389160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896" name="Rectangle 11"/>
            <p:cNvSpPr>
              <a:spLocks noChangeArrowheads="1"/>
            </p:cNvSpPr>
            <p:nvPr/>
          </p:nvSpPr>
          <p:spPr bwMode="auto">
            <a:xfrm>
              <a:off x="2795289" y="4346716"/>
              <a:ext cx="347522" cy="1389160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897" name="Rectangle 12"/>
            <p:cNvSpPr>
              <a:spLocks noChangeArrowheads="1"/>
            </p:cNvSpPr>
            <p:nvPr/>
          </p:nvSpPr>
          <p:spPr bwMode="auto">
            <a:xfrm>
              <a:off x="3142810" y="4346716"/>
              <a:ext cx="347522" cy="1389160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898" name="Rectangle 13"/>
            <p:cNvSpPr>
              <a:spLocks noChangeArrowheads="1"/>
            </p:cNvSpPr>
            <p:nvPr/>
          </p:nvSpPr>
          <p:spPr bwMode="auto">
            <a:xfrm>
              <a:off x="3490332" y="4346716"/>
              <a:ext cx="346110" cy="1389160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899" name="Rectangle 14"/>
            <p:cNvSpPr>
              <a:spLocks noChangeArrowheads="1"/>
            </p:cNvSpPr>
            <p:nvPr/>
          </p:nvSpPr>
          <p:spPr bwMode="auto">
            <a:xfrm>
              <a:off x="1754131" y="3652843"/>
              <a:ext cx="347522" cy="2083033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0" name="Rectangle 15"/>
            <p:cNvSpPr>
              <a:spLocks noChangeArrowheads="1"/>
            </p:cNvSpPr>
            <p:nvPr/>
          </p:nvSpPr>
          <p:spPr bwMode="auto">
            <a:xfrm>
              <a:off x="1406609" y="3305199"/>
              <a:ext cx="347522" cy="2430677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1" name="Rectangle 16"/>
            <p:cNvSpPr>
              <a:spLocks noChangeArrowheads="1"/>
            </p:cNvSpPr>
            <p:nvPr/>
          </p:nvSpPr>
          <p:spPr bwMode="auto">
            <a:xfrm>
              <a:off x="3836444" y="4346716"/>
              <a:ext cx="347522" cy="1389160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2" name="Rectangle 17"/>
            <p:cNvSpPr>
              <a:spLocks noChangeArrowheads="1"/>
            </p:cNvSpPr>
            <p:nvPr/>
          </p:nvSpPr>
          <p:spPr bwMode="auto">
            <a:xfrm>
              <a:off x="4183966" y="4346716"/>
              <a:ext cx="347522" cy="1389160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3" name="Rectangle 18"/>
            <p:cNvSpPr>
              <a:spLocks noChangeArrowheads="1"/>
            </p:cNvSpPr>
            <p:nvPr/>
          </p:nvSpPr>
          <p:spPr bwMode="auto">
            <a:xfrm>
              <a:off x="5226534" y="4346716"/>
              <a:ext cx="346110" cy="1041517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4" name="Rectangle 19"/>
            <p:cNvSpPr>
              <a:spLocks noChangeArrowheads="1"/>
            </p:cNvSpPr>
            <p:nvPr/>
          </p:nvSpPr>
          <p:spPr bwMode="auto">
            <a:xfrm>
              <a:off x="5572646" y="3652843"/>
              <a:ext cx="347522" cy="1735391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5" name="Rectangle 20"/>
            <p:cNvSpPr>
              <a:spLocks noChangeArrowheads="1"/>
            </p:cNvSpPr>
            <p:nvPr/>
          </p:nvSpPr>
          <p:spPr bwMode="auto">
            <a:xfrm>
              <a:off x="5920169" y="3652843"/>
              <a:ext cx="347522" cy="1735391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6" name="Rectangle 21"/>
            <p:cNvSpPr>
              <a:spLocks noChangeArrowheads="1"/>
            </p:cNvSpPr>
            <p:nvPr/>
          </p:nvSpPr>
          <p:spPr bwMode="auto">
            <a:xfrm>
              <a:off x="6267689" y="3652843"/>
              <a:ext cx="347522" cy="1735391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7" name="Rectangle 22"/>
            <p:cNvSpPr>
              <a:spLocks noChangeArrowheads="1"/>
            </p:cNvSpPr>
            <p:nvPr/>
          </p:nvSpPr>
          <p:spPr bwMode="auto">
            <a:xfrm>
              <a:off x="6615214" y="3652843"/>
              <a:ext cx="346110" cy="1735391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8" name="Rectangle 23"/>
            <p:cNvSpPr>
              <a:spLocks noChangeArrowheads="1"/>
            </p:cNvSpPr>
            <p:nvPr/>
          </p:nvSpPr>
          <p:spPr bwMode="auto">
            <a:xfrm>
              <a:off x="6961324" y="3652843"/>
              <a:ext cx="347522" cy="1735391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9" name="Rectangle 24"/>
            <p:cNvSpPr>
              <a:spLocks noChangeArrowheads="1"/>
            </p:cNvSpPr>
            <p:nvPr/>
          </p:nvSpPr>
          <p:spPr bwMode="auto">
            <a:xfrm>
              <a:off x="7308847" y="3652843"/>
              <a:ext cx="347522" cy="1735391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10" name="Rectangle 25"/>
            <p:cNvSpPr>
              <a:spLocks noChangeArrowheads="1"/>
            </p:cNvSpPr>
            <p:nvPr/>
          </p:nvSpPr>
          <p:spPr bwMode="auto">
            <a:xfrm>
              <a:off x="4879012" y="4346716"/>
              <a:ext cx="347522" cy="1041517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11" name="Rectangle 26"/>
            <p:cNvSpPr>
              <a:spLocks noChangeArrowheads="1"/>
            </p:cNvSpPr>
            <p:nvPr/>
          </p:nvSpPr>
          <p:spPr bwMode="auto">
            <a:xfrm>
              <a:off x="4531490" y="4346716"/>
              <a:ext cx="347522" cy="1041517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12" name="Rectangle 27"/>
            <p:cNvSpPr>
              <a:spLocks noChangeArrowheads="1"/>
            </p:cNvSpPr>
            <p:nvPr/>
          </p:nvSpPr>
          <p:spPr bwMode="auto">
            <a:xfrm>
              <a:off x="1754131" y="4346716"/>
              <a:ext cx="5902238" cy="347644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13" name="Rectangle 28"/>
            <p:cNvSpPr>
              <a:spLocks noChangeArrowheads="1"/>
            </p:cNvSpPr>
            <p:nvPr/>
          </p:nvSpPr>
          <p:spPr bwMode="auto">
            <a:xfrm>
              <a:off x="1406609" y="4694360"/>
              <a:ext cx="6249760" cy="34623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14" name="Rectangle 29"/>
            <p:cNvSpPr>
              <a:spLocks noChangeArrowheads="1"/>
            </p:cNvSpPr>
            <p:nvPr/>
          </p:nvSpPr>
          <p:spPr bwMode="auto">
            <a:xfrm>
              <a:off x="1754131" y="5040590"/>
              <a:ext cx="5902238" cy="347644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15" name="Rectangle 30"/>
            <p:cNvSpPr>
              <a:spLocks noChangeArrowheads="1"/>
            </p:cNvSpPr>
            <p:nvPr/>
          </p:nvSpPr>
          <p:spPr bwMode="auto">
            <a:xfrm>
              <a:off x="5572646" y="3999073"/>
              <a:ext cx="2083723" cy="347644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16" name="Rectangle 31"/>
            <p:cNvSpPr>
              <a:spLocks noChangeArrowheads="1"/>
            </p:cNvSpPr>
            <p:nvPr/>
          </p:nvSpPr>
          <p:spPr bwMode="auto">
            <a:xfrm>
              <a:off x="1406609" y="3305199"/>
              <a:ext cx="347522" cy="347644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17" name="Rectangle 32"/>
            <p:cNvSpPr>
              <a:spLocks noChangeArrowheads="1"/>
            </p:cNvSpPr>
            <p:nvPr/>
          </p:nvSpPr>
          <p:spPr bwMode="auto">
            <a:xfrm>
              <a:off x="1406609" y="3652843"/>
              <a:ext cx="695046" cy="346230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18" name="Rectangle 33"/>
            <p:cNvSpPr>
              <a:spLocks noChangeArrowheads="1"/>
            </p:cNvSpPr>
            <p:nvPr/>
          </p:nvSpPr>
          <p:spPr bwMode="auto">
            <a:xfrm>
              <a:off x="2101655" y="4346716"/>
              <a:ext cx="346110" cy="1389160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19" name="Rectangle 34"/>
            <p:cNvSpPr>
              <a:spLocks noChangeArrowheads="1"/>
            </p:cNvSpPr>
            <p:nvPr/>
          </p:nvSpPr>
          <p:spPr bwMode="auto">
            <a:xfrm>
              <a:off x="1406609" y="4346716"/>
              <a:ext cx="347522" cy="1389160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20" name="Rectangle 35"/>
            <p:cNvSpPr>
              <a:spLocks noChangeArrowheads="1"/>
            </p:cNvSpPr>
            <p:nvPr/>
          </p:nvSpPr>
          <p:spPr bwMode="auto">
            <a:xfrm>
              <a:off x="1406609" y="5388232"/>
              <a:ext cx="347522" cy="347644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21" name="Rectangle 36"/>
            <p:cNvSpPr>
              <a:spLocks noChangeArrowheads="1"/>
            </p:cNvSpPr>
            <p:nvPr/>
          </p:nvSpPr>
          <p:spPr bwMode="auto">
            <a:xfrm>
              <a:off x="7308847" y="3305199"/>
              <a:ext cx="347522" cy="347644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22" name="Rectangle 37"/>
            <p:cNvSpPr>
              <a:spLocks noChangeArrowheads="1"/>
            </p:cNvSpPr>
            <p:nvPr/>
          </p:nvSpPr>
          <p:spPr bwMode="auto">
            <a:xfrm>
              <a:off x="1406609" y="5388232"/>
              <a:ext cx="347522" cy="347644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23" name="Rectangle 38"/>
            <p:cNvSpPr>
              <a:spLocks noChangeArrowheads="1"/>
            </p:cNvSpPr>
            <p:nvPr/>
          </p:nvSpPr>
          <p:spPr bwMode="auto">
            <a:xfrm>
              <a:off x="1754131" y="5388232"/>
              <a:ext cx="347522" cy="347644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24" name="Rectangle 39"/>
            <p:cNvSpPr>
              <a:spLocks noChangeArrowheads="1"/>
            </p:cNvSpPr>
            <p:nvPr/>
          </p:nvSpPr>
          <p:spPr bwMode="auto">
            <a:xfrm>
              <a:off x="1754131" y="5040590"/>
              <a:ext cx="347522" cy="347644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25" name="Rectangle 40"/>
            <p:cNvSpPr>
              <a:spLocks noChangeArrowheads="1"/>
            </p:cNvSpPr>
            <p:nvPr/>
          </p:nvSpPr>
          <p:spPr bwMode="auto">
            <a:xfrm>
              <a:off x="2167088" y="6270973"/>
              <a:ext cx="347522" cy="346230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26" name="Rectangle 41"/>
            <p:cNvSpPr>
              <a:spLocks noChangeArrowheads="1"/>
            </p:cNvSpPr>
            <p:nvPr/>
          </p:nvSpPr>
          <p:spPr bwMode="auto">
            <a:xfrm>
              <a:off x="2514611" y="5923329"/>
              <a:ext cx="347522" cy="347644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27" name="Rectangle 42"/>
            <p:cNvSpPr>
              <a:spLocks noChangeArrowheads="1"/>
            </p:cNvSpPr>
            <p:nvPr/>
          </p:nvSpPr>
          <p:spPr bwMode="auto">
            <a:xfrm>
              <a:off x="1406609" y="3999073"/>
              <a:ext cx="347522" cy="347644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28" name="Rectangle 43"/>
            <p:cNvSpPr>
              <a:spLocks noChangeArrowheads="1"/>
            </p:cNvSpPr>
            <p:nvPr/>
          </p:nvSpPr>
          <p:spPr bwMode="auto">
            <a:xfrm>
              <a:off x="1754131" y="3652843"/>
              <a:ext cx="347522" cy="346230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29" name="Rectangle 44"/>
            <p:cNvSpPr>
              <a:spLocks noChangeArrowheads="1"/>
            </p:cNvSpPr>
            <p:nvPr/>
          </p:nvSpPr>
          <p:spPr bwMode="auto">
            <a:xfrm>
              <a:off x="1406609" y="5040590"/>
              <a:ext cx="347522" cy="347644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30" name="Rectangle 45"/>
            <p:cNvSpPr>
              <a:spLocks noChangeArrowheads="1"/>
            </p:cNvSpPr>
            <p:nvPr/>
          </p:nvSpPr>
          <p:spPr bwMode="auto">
            <a:xfrm>
              <a:off x="2514611" y="6270973"/>
              <a:ext cx="347522" cy="346230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31" name="Rectangle 46"/>
            <p:cNvSpPr>
              <a:spLocks noChangeArrowheads="1"/>
            </p:cNvSpPr>
            <p:nvPr/>
          </p:nvSpPr>
          <p:spPr bwMode="auto">
            <a:xfrm>
              <a:off x="2167088" y="5923329"/>
              <a:ext cx="347522" cy="347644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32" name="Rectangle 47"/>
            <p:cNvSpPr>
              <a:spLocks noChangeArrowheads="1"/>
            </p:cNvSpPr>
            <p:nvPr/>
          </p:nvSpPr>
          <p:spPr bwMode="auto">
            <a:xfrm>
              <a:off x="1754131" y="3999073"/>
              <a:ext cx="347522" cy="347644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33" name="Rectangle 48"/>
            <p:cNvSpPr>
              <a:spLocks noChangeArrowheads="1"/>
            </p:cNvSpPr>
            <p:nvPr/>
          </p:nvSpPr>
          <p:spPr bwMode="auto">
            <a:xfrm>
              <a:off x="1406609" y="3652843"/>
              <a:ext cx="347522" cy="346230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34" name="Rectangle 49"/>
            <p:cNvSpPr>
              <a:spLocks noChangeArrowheads="1"/>
            </p:cNvSpPr>
            <p:nvPr/>
          </p:nvSpPr>
          <p:spPr bwMode="auto">
            <a:xfrm>
              <a:off x="5572646" y="3652843"/>
              <a:ext cx="347522" cy="346230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35" name="Rectangle 50"/>
            <p:cNvSpPr>
              <a:spLocks noChangeArrowheads="1"/>
            </p:cNvSpPr>
            <p:nvPr/>
          </p:nvSpPr>
          <p:spPr bwMode="auto">
            <a:xfrm>
              <a:off x="5572646" y="3999073"/>
              <a:ext cx="347522" cy="347644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36" name="Rectangle 51"/>
            <p:cNvSpPr>
              <a:spLocks noChangeArrowheads="1"/>
            </p:cNvSpPr>
            <p:nvPr/>
          </p:nvSpPr>
          <p:spPr bwMode="auto">
            <a:xfrm>
              <a:off x="5920169" y="3999073"/>
              <a:ext cx="347522" cy="347644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37" name="Rectangle 52"/>
            <p:cNvSpPr>
              <a:spLocks noChangeArrowheads="1"/>
            </p:cNvSpPr>
            <p:nvPr/>
          </p:nvSpPr>
          <p:spPr bwMode="auto">
            <a:xfrm>
              <a:off x="6333125" y="5923329"/>
              <a:ext cx="347522" cy="347644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38" name="Rectangle 53"/>
            <p:cNvSpPr>
              <a:spLocks noChangeArrowheads="1"/>
            </p:cNvSpPr>
            <p:nvPr/>
          </p:nvSpPr>
          <p:spPr bwMode="auto">
            <a:xfrm>
              <a:off x="6333125" y="6270973"/>
              <a:ext cx="347522" cy="346230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39" name="Rectangle 54"/>
            <p:cNvSpPr>
              <a:spLocks noChangeArrowheads="1"/>
            </p:cNvSpPr>
            <p:nvPr/>
          </p:nvSpPr>
          <p:spPr bwMode="auto">
            <a:xfrm>
              <a:off x="5572646" y="5040590"/>
              <a:ext cx="347522" cy="347644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40" name="Rectangle 55"/>
            <p:cNvSpPr>
              <a:spLocks noChangeArrowheads="1"/>
            </p:cNvSpPr>
            <p:nvPr/>
          </p:nvSpPr>
          <p:spPr bwMode="auto">
            <a:xfrm>
              <a:off x="6680648" y="5923329"/>
              <a:ext cx="347522" cy="347644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41" name="Rectangle 56"/>
            <p:cNvSpPr>
              <a:spLocks noChangeArrowheads="1"/>
            </p:cNvSpPr>
            <p:nvPr/>
          </p:nvSpPr>
          <p:spPr bwMode="auto">
            <a:xfrm>
              <a:off x="6680648" y="6270973"/>
              <a:ext cx="347522" cy="346230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42" name="Rectangle 57"/>
            <p:cNvSpPr>
              <a:spLocks noChangeArrowheads="1"/>
            </p:cNvSpPr>
            <p:nvPr/>
          </p:nvSpPr>
          <p:spPr bwMode="auto">
            <a:xfrm>
              <a:off x="5920169" y="5040590"/>
              <a:ext cx="347522" cy="347644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43" name="Rectangle 58"/>
            <p:cNvSpPr>
              <a:spLocks noChangeArrowheads="1"/>
            </p:cNvSpPr>
            <p:nvPr/>
          </p:nvSpPr>
          <p:spPr bwMode="auto">
            <a:xfrm>
              <a:off x="6267689" y="4346716"/>
              <a:ext cx="347522" cy="347644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44" name="Rectangle 59"/>
            <p:cNvSpPr>
              <a:spLocks noChangeArrowheads="1"/>
            </p:cNvSpPr>
            <p:nvPr/>
          </p:nvSpPr>
          <p:spPr bwMode="auto">
            <a:xfrm>
              <a:off x="6267689" y="4694360"/>
              <a:ext cx="347522" cy="34623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45" name="Rectangle 60"/>
            <p:cNvSpPr>
              <a:spLocks noChangeArrowheads="1"/>
            </p:cNvSpPr>
            <p:nvPr/>
          </p:nvSpPr>
          <p:spPr bwMode="auto">
            <a:xfrm>
              <a:off x="6267689" y="5040590"/>
              <a:ext cx="347522" cy="347644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7946" name="Group 61"/>
            <p:cNvGrpSpPr>
              <a:grpSpLocks/>
            </p:cNvGrpSpPr>
            <p:nvPr/>
          </p:nvGrpSpPr>
          <p:grpSpPr bwMode="auto">
            <a:xfrm>
              <a:off x="1406610" y="3305195"/>
              <a:ext cx="6249773" cy="2083033"/>
              <a:chOff x="727" y="2262"/>
              <a:chExt cx="4424" cy="1474"/>
            </a:xfrm>
          </p:grpSpPr>
          <p:sp>
            <p:nvSpPr>
              <p:cNvPr id="37996" name="Rectangle 62"/>
              <p:cNvSpPr>
                <a:spLocks noChangeArrowheads="1"/>
              </p:cNvSpPr>
              <p:nvPr/>
            </p:nvSpPr>
            <p:spPr bwMode="auto">
              <a:xfrm>
                <a:off x="727" y="2262"/>
                <a:ext cx="246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97" name="Rectangle 63"/>
              <p:cNvSpPr>
                <a:spLocks noChangeArrowheads="1"/>
              </p:cNvSpPr>
              <p:nvPr/>
            </p:nvSpPr>
            <p:spPr bwMode="auto">
              <a:xfrm>
                <a:off x="4905" y="2262"/>
                <a:ext cx="246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98" name="Rectangle 64"/>
              <p:cNvSpPr>
                <a:spLocks noChangeArrowheads="1"/>
              </p:cNvSpPr>
              <p:nvPr/>
            </p:nvSpPr>
            <p:spPr bwMode="auto">
              <a:xfrm>
                <a:off x="3922" y="2508"/>
                <a:ext cx="246" cy="245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99" name="Rectangle 65"/>
              <p:cNvSpPr>
                <a:spLocks noChangeArrowheads="1"/>
              </p:cNvSpPr>
              <p:nvPr/>
            </p:nvSpPr>
            <p:spPr bwMode="auto">
              <a:xfrm>
                <a:off x="4168" y="2508"/>
                <a:ext cx="246" cy="245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00" name="Rectangle 66"/>
              <p:cNvSpPr>
                <a:spLocks noChangeArrowheads="1"/>
              </p:cNvSpPr>
              <p:nvPr/>
            </p:nvSpPr>
            <p:spPr bwMode="auto">
              <a:xfrm>
                <a:off x="4414" y="2508"/>
                <a:ext cx="245" cy="245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01" name="Rectangle 67"/>
              <p:cNvSpPr>
                <a:spLocks noChangeArrowheads="1"/>
              </p:cNvSpPr>
              <p:nvPr/>
            </p:nvSpPr>
            <p:spPr bwMode="auto">
              <a:xfrm>
                <a:off x="4168" y="2753"/>
                <a:ext cx="246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02" name="Rectangle 68"/>
              <p:cNvSpPr>
                <a:spLocks noChangeArrowheads="1"/>
              </p:cNvSpPr>
              <p:nvPr/>
            </p:nvSpPr>
            <p:spPr bwMode="auto">
              <a:xfrm>
                <a:off x="4905" y="2508"/>
                <a:ext cx="246" cy="245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03" name="Rectangle 69"/>
              <p:cNvSpPr>
                <a:spLocks noChangeArrowheads="1"/>
              </p:cNvSpPr>
              <p:nvPr/>
            </p:nvSpPr>
            <p:spPr bwMode="auto">
              <a:xfrm>
                <a:off x="4905" y="2753"/>
                <a:ext cx="246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04" name="Rectangle 70"/>
              <p:cNvSpPr>
                <a:spLocks noChangeArrowheads="1"/>
              </p:cNvSpPr>
              <p:nvPr/>
            </p:nvSpPr>
            <p:spPr bwMode="auto">
              <a:xfrm>
                <a:off x="4905" y="2999"/>
                <a:ext cx="246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05" name="Rectangle 71"/>
              <p:cNvSpPr>
                <a:spLocks noChangeArrowheads="1"/>
              </p:cNvSpPr>
              <p:nvPr/>
            </p:nvSpPr>
            <p:spPr bwMode="auto">
              <a:xfrm>
                <a:off x="4905" y="3245"/>
                <a:ext cx="246" cy="245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06" name="Rectangle 72"/>
              <p:cNvSpPr>
                <a:spLocks noChangeArrowheads="1"/>
              </p:cNvSpPr>
              <p:nvPr/>
            </p:nvSpPr>
            <p:spPr bwMode="auto">
              <a:xfrm>
                <a:off x="4905" y="3490"/>
                <a:ext cx="246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07" name="Rectangle 73"/>
              <p:cNvSpPr>
                <a:spLocks noChangeArrowheads="1"/>
              </p:cNvSpPr>
              <p:nvPr/>
            </p:nvSpPr>
            <p:spPr bwMode="auto">
              <a:xfrm>
                <a:off x="4659" y="2508"/>
                <a:ext cx="246" cy="245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08" name="Rectangle 74"/>
              <p:cNvSpPr>
                <a:spLocks noChangeArrowheads="1"/>
              </p:cNvSpPr>
              <p:nvPr/>
            </p:nvSpPr>
            <p:spPr bwMode="auto">
              <a:xfrm>
                <a:off x="4659" y="2753"/>
                <a:ext cx="246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09" name="Rectangle 75"/>
              <p:cNvSpPr>
                <a:spLocks noChangeArrowheads="1"/>
              </p:cNvSpPr>
              <p:nvPr/>
            </p:nvSpPr>
            <p:spPr bwMode="auto">
              <a:xfrm>
                <a:off x="4414" y="2753"/>
                <a:ext cx="245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10" name="Rectangle 76"/>
              <p:cNvSpPr>
                <a:spLocks noChangeArrowheads="1"/>
              </p:cNvSpPr>
              <p:nvPr/>
            </p:nvSpPr>
            <p:spPr bwMode="auto">
              <a:xfrm>
                <a:off x="4659" y="2999"/>
                <a:ext cx="246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11" name="Rectangle 77"/>
              <p:cNvSpPr>
                <a:spLocks noChangeArrowheads="1"/>
              </p:cNvSpPr>
              <p:nvPr/>
            </p:nvSpPr>
            <p:spPr bwMode="auto">
              <a:xfrm>
                <a:off x="4414" y="2999"/>
                <a:ext cx="245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12" name="Rectangle 78"/>
              <p:cNvSpPr>
                <a:spLocks noChangeArrowheads="1"/>
              </p:cNvSpPr>
              <p:nvPr/>
            </p:nvSpPr>
            <p:spPr bwMode="auto">
              <a:xfrm>
                <a:off x="4659" y="3245"/>
                <a:ext cx="246" cy="245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7947" name="Rectangle 79"/>
            <p:cNvSpPr>
              <a:spLocks noChangeArrowheads="1"/>
            </p:cNvSpPr>
            <p:nvPr/>
          </p:nvSpPr>
          <p:spPr bwMode="auto">
            <a:xfrm>
              <a:off x="6961324" y="5040590"/>
              <a:ext cx="347522" cy="347644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48" name="Rectangle 80"/>
            <p:cNvSpPr>
              <a:spLocks noChangeArrowheads="1"/>
            </p:cNvSpPr>
            <p:nvPr/>
          </p:nvSpPr>
          <p:spPr bwMode="auto">
            <a:xfrm>
              <a:off x="6615214" y="4694360"/>
              <a:ext cx="346110" cy="34623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49" name="Rectangle 81"/>
            <p:cNvSpPr>
              <a:spLocks noChangeArrowheads="1"/>
            </p:cNvSpPr>
            <p:nvPr/>
          </p:nvSpPr>
          <p:spPr bwMode="auto">
            <a:xfrm>
              <a:off x="6615214" y="5040590"/>
              <a:ext cx="346110" cy="347644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50" name="Rectangle 82"/>
            <p:cNvSpPr>
              <a:spLocks noChangeArrowheads="1"/>
            </p:cNvSpPr>
            <p:nvPr/>
          </p:nvSpPr>
          <p:spPr bwMode="auto">
            <a:xfrm>
              <a:off x="5987014" y="5923329"/>
              <a:ext cx="346110" cy="347644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51" name="Rectangle 83"/>
            <p:cNvSpPr>
              <a:spLocks noChangeArrowheads="1"/>
            </p:cNvSpPr>
            <p:nvPr/>
          </p:nvSpPr>
          <p:spPr bwMode="auto">
            <a:xfrm>
              <a:off x="5987014" y="6270973"/>
              <a:ext cx="346110" cy="346230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52" name="Rectangle 84"/>
            <p:cNvSpPr>
              <a:spLocks noChangeArrowheads="1"/>
            </p:cNvSpPr>
            <p:nvPr/>
          </p:nvSpPr>
          <p:spPr bwMode="auto">
            <a:xfrm>
              <a:off x="5226534" y="5040590"/>
              <a:ext cx="346110" cy="347644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53" name="Rectangle 85"/>
            <p:cNvSpPr>
              <a:spLocks noChangeArrowheads="1"/>
            </p:cNvSpPr>
            <p:nvPr/>
          </p:nvSpPr>
          <p:spPr bwMode="auto">
            <a:xfrm>
              <a:off x="5639491" y="5923329"/>
              <a:ext cx="347522" cy="347644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54" name="Rectangle 86"/>
            <p:cNvSpPr>
              <a:spLocks noChangeArrowheads="1"/>
            </p:cNvSpPr>
            <p:nvPr/>
          </p:nvSpPr>
          <p:spPr bwMode="auto">
            <a:xfrm>
              <a:off x="5639491" y="6270973"/>
              <a:ext cx="347522" cy="346230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55" name="Rectangle 87"/>
            <p:cNvSpPr>
              <a:spLocks noChangeArrowheads="1"/>
            </p:cNvSpPr>
            <p:nvPr/>
          </p:nvSpPr>
          <p:spPr bwMode="auto">
            <a:xfrm>
              <a:off x="4879012" y="5040590"/>
              <a:ext cx="347522" cy="347644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56" name="Rectangle 88"/>
            <p:cNvSpPr>
              <a:spLocks noChangeArrowheads="1"/>
            </p:cNvSpPr>
            <p:nvPr/>
          </p:nvSpPr>
          <p:spPr bwMode="auto">
            <a:xfrm>
              <a:off x="5291969" y="5923329"/>
              <a:ext cx="347522" cy="347644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57" name="Rectangle 89"/>
            <p:cNvSpPr>
              <a:spLocks noChangeArrowheads="1"/>
            </p:cNvSpPr>
            <p:nvPr/>
          </p:nvSpPr>
          <p:spPr bwMode="auto">
            <a:xfrm>
              <a:off x="5291969" y="6270973"/>
              <a:ext cx="347522" cy="346230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58" name="Rectangle 90"/>
            <p:cNvSpPr>
              <a:spLocks noChangeArrowheads="1"/>
            </p:cNvSpPr>
            <p:nvPr/>
          </p:nvSpPr>
          <p:spPr bwMode="auto">
            <a:xfrm>
              <a:off x="4531490" y="5040590"/>
              <a:ext cx="347522" cy="347644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59" name="Rectangle 91"/>
            <p:cNvSpPr>
              <a:spLocks noChangeArrowheads="1"/>
            </p:cNvSpPr>
            <p:nvPr/>
          </p:nvSpPr>
          <p:spPr bwMode="auto">
            <a:xfrm>
              <a:off x="2862134" y="5923329"/>
              <a:ext cx="346110" cy="347644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60" name="Rectangle 92"/>
            <p:cNvSpPr>
              <a:spLocks noChangeArrowheads="1"/>
            </p:cNvSpPr>
            <p:nvPr/>
          </p:nvSpPr>
          <p:spPr bwMode="auto">
            <a:xfrm>
              <a:off x="2862134" y="6270973"/>
              <a:ext cx="346110" cy="346230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61" name="Rectangle 93"/>
            <p:cNvSpPr>
              <a:spLocks noChangeArrowheads="1"/>
            </p:cNvSpPr>
            <p:nvPr/>
          </p:nvSpPr>
          <p:spPr bwMode="auto">
            <a:xfrm>
              <a:off x="2101655" y="5040590"/>
              <a:ext cx="346110" cy="347644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62" name="Rectangle 94"/>
            <p:cNvSpPr>
              <a:spLocks noChangeArrowheads="1"/>
            </p:cNvSpPr>
            <p:nvPr/>
          </p:nvSpPr>
          <p:spPr bwMode="auto">
            <a:xfrm>
              <a:off x="2101655" y="5388232"/>
              <a:ext cx="346110" cy="347644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63" name="Rectangle 95"/>
            <p:cNvSpPr>
              <a:spLocks noChangeArrowheads="1"/>
            </p:cNvSpPr>
            <p:nvPr/>
          </p:nvSpPr>
          <p:spPr bwMode="auto">
            <a:xfrm>
              <a:off x="3208244" y="5923329"/>
              <a:ext cx="347522" cy="347644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64" name="Rectangle 96"/>
            <p:cNvSpPr>
              <a:spLocks noChangeArrowheads="1"/>
            </p:cNvSpPr>
            <p:nvPr/>
          </p:nvSpPr>
          <p:spPr bwMode="auto">
            <a:xfrm>
              <a:off x="3208244" y="6270973"/>
              <a:ext cx="347522" cy="346230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65" name="Rectangle 97"/>
            <p:cNvSpPr>
              <a:spLocks noChangeArrowheads="1"/>
            </p:cNvSpPr>
            <p:nvPr/>
          </p:nvSpPr>
          <p:spPr bwMode="auto">
            <a:xfrm>
              <a:off x="2447765" y="5040590"/>
              <a:ext cx="347522" cy="347644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66" name="Rectangle 98"/>
            <p:cNvSpPr>
              <a:spLocks noChangeArrowheads="1"/>
            </p:cNvSpPr>
            <p:nvPr/>
          </p:nvSpPr>
          <p:spPr bwMode="auto">
            <a:xfrm>
              <a:off x="2447765" y="5388232"/>
              <a:ext cx="347522" cy="347644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67" name="Rectangle 99"/>
            <p:cNvSpPr>
              <a:spLocks noChangeArrowheads="1"/>
            </p:cNvSpPr>
            <p:nvPr/>
          </p:nvSpPr>
          <p:spPr bwMode="auto">
            <a:xfrm>
              <a:off x="3555768" y="5923329"/>
              <a:ext cx="347522" cy="347644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68" name="Rectangle 100"/>
            <p:cNvSpPr>
              <a:spLocks noChangeArrowheads="1"/>
            </p:cNvSpPr>
            <p:nvPr/>
          </p:nvSpPr>
          <p:spPr bwMode="auto">
            <a:xfrm>
              <a:off x="3555768" y="6270973"/>
              <a:ext cx="347522" cy="346230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69" name="Rectangle 101"/>
            <p:cNvSpPr>
              <a:spLocks noChangeArrowheads="1"/>
            </p:cNvSpPr>
            <p:nvPr/>
          </p:nvSpPr>
          <p:spPr bwMode="auto">
            <a:xfrm>
              <a:off x="2795289" y="5040590"/>
              <a:ext cx="347522" cy="347644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70" name="Rectangle 102"/>
            <p:cNvSpPr>
              <a:spLocks noChangeArrowheads="1"/>
            </p:cNvSpPr>
            <p:nvPr/>
          </p:nvSpPr>
          <p:spPr bwMode="auto">
            <a:xfrm>
              <a:off x="2795289" y="5388232"/>
              <a:ext cx="347522" cy="347644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71" name="Rectangle 103"/>
            <p:cNvSpPr>
              <a:spLocks noChangeArrowheads="1"/>
            </p:cNvSpPr>
            <p:nvPr/>
          </p:nvSpPr>
          <p:spPr bwMode="auto">
            <a:xfrm>
              <a:off x="3903289" y="5923329"/>
              <a:ext cx="347522" cy="347644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72" name="Rectangle 104"/>
            <p:cNvSpPr>
              <a:spLocks noChangeArrowheads="1"/>
            </p:cNvSpPr>
            <p:nvPr/>
          </p:nvSpPr>
          <p:spPr bwMode="auto">
            <a:xfrm>
              <a:off x="3903289" y="6270973"/>
              <a:ext cx="347522" cy="346230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73" name="Rectangle 105"/>
            <p:cNvSpPr>
              <a:spLocks noChangeArrowheads="1"/>
            </p:cNvSpPr>
            <p:nvPr/>
          </p:nvSpPr>
          <p:spPr bwMode="auto">
            <a:xfrm>
              <a:off x="3142810" y="5040590"/>
              <a:ext cx="347522" cy="347644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74" name="Rectangle 106"/>
            <p:cNvSpPr>
              <a:spLocks noChangeArrowheads="1"/>
            </p:cNvSpPr>
            <p:nvPr/>
          </p:nvSpPr>
          <p:spPr bwMode="auto">
            <a:xfrm>
              <a:off x="3142810" y="5388232"/>
              <a:ext cx="347522" cy="347644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75" name="Rectangle 107"/>
            <p:cNvSpPr>
              <a:spLocks noChangeArrowheads="1"/>
            </p:cNvSpPr>
            <p:nvPr/>
          </p:nvSpPr>
          <p:spPr bwMode="auto">
            <a:xfrm>
              <a:off x="4250811" y="5923329"/>
              <a:ext cx="346110" cy="347644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76" name="Rectangle 108"/>
            <p:cNvSpPr>
              <a:spLocks noChangeArrowheads="1"/>
            </p:cNvSpPr>
            <p:nvPr/>
          </p:nvSpPr>
          <p:spPr bwMode="auto">
            <a:xfrm>
              <a:off x="4250811" y="6270973"/>
              <a:ext cx="346110" cy="346230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77" name="Rectangle 109"/>
            <p:cNvSpPr>
              <a:spLocks noChangeArrowheads="1"/>
            </p:cNvSpPr>
            <p:nvPr/>
          </p:nvSpPr>
          <p:spPr bwMode="auto">
            <a:xfrm>
              <a:off x="3490332" y="5040590"/>
              <a:ext cx="346110" cy="347644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78" name="Rectangle 110"/>
            <p:cNvSpPr>
              <a:spLocks noChangeArrowheads="1"/>
            </p:cNvSpPr>
            <p:nvPr/>
          </p:nvSpPr>
          <p:spPr bwMode="auto">
            <a:xfrm>
              <a:off x="3490332" y="5388232"/>
              <a:ext cx="346110" cy="347644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79" name="Rectangle 111"/>
            <p:cNvSpPr>
              <a:spLocks noChangeArrowheads="1"/>
            </p:cNvSpPr>
            <p:nvPr/>
          </p:nvSpPr>
          <p:spPr bwMode="auto">
            <a:xfrm>
              <a:off x="4596923" y="5923329"/>
              <a:ext cx="347522" cy="347644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80" name="Rectangle 112"/>
            <p:cNvSpPr>
              <a:spLocks noChangeArrowheads="1"/>
            </p:cNvSpPr>
            <p:nvPr/>
          </p:nvSpPr>
          <p:spPr bwMode="auto">
            <a:xfrm>
              <a:off x="4596923" y="6270973"/>
              <a:ext cx="347522" cy="346230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81" name="Rectangle 113"/>
            <p:cNvSpPr>
              <a:spLocks noChangeArrowheads="1"/>
            </p:cNvSpPr>
            <p:nvPr/>
          </p:nvSpPr>
          <p:spPr bwMode="auto">
            <a:xfrm>
              <a:off x="3836444" y="5040590"/>
              <a:ext cx="347522" cy="347644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82" name="Rectangle 114"/>
            <p:cNvSpPr>
              <a:spLocks noChangeArrowheads="1"/>
            </p:cNvSpPr>
            <p:nvPr/>
          </p:nvSpPr>
          <p:spPr bwMode="auto">
            <a:xfrm>
              <a:off x="3836444" y="5388232"/>
              <a:ext cx="347522" cy="347644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83" name="Rectangle 115"/>
            <p:cNvSpPr>
              <a:spLocks noChangeArrowheads="1"/>
            </p:cNvSpPr>
            <p:nvPr/>
          </p:nvSpPr>
          <p:spPr bwMode="auto">
            <a:xfrm>
              <a:off x="4944445" y="5923329"/>
              <a:ext cx="347522" cy="347644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84" name="Rectangle 116"/>
            <p:cNvSpPr>
              <a:spLocks noChangeArrowheads="1"/>
            </p:cNvSpPr>
            <p:nvPr/>
          </p:nvSpPr>
          <p:spPr bwMode="auto">
            <a:xfrm>
              <a:off x="4944445" y="6270973"/>
              <a:ext cx="347522" cy="346230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85" name="Rectangle 117"/>
            <p:cNvSpPr>
              <a:spLocks noChangeArrowheads="1"/>
            </p:cNvSpPr>
            <p:nvPr/>
          </p:nvSpPr>
          <p:spPr bwMode="auto">
            <a:xfrm>
              <a:off x="4183966" y="5040590"/>
              <a:ext cx="347522" cy="347644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86" name="Rectangle 118"/>
            <p:cNvSpPr>
              <a:spLocks noChangeArrowheads="1"/>
            </p:cNvSpPr>
            <p:nvPr/>
          </p:nvSpPr>
          <p:spPr bwMode="auto">
            <a:xfrm>
              <a:off x="4183966" y="5388232"/>
              <a:ext cx="347522" cy="347644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87" name="Rectangle 88"/>
            <p:cNvSpPr>
              <a:spLocks noChangeArrowheads="1"/>
            </p:cNvSpPr>
            <p:nvPr/>
          </p:nvSpPr>
          <p:spPr bwMode="auto">
            <a:xfrm>
              <a:off x="4879537" y="4345857"/>
              <a:ext cx="347522" cy="347644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88" name="Rectangle 55"/>
            <p:cNvSpPr>
              <a:spLocks noChangeArrowheads="1"/>
            </p:cNvSpPr>
            <p:nvPr/>
          </p:nvSpPr>
          <p:spPr bwMode="auto">
            <a:xfrm>
              <a:off x="5226510" y="4345950"/>
              <a:ext cx="347522" cy="347644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89" name="Rectangle 55"/>
            <p:cNvSpPr>
              <a:spLocks noChangeArrowheads="1"/>
            </p:cNvSpPr>
            <p:nvPr/>
          </p:nvSpPr>
          <p:spPr bwMode="auto">
            <a:xfrm>
              <a:off x="5226510" y="4693613"/>
              <a:ext cx="347522" cy="347644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90" name="Rectangle 55"/>
            <p:cNvSpPr>
              <a:spLocks noChangeArrowheads="1"/>
            </p:cNvSpPr>
            <p:nvPr/>
          </p:nvSpPr>
          <p:spPr bwMode="auto">
            <a:xfrm>
              <a:off x="4878848" y="4693613"/>
              <a:ext cx="347522" cy="347644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91" name="Rectangle 55"/>
            <p:cNvSpPr>
              <a:spLocks noChangeArrowheads="1"/>
            </p:cNvSpPr>
            <p:nvPr/>
          </p:nvSpPr>
          <p:spPr bwMode="auto">
            <a:xfrm>
              <a:off x="1411748" y="4693613"/>
              <a:ext cx="347522" cy="347644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92" name="Rectangle 55"/>
            <p:cNvSpPr>
              <a:spLocks noChangeArrowheads="1"/>
            </p:cNvSpPr>
            <p:nvPr/>
          </p:nvSpPr>
          <p:spPr bwMode="auto">
            <a:xfrm>
              <a:off x="2107073" y="4693613"/>
              <a:ext cx="347522" cy="347644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93" name="Rectangle 55"/>
            <p:cNvSpPr>
              <a:spLocks noChangeArrowheads="1"/>
            </p:cNvSpPr>
            <p:nvPr/>
          </p:nvSpPr>
          <p:spPr bwMode="auto">
            <a:xfrm>
              <a:off x="2107073" y="4350713"/>
              <a:ext cx="347522" cy="347644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94" name="Rectangle 55"/>
            <p:cNvSpPr>
              <a:spLocks noChangeArrowheads="1"/>
            </p:cNvSpPr>
            <p:nvPr/>
          </p:nvSpPr>
          <p:spPr bwMode="auto">
            <a:xfrm>
              <a:off x="2449973" y="4693613"/>
              <a:ext cx="347522" cy="347644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95" name="Rectangle 57"/>
            <p:cNvSpPr>
              <a:spLocks noChangeArrowheads="1"/>
            </p:cNvSpPr>
            <p:nvPr/>
          </p:nvSpPr>
          <p:spPr bwMode="auto">
            <a:xfrm>
              <a:off x="5920169" y="4692248"/>
              <a:ext cx="347522" cy="347644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414463" y="939800"/>
            <a:ext cx="6096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US" b="0"/>
              <a:t>1. Elements are made of</a:t>
            </a:r>
          </a:p>
          <a:p>
            <a:pPr algn="l"/>
            <a:r>
              <a:rPr lang="en-US" b="0"/>
              <a:t>    indivisible particles called atoms.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371600" y="2109788"/>
            <a:ext cx="7772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US" b="0"/>
              <a:t>2. Atoms of the same element are exactly</a:t>
            </a:r>
          </a:p>
          <a:p>
            <a:pPr algn="l"/>
            <a:r>
              <a:rPr lang="en-US" b="0"/>
              <a:t>    alike; in particular, they have the same mass.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038600" y="2047875"/>
            <a:ext cx="2076450" cy="1000125"/>
            <a:chOff x="2876" y="3407"/>
            <a:chExt cx="1308" cy="630"/>
          </a:xfrm>
        </p:grpSpPr>
        <p:sp>
          <p:nvSpPr>
            <p:cNvPr id="6171" name="AutoShape 5"/>
            <p:cNvSpPr>
              <a:spLocks noChangeArrowheads="1"/>
            </p:cNvSpPr>
            <p:nvPr/>
          </p:nvSpPr>
          <p:spPr bwMode="auto">
            <a:xfrm rot="2385142">
              <a:off x="2876" y="3407"/>
              <a:ext cx="1308" cy="630"/>
            </a:xfrm>
            <a:prstGeom prst="irregularSeal2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2" name="Rectangle 6"/>
            <p:cNvSpPr>
              <a:spLocks noChangeArrowheads="1"/>
            </p:cNvSpPr>
            <p:nvPr/>
          </p:nvSpPr>
          <p:spPr bwMode="auto">
            <a:xfrm rot="1716628">
              <a:off x="2976" y="3590"/>
              <a:ext cx="105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0">
                  <a:solidFill>
                    <a:schemeClr val="tx1"/>
                  </a:solidFill>
                </a:rPr>
                <a:t>Isotopes!</a:t>
              </a:r>
            </a:p>
          </p:txBody>
        </p:sp>
      </p:grpSp>
      <p:sp>
        <p:nvSpPr>
          <p:cNvPr id="6149" name="Rectangle 7"/>
          <p:cNvSpPr>
            <a:spLocks noChangeArrowheads="1"/>
          </p:cNvSpPr>
          <p:nvPr/>
        </p:nvSpPr>
        <p:spPr bwMode="auto">
          <a:xfrm>
            <a:off x="271463" y="152400"/>
            <a:ext cx="63579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/>
              <a:t>John Dalton’s Atomic Theory (1808)</a:t>
            </a:r>
            <a:r>
              <a:rPr lang="en-US" b="0"/>
              <a:t> </a:t>
            </a:r>
          </a:p>
        </p:txBody>
      </p:sp>
      <p:sp>
        <p:nvSpPr>
          <p:cNvPr id="6150" name="Rectangle 8"/>
          <p:cNvSpPr>
            <a:spLocks noChangeArrowheads="1"/>
          </p:cNvSpPr>
          <p:nvPr/>
        </p:nvSpPr>
        <p:spPr bwMode="auto">
          <a:xfrm>
            <a:off x="1371600" y="3152775"/>
            <a:ext cx="48768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US" b="0"/>
              <a:t>3. Compounds are formed by</a:t>
            </a:r>
          </a:p>
          <a:p>
            <a:pPr algn="l"/>
            <a:r>
              <a:rPr lang="en-US" b="0"/>
              <a:t>    the joining of atoms of two</a:t>
            </a:r>
          </a:p>
          <a:p>
            <a:pPr algn="l"/>
            <a:r>
              <a:rPr lang="en-US" b="0"/>
              <a:t>    or more elements in fixed,</a:t>
            </a:r>
          </a:p>
          <a:p>
            <a:pPr algn="l"/>
            <a:r>
              <a:rPr lang="en-US" b="0"/>
              <a:t>    whole number ratios. </a:t>
            </a:r>
          </a:p>
        </p:txBody>
      </p:sp>
      <p:sp>
        <p:nvSpPr>
          <p:cNvPr id="6151" name="Rectangle 10"/>
          <p:cNvSpPr>
            <a:spLocks noChangeArrowheads="1"/>
          </p:cNvSpPr>
          <p:nvPr/>
        </p:nvSpPr>
        <p:spPr bwMode="auto">
          <a:xfrm>
            <a:off x="1947863" y="4967288"/>
            <a:ext cx="9747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ea typeface="Times New Roman" pitchFamily="18" charset="0"/>
                <a:cs typeface="Arial" pitchFamily="34" charset="0"/>
              </a:rPr>
              <a:t>e.g., </a:t>
            </a:r>
          </a:p>
        </p:txBody>
      </p:sp>
      <p:sp>
        <p:nvSpPr>
          <p:cNvPr id="124939" name="Rectangle 11"/>
          <p:cNvSpPr>
            <a:spLocks noChangeArrowheads="1"/>
          </p:cNvSpPr>
          <p:nvPr/>
        </p:nvSpPr>
        <p:spPr bwMode="auto">
          <a:xfrm>
            <a:off x="2786063" y="4967288"/>
            <a:ext cx="38433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chemeClr val="tx1"/>
                </a:solidFill>
              </a:rPr>
              <a:t>1:1, 2:1, 1:3, 2:3, 1:2:1 </a:t>
            </a:r>
          </a:p>
        </p:txBody>
      </p:sp>
      <p:sp>
        <p:nvSpPr>
          <p:cNvPr id="6153" name="Text Box 12"/>
          <p:cNvSpPr txBox="1">
            <a:spLocks noChangeArrowheads="1"/>
          </p:cNvSpPr>
          <p:nvPr/>
        </p:nvSpPr>
        <p:spPr bwMode="auto">
          <a:xfrm>
            <a:off x="7010400" y="3352800"/>
            <a:ext cx="1752600" cy="13716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b="0" u="sng">
                <a:cs typeface="Times New Roman" pitchFamily="18" charset="0"/>
              </a:rPr>
              <a:t>Dalton’s model</a:t>
            </a:r>
            <a:endParaRPr lang="en-US" b="0" u="sng"/>
          </a:p>
          <a:p>
            <a:pPr eaLnBrk="0" hangingPunct="0"/>
            <a:r>
              <a:rPr lang="en-US" b="0">
                <a:ea typeface="Times New Roman" pitchFamily="18" charset="0"/>
                <a:cs typeface="Arial" pitchFamily="34" charset="0"/>
              </a:rPr>
              <a:t>of atom</a:t>
            </a:r>
            <a:endParaRPr lang="en-US" b="0"/>
          </a:p>
        </p:txBody>
      </p:sp>
      <p:sp>
        <p:nvSpPr>
          <p:cNvPr id="124941" name="Oval 13"/>
          <p:cNvSpPr>
            <a:spLocks noChangeArrowheads="1"/>
          </p:cNvSpPr>
          <p:nvPr/>
        </p:nvSpPr>
        <p:spPr bwMode="auto">
          <a:xfrm>
            <a:off x="7315200" y="5105400"/>
            <a:ext cx="1219200" cy="1219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24942" name="Picture 14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496888" y="960438"/>
            <a:ext cx="798512" cy="77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43" name="Picture 15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496888" y="2130425"/>
            <a:ext cx="798512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44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443288"/>
            <a:ext cx="914400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7"/>
          <p:cNvGrpSpPr>
            <a:grpSpLocks/>
          </p:cNvGrpSpPr>
          <p:nvPr/>
        </p:nvGrpSpPr>
        <p:grpSpPr bwMode="auto">
          <a:xfrm rot="529856">
            <a:off x="2209800" y="609600"/>
            <a:ext cx="2832100" cy="1466850"/>
            <a:chOff x="576" y="3076"/>
            <a:chExt cx="1784" cy="924"/>
          </a:xfrm>
        </p:grpSpPr>
        <p:sp>
          <p:nvSpPr>
            <p:cNvPr id="6169" name="AutoShape 18"/>
            <p:cNvSpPr>
              <a:spLocks noChangeArrowheads="1"/>
            </p:cNvSpPr>
            <p:nvPr/>
          </p:nvSpPr>
          <p:spPr bwMode="auto">
            <a:xfrm rot="-866415">
              <a:off x="576" y="3076"/>
              <a:ext cx="1784" cy="924"/>
            </a:xfrm>
            <a:prstGeom prst="irregularSeal2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0" name="Rectangle 19"/>
            <p:cNvSpPr>
              <a:spLocks noChangeArrowheads="1"/>
            </p:cNvSpPr>
            <p:nvPr/>
          </p:nvSpPr>
          <p:spPr bwMode="auto">
            <a:xfrm rot="-1287897">
              <a:off x="816" y="3360"/>
              <a:ext cx="124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0">
                  <a:solidFill>
                    <a:schemeClr val="tx1"/>
                  </a:solidFill>
                </a:rPr>
                <a:t>Atoms are not indivisible.</a:t>
              </a:r>
            </a:p>
          </p:txBody>
        </p:sp>
      </p:grpSp>
      <p:sp>
        <p:nvSpPr>
          <p:cNvPr id="124956" name="Rectangle 28"/>
          <p:cNvSpPr>
            <a:spLocks noChangeArrowheads="1"/>
          </p:cNvSpPr>
          <p:nvPr/>
        </p:nvSpPr>
        <p:spPr bwMode="auto">
          <a:xfrm>
            <a:off x="171450" y="5602288"/>
            <a:ext cx="69246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i="1"/>
              <a:t>Dalton’s was the first atomic theory that had… </a:t>
            </a:r>
            <a:r>
              <a:rPr lang="en-US" i="1">
                <a:solidFill>
                  <a:schemeClr val="tx1"/>
                </a:solidFill>
              </a:rPr>
              <a:t>evidence to support it.</a:t>
            </a:r>
          </a:p>
        </p:txBody>
      </p:sp>
      <p:sp>
        <p:nvSpPr>
          <p:cNvPr id="124957" name="Rectangle 29"/>
          <p:cNvSpPr>
            <a:spLocks noChangeArrowheads="1"/>
          </p:cNvSpPr>
          <p:nvPr/>
        </p:nvSpPr>
        <p:spPr bwMode="auto">
          <a:xfrm>
            <a:off x="2590800" y="6096000"/>
            <a:ext cx="3975100" cy="393700"/>
          </a:xfrm>
          <a:prstGeom prst="rect">
            <a:avLst/>
          </a:prstGeom>
          <a:solidFill>
            <a:schemeClr val="bg1"/>
          </a:solidFill>
          <a:ln w="22225" algn="ctr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1828800" y="5443538"/>
            <a:ext cx="5472113" cy="1185862"/>
            <a:chOff x="1152" y="3429"/>
            <a:chExt cx="3447" cy="747"/>
          </a:xfrm>
        </p:grpSpPr>
        <p:sp>
          <p:nvSpPr>
            <p:cNvPr id="6163" name="Freeform 21"/>
            <p:cNvSpPr>
              <a:spLocks/>
            </p:cNvSpPr>
            <p:nvPr/>
          </p:nvSpPr>
          <p:spPr bwMode="auto">
            <a:xfrm>
              <a:off x="1509" y="3429"/>
              <a:ext cx="420" cy="448"/>
            </a:xfrm>
            <a:custGeom>
              <a:avLst/>
              <a:gdLst>
                <a:gd name="T0" fmla="*/ 420 w 420"/>
                <a:gd name="T1" fmla="*/ 0 h 448"/>
                <a:gd name="T2" fmla="*/ 0 w 420"/>
                <a:gd name="T3" fmla="*/ 448 h 448"/>
                <a:gd name="T4" fmla="*/ 0 60000 65536"/>
                <a:gd name="T5" fmla="*/ 0 60000 65536"/>
                <a:gd name="T6" fmla="*/ 0 w 420"/>
                <a:gd name="T7" fmla="*/ 0 h 448"/>
                <a:gd name="T8" fmla="*/ 420 w 420"/>
                <a:gd name="T9" fmla="*/ 448 h 44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20" h="448">
                  <a:moveTo>
                    <a:pt x="420" y="0"/>
                  </a:moveTo>
                  <a:lnTo>
                    <a:pt x="0" y="448"/>
                  </a:lnTo>
                </a:path>
              </a:pathLst>
            </a:custGeom>
            <a:noFill/>
            <a:ln w="22225">
              <a:solidFill>
                <a:srgbClr val="0066FF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4" name="Rectangle 22"/>
            <p:cNvSpPr>
              <a:spLocks noChangeArrowheads="1"/>
            </p:cNvSpPr>
            <p:nvPr/>
          </p:nvSpPr>
          <p:spPr bwMode="auto">
            <a:xfrm>
              <a:off x="1152" y="3849"/>
              <a:ext cx="344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 b="0">
                  <a:solidFill>
                    <a:srgbClr val="0066FF"/>
                  </a:solidFill>
                </a:rPr>
                <a:t>NaCl, H</a:t>
              </a:r>
              <a:r>
                <a:rPr lang="en-US" b="0" baseline="-25000">
                  <a:solidFill>
                    <a:srgbClr val="0066FF"/>
                  </a:solidFill>
                </a:rPr>
                <a:t>2</a:t>
              </a:r>
              <a:r>
                <a:rPr lang="en-US" b="0">
                  <a:solidFill>
                    <a:srgbClr val="0066FF"/>
                  </a:solidFill>
                </a:rPr>
                <a:t>O, NH</a:t>
              </a:r>
              <a:r>
                <a:rPr lang="en-US" b="0" baseline="-25000">
                  <a:solidFill>
                    <a:srgbClr val="0066FF"/>
                  </a:solidFill>
                </a:rPr>
                <a:t>3</a:t>
              </a:r>
              <a:r>
                <a:rPr lang="en-US" b="0">
                  <a:solidFill>
                    <a:srgbClr val="0066FF"/>
                  </a:solidFill>
                </a:rPr>
                <a:t>, Fe</a:t>
              </a:r>
              <a:r>
                <a:rPr lang="en-US" b="0" baseline="-25000">
                  <a:solidFill>
                    <a:srgbClr val="0066FF"/>
                  </a:solidFill>
                </a:rPr>
                <a:t>2</a:t>
              </a:r>
              <a:r>
                <a:rPr lang="en-US" b="0">
                  <a:solidFill>
                    <a:srgbClr val="0066FF"/>
                  </a:solidFill>
                </a:rPr>
                <a:t>O</a:t>
              </a:r>
              <a:r>
                <a:rPr lang="en-US" b="0" baseline="-25000">
                  <a:solidFill>
                    <a:srgbClr val="0066FF"/>
                  </a:solidFill>
                </a:rPr>
                <a:t>3</a:t>
              </a:r>
              <a:r>
                <a:rPr lang="en-US" b="0">
                  <a:solidFill>
                    <a:srgbClr val="0066FF"/>
                  </a:solidFill>
                </a:rPr>
                <a:t>, C</a:t>
              </a:r>
              <a:r>
                <a:rPr lang="en-US" b="0" baseline="-25000">
                  <a:solidFill>
                    <a:srgbClr val="0066FF"/>
                  </a:solidFill>
                </a:rPr>
                <a:t>6</a:t>
              </a:r>
              <a:r>
                <a:rPr lang="en-US" b="0">
                  <a:solidFill>
                    <a:srgbClr val="0066FF"/>
                  </a:solidFill>
                </a:rPr>
                <a:t>H</a:t>
              </a:r>
              <a:r>
                <a:rPr lang="en-US" b="0" baseline="-25000">
                  <a:solidFill>
                    <a:srgbClr val="0066FF"/>
                  </a:solidFill>
                </a:rPr>
                <a:t>12</a:t>
              </a:r>
              <a:r>
                <a:rPr lang="en-US" b="0">
                  <a:solidFill>
                    <a:srgbClr val="0066FF"/>
                  </a:solidFill>
                </a:rPr>
                <a:t>O</a:t>
              </a:r>
              <a:r>
                <a:rPr lang="en-US" b="0" baseline="-25000">
                  <a:solidFill>
                    <a:srgbClr val="0066FF"/>
                  </a:solidFill>
                </a:rPr>
                <a:t>6</a:t>
              </a:r>
              <a:r>
                <a:rPr lang="en-US" b="0">
                  <a:solidFill>
                    <a:srgbClr val="0066FF"/>
                  </a:solidFill>
                </a:rPr>
                <a:t> </a:t>
              </a:r>
            </a:p>
          </p:txBody>
        </p:sp>
        <p:sp>
          <p:nvSpPr>
            <p:cNvPr id="6165" name="Freeform 23"/>
            <p:cNvSpPr>
              <a:spLocks/>
            </p:cNvSpPr>
            <p:nvPr/>
          </p:nvSpPr>
          <p:spPr bwMode="auto">
            <a:xfrm>
              <a:off x="2066" y="3429"/>
              <a:ext cx="311" cy="448"/>
            </a:xfrm>
            <a:custGeom>
              <a:avLst/>
              <a:gdLst>
                <a:gd name="T0" fmla="*/ 311 w 311"/>
                <a:gd name="T1" fmla="*/ 0 h 448"/>
                <a:gd name="T2" fmla="*/ 0 w 311"/>
                <a:gd name="T3" fmla="*/ 448 h 448"/>
                <a:gd name="T4" fmla="*/ 0 60000 65536"/>
                <a:gd name="T5" fmla="*/ 0 60000 65536"/>
                <a:gd name="T6" fmla="*/ 0 w 311"/>
                <a:gd name="T7" fmla="*/ 0 h 448"/>
                <a:gd name="T8" fmla="*/ 311 w 311"/>
                <a:gd name="T9" fmla="*/ 448 h 44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" h="448">
                  <a:moveTo>
                    <a:pt x="311" y="0"/>
                  </a:moveTo>
                  <a:lnTo>
                    <a:pt x="0" y="448"/>
                  </a:lnTo>
                </a:path>
              </a:pathLst>
            </a:custGeom>
            <a:noFill/>
            <a:ln w="22225">
              <a:solidFill>
                <a:srgbClr val="0066FF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6" name="Freeform 24"/>
            <p:cNvSpPr>
              <a:spLocks/>
            </p:cNvSpPr>
            <p:nvPr/>
          </p:nvSpPr>
          <p:spPr bwMode="auto">
            <a:xfrm>
              <a:off x="2542" y="3438"/>
              <a:ext cx="283" cy="429"/>
            </a:xfrm>
            <a:custGeom>
              <a:avLst/>
              <a:gdLst>
                <a:gd name="T0" fmla="*/ 283 w 283"/>
                <a:gd name="T1" fmla="*/ 0 h 429"/>
                <a:gd name="T2" fmla="*/ 0 w 283"/>
                <a:gd name="T3" fmla="*/ 429 h 429"/>
                <a:gd name="T4" fmla="*/ 0 60000 65536"/>
                <a:gd name="T5" fmla="*/ 0 60000 65536"/>
                <a:gd name="T6" fmla="*/ 0 w 283"/>
                <a:gd name="T7" fmla="*/ 0 h 429"/>
                <a:gd name="T8" fmla="*/ 283 w 283"/>
                <a:gd name="T9" fmla="*/ 429 h 42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3" h="429">
                  <a:moveTo>
                    <a:pt x="283" y="0"/>
                  </a:moveTo>
                  <a:lnTo>
                    <a:pt x="0" y="429"/>
                  </a:lnTo>
                </a:path>
              </a:pathLst>
            </a:custGeom>
            <a:noFill/>
            <a:ln w="22225">
              <a:solidFill>
                <a:srgbClr val="0066FF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7" name="Freeform 25"/>
            <p:cNvSpPr>
              <a:spLocks/>
            </p:cNvSpPr>
            <p:nvPr/>
          </p:nvSpPr>
          <p:spPr bwMode="auto">
            <a:xfrm>
              <a:off x="3218" y="3456"/>
              <a:ext cx="55" cy="430"/>
            </a:xfrm>
            <a:custGeom>
              <a:avLst/>
              <a:gdLst>
                <a:gd name="T0" fmla="*/ 55 w 55"/>
                <a:gd name="T1" fmla="*/ 0 h 430"/>
                <a:gd name="T2" fmla="*/ 0 w 55"/>
                <a:gd name="T3" fmla="*/ 430 h 430"/>
                <a:gd name="T4" fmla="*/ 0 60000 65536"/>
                <a:gd name="T5" fmla="*/ 0 60000 65536"/>
                <a:gd name="T6" fmla="*/ 0 w 55"/>
                <a:gd name="T7" fmla="*/ 0 h 430"/>
                <a:gd name="T8" fmla="*/ 55 w 55"/>
                <a:gd name="T9" fmla="*/ 430 h 43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5" h="430">
                  <a:moveTo>
                    <a:pt x="55" y="0"/>
                  </a:moveTo>
                  <a:lnTo>
                    <a:pt x="0" y="430"/>
                  </a:lnTo>
                </a:path>
              </a:pathLst>
            </a:custGeom>
            <a:noFill/>
            <a:ln w="22225">
              <a:solidFill>
                <a:srgbClr val="0066FF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8" name="Freeform 26"/>
            <p:cNvSpPr>
              <a:spLocks/>
            </p:cNvSpPr>
            <p:nvPr/>
          </p:nvSpPr>
          <p:spPr bwMode="auto">
            <a:xfrm>
              <a:off x="3813" y="3447"/>
              <a:ext cx="173" cy="420"/>
            </a:xfrm>
            <a:custGeom>
              <a:avLst/>
              <a:gdLst>
                <a:gd name="T0" fmla="*/ 0 w 173"/>
                <a:gd name="T1" fmla="*/ 0 h 420"/>
                <a:gd name="T2" fmla="*/ 173 w 173"/>
                <a:gd name="T3" fmla="*/ 420 h 420"/>
                <a:gd name="T4" fmla="*/ 0 60000 65536"/>
                <a:gd name="T5" fmla="*/ 0 60000 65536"/>
                <a:gd name="T6" fmla="*/ 0 w 173"/>
                <a:gd name="T7" fmla="*/ 0 h 420"/>
                <a:gd name="T8" fmla="*/ 173 w 173"/>
                <a:gd name="T9" fmla="*/ 420 h 42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73" h="420">
                  <a:moveTo>
                    <a:pt x="0" y="0"/>
                  </a:moveTo>
                  <a:lnTo>
                    <a:pt x="173" y="420"/>
                  </a:lnTo>
                </a:path>
              </a:pathLst>
            </a:custGeom>
            <a:noFill/>
            <a:ln w="22225">
              <a:solidFill>
                <a:srgbClr val="0066FF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174" name="Picture 30" descr="nuclear-explos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1838" y="185738"/>
            <a:ext cx="183515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4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4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4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4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1249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1249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49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24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4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124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4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4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4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49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4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24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100" fill="hold"/>
                                        <p:tgtEl>
                                          <p:spTgt spid="1249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9" dur="100" fill="hold"/>
                                        <p:tgtEl>
                                          <p:spTgt spid="1249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0" dur="100" fill="hold"/>
                                        <p:tgtEl>
                                          <p:spTgt spid="1249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100" fill="hold"/>
                                        <p:tgtEl>
                                          <p:spTgt spid="1249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49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49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49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49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3000"/>
                                        <p:tgtEl>
                                          <p:spTgt spid="124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9" dur="500"/>
                                        <p:tgtEl>
                                          <p:spTgt spid="1249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9" grpId="0"/>
      <p:bldP spid="124941" grpId="0" animBg="1"/>
      <p:bldP spid="124956" grpId="0"/>
      <p:bldP spid="12495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56" name="Rectangle 152"/>
          <p:cNvSpPr>
            <a:spLocks noChangeArrowheads="1"/>
          </p:cNvSpPr>
          <p:nvPr/>
        </p:nvSpPr>
        <p:spPr bwMode="auto">
          <a:xfrm>
            <a:off x="2914650" y="4664075"/>
            <a:ext cx="9747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 dirty="0">
                <a:solidFill>
                  <a:srgbClr val="CC00FF"/>
                </a:solidFill>
              </a:rPr>
              <a:t>Fe</a:t>
            </a:r>
            <a:r>
              <a:rPr lang="en-US" b="0" baseline="30000" dirty="0">
                <a:solidFill>
                  <a:srgbClr val="CC00FF"/>
                </a:solidFill>
              </a:rPr>
              <a:t>3+</a:t>
            </a:r>
            <a:r>
              <a:rPr lang="en-US" dirty="0">
                <a:solidFill>
                  <a:srgbClr val="CC00FF"/>
                </a:solidFill>
              </a:rPr>
              <a:t> </a:t>
            </a:r>
          </a:p>
        </p:txBody>
      </p:sp>
      <p:sp>
        <p:nvSpPr>
          <p:cNvPr id="149655" name="Rectangle 151"/>
          <p:cNvSpPr>
            <a:spLocks noChangeArrowheads="1"/>
          </p:cNvSpPr>
          <p:nvPr/>
        </p:nvSpPr>
        <p:spPr bwMode="auto">
          <a:xfrm>
            <a:off x="2203450" y="4665663"/>
            <a:ext cx="9747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 dirty="0">
                <a:solidFill>
                  <a:srgbClr val="CC00FF"/>
                </a:solidFill>
              </a:rPr>
              <a:t>Fe</a:t>
            </a:r>
            <a:r>
              <a:rPr lang="en-US" b="0" baseline="30000" dirty="0">
                <a:solidFill>
                  <a:srgbClr val="CC00FF"/>
                </a:solidFill>
              </a:rPr>
              <a:t>3+</a:t>
            </a:r>
            <a:r>
              <a:rPr lang="en-US" dirty="0">
                <a:solidFill>
                  <a:srgbClr val="CC00FF"/>
                </a:solidFill>
              </a:rPr>
              <a:t> </a:t>
            </a:r>
          </a:p>
        </p:txBody>
      </p:sp>
      <p:sp>
        <p:nvSpPr>
          <p:cNvPr id="149636" name="Rectangle 132"/>
          <p:cNvSpPr>
            <a:spLocks noChangeArrowheads="1"/>
          </p:cNvSpPr>
          <p:nvPr/>
        </p:nvSpPr>
        <p:spPr bwMode="auto">
          <a:xfrm>
            <a:off x="2209800" y="4040188"/>
            <a:ext cx="8334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 dirty="0">
                <a:solidFill>
                  <a:srgbClr val="CC00FF"/>
                </a:solidFill>
              </a:rPr>
              <a:t>Fe</a:t>
            </a:r>
            <a:r>
              <a:rPr lang="en-US" b="0" baseline="30000" dirty="0">
                <a:solidFill>
                  <a:srgbClr val="CC00FF"/>
                </a:solidFill>
              </a:rPr>
              <a:t>?</a:t>
            </a:r>
            <a:r>
              <a:rPr lang="en-US" b="0" dirty="0">
                <a:solidFill>
                  <a:srgbClr val="CC00FF"/>
                </a:solidFill>
              </a:rPr>
              <a:t> </a:t>
            </a:r>
          </a:p>
        </p:txBody>
      </p:sp>
      <p:sp>
        <p:nvSpPr>
          <p:cNvPr id="149654" name="Rectangle 150"/>
          <p:cNvSpPr>
            <a:spLocks noChangeArrowheads="1"/>
          </p:cNvSpPr>
          <p:nvPr/>
        </p:nvSpPr>
        <p:spPr bwMode="auto">
          <a:xfrm>
            <a:off x="2208213" y="4038600"/>
            <a:ext cx="9747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 dirty="0">
                <a:solidFill>
                  <a:srgbClr val="CC00FF"/>
                </a:solidFill>
              </a:rPr>
              <a:t>Fe</a:t>
            </a:r>
            <a:r>
              <a:rPr lang="en-US" b="0" baseline="30000" dirty="0">
                <a:solidFill>
                  <a:srgbClr val="CC00FF"/>
                </a:solidFill>
              </a:rPr>
              <a:t>2+</a:t>
            </a:r>
            <a:r>
              <a:rPr lang="en-US" b="0" dirty="0">
                <a:solidFill>
                  <a:srgbClr val="CC00FF"/>
                </a:solidFill>
              </a:rPr>
              <a:t> </a:t>
            </a:r>
          </a:p>
        </p:txBody>
      </p:sp>
      <p:grpSp>
        <p:nvGrpSpPr>
          <p:cNvPr id="38914" name="Group 154"/>
          <p:cNvGrpSpPr>
            <a:grpSpLocks/>
          </p:cNvGrpSpPr>
          <p:nvPr/>
        </p:nvGrpSpPr>
        <p:grpSpPr bwMode="auto">
          <a:xfrm>
            <a:off x="4589463" y="914400"/>
            <a:ext cx="4333875" cy="1685925"/>
            <a:chOff x="1754406" y="331075"/>
            <a:chExt cx="5752774" cy="2237665"/>
          </a:xfrm>
        </p:grpSpPr>
        <p:sp>
          <p:nvSpPr>
            <p:cNvPr id="38958" name="Rectangle 10"/>
            <p:cNvSpPr>
              <a:spLocks noChangeArrowheads="1"/>
            </p:cNvSpPr>
            <p:nvPr/>
          </p:nvSpPr>
          <p:spPr bwMode="auto">
            <a:xfrm>
              <a:off x="2712768" y="1289888"/>
              <a:ext cx="319887" cy="1278852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59" name="Rectangle 11"/>
            <p:cNvSpPr>
              <a:spLocks noChangeArrowheads="1"/>
            </p:cNvSpPr>
            <p:nvPr/>
          </p:nvSpPr>
          <p:spPr bwMode="auto">
            <a:xfrm>
              <a:off x="3032656" y="1289888"/>
              <a:ext cx="319887" cy="1278852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60" name="Rectangle 12"/>
            <p:cNvSpPr>
              <a:spLocks noChangeArrowheads="1"/>
            </p:cNvSpPr>
            <p:nvPr/>
          </p:nvSpPr>
          <p:spPr bwMode="auto">
            <a:xfrm>
              <a:off x="3352542" y="1289888"/>
              <a:ext cx="319887" cy="1278852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61" name="Rectangle 13"/>
            <p:cNvSpPr>
              <a:spLocks noChangeArrowheads="1"/>
            </p:cNvSpPr>
            <p:nvPr/>
          </p:nvSpPr>
          <p:spPr bwMode="auto">
            <a:xfrm>
              <a:off x="3672429" y="1289888"/>
              <a:ext cx="318587" cy="1278852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62" name="Rectangle 14"/>
            <p:cNvSpPr>
              <a:spLocks noChangeArrowheads="1"/>
            </p:cNvSpPr>
            <p:nvPr/>
          </p:nvSpPr>
          <p:spPr bwMode="auto">
            <a:xfrm>
              <a:off x="2074293" y="651114"/>
              <a:ext cx="319887" cy="1917626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63" name="Rectangle 15"/>
            <p:cNvSpPr>
              <a:spLocks noChangeArrowheads="1"/>
            </p:cNvSpPr>
            <p:nvPr/>
          </p:nvSpPr>
          <p:spPr bwMode="auto">
            <a:xfrm>
              <a:off x="1754406" y="331075"/>
              <a:ext cx="319887" cy="2237665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64" name="Rectangle 16"/>
            <p:cNvSpPr>
              <a:spLocks noChangeArrowheads="1"/>
            </p:cNvSpPr>
            <p:nvPr/>
          </p:nvSpPr>
          <p:spPr bwMode="auto">
            <a:xfrm>
              <a:off x="3991017" y="1289888"/>
              <a:ext cx="319887" cy="1278852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65" name="Rectangle 17"/>
            <p:cNvSpPr>
              <a:spLocks noChangeArrowheads="1"/>
            </p:cNvSpPr>
            <p:nvPr/>
          </p:nvSpPr>
          <p:spPr bwMode="auto">
            <a:xfrm>
              <a:off x="4310904" y="1289888"/>
              <a:ext cx="319887" cy="1278852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66" name="Rectangle 18"/>
            <p:cNvSpPr>
              <a:spLocks noChangeArrowheads="1"/>
            </p:cNvSpPr>
            <p:nvPr/>
          </p:nvSpPr>
          <p:spPr bwMode="auto">
            <a:xfrm>
              <a:off x="5270566" y="1289888"/>
              <a:ext cx="318587" cy="958813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67" name="Rectangle 19"/>
            <p:cNvSpPr>
              <a:spLocks noChangeArrowheads="1"/>
            </p:cNvSpPr>
            <p:nvPr/>
          </p:nvSpPr>
          <p:spPr bwMode="auto">
            <a:xfrm>
              <a:off x="5589154" y="651114"/>
              <a:ext cx="319887" cy="1597589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68" name="Rectangle 20"/>
            <p:cNvSpPr>
              <a:spLocks noChangeArrowheads="1"/>
            </p:cNvSpPr>
            <p:nvPr/>
          </p:nvSpPr>
          <p:spPr bwMode="auto">
            <a:xfrm>
              <a:off x="5909041" y="651114"/>
              <a:ext cx="319887" cy="1597589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69" name="Rectangle 21"/>
            <p:cNvSpPr>
              <a:spLocks noChangeArrowheads="1"/>
            </p:cNvSpPr>
            <p:nvPr/>
          </p:nvSpPr>
          <p:spPr bwMode="auto">
            <a:xfrm>
              <a:off x="6228927" y="651114"/>
              <a:ext cx="319887" cy="1597589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70" name="Rectangle 22"/>
            <p:cNvSpPr>
              <a:spLocks noChangeArrowheads="1"/>
            </p:cNvSpPr>
            <p:nvPr/>
          </p:nvSpPr>
          <p:spPr bwMode="auto">
            <a:xfrm>
              <a:off x="6548815" y="651114"/>
              <a:ext cx="318587" cy="1597589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71" name="Rectangle 23"/>
            <p:cNvSpPr>
              <a:spLocks noChangeArrowheads="1"/>
            </p:cNvSpPr>
            <p:nvPr/>
          </p:nvSpPr>
          <p:spPr bwMode="auto">
            <a:xfrm>
              <a:off x="6867402" y="651114"/>
              <a:ext cx="319887" cy="1597589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72" name="Rectangle 24"/>
            <p:cNvSpPr>
              <a:spLocks noChangeArrowheads="1"/>
            </p:cNvSpPr>
            <p:nvPr/>
          </p:nvSpPr>
          <p:spPr bwMode="auto">
            <a:xfrm>
              <a:off x="7187290" y="651114"/>
              <a:ext cx="319887" cy="1597589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73" name="Rectangle 25"/>
            <p:cNvSpPr>
              <a:spLocks noChangeArrowheads="1"/>
            </p:cNvSpPr>
            <p:nvPr/>
          </p:nvSpPr>
          <p:spPr bwMode="auto">
            <a:xfrm>
              <a:off x="4950679" y="1289888"/>
              <a:ext cx="319887" cy="958813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74" name="Rectangle 26"/>
            <p:cNvSpPr>
              <a:spLocks noChangeArrowheads="1"/>
            </p:cNvSpPr>
            <p:nvPr/>
          </p:nvSpPr>
          <p:spPr bwMode="auto">
            <a:xfrm>
              <a:off x="4630792" y="1289888"/>
              <a:ext cx="319887" cy="958813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75" name="Rectangle 27"/>
            <p:cNvSpPr>
              <a:spLocks noChangeArrowheads="1"/>
            </p:cNvSpPr>
            <p:nvPr/>
          </p:nvSpPr>
          <p:spPr bwMode="auto">
            <a:xfrm>
              <a:off x="2074293" y="1289888"/>
              <a:ext cx="5432884" cy="320039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76" name="Rectangle 28"/>
            <p:cNvSpPr>
              <a:spLocks noChangeArrowheads="1"/>
            </p:cNvSpPr>
            <p:nvPr/>
          </p:nvSpPr>
          <p:spPr bwMode="auto">
            <a:xfrm>
              <a:off x="1754406" y="1609927"/>
              <a:ext cx="5752771" cy="318737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77" name="Rectangle 29"/>
            <p:cNvSpPr>
              <a:spLocks noChangeArrowheads="1"/>
            </p:cNvSpPr>
            <p:nvPr/>
          </p:nvSpPr>
          <p:spPr bwMode="auto">
            <a:xfrm>
              <a:off x="2074293" y="1928664"/>
              <a:ext cx="5432884" cy="320039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78" name="Rectangle 30"/>
            <p:cNvSpPr>
              <a:spLocks noChangeArrowheads="1"/>
            </p:cNvSpPr>
            <p:nvPr/>
          </p:nvSpPr>
          <p:spPr bwMode="auto">
            <a:xfrm>
              <a:off x="5589154" y="969851"/>
              <a:ext cx="1918023" cy="320039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79" name="Rectangle 31"/>
            <p:cNvSpPr>
              <a:spLocks noChangeArrowheads="1"/>
            </p:cNvSpPr>
            <p:nvPr/>
          </p:nvSpPr>
          <p:spPr bwMode="auto">
            <a:xfrm>
              <a:off x="1754406" y="331075"/>
              <a:ext cx="319887" cy="320039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80" name="Rectangle 32"/>
            <p:cNvSpPr>
              <a:spLocks noChangeArrowheads="1"/>
            </p:cNvSpPr>
            <p:nvPr/>
          </p:nvSpPr>
          <p:spPr bwMode="auto">
            <a:xfrm>
              <a:off x="1754406" y="651114"/>
              <a:ext cx="639775" cy="318737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81" name="Rectangle 33"/>
            <p:cNvSpPr>
              <a:spLocks noChangeArrowheads="1"/>
            </p:cNvSpPr>
            <p:nvPr/>
          </p:nvSpPr>
          <p:spPr bwMode="auto">
            <a:xfrm>
              <a:off x="2394181" y="1289888"/>
              <a:ext cx="318587" cy="1278852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82" name="Rectangle 34"/>
            <p:cNvSpPr>
              <a:spLocks noChangeArrowheads="1"/>
            </p:cNvSpPr>
            <p:nvPr/>
          </p:nvSpPr>
          <p:spPr bwMode="auto">
            <a:xfrm>
              <a:off x="1754406" y="1289888"/>
              <a:ext cx="319887" cy="1278852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83" name="Rectangle 35"/>
            <p:cNvSpPr>
              <a:spLocks noChangeArrowheads="1"/>
            </p:cNvSpPr>
            <p:nvPr/>
          </p:nvSpPr>
          <p:spPr bwMode="auto">
            <a:xfrm>
              <a:off x="1754406" y="2248701"/>
              <a:ext cx="319887" cy="320039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84" name="Rectangle 36"/>
            <p:cNvSpPr>
              <a:spLocks noChangeArrowheads="1"/>
            </p:cNvSpPr>
            <p:nvPr/>
          </p:nvSpPr>
          <p:spPr bwMode="auto">
            <a:xfrm>
              <a:off x="7187290" y="331075"/>
              <a:ext cx="319887" cy="320039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85" name="Rectangle 37"/>
            <p:cNvSpPr>
              <a:spLocks noChangeArrowheads="1"/>
            </p:cNvSpPr>
            <p:nvPr/>
          </p:nvSpPr>
          <p:spPr bwMode="auto">
            <a:xfrm>
              <a:off x="1754406" y="2248701"/>
              <a:ext cx="319887" cy="320039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86" name="Rectangle 38"/>
            <p:cNvSpPr>
              <a:spLocks noChangeArrowheads="1"/>
            </p:cNvSpPr>
            <p:nvPr/>
          </p:nvSpPr>
          <p:spPr bwMode="auto">
            <a:xfrm>
              <a:off x="2074293" y="2248701"/>
              <a:ext cx="319887" cy="320039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87" name="Rectangle 39"/>
            <p:cNvSpPr>
              <a:spLocks noChangeArrowheads="1"/>
            </p:cNvSpPr>
            <p:nvPr/>
          </p:nvSpPr>
          <p:spPr bwMode="auto">
            <a:xfrm>
              <a:off x="2074293" y="1928664"/>
              <a:ext cx="319887" cy="320039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88" name="Rectangle 40"/>
            <p:cNvSpPr>
              <a:spLocks noChangeArrowheads="1"/>
            </p:cNvSpPr>
            <p:nvPr/>
          </p:nvSpPr>
          <p:spPr bwMode="auto">
            <a:xfrm>
              <a:off x="1754406" y="1609927"/>
              <a:ext cx="319887" cy="318737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89" name="Rectangle 41"/>
            <p:cNvSpPr>
              <a:spLocks noChangeArrowheads="1"/>
            </p:cNvSpPr>
            <p:nvPr/>
          </p:nvSpPr>
          <p:spPr bwMode="auto">
            <a:xfrm>
              <a:off x="2074293" y="1289888"/>
              <a:ext cx="319887" cy="320039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90" name="Rectangle 42"/>
            <p:cNvSpPr>
              <a:spLocks noChangeArrowheads="1"/>
            </p:cNvSpPr>
            <p:nvPr/>
          </p:nvSpPr>
          <p:spPr bwMode="auto">
            <a:xfrm>
              <a:off x="1754406" y="969851"/>
              <a:ext cx="319887" cy="320039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91" name="Rectangle 43"/>
            <p:cNvSpPr>
              <a:spLocks noChangeArrowheads="1"/>
            </p:cNvSpPr>
            <p:nvPr/>
          </p:nvSpPr>
          <p:spPr bwMode="auto">
            <a:xfrm>
              <a:off x="2074293" y="651114"/>
              <a:ext cx="319887" cy="318737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92" name="Rectangle 44"/>
            <p:cNvSpPr>
              <a:spLocks noChangeArrowheads="1"/>
            </p:cNvSpPr>
            <p:nvPr/>
          </p:nvSpPr>
          <p:spPr bwMode="auto">
            <a:xfrm>
              <a:off x="1754406" y="1928664"/>
              <a:ext cx="319887" cy="320039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93" name="Rectangle 45"/>
            <p:cNvSpPr>
              <a:spLocks noChangeArrowheads="1"/>
            </p:cNvSpPr>
            <p:nvPr/>
          </p:nvSpPr>
          <p:spPr bwMode="auto">
            <a:xfrm>
              <a:off x="2074293" y="1609927"/>
              <a:ext cx="319887" cy="318737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94" name="Rectangle 46"/>
            <p:cNvSpPr>
              <a:spLocks noChangeArrowheads="1"/>
            </p:cNvSpPr>
            <p:nvPr/>
          </p:nvSpPr>
          <p:spPr bwMode="auto">
            <a:xfrm>
              <a:off x="1754406" y="1289888"/>
              <a:ext cx="319887" cy="320039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95" name="Rectangle 47"/>
            <p:cNvSpPr>
              <a:spLocks noChangeArrowheads="1"/>
            </p:cNvSpPr>
            <p:nvPr/>
          </p:nvSpPr>
          <p:spPr bwMode="auto">
            <a:xfrm>
              <a:off x="2074293" y="969851"/>
              <a:ext cx="319887" cy="320039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96" name="Rectangle 48"/>
            <p:cNvSpPr>
              <a:spLocks noChangeArrowheads="1"/>
            </p:cNvSpPr>
            <p:nvPr/>
          </p:nvSpPr>
          <p:spPr bwMode="auto">
            <a:xfrm>
              <a:off x="1754406" y="651114"/>
              <a:ext cx="319887" cy="318737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97" name="Rectangle 49"/>
            <p:cNvSpPr>
              <a:spLocks noChangeArrowheads="1"/>
            </p:cNvSpPr>
            <p:nvPr/>
          </p:nvSpPr>
          <p:spPr bwMode="auto">
            <a:xfrm>
              <a:off x="5589154" y="651114"/>
              <a:ext cx="319887" cy="318737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98" name="Rectangle 50"/>
            <p:cNvSpPr>
              <a:spLocks noChangeArrowheads="1"/>
            </p:cNvSpPr>
            <p:nvPr/>
          </p:nvSpPr>
          <p:spPr bwMode="auto">
            <a:xfrm>
              <a:off x="5589154" y="969851"/>
              <a:ext cx="319887" cy="320039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99" name="Rectangle 51"/>
            <p:cNvSpPr>
              <a:spLocks noChangeArrowheads="1"/>
            </p:cNvSpPr>
            <p:nvPr/>
          </p:nvSpPr>
          <p:spPr bwMode="auto">
            <a:xfrm>
              <a:off x="5909041" y="969851"/>
              <a:ext cx="319887" cy="320039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00" name="Rectangle 52"/>
            <p:cNvSpPr>
              <a:spLocks noChangeArrowheads="1"/>
            </p:cNvSpPr>
            <p:nvPr/>
          </p:nvSpPr>
          <p:spPr bwMode="auto">
            <a:xfrm>
              <a:off x="5589154" y="1289888"/>
              <a:ext cx="319887" cy="320039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01" name="Rectangle 53"/>
            <p:cNvSpPr>
              <a:spLocks noChangeArrowheads="1"/>
            </p:cNvSpPr>
            <p:nvPr/>
          </p:nvSpPr>
          <p:spPr bwMode="auto">
            <a:xfrm>
              <a:off x="5589154" y="1609927"/>
              <a:ext cx="319887" cy="318737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02" name="Rectangle 54"/>
            <p:cNvSpPr>
              <a:spLocks noChangeArrowheads="1"/>
            </p:cNvSpPr>
            <p:nvPr/>
          </p:nvSpPr>
          <p:spPr bwMode="auto">
            <a:xfrm>
              <a:off x="5589154" y="1928664"/>
              <a:ext cx="319887" cy="320039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03" name="Rectangle 55"/>
            <p:cNvSpPr>
              <a:spLocks noChangeArrowheads="1"/>
            </p:cNvSpPr>
            <p:nvPr/>
          </p:nvSpPr>
          <p:spPr bwMode="auto">
            <a:xfrm>
              <a:off x="5909041" y="1289888"/>
              <a:ext cx="319887" cy="320039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04" name="Rectangle 56"/>
            <p:cNvSpPr>
              <a:spLocks noChangeArrowheads="1"/>
            </p:cNvSpPr>
            <p:nvPr/>
          </p:nvSpPr>
          <p:spPr bwMode="auto">
            <a:xfrm>
              <a:off x="5909041" y="1609927"/>
              <a:ext cx="319887" cy="318737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05" name="Rectangle 57"/>
            <p:cNvSpPr>
              <a:spLocks noChangeArrowheads="1"/>
            </p:cNvSpPr>
            <p:nvPr/>
          </p:nvSpPr>
          <p:spPr bwMode="auto">
            <a:xfrm>
              <a:off x="5909041" y="1928664"/>
              <a:ext cx="319887" cy="320039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06" name="Rectangle 58"/>
            <p:cNvSpPr>
              <a:spLocks noChangeArrowheads="1"/>
            </p:cNvSpPr>
            <p:nvPr/>
          </p:nvSpPr>
          <p:spPr bwMode="auto">
            <a:xfrm>
              <a:off x="6228927" y="1289888"/>
              <a:ext cx="319887" cy="320039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07" name="Rectangle 59"/>
            <p:cNvSpPr>
              <a:spLocks noChangeArrowheads="1"/>
            </p:cNvSpPr>
            <p:nvPr/>
          </p:nvSpPr>
          <p:spPr bwMode="auto">
            <a:xfrm>
              <a:off x="6228927" y="1609927"/>
              <a:ext cx="319887" cy="318737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08" name="Rectangle 60"/>
            <p:cNvSpPr>
              <a:spLocks noChangeArrowheads="1"/>
            </p:cNvSpPr>
            <p:nvPr/>
          </p:nvSpPr>
          <p:spPr bwMode="auto">
            <a:xfrm>
              <a:off x="6228927" y="1928664"/>
              <a:ext cx="319887" cy="320039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9009" name="Group 61"/>
            <p:cNvGrpSpPr>
              <a:grpSpLocks/>
            </p:cNvGrpSpPr>
            <p:nvPr/>
          </p:nvGrpSpPr>
          <p:grpSpPr bwMode="auto">
            <a:xfrm>
              <a:off x="1754407" y="331071"/>
              <a:ext cx="5752783" cy="1917626"/>
              <a:chOff x="727" y="2262"/>
              <a:chExt cx="4424" cy="1474"/>
            </a:xfrm>
          </p:grpSpPr>
          <p:sp>
            <p:nvSpPr>
              <p:cNvPr id="39050" name="Rectangle 62"/>
              <p:cNvSpPr>
                <a:spLocks noChangeArrowheads="1"/>
              </p:cNvSpPr>
              <p:nvPr/>
            </p:nvSpPr>
            <p:spPr bwMode="auto">
              <a:xfrm>
                <a:off x="727" y="2262"/>
                <a:ext cx="246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51" name="Rectangle 63"/>
              <p:cNvSpPr>
                <a:spLocks noChangeArrowheads="1"/>
              </p:cNvSpPr>
              <p:nvPr/>
            </p:nvSpPr>
            <p:spPr bwMode="auto">
              <a:xfrm>
                <a:off x="4905" y="2262"/>
                <a:ext cx="246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52" name="Rectangle 64"/>
              <p:cNvSpPr>
                <a:spLocks noChangeArrowheads="1"/>
              </p:cNvSpPr>
              <p:nvPr/>
            </p:nvSpPr>
            <p:spPr bwMode="auto">
              <a:xfrm>
                <a:off x="3922" y="2508"/>
                <a:ext cx="246" cy="245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53" name="Rectangle 65"/>
              <p:cNvSpPr>
                <a:spLocks noChangeArrowheads="1"/>
              </p:cNvSpPr>
              <p:nvPr/>
            </p:nvSpPr>
            <p:spPr bwMode="auto">
              <a:xfrm>
                <a:off x="4168" y="2508"/>
                <a:ext cx="246" cy="245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54" name="Rectangle 66"/>
              <p:cNvSpPr>
                <a:spLocks noChangeArrowheads="1"/>
              </p:cNvSpPr>
              <p:nvPr/>
            </p:nvSpPr>
            <p:spPr bwMode="auto">
              <a:xfrm>
                <a:off x="4414" y="2508"/>
                <a:ext cx="245" cy="245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55" name="Rectangle 67"/>
              <p:cNvSpPr>
                <a:spLocks noChangeArrowheads="1"/>
              </p:cNvSpPr>
              <p:nvPr/>
            </p:nvSpPr>
            <p:spPr bwMode="auto">
              <a:xfrm>
                <a:off x="4168" y="2753"/>
                <a:ext cx="246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56" name="Rectangle 68"/>
              <p:cNvSpPr>
                <a:spLocks noChangeArrowheads="1"/>
              </p:cNvSpPr>
              <p:nvPr/>
            </p:nvSpPr>
            <p:spPr bwMode="auto">
              <a:xfrm>
                <a:off x="4905" y="2508"/>
                <a:ext cx="246" cy="245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57" name="Rectangle 69"/>
              <p:cNvSpPr>
                <a:spLocks noChangeArrowheads="1"/>
              </p:cNvSpPr>
              <p:nvPr/>
            </p:nvSpPr>
            <p:spPr bwMode="auto">
              <a:xfrm>
                <a:off x="4905" y="2753"/>
                <a:ext cx="246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58" name="Rectangle 70"/>
              <p:cNvSpPr>
                <a:spLocks noChangeArrowheads="1"/>
              </p:cNvSpPr>
              <p:nvPr/>
            </p:nvSpPr>
            <p:spPr bwMode="auto">
              <a:xfrm>
                <a:off x="4905" y="2999"/>
                <a:ext cx="246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59" name="Rectangle 71"/>
              <p:cNvSpPr>
                <a:spLocks noChangeArrowheads="1"/>
              </p:cNvSpPr>
              <p:nvPr/>
            </p:nvSpPr>
            <p:spPr bwMode="auto">
              <a:xfrm>
                <a:off x="4905" y="3245"/>
                <a:ext cx="246" cy="245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60" name="Rectangle 72"/>
              <p:cNvSpPr>
                <a:spLocks noChangeArrowheads="1"/>
              </p:cNvSpPr>
              <p:nvPr/>
            </p:nvSpPr>
            <p:spPr bwMode="auto">
              <a:xfrm>
                <a:off x="4905" y="3490"/>
                <a:ext cx="246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61" name="Rectangle 73"/>
              <p:cNvSpPr>
                <a:spLocks noChangeArrowheads="1"/>
              </p:cNvSpPr>
              <p:nvPr/>
            </p:nvSpPr>
            <p:spPr bwMode="auto">
              <a:xfrm>
                <a:off x="4659" y="2508"/>
                <a:ext cx="246" cy="245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62" name="Rectangle 74"/>
              <p:cNvSpPr>
                <a:spLocks noChangeArrowheads="1"/>
              </p:cNvSpPr>
              <p:nvPr/>
            </p:nvSpPr>
            <p:spPr bwMode="auto">
              <a:xfrm>
                <a:off x="4659" y="2753"/>
                <a:ext cx="246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63" name="Rectangle 75"/>
              <p:cNvSpPr>
                <a:spLocks noChangeArrowheads="1"/>
              </p:cNvSpPr>
              <p:nvPr/>
            </p:nvSpPr>
            <p:spPr bwMode="auto">
              <a:xfrm>
                <a:off x="4414" y="2753"/>
                <a:ext cx="245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64" name="Rectangle 76"/>
              <p:cNvSpPr>
                <a:spLocks noChangeArrowheads="1"/>
              </p:cNvSpPr>
              <p:nvPr/>
            </p:nvSpPr>
            <p:spPr bwMode="auto">
              <a:xfrm>
                <a:off x="4659" y="2999"/>
                <a:ext cx="246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65" name="Rectangle 77"/>
              <p:cNvSpPr>
                <a:spLocks noChangeArrowheads="1"/>
              </p:cNvSpPr>
              <p:nvPr/>
            </p:nvSpPr>
            <p:spPr bwMode="auto">
              <a:xfrm>
                <a:off x="4414" y="2999"/>
                <a:ext cx="245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66" name="Rectangle 78"/>
              <p:cNvSpPr>
                <a:spLocks noChangeArrowheads="1"/>
              </p:cNvSpPr>
              <p:nvPr/>
            </p:nvSpPr>
            <p:spPr bwMode="auto">
              <a:xfrm>
                <a:off x="4659" y="3245"/>
                <a:ext cx="246" cy="245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9010" name="Rectangle 79"/>
            <p:cNvSpPr>
              <a:spLocks noChangeArrowheads="1"/>
            </p:cNvSpPr>
            <p:nvPr/>
          </p:nvSpPr>
          <p:spPr bwMode="auto">
            <a:xfrm>
              <a:off x="6867402" y="1928664"/>
              <a:ext cx="319887" cy="320039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11" name="Rectangle 80"/>
            <p:cNvSpPr>
              <a:spLocks noChangeArrowheads="1"/>
            </p:cNvSpPr>
            <p:nvPr/>
          </p:nvSpPr>
          <p:spPr bwMode="auto">
            <a:xfrm>
              <a:off x="6548815" y="1609927"/>
              <a:ext cx="318587" cy="318737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12" name="Rectangle 81"/>
            <p:cNvSpPr>
              <a:spLocks noChangeArrowheads="1"/>
            </p:cNvSpPr>
            <p:nvPr/>
          </p:nvSpPr>
          <p:spPr bwMode="auto">
            <a:xfrm>
              <a:off x="6548815" y="1928664"/>
              <a:ext cx="318587" cy="320039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13" name="Rectangle 82"/>
            <p:cNvSpPr>
              <a:spLocks noChangeArrowheads="1"/>
            </p:cNvSpPr>
            <p:nvPr/>
          </p:nvSpPr>
          <p:spPr bwMode="auto">
            <a:xfrm>
              <a:off x="5270566" y="1289888"/>
              <a:ext cx="318587" cy="320039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14" name="Rectangle 83"/>
            <p:cNvSpPr>
              <a:spLocks noChangeArrowheads="1"/>
            </p:cNvSpPr>
            <p:nvPr/>
          </p:nvSpPr>
          <p:spPr bwMode="auto">
            <a:xfrm>
              <a:off x="5270566" y="1609927"/>
              <a:ext cx="318587" cy="318737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15" name="Rectangle 84"/>
            <p:cNvSpPr>
              <a:spLocks noChangeArrowheads="1"/>
            </p:cNvSpPr>
            <p:nvPr/>
          </p:nvSpPr>
          <p:spPr bwMode="auto">
            <a:xfrm>
              <a:off x="5270566" y="1928664"/>
              <a:ext cx="318587" cy="320039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16" name="Rectangle 85"/>
            <p:cNvSpPr>
              <a:spLocks noChangeArrowheads="1"/>
            </p:cNvSpPr>
            <p:nvPr/>
          </p:nvSpPr>
          <p:spPr bwMode="auto">
            <a:xfrm>
              <a:off x="4950679" y="1289888"/>
              <a:ext cx="319887" cy="320039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17" name="Rectangle 86"/>
            <p:cNvSpPr>
              <a:spLocks noChangeArrowheads="1"/>
            </p:cNvSpPr>
            <p:nvPr/>
          </p:nvSpPr>
          <p:spPr bwMode="auto">
            <a:xfrm>
              <a:off x="4950679" y="1609927"/>
              <a:ext cx="319887" cy="318737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18" name="Rectangle 87"/>
            <p:cNvSpPr>
              <a:spLocks noChangeArrowheads="1"/>
            </p:cNvSpPr>
            <p:nvPr/>
          </p:nvSpPr>
          <p:spPr bwMode="auto">
            <a:xfrm>
              <a:off x="4950679" y="1928664"/>
              <a:ext cx="319887" cy="320039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19" name="Rectangle 88"/>
            <p:cNvSpPr>
              <a:spLocks noChangeArrowheads="1"/>
            </p:cNvSpPr>
            <p:nvPr/>
          </p:nvSpPr>
          <p:spPr bwMode="auto">
            <a:xfrm>
              <a:off x="4630792" y="1289888"/>
              <a:ext cx="319887" cy="320039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20" name="Rectangle 89"/>
            <p:cNvSpPr>
              <a:spLocks noChangeArrowheads="1"/>
            </p:cNvSpPr>
            <p:nvPr/>
          </p:nvSpPr>
          <p:spPr bwMode="auto">
            <a:xfrm>
              <a:off x="4630792" y="1609927"/>
              <a:ext cx="319887" cy="318737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21" name="Rectangle 90"/>
            <p:cNvSpPr>
              <a:spLocks noChangeArrowheads="1"/>
            </p:cNvSpPr>
            <p:nvPr/>
          </p:nvSpPr>
          <p:spPr bwMode="auto">
            <a:xfrm>
              <a:off x="4630792" y="1928664"/>
              <a:ext cx="319887" cy="320039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22" name="Rectangle 91"/>
            <p:cNvSpPr>
              <a:spLocks noChangeArrowheads="1"/>
            </p:cNvSpPr>
            <p:nvPr/>
          </p:nvSpPr>
          <p:spPr bwMode="auto">
            <a:xfrm>
              <a:off x="2394181" y="1289888"/>
              <a:ext cx="318587" cy="320039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23" name="Rectangle 92"/>
            <p:cNvSpPr>
              <a:spLocks noChangeArrowheads="1"/>
            </p:cNvSpPr>
            <p:nvPr/>
          </p:nvSpPr>
          <p:spPr bwMode="auto">
            <a:xfrm>
              <a:off x="2394181" y="1609927"/>
              <a:ext cx="318587" cy="318737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24" name="Rectangle 93"/>
            <p:cNvSpPr>
              <a:spLocks noChangeArrowheads="1"/>
            </p:cNvSpPr>
            <p:nvPr/>
          </p:nvSpPr>
          <p:spPr bwMode="auto">
            <a:xfrm>
              <a:off x="2394181" y="1928664"/>
              <a:ext cx="318587" cy="320039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25" name="Rectangle 94"/>
            <p:cNvSpPr>
              <a:spLocks noChangeArrowheads="1"/>
            </p:cNvSpPr>
            <p:nvPr/>
          </p:nvSpPr>
          <p:spPr bwMode="auto">
            <a:xfrm>
              <a:off x="2394181" y="2248701"/>
              <a:ext cx="318587" cy="320039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26" name="Rectangle 95"/>
            <p:cNvSpPr>
              <a:spLocks noChangeArrowheads="1"/>
            </p:cNvSpPr>
            <p:nvPr/>
          </p:nvSpPr>
          <p:spPr bwMode="auto">
            <a:xfrm>
              <a:off x="2712768" y="1289888"/>
              <a:ext cx="319887" cy="320039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27" name="Rectangle 96"/>
            <p:cNvSpPr>
              <a:spLocks noChangeArrowheads="1"/>
            </p:cNvSpPr>
            <p:nvPr/>
          </p:nvSpPr>
          <p:spPr bwMode="auto">
            <a:xfrm>
              <a:off x="2712768" y="1609927"/>
              <a:ext cx="319887" cy="318737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28" name="Rectangle 97"/>
            <p:cNvSpPr>
              <a:spLocks noChangeArrowheads="1"/>
            </p:cNvSpPr>
            <p:nvPr/>
          </p:nvSpPr>
          <p:spPr bwMode="auto">
            <a:xfrm>
              <a:off x="2712768" y="1928664"/>
              <a:ext cx="319887" cy="320039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29" name="Rectangle 98"/>
            <p:cNvSpPr>
              <a:spLocks noChangeArrowheads="1"/>
            </p:cNvSpPr>
            <p:nvPr/>
          </p:nvSpPr>
          <p:spPr bwMode="auto">
            <a:xfrm>
              <a:off x="2712768" y="2248701"/>
              <a:ext cx="319887" cy="320039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30" name="Rectangle 99"/>
            <p:cNvSpPr>
              <a:spLocks noChangeArrowheads="1"/>
            </p:cNvSpPr>
            <p:nvPr/>
          </p:nvSpPr>
          <p:spPr bwMode="auto">
            <a:xfrm>
              <a:off x="3032656" y="1289888"/>
              <a:ext cx="319887" cy="320039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31" name="Rectangle 100"/>
            <p:cNvSpPr>
              <a:spLocks noChangeArrowheads="1"/>
            </p:cNvSpPr>
            <p:nvPr/>
          </p:nvSpPr>
          <p:spPr bwMode="auto">
            <a:xfrm>
              <a:off x="3032656" y="1609927"/>
              <a:ext cx="319887" cy="318737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32" name="Rectangle 101"/>
            <p:cNvSpPr>
              <a:spLocks noChangeArrowheads="1"/>
            </p:cNvSpPr>
            <p:nvPr/>
          </p:nvSpPr>
          <p:spPr bwMode="auto">
            <a:xfrm>
              <a:off x="3032656" y="1928664"/>
              <a:ext cx="319887" cy="320039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33" name="Rectangle 102"/>
            <p:cNvSpPr>
              <a:spLocks noChangeArrowheads="1"/>
            </p:cNvSpPr>
            <p:nvPr/>
          </p:nvSpPr>
          <p:spPr bwMode="auto">
            <a:xfrm>
              <a:off x="3032656" y="2248701"/>
              <a:ext cx="319887" cy="320039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34" name="Rectangle 103"/>
            <p:cNvSpPr>
              <a:spLocks noChangeArrowheads="1"/>
            </p:cNvSpPr>
            <p:nvPr/>
          </p:nvSpPr>
          <p:spPr bwMode="auto">
            <a:xfrm>
              <a:off x="3352542" y="1289888"/>
              <a:ext cx="319887" cy="320039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35" name="Rectangle 104"/>
            <p:cNvSpPr>
              <a:spLocks noChangeArrowheads="1"/>
            </p:cNvSpPr>
            <p:nvPr/>
          </p:nvSpPr>
          <p:spPr bwMode="auto">
            <a:xfrm>
              <a:off x="3352542" y="1609927"/>
              <a:ext cx="319887" cy="318737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36" name="Rectangle 105"/>
            <p:cNvSpPr>
              <a:spLocks noChangeArrowheads="1"/>
            </p:cNvSpPr>
            <p:nvPr/>
          </p:nvSpPr>
          <p:spPr bwMode="auto">
            <a:xfrm>
              <a:off x="3352542" y="1928664"/>
              <a:ext cx="319887" cy="320039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37" name="Rectangle 106"/>
            <p:cNvSpPr>
              <a:spLocks noChangeArrowheads="1"/>
            </p:cNvSpPr>
            <p:nvPr/>
          </p:nvSpPr>
          <p:spPr bwMode="auto">
            <a:xfrm>
              <a:off x="3352542" y="2248701"/>
              <a:ext cx="319887" cy="320039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38" name="Rectangle 107"/>
            <p:cNvSpPr>
              <a:spLocks noChangeArrowheads="1"/>
            </p:cNvSpPr>
            <p:nvPr/>
          </p:nvSpPr>
          <p:spPr bwMode="auto">
            <a:xfrm>
              <a:off x="3672429" y="1289888"/>
              <a:ext cx="318587" cy="320039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39" name="Rectangle 108"/>
            <p:cNvSpPr>
              <a:spLocks noChangeArrowheads="1"/>
            </p:cNvSpPr>
            <p:nvPr/>
          </p:nvSpPr>
          <p:spPr bwMode="auto">
            <a:xfrm>
              <a:off x="3672429" y="1609927"/>
              <a:ext cx="318587" cy="318737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40" name="Rectangle 109"/>
            <p:cNvSpPr>
              <a:spLocks noChangeArrowheads="1"/>
            </p:cNvSpPr>
            <p:nvPr/>
          </p:nvSpPr>
          <p:spPr bwMode="auto">
            <a:xfrm>
              <a:off x="3672429" y="1928664"/>
              <a:ext cx="318587" cy="320039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41" name="Rectangle 110"/>
            <p:cNvSpPr>
              <a:spLocks noChangeArrowheads="1"/>
            </p:cNvSpPr>
            <p:nvPr/>
          </p:nvSpPr>
          <p:spPr bwMode="auto">
            <a:xfrm>
              <a:off x="3672429" y="2248701"/>
              <a:ext cx="318587" cy="320039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42" name="Rectangle 111"/>
            <p:cNvSpPr>
              <a:spLocks noChangeArrowheads="1"/>
            </p:cNvSpPr>
            <p:nvPr/>
          </p:nvSpPr>
          <p:spPr bwMode="auto">
            <a:xfrm>
              <a:off x="3991017" y="1289888"/>
              <a:ext cx="319887" cy="320039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43" name="Rectangle 112"/>
            <p:cNvSpPr>
              <a:spLocks noChangeArrowheads="1"/>
            </p:cNvSpPr>
            <p:nvPr/>
          </p:nvSpPr>
          <p:spPr bwMode="auto">
            <a:xfrm>
              <a:off x="3991017" y="1609927"/>
              <a:ext cx="319887" cy="318737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44" name="Rectangle 113"/>
            <p:cNvSpPr>
              <a:spLocks noChangeArrowheads="1"/>
            </p:cNvSpPr>
            <p:nvPr/>
          </p:nvSpPr>
          <p:spPr bwMode="auto">
            <a:xfrm>
              <a:off x="3991017" y="1928664"/>
              <a:ext cx="319887" cy="320039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45" name="Rectangle 114"/>
            <p:cNvSpPr>
              <a:spLocks noChangeArrowheads="1"/>
            </p:cNvSpPr>
            <p:nvPr/>
          </p:nvSpPr>
          <p:spPr bwMode="auto">
            <a:xfrm>
              <a:off x="3991017" y="2248701"/>
              <a:ext cx="319887" cy="320039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46" name="Rectangle 115"/>
            <p:cNvSpPr>
              <a:spLocks noChangeArrowheads="1"/>
            </p:cNvSpPr>
            <p:nvPr/>
          </p:nvSpPr>
          <p:spPr bwMode="auto">
            <a:xfrm>
              <a:off x="4310904" y="1289888"/>
              <a:ext cx="319887" cy="320039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47" name="Rectangle 116"/>
            <p:cNvSpPr>
              <a:spLocks noChangeArrowheads="1"/>
            </p:cNvSpPr>
            <p:nvPr/>
          </p:nvSpPr>
          <p:spPr bwMode="auto">
            <a:xfrm>
              <a:off x="4310904" y="1609927"/>
              <a:ext cx="319887" cy="318737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48" name="Rectangle 117"/>
            <p:cNvSpPr>
              <a:spLocks noChangeArrowheads="1"/>
            </p:cNvSpPr>
            <p:nvPr/>
          </p:nvSpPr>
          <p:spPr bwMode="auto">
            <a:xfrm>
              <a:off x="4310904" y="1928664"/>
              <a:ext cx="319887" cy="320039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49" name="Rectangle 118"/>
            <p:cNvSpPr>
              <a:spLocks noChangeArrowheads="1"/>
            </p:cNvSpPr>
            <p:nvPr/>
          </p:nvSpPr>
          <p:spPr bwMode="auto">
            <a:xfrm>
              <a:off x="4310904" y="2248701"/>
              <a:ext cx="319887" cy="320039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9506" name="Rectangle 2"/>
          <p:cNvSpPr>
            <a:spLocks noChangeArrowheads="1"/>
          </p:cNvSpPr>
          <p:nvPr/>
        </p:nvSpPr>
        <p:spPr bwMode="auto">
          <a:xfrm>
            <a:off x="5700713" y="4021138"/>
            <a:ext cx="3167062" cy="2451100"/>
          </a:xfrm>
          <a:prstGeom prst="rect">
            <a:avLst/>
          </a:prstGeom>
          <a:solidFill>
            <a:srgbClr val="61F3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7" name="Rectangle 4"/>
          <p:cNvSpPr>
            <a:spLocks noChangeArrowheads="1"/>
          </p:cNvSpPr>
          <p:nvPr/>
        </p:nvSpPr>
        <p:spPr bwMode="auto">
          <a:xfrm>
            <a:off x="114300" y="280988"/>
            <a:ext cx="50546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A. To name, given the formula:</a:t>
            </a:r>
          </a:p>
        </p:txBody>
      </p:sp>
      <p:sp>
        <p:nvSpPr>
          <p:cNvPr id="38918" name="Rectangle 5"/>
          <p:cNvSpPr>
            <a:spLocks noChangeArrowheads="1"/>
          </p:cNvSpPr>
          <p:nvPr/>
        </p:nvSpPr>
        <p:spPr bwMode="auto">
          <a:xfrm>
            <a:off x="171450" y="977900"/>
            <a:ext cx="38163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342900" indent="-342900" algn="l">
              <a:buFontTx/>
              <a:buAutoNum type="arabicPeriod"/>
            </a:pPr>
            <a:r>
              <a:rPr lang="en-US" b="0"/>
              <a:t>Figure out charge on</a:t>
            </a:r>
          </a:p>
          <a:p>
            <a:pPr marL="342900" indent="-342900" algn="l"/>
            <a:r>
              <a:rPr lang="en-US" b="0"/>
              <a:t>   cation.</a:t>
            </a:r>
          </a:p>
        </p:txBody>
      </p:sp>
      <p:sp>
        <p:nvSpPr>
          <p:cNvPr id="38919" name="Rectangle 6"/>
          <p:cNvSpPr>
            <a:spLocks noChangeArrowheads="1"/>
          </p:cNvSpPr>
          <p:nvPr/>
        </p:nvSpPr>
        <p:spPr bwMode="auto">
          <a:xfrm>
            <a:off x="138113" y="1884363"/>
            <a:ext cx="397351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2. Write name of cation.</a:t>
            </a:r>
          </a:p>
        </p:txBody>
      </p:sp>
      <p:sp>
        <p:nvSpPr>
          <p:cNvPr id="38920" name="Rectangle 7"/>
          <p:cNvSpPr>
            <a:spLocks noChangeArrowheads="1"/>
          </p:cNvSpPr>
          <p:nvPr/>
        </p:nvSpPr>
        <p:spPr bwMode="auto">
          <a:xfrm>
            <a:off x="149225" y="2470150"/>
            <a:ext cx="5253038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3. Write Roman numerals</a:t>
            </a:r>
          </a:p>
          <a:p>
            <a:pPr algn="l"/>
            <a:r>
              <a:rPr lang="en-US" b="0"/>
              <a:t>    in ( ) to show cation’s charge.</a:t>
            </a:r>
          </a:p>
        </p:txBody>
      </p:sp>
      <p:sp>
        <p:nvSpPr>
          <p:cNvPr id="38921" name="Rectangle 8"/>
          <p:cNvSpPr>
            <a:spLocks noChangeArrowheads="1"/>
          </p:cNvSpPr>
          <p:nvPr/>
        </p:nvSpPr>
        <p:spPr bwMode="auto">
          <a:xfrm>
            <a:off x="147638" y="3400425"/>
            <a:ext cx="38957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4. Write name of anion.</a:t>
            </a:r>
          </a:p>
        </p:txBody>
      </p:sp>
      <p:sp>
        <p:nvSpPr>
          <p:cNvPr id="149513" name="Rectangle 9"/>
          <p:cNvSpPr>
            <a:spLocks noChangeArrowheads="1"/>
          </p:cNvSpPr>
          <p:nvPr/>
        </p:nvSpPr>
        <p:spPr bwMode="auto">
          <a:xfrm>
            <a:off x="844550" y="4041775"/>
            <a:ext cx="9747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rgbClr val="CC00FF"/>
                </a:solidFill>
              </a:rPr>
              <a:t>Fe</a:t>
            </a:r>
            <a:r>
              <a:rPr lang="en-US" b="0">
                <a:solidFill>
                  <a:srgbClr val="000066"/>
                </a:solidFill>
              </a:rPr>
              <a:t>O</a:t>
            </a:r>
            <a:r>
              <a:rPr lang="en-US" b="0"/>
              <a:t> </a:t>
            </a:r>
          </a:p>
        </p:txBody>
      </p:sp>
      <p:sp>
        <p:nvSpPr>
          <p:cNvPr id="149514" name="Rectangle 10"/>
          <p:cNvSpPr>
            <a:spLocks noChangeArrowheads="1"/>
          </p:cNvSpPr>
          <p:nvPr/>
        </p:nvSpPr>
        <p:spPr bwMode="auto">
          <a:xfrm>
            <a:off x="847725" y="4664075"/>
            <a:ext cx="1244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rgbClr val="CC00FF"/>
                </a:solidFill>
              </a:rPr>
              <a:t>Fe</a:t>
            </a:r>
            <a:r>
              <a:rPr lang="en-US" b="0" baseline="-25000">
                <a:solidFill>
                  <a:schemeClr val="tx1"/>
                </a:solidFill>
              </a:rPr>
              <a:t>2</a:t>
            </a:r>
            <a:r>
              <a:rPr lang="en-US" b="0">
                <a:solidFill>
                  <a:srgbClr val="000066"/>
                </a:solidFill>
              </a:rPr>
              <a:t>O</a:t>
            </a:r>
            <a:r>
              <a:rPr lang="en-US" b="0" baseline="-25000">
                <a:solidFill>
                  <a:schemeClr val="tx1"/>
                </a:solidFill>
              </a:rPr>
              <a:t>3</a:t>
            </a:r>
            <a:r>
              <a:rPr lang="en-US" b="0"/>
              <a:t> </a:t>
            </a:r>
          </a:p>
        </p:txBody>
      </p:sp>
      <p:sp>
        <p:nvSpPr>
          <p:cNvPr id="149515" name="Rectangle 11"/>
          <p:cNvSpPr>
            <a:spLocks noChangeArrowheads="1"/>
          </p:cNvSpPr>
          <p:nvPr/>
        </p:nvSpPr>
        <p:spPr bwMode="auto">
          <a:xfrm>
            <a:off x="865188" y="5314950"/>
            <a:ext cx="10937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rgbClr val="CC00FF"/>
                </a:solidFill>
              </a:rPr>
              <a:t>Cu</a:t>
            </a:r>
            <a:r>
              <a:rPr lang="en-US" b="0">
                <a:solidFill>
                  <a:srgbClr val="000066"/>
                </a:solidFill>
              </a:rPr>
              <a:t>Br</a:t>
            </a:r>
            <a:r>
              <a:rPr lang="en-US" b="0"/>
              <a:t> </a:t>
            </a:r>
          </a:p>
        </p:txBody>
      </p:sp>
      <p:sp>
        <p:nvSpPr>
          <p:cNvPr id="149516" name="Rectangle 12"/>
          <p:cNvSpPr>
            <a:spLocks noChangeArrowheads="1"/>
          </p:cNvSpPr>
          <p:nvPr/>
        </p:nvSpPr>
        <p:spPr bwMode="auto">
          <a:xfrm>
            <a:off x="858838" y="5965825"/>
            <a:ext cx="12287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rgbClr val="CC00FF"/>
                </a:solidFill>
              </a:rPr>
              <a:t>Cu</a:t>
            </a:r>
            <a:r>
              <a:rPr lang="en-US" b="0">
                <a:solidFill>
                  <a:srgbClr val="000066"/>
                </a:solidFill>
              </a:rPr>
              <a:t>Br</a:t>
            </a:r>
            <a:r>
              <a:rPr lang="en-US" b="0" baseline="-25000">
                <a:solidFill>
                  <a:schemeClr val="tx1"/>
                </a:solidFill>
              </a:rPr>
              <a:t>2</a:t>
            </a:r>
            <a:r>
              <a:rPr lang="en-US" b="0"/>
              <a:t> </a:t>
            </a:r>
          </a:p>
        </p:txBody>
      </p:sp>
      <p:grpSp>
        <p:nvGrpSpPr>
          <p:cNvPr id="4" name="Group 124"/>
          <p:cNvGrpSpPr>
            <a:grpSpLocks/>
          </p:cNvGrpSpPr>
          <p:nvPr/>
        </p:nvGrpSpPr>
        <p:grpSpPr bwMode="auto">
          <a:xfrm>
            <a:off x="6010275" y="476250"/>
            <a:ext cx="1441450" cy="1265238"/>
            <a:chOff x="3776" y="240"/>
            <a:chExt cx="908" cy="797"/>
          </a:xfrm>
        </p:grpSpPr>
        <p:grpSp>
          <p:nvGrpSpPr>
            <p:cNvPr id="38952" name="Group 125"/>
            <p:cNvGrpSpPr>
              <a:grpSpLocks/>
            </p:cNvGrpSpPr>
            <p:nvPr/>
          </p:nvGrpSpPr>
          <p:grpSpPr bwMode="auto">
            <a:xfrm>
              <a:off x="4252" y="240"/>
              <a:ext cx="432" cy="793"/>
              <a:chOff x="4252" y="240"/>
              <a:chExt cx="432" cy="793"/>
            </a:xfrm>
          </p:grpSpPr>
          <p:sp>
            <p:nvSpPr>
              <p:cNvPr id="38956" name="Rectangle 126"/>
              <p:cNvSpPr>
                <a:spLocks noChangeArrowheads="1"/>
              </p:cNvSpPr>
              <p:nvPr/>
            </p:nvSpPr>
            <p:spPr bwMode="auto">
              <a:xfrm>
                <a:off x="4252" y="240"/>
                <a:ext cx="43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b="0">
                    <a:solidFill>
                      <a:schemeClr val="tx1"/>
                    </a:solidFill>
                  </a:rPr>
                  <a:t>Cu</a:t>
                </a:r>
              </a:p>
            </p:txBody>
          </p:sp>
          <p:sp>
            <p:nvSpPr>
              <p:cNvPr id="38957" name="Line 127"/>
              <p:cNvSpPr>
                <a:spLocks noChangeShapeType="1"/>
              </p:cNvSpPr>
              <p:nvPr/>
            </p:nvSpPr>
            <p:spPr bwMode="auto">
              <a:xfrm>
                <a:off x="4453" y="531"/>
                <a:ext cx="9" cy="50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953" name="Group 128"/>
            <p:cNvGrpSpPr>
              <a:grpSpLocks/>
            </p:cNvGrpSpPr>
            <p:nvPr/>
          </p:nvGrpSpPr>
          <p:grpSpPr bwMode="auto">
            <a:xfrm>
              <a:off x="3776" y="396"/>
              <a:ext cx="432" cy="641"/>
              <a:chOff x="3776" y="396"/>
              <a:chExt cx="432" cy="641"/>
            </a:xfrm>
          </p:grpSpPr>
          <p:sp>
            <p:nvSpPr>
              <p:cNvPr id="38954" name="Rectangle 129"/>
              <p:cNvSpPr>
                <a:spLocks noChangeArrowheads="1"/>
              </p:cNvSpPr>
              <p:nvPr/>
            </p:nvSpPr>
            <p:spPr bwMode="auto">
              <a:xfrm>
                <a:off x="3776" y="396"/>
                <a:ext cx="43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b="0">
                    <a:solidFill>
                      <a:schemeClr val="tx1"/>
                    </a:solidFill>
                  </a:rPr>
                  <a:t>Fe</a:t>
                </a:r>
              </a:p>
            </p:txBody>
          </p:sp>
          <p:sp>
            <p:nvSpPr>
              <p:cNvPr id="38955" name="Line 130"/>
              <p:cNvSpPr>
                <a:spLocks noChangeShapeType="1"/>
              </p:cNvSpPr>
              <p:nvPr/>
            </p:nvSpPr>
            <p:spPr bwMode="auto">
              <a:xfrm>
                <a:off x="3991" y="681"/>
                <a:ext cx="19" cy="356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49635" name="Text Box 131"/>
          <p:cNvSpPr txBox="1">
            <a:spLocks noChangeArrowheads="1"/>
          </p:cNvSpPr>
          <p:nvPr/>
        </p:nvSpPr>
        <p:spPr bwMode="auto">
          <a:xfrm>
            <a:off x="5721350" y="2832100"/>
            <a:ext cx="3148013" cy="1033463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b="0" u="sng">
                <a:solidFill>
                  <a:schemeClr val="tx1"/>
                </a:solidFill>
              </a:rPr>
              <a:t>Stock System</a:t>
            </a:r>
            <a:endParaRPr lang="en-US" b="0">
              <a:solidFill>
                <a:schemeClr val="tx1"/>
              </a:solidFill>
            </a:endParaRPr>
          </a:p>
          <a:p>
            <a:r>
              <a:rPr lang="en-US" b="0">
                <a:solidFill>
                  <a:schemeClr val="tx1"/>
                </a:solidFill>
              </a:rPr>
              <a:t>of nomenclature</a:t>
            </a:r>
          </a:p>
        </p:txBody>
      </p:sp>
      <p:sp>
        <p:nvSpPr>
          <p:cNvPr id="149637" name="Rectangle 133"/>
          <p:cNvSpPr>
            <a:spLocks noChangeArrowheads="1"/>
          </p:cNvSpPr>
          <p:nvPr/>
        </p:nvSpPr>
        <p:spPr bwMode="auto">
          <a:xfrm>
            <a:off x="3128963" y="4041775"/>
            <a:ext cx="8286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 dirty="0">
                <a:solidFill>
                  <a:srgbClr val="000066"/>
                </a:solidFill>
              </a:rPr>
              <a:t>O</a:t>
            </a:r>
            <a:r>
              <a:rPr lang="en-US" b="0" baseline="30000" dirty="0">
                <a:solidFill>
                  <a:srgbClr val="000066"/>
                </a:solidFill>
              </a:rPr>
              <a:t>2–</a:t>
            </a:r>
            <a:r>
              <a:rPr lang="en-US" b="0" dirty="0">
                <a:solidFill>
                  <a:srgbClr val="000066"/>
                </a:solidFill>
              </a:rPr>
              <a:t> </a:t>
            </a:r>
          </a:p>
        </p:txBody>
      </p:sp>
      <p:sp>
        <p:nvSpPr>
          <p:cNvPr id="149638" name="Rectangle 134"/>
          <p:cNvSpPr>
            <a:spLocks noChangeArrowheads="1"/>
          </p:cNvSpPr>
          <p:nvPr/>
        </p:nvSpPr>
        <p:spPr bwMode="auto">
          <a:xfrm>
            <a:off x="5759450" y="4040188"/>
            <a:ext cx="22637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rgbClr val="CC00FF"/>
                </a:solidFill>
              </a:rPr>
              <a:t>iron(II)</a:t>
            </a:r>
            <a:r>
              <a:rPr lang="en-US" b="0">
                <a:solidFill>
                  <a:schemeClr val="tx1"/>
                </a:solidFill>
              </a:rPr>
              <a:t> </a:t>
            </a:r>
            <a:r>
              <a:rPr lang="en-US" b="0">
                <a:solidFill>
                  <a:srgbClr val="000066"/>
                </a:solidFill>
              </a:rPr>
              <a:t>oxide</a:t>
            </a:r>
            <a:r>
              <a:rPr lang="en-US" b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49639" name="Rectangle 135"/>
          <p:cNvSpPr>
            <a:spLocks noChangeArrowheads="1"/>
          </p:cNvSpPr>
          <p:nvPr/>
        </p:nvSpPr>
        <p:spPr bwMode="auto">
          <a:xfrm>
            <a:off x="2922588" y="4664075"/>
            <a:ext cx="8334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rgbClr val="CC00FF"/>
                </a:solidFill>
              </a:rPr>
              <a:t>Fe</a:t>
            </a:r>
            <a:r>
              <a:rPr lang="en-US" b="0" baseline="30000">
                <a:solidFill>
                  <a:srgbClr val="CC00FF"/>
                </a:solidFill>
              </a:rPr>
              <a:t>?</a:t>
            </a:r>
            <a:r>
              <a:rPr lang="en-US" b="0">
                <a:solidFill>
                  <a:srgbClr val="CC00FF"/>
                </a:solidFill>
              </a:rPr>
              <a:t> </a:t>
            </a:r>
          </a:p>
        </p:txBody>
      </p:sp>
      <p:sp>
        <p:nvSpPr>
          <p:cNvPr id="149640" name="Rectangle 136"/>
          <p:cNvSpPr>
            <a:spLocks noChangeArrowheads="1"/>
          </p:cNvSpPr>
          <p:nvPr/>
        </p:nvSpPr>
        <p:spPr bwMode="auto">
          <a:xfrm>
            <a:off x="3789363" y="4664075"/>
            <a:ext cx="8286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rgbClr val="000066"/>
                </a:solidFill>
              </a:rPr>
              <a:t>O</a:t>
            </a:r>
            <a:r>
              <a:rPr lang="en-US" b="0" baseline="30000">
                <a:solidFill>
                  <a:srgbClr val="000066"/>
                </a:solidFill>
              </a:rPr>
              <a:t>2–</a:t>
            </a:r>
            <a:r>
              <a:rPr lang="en-US" b="0">
                <a:solidFill>
                  <a:srgbClr val="000066"/>
                </a:solidFill>
              </a:rPr>
              <a:t> </a:t>
            </a:r>
          </a:p>
        </p:txBody>
      </p:sp>
      <p:sp>
        <p:nvSpPr>
          <p:cNvPr id="149641" name="Rectangle 137"/>
          <p:cNvSpPr>
            <a:spLocks noChangeArrowheads="1"/>
          </p:cNvSpPr>
          <p:nvPr/>
        </p:nvSpPr>
        <p:spPr bwMode="auto">
          <a:xfrm>
            <a:off x="5751513" y="4665663"/>
            <a:ext cx="2362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rgbClr val="CC00FF"/>
                </a:solidFill>
              </a:rPr>
              <a:t>iron(III)</a:t>
            </a:r>
            <a:r>
              <a:rPr lang="en-US" b="0">
                <a:solidFill>
                  <a:schemeClr val="tx1"/>
                </a:solidFill>
              </a:rPr>
              <a:t> </a:t>
            </a:r>
            <a:r>
              <a:rPr lang="en-US" b="0">
                <a:solidFill>
                  <a:srgbClr val="000066"/>
                </a:solidFill>
              </a:rPr>
              <a:t>oxide</a:t>
            </a:r>
            <a:r>
              <a:rPr lang="en-US" b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49644" name="Rectangle 140"/>
          <p:cNvSpPr>
            <a:spLocks noChangeArrowheads="1"/>
          </p:cNvSpPr>
          <p:nvPr/>
        </p:nvSpPr>
        <p:spPr bwMode="auto">
          <a:xfrm>
            <a:off x="2236788" y="5316538"/>
            <a:ext cx="8731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rgbClr val="CC00FF"/>
                </a:solidFill>
              </a:rPr>
              <a:t>Cu</a:t>
            </a:r>
            <a:r>
              <a:rPr lang="en-US" b="0" baseline="30000">
                <a:solidFill>
                  <a:srgbClr val="CC00FF"/>
                </a:solidFill>
              </a:rPr>
              <a:t>?</a:t>
            </a:r>
            <a:r>
              <a:rPr lang="en-US" b="0">
                <a:solidFill>
                  <a:srgbClr val="CC00FF"/>
                </a:solidFill>
              </a:rPr>
              <a:t> </a:t>
            </a:r>
          </a:p>
        </p:txBody>
      </p:sp>
      <p:sp>
        <p:nvSpPr>
          <p:cNvPr id="149645" name="Rectangle 141"/>
          <p:cNvSpPr>
            <a:spLocks noChangeArrowheads="1"/>
          </p:cNvSpPr>
          <p:nvPr/>
        </p:nvSpPr>
        <p:spPr bwMode="auto">
          <a:xfrm>
            <a:off x="3105150" y="5316538"/>
            <a:ext cx="7731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rgbClr val="000066"/>
                </a:solidFill>
              </a:rPr>
              <a:t>Br</a:t>
            </a:r>
            <a:r>
              <a:rPr lang="en-US" b="0" baseline="30000">
                <a:solidFill>
                  <a:srgbClr val="000066"/>
                </a:solidFill>
              </a:rPr>
              <a:t>–</a:t>
            </a:r>
            <a:r>
              <a:rPr lang="en-US" b="0">
                <a:solidFill>
                  <a:srgbClr val="000066"/>
                </a:solidFill>
              </a:rPr>
              <a:t> </a:t>
            </a:r>
          </a:p>
        </p:txBody>
      </p:sp>
      <p:sp>
        <p:nvSpPr>
          <p:cNvPr id="149646" name="Rectangle 142"/>
          <p:cNvSpPr>
            <a:spLocks noChangeArrowheads="1"/>
          </p:cNvSpPr>
          <p:nvPr/>
        </p:nvSpPr>
        <p:spPr bwMode="auto">
          <a:xfrm>
            <a:off x="5762625" y="5316538"/>
            <a:ext cx="30972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rgbClr val="CC00FF"/>
                </a:solidFill>
              </a:rPr>
              <a:t>copper(I)</a:t>
            </a:r>
            <a:r>
              <a:rPr lang="en-US" b="0">
                <a:solidFill>
                  <a:schemeClr val="tx1"/>
                </a:solidFill>
              </a:rPr>
              <a:t> </a:t>
            </a:r>
            <a:r>
              <a:rPr lang="en-US" b="0">
                <a:solidFill>
                  <a:srgbClr val="000066"/>
                </a:solidFill>
              </a:rPr>
              <a:t>bromide</a:t>
            </a:r>
            <a:r>
              <a:rPr lang="en-US" b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49647" name="Rectangle 143"/>
          <p:cNvSpPr>
            <a:spLocks noChangeArrowheads="1"/>
          </p:cNvSpPr>
          <p:nvPr/>
        </p:nvSpPr>
        <p:spPr bwMode="auto">
          <a:xfrm>
            <a:off x="2235200" y="5973763"/>
            <a:ext cx="10144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rgbClr val="CC00FF"/>
                </a:solidFill>
              </a:rPr>
              <a:t>Cu</a:t>
            </a:r>
            <a:r>
              <a:rPr lang="en-US" b="0" baseline="30000">
                <a:solidFill>
                  <a:srgbClr val="CC00FF"/>
                </a:solidFill>
              </a:rPr>
              <a:t>2+</a:t>
            </a:r>
            <a:r>
              <a:rPr lang="en-US">
                <a:solidFill>
                  <a:srgbClr val="CC00FF"/>
                </a:solidFill>
              </a:rPr>
              <a:t> </a:t>
            </a:r>
          </a:p>
        </p:txBody>
      </p:sp>
      <p:sp>
        <p:nvSpPr>
          <p:cNvPr id="149648" name="Rectangle 144"/>
          <p:cNvSpPr>
            <a:spLocks noChangeArrowheads="1"/>
          </p:cNvSpPr>
          <p:nvPr/>
        </p:nvSpPr>
        <p:spPr bwMode="auto">
          <a:xfrm>
            <a:off x="3095625" y="5970588"/>
            <a:ext cx="7731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rgbClr val="000066"/>
                </a:solidFill>
              </a:rPr>
              <a:t>Br</a:t>
            </a:r>
            <a:r>
              <a:rPr lang="en-US" b="0" baseline="30000">
                <a:solidFill>
                  <a:srgbClr val="000066"/>
                </a:solidFill>
              </a:rPr>
              <a:t>–</a:t>
            </a:r>
            <a:r>
              <a:rPr lang="en-US">
                <a:solidFill>
                  <a:srgbClr val="000066"/>
                </a:solidFill>
              </a:rPr>
              <a:t> </a:t>
            </a:r>
          </a:p>
        </p:txBody>
      </p:sp>
      <p:sp>
        <p:nvSpPr>
          <p:cNvPr id="149649" name="Rectangle 145"/>
          <p:cNvSpPr>
            <a:spLocks noChangeArrowheads="1"/>
          </p:cNvSpPr>
          <p:nvPr/>
        </p:nvSpPr>
        <p:spPr bwMode="auto">
          <a:xfrm>
            <a:off x="5762625" y="5970588"/>
            <a:ext cx="31956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rgbClr val="CC00FF"/>
                </a:solidFill>
              </a:rPr>
              <a:t>copper(II)</a:t>
            </a:r>
            <a:r>
              <a:rPr lang="en-US" b="0">
                <a:solidFill>
                  <a:schemeClr val="tx1"/>
                </a:solidFill>
              </a:rPr>
              <a:t> </a:t>
            </a:r>
            <a:r>
              <a:rPr lang="en-US" b="0">
                <a:solidFill>
                  <a:srgbClr val="000066"/>
                </a:solidFill>
              </a:rPr>
              <a:t>bromide</a:t>
            </a:r>
            <a:r>
              <a:rPr lang="en-US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49650" name="Rectangle 146"/>
          <p:cNvSpPr>
            <a:spLocks noChangeArrowheads="1"/>
          </p:cNvSpPr>
          <p:nvPr/>
        </p:nvSpPr>
        <p:spPr bwMode="auto">
          <a:xfrm>
            <a:off x="2209800" y="4662488"/>
            <a:ext cx="8334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rgbClr val="CC00FF"/>
                </a:solidFill>
              </a:rPr>
              <a:t>Fe</a:t>
            </a:r>
            <a:r>
              <a:rPr lang="en-US" b="0" baseline="30000">
                <a:solidFill>
                  <a:srgbClr val="CC00FF"/>
                </a:solidFill>
              </a:rPr>
              <a:t>?</a:t>
            </a:r>
            <a:r>
              <a:rPr lang="en-US" b="0">
                <a:solidFill>
                  <a:srgbClr val="CC00FF"/>
                </a:solidFill>
              </a:rPr>
              <a:t> </a:t>
            </a:r>
          </a:p>
        </p:txBody>
      </p:sp>
      <p:sp>
        <p:nvSpPr>
          <p:cNvPr id="149651" name="Rectangle 147"/>
          <p:cNvSpPr>
            <a:spLocks noChangeArrowheads="1"/>
          </p:cNvSpPr>
          <p:nvPr/>
        </p:nvSpPr>
        <p:spPr bwMode="auto">
          <a:xfrm>
            <a:off x="3881438" y="5975350"/>
            <a:ext cx="7731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rgbClr val="000066"/>
                </a:solidFill>
              </a:rPr>
              <a:t>Br</a:t>
            </a:r>
            <a:r>
              <a:rPr lang="en-US" b="0" baseline="30000">
                <a:solidFill>
                  <a:srgbClr val="000066"/>
                </a:solidFill>
              </a:rPr>
              <a:t>–</a:t>
            </a:r>
            <a:r>
              <a:rPr lang="en-US">
                <a:solidFill>
                  <a:srgbClr val="000066"/>
                </a:solidFill>
              </a:rPr>
              <a:t> </a:t>
            </a:r>
          </a:p>
        </p:txBody>
      </p:sp>
      <p:sp>
        <p:nvSpPr>
          <p:cNvPr id="149652" name="Rectangle 148"/>
          <p:cNvSpPr>
            <a:spLocks noChangeArrowheads="1"/>
          </p:cNvSpPr>
          <p:nvPr/>
        </p:nvSpPr>
        <p:spPr bwMode="auto">
          <a:xfrm>
            <a:off x="4341813" y="4662488"/>
            <a:ext cx="8286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rgbClr val="000066"/>
                </a:solidFill>
              </a:rPr>
              <a:t>O</a:t>
            </a:r>
            <a:r>
              <a:rPr lang="en-US" b="0" baseline="30000">
                <a:solidFill>
                  <a:srgbClr val="000066"/>
                </a:solidFill>
              </a:rPr>
              <a:t>2–</a:t>
            </a:r>
            <a:r>
              <a:rPr lang="en-US" b="0">
                <a:solidFill>
                  <a:srgbClr val="000066"/>
                </a:solidFill>
              </a:rPr>
              <a:t> </a:t>
            </a:r>
          </a:p>
        </p:txBody>
      </p:sp>
      <p:sp>
        <p:nvSpPr>
          <p:cNvPr id="149653" name="Rectangle 149"/>
          <p:cNvSpPr>
            <a:spLocks noChangeArrowheads="1"/>
          </p:cNvSpPr>
          <p:nvPr/>
        </p:nvSpPr>
        <p:spPr bwMode="auto">
          <a:xfrm>
            <a:off x="4892675" y="4664075"/>
            <a:ext cx="8286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rgbClr val="000066"/>
                </a:solidFill>
              </a:rPr>
              <a:t>O</a:t>
            </a:r>
            <a:r>
              <a:rPr lang="en-US" b="0" baseline="30000">
                <a:solidFill>
                  <a:srgbClr val="000066"/>
                </a:solidFill>
              </a:rPr>
              <a:t>2–</a:t>
            </a:r>
            <a:r>
              <a:rPr lang="en-US" b="0">
                <a:solidFill>
                  <a:srgbClr val="000066"/>
                </a:solidFill>
              </a:rPr>
              <a:t> </a:t>
            </a:r>
          </a:p>
        </p:txBody>
      </p:sp>
      <p:sp>
        <p:nvSpPr>
          <p:cNvPr id="149657" name="Rectangle 153"/>
          <p:cNvSpPr>
            <a:spLocks noChangeArrowheads="1"/>
          </p:cNvSpPr>
          <p:nvPr/>
        </p:nvSpPr>
        <p:spPr bwMode="auto">
          <a:xfrm>
            <a:off x="2241550" y="5321300"/>
            <a:ext cx="8794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rgbClr val="CC00FF"/>
                </a:solidFill>
              </a:rPr>
              <a:t>Cu</a:t>
            </a:r>
            <a:r>
              <a:rPr lang="en-US" b="0" baseline="30000">
                <a:solidFill>
                  <a:srgbClr val="CC00FF"/>
                </a:solidFill>
              </a:rPr>
              <a:t>+</a:t>
            </a:r>
            <a:r>
              <a:rPr lang="en-US">
                <a:solidFill>
                  <a:srgbClr val="CC00FF"/>
                </a:solidFill>
              </a:rPr>
              <a:t> </a:t>
            </a:r>
          </a:p>
        </p:txBody>
      </p:sp>
      <p:sp>
        <p:nvSpPr>
          <p:cNvPr id="149658" name="Rectangle 154"/>
          <p:cNvSpPr>
            <a:spLocks noChangeArrowheads="1"/>
          </p:cNvSpPr>
          <p:nvPr/>
        </p:nvSpPr>
        <p:spPr bwMode="auto">
          <a:xfrm>
            <a:off x="2225675" y="5975350"/>
            <a:ext cx="8731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rgbClr val="CC00FF"/>
                </a:solidFill>
              </a:rPr>
              <a:t>Cu</a:t>
            </a:r>
            <a:r>
              <a:rPr lang="en-US" b="0" baseline="30000">
                <a:solidFill>
                  <a:srgbClr val="CC00FF"/>
                </a:solidFill>
              </a:rPr>
              <a:t>?</a:t>
            </a:r>
            <a:r>
              <a:rPr lang="en-US">
                <a:solidFill>
                  <a:srgbClr val="CC00FF"/>
                </a:solidFill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496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496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96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49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9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49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9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96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9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9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96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9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9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1496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49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9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9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4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9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9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9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96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9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9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96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9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9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96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9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9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96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9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9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1496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9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1" dur="2000"/>
                                        <p:tgtEl>
                                          <p:spTgt spid="1496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149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149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49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49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5" dur="1000"/>
                                        <p:tgtEl>
                                          <p:spTgt spid="149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96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9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9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96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9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9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7" dur="2000"/>
                                        <p:tgtEl>
                                          <p:spTgt spid="1496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2000"/>
                                        <p:tgtEl>
                                          <p:spTgt spid="149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49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49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8" dur="1000"/>
                                        <p:tgtEl>
                                          <p:spTgt spid="149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96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9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9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96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9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9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96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9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9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9" dur="2000"/>
                                        <p:tgtEl>
                                          <p:spTgt spid="1496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9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2000"/>
                                        <p:tgtEl>
                                          <p:spTgt spid="149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49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149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0" dur="1000"/>
                                        <p:tgtEl>
                                          <p:spTgt spid="149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000"/>
                            </p:stCondLst>
                            <p:childTnLst>
                              <p:par>
                                <p:cTn id="1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4" dur="500"/>
                                        <p:tgtEl>
                                          <p:spTgt spid="149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656" grpId="0"/>
      <p:bldP spid="149655" grpId="0"/>
      <p:bldP spid="149636" grpId="0"/>
      <p:bldP spid="149636" grpId="1"/>
      <p:bldP spid="149654" grpId="0"/>
      <p:bldP spid="149506" grpId="0" animBg="1"/>
      <p:bldP spid="149635" grpId="0" animBg="1"/>
      <p:bldP spid="149637" grpId="0"/>
      <p:bldP spid="149638" grpId="0"/>
      <p:bldP spid="149639" grpId="0"/>
      <p:bldP spid="149639" grpId="1"/>
      <p:bldP spid="149640" grpId="0"/>
      <p:bldP spid="149641" grpId="0"/>
      <p:bldP spid="149644" grpId="0"/>
      <p:bldP spid="149644" grpId="1"/>
      <p:bldP spid="149645" grpId="0"/>
      <p:bldP spid="149646" grpId="0"/>
      <p:bldP spid="149647" grpId="0"/>
      <p:bldP spid="149648" grpId="0"/>
      <p:bldP spid="149649" grpId="0"/>
      <p:bldP spid="149650" grpId="0"/>
      <p:bldP spid="149650" grpId="1"/>
      <p:bldP spid="149651" grpId="0"/>
      <p:bldP spid="149652" grpId="0"/>
      <p:bldP spid="149653" grpId="0"/>
      <p:bldP spid="149657" grpId="0"/>
      <p:bldP spid="149658" grpId="0"/>
      <p:bldP spid="149658" grpI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Group 133"/>
          <p:cNvGrpSpPr>
            <a:grpSpLocks/>
          </p:cNvGrpSpPr>
          <p:nvPr/>
        </p:nvGrpSpPr>
        <p:grpSpPr bwMode="auto">
          <a:xfrm>
            <a:off x="2324100" y="2214563"/>
            <a:ext cx="4322763" cy="1682750"/>
            <a:chOff x="1754406" y="331075"/>
            <a:chExt cx="5752774" cy="2237665"/>
          </a:xfrm>
        </p:grpSpPr>
        <p:sp>
          <p:nvSpPr>
            <p:cNvPr id="39961" name="Rectangle 10"/>
            <p:cNvSpPr>
              <a:spLocks noChangeArrowheads="1"/>
            </p:cNvSpPr>
            <p:nvPr/>
          </p:nvSpPr>
          <p:spPr bwMode="auto">
            <a:xfrm>
              <a:off x="2712768" y="1289888"/>
              <a:ext cx="319887" cy="1278852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2" name="Rectangle 11"/>
            <p:cNvSpPr>
              <a:spLocks noChangeArrowheads="1"/>
            </p:cNvSpPr>
            <p:nvPr/>
          </p:nvSpPr>
          <p:spPr bwMode="auto">
            <a:xfrm>
              <a:off x="3032656" y="1289888"/>
              <a:ext cx="319887" cy="1278852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3" name="Rectangle 12"/>
            <p:cNvSpPr>
              <a:spLocks noChangeArrowheads="1"/>
            </p:cNvSpPr>
            <p:nvPr/>
          </p:nvSpPr>
          <p:spPr bwMode="auto">
            <a:xfrm>
              <a:off x="3352542" y="1289888"/>
              <a:ext cx="319887" cy="1278852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4" name="Rectangle 13"/>
            <p:cNvSpPr>
              <a:spLocks noChangeArrowheads="1"/>
            </p:cNvSpPr>
            <p:nvPr/>
          </p:nvSpPr>
          <p:spPr bwMode="auto">
            <a:xfrm>
              <a:off x="3672429" y="1289888"/>
              <a:ext cx="318587" cy="1278852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5" name="Rectangle 14"/>
            <p:cNvSpPr>
              <a:spLocks noChangeArrowheads="1"/>
            </p:cNvSpPr>
            <p:nvPr/>
          </p:nvSpPr>
          <p:spPr bwMode="auto">
            <a:xfrm>
              <a:off x="2074293" y="651114"/>
              <a:ext cx="319887" cy="1917626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6" name="Rectangle 15"/>
            <p:cNvSpPr>
              <a:spLocks noChangeArrowheads="1"/>
            </p:cNvSpPr>
            <p:nvPr/>
          </p:nvSpPr>
          <p:spPr bwMode="auto">
            <a:xfrm>
              <a:off x="1754406" y="331075"/>
              <a:ext cx="319887" cy="2237665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7" name="Rectangle 16"/>
            <p:cNvSpPr>
              <a:spLocks noChangeArrowheads="1"/>
            </p:cNvSpPr>
            <p:nvPr/>
          </p:nvSpPr>
          <p:spPr bwMode="auto">
            <a:xfrm>
              <a:off x="3991017" y="1289888"/>
              <a:ext cx="319887" cy="1278852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8" name="Rectangle 17"/>
            <p:cNvSpPr>
              <a:spLocks noChangeArrowheads="1"/>
            </p:cNvSpPr>
            <p:nvPr/>
          </p:nvSpPr>
          <p:spPr bwMode="auto">
            <a:xfrm>
              <a:off x="4310904" y="1289888"/>
              <a:ext cx="319887" cy="1278852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9" name="Rectangle 18"/>
            <p:cNvSpPr>
              <a:spLocks noChangeArrowheads="1"/>
            </p:cNvSpPr>
            <p:nvPr/>
          </p:nvSpPr>
          <p:spPr bwMode="auto">
            <a:xfrm>
              <a:off x="5270566" y="1289888"/>
              <a:ext cx="318587" cy="958813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70" name="Rectangle 19"/>
            <p:cNvSpPr>
              <a:spLocks noChangeArrowheads="1"/>
            </p:cNvSpPr>
            <p:nvPr/>
          </p:nvSpPr>
          <p:spPr bwMode="auto">
            <a:xfrm>
              <a:off x="5589154" y="651114"/>
              <a:ext cx="319887" cy="1597589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71" name="Rectangle 20"/>
            <p:cNvSpPr>
              <a:spLocks noChangeArrowheads="1"/>
            </p:cNvSpPr>
            <p:nvPr/>
          </p:nvSpPr>
          <p:spPr bwMode="auto">
            <a:xfrm>
              <a:off x="5909041" y="651114"/>
              <a:ext cx="319887" cy="1597589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72" name="Rectangle 21"/>
            <p:cNvSpPr>
              <a:spLocks noChangeArrowheads="1"/>
            </p:cNvSpPr>
            <p:nvPr/>
          </p:nvSpPr>
          <p:spPr bwMode="auto">
            <a:xfrm>
              <a:off x="6228927" y="651114"/>
              <a:ext cx="319887" cy="1597589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73" name="Rectangle 22"/>
            <p:cNvSpPr>
              <a:spLocks noChangeArrowheads="1"/>
            </p:cNvSpPr>
            <p:nvPr/>
          </p:nvSpPr>
          <p:spPr bwMode="auto">
            <a:xfrm>
              <a:off x="6548815" y="651114"/>
              <a:ext cx="318587" cy="1597589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74" name="Rectangle 23"/>
            <p:cNvSpPr>
              <a:spLocks noChangeArrowheads="1"/>
            </p:cNvSpPr>
            <p:nvPr/>
          </p:nvSpPr>
          <p:spPr bwMode="auto">
            <a:xfrm>
              <a:off x="6867402" y="651114"/>
              <a:ext cx="319887" cy="1597589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75" name="Rectangle 24"/>
            <p:cNvSpPr>
              <a:spLocks noChangeArrowheads="1"/>
            </p:cNvSpPr>
            <p:nvPr/>
          </p:nvSpPr>
          <p:spPr bwMode="auto">
            <a:xfrm>
              <a:off x="7187290" y="651114"/>
              <a:ext cx="319887" cy="1597589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76" name="Rectangle 25"/>
            <p:cNvSpPr>
              <a:spLocks noChangeArrowheads="1"/>
            </p:cNvSpPr>
            <p:nvPr/>
          </p:nvSpPr>
          <p:spPr bwMode="auto">
            <a:xfrm>
              <a:off x="4950679" y="1289888"/>
              <a:ext cx="319887" cy="958813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77" name="Rectangle 26"/>
            <p:cNvSpPr>
              <a:spLocks noChangeArrowheads="1"/>
            </p:cNvSpPr>
            <p:nvPr/>
          </p:nvSpPr>
          <p:spPr bwMode="auto">
            <a:xfrm>
              <a:off x="4630792" y="1289888"/>
              <a:ext cx="319887" cy="958813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78" name="Rectangle 27"/>
            <p:cNvSpPr>
              <a:spLocks noChangeArrowheads="1"/>
            </p:cNvSpPr>
            <p:nvPr/>
          </p:nvSpPr>
          <p:spPr bwMode="auto">
            <a:xfrm>
              <a:off x="2074293" y="1289888"/>
              <a:ext cx="5432884" cy="320039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79" name="Rectangle 28"/>
            <p:cNvSpPr>
              <a:spLocks noChangeArrowheads="1"/>
            </p:cNvSpPr>
            <p:nvPr/>
          </p:nvSpPr>
          <p:spPr bwMode="auto">
            <a:xfrm>
              <a:off x="1754406" y="1609927"/>
              <a:ext cx="5752771" cy="318737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80" name="Rectangle 29"/>
            <p:cNvSpPr>
              <a:spLocks noChangeArrowheads="1"/>
            </p:cNvSpPr>
            <p:nvPr/>
          </p:nvSpPr>
          <p:spPr bwMode="auto">
            <a:xfrm>
              <a:off x="2074293" y="1928664"/>
              <a:ext cx="5432884" cy="320039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81" name="Rectangle 30"/>
            <p:cNvSpPr>
              <a:spLocks noChangeArrowheads="1"/>
            </p:cNvSpPr>
            <p:nvPr/>
          </p:nvSpPr>
          <p:spPr bwMode="auto">
            <a:xfrm>
              <a:off x="5589154" y="969851"/>
              <a:ext cx="1918023" cy="320039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82" name="Rectangle 31"/>
            <p:cNvSpPr>
              <a:spLocks noChangeArrowheads="1"/>
            </p:cNvSpPr>
            <p:nvPr/>
          </p:nvSpPr>
          <p:spPr bwMode="auto">
            <a:xfrm>
              <a:off x="1754406" y="331075"/>
              <a:ext cx="319887" cy="320039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83" name="Rectangle 32"/>
            <p:cNvSpPr>
              <a:spLocks noChangeArrowheads="1"/>
            </p:cNvSpPr>
            <p:nvPr/>
          </p:nvSpPr>
          <p:spPr bwMode="auto">
            <a:xfrm>
              <a:off x="1754406" y="651114"/>
              <a:ext cx="639775" cy="318737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84" name="Rectangle 33"/>
            <p:cNvSpPr>
              <a:spLocks noChangeArrowheads="1"/>
            </p:cNvSpPr>
            <p:nvPr/>
          </p:nvSpPr>
          <p:spPr bwMode="auto">
            <a:xfrm>
              <a:off x="2394181" y="1289888"/>
              <a:ext cx="318587" cy="1278852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85" name="Rectangle 34"/>
            <p:cNvSpPr>
              <a:spLocks noChangeArrowheads="1"/>
            </p:cNvSpPr>
            <p:nvPr/>
          </p:nvSpPr>
          <p:spPr bwMode="auto">
            <a:xfrm>
              <a:off x="1754406" y="1289888"/>
              <a:ext cx="319887" cy="1278852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86" name="Rectangle 35"/>
            <p:cNvSpPr>
              <a:spLocks noChangeArrowheads="1"/>
            </p:cNvSpPr>
            <p:nvPr/>
          </p:nvSpPr>
          <p:spPr bwMode="auto">
            <a:xfrm>
              <a:off x="1754406" y="2248701"/>
              <a:ext cx="319887" cy="320039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87" name="Rectangle 36"/>
            <p:cNvSpPr>
              <a:spLocks noChangeArrowheads="1"/>
            </p:cNvSpPr>
            <p:nvPr/>
          </p:nvSpPr>
          <p:spPr bwMode="auto">
            <a:xfrm>
              <a:off x="7187290" y="331075"/>
              <a:ext cx="319887" cy="320039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88" name="Rectangle 37"/>
            <p:cNvSpPr>
              <a:spLocks noChangeArrowheads="1"/>
            </p:cNvSpPr>
            <p:nvPr/>
          </p:nvSpPr>
          <p:spPr bwMode="auto">
            <a:xfrm>
              <a:off x="1754406" y="2248701"/>
              <a:ext cx="319887" cy="320039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89" name="Rectangle 38"/>
            <p:cNvSpPr>
              <a:spLocks noChangeArrowheads="1"/>
            </p:cNvSpPr>
            <p:nvPr/>
          </p:nvSpPr>
          <p:spPr bwMode="auto">
            <a:xfrm>
              <a:off x="2074293" y="2248701"/>
              <a:ext cx="319887" cy="320039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90" name="Rectangle 39"/>
            <p:cNvSpPr>
              <a:spLocks noChangeArrowheads="1"/>
            </p:cNvSpPr>
            <p:nvPr/>
          </p:nvSpPr>
          <p:spPr bwMode="auto">
            <a:xfrm>
              <a:off x="2074293" y="1928664"/>
              <a:ext cx="319887" cy="320039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91" name="Rectangle 40"/>
            <p:cNvSpPr>
              <a:spLocks noChangeArrowheads="1"/>
            </p:cNvSpPr>
            <p:nvPr/>
          </p:nvSpPr>
          <p:spPr bwMode="auto">
            <a:xfrm>
              <a:off x="1754406" y="1609927"/>
              <a:ext cx="319887" cy="318737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92" name="Rectangle 41"/>
            <p:cNvSpPr>
              <a:spLocks noChangeArrowheads="1"/>
            </p:cNvSpPr>
            <p:nvPr/>
          </p:nvSpPr>
          <p:spPr bwMode="auto">
            <a:xfrm>
              <a:off x="2074293" y="1289888"/>
              <a:ext cx="319887" cy="320039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93" name="Rectangle 42"/>
            <p:cNvSpPr>
              <a:spLocks noChangeArrowheads="1"/>
            </p:cNvSpPr>
            <p:nvPr/>
          </p:nvSpPr>
          <p:spPr bwMode="auto">
            <a:xfrm>
              <a:off x="1754406" y="969851"/>
              <a:ext cx="319887" cy="320039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94" name="Rectangle 43"/>
            <p:cNvSpPr>
              <a:spLocks noChangeArrowheads="1"/>
            </p:cNvSpPr>
            <p:nvPr/>
          </p:nvSpPr>
          <p:spPr bwMode="auto">
            <a:xfrm>
              <a:off x="2074293" y="651114"/>
              <a:ext cx="319887" cy="318737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95" name="Rectangle 44"/>
            <p:cNvSpPr>
              <a:spLocks noChangeArrowheads="1"/>
            </p:cNvSpPr>
            <p:nvPr/>
          </p:nvSpPr>
          <p:spPr bwMode="auto">
            <a:xfrm>
              <a:off x="1754406" y="1928664"/>
              <a:ext cx="319887" cy="320039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96" name="Rectangle 45"/>
            <p:cNvSpPr>
              <a:spLocks noChangeArrowheads="1"/>
            </p:cNvSpPr>
            <p:nvPr/>
          </p:nvSpPr>
          <p:spPr bwMode="auto">
            <a:xfrm>
              <a:off x="2074293" y="1609927"/>
              <a:ext cx="319887" cy="318737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97" name="Rectangle 46"/>
            <p:cNvSpPr>
              <a:spLocks noChangeArrowheads="1"/>
            </p:cNvSpPr>
            <p:nvPr/>
          </p:nvSpPr>
          <p:spPr bwMode="auto">
            <a:xfrm>
              <a:off x="1754406" y="1289888"/>
              <a:ext cx="319887" cy="320039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98" name="Rectangle 47"/>
            <p:cNvSpPr>
              <a:spLocks noChangeArrowheads="1"/>
            </p:cNvSpPr>
            <p:nvPr/>
          </p:nvSpPr>
          <p:spPr bwMode="auto">
            <a:xfrm>
              <a:off x="2074293" y="969851"/>
              <a:ext cx="319887" cy="320039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99" name="Rectangle 48"/>
            <p:cNvSpPr>
              <a:spLocks noChangeArrowheads="1"/>
            </p:cNvSpPr>
            <p:nvPr/>
          </p:nvSpPr>
          <p:spPr bwMode="auto">
            <a:xfrm>
              <a:off x="1754406" y="651114"/>
              <a:ext cx="319887" cy="318737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00" name="Rectangle 49"/>
            <p:cNvSpPr>
              <a:spLocks noChangeArrowheads="1"/>
            </p:cNvSpPr>
            <p:nvPr/>
          </p:nvSpPr>
          <p:spPr bwMode="auto">
            <a:xfrm>
              <a:off x="5589154" y="651114"/>
              <a:ext cx="319887" cy="318737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01" name="Rectangle 50"/>
            <p:cNvSpPr>
              <a:spLocks noChangeArrowheads="1"/>
            </p:cNvSpPr>
            <p:nvPr/>
          </p:nvSpPr>
          <p:spPr bwMode="auto">
            <a:xfrm>
              <a:off x="5589154" y="969851"/>
              <a:ext cx="319887" cy="320039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02" name="Rectangle 51"/>
            <p:cNvSpPr>
              <a:spLocks noChangeArrowheads="1"/>
            </p:cNvSpPr>
            <p:nvPr/>
          </p:nvSpPr>
          <p:spPr bwMode="auto">
            <a:xfrm>
              <a:off x="5909041" y="969851"/>
              <a:ext cx="319887" cy="320039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03" name="Rectangle 52"/>
            <p:cNvSpPr>
              <a:spLocks noChangeArrowheads="1"/>
            </p:cNvSpPr>
            <p:nvPr/>
          </p:nvSpPr>
          <p:spPr bwMode="auto">
            <a:xfrm>
              <a:off x="5589154" y="1289888"/>
              <a:ext cx="319887" cy="320039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04" name="Rectangle 53"/>
            <p:cNvSpPr>
              <a:spLocks noChangeArrowheads="1"/>
            </p:cNvSpPr>
            <p:nvPr/>
          </p:nvSpPr>
          <p:spPr bwMode="auto">
            <a:xfrm>
              <a:off x="5589154" y="1609927"/>
              <a:ext cx="319887" cy="318737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05" name="Rectangle 54"/>
            <p:cNvSpPr>
              <a:spLocks noChangeArrowheads="1"/>
            </p:cNvSpPr>
            <p:nvPr/>
          </p:nvSpPr>
          <p:spPr bwMode="auto">
            <a:xfrm>
              <a:off x="5589154" y="1928664"/>
              <a:ext cx="319887" cy="320039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06" name="Rectangle 55"/>
            <p:cNvSpPr>
              <a:spLocks noChangeArrowheads="1"/>
            </p:cNvSpPr>
            <p:nvPr/>
          </p:nvSpPr>
          <p:spPr bwMode="auto">
            <a:xfrm>
              <a:off x="5909041" y="1289888"/>
              <a:ext cx="319887" cy="320039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07" name="Rectangle 56"/>
            <p:cNvSpPr>
              <a:spLocks noChangeArrowheads="1"/>
            </p:cNvSpPr>
            <p:nvPr/>
          </p:nvSpPr>
          <p:spPr bwMode="auto">
            <a:xfrm>
              <a:off x="5909041" y="1609927"/>
              <a:ext cx="319887" cy="318737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08" name="Rectangle 57"/>
            <p:cNvSpPr>
              <a:spLocks noChangeArrowheads="1"/>
            </p:cNvSpPr>
            <p:nvPr/>
          </p:nvSpPr>
          <p:spPr bwMode="auto">
            <a:xfrm>
              <a:off x="5909041" y="1928664"/>
              <a:ext cx="319887" cy="320039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09" name="Rectangle 58"/>
            <p:cNvSpPr>
              <a:spLocks noChangeArrowheads="1"/>
            </p:cNvSpPr>
            <p:nvPr/>
          </p:nvSpPr>
          <p:spPr bwMode="auto">
            <a:xfrm>
              <a:off x="6228927" y="1289888"/>
              <a:ext cx="319887" cy="320039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10" name="Rectangle 59"/>
            <p:cNvSpPr>
              <a:spLocks noChangeArrowheads="1"/>
            </p:cNvSpPr>
            <p:nvPr/>
          </p:nvSpPr>
          <p:spPr bwMode="auto">
            <a:xfrm>
              <a:off x="6228927" y="1609927"/>
              <a:ext cx="319887" cy="318737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11" name="Rectangle 60"/>
            <p:cNvSpPr>
              <a:spLocks noChangeArrowheads="1"/>
            </p:cNvSpPr>
            <p:nvPr/>
          </p:nvSpPr>
          <p:spPr bwMode="auto">
            <a:xfrm>
              <a:off x="6228927" y="1928664"/>
              <a:ext cx="319887" cy="320039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0012" name="Group 61"/>
            <p:cNvGrpSpPr>
              <a:grpSpLocks/>
            </p:cNvGrpSpPr>
            <p:nvPr/>
          </p:nvGrpSpPr>
          <p:grpSpPr bwMode="auto">
            <a:xfrm>
              <a:off x="1754407" y="331071"/>
              <a:ext cx="5752783" cy="1917626"/>
              <a:chOff x="727" y="2262"/>
              <a:chExt cx="4424" cy="1474"/>
            </a:xfrm>
          </p:grpSpPr>
          <p:sp>
            <p:nvSpPr>
              <p:cNvPr id="40053" name="Rectangle 62"/>
              <p:cNvSpPr>
                <a:spLocks noChangeArrowheads="1"/>
              </p:cNvSpPr>
              <p:nvPr/>
            </p:nvSpPr>
            <p:spPr bwMode="auto">
              <a:xfrm>
                <a:off x="727" y="2262"/>
                <a:ext cx="246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54" name="Rectangle 63"/>
              <p:cNvSpPr>
                <a:spLocks noChangeArrowheads="1"/>
              </p:cNvSpPr>
              <p:nvPr/>
            </p:nvSpPr>
            <p:spPr bwMode="auto">
              <a:xfrm>
                <a:off x="4905" y="2262"/>
                <a:ext cx="246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55" name="Rectangle 64"/>
              <p:cNvSpPr>
                <a:spLocks noChangeArrowheads="1"/>
              </p:cNvSpPr>
              <p:nvPr/>
            </p:nvSpPr>
            <p:spPr bwMode="auto">
              <a:xfrm>
                <a:off x="3922" y="2508"/>
                <a:ext cx="246" cy="245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56" name="Rectangle 65"/>
              <p:cNvSpPr>
                <a:spLocks noChangeArrowheads="1"/>
              </p:cNvSpPr>
              <p:nvPr/>
            </p:nvSpPr>
            <p:spPr bwMode="auto">
              <a:xfrm>
                <a:off x="4168" y="2508"/>
                <a:ext cx="246" cy="245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57" name="Rectangle 66"/>
              <p:cNvSpPr>
                <a:spLocks noChangeArrowheads="1"/>
              </p:cNvSpPr>
              <p:nvPr/>
            </p:nvSpPr>
            <p:spPr bwMode="auto">
              <a:xfrm>
                <a:off x="4414" y="2508"/>
                <a:ext cx="245" cy="245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58" name="Rectangle 67"/>
              <p:cNvSpPr>
                <a:spLocks noChangeArrowheads="1"/>
              </p:cNvSpPr>
              <p:nvPr/>
            </p:nvSpPr>
            <p:spPr bwMode="auto">
              <a:xfrm>
                <a:off x="4168" y="2753"/>
                <a:ext cx="246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59" name="Rectangle 68"/>
              <p:cNvSpPr>
                <a:spLocks noChangeArrowheads="1"/>
              </p:cNvSpPr>
              <p:nvPr/>
            </p:nvSpPr>
            <p:spPr bwMode="auto">
              <a:xfrm>
                <a:off x="4905" y="2508"/>
                <a:ext cx="246" cy="245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60" name="Rectangle 69"/>
              <p:cNvSpPr>
                <a:spLocks noChangeArrowheads="1"/>
              </p:cNvSpPr>
              <p:nvPr/>
            </p:nvSpPr>
            <p:spPr bwMode="auto">
              <a:xfrm>
                <a:off x="4905" y="2753"/>
                <a:ext cx="246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61" name="Rectangle 70"/>
              <p:cNvSpPr>
                <a:spLocks noChangeArrowheads="1"/>
              </p:cNvSpPr>
              <p:nvPr/>
            </p:nvSpPr>
            <p:spPr bwMode="auto">
              <a:xfrm>
                <a:off x="4905" y="2999"/>
                <a:ext cx="246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62" name="Rectangle 71"/>
              <p:cNvSpPr>
                <a:spLocks noChangeArrowheads="1"/>
              </p:cNvSpPr>
              <p:nvPr/>
            </p:nvSpPr>
            <p:spPr bwMode="auto">
              <a:xfrm>
                <a:off x="4905" y="3245"/>
                <a:ext cx="246" cy="245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63" name="Rectangle 72"/>
              <p:cNvSpPr>
                <a:spLocks noChangeArrowheads="1"/>
              </p:cNvSpPr>
              <p:nvPr/>
            </p:nvSpPr>
            <p:spPr bwMode="auto">
              <a:xfrm>
                <a:off x="4905" y="3490"/>
                <a:ext cx="246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64" name="Rectangle 73"/>
              <p:cNvSpPr>
                <a:spLocks noChangeArrowheads="1"/>
              </p:cNvSpPr>
              <p:nvPr/>
            </p:nvSpPr>
            <p:spPr bwMode="auto">
              <a:xfrm>
                <a:off x="4659" y="2508"/>
                <a:ext cx="246" cy="245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65" name="Rectangle 74"/>
              <p:cNvSpPr>
                <a:spLocks noChangeArrowheads="1"/>
              </p:cNvSpPr>
              <p:nvPr/>
            </p:nvSpPr>
            <p:spPr bwMode="auto">
              <a:xfrm>
                <a:off x="4659" y="2753"/>
                <a:ext cx="246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66" name="Rectangle 75"/>
              <p:cNvSpPr>
                <a:spLocks noChangeArrowheads="1"/>
              </p:cNvSpPr>
              <p:nvPr/>
            </p:nvSpPr>
            <p:spPr bwMode="auto">
              <a:xfrm>
                <a:off x="4414" y="2753"/>
                <a:ext cx="245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67" name="Rectangle 76"/>
              <p:cNvSpPr>
                <a:spLocks noChangeArrowheads="1"/>
              </p:cNvSpPr>
              <p:nvPr/>
            </p:nvSpPr>
            <p:spPr bwMode="auto">
              <a:xfrm>
                <a:off x="4659" y="2999"/>
                <a:ext cx="246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68" name="Rectangle 77"/>
              <p:cNvSpPr>
                <a:spLocks noChangeArrowheads="1"/>
              </p:cNvSpPr>
              <p:nvPr/>
            </p:nvSpPr>
            <p:spPr bwMode="auto">
              <a:xfrm>
                <a:off x="4414" y="2999"/>
                <a:ext cx="245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69" name="Rectangle 78"/>
              <p:cNvSpPr>
                <a:spLocks noChangeArrowheads="1"/>
              </p:cNvSpPr>
              <p:nvPr/>
            </p:nvSpPr>
            <p:spPr bwMode="auto">
              <a:xfrm>
                <a:off x="4659" y="3245"/>
                <a:ext cx="246" cy="245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0013" name="Rectangle 79"/>
            <p:cNvSpPr>
              <a:spLocks noChangeArrowheads="1"/>
            </p:cNvSpPr>
            <p:nvPr/>
          </p:nvSpPr>
          <p:spPr bwMode="auto">
            <a:xfrm>
              <a:off x="6867402" y="1928664"/>
              <a:ext cx="319887" cy="320039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14" name="Rectangle 80"/>
            <p:cNvSpPr>
              <a:spLocks noChangeArrowheads="1"/>
            </p:cNvSpPr>
            <p:nvPr/>
          </p:nvSpPr>
          <p:spPr bwMode="auto">
            <a:xfrm>
              <a:off x="6548815" y="1609927"/>
              <a:ext cx="318587" cy="318737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15" name="Rectangle 81"/>
            <p:cNvSpPr>
              <a:spLocks noChangeArrowheads="1"/>
            </p:cNvSpPr>
            <p:nvPr/>
          </p:nvSpPr>
          <p:spPr bwMode="auto">
            <a:xfrm>
              <a:off x="6548815" y="1928664"/>
              <a:ext cx="318587" cy="320039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16" name="Rectangle 82"/>
            <p:cNvSpPr>
              <a:spLocks noChangeArrowheads="1"/>
            </p:cNvSpPr>
            <p:nvPr/>
          </p:nvSpPr>
          <p:spPr bwMode="auto">
            <a:xfrm>
              <a:off x="5270566" y="1289888"/>
              <a:ext cx="318587" cy="320039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17" name="Rectangle 83"/>
            <p:cNvSpPr>
              <a:spLocks noChangeArrowheads="1"/>
            </p:cNvSpPr>
            <p:nvPr/>
          </p:nvSpPr>
          <p:spPr bwMode="auto">
            <a:xfrm>
              <a:off x="5270566" y="1609927"/>
              <a:ext cx="318587" cy="318737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18" name="Rectangle 84"/>
            <p:cNvSpPr>
              <a:spLocks noChangeArrowheads="1"/>
            </p:cNvSpPr>
            <p:nvPr/>
          </p:nvSpPr>
          <p:spPr bwMode="auto">
            <a:xfrm>
              <a:off x="5270566" y="1928664"/>
              <a:ext cx="318587" cy="320039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19" name="Rectangle 85"/>
            <p:cNvSpPr>
              <a:spLocks noChangeArrowheads="1"/>
            </p:cNvSpPr>
            <p:nvPr/>
          </p:nvSpPr>
          <p:spPr bwMode="auto">
            <a:xfrm>
              <a:off x="4950679" y="1289888"/>
              <a:ext cx="319887" cy="320039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20" name="Rectangle 86"/>
            <p:cNvSpPr>
              <a:spLocks noChangeArrowheads="1"/>
            </p:cNvSpPr>
            <p:nvPr/>
          </p:nvSpPr>
          <p:spPr bwMode="auto">
            <a:xfrm>
              <a:off x="4950679" y="1609927"/>
              <a:ext cx="319887" cy="318737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21" name="Rectangle 87"/>
            <p:cNvSpPr>
              <a:spLocks noChangeArrowheads="1"/>
            </p:cNvSpPr>
            <p:nvPr/>
          </p:nvSpPr>
          <p:spPr bwMode="auto">
            <a:xfrm>
              <a:off x="4950679" y="1928664"/>
              <a:ext cx="319887" cy="320039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22" name="Rectangle 88"/>
            <p:cNvSpPr>
              <a:spLocks noChangeArrowheads="1"/>
            </p:cNvSpPr>
            <p:nvPr/>
          </p:nvSpPr>
          <p:spPr bwMode="auto">
            <a:xfrm>
              <a:off x="4630792" y="1289888"/>
              <a:ext cx="319887" cy="320039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23" name="Rectangle 89"/>
            <p:cNvSpPr>
              <a:spLocks noChangeArrowheads="1"/>
            </p:cNvSpPr>
            <p:nvPr/>
          </p:nvSpPr>
          <p:spPr bwMode="auto">
            <a:xfrm>
              <a:off x="4630792" y="1609927"/>
              <a:ext cx="319887" cy="318737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24" name="Rectangle 90"/>
            <p:cNvSpPr>
              <a:spLocks noChangeArrowheads="1"/>
            </p:cNvSpPr>
            <p:nvPr/>
          </p:nvSpPr>
          <p:spPr bwMode="auto">
            <a:xfrm>
              <a:off x="4630792" y="1928664"/>
              <a:ext cx="319887" cy="320039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25" name="Rectangle 91"/>
            <p:cNvSpPr>
              <a:spLocks noChangeArrowheads="1"/>
            </p:cNvSpPr>
            <p:nvPr/>
          </p:nvSpPr>
          <p:spPr bwMode="auto">
            <a:xfrm>
              <a:off x="2394181" y="1289888"/>
              <a:ext cx="318587" cy="320039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26" name="Rectangle 92"/>
            <p:cNvSpPr>
              <a:spLocks noChangeArrowheads="1"/>
            </p:cNvSpPr>
            <p:nvPr/>
          </p:nvSpPr>
          <p:spPr bwMode="auto">
            <a:xfrm>
              <a:off x="2394181" y="1609927"/>
              <a:ext cx="318587" cy="318737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27" name="Rectangle 93"/>
            <p:cNvSpPr>
              <a:spLocks noChangeArrowheads="1"/>
            </p:cNvSpPr>
            <p:nvPr/>
          </p:nvSpPr>
          <p:spPr bwMode="auto">
            <a:xfrm>
              <a:off x="2394181" y="1928664"/>
              <a:ext cx="318587" cy="320039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28" name="Rectangle 94"/>
            <p:cNvSpPr>
              <a:spLocks noChangeArrowheads="1"/>
            </p:cNvSpPr>
            <p:nvPr/>
          </p:nvSpPr>
          <p:spPr bwMode="auto">
            <a:xfrm>
              <a:off x="2394181" y="2248701"/>
              <a:ext cx="318587" cy="320039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29" name="Rectangle 95"/>
            <p:cNvSpPr>
              <a:spLocks noChangeArrowheads="1"/>
            </p:cNvSpPr>
            <p:nvPr/>
          </p:nvSpPr>
          <p:spPr bwMode="auto">
            <a:xfrm>
              <a:off x="2712768" y="1289888"/>
              <a:ext cx="319887" cy="320039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30" name="Rectangle 96"/>
            <p:cNvSpPr>
              <a:spLocks noChangeArrowheads="1"/>
            </p:cNvSpPr>
            <p:nvPr/>
          </p:nvSpPr>
          <p:spPr bwMode="auto">
            <a:xfrm>
              <a:off x="2712768" y="1609927"/>
              <a:ext cx="319887" cy="318737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31" name="Rectangle 97"/>
            <p:cNvSpPr>
              <a:spLocks noChangeArrowheads="1"/>
            </p:cNvSpPr>
            <p:nvPr/>
          </p:nvSpPr>
          <p:spPr bwMode="auto">
            <a:xfrm>
              <a:off x="2712768" y="1928664"/>
              <a:ext cx="319887" cy="320039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32" name="Rectangle 98"/>
            <p:cNvSpPr>
              <a:spLocks noChangeArrowheads="1"/>
            </p:cNvSpPr>
            <p:nvPr/>
          </p:nvSpPr>
          <p:spPr bwMode="auto">
            <a:xfrm>
              <a:off x="2712768" y="2248701"/>
              <a:ext cx="319887" cy="320039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33" name="Rectangle 99"/>
            <p:cNvSpPr>
              <a:spLocks noChangeArrowheads="1"/>
            </p:cNvSpPr>
            <p:nvPr/>
          </p:nvSpPr>
          <p:spPr bwMode="auto">
            <a:xfrm>
              <a:off x="3032656" y="1289888"/>
              <a:ext cx="319887" cy="320039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34" name="Rectangle 100"/>
            <p:cNvSpPr>
              <a:spLocks noChangeArrowheads="1"/>
            </p:cNvSpPr>
            <p:nvPr/>
          </p:nvSpPr>
          <p:spPr bwMode="auto">
            <a:xfrm>
              <a:off x="3032656" y="1609927"/>
              <a:ext cx="319887" cy="318737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35" name="Rectangle 101"/>
            <p:cNvSpPr>
              <a:spLocks noChangeArrowheads="1"/>
            </p:cNvSpPr>
            <p:nvPr/>
          </p:nvSpPr>
          <p:spPr bwMode="auto">
            <a:xfrm>
              <a:off x="3032656" y="1928664"/>
              <a:ext cx="319887" cy="320039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36" name="Rectangle 102"/>
            <p:cNvSpPr>
              <a:spLocks noChangeArrowheads="1"/>
            </p:cNvSpPr>
            <p:nvPr/>
          </p:nvSpPr>
          <p:spPr bwMode="auto">
            <a:xfrm>
              <a:off x="3032656" y="2248701"/>
              <a:ext cx="319887" cy="320039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37" name="Rectangle 103"/>
            <p:cNvSpPr>
              <a:spLocks noChangeArrowheads="1"/>
            </p:cNvSpPr>
            <p:nvPr/>
          </p:nvSpPr>
          <p:spPr bwMode="auto">
            <a:xfrm>
              <a:off x="3352542" y="1289888"/>
              <a:ext cx="319887" cy="320039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38" name="Rectangle 104"/>
            <p:cNvSpPr>
              <a:spLocks noChangeArrowheads="1"/>
            </p:cNvSpPr>
            <p:nvPr/>
          </p:nvSpPr>
          <p:spPr bwMode="auto">
            <a:xfrm>
              <a:off x="3352542" y="1609927"/>
              <a:ext cx="319887" cy="318737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39" name="Rectangle 105"/>
            <p:cNvSpPr>
              <a:spLocks noChangeArrowheads="1"/>
            </p:cNvSpPr>
            <p:nvPr/>
          </p:nvSpPr>
          <p:spPr bwMode="auto">
            <a:xfrm>
              <a:off x="3352542" y="1928664"/>
              <a:ext cx="319887" cy="320039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40" name="Rectangle 106"/>
            <p:cNvSpPr>
              <a:spLocks noChangeArrowheads="1"/>
            </p:cNvSpPr>
            <p:nvPr/>
          </p:nvSpPr>
          <p:spPr bwMode="auto">
            <a:xfrm>
              <a:off x="3352542" y="2248701"/>
              <a:ext cx="319887" cy="320039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41" name="Rectangle 107"/>
            <p:cNvSpPr>
              <a:spLocks noChangeArrowheads="1"/>
            </p:cNvSpPr>
            <p:nvPr/>
          </p:nvSpPr>
          <p:spPr bwMode="auto">
            <a:xfrm>
              <a:off x="3672429" y="1289888"/>
              <a:ext cx="318587" cy="320039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42" name="Rectangle 108"/>
            <p:cNvSpPr>
              <a:spLocks noChangeArrowheads="1"/>
            </p:cNvSpPr>
            <p:nvPr/>
          </p:nvSpPr>
          <p:spPr bwMode="auto">
            <a:xfrm>
              <a:off x="3672429" y="1609927"/>
              <a:ext cx="318587" cy="318737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43" name="Rectangle 109"/>
            <p:cNvSpPr>
              <a:spLocks noChangeArrowheads="1"/>
            </p:cNvSpPr>
            <p:nvPr/>
          </p:nvSpPr>
          <p:spPr bwMode="auto">
            <a:xfrm>
              <a:off x="3672429" y="1928664"/>
              <a:ext cx="318587" cy="320039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44" name="Rectangle 110"/>
            <p:cNvSpPr>
              <a:spLocks noChangeArrowheads="1"/>
            </p:cNvSpPr>
            <p:nvPr/>
          </p:nvSpPr>
          <p:spPr bwMode="auto">
            <a:xfrm>
              <a:off x="3672429" y="2248701"/>
              <a:ext cx="318587" cy="320039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45" name="Rectangle 111"/>
            <p:cNvSpPr>
              <a:spLocks noChangeArrowheads="1"/>
            </p:cNvSpPr>
            <p:nvPr/>
          </p:nvSpPr>
          <p:spPr bwMode="auto">
            <a:xfrm>
              <a:off x="3991017" y="1289888"/>
              <a:ext cx="319887" cy="320039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46" name="Rectangle 112"/>
            <p:cNvSpPr>
              <a:spLocks noChangeArrowheads="1"/>
            </p:cNvSpPr>
            <p:nvPr/>
          </p:nvSpPr>
          <p:spPr bwMode="auto">
            <a:xfrm>
              <a:off x="3991017" y="1609927"/>
              <a:ext cx="319887" cy="318737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47" name="Rectangle 113"/>
            <p:cNvSpPr>
              <a:spLocks noChangeArrowheads="1"/>
            </p:cNvSpPr>
            <p:nvPr/>
          </p:nvSpPr>
          <p:spPr bwMode="auto">
            <a:xfrm>
              <a:off x="3991017" y="1928664"/>
              <a:ext cx="319887" cy="320039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48" name="Rectangle 114"/>
            <p:cNvSpPr>
              <a:spLocks noChangeArrowheads="1"/>
            </p:cNvSpPr>
            <p:nvPr/>
          </p:nvSpPr>
          <p:spPr bwMode="auto">
            <a:xfrm>
              <a:off x="3991017" y="2248701"/>
              <a:ext cx="319887" cy="320039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49" name="Rectangle 115"/>
            <p:cNvSpPr>
              <a:spLocks noChangeArrowheads="1"/>
            </p:cNvSpPr>
            <p:nvPr/>
          </p:nvSpPr>
          <p:spPr bwMode="auto">
            <a:xfrm>
              <a:off x="4310904" y="1289888"/>
              <a:ext cx="319887" cy="320039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50" name="Rectangle 116"/>
            <p:cNvSpPr>
              <a:spLocks noChangeArrowheads="1"/>
            </p:cNvSpPr>
            <p:nvPr/>
          </p:nvSpPr>
          <p:spPr bwMode="auto">
            <a:xfrm>
              <a:off x="4310904" y="1609927"/>
              <a:ext cx="319887" cy="318737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51" name="Rectangle 117"/>
            <p:cNvSpPr>
              <a:spLocks noChangeArrowheads="1"/>
            </p:cNvSpPr>
            <p:nvPr/>
          </p:nvSpPr>
          <p:spPr bwMode="auto">
            <a:xfrm>
              <a:off x="4310904" y="1928664"/>
              <a:ext cx="319887" cy="320039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52" name="Rectangle 118"/>
            <p:cNvSpPr>
              <a:spLocks noChangeArrowheads="1"/>
            </p:cNvSpPr>
            <p:nvPr/>
          </p:nvSpPr>
          <p:spPr bwMode="auto">
            <a:xfrm>
              <a:off x="4310904" y="2248701"/>
              <a:ext cx="319887" cy="320039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0530" name="Rectangle 2"/>
          <p:cNvSpPr>
            <a:spLocks noChangeArrowheads="1"/>
          </p:cNvSpPr>
          <p:nvPr/>
        </p:nvSpPr>
        <p:spPr bwMode="auto">
          <a:xfrm>
            <a:off x="6615113" y="4368800"/>
            <a:ext cx="1235075" cy="195262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0" name="Rectangle 3"/>
          <p:cNvSpPr>
            <a:spLocks noChangeArrowheads="1"/>
          </p:cNvSpPr>
          <p:nvPr/>
        </p:nvSpPr>
        <p:spPr bwMode="auto">
          <a:xfrm>
            <a:off x="385763" y="309563"/>
            <a:ext cx="63341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B. To find the formula, given the name:</a:t>
            </a:r>
          </a:p>
        </p:txBody>
      </p:sp>
      <p:sp>
        <p:nvSpPr>
          <p:cNvPr id="150532" name="Rectangle 4"/>
          <p:cNvSpPr>
            <a:spLocks noChangeArrowheads="1"/>
          </p:cNvSpPr>
          <p:nvPr/>
        </p:nvSpPr>
        <p:spPr bwMode="auto">
          <a:xfrm>
            <a:off x="1047750" y="879475"/>
            <a:ext cx="68691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1. Write symbols for the two types of ions. </a:t>
            </a:r>
          </a:p>
        </p:txBody>
      </p:sp>
      <p:sp>
        <p:nvSpPr>
          <p:cNvPr id="150533" name="Rectangle 5"/>
          <p:cNvSpPr>
            <a:spLocks noChangeArrowheads="1"/>
          </p:cNvSpPr>
          <p:nvPr/>
        </p:nvSpPr>
        <p:spPr bwMode="auto">
          <a:xfrm>
            <a:off x="1062038" y="1473200"/>
            <a:ext cx="59642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2. Balance charges to write formula. </a:t>
            </a:r>
          </a:p>
        </p:txBody>
      </p:sp>
      <p:sp>
        <p:nvSpPr>
          <p:cNvPr id="150534" name="Rectangle 6"/>
          <p:cNvSpPr>
            <a:spLocks noChangeArrowheads="1"/>
          </p:cNvSpPr>
          <p:nvPr/>
        </p:nvSpPr>
        <p:spPr bwMode="auto">
          <a:xfrm>
            <a:off x="1284288" y="4416425"/>
            <a:ext cx="31146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rgbClr val="CC00FF"/>
                </a:solidFill>
              </a:rPr>
              <a:t>cobalt(III)</a:t>
            </a:r>
            <a:r>
              <a:rPr lang="en-US" b="0">
                <a:solidFill>
                  <a:srgbClr val="A50021"/>
                </a:solidFill>
              </a:rPr>
              <a:t> </a:t>
            </a:r>
            <a:r>
              <a:rPr lang="en-US" b="0">
                <a:solidFill>
                  <a:srgbClr val="000066"/>
                </a:solidFill>
              </a:rPr>
              <a:t>chloride</a:t>
            </a:r>
            <a:r>
              <a:rPr lang="en-US" b="0">
                <a:solidFill>
                  <a:srgbClr val="A50021"/>
                </a:solidFill>
              </a:rPr>
              <a:t> </a:t>
            </a:r>
          </a:p>
        </p:txBody>
      </p:sp>
      <p:sp>
        <p:nvSpPr>
          <p:cNvPr id="150535" name="Rectangle 7"/>
          <p:cNvSpPr>
            <a:spLocks noChangeArrowheads="1"/>
          </p:cNvSpPr>
          <p:nvPr/>
        </p:nvSpPr>
        <p:spPr bwMode="auto">
          <a:xfrm>
            <a:off x="1292225" y="5100638"/>
            <a:ext cx="21828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rgbClr val="CC00FF"/>
                </a:solidFill>
              </a:rPr>
              <a:t>tin(IV) </a:t>
            </a:r>
            <a:r>
              <a:rPr lang="en-US" b="0">
                <a:solidFill>
                  <a:srgbClr val="000066"/>
                </a:solidFill>
              </a:rPr>
              <a:t>oxide</a:t>
            </a:r>
            <a:r>
              <a:rPr lang="en-US" b="0">
                <a:solidFill>
                  <a:srgbClr val="A50021"/>
                </a:solidFill>
              </a:rPr>
              <a:t> </a:t>
            </a:r>
          </a:p>
        </p:txBody>
      </p:sp>
      <p:sp>
        <p:nvSpPr>
          <p:cNvPr id="150536" name="Rectangle 8"/>
          <p:cNvSpPr>
            <a:spLocks noChangeArrowheads="1"/>
          </p:cNvSpPr>
          <p:nvPr/>
        </p:nvSpPr>
        <p:spPr bwMode="auto">
          <a:xfrm>
            <a:off x="1295400" y="5783263"/>
            <a:ext cx="20447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rgbClr val="CC00FF"/>
                </a:solidFill>
              </a:rPr>
              <a:t>tin(II)</a:t>
            </a:r>
            <a:r>
              <a:rPr lang="en-US" b="0">
                <a:solidFill>
                  <a:srgbClr val="A50021"/>
                </a:solidFill>
              </a:rPr>
              <a:t> </a:t>
            </a:r>
            <a:r>
              <a:rPr lang="en-US" b="0">
                <a:solidFill>
                  <a:srgbClr val="000066"/>
                </a:solidFill>
              </a:rPr>
              <a:t>oxide</a:t>
            </a:r>
            <a:r>
              <a:rPr lang="en-US" b="0">
                <a:solidFill>
                  <a:srgbClr val="A50021"/>
                </a:solidFill>
              </a:rPr>
              <a:t> </a:t>
            </a:r>
          </a:p>
        </p:txBody>
      </p:sp>
      <p:grpSp>
        <p:nvGrpSpPr>
          <p:cNvPr id="4" name="Group 119"/>
          <p:cNvGrpSpPr>
            <a:grpSpLocks/>
          </p:cNvGrpSpPr>
          <p:nvPr/>
        </p:nvGrpSpPr>
        <p:grpSpPr bwMode="auto">
          <a:xfrm>
            <a:off x="3992563" y="2008188"/>
            <a:ext cx="685800" cy="1017587"/>
            <a:chOff x="3776" y="396"/>
            <a:chExt cx="432" cy="641"/>
          </a:xfrm>
        </p:grpSpPr>
        <p:sp>
          <p:nvSpPr>
            <p:cNvPr id="39959" name="Rectangle 120"/>
            <p:cNvSpPr>
              <a:spLocks noChangeArrowheads="1"/>
            </p:cNvSpPr>
            <p:nvPr/>
          </p:nvSpPr>
          <p:spPr bwMode="auto">
            <a:xfrm>
              <a:off x="3776" y="396"/>
              <a:ext cx="43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0">
                  <a:solidFill>
                    <a:schemeClr val="tx1"/>
                  </a:solidFill>
                </a:rPr>
                <a:t>Co</a:t>
              </a:r>
            </a:p>
          </p:txBody>
        </p:sp>
        <p:sp>
          <p:nvSpPr>
            <p:cNvPr id="39960" name="Line 121"/>
            <p:cNvSpPr>
              <a:spLocks noChangeShapeType="1"/>
            </p:cNvSpPr>
            <p:nvPr/>
          </p:nvSpPr>
          <p:spPr bwMode="auto">
            <a:xfrm>
              <a:off x="3991" y="681"/>
              <a:ext cx="19" cy="35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22"/>
          <p:cNvGrpSpPr>
            <a:grpSpLocks/>
          </p:cNvGrpSpPr>
          <p:nvPr/>
        </p:nvGrpSpPr>
        <p:grpSpPr bwMode="auto">
          <a:xfrm>
            <a:off x="5562600" y="3263900"/>
            <a:ext cx="1590675" cy="938213"/>
            <a:chOff x="3504" y="2056"/>
            <a:chExt cx="1002" cy="591"/>
          </a:xfrm>
        </p:grpSpPr>
        <p:sp>
          <p:nvSpPr>
            <p:cNvPr id="39957" name="Rectangle 123"/>
            <p:cNvSpPr>
              <a:spLocks noChangeArrowheads="1"/>
            </p:cNvSpPr>
            <p:nvPr/>
          </p:nvSpPr>
          <p:spPr bwMode="auto">
            <a:xfrm>
              <a:off x="4074" y="2320"/>
              <a:ext cx="43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0">
                  <a:solidFill>
                    <a:schemeClr val="tx1"/>
                  </a:solidFill>
                </a:rPr>
                <a:t>Sn</a:t>
              </a:r>
            </a:p>
          </p:txBody>
        </p:sp>
        <p:sp>
          <p:nvSpPr>
            <p:cNvPr id="39958" name="Line 124"/>
            <p:cNvSpPr>
              <a:spLocks noChangeShapeType="1"/>
            </p:cNvSpPr>
            <p:nvPr/>
          </p:nvSpPr>
          <p:spPr bwMode="auto">
            <a:xfrm flipH="1" flipV="1">
              <a:off x="3504" y="2056"/>
              <a:ext cx="611" cy="394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0653" name="Rectangle 125"/>
          <p:cNvSpPr>
            <a:spLocks noChangeArrowheads="1"/>
          </p:cNvSpPr>
          <p:nvPr/>
        </p:nvSpPr>
        <p:spPr bwMode="auto">
          <a:xfrm>
            <a:off x="4532313" y="4418013"/>
            <a:ext cx="10144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rgbClr val="CC00FF"/>
                </a:solidFill>
              </a:rPr>
              <a:t>Co</a:t>
            </a:r>
            <a:r>
              <a:rPr lang="en-US" b="0" baseline="30000">
                <a:solidFill>
                  <a:srgbClr val="CC00FF"/>
                </a:solidFill>
              </a:rPr>
              <a:t>3+</a:t>
            </a:r>
            <a:r>
              <a:rPr lang="en-US">
                <a:solidFill>
                  <a:srgbClr val="CC00FF"/>
                </a:solidFill>
              </a:rPr>
              <a:t> </a:t>
            </a:r>
          </a:p>
        </p:txBody>
      </p:sp>
      <p:sp>
        <p:nvSpPr>
          <p:cNvPr id="150654" name="Rectangle 126"/>
          <p:cNvSpPr>
            <a:spLocks noChangeArrowheads="1"/>
          </p:cNvSpPr>
          <p:nvPr/>
        </p:nvSpPr>
        <p:spPr bwMode="auto">
          <a:xfrm>
            <a:off x="5592763" y="4418013"/>
            <a:ext cx="7540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rgbClr val="000066"/>
                </a:solidFill>
              </a:rPr>
              <a:t>Cl</a:t>
            </a:r>
            <a:r>
              <a:rPr lang="en-US" b="0" baseline="30000">
                <a:solidFill>
                  <a:srgbClr val="000066"/>
                </a:solidFill>
              </a:rPr>
              <a:t>–</a:t>
            </a:r>
            <a:r>
              <a:rPr lang="en-US">
                <a:solidFill>
                  <a:srgbClr val="000066"/>
                </a:solidFill>
              </a:rPr>
              <a:t> </a:t>
            </a:r>
          </a:p>
        </p:txBody>
      </p:sp>
      <p:sp>
        <p:nvSpPr>
          <p:cNvPr id="150655" name="Rectangle 127"/>
          <p:cNvSpPr>
            <a:spLocks noChangeArrowheads="1"/>
          </p:cNvSpPr>
          <p:nvPr/>
        </p:nvSpPr>
        <p:spPr bwMode="auto">
          <a:xfrm>
            <a:off x="6681788" y="4418013"/>
            <a:ext cx="12096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rgbClr val="CC00FF"/>
                </a:solidFill>
              </a:rPr>
              <a:t>Co</a:t>
            </a:r>
            <a:r>
              <a:rPr lang="en-US" b="0">
                <a:solidFill>
                  <a:srgbClr val="000066"/>
                </a:solidFill>
              </a:rPr>
              <a:t>Cl</a:t>
            </a:r>
            <a:r>
              <a:rPr lang="en-US" b="0" baseline="-25000">
                <a:solidFill>
                  <a:schemeClr val="tx1"/>
                </a:solidFill>
              </a:rPr>
              <a:t>3</a:t>
            </a:r>
            <a:r>
              <a:rPr lang="en-US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50656" name="Rectangle 128"/>
          <p:cNvSpPr>
            <a:spLocks noChangeArrowheads="1"/>
          </p:cNvSpPr>
          <p:nvPr/>
        </p:nvSpPr>
        <p:spPr bwMode="auto">
          <a:xfrm>
            <a:off x="4541838" y="5084763"/>
            <a:ext cx="9937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rgbClr val="CC00FF"/>
                </a:solidFill>
              </a:rPr>
              <a:t>Sn</a:t>
            </a:r>
            <a:r>
              <a:rPr lang="en-US" b="0" baseline="30000">
                <a:solidFill>
                  <a:srgbClr val="CC00FF"/>
                </a:solidFill>
              </a:rPr>
              <a:t>4+</a:t>
            </a:r>
            <a:r>
              <a:rPr lang="en-US">
                <a:solidFill>
                  <a:srgbClr val="CC00FF"/>
                </a:solidFill>
              </a:rPr>
              <a:t> </a:t>
            </a:r>
          </a:p>
        </p:txBody>
      </p:sp>
      <p:sp>
        <p:nvSpPr>
          <p:cNvPr id="150657" name="Rectangle 129"/>
          <p:cNvSpPr>
            <a:spLocks noChangeArrowheads="1"/>
          </p:cNvSpPr>
          <p:nvPr/>
        </p:nvSpPr>
        <p:spPr bwMode="auto">
          <a:xfrm>
            <a:off x="5592763" y="5783263"/>
            <a:ext cx="8286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rgbClr val="000066"/>
                </a:solidFill>
              </a:rPr>
              <a:t>O</a:t>
            </a:r>
            <a:r>
              <a:rPr lang="en-US" b="0" baseline="30000">
                <a:solidFill>
                  <a:srgbClr val="000066"/>
                </a:solidFill>
              </a:rPr>
              <a:t>2–</a:t>
            </a:r>
            <a:r>
              <a:rPr lang="en-US">
                <a:solidFill>
                  <a:srgbClr val="000066"/>
                </a:solidFill>
              </a:rPr>
              <a:t> </a:t>
            </a:r>
          </a:p>
        </p:txBody>
      </p:sp>
      <p:sp>
        <p:nvSpPr>
          <p:cNvPr id="150658" name="Rectangle 130"/>
          <p:cNvSpPr>
            <a:spLocks noChangeArrowheads="1"/>
          </p:cNvSpPr>
          <p:nvPr/>
        </p:nvSpPr>
        <p:spPr bwMode="auto">
          <a:xfrm>
            <a:off x="5597525" y="5084763"/>
            <a:ext cx="8286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rgbClr val="000066"/>
                </a:solidFill>
              </a:rPr>
              <a:t>O</a:t>
            </a:r>
            <a:r>
              <a:rPr lang="en-US" b="0" baseline="30000">
                <a:solidFill>
                  <a:srgbClr val="000066"/>
                </a:solidFill>
              </a:rPr>
              <a:t>2–</a:t>
            </a:r>
            <a:r>
              <a:rPr lang="en-US">
                <a:solidFill>
                  <a:srgbClr val="000066"/>
                </a:solidFill>
              </a:rPr>
              <a:t> </a:t>
            </a:r>
          </a:p>
        </p:txBody>
      </p:sp>
      <p:sp>
        <p:nvSpPr>
          <p:cNvPr id="150659" name="Rectangle 131"/>
          <p:cNvSpPr>
            <a:spLocks noChangeArrowheads="1"/>
          </p:cNvSpPr>
          <p:nvPr/>
        </p:nvSpPr>
        <p:spPr bwMode="auto">
          <a:xfrm>
            <a:off x="4538663" y="5781675"/>
            <a:ext cx="993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rgbClr val="CC00FF"/>
                </a:solidFill>
              </a:rPr>
              <a:t>Sn</a:t>
            </a:r>
            <a:r>
              <a:rPr lang="en-US" b="0" baseline="30000">
                <a:solidFill>
                  <a:srgbClr val="CC00FF"/>
                </a:solidFill>
              </a:rPr>
              <a:t>2+</a:t>
            </a:r>
            <a:r>
              <a:rPr lang="en-US">
                <a:solidFill>
                  <a:srgbClr val="CC00FF"/>
                </a:solidFill>
              </a:rPr>
              <a:t> </a:t>
            </a:r>
          </a:p>
        </p:txBody>
      </p:sp>
      <p:sp>
        <p:nvSpPr>
          <p:cNvPr id="150660" name="Rectangle 132"/>
          <p:cNvSpPr>
            <a:spLocks noChangeArrowheads="1"/>
          </p:cNvSpPr>
          <p:nvPr/>
        </p:nvSpPr>
        <p:spPr bwMode="auto">
          <a:xfrm>
            <a:off x="6691313" y="5086350"/>
            <a:ext cx="11287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rgbClr val="CC00FF"/>
                </a:solidFill>
              </a:rPr>
              <a:t>Sn</a:t>
            </a:r>
            <a:r>
              <a:rPr lang="en-US" b="0">
                <a:solidFill>
                  <a:srgbClr val="000066"/>
                </a:solidFill>
              </a:rPr>
              <a:t>O</a:t>
            </a:r>
            <a:r>
              <a:rPr lang="en-US" b="0" baseline="-25000">
                <a:solidFill>
                  <a:schemeClr val="tx1"/>
                </a:solidFill>
              </a:rPr>
              <a:t>2</a:t>
            </a:r>
            <a:r>
              <a:rPr lang="en-US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50661" name="Rectangle 133"/>
          <p:cNvSpPr>
            <a:spLocks noChangeArrowheads="1"/>
          </p:cNvSpPr>
          <p:nvPr/>
        </p:nvSpPr>
        <p:spPr bwMode="auto">
          <a:xfrm>
            <a:off x="6677025" y="5784850"/>
            <a:ext cx="993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rgbClr val="CC00FF"/>
                </a:solidFill>
              </a:rPr>
              <a:t>Sn</a:t>
            </a:r>
            <a:r>
              <a:rPr lang="en-US" b="0">
                <a:solidFill>
                  <a:srgbClr val="000066"/>
                </a:solidFill>
              </a:rPr>
              <a:t>O</a:t>
            </a:r>
            <a:r>
              <a:rPr lang="en-US">
                <a:solidFill>
                  <a:schemeClr val="tx1"/>
                </a:solidFill>
              </a:rPr>
              <a:t> </a:t>
            </a:r>
          </a:p>
        </p:txBody>
      </p:sp>
      <p:grpSp>
        <p:nvGrpSpPr>
          <p:cNvPr id="134" name="Group 133"/>
          <p:cNvGrpSpPr/>
          <p:nvPr/>
        </p:nvGrpSpPr>
        <p:grpSpPr>
          <a:xfrm>
            <a:off x="215319" y="6234436"/>
            <a:ext cx="498855" cy="411327"/>
            <a:chOff x="119657" y="6331229"/>
            <a:chExt cx="498855" cy="411327"/>
          </a:xfrm>
        </p:grpSpPr>
        <p:sp>
          <p:nvSpPr>
            <p:cNvPr id="135" name="Octagon 134"/>
            <p:cNvSpPr/>
            <p:nvPr/>
          </p:nvSpPr>
          <p:spPr>
            <a:xfrm>
              <a:off x="163422" y="6331229"/>
              <a:ext cx="411327" cy="411327"/>
            </a:xfrm>
            <a:prstGeom prst="octago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6" name="Text Box 30"/>
            <p:cNvSpPr txBox="1">
              <a:spLocks noChangeArrowheads="1"/>
            </p:cNvSpPr>
            <p:nvPr/>
          </p:nvSpPr>
          <p:spPr bwMode="auto">
            <a:xfrm>
              <a:off x="119657" y="6406087"/>
              <a:ext cx="498855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40" rIns="91440">
              <a:spAutoFit/>
            </a:bodyPr>
            <a:lstStyle/>
            <a:p>
              <a:r>
                <a:rPr lang="en-US" sz="1100" dirty="0" smtClean="0">
                  <a:solidFill>
                    <a:srgbClr val="FFFFFF"/>
                  </a:solidFill>
                  <a:latin typeface="Arial Narrow" panose="020B0606020202030204" pitchFamily="34" charset="0"/>
                </a:rPr>
                <a:t>STOP</a:t>
              </a:r>
              <a:endParaRPr lang="en-US" sz="1100" dirty="0">
                <a:solidFill>
                  <a:srgbClr val="FFFFFF"/>
                </a:solidFill>
                <a:latin typeface="Arial Narrow" panose="020B060602020203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06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0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0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06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0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0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06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0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0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06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0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0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06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06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0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0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06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0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0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06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0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0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06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0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0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50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0" grpId="0" animBg="1"/>
      <p:bldP spid="150653" grpId="0"/>
      <p:bldP spid="150654" grpId="0"/>
      <p:bldP spid="150655" grpId="0"/>
      <p:bldP spid="150656" grpId="0"/>
      <p:bldP spid="150657" grpId="0"/>
      <p:bldP spid="150658" grpId="0"/>
      <p:bldP spid="150659" grpId="0"/>
      <p:bldP spid="150660" grpId="0"/>
      <p:bldP spid="15066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10"/>
          <p:cNvSpPr>
            <a:spLocks noChangeArrowheads="1"/>
          </p:cNvSpPr>
          <p:nvPr/>
        </p:nvSpPr>
        <p:spPr bwMode="auto">
          <a:xfrm>
            <a:off x="830263" y="361230"/>
            <a:ext cx="30765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Insert name of ion</a:t>
            </a:r>
          </a:p>
          <a:p>
            <a:pPr algn="l"/>
            <a:r>
              <a:rPr lang="en-US" b="0"/>
              <a:t>where it should go</a:t>
            </a:r>
          </a:p>
          <a:p>
            <a:pPr algn="l"/>
            <a:r>
              <a:rPr lang="en-US" b="0"/>
              <a:t>in the compound’s</a:t>
            </a:r>
          </a:p>
          <a:p>
            <a:pPr algn="l"/>
            <a:r>
              <a:rPr lang="en-US" b="0"/>
              <a:t>name.</a:t>
            </a:r>
          </a:p>
        </p:txBody>
      </p:sp>
      <p:sp>
        <p:nvSpPr>
          <p:cNvPr id="40964" name="Rectangle 121"/>
          <p:cNvSpPr>
            <a:spLocks noChangeArrowheads="1"/>
          </p:cNvSpPr>
          <p:nvPr/>
        </p:nvSpPr>
        <p:spPr bwMode="auto">
          <a:xfrm>
            <a:off x="373063" y="2455413"/>
            <a:ext cx="1782762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 dirty="0"/>
              <a:t>But first...</a:t>
            </a:r>
            <a:r>
              <a:rPr lang="en-US" dirty="0"/>
              <a:t> </a:t>
            </a:r>
          </a:p>
        </p:txBody>
      </p:sp>
      <p:sp>
        <p:nvSpPr>
          <p:cNvPr id="40965" name="Rectangle 122"/>
          <p:cNvSpPr>
            <a:spLocks noChangeArrowheads="1"/>
          </p:cNvSpPr>
          <p:nvPr/>
        </p:nvSpPr>
        <p:spPr bwMode="auto">
          <a:xfrm>
            <a:off x="874713" y="3119812"/>
            <a:ext cx="7512050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 u="sng"/>
              <a:t>oxyanions</a:t>
            </a:r>
            <a:r>
              <a:rPr lang="en-US" b="0"/>
              <a:t>: polyatomic ions containing oxygen</a:t>
            </a:r>
            <a:r>
              <a:rPr lang="en-US"/>
              <a:t> </a:t>
            </a:r>
          </a:p>
        </p:txBody>
      </p:sp>
      <p:sp>
        <p:nvSpPr>
          <p:cNvPr id="40966" name="Rectangle 123"/>
          <p:cNvSpPr>
            <a:spLocks noChangeArrowheads="1"/>
          </p:cNvSpPr>
          <p:nvPr/>
        </p:nvSpPr>
        <p:spPr bwMode="auto">
          <a:xfrm>
            <a:off x="862013" y="3726237"/>
            <a:ext cx="4610100" cy="522288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“Most common” oxyanions:</a:t>
            </a:r>
            <a:r>
              <a:rPr lang="en-US"/>
              <a:t> </a:t>
            </a:r>
          </a:p>
        </p:txBody>
      </p:sp>
      <p:sp>
        <p:nvSpPr>
          <p:cNvPr id="40967" name="Rectangle 124"/>
          <p:cNvSpPr>
            <a:spLocks noChangeArrowheads="1"/>
          </p:cNvSpPr>
          <p:nvPr/>
        </p:nvSpPr>
        <p:spPr bwMode="auto">
          <a:xfrm>
            <a:off x="1506538" y="4280275"/>
            <a:ext cx="1184275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BrO</a:t>
            </a:r>
            <a:r>
              <a:rPr lang="en-US" b="0" baseline="-25000"/>
              <a:t>3</a:t>
            </a:r>
            <a:r>
              <a:rPr lang="en-US" b="0" baseline="30000"/>
              <a:t>–</a:t>
            </a:r>
            <a:r>
              <a:rPr lang="en-US"/>
              <a:t> </a:t>
            </a:r>
          </a:p>
        </p:txBody>
      </p:sp>
      <p:sp>
        <p:nvSpPr>
          <p:cNvPr id="40968" name="Rectangle 125"/>
          <p:cNvSpPr>
            <a:spLocks noChangeArrowheads="1"/>
          </p:cNvSpPr>
          <p:nvPr/>
        </p:nvSpPr>
        <p:spPr bwMode="auto">
          <a:xfrm>
            <a:off x="1720850" y="4786687"/>
            <a:ext cx="947738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latin typeface="Times New Roman" pitchFamily="18" charset="0"/>
              </a:rPr>
              <a:t>I</a:t>
            </a:r>
            <a:r>
              <a:rPr lang="en-US" b="0"/>
              <a:t>O</a:t>
            </a:r>
            <a:r>
              <a:rPr lang="en-US" b="0" baseline="-25000"/>
              <a:t>3</a:t>
            </a:r>
            <a:r>
              <a:rPr lang="en-US" b="0" baseline="30000"/>
              <a:t>–</a:t>
            </a:r>
            <a:r>
              <a:rPr lang="en-US"/>
              <a:t> </a:t>
            </a:r>
          </a:p>
        </p:txBody>
      </p:sp>
      <p:sp>
        <p:nvSpPr>
          <p:cNvPr id="40969" name="Rectangle 126"/>
          <p:cNvSpPr>
            <a:spLocks noChangeArrowheads="1"/>
          </p:cNvSpPr>
          <p:nvPr/>
        </p:nvSpPr>
        <p:spPr bwMode="auto">
          <a:xfrm>
            <a:off x="1506538" y="5321675"/>
            <a:ext cx="1165225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ClO</a:t>
            </a:r>
            <a:r>
              <a:rPr lang="en-US" b="0" baseline="-25000"/>
              <a:t>3</a:t>
            </a:r>
            <a:r>
              <a:rPr lang="en-US" b="0" baseline="30000"/>
              <a:t>–</a:t>
            </a:r>
            <a:r>
              <a:rPr lang="en-US"/>
              <a:t> </a:t>
            </a:r>
          </a:p>
        </p:txBody>
      </p:sp>
      <p:sp>
        <p:nvSpPr>
          <p:cNvPr id="40970" name="Rectangle 127"/>
          <p:cNvSpPr>
            <a:spLocks noChangeArrowheads="1"/>
          </p:cNvSpPr>
          <p:nvPr/>
        </p:nvSpPr>
        <p:spPr bwMode="auto">
          <a:xfrm>
            <a:off x="1549400" y="5870950"/>
            <a:ext cx="1085850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NO</a:t>
            </a:r>
            <a:r>
              <a:rPr lang="en-US" b="0" baseline="-25000"/>
              <a:t>3</a:t>
            </a:r>
            <a:r>
              <a:rPr lang="en-US" b="0" baseline="30000"/>
              <a:t>–</a:t>
            </a:r>
            <a:r>
              <a:rPr lang="en-US"/>
              <a:t> </a:t>
            </a:r>
          </a:p>
        </p:txBody>
      </p:sp>
      <p:sp>
        <p:nvSpPr>
          <p:cNvPr id="40971" name="Rectangle 128"/>
          <p:cNvSpPr>
            <a:spLocks noChangeArrowheads="1"/>
          </p:cNvSpPr>
          <p:nvPr/>
        </p:nvSpPr>
        <p:spPr bwMode="auto">
          <a:xfrm>
            <a:off x="4997450" y="4280275"/>
            <a:ext cx="1200150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PO</a:t>
            </a:r>
            <a:r>
              <a:rPr lang="en-US" b="0" baseline="-25000"/>
              <a:t>4</a:t>
            </a:r>
            <a:r>
              <a:rPr lang="en-US" b="0" baseline="30000"/>
              <a:t>3–</a:t>
            </a:r>
            <a:r>
              <a:rPr lang="en-US"/>
              <a:t> </a:t>
            </a:r>
          </a:p>
        </p:txBody>
      </p:sp>
      <p:sp>
        <p:nvSpPr>
          <p:cNvPr id="40972" name="Rectangle 129"/>
          <p:cNvSpPr>
            <a:spLocks noChangeArrowheads="1"/>
          </p:cNvSpPr>
          <p:nvPr/>
        </p:nvSpPr>
        <p:spPr bwMode="auto">
          <a:xfrm>
            <a:off x="4983163" y="4786687"/>
            <a:ext cx="1200150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SO</a:t>
            </a:r>
            <a:r>
              <a:rPr lang="en-US" b="0" baseline="-25000"/>
              <a:t>4</a:t>
            </a:r>
            <a:r>
              <a:rPr lang="en-US" b="0" baseline="30000"/>
              <a:t>2–</a:t>
            </a:r>
            <a:r>
              <a:rPr lang="en-US"/>
              <a:t> </a:t>
            </a:r>
          </a:p>
        </p:txBody>
      </p:sp>
      <p:sp>
        <p:nvSpPr>
          <p:cNvPr id="40973" name="Rectangle 130"/>
          <p:cNvSpPr>
            <a:spLocks noChangeArrowheads="1"/>
          </p:cNvSpPr>
          <p:nvPr/>
        </p:nvSpPr>
        <p:spPr bwMode="auto">
          <a:xfrm>
            <a:off x="4997450" y="5321675"/>
            <a:ext cx="1220788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CO</a:t>
            </a:r>
            <a:r>
              <a:rPr lang="en-US" b="0" baseline="-25000"/>
              <a:t>3</a:t>
            </a:r>
            <a:r>
              <a:rPr lang="en-US" b="0" baseline="30000"/>
              <a:t>2–</a:t>
            </a:r>
            <a:r>
              <a:rPr lang="en-US"/>
              <a:t> </a:t>
            </a:r>
          </a:p>
        </p:txBody>
      </p:sp>
      <p:sp>
        <p:nvSpPr>
          <p:cNvPr id="43022" name="Rectangle 131"/>
          <p:cNvSpPr>
            <a:spLocks noChangeArrowheads="1"/>
          </p:cNvSpPr>
          <p:nvPr/>
        </p:nvSpPr>
        <p:spPr bwMode="auto">
          <a:xfrm>
            <a:off x="2654300" y="4280275"/>
            <a:ext cx="1590675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chemeClr val="tx1"/>
                </a:solidFill>
              </a:rPr>
              <a:t>bromate</a:t>
            </a:r>
            <a:r>
              <a:rPr lang="en-US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3023" name="Rectangle 132"/>
          <p:cNvSpPr>
            <a:spLocks noChangeArrowheads="1"/>
          </p:cNvSpPr>
          <p:nvPr/>
        </p:nvSpPr>
        <p:spPr bwMode="auto">
          <a:xfrm>
            <a:off x="2654300" y="4786687"/>
            <a:ext cx="1254125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chemeClr val="tx1"/>
                </a:solidFill>
              </a:rPr>
              <a:t>iodate</a:t>
            </a:r>
            <a:r>
              <a:rPr lang="en-US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3024" name="Rectangle 133"/>
          <p:cNvSpPr>
            <a:spLocks noChangeArrowheads="1"/>
          </p:cNvSpPr>
          <p:nvPr/>
        </p:nvSpPr>
        <p:spPr bwMode="auto">
          <a:xfrm>
            <a:off x="2654300" y="5321675"/>
            <a:ext cx="1452563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chemeClr val="tx1"/>
                </a:solidFill>
              </a:rPr>
              <a:t>chlorate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3025" name="Rectangle 134"/>
          <p:cNvSpPr>
            <a:spLocks noChangeArrowheads="1"/>
          </p:cNvSpPr>
          <p:nvPr/>
        </p:nvSpPr>
        <p:spPr bwMode="auto">
          <a:xfrm>
            <a:off x="2654300" y="5870950"/>
            <a:ext cx="1174750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chemeClr val="tx1"/>
                </a:solidFill>
              </a:rPr>
              <a:t>nitrate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3026" name="Rectangle 135"/>
          <p:cNvSpPr>
            <a:spLocks noChangeArrowheads="1"/>
          </p:cNvSpPr>
          <p:nvPr/>
        </p:nvSpPr>
        <p:spPr bwMode="auto">
          <a:xfrm>
            <a:off x="6148388" y="4280275"/>
            <a:ext cx="1947862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chemeClr val="tx1"/>
                </a:solidFill>
              </a:rPr>
              <a:t>phosphate</a:t>
            </a:r>
            <a:r>
              <a:rPr lang="en-US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3027" name="Rectangle 136"/>
          <p:cNvSpPr>
            <a:spLocks noChangeArrowheads="1"/>
          </p:cNvSpPr>
          <p:nvPr/>
        </p:nvSpPr>
        <p:spPr bwMode="auto">
          <a:xfrm>
            <a:off x="6134100" y="4786687"/>
            <a:ext cx="1331913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chemeClr val="tx1"/>
                </a:solidFill>
              </a:rPr>
              <a:t>sulfate</a:t>
            </a:r>
            <a:r>
              <a:rPr lang="en-US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3028" name="Rectangle 137"/>
          <p:cNvSpPr>
            <a:spLocks noChangeArrowheads="1"/>
          </p:cNvSpPr>
          <p:nvPr/>
        </p:nvSpPr>
        <p:spPr bwMode="auto">
          <a:xfrm>
            <a:off x="6148388" y="5321675"/>
            <a:ext cx="1868487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chemeClr val="tx1"/>
                </a:solidFill>
              </a:rPr>
              <a:t>carbonate</a:t>
            </a:r>
            <a:r>
              <a:rPr lang="en-US">
                <a:solidFill>
                  <a:schemeClr val="tx1"/>
                </a:solidFill>
              </a:rPr>
              <a:t> </a:t>
            </a:r>
          </a:p>
        </p:txBody>
      </p:sp>
      <p:grpSp>
        <p:nvGrpSpPr>
          <p:cNvPr id="40981" name="Group 130"/>
          <p:cNvGrpSpPr>
            <a:grpSpLocks/>
          </p:cNvGrpSpPr>
          <p:nvPr/>
        </p:nvGrpSpPr>
        <p:grpSpPr bwMode="auto">
          <a:xfrm>
            <a:off x="4370388" y="716830"/>
            <a:ext cx="4322762" cy="1682750"/>
            <a:chOff x="1754406" y="331075"/>
            <a:chExt cx="5752774" cy="2237665"/>
          </a:xfrm>
        </p:grpSpPr>
        <p:sp>
          <p:nvSpPr>
            <p:cNvPr id="40982" name="Rectangle 10"/>
            <p:cNvSpPr>
              <a:spLocks noChangeArrowheads="1"/>
            </p:cNvSpPr>
            <p:nvPr/>
          </p:nvSpPr>
          <p:spPr bwMode="auto">
            <a:xfrm>
              <a:off x="2712768" y="1289888"/>
              <a:ext cx="319887" cy="1278852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3" name="Rectangle 11"/>
            <p:cNvSpPr>
              <a:spLocks noChangeArrowheads="1"/>
            </p:cNvSpPr>
            <p:nvPr/>
          </p:nvSpPr>
          <p:spPr bwMode="auto">
            <a:xfrm>
              <a:off x="3032656" y="1289888"/>
              <a:ext cx="319887" cy="1278852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4" name="Rectangle 12"/>
            <p:cNvSpPr>
              <a:spLocks noChangeArrowheads="1"/>
            </p:cNvSpPr>
            <p:nvPr/>
          </p:nvSpPr>
          <p:spPr bwMode="auto">
            <a:xfrm>
              <a:off x="3352542" y="1289888"/>
              <a:ext cx="319887" cy="1278852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5" name="Rectangle 13"/>
            <p:cNvSpPr>
              <a:spLocks noChangeArrowheads="1"/>
            </p:cNvSpPr>
            <p:nvPr/>
          </p:nvSpPr>
          <p:spPr bwMode="auto">
            <a:xfrm>
              <a:off x="3672429" y="1289888"/>
              <a:ext cx="318587" cy="1278852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6" name="Rectangle 14"/>
            <p:cNvSpPr>
              <a:spLocks noChangeArrowheads="1"/>
            </p:cNvSpPr>
            <p:nvPr/>
          </p:nvSpPr>
          <p:spPr bwMode="auto">
            <a:xfrm>
              <a:off x="2074293" y="651114"/>
              <a:ext cx="319887" cy="1917626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7" name="Rectangle 15"/>
            <p:cNvSpPr>
              <a:spLocks noChangeArrowheads="1"/>
            </p:cNvSpPr>
            <p:nvPr/>
          </p:nvSpPr>
          <p:spPr bwMode="auto">
            <a:xfrm>
              <a:off x="1754406" y="331075"/>
              <a:ext cx="319887" cy="2237665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8" name="Rectangle 16"/>
            <p:cNvSpPr>
              <a:spLocks noChangeArrowheads="1"/>
            </p:cNvSpPr>
            <p:nvPr/>
          </p:nvSpPr>
          <p:spPr bwMode="auto">
            <a:xfrm>
              <a:off x="3991017" y="1289888"/>
              <a:ext cx="319887" cy="1278852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9" name="Rectangle 17"/>
            <p:cNvSpPr>
              <a:spLocks noChangeArrowheads="1"/>
            </p:cNvSpPr>
            <p:nvPr/>
          </p:nvSpPr>
          <p:spPr bwMode="auto">
            <a:xfrm>
              <a:off x="4310904" y="1289888"/>
              <a:ext cx="319887" cy="1278852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0" name="Rectangle 18"/>
            <p:cNvSpPr>
              <a:spLocks noChangeArrowheads="1"/>
            </p:cNvSpPr>
            <p:nvPr/>
          </p:nvSpPr>
          <p:spPr bwMode="auto">
            <a:xfrm>
              <a:off x="5270566" y="1289888"/>
              <a:ext cx="318587" cy="958813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1" name="Rectangle 19"/>
            <p:cNvSpPr>
              <a:spLocks noChangeArrowheads="1"/>
            </p:cNvSpPr>
            <p:nvPr/>
          </p:nvSpPr>
          <p:spPr bwMode="auto">
            <a:xfrm>
              <a:off x="5589154" y="651114"/>
              <a:ext cx="319887" cy="1597589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2" name="Rectangle 20"/>
            <p:cNvSpPr>
              <a:spLocks noChangeArrowheads="1"/>
            </p:cNvSpPr>
            <p:nvPr/>
          </p:nvSpPr>
          <p:spPr bwMode="auto">
            <a:xfrm>
              <a:off x="5909041" y="651114"/>
              <a:ext cx="319887" cy="1597589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3" name="Rectangle 21"/>
            <p:cNvSpPr>
              <a:spLocks noChangeArrowheads="1"/>
            </p:cNvSpPr>
            <p:nvPr/>
          </p:nvSpPr>
          <p:spPr bwMode="auto">
            <a:xfrm>
              <a:off x="6228927" y="651114"/>
              <a:ext cx="319887" cy="1597589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4" name="Rectangle 22"/>
            <p:cNvSpPr>
              <a:spLocks noChangeArrowheads="1"/>
            </p:cNvSpPr>
            <p:nvPr/>
          </p:nvSpPr>
          <p:spPr bwMode="auto">
            <a:xfrm>
              <a:off x="6548815" y="651114"/>
              <a:ext cx="318587" cy="1597589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5" name="Rectangle 23"/>
            <p:cNvSpPr>
              <a:spLocks noChangeArrowheads="1"/>
            </p:cNvSpPr>
            <p:nvPr/>
          </p:nvSpPr>
          <p:spPr bwMode="auto">
            <a:xfrm>
              <a:off x="6867402" y="651114"/>
              <a:ext cx="319887" cy="1597589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6" name="Rectangle 24"/>
            <p:cNvSpPr>
              <a:spLocks noChangeArrowheads="1"/>
            </p:cNvSpPr>
            <p:nvPr/>
          </p:nvSpPr>
          <p:spPr bwMode="auto">
            <a:xfrm>
              <a:off x="7187290" y="651114"/>
              <a:ext cx="319887" cy="1597589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7" name="Rectangle 25"/>
            <p:cNvSpPr>
              <a:spLocks noChangeArrowheads="1"/>
            </p:cNvSpPr>
            <p:nvPr/>
          </p:nvSpPr>
          <p:spPr bwMode="auto">
            <a:xfrm>
              <a:off x="4950679" y="1289888"/>
              <a:ext cx="319887" cy="958813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8" name="Rectangle 26"/>
            <p:cNvSpPr>
              <a:spLocks noChangeArrowheads="1"/>
            </p:cNvSpPr>
            <p:nvPr/>
          </p:nvSpPr>
          <p:spPr bwMode="auto">
            <a:xfrm>
              <a:off x="4630792" y="1289888"/>
              <a:ext cx="319887" cy="958813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9" name="Rectangle 27"/>
            <p:cNvSpPr>
              <a:spLocks noChangeArrowheads="1"/>
            </p:cNvSpPr>
            <p:nvPr/>
          </p:nvSpPr>
          <p:spPr bwMode="auto">
            <a:xfrm>
              <a:off x="2074293" y="1289888"/>
              <a:ext cx="5432884" cy="320039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00" name="Rectangle 28"/>
            <p:cNvSpPr>
              <a:spLocks noChangeArrowheads="1"/>
            </p:cNvSpPr>
            <p:nvPr/>
          </p:nvSpPr>
          <p:spPr bwMode="auto">
            <a:xfrm>
              <a:off x="1754406" y="1609927"/>
              <a:ext cx="5752771" cy="318737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01" name="Rectangle 29"/>
            <p:cNvSpPr>
              <a:spLocks noChangeArrowheads="1"/>
            </p:cNvSpPr>
            <p:nvPr/>
          </p:nvSpPr>
          <p:spPr bwMode="auto">
            <a:xfrm>
              <a:off x="2074293" y="1928664"/>
              <a:ext cx="5432884" cy="320039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02" name="Rectangle 30"/>
            <p:cNvSpPr>
              <a:spLocks noChangeArrowheads="1"/>
            </p:cNvSpPr>
            <p:nvPr/>
          </p:nvSpPr>
          <p:spPr bwMode="auto">
            <a:xfrm>
              <a:off x="5589154" y="969851"/>
              <a:ext cx="1918023" cy="320039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03" name="Rectangle 31"/>
            <p:cNvSpPr>
              <a:spLocks noChangeArrowheads="1"/>
            </p:cNvSpPr>
            <p:nvPr/>
          </p:nvSpPr>
          <p:spPr bwMode="auto">
            <a:xfrm>
              <a:off x="1754406" y="331075"/>
              <a:ext cx="319887" cy="320039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04" name="Rectangle 32"/>
            <p:cNvSpPr>
              <a:spLocks noChangeArrowheads="1"/>
            </p:cNvSpPr>
            <p:nvPr/>
          </p:nvSpPr>
          <p:spPr bwMode="auto">
            <a:xfrm>
              <a:off x="1754406" y="651114"/>
              <a:ext cx="639775" cy="318737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05" name="Rectangle 33"/>
            <p:cNvSpPr>
              <a:spLocks noChangeArrowheads="1"/>
            </p:cNvSpPr>
            <p:nvPr/>
          </p:nvSpPr>
          <p:spPr bwMode="auto">
            <a:xfrm>
              <a:off x="2394181" y="1289888"/>
              <a:ext cx="318587" cy="1278852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06" name="Rectangle 34"/>
            <p:cNvSpPr>
              <a:spLocks noChangeArrowheads="1"/>
            </p:cNvSpPr>
            <p:nvPr/>
          </p:nvSpPr>
          <p:spPr bwMode="auto">
            <a:xfrm>
              <a:off x="1754406" y="1289888"/>
              <a:ext cx="319887" cy="1278852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07" name="Rectangle 35"/>
            <p:cNvSpPr>
              <a:spLocks noChangeArrowheads="1"/>
            </p:cNvSpPr>
            <p:nvPr/>
          </p:nvSpPr>
          <p:spPr bwMode="auto">
            <a:xfrm>
              <a:off x="1754406" y="2248701"/>
              <a:ext cx="319887" cy="320039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08" name="Rectangle 36"/>
            <p:cNvSpPr>
              <a:spLocks noChangeArrowheads="1"/>
            </p:cNvSpPr>
            <p:nvPr/>
          </p:nvSpPr>
          <p:spPr bwMode="auto">
            <a:xfrm>
              <a:off x="7187290" y="331075"/>
              <a:ext cx="319887" cy="320039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09" name="Rectangle 37"/>
            <p:cNvSpPr>
              <a:spLocks noChangeArrowheads="1"/>
            </p:cNvSpPr>
            <p:nvPr/>
          </p:nvSpPr>
          <p:spPr bwMode="auto">
            <a:xfrm>
              <a:off x="1754406" y="2248701"/>
              <a:ext cx="319887" cy="320039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10" name="Rectangle 38"/>
            <p:cNvSpPr>
              <a:spLocks noChangeArrowheads="1"/>
            </p:cNvSpPr>
            <p:nvPr/>
          </p:nvSpPr>
          <p:spPr bwMode="auto">
            <a:xfrm>
              <a:off x="2074293" y="2248701"/>
              <a:ext cx="319887" cy="320039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11" name="Rectangle 39"/>
            <p:cNvSpPr>
              <a:spLocks noChangeArrowheads="1"/>
            </p:cNvSpPr>
            <p:nvPr/>
          </p:nvSpPr>
          <p:spPr bwMode="auto">
            <a:xfrm>
              <a:off x="2074293" y="1928664"/>
              <a:ext cx="319887" cy="320039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12" name="Rectangle 40"/>
            <p:cNvSpPr>
              <a:spLocks noChangeArrowheads="1"/>
            </p:cNvSpPr>
            <p:nvPr/>
          </p:nvSpPr>
          <p:spPr bwMode="auto">
            <a:xfrm>
              <a:off x="1754406" y="1609927"/>
              <a:ext cx="319887" cy="318737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13" name="Rectangle 41"/>
            <p:cNvSpPr>
              <a:spLocks noChangeArrowheads="1"/>
            </p:cNvSpPr>
            <p:nvPr/>
          </p:nvSpPr>
          <p:spPr bwMode="auto">
            <a:xfrm>
              <a:off x="2074293" y="1289888"/>
              <a:ext cx="319887" cy="320039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14" name="Rectangle 42"/>
            <p:cNvSpPr>
              <a:spLocks noChangeArrowheads="1"/>
            </p:cNvSpPr>
            <p:nvPr/>
          </p:nvSpPr>
          <p:spPr bwMode="auto">
            <a:xfrm>
              <a:off x="1754406" y="969851"/>
              <a:ext cx="319887" cy="320039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15" name="Rectangle 43"/>
            <p:cNvSpPr>
              <a:spLocks noChangeArrowheads="1"/>
            </p:cNvSpPr>
            <p:nvPr/>
          </p:nvSpPr>
          <p:spPr bwMode="auto">
            <a:xfrm>
              <a:off x="2074293" y="651114"/>
              <a:ext cx="319887" cy="318737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16" name="Rectangle 44"/>
            <p:cNvSpPr>
              <a:spLocks noChangeArrowheads="1"/>
            </p:cNvSpPr>
            <p:nvPr/>
          </p:nvSpPr>
          <p:spPr bwMode="auto">
            <a:xfrm>
              <a:off x="1754406" y="1928664"/>
              <a:ext cx="319887" cy="320039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17" name="Rectangle 45"/>
            <p:cNvSpPr>
              <a:spLocks noChangeArrowheads="1"/>
            </p:cNvSpPr>
            <p:nvPr/>
          </p:nvSpPr>
          <p:spPr bwMode="auto">
            <a:xfrm>
              <a:off x="2074293" y="1609927"/>
              <a:ext cx="319887" cy="318737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18" name="Rectangle 46"/>
            <p:cNvSpPr>
              <a:spLocks noChangeArrowheads="1"/>
            </p:cNvSpPr>
            <p:nvPr/>
          </p:nvSpPr>
          <p:spPr bwMode="auto">
            <a:xfrm>
              <a:off x="1754406" y="1289888"/>
              <a:ext cx="319887" cy="320039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19" name="Rectangle 47"/>
            <p:cNvSpPr>
              <a:spLocks noChangeArrowheads="1"/>
            </p:cNvSpPr>
            <p:nvPr/>
          </p:nvSpPr>
          <p:spPr bwMode="auto">
            <a:xfrm>
              <a:off x="2074293" y="969851"/>
              <a:ext cx="319887" cy="320039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20" name="Rectangle 48"/>
            <p:cNvSpPr>
              <a:spLocks noChangeArrowheads="1"/>
            </p:cNvSpPr>
            <p:nvPr/>
          </p:nvSpPr>
          <p:spPr bwMode="auto">
            <a:xfrm>
              <a:off x="1754406" y="651114"/>
              <a:ext cx="319887" cy="318737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21" name="Rectangle 49"/>
            <p:cNvSpPr>
              <a:spLocks noChangeArrowheads="1"/>
            </p:cNvSpPr>
            <p:nvPr/>
          </p:nvSpPr>
          <p:spPr bwMode="auto">
            <a:xfrm>
              <a:off x="5589154" y="651114"/>
              <a:ext cx="319887" cy="318737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22" name="Rectangle 50"/>
            <p:cNvSpPr>
              <a:spLocks noChangeArrowheads="1"/>
            </p:cNvSpPr>
            <p:nvPr/>
          </p:nvSpPr>
          <p:spPr bwMode="auto">
            <a:xfrm>
              <a:off x="5589154" y="969851"/>
              <a:ext cx="319887" cy="320039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23" name="Rectangle 51"/>
            <p:cNvSpPr>
              <a:spLocks noChangeArrowheads="1"/>
            </p:cNvSpPr>
            <p:nvPr/>
          </p:nvSpPr>
          <p:spPr bwMode="auto">
            <a:xfrm>
              <a:off x="5909041" y="969851"/>
              <a:ext cx="319887" cy="320039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24" name="Rectangle 52"/>
            <p:cNvSpPr>
              <a:spLocks noChangeArrowheads="1"/>
            </p:cNvSpPr>
            <p:nvPr/>
          </p:nvSpPr>
          <p:spPr bwMode="auto">
            <a:xfrm>
              <a:off x="5589154" y="1289888"/>
              <a:ext cx="319887" cy="320039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25" name="Rectangle 53"/>
            <p:cNvSpPr>
              <a:spLocks noChangeArrowheads="1"/>
            </p:cNvSpPr>
            <p:nvPr/>
          </p:nvSpPr>
          <p:spPr bwMode="auto">
            <a:xfrm>
              <a:off x="5589154" y="1609927"/>
              <a:ext cx="319887" cy="318737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26" name="Rectangle 54"/>
            <p:cNvSpPr>
              <a:spLocks noChangeArrowheads="1"/>
            </p:cNvSpPr>
            <p:nvPr/>
          </p:nvSpPr>
          <p:spPr bwMode="auto">
            <a:xfrm>
              <a:off x="5589154" y="1928664"/>
              <a:ext cx="319887" cy="320039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27" name="Rectangle 55"/>
            <p:cNvSpPr>
              <a:spLocks noChangeArrowheads="1"/>
            </p:cNvSpPr>
            <p:nvPr/>
          </p:nvSpPr>
          <p:spPr bwMode="auto">
            <a:xfrm>
              <a:off x="5909041" y="1289888"/>
              <a:ext cx="319887" cy="320039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28" name="Rectangle 56"/>
            <p:cNvSpPr>
              <a:spLocks noChangeArrowheads="1"/>
            </p:cNvSpPr>
            <p:nvPr/>
          </p:nvSpPr>
          <p:spPr bwMode="auto">
            <a:xfrm>
              <a:off x="5909041" y="1609927"/>
              <a:ext cx="319887" cy="318737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29" name="Rectangle 57"/>
            <p:cNvSpPr>
              <a:spLocks noChangeArrowheads="1"/>
            </p:cNvSpPr>
            <p:nvPr/>
          </p:nvSpPr>
          <p:spPr bwMode="auto">
            <a:xfrm>
              <a:off x="5909041" y="1928664"/>
              <a:ext cx="319887" cy="320039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30" name="Rectangle 58"/>
            <p:cNvSpPr>
              <a:spLocks noChangeArrowheads="1"/>
            </p:cNvSpPr>
            <p:nvPr/>
          </p:nvSpPr>
          <p:spPr bwMode="auto">
            <a:xfrm>
              <a:off x="6228927" y="1289888"/>
              <a:ext cx="319887" cy="320039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31" name="Rectangle 59"/>
            <p:cNvSpPr>
              <a:spLocks noChangeArrowheads="1"/>
            </p:cNvSpPr>
            <p:nvPr/>
          </p:nvSpPr>
          <p:spPr bwMode="auto">
            <a:xfrm>
              <a:off x="6228927" y="1609927"/>
              <a:ext cx="319887" cy="318737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32" name="Rectangle 60"/>
            <p:cNvSpPr>
              <a:spLocks noChangeArrowheads="1"/>
            </p:cNvSpPr>
            <p:nvPr/>
          </p:nvSpPr>
          <p:spPr bwMode="auto">
            <a:xfrm>
              <a:off x="6228927" y="1928664"/>
              <a:ext cx="319887" cy="320039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1033" name="Group 61"/>
            <p:cNvGrpSpPr>
              <a:grpSpLocks/>
            </p:cNvGrpSpPr>
            <p:nvPr/>
          </p:nvGrpSpPr>
          <p:grpSpPr bwMode="auto">
            <a:xfrm>
              <a:off x="1754407" y="331071"/>
              <a:ext cx="5752783" cy="1917626"/>
              <a:chOff x="727" y="2262"/>
              <a:chExt cx="4424" cy="1474"/>
            </a:xfrm>
          </p:grpSpPr>
          <p:sp>
            <p:nvSpPr>
              <p:cNvPr id="41074" name="Rectangle 62"/>
              <p:cNvSpPr>
                <a:spLocks noChangeArrowheads="1"/>
              </p:cNvSpPr>
              <p:nvPr/>
            </p:nvSpPr>
            <p:spPr bwMode="auto">
              <a:xfrm>
                <a:off x="727" y="2262"/>
                <a:ext cx="246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75" name="Rectangle 63"/>
              <p:cNvSpPr>
                <a:spLocks noChangeArrowheads="1"/>
              </p:cNvSpPr>
              <p:nvPr/>
            </p:nvSpPr>
            <p:spPr bwMode="auto">
              <a:xfrm>
                <a:off x="4905" y="2262"/>
                <a:ext cx="246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76" name="Rectangle 64"/>
              <p:cNvSpPr>
                <a:spLocks noChangeArrowheads="1"/>
              </p:cNvSpPr>
              <p:nvPr/>
            </p:nvSpPr>
            <p:spPr bwMode="auto">
              <a:xfrm>
                <a:off x="3922" y="2508"/>
                <a:ext cx="246" cy="245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77" name="Rectangle 65"/>
              <p:cNvSpPr>
                <a:spLocks noChangeArrowheads="1"/>
              </p:cNvSpPr>
              <p:nvPr/>
            </p:nvSpPr>
            <p:spPr bwMode="auto">
              <a:xfrm>
                <a:off x="4168" y="2508"/>
                <a:ext cx="246" cy="245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78" name="Rectangle 66"/>
              <p:cNvSpPr>
                <a:spLocks noChangeArrowheads="1"/>
              </p:cNvSpPr>
              <p:nvPr/>
            </p:nvSpPr>
            <p:spPr bwMode="auto">
              <a:xfrm>
                <a:off x="4414" y="2508"/>
                <a:ext cx="245" cy="245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79" name="Rectangle 67"/>
              <p:cNvSpPr>
                <a:spLocks noChangeArrowheads="1"/>
              </p:cNvSpPr>
              <p:nvPr/>
            </p:nvSpPr>
            <p:spPr bwMode="auto">
              <a:xfrm>
                <a:off x="4168" y="2753"/>
                <a:ext cx="246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80" name="Rectangle 68"/>
              <p:cNvSpPr>
                <a:spLocks noChangeArrowheads="1"/>
              </p:cNvSpPr>
              <p:nvPr/>
            </p:nvSpPr>
            <p:spPr bwMode="auto">
              <a:xfrm>
                <a:off x="4905" y="2508"/>
                <a:ext cx="246" cy="245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81" name="Rectangle 69"/>
              <p:cNvSpPr>
                <a:spLocks noChangeArrowheads="1"/>
              </p:cNvSpPr>
              <p:nvPr/>
            </p:nvSpPr>
            <p:spPr bwMode="auto">
              <a:xfrm>
                <a:off x="4905" y="2753"/>
                <a:ext cx="246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82" name="Rectangle 70"/>
              <p:cNvSpPr>
                <a:spLocks noChangeArrowheads="1"/>
              </p:cNvSpPr>
              <p:nvPr/>
            </p:nvSpPr>
            <p:spPr bwMode="auto">
              <a:xfrm>
                <a:off x="4905" y="2999"/>
                <a:ext cx="246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83" name="Rectangle 71"/>
              <p:cNvSpPr>
                <a:spLocks noChangeArrowheads="1"/>
              </p:cNvSpPr>
              <p:nvPr/>
            </p:nvSpPr>
            <p:spPr bwMode="auto">
              <a:xfrm>
                <a:off x="4905" y="3245"/>
                <a:ext cx="246" cy="245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84" name="Rectangle 72"/>
              <p:cNvSpPr>
                <a:spLocks noChangeArrowheads="1"/>
              </p:cNvSpPr>
              <p:nvPr/>
            </p:nvSpPr>
            <p:spPr bwMode="auto">
              <a:xfrm>
                <a:off x="4905" y="3490"/>
                <a:ext cx="246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85" name="Rectangle 73"/>
              <p:cNvSpPr>
                <a:spLocks noChangeArrowheads="1"/>
              </p:cNvSpPr>
              <p:nvPr/>
            </p:nvSpPr>
            <p:spPr bwMode="auto">
              <a:xfrm>
                <a:off x="4659" y="2508"/>
                <a:ext cx="246" cy="245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86" name="Rectangle 74"/>
              <p:cNvSpPr>
                <a:spLocks noChangeArrowheads="1"/>
              </p:cNvSpPr>
              <p:nvPr/>
            </p:nvSpPr>
            <p:spPr bwMode="auto">
              <a:xfrm>
                <a:off x="4659" y="2753"/>
                <a:ext cx="246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87" name="Rectangle 75"/>
              <p:cNvSpPr>
                <a:spLocks noChangeArrowheads="1"/>
              </p:cNvSpPr>
              <p:nvPr/>
            </p:nvSpPr>
            <p:spPr bwMode="auto">
              <a:xfrm>
                <a:off x="4414" y="2753"/>
                <a:ext cx="245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88" name="Rectangle 76"/>
              <p:cNvSpPr>
                <a:spLocks noChangeArrowheads="1"/>
              </p:cNvSpPr>
              <p:nvPr/>
            </p:nvSpPr>
            <p:spPr bwMode="auto">
              <a:xfrm>
                <a:off x="4659" y="2999"/>
                <a:ext cx="246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89" name="Rectangle 77"/>
              <p:cNvSpPr>
                <a:spLocks noChangeArrowheads="1"/>
              </p:cNvSpPr>
              <p:nvPr/>
            </p:nvSpPr>
            <p:spPr bwMode="auto">
              <a:xfrm>
                <a:off x="4414" y="2999"/>
                <a:ext cx="245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90" name="Rectangle 78"/>
              <p:cNvSpPr>
                <a:spLocks noChangeArrowheads="1"/>
              </p:cNvSpPr>
              <p:nvPr/>
            </p:nvSpPr>
            <p:spPr bwMode="auto">
              <a:xfrm>
                <a:off x="4659" y="3245"/>
                <a:ext cx="246" cy="245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034" name="Rectangle 79"/>
            <p:cNvSpPr>
              <a:spLocks noChangeArrowheads="1"/>
            </p:cNvSpPr>
            <p:nvPr/>
          </p:nvSpPr>
          <p:spPr bwMode="auto">
            <a:xfrm>
              <a:off x="6867402" y="1928664"/>
              <a:ext cx="319887" cy="320039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35" name="Rectangle 80"/>
            <p:cNvSpPr>
              <a:spLocks noChangeArrowheads="1"/>
            </p:cNvSpPr>
            <p:nvPr/>
          </p:nvSpPr>
          <p:spPr bwMode="auto">
            <a:xfrm>
              <a:off x="6548815" y="1609927"/>
              <a:ext cx="318587" cy="318737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36" name="Rectangle 81"/>
            <p:cNvSpPr>
              <a:spLocks noChangeArrowheads="1"/>
            </p:cNvSpPr>
            <p:nvPr/>
          </p:nvSpPr>
          <p:spPr bwMode="auto">
            <a:xfrm>
              <a:off x="6548815" y="1928664"/>
              <a:ext cx="318587" cy="320039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37" name="Rectangle 82"/>
            <p:cNvSpPr>
              <a:spLocks noChangeArrowheads="1"/>
            </p:cNvSpPr>
            <p:nvPr/>
          </p:nvSpPr>
          <p:spPr bwMode="auto">
            <a:xfrm>
              <a:off x="5270566" y="1289888"/>
              <a:ext cx="318587" cy="320039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38" name="Rectangle 83"/>
            <p:cNvSpPr>
              <a:spLocks noChangeArrowheads="1"/>
            </p:cNvSpPr>
            <p:nvPr/>
          </p:nvSpPr>
          <p:spPr bwMode="auto">
            <a:xfrm>
              <a:off x="5270566" y="1609927"/>
              <a:ext cx="318587" cy="318737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39" name="Rectangle 84"/>
            <p:cNvSpPr>
              <a:spLocks noChangeArrowheads="1"/>
            </p:cNvSpPr>
            <p:nvPr/>
          </p:nvSpPr>
          <p:spPr bwMode="auto">
            <a:xfrm>
              <a:off x="5270566" y="1928664"/>
              <a:ext cx="318587" cy="320039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40" name="Rectangle 85"/>
            <p:cNvSpPr>
              <a:spLocks noChangeArrowheads="1"/>
            </p:cNvSpPr>
            <p:nvPr/>
          </p:nvSpPr>
          <p:spPr bwMode="auto">
            <a:xfrm>
              <a:off x="4950679" y="1289888"/>
              <a:ext cx="319887" cy="320039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41" name="Rectangle 86"/>
            <p:cNvSpPr>
              <a:spLocks noChangeArrowheads="1"/>
            </p:cNvSpPr>
            <p:nvPr/>
          </p:nvSpPr>
          <p:spPr bwMode="auto">
            <a:xfrm>
              <a:off x="4950679" y="1609927"/>
              <a:ext cx="319887" cy="318737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42" name="Rectangle 87"/>
            <p:cNvSpPr>
              <a:spLocks noChangeArrowheads="1"/>
            </p:cNvSpPr>
            <p:nvPr/>
          </p:nvSpPr>
          <p:spPr bwMode="auto">
            <a:xfrm>
              <a:off x="4950679" y="1928664"/>
              <a:ext cx="319887" cy="320039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43" name="Rectangle 88"/>
            <p:cNvSpPr>
              <a:spLocks noChangeArrowheads="1"/>
            </p:cNvSpPr>
            <p:nvPr/>
          </p:nvSpPr>
          <p:spPr bwMode="auto">
            <a:xfrm>
              <a:off x="4630792" y="1289888"/>
              <a:ext cx="319887" cy="320039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44" name="Rectangle 89"/>
            <p:cNvSpPr>
              <a:spLocks noChangeArrowheads="1"/>
            </p:cNvSpPr>
            <p:nvPr/>
          </p:nvSpPr>
          <p:spPr bwMode="auto">
            <a:xfrm>
              <a:off x="4630792" y="1609927"/>
              <a:ext cx="319887" cy="318737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45" name="Rectangle 90"/>
            <p:cNvSpPr>
              <a:spLocks noChangeArrowheads="1"/>
            </p:cNvSpPr>
            <p:nvPr/>
          </p:nvSpPr>
          <p:spPr bwMode="auto">
            <a:xfrm>
              <a:off x="4630792" y="1928664"/>
              <a:ext cx="319887" cy="320039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46" name="Rectangle 91"/>
            <p:cNvSpPr>
              <a:spLocks noChangeArrowheads="1"/>
            </p:cNvSpPr>
            <p:nvPr/>
          </p:nvSpPr>
          <p:spPr bwMode="auto">
            <a:xfrm>
              <a:off x="2394181" y="1289888"/>
              <a:ext cx="318587" cy="320039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47" name="Rectangle 92"/>
            <p:cNvSpPr>
              <a:spLocks noChangeArrowheads="1"/>
            </p:cNvSpPr>
            <p:nvPr/>
          </p:nvSpPr>
          <p:spPr bwMode="auto">
            <a:xfrm>
              <a:off x="2394181" y="1609927"/>
              <a:ext cx="318587" cy="318737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48" name="Rectangle 93"/>
            <p:cNvSpPr>
              <a:spLocks noChangeArrowheads="1"/>
            </p:cNvSpPr>
            <p:nvPr/>
          </p:nvSpPr>
          <p:spPr bwMode="auto">
            <a:xfrm>
              <a:off x="2394181" y="1928664"/>
              <a:ext cx="318587" cy="320039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49" name="Rectangle 94"/>
            <p:cNvSpPr>
              <a:spLocks noChangeArrowheads="1"/>
            </p:cNvSpPr>
            <p:nvPr/>
          </p:nvSpPr>
          <p:spPr bwMode="auto">
            <a:xfrm>
              <a:off x="2394181" y="2248701"/>
              <a:ext cx="318587" cy="320039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50" name="Rectangle 95"/>
            <p:cNvSpPr>
              <a:spLocks noChangeArrowheads="1"/>
            </p:cNvSpPr>
            <p:nvPr/>
          </p:nvSpPr>
          <p:spPr bwMode="auto">
            <a:xfrm>
              <a:off x="2712768" y="1289888"/>
              <a:ext cx="319887" cy="320039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51" name="Rectangle 96"/>
            <p:cNvSpPr>
              <a:spLocks noChangeArrowheads="1"/>
            </p:cNvSpPr>
            <p:nvPr/>
          </p:nvSpPr>
          <p:spPr bwMode="auto">
            <a:xfrm>
              <a:off x="2712768" y="1609927"/>
              <a:ext cx="319887" cy="318737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52" name="Rectangle 97"/>
            <p:cNvSpPr>
              <a:spLocks noChangeArrowheads="1"/>
            </p:cNvSpPr>
            <p:nvPr/>
          </p:nvSpPr>
          <p:spPr bwMode="auto">
            <a:xfrm>
              <a:off x="2712768" y="1928664"/>
              <a:ext cx="319887" cy="320039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53" name="Rectangle 98"/>
            <p:cNvSpPr>
              <a:spLocks noChangeArrowheads="1"/>
            </p:cNvSpPr>
            <p:nvPr/>
          </p:nvSpPr>
          <p:spPr bwMode="auto">
            <a:xfrm>
              <a:off x="2712768" y="2248701"/>
              <a:ext cx="319887" cy="320039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54" name="Rectangle 99"/>
            <p:cNvSpPr>
              <a:spLocks noChangeArrowheads="1"/>
            </p:cNvSpPr>
            <p:nvPr/>
          </p:nvSpPr>
          <p:spPr bwMode="auto">
            <a:xfrm>
              <a:off x="3032656" y="1289888"/>
              <a:ext cx="319887" cy="320039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55" name="Rectangle 100"/>
            <p:cNvSpPr>
              <a:spLocks noChangeArrowheads="1"/>
            </p:cNvSpPr>
            <p:nvPr/>
          </p:nvSpPr>
          <p:spPr bwMode="auto">
            <a:xfrm>
              <a:off x="3032656" y="1609927"/>
              <a:ext cx="319887" cy="318737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56" name="Rectangle 101"/>
            <p:cNvSpPr>
              <a:spLocks noChangeArrowheads="1"/>
            </p:cNvSpPr>
            <p:nvPr/>
          </p:nvSpPr>
          <p:spPr bwMode="auto">
            <a:xfrm>
              <a:off x="3032656" y="1928664"/>
              <a:ext cx="319887" cy="320039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57" name="Rectangle 102"/>
            <p:cNvSpPr>
              <a:spLocks noChangeArrowheads="1"/>
            </p:cNvSpPr>
            <p:nvPr/>
          </p:nvSpPr>
          <p:spPr bwMode="auto">
            <a:xfrm>
              <a:off x="3032656" y="2248701"/>
              <a:ext cx="319887" cy="320039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58" name="Rectangle 103"/>
            <p:cNvSpPr>
              <a:spLocks noChangeArrowheads="1"/>
            </p:cNvSpPr>
            <p:nvPr/>
          </p:nvSpPr>
          <p:spPr bwMode="auto">
            <a:xfrm>
              <a:off x="3352542" y="1289888"/>
              <a:ext cx="319887" cy="320039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59" name="Rectangle 104"/>
            <p:cNvSpPr>
              <a:spLocks noChangeArrowheads="1"/>
            </p:cNvSpPr>
            <p:nvPr/>
          </p:nvSpPr>
          <p:spPr bwMode="auto">
            <a:xfrm>
              <a:off x="3352542" y="1609927"/>
              <a:ext cx="319887" cy="318737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60" name="Rectangle 105"/>
            <p:cNvSpPr>
              <a:spLocks noChangeArrowheads="1"/>
            </p:cNvSpPr>
            <p:nvPr/>
          </p:nvSpPr>
          <p:spPr bwMode="auto">
            <a:xfrm>
              <a:off x="3352542" y="1928664"/>
              <a:ext cx="319887" cy="320039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61" name="Rectangle 106"/>
            <p:cNvSpPr>
              <a:spLocks noChangeArrowheads="1"/>
            </p:cNvSpPr>
            <p:nvPr/>
          </p:nvSpPr>
          <p:spPr bwMode="auto">
            <a:xfrm>
              <a:off x="3352542" y="2248701"/>
              <a:ext cx="319887" cy="320039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62" name="Rectangle 107"/>
            <p:cNvSpPr>
              <a:spLocks noChangeArrowheads="1"/>
            </p:cNvSpPr>
            <p:nvPr/>
          </p:nvSpPr>
          <p:spPr bwMode="auto">
            <a:xfrm>
              <a:off x="3672429" y="1289888"/>
              <a:ext cx="318587" cy="320039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63" name="Rectangle 108"/>
            <p:cNvSpPr>
              <a:spLocks noChangeArrowheads="1"/>
            </p:cNvSpPr>
            <p:nvPr/>
          </p:nvSpPr>
          <p:spPr bwMode="auto">
            <a:xfrm>
              <a:off x="3672429" y="1609927"/>
              <a:ext cx="318587" cy="318737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64" name="Rectangle 109"/>
            <p:cNvSpPr>
              <a:spLocks noChangeArrowheads="1"/>
            </p:cNvSpPr>
            <p:nvPr/>
          </p:nvSpPr>
          <p:spPr bwMode="auto">
            <a:xfrm>
              <a:off x="3672429" y="1928664"/>
              <a:ext cx="318587" cy="320039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65" name="Rectangle 110"/>
            <p:cNvSpPr>
              <a:spLocks noChangeArrowheads="1"/>
            </p:cNvSpPr>
            <p:nvPr/>
          </p:nvSpPr>
          <p:spPr bwMode="auto">
            <a:xfrm>
              <a:off x="3672429" y="2248701"/>
              <a:ext cx="318587" cy="320039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66" name="Rectangle 111"/>
            <p:cNvSpPr>
              <a:spLocks noChangeArrowheads="1"/>
            </p:cNvSpPr>
            <p:nvPr/>
          </p:nvSpPr>
          <p:spPr bwMode="auto">
            <a:xfrm>
              <a:off x="3991017" y="1289888"/>
              <a:ext cx="319887" cy="320039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67" name="Rectangle 112"/>
            <p:cNvSpPr>
              <a:spLocks noChangeArrowheads="1"/>
            </p:cNvSpPr>
            <p:nvPr/>
          </p:nvSpPr>
          <p:spPr bwMode="auto">
            <a:xfrm>
              <a:off x="3991017" y="1609927"/>
              <a:ext cx="319887" cy="318737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68" name="Rectangle 113"/>
            <p:cNvSpPr>
              <a:spLocks noChangeArrowheads="1"/>
            </p:cNvSpPr>
            <p:nvPr/>
          </p:nvSpPr>
          <p:spPr bwMode="auto">
            <a:xfrm>
              <a:off x="3991017" y="1928664"/>
              <a:ext cx="319887" cy="320039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69" name="Rectangle 114"/>
            <p:cNvSpPr>
              <a:spLocks noChangeArrowheads="1"/>
            </p:cNvSpPr>
            <p:nvPr/>
          </p:nvSpPr>
          <p:spPr bwMode="auto">
            <a:xfrm>
              <a:off x="3991017" y="2248701"/>
              <a:ext cx="319887" cy="320039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70" name="Rectangle 115"/>
            <p:cNvSpPr>
              <a:spLocks noChangeArrowheads="1"/>
            </p:cNvSpPr>
            <p:nvPr/>
          </p:nvSpPr>
          <p:spPr bwMode="auto">
            <a:xfrm>
              <a:off x="4310904" y="1289888"/>
              <a:ext cx="319887" cy="320039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71" name="Rectangle 116"/>
            <p:cNvSpPr>
              <a:spLocks noChangeArrowheads="1"/>
            </p:cNvSpPr>
            <p:nvPr/>
          </p:nvSpPr>
          <p:spPr bwMode="auto">
            <a:xfrm>
              <a:off x="4310904" y="1609927"/>
              <a:ext cx="319887" cy="318737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72" name="Rectangle 117"/>
            <p:cNvSpPr>
              <a:spLocks noChangeArrowheads="1"/>
            </p:cNvSpPr>
            <p:nvPr/>
          </p:nvSpPr>
          <p:spPr bwMode="auto">
            <a:xfrm>
              <a:off x="4310904" y="1928664"/>
              <a:ext cx="319887" cy="320039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73" name="Rectangle 118"/>
            <p:cNvSpPr>
              <a:spLocks noChangeArrowheads="1"/>
            </p:cNvSpPr>
            <p:nvPr/>
          </p:nvSpPr>
          <p:spPr bwMode="auto">
            <a:xfrm>
              <a:off x="4310904" y="2248701"/>
              <a:ext cx="319887" cy="320039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30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0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3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43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3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3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43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3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3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43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3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3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3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3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43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3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3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3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43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22" grpId="0"/>
      <p:bldP spid="43023" grpId="0"/>
      <p:bldP spid="43024" grpId="0"/>
      <p:bldP spid="43025" grpId="0"/>
      <p:bldP spid="43026" grpId="0"/>
      <p:bldP spid="43027" grpId="0"/>
      <p:bldP spid="4302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8"/>
          <p:cNvSpPr>
            <a:spLocks noChangeArrowheads="1"/>
          </p:cNvSpPr>
          <p:nvPr/>
        </p:nvSpPr>
        <p:spPr bwMode="auto">
          <a:xfrm>
            <a:off x="387350" y="1458913"/>
            <a:ext cx="8397875" cy="954087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If an oxyanion differs from the above by the # of O</a:t>
            </a:r>
          </a:p>
          <a:p>
            <a:pPr algn="l"/>
            <a:r>
              <a:rPr lang="en-US" b="0"/>
              <a:t>atoms, the name changes are as follows:</a:t>
            </a:r>
          </a:p>
        </p:txBody>
      </p:sp>
      <p:sp>
        <p:nvSpPr>
          <p:cNvPr id="154633" name="Rectangle 9"/>
          <p:cNvSpPr>
            <a:spLocks noChangeArrowheads="1"/>
          </p:cNvSpPr>
          <p:nvPr/>
        </p:nvSpPr>
        <p:spPr bwMode="auto">
          <a:xfrm>
            <a:off x="2838450" y="3054350"/>
            <a:ext cx="4572000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one more O = per_____ate</a:t>
            </a:r>
            <a:r>
              <a:rPr lang="en-US"/>
              <a:t> </a:t>
            </a:r>
          </a:p>
        </p:txBody>
      </p:sp>
      <p:sp>
        <p:nvSpPr>
          <p:cNvPr id="154634" name="Rectangle 10"/>
          <p:cNvSpPr>
            <a:spLocks noChangeArrowheads="1"/>
          </p:cNvSpPr>
          <p:nvPr/>
        </p:nvSpPr>
        <p:spPr bwMode="auto">
          <a:xfrm>
            <a:off x="823913" y="3649663"/>
            <a:ext cx="5991225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/>
              <a:t>“most common” # of O = _____ate</a:t>
            </a:r>
          </a:p>
        </p:txBody>
      </p:sp>
      <p:sp>
        <p:nvSpPr>
          <p:cNvPr id="154635" name="Rectangle 11"/>
          <p:cNvSpPr>
            <a:spLocks noChangeArrowheads="1"/>
          </p:cNvSpPr>
          <p:nvPr/>
        </p:nvSpPr>
        <p:spPr bwMode="auto">
          <a:xfrm>
            <a:off x="2806700" y="4286250"/>
            <a:ext cx="3995738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one fewer O = _____ite</a:t>
            </a:r>
            <a:r>
              <a:rPr lang="en-US"/>
              <a:t> </a:t>
            </a:r>
          </a:p>
        </p:txBody>
      </p:sp>
      <p:sp>
        <p:nvSpPr>
          <p:cNvPr id="154636" name="Rectangle 12"/>
          <p:cNvSpPr>
            <a:spLocks noChangeArrowheads="1"/>
          </p:cNvSpPr>
          <p:nvPr/>
        </p:nvSpPr>
        <p:spPr bwMode="auto">
          <a:xfrm>
            <a:off x="2720975" y="4897438"/>
            <a:ext cx="4826000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/>
              <a:t> </a:t>
            </a:r>
            <a:r>
              <a:rPr lang="en-US" b="0"/>
              <a:t>two fewer O = hypo_____ite</a:t>
            </a:r>
            <a:r>
              <a:rPr lang="en-US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9" name="Rectangle 9"/>
          <p:cNvSpPr>
            <a:spLocks noChangeArrowheads="1"/>
          </p:cNvSpPr>
          <p:nvPr/>
        </p:nvSpPr>
        <p:spPr bwMode="auto">
          <a:xfrm>
            <a:off x="501650" y="4554538"/>
            <a:ext cx="32940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 dirty="0"/>
              <a:t>ammonium chlorite</a:t>
            </a:r>
            <a:r>
              <a:rPr lang="en-US" dirty="0"/>
              <a:t> </a:t>
            </a:r>
          </a:p>
        </p:txBody>
      </p:sp>
      <p:sp>
        <p:nvSpPr>
          <p:cNvPr id="153607" name="Rectangle 7"/>
          <p:cNvSpPr>
            <a:spLocks noChangeArrowheads="1"/>
          </p:cNvSpPr>
          <p:nvPr/>
        </p:nvSpPr>
        <p:spPr bwMode="auto">
          <a:xfrm>
            <a:off x="482600" y="3249613"/>
            <a:ext cx="23812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iron(III) nitrite</a:t>
            </a:r>
            <a:r>
              <a:rPr lang="en-US"/>
              <a:t> </a:t>
            </a:r>
          </a:p>
        </p:txBody>
      </p:sp>
      <p:sp>
        <p:nvSpPr>
          <p:cNvPr id="153611" name="Rectangle 11"/>
          <p:cNvSpPr>
            <a:spLocks noChangeArrowheads="1"/>
          </p:cNvSpPr>
          <p:nvPr/>
        </p:nvSpPr>
        <p:spPr bwMode="auto">
          <a:xfrm>
            <a:off x="503238" y="5791200"/>
            <a:ext cx="36925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lead(II) permanganate</a:t>
            </a:r>
          </a:p>
        </p:txBody>
      </p:sp>
      <p:sp>
        <p:nvSpPr>
          <p:cNvPr id="153602" name="Rectangle 2"/>
          <p:cNvSpPr>
            <a:spLocks noChangeArrowheads="1"/>
          </p:cNvSpPr>
          <p:nvPr/>
        </p:nvSpPr>
        <p:spPr bwMode="auto">
          <a:xfrm>
            <a:off x="6751638" y="3216275"/>
            <a:ext cx="1885950" cy="3119438"/>
          </a:xfrm>
          <a:prstGeom prst="rect">
            <a:avLst/>
          </a:prstGeom>
          <a:solidFill>
            <a:srgbClr val="61F3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43016" name="Rectangle 6"/>
          <p:cNvSpPr>
            <a:spLocks noChangeArrowheads="1"/>
          </p:cNvSpPr>
          <p:nvPr/>
        </p:nvSpPr>
        <p:spPr bwMode="auto">
          <a:xfrm>
            <a:off x="828675" y="1630363"/>
            <a:ext cx="26765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 i="1" dirty="0"/>
              <a:t>Write formulas:</a:t>
            </a:r>
            <a:r>
              <a:rPr lang="en-US" i="1" dirty="0"/>
              <a:t> </a:t>
            </a:r>
          </a:p>
        </p:txBody>
      </p:sp>
      <p:sp>
        <p:nvSpPr>
          <p:cNvPr id="153608" name="Rectangle 8"/>
          <p:cNvSpPr>
            <a:spLocks noChangeArrowheads="1"/>
          </p:cNvSpPr>
          <p:nvPr/>
        </p:nvSpPr>
        <p:spPr bwMode="auto">
          <a:xfrm>
            <a:off x="496888" y="3900488"/>
            <a:ext cx="3790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ammonium phosphide</a:t>
            </a:r>
            <a:r>
              <a:rPr lang="en-US"/>
              <a:t> </a:t>
            </a:r>
          </a:p>
        </p:txBody>
      </p:sp>
      <p:sp>
        <p:nvSpPr>
          <p:cNvPr id="153610" name="Rectangle 10"/>
          <p:cNvSpPr>
            <a:spLocks noChangeArrowheads="1"/>
          </p:cNvSpPr>
          <p:nvPr/>
        </p:nvSpPr>
        <p:spPr bwMode="auto">
          <a:xfrm>
            <a:off x="503238" y="5165725"/>
            <a:ext cx="2679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zinc phosphate</a:t>
            </a:r>
            <a:r>
              <a:rPr lang="en-US"/>
              <a:t> </a:t>
            </a:r>
          </a:p>
        </p:txBody>
      </p:sp>
      <p:sp>
        <p:nvSpPr>
          <p:cNvPr id="153727" name="Rectangle 127"/>
          <p:cNvSpPr>
            <a:spLocks noChangeArrowheads="1"/>
          </p:cNvSpPr>
          <p:nvPr/>
        </p:nvSpPr>
        <p:spPr bwMode="auto">
          <a:xfrm>
            <a:off x="4437063" y="3251200"/>
            <a:ext cx="9747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chemeClr val="tx1"/>
                </a:solidFill>
              </a:rPr>
              <a:t>Fe</a:t>
            </a:r>
            <a:r>
              <a:rPr lang="en-US" b="0" baseline="30000">
                <a:solidFill>
                  <a:schemeClr val="tx1"/>
                </a:solidFill>
              </a:rPr>
              <a:t>3+</a:t>
            </a:r>
            <a:r>
              <a:rPr lang="en-US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53728" name="Rectangle 128"/>
          <p:cNvSpPr>
            <a:spLocks noChangeArrowheads="1"/>
          </p:cNvSpPr>
          <p:nvPr/>
        </p:nvSpPr>
        <p:spPr bwMode="auto">
          <a:xfrm>
            <a:off x="5424488" y="3252788"/>
            <a:ext cx="10858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chemeClr val="tx1"/>
                </a:solidFill>
              </a:rPr>
              <a:t>NO</a:t>
            </a:r>
            <a:r>
              <a:rPr lang="en-US" b="0" baseline="-25000">
                <a:solidFill>
                  <a:schemeClr val="tx1"/>
                </a:solidFill>
              </a:rPr>
              <a:t>2</a:t>
            </a:r>
            <a:r>
              <a:rPr lang="en-US" b="0" baseline="30000">
                <a:solidFill>
                  <a:schemeClr val="tx1"/>
                </a:solidFill>
              </a:rPr>
              <a:t>–</a:t>
            </a:r>
            <a:r>
              <a:rPr lang="en-US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53729" name="Rectangle 129"/>
          <p:cNvSpPr>
            <a:spLocks noChangeArrowheads="1"/>
          </p:cNvSpPr>
          <p:nvPr/>
        </p:nvSpPr>
        <p:spPr bwMode="auto">
          <a:xfrm>
            <a:off x="6759575" y="3252788"/>
            <a:ext cx="17399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chemeClr val="tx1"/>
                </a:solidFill>
              </a:rPr>
              <a:t>Fe(NO</a:t>
            </a:r>
            <a:r>
              <a:rPr lang="en-US" b="0" baseline="-25000">
                <a:solidFill>
                  <a:schemeClr val="tx1"/>
                </a:solidFill>
              </a:rPr>
              <a:t>2</a:t>
            </a:r>
            <a:r>
              <a:rPr lang="en-US" b="0">
                <a:solidFill>
                  <a:schemeClr val="tx1"/>
                </a:solidFill>
              </a:rPr>
              <a:t>)</a:t>
            </a:r>
            <a:r>
              <a:rPr lang="en-US" b="0" baseline="-25000">
                <a:solidFill>
                  <a:schemeClr val="tx1"/>
                </a:solidFill>
              </a:rPr>
              <a:t>3</a:t>
            </a:r>
            <a:r>
              <a:rPr lang="en-US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53730" name="Rectangle 130"/>
          <p:cNvSpPr>
            <a:spLocks noChangeArrowheads="1"/>
          </p:cNvSpPr>
          <p:nvPr/>
        </p:nvSpPr>
        <p:spPr bwMode="auto">
          <a:xfrm>
            <a:off x="4440238" y="3908425"/>
            <a:ext cx="1073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chemeClr val="tx1"/>
                </a:solidFill>
              </a:rPr>
              <a:t>NH</a:t>
            </a:r>
            <a:r>
              <a:rPr lang="en-US" b="0" baseline="-25000">
                <a:solidFill>
                  <a:schemeClr val="tx1"/>
                </a:solidFill>
              </a:rPr>
              <a:t>4</a:t>
            </a:r>
            <a:r>
              <a:rPr lang="en-US" b="0" baseline="30000">
                <a:solidFill>
                  <a:schemeClr val="tx1"/>
                </a:solidFill>
              </a:rPr>
              <a:t>+</a:t>
            </a:r>
            <a:r>
              <a:rPr lang="en-US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53731" name="Rectangle 131"/>
          <p:cNvSpPr>
            <a:spLocks noChangeArrowheads="1"/>
          </p:cNvSpPr>
          <p:nvPr/>
        </p:nvSpPr>
        <p:spPr bwMode="auto">
          <a:xfrm>
            <a:off x="4440238" y="4546600"/>
            <a:ext cx="1073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chemeClr val="tx1"/>
                </a:solidFill>
              </a:rPr>
              <a:t>NH</a:t>
            </a:r>
            <a:r>
              <a:rPr lang="en-US" b="0" baseline="-25000">
                <a:solidFill>
                  <a:schemeClr val="tx1"/>
                </a:solidFill>
              </a:rPr>
              <a:t>4</a:t>
            </a:r>
            <a:r>
              <a:rPr lang="en-US" b="0" baseline="30000">
                <a:solidFill>
                  <a:schemeClr val="tx1"/>
                </a:solidFill>
              </a:rPr>
              <a:t>+</a:t>
            </a:r>
            <a:r>
              <a:rPr lang="en-US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53732" name="Rectangle 132"/>
          <p:cNvSpPr>
            <a:spLocks noChangeArrowheads="1"/>
          </p:cNvSpPr>
          <p:nvPr/>
        </p:nvSpPr>
        <p:spPr bwMode="auto">
          <a:xfrm>
            <a:off x="5424488" y="3908425"/>
            <a:ext cx="7889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chemeClr val="tx1"/>
                </a:solidFill>
              </a:rPr>
              <a:t>P</a:t>
            </a:r>
            <a:r>
              <a:rPr lang="en-US" b="0" baseline="30000">
                <a:solidFill>
                  <a:schemeClr val="tx1"/>
                </a:solidFill>
              </a:rPr>
              <a:t>3–</a:t>
            </a:r>
            <a:r>
              <a:rPr lang="en-US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53733" name="Rectangle 133"/>
          <p:cNvSpPr>
            <a:spLocks noChangeArrowheads="1"/>
          </p:cNvSpPr>
          <p:nvPr/>
        </p:nvSpPr>
        <p:spPr bwMode="auto">
          <a:xfrm>
            <a:off x="6762750" y="3905250"/>
            <a:ext cx="15414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chemeClr val="tx1"/>
                </a:solidFill>
              </a:rPr>
              <a:t>(NH</a:t>
            </a:r>
            <a:r>
              <a:rPr lang="en-US" b="0" baseline="-25000">
                <a:solidFill>
                  <a:schemeClr val="tx1"/>
                </a:solidFill>
              </a:rPr>
              <a:t>4</a:t>
            </a:r>
            <a:r>
              <a:rPr lang="en-US" b="0">
                <a:solidFill>
                  <a:schemeClr val="tx1"/>
                </a:solidFill>
              </a:rPr>
              <a:t>)</a:t>
            </a:r>
            <a:r>
              <a:rPr lang="en-US" b="0" baseline="-25000">
                <a:solidFill>
                  <a:schemeClr val="tx1"/>
                </a:solidFill>
              </a:rPr>
              <a:t>3</a:t>
            </a:r>
            <a:r>
              <a:rPr lang="en-US" b="0">
                <a:solidFill>
                  <a:schemeClr val="tx1"/>
                </a:solidFill>
              </a:rPr>
              <a:t>P</a:t>
            </a:r>
            <a:r>
              <a:rPr lang="en-US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53734" name="Rectangle 134"/>
          <p:cNvSpPr>
            <a:spLocks noChangeArrowheads="1"/>
          </p:cNvSpPr>
          <p:nvPr/>
        </p:nvSpPr>
        <p:spPr bwMode="auto">
          <a:xfrm>
            <a:off x="5441950" y="4545013"/>
            <a:ext cx="11652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chemeClr val="tx1"/>
                </a:solidFill>
              </a:rPr>
              <a:t>ClO</a:t>
            </a:r>
            <a:r>
              <a:rPr lang="en-US" b="0" baseline="-25000">
                <a:solidFill>
                  <a:schemeClr val="tx1"/>
                </a:solidFill>
              </a:rPr>
              <a:t>2</a:t>
            </a:r>
            <a:r>
              <a:rPr lang="en-US" b="0" baseline="30000">
                <a:solidFill>
                  <a:schemeClr val="tx1"/>
                </a:solidFill>
              </a:rPr>
              <a:t>–</a:t>
            </a:r>
            <a:r>
              <a:rPr lang="en-US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53735" name="Rectangle 135"/>
          <p:cNvSpPr>
            <a:spLocks noChangeArrowheads="1"/>
          </p:cNvSpPr>
          <p:nvPr/>
        </p:nvSpPr>
        <p:spPr bwMode="auto">
          <a:xfrm>
            <a:off x="6764338" y="4543425"/>
            <a:ext cx="16795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chemeClr val="tx1"/>
                </a:solidFill>
              </a:rPr>
              <a:t>NH</a:t>
            </a:r>
            <a:r>
              <a:rPr lang="en-US" b="0" baseline="-25000">
                <a:solidFill>
                  <a:schemeClr val="tx1"/>
                </a:solidFill>
              </a:rPr>
              <a:t>4</a:t>
            </a:r>
            <a:r>
              <a:rPr lang="en-US" b="0">
                <a:solidFill>
                  <a:schemeClr val="tx1"/>
                </a:solidFill>
              </a:rPr>
              <a:t>ClO</a:t>
            </a:r>
            <a:r>
              <a:rPr lang="en-US" b="0" baseline="-25000">
                <a:solidFill>
                  <a:schemeClr val="tx1"/>
                </a:solidFill>
              </a:rPr>
              <a:t>2</a:t>
            </a:r>
            <a:r>
              <a:rPr lang="en-US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53736" name="Rectangle 136"/>
          <p:cNvSpPr>
            <a:spLocks noChangeArrowheads="1"/>
          </p:cNvSpPr>
          <p:nvPr/>
        </p:nvSpPr>
        <p:spPr bwMode="auto">
          <a:xfrm>
            <a:off x="4464050" y="5170488"/>
            <a:ext cx="9747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chemeClr val="tx1"/>
                </a:solidFill>
              </a:rPr>
              <a:t>Zn</a:t>
            </a:r>
            <a:r>
              <a:rPr lang="en-US" b="0" baseline="30000">
                <a:solidFill>
                  <a:schemeClr val="tx1"/>
                </a:solidFill>
              </a:rPr>
              <a:t>2+</a:t>
            </a:r>
            <a:r>
              <a:rPr lang="en-US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53737" name="Rectangle 137"/>
          <p:cNvSpPr>
            <a:spLocks noChangeArrowheads="1"/>
          </p:cNvSpPr>
          <p:nvPr/>
        </p:nvSpPr>
        <p:spPr bwMode="auto">
          <a:xfrm>
            <a:off x="5432425" y="5168900"/>
            <a:ext cx="1200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chemeClr val="tx1"/>
                </a:solidFill>
              </a:rPr>
              <a:t>PO</a:t>
            </a:r>
            <a:r>
              <a:rPr lang="en-US" b="0" baseline="-25000">
                <a:solidFill>
                  <a:schemeClr val="tx1"/>
                </a:solidFill>
              </a:rPr>
              <a:t>4</a:t>
            </a:r>
            <a:r>
              <a:rPr lang="en-US" b="0" baseline="30000">
                <a:solidFill>
                  <a:schemeClr val="tx1"/>
                </a:solidFill>
              </a:rPr>
              <a:t>3–</a:t>
            </a:r>
            <a:r>
              <a:rPr lang="en-US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53738" name="Rectangle 138"/>
          <p:cNvSpPr>
            <a:spLocks noChangeArrowheads="1"/>
          </p:cNvSpPr>
          <p:nvPr/>
        </p:nvSpPr>
        <p:spPr bwMode="auto">
          <a:xfrm>
            <a:off x="6788150" y="5167313"/>
            <a:ext cx="1854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chemeClr val="tx1"/>
                </a:solidFill>
              </a:rPr>
              <a:t>Zn</a:t>
            </a:r>
            <a:r>
              <a:rPr lang="en-US" b="0" baseline="-25000">
                <a:solidFill>
                  <a:schemeClr val="tx1"/>
                </a:solidFill>
              </a:rPr>
              <a:t>3</a:t>
            </a:r>
            <a:r>
              <a:rPr lang="en-US" b="0">
                <a:solidFill>
                  <a:schemeClr val="tx1"/>
                </a:solidFill>
              </a:rPr>
              <a:t>(PO</a:t>
            </a:r>
            <a:r>
              <a:rPr lang="en-US" b="0" baseline="-25000">
                <a:solidFill>
                  <a:schemeClr val="tx1"/>
                </a:solidFill>
              </a:rPr>
              <a:t>4</a:t>
            </a:r>
            <a:r>
              <a:rPr lang="en-US" b="0">
                <a:solidFill>
                  <a:schemeClr val="tx1"/>
                </a:solidFill>
              </a:rPr>
              <a:t>)</a:t>
            </a:r>
            <a:r>
              <a:rPr lang="en-US" b="0" baseline="-25000">
                <a:solidFill>
                  <a:schemeClr val="tx1"/>
                </a:solidFill>
              </a:rPr>
              <a:t>2</a:t>
            </a:r>
            <a:r>
              <a:rPr lang="en-US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53739" name="Rectangle 139"/>
          <p:cNvSpPr>
            <a:spLocks noChangeArrowheads="1"/>
          </p:cNvSpPr>
          <p:nvPr/>
        </p:nvSpPr>
        <p:spPr bwMode="auto">
          <a:xfrm>
            <a:off x="4432300" y="5792788"/>
            <a:ext cx="9937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chemeClr val="tx1"/>
                </a:solidFill>
              </a:rPr>
              <a:t>Pb</a:t>
            </a:r>
            <a:r>
              <a:rPr lang="en-US" b="0" baseline="30000">
                <a:solidFill>
                  <a:schemeClr val="tx1"/>
                </a:solidFill>
              </a:rPr>
              <a:t>2+</a:t>
            </a:r>
            <a:r>
              <a:rPr lang="en-US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53740" name="Rectangle 140"/>
          <p:cNvSpPr>
            <a:spLocks noChangeArrowheads="1"/>
          </p:cNvSpPr>
          <p:nvPr/>
        </p:nvSpPr>
        <p:spPr bwMode="auto">
          <a:xfrm>
            <a:off x="5422900" y="5791200"/>
            <a:ext cx="13239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chemeClr val="tx1"/>
                </a:solidFill>
              </a:rPr>
              <a:t>MnO</a:t>
            </a:r>
            <a:r>
              <a:rPr lang="en-US" b="0" baseline="-25000">
                <a:solidFill>
                  <a:schemeClr val="tx1"/>
                </a:solidFill>
              </a:rPr>
              <a:t>4</a:t>
            </a:r>
            <a:r>
              <a:rPr lang="en-US" b="0" baseline="30000">
                <a:solidFill>
                  <a:schemeClr val="tx1"/>
                </a:solidFill>
              </a:rPr>
              <a:t>–</a:t>
            </a:r>
            <a:r>
              <a:rPr lang="en-US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53741" name="Rectangle 141"/>
          <p:cNvSpPr>
            <a:spLocks noChangeArrowheads="1"/>
          </p:cNvSpPr>
          <p:nvPr/>
        </p:nvSpPr>
        <p:spPr bwMode="auto">
          <a:xfrm>
            <a:off x="6759575" y="5792788"/>
            <a:ext cx="2139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US" b="0">
                <a:solidFill>
                  <a:schemeClr val="tx1"/>
                </a:solidFill>
              </a:rPr>
              <a:t>Pb(MnO</a:t>
            </a:r>
            <a:r>
              <a:rPr lang="en-US" b="0" baseline="-25000">
                <a:solidFill>
                  <a:schemeClr val="tx1"/>
                </a:solidFill>
              </a:rPr>
              <a:t>4</a:t>
            </a:r>
            <a:r>
              <a:rPr lang="en-US" b="0">
                <a:solidFill>
                  <a:schemeClr val="tx1"/>
                </a:solidFill>
              </a:rPr>
              <a:t>)</a:t>
            </a:r>
            <a:r>
              <a:rPr lang="en-US" b="0" baseline="-25000">
                <a:solidFill>
                  <a:schemeClr val="tx1"/>
                </a:solidFill>
              </a:rPr>
              <a:t>2</a:t>
            </a:r>
            <a:r>
              <a:rPr lang="en-US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43037" name="Picture 1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6275" y="250825"/>
            <a:ext cx="4149725" cy="276542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37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3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3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37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3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3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37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3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3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37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37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3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3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37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3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3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37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3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3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37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3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3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3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3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37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3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3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37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3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3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37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3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3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37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3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3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37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3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3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37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3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3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0"/>
                            </p:stCondLst>
                            <p:childTnLst>
                              <p:par>
                                <p:cTn id="1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153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2" grpId="0" animBg="1"/>
      <p:bldP spid="153727" grpId="0"/>
      <p:bldP spid="153728" grpId="0"/>
      <p:bldP spid="153729" grpId="0"/>
      <p:bldP spid="153730" grpId="0"/>
      <p:bldP spid="153731" grpId="0"/>
      <p:bldP spid="153732" grpId="0"/>
      <p:bldP spid="153733" grpId="0"/>
      <p:bldP spid="153734" grpId="0"/>
      <p:bldP spid="153735" grpId="0"/>
      <p:bldP spid="153736" grpId="0"/>
      <p:bldP spid="153737" grpId="0"/>
      <p:bldP spid="153738" grpId="0"/>
      <p:bldP spid="153739" grpId="0"/>
      <p:bldP spid="153740" grpId="0"/>
      <p:bldP spid="15374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6" name="Rectangle 4"/>
          <p:cNvSpPr>
            <a:spLocks noChangeArrowheads="1"/>
          </p:cNvSpPr>
          <p:nvPr/>
        </p:nvSpPr>
        <p:spPr bwMode="auto">
          <a:xfrm>
            <a:off x="812800" y="2443163"/>
            <a:ext cx="19526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(NH</a:t>
            </a:r>
            <a:r>
              <a:rPr lang="en-US" b="0" baseline="-25000"/>
              <a:t>4</a:t>
            </a:r>
            <a:r>
              <a:rPr lang="en-US" b="0"/>
              <a:t>)</a:t>
            </a:r>
            <a:r>
              <a:rPr lang="en-US" b="0" baseline="-25000"/>
              <a:t>2</a:t>
            </a:r>
            <a:r>
              <a:rPr lang="en-US" b="0"/>
              <a:t>SO</a:t>
            </a:r>
            <a:r>
              <a:rPr lang="en-US" b="0" baseline="-25000"/>
              <a:t>4</a:t>
            </a:r>
            <a:r>
              <a:rPr lang="en-US"/>
              <a:t> </a:t>
            </a:r>
          </a:p>
        </p:txBody>
      </p:sp>
      <p:sp>
        <p:nvSpPr>
          <p:cNvPr id="156674" name="Rectangle 2"/>
          <p:cNvSpPr>
            <a:spLocks noChangeArrowheads="1"/>
          </p:cNvSpPr>
          <p:nvPr/>
        </p:nvSpPr>
        <p:spPr bwMode="auto">
          <a:xfrm>
            <a:off x="5195888" y="2422525"/>
            <a:ext cx="3683000" cy="3702050"/>
          </a:xfrm>
          <a:prstGeom prst="rect">
            <a:avLst/>
          </a:prstGeom>
          <a:solidFill>
            <a:srgbClr val="61F3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45061" name="Rectangle 3"/>
          <p:cNvSpPr>
            <a:spLocks noChangeArrowheads="1"/>
          </p:cNvSpPr>
          <p:nvPr/>
        </p:nvSpPr>
        <p:spPr bwMode="auto">
          <a:xfrm>
            <a:off x="385763" y="1211263"/>
            <a:ext cx="23796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 i="1" dirty="0"/>
              <a:t>Write names:</a:t>
            </a:r>
            <a:r>
              <a:rPr lang="en-US" i="1" dirty="0"/>
              <a:t> </a:t>
            </a:r>
          </a:p>
        </p:txBody>
      </p:sp>
      <p:sp>
        <p:nvSpPr>
          <p:cNvPr id="156677" name="Rectangle 5"/>
          <p:cNvSpPr>
            <a:spLocks noChangeArrowheads="1"/>
          </p:cNvSpPr>
          <p:nvPr/>
        </p:nvSpPr>
        <p:spPr bwMode="auto">
          <a:xfrm>
            <a:off x="820738" y="3214688"/>
            <a:ext cx="14843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AgBrO</a:t>
            </a:r>
            <a:r>
              <a:rPr lang="en-US" b="0" baseline="-25000"/>
              <a:t>3</a:t>
            </a:r>
            <a:r>
              <a:rPr lang="en-US"/>
              <a:t> </a:t>
            </a:r>
          </a:p>
        </p:txBody>
      </p:sp>
      <p:sp>
        <p:nvSpPr>
          <p:cNvPr id="156678" name="Rectangle 6"/>
          <p:cNvSpPr>
            <a:spLocks noChangeArrowheads="1"/>
          </p:cNvSpPr>
          <p:nvPr/>
        </p:nvSpPr>
        <p:spPr bwMode="auto">
          <a:xfrm>
            <a:off x="812800" y="4022725"/>
            <a:ext cx="16192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US" b="0"/>
              <a:t>(NH</a:t>
            </a:r>
            <a:r>
              <a:rPr lang="en-US" b="0" baseline="-25000"/>
              <a:t>4</a:t>
            </a:r>
            <a:r>
              <a:rPr lang="en-US" b="0"/>
              <a:t>)</a:t>
            </a:r>
            <a:r>
              <a:rPr lang="en-US" b="0" baseline="-25000"/>
              <a:t>3</a:t>
            </a:r>
            <a:r>
              <a:rPr lang="en-US" b="0"/>
              <a:t>N</a:t>
            </a:r>
            <a:endParaRPr lang="en-US"/>
          </a:p>
        </p:txBody>
      </p:sp>
      <p:sp>
        <p:nvSpPr>
          <p:cNvPr id="156679" name="Rectangle 7"/>
          <p:cNvSpPr>
            <a:spLocks noChangeArrowheads="1"/>
          </p:cNvSpPr>
          <p:nvPr/>
        </p:nvSpPr>
        <p:spPr bwMode="auto">
          <a:xfrm>
            <a:off x="804863" y="4827588"/>
            <a:ext cx="17002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U(CrO</a:t>
            </a:r>
            <a:r>
              <a:rPr lang="en-US" b="0" baseline="-25000"/>
              <a:t>4</a:t>
            </a:r>
            <a:r>
              <a:rPr lang="en-US" b="0"/>
              <a:t>)</a:t>
            </a:r>
            <a:r>
              <a:rPr lang="en-US" b="0" baseline="-25000"/>
              <a:t>3</a:t>
            </a:r>
            <a:r>
              <a:rPr lang="en-US"/>
              <a:t> </a:t>
            </a:r>
          </a:p>
        </p:txBody>
      </p:sp>
      <p:sp>
        <p:nvSpPr>
          <p:cNvPr id="156680" name="Rectangle 8"/>
          <p:cNvSpPr>
            <a:spLocks noChangeArrowheads="1"/>
          </p:cNvSpPr>
          <p:nvPr/>
        </p:nvSpPr>
        <p:spPr bwMode="auto">
          <a:xfrm>
            <a:off x="819150" y="5603875"/>
            <a:ext cx="18145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Cr</a:t>
            </a:r>
            <a:r>
              <a:rPr lang="en-US" b="0" baseline="-25000"/>
              <a:t>2</a:t>
            </a:r>
            <a:r>
              <a:rPr lang="en-US" b="0"/>
              <a:t>(SO</a:t>
            </a:r>
            <a:r>
              <a:rPr lang="en-US" b="0" baseline="-25000"/>
              <a:t>3</a:t>
            </a:r>
            <a:r>
              <a:rPr lang="en-US" b="0"/>
              <a:t>)</a:t>
            </a:r>
            <a:r>
              <a:rPr lang="en-US" b="0" baseline="-25000"/>
              <a:t>3</a:t>
            </a:r>
            <a:r>
              <a:rPr lang="en-US"/>
              <a:t> </a:t>
            </a:r>
          </a:p>
        </p:txBody>
      </p:sp>
      <p:sp>
        <p:nvSpPr>
          <p:cNvPr id="156796" name="Rectangle 124"/>
          <p:cNvSpPr>
            <a:spLocks noChangeArrowheads="1"/>
          </p:cNvSpPr>
          <p:nvPr/>
        </p:nvSpPr>
        <p:spPr bwMode="auto">
          <a:xfrm>
            <a:off x="5218113" y="2444750"/>
            <a:ext cx="31940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chemeClr val="tx1"/>
                </a:solidFill>
              </a:rPr>
              <a:t>ammonium sulfate</a:t>
            </a:r>
            <a:r>
              <a:rPr lang="en-US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56797" name="Rectangle 125"/>
          <p:cNvSpPr>
            <a:spLocks noChangeArrowheads="1"/>
          </p:cNvSpPr>
          <p:nvPr/>
        </p:nvSpPr>
        <p:spPr bwMode="auto">
          <a:xfrm>
            <a:off x="5227638" y="3213100"/>
            <a:ext cx="2520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chemeClr val="tx1"/>
                </a:solidFill>
              </a:rPr>
              <a:t>silver bromate</a:t>
            </a:r>
            <a:r>
              <a:rPr lang="en-US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56798" name="Rectangle 126"/>
          <p:cNvSpPr>
            <a:spLocks noChangeArrowheads="1"/>
          </p:cNvSpPr>
          <p:nvPr/>
        </p:nvSpPr>
        <p:spPr bwMode="auto">
          <a:xfrm>
            <a:off x="5227638" y="4025900"/>
            <a:ext cx="31162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chemeClr val="tx1"/>
                </a:solidFill>
              </a:rPr>
              <a:t>ammonium nitride</a:t>
            </a:r>
            <a:r>
              <a:rPr lang="en-US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56799" name="Rectangle 127"/>
          <p:cNvSpPr>
            <a:spLocks noChangeArrowheads="1"/>
          </p:cNvSpPr>
          <p:nvPr/>
        </p:nvSpPr>
        <p:spPr bwMode="auto">
          <a:xfrm>
            <a:off x="2733675" y="4824413"/>
            <a:ext cx="6746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chemeClr val="tx1"/>
                </a:solidFill>
              </a:rPr>
              <a:t>U</a:t>
            </a:r>
            <a:r>
              <a:rPr lang="en-US" b="0" baseline="30000">
                <a:solidFill>
                  <a:schemeClr val="tx1"/>
                </a:solidFill>
              </a:rPr>
              <a:t>?</a:t>
            </a:r>
            <a:r>
              <a:rPr lang="en-US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56800" name="Rectangle 128"/>
          <p:cNvSpPr>
            <a:spLocks noChangeArrowheads="1"/>
          </p:cNvSpPr>
          <p:nvPr/>
        </p:nvSpPr>
        <p:spPr bwMode="auto">
          <a:xfrm>
            <a:off x="3289300" y="4826000"/>
            <a:ext cx="13398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chemeClr val="tx1"/>
                </a:solidFill>
              </a:rPr>
              <a:t>CrO</a:t>
            </a:r>
            <a:r>
              <a:rPr lang="en-US" b="0" baseline="-25000">
                <a:solidFill>
                  <a:schemeClr val="tx1"/>
                </a:solidFill>
              </a:rPr>
              <a:t>4</a:t>
            </a:r>
            <a:r>
              <a:rPr lang="en-US" b="0" baseline="30000">
                <a:solidFill>
                  <a:schemeClr val="tx1"/>
                </a:solidFill>
              </a:rPr>
              <a:t>2–</a:t>
            </a:r>
            <a:r>
              <a:rPr lang="en-US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56801" name="Rectangle 129"/>
          <p:cNvSpPr>
            <a:spLocks noChangeArrowheads="1"/>
          </p:cNvSpPr>
          <p:nvPr/>
        </p:nvSpPr>
        <p:spPr bwMode="auto">
          <a:xfrm>
            <a:off x="3264677" y="5156418"/>
            <a:ext cx="13398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 dirty="0">
                <a:solidFill>
                  <a:schemeClr val="tx1"/>
                </a:solidFill>
              </a:rPr>
              <a:t>CrO</a:t>
            </a:r>
            <a:r>
              <a:rPr lang="en-US" b="0" baseline="-25000" dirty="0">
                <a:solidFill>
                  <a:schemeClr val="tx1"/>
                </a:solidFill>
              </a:rPr>
              <a:t>4</a:t>
            </a:r>
            <a:r>
              <a:rPr lang="en-US" b="0" baseline="30000" dirty="0">
                <a:solidFill>
                  <a:schemeClr val="tx1"/>
                </a:solidFill>
              </a:rPr>
              <a:t>2–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56802" name="Rectangle 130"/>
          <p:cNvSpPr>
            <a:spLocks noChangeArrowheads="1"/>
          </p:cNvSpPr>
          <p:nvPr/>
        </p:nvSpPr>
        <p:spPr bwMode="auto">
          <a:xfrm>
            <a:off x="3278747" y="4490929"/>
            <a:ext cx="13398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 dirty="0">
                <a:solidFill>
                  <a:schemeClr val="tx1"/>
                </a:solidFill>
              </a:rPr>
              <a:t>CrO</a:t>
            </a:r>
            <a:r>
              <a:rPr lang="en-US" b="0" baseline="-25000" dirty="0">
                <a:solidFill>
                  <a:schemeClr val="tx1"/>
                </a:solidFill>
              </a:rPr>
              <a:t>4</a:t>
            </a:r>
            <a:r>
              <a:rPr lang="en-US" b="0" baseline="30000" dirty="0">
                <a:solidFill>
                  <a:schemeClr val="tx1"/>
                </a:solidFill>
              </a:rPr>
              <a:t>2–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56803" name="Rectangle 131"/>
          <p:cNvSpPr>
            <a:spLocks noChangeArrowheads="1"/>
          </p:cNvSpPr>
          <p:nvPr/>
        </p:nvSpPr>
        <p:spPr bwMode="auto">
          <a:xfrm>
            <a:off x="5203825" y="4822825"/>
            <a:ext cx="37290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chemeClr val="tx1"/>
                </a:solidFill>
              </a:rPr>
              <a:t>uranium(VI) chromate</a:t>
            </a:r>
            <a:r>
              <a:rPr lang="en-US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56804" name="Rectangle 132"/>
          <p:cNvSpPr>
            <a:spLocks noChangeArrowheads="1"/>
          </p:cNvSpPr>
          <p:nvPr/>
        </p:nvSpPr>
        <p:spPr bwMode="auto">
          <a:xfrm>
            <a:off x="2755900" y="5608638"/>
            <a:ext cx="7937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chemeClr val="tx1"/>
                </a:solidFill>
              </a:rPr>
              <a:t>Cr</a:t>
            </a:r>
            <a:r>
              <a:rPr lang="en-US" b="0" baseline="30000">
                <a:solidFill>
                  <a:schemeClr val="tx1"/>
                </a:solidFill>
              </a:rPr>
              <a:t>?</a:t>
            </a:r>
            <a:r>
              <a:rPr lang="en-US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56805" name="Rectangle 133"/>
          <p:cNvSpPr>
            <a:spLocks noChangeArrowheads="1"/>
          </p:cNvSpPr>
          <p:nvPr/>
        </p:nvSpPr>
        <p:spPr bwMode="auto">
          <a:xfrm>
            <a:off x="2765051" y="6006773"/>
            <a:ext cx="793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chemeClr val="tx1"/>
                </a:solidFill>
              </a:rPr>
              <a:t>Cr</a:t>
            </a:r>
            <a:r>
              <a:rPr lang="en-US" b="0" baseline="30000">
                <a:solidFill>
                  <a:schemeClr val="tx1"/>
                </a:solidFill>
              </a:rPr>
              <a:t>?</a:t>
            </a:r>
            <a:r>
              <a:rPr lang="en-US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56806" name="Rectangle 134"/>
          <p:cNvSpPr>
            <a:spLocks noChangeArrowheads="1"/>
          </p:cNvSpPr>
          <p:nvPr/>
        </p:nvSpPr>
        <p:spPr bwMode="auto">
          <a:xfrm>
            <a:off x="2755900" y="5610225"/>
            <a:ext cx="9350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 dirty="0">
                <a:solidFill>
                  <a:schemeClr val="tx1"/>
                </a:solidFill>
              </a:rPr>
              <a:t>Cr</a:t>
            </a:r>
            <a:r>
              <a:rPr lang="en-US" b="0" baseline="30000" dirty="0">
                <a:solidFill>
                  <a:schemeClr val="tx1"/>
                </a:solidFill>
              </a:rPr>
              <a:t>3+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56807" name="Rectangle 135"/>
          <p:cNvSpPr>
            <a:spLocks noChangeArrowheads="1"/>
          </p:cNvSpPr>
          <p:nvPr/>
        </p:nvSpPr>
        <p:spPr bwMode="auto">
          <a:xfrm>
            <a:off x="2766638" y="6005186"/>
            <a:ext cx="9350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chemeClr val="tx1"/>
                </a:solidFill>
              </a:rPr>
              <a:t>Cr</a:t>
            </a:r>
            <a:r>
              <a:rPr lang="en-US" b="0" baseline="30000">
                <a:solidFill>
                  <a:schemeClr val="tx1"/>
                </a:solidFill>
              </a:rPr>
              <a:t>3+</a:t>
            </a:r>
            <a:r>
              <a:rPr lang="en-US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56808" name="Rectangle 136"/>
          <p:cNvSpPr>
            <a:spLocks noChangeArrowheads="1"/>
          </p:cNvSpPr>
          <p:nvPr/>
        </p:nvSpPr>
        <p:spPr bwMode="auto">
          <a:xfrm>
            <a:off x="3466371" y="5937577"/>
            <a:ext cx="1200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 dirty="0">
                <a:solidFill>
                  <a:schemeClr val="tx1"/>
                </a:solidFill>
              </a:rPr>
              <a:t>SO</a:t>
            </a:r>
            <a:r>
              <a:rPr lang="en-US" b="0" baseline="-25000" dirty="0">
                <a:solidFill>
                  <a:schemeClr val="tx1"/>
                </a:solidFill>
              </a:rPr>
              <a:t>3</a:t>
            </a:r>
            <a:r>
              <a:rPr lang="en-US" b="0" baseline="30000" dirty="0">
                <a:solidFill>
                  <a:schemeClr val="tx1"/>
                </a:solidFill>
              </a:rPr>
              <a:t>2–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56809" name="Rectangle 137"/>
          <p:cNvSpPr>
            <a:spLocks noChangeArrowheads="1"/>
          </p:cNvSpPr>
          <p:nvPr/>
        </p:nvSpPr>
        <p:spPr bwMode="auto">
          <a:xfrm>
            <a:off x="3476247" y="6275143"/>
            <a:ext cx="1200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 dirty="0">
                <a:solidFill>
                  <a:schemeClr val="tx1"/>
                </a:solidFill>
              </a:rPr>
              <a:t>SO</a:t>
            </a:r>
            <a:r>
              <a:rPr lang="en-US" b="0" baseline="-25000" dirty="0">
                <a:solidFill>
                  <a:schemeClr val="tx1"/>
                </a:solidFill>
              </a:rPr>
              <a:t>3</a:t>
            </a:r>
            <a:r>
              <a:rPr lang="en-US" b="0" baseline="30000" dirty="0">
                <a:solidFill>
                  <a:schemeClr val="tx1"/>
                </a:solidFill>
              </a:rPr>
              <a:t>2–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56810" name="Rectangle 138"/>
          <p:cNvSpPr>
            <a:spLocks noChangeArrowheads="1"/>
          </p:cNvSpPr>
          <p:nvPr/>
        </p:nvSpPr>
        <p:spPr bwMode="auto">
          <a:xfrm>
            <a:off x="3478213" y="5610225"/>
            <a:ext cx="1200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chemeClr val="tx1"/>
                </a:solidFill>
              </a:rPr>
              <a:t>SO</a:t>
            </a:r>
            <a:r>
              <a:rPr lang="en-US" b="0" baseline="-25000">
                <a:solidFill>
                  <a:schemeClr val="tx1"/>
                </a:solidFill>
              </a:rPr>
              <a:t>3</a:t>
            </a:r>
            <a:r>
              <a:rPr lang="en-US" b="0" baseline="30000">
                <a:solidFill>
                  <a:schemeClr val="tx1"/>
                </a:solidFill>
              </a:rPr>
              <a:t>2–</a:t>
            </a:r>
            <a:r>
              <a:rPr lang="en-US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56811" name="Rectangle 139"/>
          <p:cNvSpPr>
            <a:spLocks noChangeArrowheads="1"/>
          </p:cNvSpPr>
          <p:nvPr/>
        </p:nvSpPr>
        <p:spPr bwMode="auto">
          <a:xfrm>
            <a:off x="5221288" y="5608638"/>
            <a:ext cx="3409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chemeClr val="tx1"/>
                </a:solidFill>
              </a:rPr>
              <a:t>chromium(III) sulfite</a:t>
            </a:r>
            <a:r>
              <a:rPr lang="en-US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56812" name="Rectangle 140"/>
          <p:cNvSpPr>
            <a:spLocks noChangeArrowheads="1"/>
          </p:cNvSpPr>
          <p:nvPr/>
        </p:nvSpPr>
        <p:spPr bwMode="auto">
          <a:xfrm>
            <a:off x="2732088" y="4824413"/>
            <a:ext cx="8159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chemeClr val="tx1"/>
                </a:solidFill>
              </a:rPr>
              <a:t>U</a:t>
            </a:r>
            <a:r>
              <a:rPr lang="en-US" b="0" baseline="30000">
                <a:solidFill>
                  <a:schemeClr val="tx1"/>
                </a:solidFill>
              </a:rPr>
              <a:t>6+</a:t>
            </a:r>
            <a:r>
              <a:rPr lang="en-US">
                <a:solidFill>
                  <a:schemeClr val="tx1"/>
                </a:solidFill>
              </a:rPr>
              <a:t> </a:t>
            </a:r>
          </a:p>
        </p:txBody>
      </p:sp>
      <p:grpSp>
        <p:nvGrpSpPr>
          <p:cNvPr id="45088" name="Group 141"/>
          <p:cNvGrpSpPr>
            <a:grpSpLocks/>
          </p:cNvGrpSpPr>
          <p:nvPr/>
        </p:nvGrpSpPr>
        <p:grpSpPr bwMode="auto">
          <a:xfrm>
            <a:off x="4548188" y="363538"/>
            <a:ext cx="4324350" cy="1681162"/>
            <a:chOff x="1754406" y="331075"/>
            <a:chExt cx="5752774" cy="2237665"/>
          </a:xfrm>
        </p:grpSpPr>
        <p:sp>
          <p:nvSpPr>
            <p:cNvPr id="45089" name="Rectangle 10"/>
            <p:cNvSpPr>
              <a:spLocks noChangeArrowheads="1"/>
            </p:cNvSpPr>
            <p:nvPr/>
          </p:nvSpPr>
          <p:spPr bwMode="auto">
            <a:xfrm>
              <a:off x="2712768" y="1289888"/>
              <a:ext cx="319887" cy="1278852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90" name="Rectangle 11"/>
            <p:cNvSpPr>
              <a:spLocks noChangeArrowheads="1"/>
            </p:cNvSpPr>
            <p:nvPr/>
          </p:nvSpPr>
          <p:spPr bwMode="auto">
            <a:xfrm>
              <a:off x="3032656" y="1289888"/>
              <a:ext cx="319887" cy="1278852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91" name="Rectangle 12"/>
            <p:cNvSpPr>
              <a:spLocks noChangeArrowheads="1"/>
            </p:cNvSpPr>
            <p:nvPr/>
          </p:nvSpPr>
          <p:spPr bwMode="auto">
            <a:xfrm>
              <a:off x="3352542" y="1289888"/>
              <a:ext cx="319887" cy="1278852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92" name="Rectangle 13"/>
            <p:cNvSpPr>
              <a:spLocks noChangeArrowheads="1"/>
            </p:cNvSpPr>
            <p:nvPr/>
          </p:nvSpPr>
          <p:spPr bwMode="auto">
            <a:xfrm>
              <a:off x="3672429" y="1289888"/>
              <a:ext cx="318587" cy="1278852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93" name="Rectangle 14"/>
            <p:cNvSpPr>
              <a:spLocks noChangeArrowheads="1"/>
            </p:cNvSpPr>
            <p:nvPr/>
          </p:nvSpPr>
          <p:spPr bwMode="auto">
            <a:xfrm>
              <a:off x="2074293" y="651114"/>
              <a:ext cx="319887" cy="1917626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94" name="Rectangle 15"/>
            <p:cNvSpPr>
              <a:spLocks noChangeArrowheads="1"/>
            </p:cNvSpPr>
            <p:nvPr/>
          </p:nvSpPr>
          <p:spPr bwMode="auto">
            <a:xfrm>
              <a:off x="1754406" y="331075"/>
              <a:ext cx="319887" cy="2237665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95" name="Rectangle 16"/>
            <p:cNvSpPr>
              <a:spLocks noChangeArrowheads="1"/>
            </p:cNvSpPr>
            <p:nvPr/>
          </p:nvSpPr>
          <p:spPr bwMode="auto">
            <a:xfrm>
              <a:off x="3991017" y="1289888"/>
              <a:ext cx="319887" cy="1278852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96" name="Rectangle 17"/>
            <p:cNvSpPr>
              <a:spLocks noChangeArrowheads="1"/>
            </p:cNvSpPr>
            <p:nvPr/>
          </p:nvSpPr>
          <p:spPr bwMode="auto">
            <a:xfrm>
              <a:off x="4310904" y="1289888"/>
              <a:ext cx="319887" cy="1278852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97" name="Rectangle 18"/>
            <p:cNvSpPr>
              <a:spLocks noChangeArrowheads="1"/>
            </p:cNvSpPr>
            <p:nvPr/>
          </p:nvSpPr>
          <p:spPr bwMode="auto">
            <a:xfrm>
              <a:off x="5270566" y="1289888"/>
              <a:ext cx="318587" cy="958813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98" name="Rectangle 19"/>
            <p:cNvSpPr>
              <a:spLocks noChangeArrowheads="1"/>
            </p:cNvSpPr>
            <p:nvPr/>
          </p:nvSpPr>
          <p:spPr bwMode="auto">
            <a:xfrm>
              <a:off x="5589154" y="651114"/>
              <a:ext cx="319887" cy="1597589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99" name="Rectangle 20"/>
            <p:cNvSpPr>
              <a:spLocks noChangeArrowheads="1"/>
            </p:cNvSpPr>
            <p:nvPr/>
          </p:nvSpPr>
          <p:spPr bwMode="auto">
            <a:xfrm>
              <a:off x="5909041" y="651114"/>
              <a:ext cx="319887" cy="1597589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00" name="Rectangle 21"/>
            <p:cNvSpPr>
              <a:spLocks noChangeArrowheads="1"/>
            </p:cNvSpPr>
            <p:nvPr/>
          </p:nvSpPr>
          <p:spPr bwMode="auto">
            <a:xfrm>
              <a:off x="6228927" y="651114"/>
              <a:ext cx="319887" cy="1597589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01" name="Rectangle 22"/>
            <p:cNvSpPr>
              <a:spLocks noChangeArrowheads="1"/>
            </p:cNvSpPr>
            <p:nvPr/>
          </p:nvSpPr>
          <p:spPr bwMode="auto">
            <a:xfrm>
              <a:off x="6548815" y="651114"/>
              <a:ext cx="318587" cy="1597589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02" name="Rectangle 23"/>
            <p:cNvSpPr>
              <a:spLocks noChangeArrowheads="1"/>
            </p:cNvSpPr>
            <p:nvPr/>
          </p:nvSpPr>
          <p:spPr bwMode="auto">
            <a:xfrm>
              <a:off x="6867402" y="651114"/>
              <a:ext cx="319887" cy="1597589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03" name="Rectangle 24"/>
            <p:cNvSpPr>
              <a:spLocks noChangeArrowheads="1"/>
            </p:cNvSpPr>
            <p:nvPr/>
          </p:nvSpPr>
          <p:spPr bwMode="auto">
            <a:xfrm>
              <a:off x="7187290" y="651114"/>
              <a:ext cx="319887" cy="1597589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04" name="Rectangle 25"/>
            <p:cNvSpPr>
              <a:spLocks noChangeArrowheads="1"/>
            </p:cNvSpPr>
            <p:nvPr/>
          </p:nvSpPr>
          <p:spPr bwMode="auto">
            <a:xfrm>
              <a:off x="4950679" y="1289888"/>
              <a:ext cx="319887" cy="958813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05" name="Rectangle 26"/>
            <p:cNvSpPr>
              <a:spLocks noChangeArrowheads="1"/>
            </p:cNvSpPr>
            <p:nvPr/>
          </p:nvSpPr>
          <p:spPr bwMode="auto">
            <a:xfrm>
              <a:off x="4630792" y="1289888"/>
              <a:ext cx="319887" cy="958813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06" name="Rectangle 27"/>
            <p:cNvSpPr>
              <a:spLocks noChangeArrowheads="1"/>
            </p:cNvSpPr>
            <p:nvPr/>
          </p:nvSpPr>
          <p:spPr bwMode="auto">
            <a:xfrm>
              <a:off x="2074293" y="1289888"/>
              <a:ext cx="5432884" cy="320039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07" name="Rectangle 28"/>
            <p:cNvSpPr>
              <a:spLocks noChangeArrowheads="1"/>
            </p:cNvSpPr>
            <p:nvPr/>
          </p:nvSpPr>
          <p:spPr bwMode="auto">
            <a:xfrm>
              <a:off x="1754406" y="1609927"/>
              <a:ext cx="5752771" cy="318737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08" name="Rectangle 29"/>
            <p:cNvSpPr>
              <a:spLocks noChangeArrowheads="1"/>
            </p:cNvSpPr>
            <p:nvPr/>
          </p:nvSpPr>
          <p:spPr bwMode="auto">
            <a:xfrm>
              <a:off x="2074293" y="1928664"/>
              <a:ext cx="5432884" cy="320039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09" name="Rectangle 30"/>
            <p:cNvSpPr>
              <a:spLocks noChangeArrowheads="1"/>
            </p:cNvSpPr>
            <p:nvPr/>
          </p:nvSpPr>
          <p:spPr bwMode="auto">
            <a:xfrm>
              <a:off x="5589154" y="969851"/>
              <a:ext cx="1918023" cy="320039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10" name="Rectangle 31"/>
            <p:cNvSpPr>
              <a:spLocks noChangeArrowheads="1"/>
            </p:cNvSpPr>
            <p:nvPr/>
          </p:nvSpPr>
          <p:spPr bwMode="auto">
            <a:xfrm>
              <a:off x="1754406" y="331075"/>
              <a:ext cx="319887" cy="320039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11" name="Rectangle 32"/>
            <p:cNvSpPr>
              <a:spLocks noChangeArrowheads="1"/>
            </p:cNvSpPr>
            <p:nvPr/>
          </p:nvSpPr>
          <p:spPr bwMode="auto">
            <a:xfrm>
              <a:off x="1754406" y="651114"/>
              <a:ext cx="639775" cy="318737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12" name="Rectangle 33"/>
            <p:cNvSpPr>
              <a:spLocks noChangeArrowheads="1"/>
            </p:cNvSpPr>
            <p:nvPr/>
          </p:nvSpPr>
          <p:spPr bwMode="auto">
            <a:xfrm>
              <a:off x="2394181" y="1289888"/>
              <a:ext cx="318587" cy="1278852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13" name="Rectangle 34"/>
            <p:cNvSpPr>
              <a:spLocks noChangeArrowheads="1"/>
            </p:cNvSpPr>
            <p:nvPr/>
          </p:nvSpPr>
          <p:spPr bwMode="auto">
            <a:xfrm>
              <a:off x="1754406" y="1289888"/>
              <a:ext cx="319887" cy="1278852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14" name="Rectangle 35"/>
            <p:cNvSpPr>
              <a:spLocks noChangeArrowheads="1"/>
            </p:cNvSpPr>
            <p:nvPr/>
          </p:nvSpPr>
          <p:spPr bwMode="auto">
            <a:xfrm>
              <a:off x="1754406" y="2248701"/>
              <a:ext cx="319887" cy="320039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15" name="Rectangle 36"/>
            <p:cNvSpPr>
              <a:spLocks noChangeArrowheads="1"/>
            </p:cNvSpPr>
            <p:nvPr/>
          </p:nvSpPr>
          <p:spPr bwMode="auto">
            <a:xfrm>
              <a:off x="7187290" y="331075"/>
              <a:ext cx="319887" cy="320039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16" name="Rectangle 37"/>
            <p:cNvSpPr>
              <a:spLocks noChangeArrowheads="1"/>
            </p:cNvSpPr>
            <p:nvPr/>
          </p:nvSpPr>
          <p:spPr bwMode="auto">
            <a:xfrm>
              <a:off x="1754406" y="2248701"/>
              <a:ext cx="319887" cy="320039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17" name="Rectangle 38"/>
            <p:cNvSpPr>
              <a:spLocks noChangeArrowheads="1"/>
            </p:cNvSpPr>
            <p:nvPr/>
          </p:nvSpPr>
          <p:spPr bwMode="auto">
            <a:xfrm>
              <a:off x="2074293" y="2248701"/>
              <a:ext cx="319887" cy="320039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18" name="Rectangle 39"/>
            <p:cNvSpPr>
              <a:spLocks noChangeArrowheads="1"/>
            </p:cNvSpPr>
            <p:nvPr/>
          </p:nvSpPr>
          <p:spPr bwMode="auto">
            <a:xfrm>
              <a:off x="2074293" y="1928664"/>
              <a:ext cx="319887" cy="320039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19" name="Rectangle 40"/>
            <p:cNvSpPr>
              <a:spLocks noChangeArrowheads="1"/>
            </p:cNvSpPr>
            <p:nvPr/>
          </p:nvSpPr>
          <p:spPr bwMode="auto">
            <a:xfrm>
              <a:off x="1754406" y="1609927"/>
              <a:ext cx="319887" cy="318737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20" name="Rectangle 41"/>
            <p:cNvSpPr>
              <a:spLocks noChangeArrowheads="1"/>
            </p:cNvSpPr>
            <p:nvPr/>
          </p:nvSpPr>
          <p:spPr bwMode="auto">
            <a:xfrm>
              <a:off x="2074293" y="1289888"/>
              <a:ext cx="319887" cy="320039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21" name="Rectangle 42"/>
            <p:cNvSpPr>
              <a:spLocks noChangeArrowheads="1"/>
            </p:cNvSpPr>
            <p:nvPr/>
          </p:nvSpPr>
          <p:spPr bwMode="auto">
            <a:xfrm>
              <a:off x="1754406" y="969851"/>
              <a:ext cx="319887" cy="320039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22" name="Rectangle 43"/>
            <p:cNvSpPr>
              <a:spLocks noChangeArrowheads="1"/>
            </p:cNvSpPr>
            <p:nvPr/>
          </p:nvSpPr>
          <p:spPr bwMode="auto">
            <a:xfrm>
              <a:off x="2074293" y="651114"/>
              <a:ext cx="319887" cy="318737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23" name="Rectangle 44"/>
            <p:cNvSpPr>
              <a:spLocks noChangeArrowheads="1"/>
            </p:cNvSpPr>
            <p:nvPr/>
          </p:nvSpPr>
          <p:spPr bwMode="auto">
            <a:xfrm>
              <a:off x="1754406" y="1928664"/>
              <a:ext cx="319887" cy="320039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24" name="Rectangle 45"/>
            <p:cNvSpPr>
              <a:spLocks noChangeArrowheads="1"/>
            </p:cNvSpPr>
            <p:nvPr/>
          </p:nvSpPr>
          <p:spPr bwMode="auto">
            <a:xfrm>
              <a:off x="2074293" y="1609927"/>
              <a:ext cx="319887" cy="318737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25" name="Rectangle 46"/>
            <p:cNvSpPr>
              <a:spLocks noChangeArrowheads="1"/>
            </p:cNvSpPr>
            <p:nvPr/>
          </p:nvSpPr>
          <p:spPr bwMode="auto">
            <a:xfrm>
              <a:off x="1754406" y="1289888"/>
              <a:ext cx="319887" cy="320039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26" name="Rectangle 47"/>
            <p:cNvSpPr>
              <a:spLocks noChangeArrowheads="1"/>
            </p:cNvSpPr>
            <p:nvPr/>
          </p:nvSpPr>
          <p:spPr bwMode="auto">
            <a:xfrm>
              <a:off x="2074293" y="969851"/>
              <a:ext cx="319887" cy="320039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27" name="Rectangle 48"/>
            <p:cNvSpPr>
              <a:spLocks noChangeArrowheads="1"/>
            </p:cNvSpPr>
            <p:nvPr/>
          </p:nvSpPr>
          <p:spPr bwMode="auto">
            <a:xfrm>
              <a:off x="1754406" y="651114"/>
              <a:ext cx="319887" cy="318737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28" name="Rectangle 49"/>
            <p:cNvSpPr>
              <a:spLocks noChangeArrowheads="1"/>
            </p:cNvSpPr>
            <p:nvPr/>
          </p:nvSpPr>
          <p:spPr bwMode="auto">
            <a:xfrm>
              <a:off x="5589154" y="651114"/>
              <a:ext cx="319887" cy="318737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29" name="Rectangle 50"/>
            <p:cNvSpPr>
              <a:spLocks noChangeArrowheads="1"/>
            </p:cNvSpPr>
            <p:nvPr/>
          </p:nvSpPr>
          <p:spPr bwMode="auto">
            <a:xfrm>
              <a:off x="5589154" y="969851"/>
              <a:ext cx="319887" cy="320039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30" name="Rectangle 51"/>
            <p:cNvSpPr>
              <a:spLocks noChangeArrowheads="1"/>
            </p:cNvSpPr>
            <p:nvPr/>
          </p:nvSpPr>
          <p:spPr bwMode="auto">
            <a:xfrm>
              <a:off x="5909041" y="969851"/>
              <a:ext cx="319887" cy="320039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31" name="Rectangle 52"/>
            <p:cNvSpPr>
              <a:spLocks noChangeArrowheads="1"/>
            </p:cNvSpPr>
            <p:nvPr/>
          </p:nvSpPr>
          <p:spPr bwMode="auto">
            <a:xfrm>
              <a:off x="5589154" y="1289888"/>
              <a:ext cx="319887" cy="320039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32" name="Rectangle 53"/>
            <p:cNvSpPr>
              <a:spLocks noChangeArrowheads="1"/>
            </p:cNvSpPr>
            <p:nvPr/>
          </p:nvSpPr>
          <p:spPr bwMode="auto">
            <a:xfrm>
              <a:off x="5589154" y="1609927"/>
              <a:ext cx="319887" cy="318737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33" name="Rectangle 54"/>
            <p:cNvSpPr>
              <a:spLocks noChangeArrowheads="1"/>
            </p:cNvSpPr>
            <p:nvPr/>
          </p:nvSpPr>
          <p:spPr bwMode="auto">
            <a:xfrm>
              <a:off x="5589154" y="1928664"/>
              <a:ext cx="319887" cy="320039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34" name="Rectangle 55"/>
            <p:cNvSpPr>
              <a:spLocks noChangeArrowheads="1"/>
            </p:cNvSpPr>
            <p:nvPr/>
          </p:nvSpPr>
          <p:spPr bwMode="auto">
            <a:xfrm>
              <a:off x="5909041" y="1289888"/>
              <a:ext cx="319887" cy="320039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35" name="Rectangle 56"/>
            <p:cNvSpPr>
              <a:spLocks noChangeArrowheads="1"/>
            </p:cNvSpPr>
            <p:nvPr/>
          </p:nvSpPr>
          <p:spPr bwMode="auto">
            <a:xfrm>
              <a:off x="5909041" y="1609927"/>
              <a:ext cx="319887" cy="318737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36" name="Rectangle 57"/>
            <p:cNvSpPr>
              <a:spLocks noChangeArrowheads="1"/>
            </p:cNvSpPr>
            <p:nvPr/>
          </p:nvSpPr>
          <p:spPr bwMode="auto">
            <a:xfrm>
              <a:off x="5909041" y="1928664"/>
              <a:ext cx="319887" cy="320039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37" name="Rectangle 58"/>
            <p:cNvSpPr>
              <a:spLocks noChangeArrowheads="1"/>
            </p:cNvSpPr>
            <p:nvPr/>
          </p:nvSpPr>
          <p:spPr bwMode="auto">
            <a:xfrm>
              <a:off x="6228927" y="1289888"/>
              <a:ext cx="319887" cy="320039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38" name="Rectangle 59"/>
            <p:cNvSpPr>
              <a:spLocks noChangeArrowheads="1"/>
            </p:cNvSpPr>
            <p:nvPr/>
          </p:nvSpPr>
          <p:spPr bwMode="auto">
            <a:xfrm>
              <a:off x="6228927" y="1609927"/>
              <a:ext cx="319887" cy="318737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39" name="Rectangle 60"/>
            <p:cNvSpPr>
              <a:spLocks noChangeArrowheads="1"/>
            </p:cNvSpPr>
            <p:nvPr/>
          </p:nvSpPr>
          <p:spPr bwMode="auto">
            <a:xfrm>
              <a:off x="6228927" y="1928664"/>
              <a:ext cx="319887" cy="320039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5140" name="Group 61"/>
            <p:cNvGrpSpPr>
              <a:grpSpLocks/>
            </p:cNvGrpSpPr>
            <p:nvPr/>
          </p:nvGrpSpPr>
          <p:grpSpPr bwMode="auto">
            <a:xfrm>
              <a:off x="1754407" y="331071"/>
              <a:ext cx="5752783" cy="1917626"/>
              <a:chOff x="727" y="2262"/>
              <a:chExt cx="4424" cy="1474"/>
            </a:xfrm>
          </p:grpSpPr>
          <p:sp>
            <p:nvSpPr>
              <p:cNvPr id="45181" name="Rectangle 62"/>
              <p:cNvSpPr>
                <a:spLocks noChangeArrowheads="1"/>
              </p:cNvSpPr>
              <p:nvPr/>
            </p:nvSpPr>
            <p:spPr bwMode="auto">
              <a:xfrm>
                <a:off x="727" y="2262"/>
                <a:ext cx="246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82" name="Rectangle 63"/>
              <p:cNvSpPr>
                <a:spLocks noChangeArrowheads="1"/>
              </p:cNvSpPr>
              <p:nvPr/>
            </p:nvSpPr>
            <p:spPr bwMode="auto">
              <a:xfrm>
                <a:off x="4905" y="2262"/>
                <a:ext cx="246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83" name="Rectangle 64"/>
              <p:cNvSpPr>
                <a:spLocks noChangeArrowheads="1"/>
              </p:cNvSpPr>
              <p:nvPr/>
            </p:nvSpPr>
            <p:spPr bwMode="auto">
              <a:xfrm>
                <a:off x="3922" y="2508"/>
                <a:ext cx="246" cy="245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84" name="Rectangle 65"/>
              <p:cNvSpPr>
                <a:spLocks noChangeArrowheads="1"/>
              </p:cNvSpPr>
              <p:nvPr/>
            </p:nvSpPr>
            <p:spPr bwMode="auto">
              <a:xfrm>
                <a:off x="4168" y="2508"/>
                <a:ext cx="246" cy="245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85" name="Rectangle 66"/>
              <p:cNvSpPr>
                <a:spLocks noChangeArrowheads="1"/>
              </p:cNvSpPr>
              <p:nvPr/>
            </p:nvSpPr>
            <p:spPr bwMode="auto">
              <a:xfrm>
                <a:off x="4414" y="2508"/>
                <a:ext cx="245" cy="245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86" name="Rectangle 67"/>
              <p:cNvSpPr>
                <a:spLocks noChangeArrowheads="1"/>
              </p:cNvSpPr>
              <p:nvPr/>
            </p:nvSpPr>
            <p:spPr bwMode="auto">
              <a:xfrm>
                <a:off x="4168" y="2753"/>
                <a:ext cx="246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87" name="Rectangle 68"/>
              <p:cNvSpPr>
                <a:spLocks noChangeArrowheads="1"/>
              </p:cNvSpPr>
              <p:nvPr/>
            </p:nvSpPr>
            <p:spPr bwMode="auto">
              <a:xfrm>
                <a:off x="4905" y="2508"/>
                <a:ext cx="246" cy="245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88" name="Rectangle 69"/>
              <p:cNvSpPr>
                <a:spLocks noChangeArrowheads="1"/>
              </p:cNvSpPr>
              <p:nvPr/>
            </p:nvSpPr>
            <p:spPr bwMode="auto">
              <a:xfrm>
                <a:off x="4905" y="2753"/>
                <a:ext cx="246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89" name="Rectangle 70"/>
              <p:cNvSpPr>
                <a:spLocks noChangeArrowheads="1"/>
              </p:cNvSpPr>
              <p:nvPr/>
            </p:nvSpPr>
            <p:spPr bwMode="auto">
              <a:xfrm>
                <a:off x="4905" y="2999"/>
                <a:ext cx="246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90" name="Rectangle 71"/>
              <p:cNvSpPr>
                <a:spLocks noChangeArrowheads="1"/>
              </p:cNvSpPr>
              <p:nvPr/>
            </p:nvSpPr>
            <p:spPr bwMode="auto">
              <a:xfrm>
                <a:off x="4905" y="3245"/>
                <a:ext cx="246" cy="245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91" name="Rectangle 72"/>
              <p:cNvSpPr>
                <a:spLocks noChangeArrowheads="1"/>
              </p:cNvSpPr>
              <p:nvPr/>
            </p:nvSpPr>
            <p:spPr bwMode="auto">
              <a:xfrm>
                <a:off x="4905" y="3490"/>
                <a:ext cx="246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92" name="Rectangle 73"/>
              <p:cNvSpPr>
                <a:spLocks noChangeArrowheads="1"/>
              </p:cNvSpPr>
              <p:nvPr/>
            </p:nvSpPr>
            <p:spPr bwMode="auto">
              <a:xfrm>
                <a:off x="4659" y="2508"/>
                <a:ext cx="246" cy="245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93" name="Rectangle 74"/>
              <p:cNvSpPr>
                <a:spLocks noChangeArrowheads="1"/>
              </p:cNvSpPr>
              <p:nvPr/>
            </p:nvSpPr>
            <p:spPr bwMode="auto">
              <a:xfrm>
                <a:off x="4659" y="2753"/>
                <a:ext cx="246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94" name="Rectangle 75"/>
              <p:cNvSpPr>
                <a:spLocks noChangeArrowheads="1"/>
              </p:cNvSpPr>
              <p:nvPr/>
            </p:nvSpPr>
            <p:spPr bwMode="auto">
              <a:xfrm>
                <a:off x="4414" y="2753"/>
                <a:ext cx="245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95" name="Rectangle 76"/>
              <p:cNvSpPr>
                <a:spLocks noChangeArrowheads="1"/>
              </p:cNvSpPr>
              <p:nvPr/>
            </p:nvSpPr>
            <p:spPr bwMode="auto">
              <a:xfrm>
                <a:off x="4659" y="2999"/>
                <a:ext cx="246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96" name="Rectangle 77"/>
              <p:cNvSpPr>
                <a:spLocks noChangeArrowheads="1"/>
              </p:cNvSpPr>
              <p:nvPr/>
            </p:nvSpPr>
            <p:spPr bwMode="auto">
              <a:xfrm>
                <a:off x="4414" y="2999"/>
                <a:ext cx="245" cy="246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97" name="Rectangle 78"/>
              <p:cNvSpPr>
                <a:spLocks noChangeArrowheads="1"/>
              </p:cNvSpPr>
              <p:nvPr/>
            </p:nvSpPr>
            <p:spPr bwMode="auto">
              <a:xfrm>
                <a:off x="4659" y="3245"/>
                <a:ext cx="246" cy="245"/>
              </a:xfrm>
              <a:prstGeom prst="rect">
                <a:avLst/>
              </a:prstGeom>
              <a:solidFill>
                <a:srgbClr val="000066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5141" name="Rectangle 79"/>
            <p:cNvSpPr>
              <a:spLocks noChangeArrowheads="1"/>
            </p:cNvSpPr>
            <p:nvPr/>
          </p:nvSpPr>
          <p:spPr bwMode="auto">
            <a:xfrm>
              <a:off x="6867402" y="1928664"/>
              <a:ext cx="319887" cy="320039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42" name="Rectangle 80"/>
            <p:cNvSpPr>
              <a:spLocks noChangeArrowheads="1"/>
            </p:cNvSpPr>
            <p:nvPr/>
          </p:nvSpPr>
          <p:spPr bwMode="auto">
            <a:xfrm>
              <a:off x="6548815" y="1609927"/>
              <a:ext cx="318587" cy="318737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43" name="Rectangle 81"/>
            <p:cNvSpPr>
              <a:spLocks noChangeArrowheads="1"/>
            </p:cNvSpPr>
            <p:nvPr/>
          </p:nvSpPr>
          <p:spPr bwMode="auto">
            <a:xfrm>
              <a:off x="6548815" y="1928664"/>
              <a:ext cx="318587" cy="320039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44" name="Rectangle 82"/>
            <p:cNvSpPr>
              <a:spLocks noChangeArrowheads="1"/>
            </p:cNvSpPr>
            <p:nvPr/>
          </p:nvSpPr>
          <p:spPr bwMode="auto">
            <a:xfrm>
              <a:off x="5270566" y="1289888"/>
              <a:ext cx="318587" cy="320039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45" name="Rectangle 83"/>
            <p:cNvSpPr>
              <a:spLocks noChangeArrowheads="1"/>
            </p:cNvSpPr>
            <p:nvPr/>
          </p:nvSpPr>
          <p:spPr bwMode="auto">
            <a:xfrm>
              <a:off x="5270566" y="1609927"/>
              <a:ext cx="318587" cy="318737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46" name="Rectangle 84"/>
            <p:cNvSpPr>
              <a:spLocks noChangeArrowheads="1"/>
            </p:cNvSpPr>
            <p:nvPr/>
          </p:nvSpPr>
          <p:spPr bwMode="auto">
            <a:xfrm>
              <a:off x="5270566" y="1928664"/>
              <a:ext cx="318587" cy="320039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47" name="Rectangle 85"/>
            <p:cNvSpPr>
              <a:spLocks noChangeArrowheads="1"/>
            </p:cNvSpPr>
            <p:nvPr/>
          </p:nvSpPr>
          <p:spPr bwMode="auto">
            <a:xfrm>
              <a:off x="4950679" y="1289888"/>
              <a:ext cx="319887" cy="320039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48" name="Rectangle 86"/>
            <p:cNvSpPr>
              <a:spLocks noChangeArrowheads="1"/>
            </p:cNvSpPr>
            <p:nvPr/>
          </p:nvSpPr>
          <p:spPr bwMode="auto">
            <a:xfrm>
              <a:off x="4950679" y="1609927"/>
              <a:ext cx="319887" cy="318737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49" name="Rectangle 87"/>
            <p:cNvSpPr>
              <a:spLocks noChangeArrowheads="1"/>
            </p:cNvSpPr>
            <p:nvPr/>
          </p:nvSpPr>
          <p:spPr bwMode="auto">
            <a:xfrm>
              <a:off x="4950679" y="1928664"/>
              <a:ext cx="319887" cy="320039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50" name="Rectangle 88"/>
            <p:cNvSpPr>
              <a:spLocks noChangeArrowheads="1"/>
            </p:cNvSpPr>
            <p:nvPr/>
          </p:nvSpPr>
          <p:spPr bwMode="auto">
            <a:xfrm>
              <a:off x="4630792" y="1289888"/>
              <a:ext cx="319887" cy="320039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51" name="Rectangle 89"/>
            <p:cNvSpPr>
              <a:spLocks noChangeArrowheads="1"/>
            </p:cNvSpPr>
            <p:nvPr/>
          </p:nvSpPr>
          <p:spPr bwMode="auto">
            <a:xfrm>
              <a:off x="4630792" y="1609927"/>
              <a:ext cx="319887" cy="318737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52" name="Rectangle 90"/>
            <p:cNvSpPr>
              <a:spLocks noChangeArrowheads="1"/>
            </p:cNvSpPr>
            <p:nvPr/>
          </p:nvSpPr>
          <p:spPr bwMode="auto">
            <a:xfrm>
              <a:off x="4630792" y="1928664"/>
              <a:ext cx="319887" cy="320039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53" name="Rectangle 91"/>
            <p:cNvSpPr>
              <a:spLocks noChangeArrowheads="1"/>
            </p:cNvSpPr>
            <p:nvPr/>
          </p:nvSpPr>
          <p:spPr bwMode="auto">
            <a:xfrm>
              <a:off x="2394181" y="1289888"/>
              <a:ext cx="318587" cy="320039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54" name="Rectangle 92"/>
            <p:cNvSpPr>
              <a:spLocks noChangeArrowheads="1"/>
            </p:cNvSpPr>
            <p:nvPr/>
          </p:nvSpPr>
          <p:spPr bwMode="auto">
            <a:xfrm>
              <a:off x="2394181" y="1609927"/>
              <a:ext cx="318587" cy="318737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55" name="Rectangle 93"/>
            <p:cNvSpPr>
              <a:spLocks noChangeArrowheads="1"/>
            </p:cNvSpPr>
            <p:nvPr/>
          </p:nvSpPr>
          <p:spPr bwMode="auto">
            <a:xfrm>
              <a:off x="2394181" y="1928664"/>
              <a:ext cx="318587" cy="320039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56" name="Rectangle 94"/>
            <p:cNvSpPr>
              <a:spLocks noChangeArrowheads="1"/>
            </p:cNvSpPr>
            <p:nvPr/>
          </p:nvSpPr>
          <p:spPr bwMode="auto">
            <a:xfrm>
              <a:off x="2394181" y="2248701"/>
              <a:ext cx="318587" cy="320039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57" name="Rectangle 95"/>
            <p:cNvSpPr>
              <a:spLocks noChangeArrowheads="1"/>
            </p:cNvSpPr>
            <p:nvPr/>
          </p:nvSpPr>
          <p:spPr bwMode="auto">
            <a:xfrm>
              <a:off x="2712768" y="1289888"/>
              <a:ext cx="319887" cy="320039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58" name="Rectangle 96"/>
            <p:cNvSpPr>
              <a:spLocks noChangeArrowheads="1"/>
            </p:cNvSpPr>
            <p:nvPr/>
          </p:nvSpPr>
          <p:spPr bwMode="auto">
            <a:xfrm>
              <a:off x="2712768" y="1609927"/>
              <a:ext cx="319887" cy="318737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59" name="Rectangle 97"/>
            <p:cNvSpPr>
              <a:spLocks noChangeArrowheads="1"/>
            </p:cNvSpPr>
            <p:nvPr/>
          </p:nvSpPr>
          <p:spPr bwMode="auto">
            <a:xfrm>
              <a:off x="2712768" y="1928664"/>
              <a:ext cx="319887" cy="320039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60" name="Rectangle 98"/>
            <p:cNvSpPr>
              <a:spLocks noChangeArrowheads="1"/>
            </p:cNvSpPr>
            <p:nvPr/>
          </p:nvSpPr>
          <p:spPr bwMode="auto">
            <a:xfrm>
              <a:off x="2712768" y="2248701"/>
              <a:ext cx="319887" cy="320039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61" name="Rectangle 99"/>
            <p:cNvSpPr>
              <a:spLocks noChangeArrowheads="1"/>
            </p:cNvSpPr>
            <p:nvPr/>
          </p:nvSpPr>
          <p:spPr bwMode="auto">
            <a:xfrm>
              <a:off x="3032656" y="1289888"/>
              <a:ext cx="319887" cy="320039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62" name="Rectangle 100"/>
            <p:cNvSpPr>
              <a:spLocks noChangeArrowheads="1"/>
            </p:cNvSpPr>
            <p:nvPr/>
          </p:nvSpPr>
          <p:spPr bwMode="auto">
            <a:xfrm>
              <a:off x="3032656" y="1609927"/>
              <a:ext cx="319887" cy="318737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63" name="Rectangle 101"/>
            <p:cNvSpPr>
              <a:spLocks noChangeArrowheads="1"/>
            </p:cNvSpPr>
            <p:nvPr/>
          </p:nvSpPr>
          <p:spPr bwMode="auto">
            <a:xfrm>
              <a:off x="3032656" y="1928664"/>
              <a:ext cx="319887" cy="320039"/>
            </a:xfrm>
            <a:prstGeom prst="rect">
              <a:avLst/>
            </a:prstGeom>
            <a:solidFill>
              <a:srgbClr val="FF33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64" name="Rectangle 102"/>
            <p:cNvSpPr>
              <a:spLocks noChangeArrowheads="1"/>
            </p:cNvSpPr>
            <p:nvPr/>
          </p:nvSpPr>
          <p:spPr bwMode="auto">
            <a:xfrm>
              <a:off x="3032656" y="2248701"/>
              <a:ext cx="319887" cy="320039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65" name="Rectangle 103"/>
            <p:cNvSpPr>
              <a:spLocks noChangeArrowheads="1"/>
            </p:cNvSpPr>
            <p:nvPr/>
          </p:nvSpPr>
          <p:spPr bwMode="auto">
            <a:xfrm>
              <a:off x="3352542" y="1289888"/>
              <a:ext cx="319887" cy="320039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66" name="Rectangle 104"/>
            <p:cNvSpPr>
              <a:spLocks noChangeArrowheads="1"/>
            </p:cNvSpPr>
            <p:nvPr/>
          </p:nvSpPr>
          <p:spPr bwMode="auto">
            <a:xfrm>
              <a:off x="3352542" y="1609927"/>
              <a:ext cx="319887" cy="318737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67" name="Rectangle 105"/>
            <p:cNvSpPr>
              <a:spLocks noChangeArrowheads="1"/>
            </p:cNvSpPr>
            <p:nvPr/>
          </p:nvSpPr>
          <p:spPr bwMode="auto">
            <a:xfrm>
              <a:off x="3352542" y="1928664"/>
              <a:ext cx="319887" cy="320039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68" name="Rectangle 106"/>
            <p:cNvSpPr>
              <a:spLocks noChangeArrowheads="1"/>
            </p:cNvSpPr>
            <p:nvPr/>
          </p:nvSpPr>
          <p:spPr bwMode="auto">
            <a:xfrm>
              <a:off x="3352542" y="2248701"/>
              <a:ext cx="319887" cy="320039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69" name="Rectangle 107"/>
            <p:cNvSpPr>
              <a:spLocks noChangeArrowheads="1"/>
            </p:cNvSpPr>
            <p:nvPr/>
          </p:nvSpPr>
          <p:spPr bwMode="auto">
            <a:xfrm>
              <a:off x="3672429" y="1289888"/>
              <a:ext cx="318587" cy="320039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70" name="Rectangle 108"/>
            <p:cNvSpPr>
              <a:spLocks noChangeArrowheads="1"/>
            </p:cNvSpPr>
            <p:nvPr/>
          </p:nvSpPr>
          <p:spPr bwMode="auto">
            <a:xfrm>
              <a:off x="3672429" y="1609927"/>
              <a:ext cx="318587" cy="318737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71" name="Rectangle 109"/>
            <p:cNvSpPr>
              <a:spLocks noChangeArrowheads="1"/>
            </p:cNvSpPr>
            <p:nvPr/>
          </p:nvSpPr>
          <p:spPr bwMode="auto">
            <a:xfrm>
              <a:off x="3672429" y="1928664"/>
              <a:ext cx="318587" cy="320039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72" name="Rectangle 110"/>
            <p:cNvSpPr>
              <a:spLocks noChangeArrowheads="1"/>
            </p:cNvSpPr>
            <p:nvPr/>
          </p:nvSpPr>
          <p:spPr bwMode="auto">
            <a:xfrm>
              <a:off x="3672429" y="2248701"/>
              <a:ext cx="318587" cy="320039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73" name="Rectangle 111"/>
            <p:cNvSpPr>
              <a:spLocks noChangeArrowheads="1"/>
            </p:cNvSpPr>
            <p:nvPr/>
          </p:nvSpPr>
          <p:spPr bwMode="auto">
            <a:xfrm>
              <a:off x="3991017" y="1289888"/>
              <a:ext cx="319887" cy="320039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74" name="Rectangle 112"/>
            <p:cNvSpPr>
              <a:spLocks noChangeArrowheads="1"/>
            </p:cNvSpPr>
            <p:nvPr/>
          </p:nvSpPr>
          <p:spPr bwMode="auto">
            <a:xfrm>
              <a:off x="3991017" y="1609927"/>
              <a:ext cx="319887" cy="318737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75" name="Rectangle 113"/>
            <p:cNvSpPr>
              <a:spLocks noChangeArrowheads="1"/>
            </p:cNvSpPr>
            <p:nvPr/>
          </p:nvSpPr>
          <p:spPr bwMode="auto">
            <a:xfrm>
              <a:off x="3991017" y="1928664"/>
              <a:ext cx="319887" cy="320039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76" name="Rectangle 114"/>
            <p:cNvSpPr>
              <a:spLocks noChangeArrowheads="1"/>
            </p:cNvSpPr>
            <p:nvPr/>
          </p:nvSpPr>
          <p:spPr bwMode="auto">
            <a:xfrm>
              <a:off x="3991017" y="2248701"/>
              <a:ext cx="319887" cy="320039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77" name="Rectangle 115"/>
            <p:cNvSpPr>
              <a:spLocks noChangeArrowheads="1"/>
            </p:cNvSpPr>
            <p:nvPr/>
          </p:nvSpPr>
          <p:spPr bwMode="auto">
            <a:xfrm>
              <a:off x="4310904" y="1289888"/>
              <a:ext cx="319887" cy="320039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78" name="Rectangle 116"/>
            <p:cNvSpPr>
              <a:spLocks noChangeArrowheads="1"/>
            </p:cNvSpPr>
            <p:nvPr/>
          </p:nvSpPr>
          <p:spPr bwMode="auto">
            <a:xfrm>
              <a:off x="4310904" y="1609927"/>
              <a:ext cx="319887" cy="318737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79" name="Rectangle 117"/>
            <p:cNvSpPr>
              <a:spLocks noChangeArrowheads="1"/>
            </p:cNvSpPr>
            <p:nvPr/>
          </p:nvSpPr>
          <p:spPr bwMode="auto">
            <a:xfrm>
              <a:off x="4310904" y="1928664"/>
              <a:ext cx="319887" cy="320039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80" name="Rectangle 118"/>
            <p:cNvSpPr>
              <a:spLocks noChangeArrowheads="1"/>
            </p:cNvSpPr>
            <p:nvPr/>
          </p:nvSpPr>
          <p:spPr bwMode="auto">
            <a:xfrm>
              <a:off x="4310904" y="2248701"/>
              <a:ext cx="319887" cy="320039"/>
            </a:xfrm>
            <a:prstGeom prst="rect">
              <a:avLst/>
            </a:prstGeom>
            <a:solidFill>
              <a:srgbClr val="CC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215319" y="6234436"/>
            <a:ext cx="498855" cy="411327"/>
            <a:chOff x="119657" y="6331229"/>
            <a:chExt cx="498855" cy="411327"/>
          </a:xfrm>
        </p:grpSpPr>
        <p:sp>
          <p:nvSpPr>
            <p:cNvPr id="137" name="Octagon 136"/>
            <p:cNvSpPr/>
            <p:nvPr/>
          </p:nvSpPr>
          <p:spPr>
            <a:xfrm>
              <a:off x="163422" y="6331229"/>
              <a:ext cx="411327" cy="411327"/>
            </a:xfrm>
            <a:prstGeom prst="octago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8" name="Text Box 30"/>
            <p:cNvSpPr txBox="1">
              <a:spLocks noChangeArrowheads="1"/>
            </p:cNvSpPr>
            <p:nvPr/>
          </p:nvSpPr>
          <p:spPr bwMode="auto">
            <a:xfrm>
              <a:off x="119657" y="6406087"/>
              <a:ext cx="498855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40" rIns="91440">
              <a:spAutoFit/>
            </a:bodyPr>
            <a:lstStyle/>
            <a:p>
              <a:r>
                <a:rPr lang="en-US" sz="1100" dirty="0" smtClean="0">
                  <a:solidFill>
                    <a:srgbClr val="FFFFFF"/>
                  </a:solidFill>
                  <a:latin typeface="Arial Narrow" panose="020B0606020202030204" pitchFamily="34" charset="0"/>
                </a:rPr>
                <a:t>STOP</a:t>
              </a:r>
              <a:endParaRPr lang="en-US" sz="1100" dirty="0">
                <a:solidFill>
                  <a:srgbClr val="FFFFFF"/>
                </a:solidFill>
                <a:latin typeface="Arial Narrow" panose="020B060602020203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67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6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6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1567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6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56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6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6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15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68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6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6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68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6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6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68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6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6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68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6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6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68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6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6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5" dur="2000"/>
                                        <p:tgtEl>
                                          <p:spTgt spid="1568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8" dur="2000"/>
                                        <p:tgtEl>
                                          <p:spTgt spid="1568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156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156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56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56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2" dur="1000"/>
                                        <p:tgtEl>
                                          <p:spTgt spid="156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156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500"/>
                            </p:stCondLst>
                            <p:childTnLst>
                              <p:par>
                                <p:cTn id="13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4" grpId="0" animBg="1"/>
      <p:bldP spid="156796" grpId="0"/>
      <p:bldP spid="156797" grpId="0"/>
      <p:bldP spid="156798" grpId="0"/>
      <p:bldP spid="156799" grpId="0"/>
      <p:bldP spid="156799" grpId="1"/>
      <p:bldP spid="156800" grpId="0"/>
      <p:bldP spid="156801" grpId="0"/>
      <p:bldP spid="156802" grpId="0"/>
      <p:bldP spid="156803" grpId="0"/>
      <p:bldP spid="156804" grpId="0"/>
      <p:bldP spid="156804" grpId="1"/>
      <p:bldP spid="156805" grpId="0"/>
      <p:bldP spid="156805" grpId="1"/>
      <p:bldP spid="156806" grpId="0"/>
      <p:bldP spid="156807" grpId="0"/>
      <p:bldP spid="156808" grpId="0"/>
      <p:bldP spid="156809" grpId="0"/>
      <p:bldP spid="156810" grpId="0"/>
      <p:bldP spid="156811" grpId="0"/>
      <p:bldP spid="15681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8"/>
          <p:cNvSpPr>
            <a:spLocks noChangeArrowheads="1"/>
          </p:cNvSpPr>
          <p:nvPr/>
        </p:nvSpPr>
        <p:spPr bwMode="auto">
          <a:xfrm>
            <a:off x="2967038" y="211138"/>
            <a:ext cx="3429000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/>
              <a:t>Acid Nomenclature</a:t>
            </a:r>
          </a:p>
        </p:txBody>
      </p:sp>
      <p:sp>
        <p:nvSpPr>
          <p:cNvPr id="155657" name="Rectangle 9"/>
          <p:cNvSpPr>
            <a:spLocks noChangeArrowheads="1"/>
          </p:cNvSpPr>
          <p:nvPr/>
        </p:nvSpPr>
        <p:spPr bwMode="auto">
          <a:xfrm>
            <a:off x="660400" y="836613"/>
            <a:ext cx="7507288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 u="sng"/>
              <a:t>binary acids</a:t>
            </a:r>
            <a:r>
              <a:rPr lang="en-US" b="0"/>
              <a:t>: acids </a:t>
            </a:r>
            <a:r>
              <a:rPr lang="en-US" b="0" baseline="30000"/>
              <a:t>w</a:t>
            </a:r>
            <a:r>
              <a:rPr lang="en-US" b="0"/>
              <a:t>/H and one other element</a:t>
            </a:r>
            <a:r>
              <a:rPr lang="en-US"/>
              <a:t> </a:t>
            </a:r>
          </a:p>
        </p:txBody>
      </p:sp>
      <p:sp>
        <p:nvSpPr>
          <p:cNvPr id="155661" name="Rectangle 13"/>
          <p:cNvSpPr>
            <a:spLocks noChangeArrowheads="1"/>
          </p:cNvSpPr>
          <p:nvPr/>
        </p:nvSpPr>
        <p:spPr bwMode="auto">
          <a:xfrm>
            <a:off x="3667125" y="3703638"/>
            <a:ext cx="757238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HF</a:t>
            </a:r>
            <a:r>
              <a:rPr lang="en-US"/>
              <a:t> </a:t>
            </a:r>
          </a:p>
        </p:txBody>
      </p:sp>
      <p:sp>
        <p:nvSpPr>
          <p:cNvPr id="155662" name="Rectangle 14"/>
          <p:cNvSpPr>
            <a:spLocks noChangeArrowheads="1"/>
          </p:cNvSpPr>
          <p:nvPr/>
        </p:nvSpPr>
        <p:spPr bwMode="auto">
          <a:xfrm>
            <a:off x="3524250" y="4298950"/>
            <a:ext cx="876300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HCl</a:t>
            </a:r>
            <a:r>
              <a:rPr lang="en-US"/>
              <a:t> </a:t>
            </a:r>
          </a:p>
        </p:txBody>
      </p:sp>
      <p:sp>
        <p:nvSpPr>
          <p:cNvPr id="155663" name="Rectangle 15"/>
          <p:cNvSpPr>
            <a:spLocks noChangeArrowheads="1"/>
          </p:cNvSpPr>
          <p:nvPr/>
        </p:nvSpPr>
        <p:spPr bwMode="auto">
          <a:xfrm>
            <a:off x="3524250" y="4951413"/>
            <a:ext cx="895350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HBr</a:t>
            </a:r>
            <a:r>
              <a:rPr lang="en-US"/>
              <a:t> </a:t>
            </a:r>
          </a:p>
        </p:txBody>
      </p:sp>
      <p:sp>
        <p:nvSpPr>
          <p:cNvPr id="155664" name="Rectangle 16"/>
          <p:cNvSpPr>
            <a:spLocks noChangeArrowheads="1"/>
          </p:cNvSpPr>
          <p:nvPr/>
        </p:nvSpPr>
        <p:spPr bwMode="auto">
          <a:xfrm>
            <a:off x="1720850" y="5561013"/>
            <a:ext cx="2660650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hydroiodic acid</a:t>
            </a:r>
            <a:r>
              <a:rPr lang="en-US"/>
              <a:t> </a:t>
            </a:r>
          </a:p>
        </p:txBody>
      </p:sp>
      <p:sp>
        <p:nvSpPr>
          <p:cNvPr id="155665" name="Rectangle 17"/>
          <p:cNvSpPr>
            <a:spLocks noChangeArrowheads="1"/>
          </p:cNvSpPr>
          <p:nvPr/>
        </p:nvSpPr>
        <p:spPr bwMode="auto">
          <a:xfrm>
            <a:off x="1320800" y="6172200"/>
            <a:ext cx="3055938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hydrosulfuric acid</a:t>
            </a:r>
            <a:r>
              <a:rPr lang="en-US"/>
              <a:t> </a:t>
            </a:r>
          </a:p>
        </p:txBody>
      </p:sp>
      <p:sp>
        <p:nvSpPr>
          <p:cNvPr id="155666" name="Rectangle 18"/>
          <p:cNvSpPr>
            <a:spLocks noChangeArrowheads="1"/>
          </p:cNvSpPr>
          <p:nvPr/>
        </p:nvSpPr>
        <p:spPr bwMode="auto">
          <a:xfrm>
            <a:off x="4699000" y="3703638"/>
            <a:ext cx="2779713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chemeClr val="tx1"/>
                </a:solidFill>
              </a:rPr>
              <a:t>hydrofluoric acid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55669" name="Rectangle 21"/>
          <p:cNvSpPr>
            <a:spLocks noChangeArrowheads="1"/>
          </p:cNvSpPr>
          <p:nvPr/>
        </p:nvSpPr>
        <p:spPr bwMode="auto">
          <a:xfrm>
            <a:off x="4687888" y="5561013"/>
            <a:ext cx="638175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chemeClr val="tx1"/>
                </a:solidFill>
              </a:rPr>
              <a:t>HI</a:t>
            </a:r>
            <a:r>
              <a:rPr lang="en-US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55670" name="Rectangle 22"/>
          <p:cNvSpPr>
            <a:spLocks noChangeArrowheads="1"/>
          </p:cNvSpPr>
          <p:nvPr/>
        </p:nvSpPr>
        <p:spPr bwMode="auto">
          <a:xfrm>
            <a:off x="4673600" y="6172200"/>
            <a:ext cx="812800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chemeClr val="tx1"/>
                </a:solidFill>
              </a:rPr>
              <a:t>H</a:t>
            </a:r>
            <a:r>
              <a:rPr lang="en-US" b="0" baseline="-25000">
                <a:solidFill>
                  <a:schemeClr val="tx1"/>
                </a:solidFill>
              </a:rPr>
              <a:t>2</a:t>
            </a:r>
            <a:r>
              <a:rPr lang="en-US" b="0">
                <a:solidFill>
                  <a:schemeClr val="tx1"/>
                </a:solidFill>
              </a:rPr>
              <a:t>S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55671" name="Rectangle 23"/>
          <p:cNvSpPr>
            <a:spLocks noChangeArrowheads="1"/>
          </p:cNvSpPr>
          <p:nvPr/>
        </p:nvSpPr>
        <p:spPr bwMode="auto">
          <a:xfrm>
            <a:off x="4699000" y="4311650"/>
            <a:ext cx="2859088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chemeClr val="tx1"/>
                </a:solidFill>
              </a:rPr>
              <a:t>hydrochloric acid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55672" name="Rectangle 24"/>
          <p:cNvSpPr>
            <a:spLocks noChangeArrowheads="1"/>
          </p:cNvSpPr>
          <p:nvPr/>
        </p:nvSpPr>
        <p:spPr bwMode="auto">
          <a:xfrm>
            <a:off x="4699000" y="4935538"/>
            <a:ext cx="2898775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chemeClr val="tx1"/>
                </a:solidFill>
              </a:rPr>
              <a:t>hydrobromic acid</a:t>
            </a:r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363538" y="1435100"/>
            <a:ext cx="8358187" cy="2216150"/>
            <a:chOff x="229" y="904"/>
            <a:chExt cx="5265" cy="1396"/>
          </a:xfrm>
        </p:grpSpPr>
        <p:sp>
          <p:nvSpPr>
            <p:cNvPr id="46095" name="Rectangle 11"/>
            <p:cNvSpPr>
              <a:spLocks noChangeArrowheads="1"/>
            </p:cNvSpPr>
            <p:nvPr/>
          </p:nvSpPr>
          <p:spPr bwMode="auto">
            <a:xfrm>
              <a:off x="264" y="1327"/>
              <a:ext cx="1786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 b="0"/>
                <a:t>1. Write “hydro.”</a:t>
              </a:r>
              <a:r>
                <a:rPr lang="en-US"/>
                <a:t> </a:t>
              </a:r>
            </a:p>
          </p:txBody>
        </p:sp>
        <p:sp>
          <p:nvSpPr>
            <p:cNvPr id="46096" name="Rectangle 12"/>
            <p:cNvSpPr>
              <a:spLocks noChangeArrowheads="1"/>
            </p:cNvSpPr>
            <p:nvPr/>
          </p:nvSpPr>
          <p:spPr bwMode="auto">
            <a:xfrm>
              <a:off x="279" y="1639"/>
              <a:ext cx="3619" cy="596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 b="0"/>
                <a:t>2. Write prefix of the other element,</a:t>
              </a:r>
            </a:p>
            <a:p>
              <a:pPr algn="l"/>
              <a:r>
                <a:rPr lang="en-US" b="0"/>
                <a:t>    followed by “-ic acid.”</a:t>
              </a:r>
              <a:r>
                <a:rPr lang="en-US"/>
                <a:t> </a:t>
              </a:r>
            </a:p>
          </p:txBody>
        </p:sp>
        <p:sp>
          <p:nvSpPr>
            <p:cNvPr id="46097" name="Rectangle 25"/>
            <p:cNvSpPr>
              <a:spLocks noChangeArrowheads="1"/>
            </p:cNvSpPr>
            <p:nvPr/>
          </p:nvSpPr>
          <p:spPr bwMode="auto">
            <a:xfrm>
              <a:off x="815" y="991"/>
              <a:ext cx="2982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/>
                <a:t>Binary Acid Nomenclature</a:t>
              </a:r>
              <a:r>
                <a:rPr lang="en-US" b="0" i="1"/>
                <a:t> </a:t>
              </a:r>
            </a:p>
          </p:txBody>
        </p:sp>
        <p:sp>
          <p:nvSpPr>
            <p:cNvPr id="46098" name="Rectangle 26"/>
            <p:cNvSpPr>
              <a:spLocks noChangeArrowheads="1"/>
            </p:cNvSpPr>
            <p:nvPr/>
          </p:nvSpPr>
          <p:spPr bwMode="auto">
            <a:xfrm>
              <a:off x="229" y="997"/>
              <a:ext cx="3739" cy="1243"/>
            </a:xfrm>
            <a:prstGeom prst="rect">
              <a:avLst/>
            </a:prstGeom>
            <a:noFill/>
            <a:ln w="222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pic>
          <p:nvPicPr>
            <p:cNvPr id="46099" name="Picture 27" descr="pe02849_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4216" y="904"/>
              <a:ext cx="1278" cy="1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5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5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5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5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5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5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5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56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56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55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5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5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56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5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55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5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5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5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5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55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5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5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5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5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55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66" grpId="0"/>
      <p:bldP spid="155669" grpId="0"/>
      <p:bldP spid="155670" grpId="0"/>
      <p:bldP spid="155671" grpId="0"/>
      <p:bldP spid="15567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8"/>
          <p:cNvSpPr>
            <a:spLocks noChangeArrowheads="1"/>
          </p:cNvSpPr>
          <p:nvPr/>
        </p:nvSpPr>
        <p:spPr bwMode="auto">
          <a:xfrm>
            <a:off x="696913" y="373063"/>
            <a:ext cx="5453062" cy="94615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 u="sng"/>
              <a:t>oxyacids</a:t>
            </a:r>
            <a:r>
              <a:rPr lang="en-US" b="0"/>
              <a:t>: acids containing H, O,</a:t>
            </a:r>
          </a:p>
          <a:p>
            <a:pPr algn="l"/>
            <a:r>
              <a:rPr lang="en-US" b="0"/>
              <a:t>	       and one other element</a:t>
            </a:r>
            <a:r>
              <a:rPr lang="en-US"/>
              <a:t> </a:t>
            </a:r>
          </a:p>
        </p:txBody>
      </p:sp>
      <p:sp>
        <p:nvSpPr>
          <p:cNvPr id="88073" name="Rectangle 9"/>
          <p:cNvSpPr>
            <a:spLocks noChangeArrowheads="1"/>
          </p:cNvSpPr>
          <p:nvPr/>
        </p:nvSpPr>
        <p:spPr bwMode="auto">
          <a:xfrm>
            <a:off x="1733550" y="1778000"/>
            <a:ext cx="4141788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/>
              <a:t>Oxyacid Nomenclature </a:t>
            </a:r>
          </a:p>
        </p:txBody>
      </p:sp>
      <p:sp>
        <p:nvSpPr>
          <p:cNvPr id="88074" name="Rectangle 10"/>
          <p:cNvSpPr>
            <a:spLocks noChangeArrowheads="1"/>
          </p:cNvSpPr>
          <p:nvPr/>
        </p:nvSpPr>
        <p:spPr bwMode="auto">
          <a:xfrm>
            <a:off x="814388" y="2738438"/>
            <a:ext cx="7469187" cy="94615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For “most common” forms of the oxyanions,</a:t>
            </a:r>
          </a:p>
          <a:p>
            <a:pPr algn="l"/>
            <a:r>
              <a:rPr lang="en-US" b="0"/>
              <a:t>write prefix of oxyanion, followed by “-ic acid.”</a:t>
            </a:r>
            <a:r>
              <a:rPr lang="en-US"/>
              <a:t> </a:t>
            </a:r>
          </a:p>
        </p:txBody>
      </p:sp>
      <p:pic>
        <p:nvPicPr>
          <p:cNvPr id="88075" name="Picture 11" descr="pe02748_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0950" y="144463"/>
            <a:ext cx="2489200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76" name="Rectangle 12"/>
          <p:cNvSpPr>
            <a:spLocks noChangeArrowheads="1"/>
          </p:cNvSpPr>
          <p:nvPr/>
        </p:nvSpPr>
        <p:spPr bwMode="auto">
          <a:xfrm>
            <a:off x="3081338" y="3703638"/>
            <a:ext cx="1306512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HBrO</a:t>
            </a:r>
            <a:r>
              <a:rPr lang="en-US" b="0" baseline="-25000"/>
              <a:t>3</a:t>
            </a:r>
            <a:r>
              <a:rPr lang="en-US"/>
              <a:t> </a:t>
            </a:r>
          </a:p>
        </p:txBody>
      </p:sp>
      <p:sp>
        <p:nvSpPr>
          <p:cNvPr id="88077" name="Rectangle 13"/>
          <p:cNvSpPr>
            <a:spLocks noChangeArrowheads="1"/>
          </p:cNvSpPr>
          <p:nvPr/>
        </p:nvSpPr>
        <p:spPr bwMode="auto">
          <a:xfrm>
            <a:off x="3081338" y="4298950"/>
            <a:ext cx="1287462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HClO</a:t>
            </a:r>
            <a:r>
              <a:rPr lang="en-US" b="0" baseline="-25000"/>
              <a:t>3</a:t>
            </a:r>
            <a:r>
              <a:rPr lang="en-US"/>
              <a:t> </a:t>
            </a:r>
          </a:p>
        </p:txBody>
      </p:sp>
      <p:sp>
        <p:nvSpPr>
          <p:cNvPr id="88078" name="Rectangle 14"/>
          <p:cNvSpPr>
            <a:spLocks noChangeArrowheads="1"/>
          </p:cNvSpPr>
          <p:nvPr/>
        </p:nvSpPr>
        <p:spPr bwMode="auto">
          <a:xfrm>
            <a:off x="3038475" y="4951413"/>
            <a:ext cx="1343025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H</a:t>
            </a:r>
            <a:r>
              <a:rPr lang="en-US" b="0" baseline="-25000"/>
              <a:t>2</a:t>
            </a:r>
            <a:r>
              <a:rPr lang="en-US" b="0"/>
              <a:t>CO</a:t>
            </a:r>
            <a:r>
              <a:rPr lang="en-US" b="0" baseline="-25000"/>
              <a:t>3</a:t>
            </a:r>
            <a:r>
              <a:rPr lang="en-US"/>
              <a:t> </a:t>
            </a:r>
          </a:p>
        </p:txBody>
      </p:sp>
      <p:sp>
        <p:nvSpPr>
          <p:cNvPr id="88079" name="Rectangle 15"/>
          <p:cNvSpPr>
            <a:spLocks noChangeArrowheads="1"/>
          </p:cNvSpPr>
          <p:nvPr/>
        </p:nvSpPr>
        <p:spPr bwMode="auto">
          <a:xfrm>
            <a:off x="2192338" y="5561013"/>
            <a:ext cx="2163762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sulfuric acid</a:t>
            </a:r>
            <a:r>
              <a:rPr lang="en-US"/>
              <a:t> </a:t>
            </a:r>
          </a:p>
        </p:txBody>
      </p:sp>
      <p:sp>
        <p:nvSpPr>
          <p:cNvPr id="88080" name="Rectangle 16"/>
          <p:cNvSpPr>
            <a:spLocks noChangeArrowheads="1"/>
          </p:cNvSpPr>
          <p:nvPr/>
        </p:nvSpPr>
        <p:spPr bwMode="auto">
          <a:xfrm>
            <a:off x="1577975" y="6172200"/>
            <a:ext cx="2779713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phosphoric acid</a:t>
            </a:r>
            <a:r>
              <a:rPr lang="en-US"/>
              <a:t> </a:t>
            </a:r>
          </a:p>
        </p:txBody>
      </p:sp>
      <p:sp>
        <p:nvSpPr>
          <p:cNvPr id="88081" name="Rectangle 17"/>
          <p:cNvSpPr>
            <a:spLocks noChangeArrowheads="1"/>
          </p:cNvSpPr>
          <p:nvPr/>
        </p:nvSpPr>
        <p:spPr bwMode="auto">
          <a:xfrm>
            <a:off x="4699000" y="3703638"/>
            <a:ext cx="2006600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chemeClr val="tx1"/>
                </a:solidFill>
              </a:rPr>
              <a:t>bromic acid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88082" name="Rectangle 18"/>
          <p:cNvSpPr>
            <a:spLocks noChangeArrowheads="1"/>
          </p:cNvSpPr>
          <p:nvPr/>
        </p:nvSpPr>
        <p:spPr bwMode="auto">
          <a:xfrm>
            <a:off x="4687888" y="5561013"/>
            <a:ext cx="1322387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chemeClr val="tx1"/>
                </a:solidFill>
              </a:rPr>
              <a:t>H</a:t>
            </a:r>
            <a:r>
              <a:rPr lang="en-US" b="0" baseline="-25000">
                <a:solidFill>
                  <a:schemeClr val="tx1"/>
                </a:solidFill>
              </a:rPr>
              <a:t>2</a:t>
            </a:r>
            <a:r>
              <a:rPr lang="en-US" b="0">
                <a:solidFill>
                  <a:schemeClr val="tx1"/>
                </a:solidFill>
              </a:rPr>
              <a:t>SO</a:t>
            </a:r>
            <a:r>
              <a:rPr lang="en-US" b="0" baseline="-25000">
                <a:solidFill>
                  <a:schemeClr val="tx1"/>
                </a:solidFill>
              </a:rPr>
              <a:t>4</a:t>
            </a:r>
            <a:r>
              <a:rPr lang="en-US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8083" name="Rectangle 19"/>
          <p:cNvSpPr>
            <a:spLocks noChangeArrowheads="1"/>
          </p:cNvSpPr>
          <p:nvPr/>
        </p:nvSpPr>
        <p:spPr bwMode="auto">
          <a:xfrm>
            <a:off x="4673600" y="6172200"/>
            <a:ext cx="1223963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chemeClr val="tx1"/>
                </a:solidFill>
              </a:rPr>
              <a:t>H</a:t>
            </a:r>
            <a:r>
              <a:rPr lang="en-US" b="0" baseline="-25000">
                <a:solidFill>
                  <a:schemeClr val="tx1"/>
                </a:solidFill>
              </a:rPr>
              <a:t>3</a:t>
            </a:r>
            <a:r>
              <a:rPr lang="en-US" b="0">
                <a:solidFill>
                  <a:schemeClr val="tx1"/>
                </a:solidFill>
              </a:rPr>
              <a:t>PO</a:t>
            </a:r>
            <a:r>
              <a:rPr lang="en-US" b="0" baseline="-25000">
                <a:solidFill>
                  <a:schemeClr val="tx1"/>
                </a:solidFill>
              </a:rPr>
              <a:t>4</a:t>
            </a:r>
            <a:endParaRPr lang="en-US" baseline="-25000">
              <a:solidFill>
                <a:schemeClr val="tx1"/>
              </a:solidFill>
            </a:endParaRPr>
          </a:p>
        </p:txBody>
      </p:sp>
      <p:sp>
        <p:nvSpPr>
          <p:cNvPr id="88084" name="Rectangle 20"/>
          <p:cNvSpPr>
            <a:spLocks noChangeArrowheads="1"/>
          </p:cNvSpPr>
          <p:nvPr/>
        </p:nvSpPr>
        <p:spPr bwMode="auto">
          <a:xfrm>
            <a:off x="4699000" y="4311650"/>
            <a:ext cx="1966913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chemeClr val="tx1"/>
                </a:solidFill>
              </a:rPr>
              <a:t>chloric acid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88085" name="Rectangle 21"/>
          <p:cNvSpPr>
            <a:spLocks noChangeArrowheads="1"/>
          </p:cNvSpPr>
          <p:nvPr/>
        </p:nvSpPr>
        <p:spPr bwMode="auto">
          <a:xfrm>
            <a:off x="4699000" y="4935538"/>
            <a:ext cx="2284413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chemeClr val="tx1"/>
                </a:solidFill>
              </a:rPr>
              <a:t>carbonic acid</a:t>
            </a: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8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8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8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8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8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8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8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88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8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8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8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8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8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8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8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8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8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88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8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8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8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8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88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81" grpId="0"/>
      <p:bldP spid="88082" grpId="0"/>
      <p:bldP spid="88083" grpId="0"/>
      <p:bldP spid="88084" grpId="0"/>
      <p:bldP spid="8808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8"/>
          <p:cNvSpPr>
            <a:spLocks noChangeArrowheads="1"/>
          </p:cNvSpPr>
          <p:nvPr/>
        </p:nvSpPr>
        <p:spPr bwMode="auto">
          <a:xfrm>
            <a:off x="561975" y="155575"/>
            <a:ext cx="6754813" cy="94615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If an oxyacid differs from the above by</a:t>
            </a:r>
          </a:p>
          <a:p>
            <a:pPr algn="l"/>
            <a:r>
              <a:rPr lang="en-US" b="0"/>
              <a:t>the # of O atoms, the name changes are:</a:t>
            </a:r>
            <a:r>
              <a:rPr lang="en-US"/>
              <a:t> </a:t>
            </a:r>
          </a:p>
        </p:txBody>
      </p:sp>
      <p:pic>
        <p:nvPicPr>
          <p:cNvPr id="89097" name="Picture 9" descr="pe02748_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3871472">
            <a:off x="8246641" y="-347663"/>
            <a:ext cx="3054350" cy="318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8" name="Rectangle 10"/>
          <p:cNvSpPr>
            <a:spLocks noChangeArrowheads="1"/>
          </p:cNvSpPr>
          <p:nvPr/>
        </p:nvSpPr>
        <p:spPr bwMode="auto">
          <a:xfrm>
            <a:off x="2379663" y="1071563"/>
            <a:ext cx="5086350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one more O = per_____ic acid</a:t>
            </a:r>
            <a:r>
              <a:rPr lang="en-US"/>
              <a:t> </a:t>
            </a:r>
          </a:p>
        </p:txBody>
      </p:sp>
      <p:sp>
        <p:nvSpPr>
          <p:cNvPr id="89099" name="Rectangle 11"/>
          <p:cNvSpPr>
            <a:spLocks noChangeArrowheads="1"/>
          </p:cNvSpPr>
          <p:nvPr/>
        </p:nvSpPr>
        <p:spPr bwMode="auto">
          <a:xfrm>
            <a:off x="365125" y="1481138"/>
            <a:ext cx="6583363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/>
              <a:t>“most common” # of O = _____ic</a:t>
            </a:r>
            <a:r>
              <a:rPr lang="en-US" b="0"/>
              <a:t> </a:t>
            </a:r>
            <a:r>
              <a:rPr lang="en-US"/>
              <a:t>acid</a:t>
            </a:r>
          </a:p>
        </p:txBody>
      </p:sp>
      <p:sp>
        <p:nvSpPr>
          <p:cNvPr id="89100" name="Rectangle 12"/>
          <p:cNvSpPr>
            <a:spLocks noChangeArrowheads="1"/>
          </p:cNvSpPr>
          <p:nvPr/>
        </p:nvSpPr>
        <p:spPr bwMode="auto">
          <a:xfrm>
            <a:off x="2335213" y="1874838"/>
            <a:ext cx="4946650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one fewer O = _____ous acid</a:t>
            </a:r>
            <a:r>
              <a:rPr lang="en-US"/>
              <a:t> </a:t>
            </a:r>
          </a:p>
        </p:txBody>
      </p:sp>
      <p:sp>
        <p:nvSpPr>
          <p:cNvPr id="89101" name="Rectangle 13"/>
          <p:cNvSpPr>
            <a:spLocks noChangeArrowheads="1"/>
          </p:cNvSpPr>
          <p:nvPr/>
        </p:nvSpPr>
        <p:spPr bwMode="auto">
          <a:xfrm>
            <a:off x="2262188" y="2314575"/>
            <a:ext cx="5776912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/>
              <a:t> </a:t>
            </a:r>
            <a:r>
              <a:rPr lang="en-US" b="0"/>
              <a:t>two fewer O = hypo_____ous acid</a:t>
            </a:r>
            <a:r>
              <a:rPr lang="en-US"/>
              <a:t> </a:t>
            </a:r>
          </a:p>
        </p:txBody>
      </p:sp>
      <p:sp>
        <p:nvSpPr>
          <p:cNvPr id="89102" name="Rectangle 14"/>
          <p:cNvSpPr>
            <a:spLocks noChangeArrowheads="1"/>
          </p:cNvSpPr>
          <p:nvPr/>
        </p:nvSpPr>
        <p:spPr bwMode="auto">
          <a:xfrm>
            <a:off x="3252788" y="2960688"/>
            <a:ext cx="1287462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HClO</a:t>
            </a:r>
            <a:r>
              <a:rPr lang="en-US" b="0" baseline="-25000"/>
              <a:t>4</a:t>
            </a:r>
            <a:r>
              <a:rPr lang="en-US"/>
              <a:t> </a:t>
            </a:r>
          </a:p>
        </p:txBody>
      </p:sp>
      <p:sp>
        <p:nvSpPr>
          <p:cNvPr id="89103" name="Rectangle 15"/>
          <p:cNvSpPr>
            <a:spLocks noChangeArrowheads="1"/>
          </p:cNvSpPr>
          <p:nvPr/>
        </p:nvSpPr>
        <p:spPr bwMode="auto">
          <a:xfrm>
            <a:off x="3252788" y="3455988"/>
            <a:ext cx="1287462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HClO</a:t>
            </a:r>
            <a:r>
              <a:rPr lang="en-US" b="0" baseline="-25000"/>
              <a:t>3</a:t>
            </a:r>
            <a:r>
              <a:rPr lang="en-US"/>
              <a:t> </a:t>
            </a:r>
          </a:p>
        </p:txBody>
      </p:sp>
      <p:sp>
        <p:nvSpPr>
          <p:cNvPr id="89104" name="Rectangle 16"/>
          <p:cNvSpPr>
            <a:spLocks noChangeArrowheads="1"/>
          </p:cNvSpPr>
          <p:nvPr/>
        </p:nvSpPr>
        <p:spPr bwMode="auto">
          <a:xfrm>
            <a:off x="3209925" y="4008438"/>
            <a:ext cx="1287463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HClO</a:t>
            </a:r>
            <a:r>
              <a:rPr lang="en-US" b="0" baseline="-25000"/>
              <a:t>2</a:t>
            </a:r>
            <a:r>
              <a:rPr lang="en-US"/>
              <a:t> </a:t>
            </a:r>
          </a:p>
        </p:txBody>
      </p:sp>
      <p:sp>
        <p:nvSpPr>
          <p:cNvPr id="89105" name="Rectangle 17"/>
          <p:cNvSpPr>
            <a:spLocks noChangeArrowheads="1"/>
          </p:cNvSpPr>
          <p:nvPr/>
        </p:nvSpPr>
        <p:spPr bwMode="auto">
          <a:xfrm>
            <a:off x="3321050" y="4518025"/>
            <a:ext cx="1152525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HClO</a:t>
            </a:r>
            <a:r>
              <a:rPr lang="en-US"/>
              <a:t> </a:t>
            </a:r>
          </a:p>
        </p:txBody>
      </p:sp>
      <p:sp>
        <p:nvSpPr>
          <p:cNvPr id="89106" name="Rectangle 18"/>
          <p:cNvSpPr>
            <a:spLocks noChangeArrowheads="1"/>
          </p:cNvSpPr>
          <p:nvPr/>
        </p:nvSpPr>
        <p:spPr bwMode="auto">
          <a:xfrm>
            <a:off x="1377950" y="5029200"/>
            <a:ext cx="3097213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phosphorous acid</a:t>
            </a:r>
            <a:r>
              <a:rPr lang="en-US"/>
              <a:t> </a:t>
            </a:r>
          </a:p>
        </p:txBody>
      </p:sp>
      <p:sp>
        <p:nvSpPr>
          <p:cNvPr id="89107" name="Rectangle 19"/>
          <p:cNvSpPr>
            <a:spLocks noChangeArrowheads="1"/>
          </p:cNvSpPr>
          <p:nvPr/>
        </p:nvSpPr>
        <p:spPr bwMode="auto">
          <a:xfrm>
            <a:off x="4870450" y="2960688"/>
            <a:ext cx="2482850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chemeClr val="tx1"/>
                </a:solidFill>
              </a:rPr>
              <a:t>perchloric acid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89108" name="Rectangle 20"/>
          <p:cNvSpPr>
            <a:spLocks noChangeArrowheads="1"/>
          </p:cNvSpPr>
          <p:nvPr/>
        </p:nvSpPr>
        <p:spPr bwMode="auto">
          <a:xfrm>
            <a:off x="4859338" y="4518025"/>
            <a:ext cx="3057525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chemeClr val="tx1"/>
                </a:solidFill>
              </a:rPr>
              <a:t>hypochlorous acid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89109" name="Rectangle 21"/>
          <p:cNvSpPr>
            <a:spLocks noChangeArrowheads="1"/>
          </p:cNvSpPr>
          <p:nvPr/>
        </p:nvSpPr>
        <p:spPr bwMode="auto">
          <a:xfrm>
            <a:off x="4845050" y="5029200"/>
            <a:ext cx="1223963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chemeClr val="tx1"/>
                </a:solidFill>
              </a:rPr>
              <a:t>H</a:t>
            </a:r>
            <a:r>
              <a:rPr lang="en-US" b="0" baseline="-25000">
                <a:solidFill>
                  <a:schemeClr val="tx1"/>
                </a:solidFill>
              </a:rPr>
              <a:t>3</a:t>
            </a:r>
            <a:r>
              <a:rPr lang="en-US" b="0">
                <a:solidFill>
                  <a:schemeClr val="tx1"/>
                </a:solidFill>
              </a:rPr>
              <a:t>PO</a:t>
            </a:r>
            <a:r>
              <a:rPr lang="en-US" b="0" baseline="-25000">
                <a:solidFill>
                  <a:schemeClr val="tx1"/>
                </a:solidFill>
              </a:rPr>
              <a:t>3</a:t>
            </a:r>
            <a:endParaRPr lang="en-US" baseline="-25000">
              <a:solidFill>
                <a:schemeClr val="tx1"/>
              </a:solidFill>
            </a:endParaRPr>
          </a:p>
        </p:txBody>
      </p:sp>
      <p:sp>
        <p:nvSpPr>
          <p:cNvPr id="89110" name="Rectangle 22"/>
          <p:cNvSpPr>
            <a:spLocks noChangeArrowheads="1"/>
          </p:cNvSpPr>
          <p:nvPr/>
        </p:nvSpPr>
        <p:spPr bwMode="auto">
          <a:xfrm>
            <a:off x="4870450" y="3468688"/>
            <a:ext cx="1966913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chemeClr val="tx1"/>
                </a:solidFill>
              </a:rPr>
              <a:t>chloric acid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89111" name="Rectangle 23"/>
          <p:cNvSpPr>
            <a:spLocks noChangeArrowheads="1"/>
          </p:cNvSpPr>
          <p:nvPr/>
        </p:nvSpPr>
        <p:spPr bwMode="auto">
          <a:xfrm>
            <a:off x="4870450" y="3992563"/>
            <a:ext cx="2284413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chemeClr val="tx1"/>
                </a:solidFill>
              </a:rPr>
              <a:t>chlorous acid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89112" name="Rectangle 24"/>
          <p:cNvSpPr>
            <a:spLocks noChangeArrowheads="1"/>
          </p:cNvSpPr>
          <p:nvPr/>
        </p:nvSpPr>
        <p:spPr bwMode="auto">
          <a:xfrm>
            <a:off x="1277938" y="5551488"/>
            <a:ext cx="3195637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hypobromous acid</a:t>
            </a:r>
            <a:r>
              <a:rPr lang="en-US"/>
              <a:t> </a:t>
            </a:r>
          </a:p>
        </p:txBody>
      </p:sp>
      <p:sp>
        <p:nvSpPr>
          <p:cNvPr id="89113" name="Rectangle 25"/>
          <p:cNvSpPr>
            <a:spLocks noChangeArrowheads="1"/>
          </p:cNvSpPr>
          <p:nvPr/>
        </p:nvSpPr>
        <p:spPr bwMode="auto">
          <a:xfrm>
            <a:off x="1778000" y="6062663"/>
            <a:ext cx="2679700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persulfuric acid</a:t>
            </a:r>
            <a:r>
              <a:rPr lang="en-US"/>
              <a:t> </a:t>
            </a:r>
          </a:p>
        </p:txBody>
      </p:sp>
      <p:sp>
        <p:nvSpPr>
          <p:cNvPr id="89114" name="Rectangle 26"/>
          <p:cNvSpPr>
            <a:spLocks noChangeArrowheads="1"/>
          </p:cNvSpPr>
          <p:nvPr/>
        </p:nvSpPr>
        <p:spPr bwMode="auto">
          <a:xfrm>
            <a:off x="4859338" y="5551488"/>
            <a:ext cx="1171575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chemeClr val="tx1"/>
                </a:solidFill>
              </a:rPr>
              <a:t>HBrO</a:t>
            </a:r>
            <a:r>
              <a:rPr lang="en-US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9115" name="Rectangle 27"/>
          <p:cNvSpPr>
            <a:spLocks noChangeArrowheads="1"/>
          </p:cNvSpPr>
          <p:nvPr/>
        </p:nvSpPr>
        <p:spPr bwMode="auto">
          <a:xfrm>
            <a:off x="4845050" y="6062663"/>
            <a:ext cx="1223963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chemeClr val="tx1"/>
                </a:solidFill>
              </a:rPr>
              <a:t>H</a:t>
            </a:r>
            <a:r>
              <a:rPr lang="en-US" b="0" baseline="-25000">
                <a:solidFill>
                  <a:schemeClr val="tx1"/>
                </a:solidFill>
              </a:rPr>
              <a:t>2</a:t>
            </a:r>
            <a:r>
              <a:rPr lang="en-US" b="0">
                <a:solidFill>
                  <a:schemeClr val="tx1"/>
                </a:solidFill>
              </a:rPr>
              <a:t>SO</a:t>
            </a:r>
            <a:r>
              <a:rPr lang="en-US" b="0" baseline="-25000">
                <a:solidFill>
                  <a:schemeClr val="tx1"/>
                </a:solidFill>
              </a:rPr>
              <a:t>5</a:t>
            </a:r>
            <a:endParaRPr lang="en-US" baseline="-25000">
              <a:solidFill>
                <a:schemeClr val="tx1"/>
              </a:solidFill>
            </a:endParaRPr>
          </a:p>
        </p:txBody>
      </p:sp>
      <p:sp>
        <p:nvSpPr>
          <p:cNvPr id="22" name="Rectangle 22"/>
          <p:cNvSpPr>
            <a:spLocks noChangeArrowheads="1"/>
          </p:cNvSpPr>
          <p:nvPr/>
        </p:nvSpPr>
        <p:spPr bwMode="auto">
          <a:xfrm>
            <a:off x="80963" y="3467100"/>
            <a:ext cx="3233737" cy="522288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chemeClr val="tx1"/>
                </a:solidFill>
              </a:rPr>
              <a:t>“most common”  </a:t>
            </a:r>
            <a:r>
              <a:rPr lang="en-US" b="0">
                <a:solidFill>
                  <a:schemeClr val="tx1"/>
                </a:solidFill>
                <a:sym typeface="Wingdings" pitchFamily="2" charset="2"/>
              </a:rPr>
              <a:t></a:t>
            </a:r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15319" y="6234436"/>
            <a:ext cx="498855" cy="411327"/>
            <a:chOff x="119657" y="6331229"/>
            <a:chExt cx="498855" cy="411327"/>
          </a:xfrm>
        </p:grpSpPr>
        <p:sp>
          <p:nvSpPr>
            <p:cNvPr id="24" name="Octagon 23"/>
            <p:cNvSpPr/>
            <p:nvPr/>
          </p:nvSpPr>
          <p:spPr>
            <a:xfrm>
              <a:off x="163422" y="6331229"/>
              <a:ext cx="411327" cy="411327"/>
            </a:xfrm>
            <a:prstGeom prst="octago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" name="Text Box 30"/>
            <p:cNvSpPr txBox="1">
              <a:spLocks noChangeArrowheads="1"/>
            </p:cNvSpPr>
            <p:nvPr/>
          </p:nvSpPr>
          <p:spPr bwMode="auto">
            <a:xfrm>
              <a:off x="119657" y="6406087"/>
              <a:ext cx="498855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40" rIns="91440">
              <a:spAutoFit/>
            </a:bodyPr>
            <a:lstStyle/>
            <a:p>
              <a:r>
                <a:rPr lang="en-US" sz="1100" dirty="0" smtClean="0">
                  <a:solidFill>
                    <a:srgbClr val="FFFFFF"/>
                  </a:solidFill>
                  <a:latin typeface="Arial Narrow" panose="020B0606020202030204" pitchFamily="34" charset="0"/>
                </a:rPr>
                <a:t>STOP</a:t>
              </a:r>
              <a:endParaRPr lang="en-US" sz="1100" dirty="0">
                <a:solidFill>
                  <a:srgbClr val="FFFFFF"/>
                </a:solidFill>
                <a:latin typeface="Arial Narrow" panose="020B060602020203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9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9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9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9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9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9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9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9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9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9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9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9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9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9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9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9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9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9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9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9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9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9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9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9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9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9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9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9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9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9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9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9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9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9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89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9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9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9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9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89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9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9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9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9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 tmFilter="0,0; .5, 1; 1, 1"/>
                                        <p:tgtEl>
                                          <p:spTgt spid="89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9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9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9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9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 tmFilter="0,0; .5, 1; 1, 1"/>
                                        <p:tgtEl>
                                          <p:spTgt spid="89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9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9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9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9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 tmFilter="0,0; .5, 1; 1, 1"/>
                                        <p:tgtEl>
                                          <p:spTgt spid="89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9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9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9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89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 tmFilter="0,0; .5, 1; 1, 1"/>
                                        <p:tgtEl>
                                          <p:spTgt spid="89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89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89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89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89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 tmFilter="0,0; .5, 1; 1, 1"/>
                                        <p:tgtEl>
                                          <p:spTgt spid="89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700"/>
                            </p:stCondLst>
                            <p:childTnLst>
                              <p:par>
                                <p:cTn id="12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02" grpId="0"/>
      <p:bldP spid="89103" grpId="0"/>
      <p:bldP spid="89104" grpId="0"/>
      <p:bldP spid="89105" grpId="0"/>
      <p:bldP spid="89106" grpId="0"/>
      <p:bldP spid="89107" grpId="0"/>
      <p:bldP spid="89108" grpId="0"/>
      <p:bldP spid="89109" grpId="0"/>
      <p:bldP spid="89110" grpId="0"/>
      <p:bldP spid="89111" grpId="0"/>
      <p:bldP spid="89112" grpId="0"/>
      <p:bldP spid="89113" grpId="0"/>
      <p:bldP spid="89114" grpId="0"/>
      <p:bldP spid="89115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414463" y="939800"/>
            <a:ext cx="6096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US" b="0"/>
              <a:t>1. Elements are made of</a:t>
            </a:r>
          </a:p>
          <a:p>
            <a:pPr algn="l"/>
            <a:r>
              <a:rPr lang="en-US" b="0"/>
              <a:t>    indivisible particles called atoms.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371600" y="2109788"/>
            <a:ext cx="7772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US" b="0"/>
              <a:t>2. Atoms of the same element are exactly</a:t>
            </a:r>
          </a:p>
          <a:p>
            <a:pPr algn="l"/>
            <a:r>
              <a:rPr lang="en-US" b="0"/>
              <a:t>    alike; in particular, they have the same mass.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038600" y="2047875"/>
            <a:ext cx="2076450" cy="1000125"/>
            <a:chOff x="2876" y="3407"/>
            <a:chExt cx="1308" cy="630"/>
          </a:xfrm>
        </p:grpSpPr>
        <p:sp>
          <p:nvSpPr>
            <p:cNvPr id="6171" name="AutoShape 5"/>
            <p:cNvSpPr>
              <a:spLocks noChangeArrowheads="1"/>
            </p:cNvSpPr>
            <p:nvPr/>
          </p:nvSpPr>
          <p:spPr bwMode="auto">
            <a:xfrm rot="2385142">
              <a:off x="2876" y="3407"/>
              <a:ext cx="1308" cy="630"/>
            </a:xfrm>
            <a:prstGeom prst="irregularSeal2">
              <a:avLst/>
            </a:prstGeom>
            <a:solidFill>
              <a:srgbClr val="FFFFFF">
                <a:alpha val="69804"/>
              </a:srgb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2" name="Rectangle 6"/>
            <p:cNvSpPr>
              <a:spLocks noChangeArrowheads="1"/>
            </p:cNvSpPr>
            <p:nvPr/>
          </p:nvSpPr>
          <p:spPr bwMode="auto">
            <a:xfrm rot="1716628">
              <a:off x="2976" y="3590"/>
              <a:ext cx="105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0">
                  <a:solidFill>
                    <a:srgbClr val="000000"/>
                  </a:solidFill>
                </a:rPr>
                <a:t>Isotopes!</a:t>
              </a:r>
            </a:p>
          </p:txBody>
        </p:sp>
      </p:grpSp>
      <p:sp>
        <p:nvSpPr>
          <p:cNvPr id="6149" name="Rectangle 7"/>
          <p:cNvSpPr>
            <a:spLocks noChangeArrowheads="1"/>
          </p:cNvSpPr>
          <p:nvPr/>
        </p:nvSpPr>
        <p:spPr bwMode="auto">
          <a:xfrm>
            <a:off x="271463" y="152400"/>
            <a:ext cx="63579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/>
              <a:t>John Dalton’s Atomic Theory (1808)</a:t>
            </a:r>
            <a:r>
              <a:rPr lang="en-US" b="0"/>
              <a:t> </a:t>
            </a:r>
          </a:p>
        </p:txBody>
      </p:sp>
      <p:sp>
        <p:nvSpPr>
          <p:cNvPr id="6150" name="Rectangle 8"/>
          <p:cNvSpPr>
            <a:spLocks noChangeArrowheads="1"/>
          </p:cNvSpPr>
          <p:nvPr/>
        </p:nvSpPr>
        <p:spPr bwMode="auto">
          <a:xfrm>
            <a:off x="1371600" y="3152775"/>
            <a:ext cx="48768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US" b="0"/>
              <a:t>3. Compounds are formed by</a:t>
            </a:r>
          </a:p>
          <a:p>
            <a:pPr algn="l"/>
            <a:r>
              <a:rPr lang="en-US" b="0"/>
              <a:t>    the joining of atoms of two</a:t>
            </a:r>
          </a:p>
          <a:p>
            <a:pPr algn="l"/>
            <a:r>
              <a:rPr lang="en-US" b="0"/>
              <a:t>    or more elements in fixed,</a:t>
            </a:r>
          </a:p>
          <a:p>
            <a:pPr algn="l"/>
            <a:r>
              <a:rPr lang="en-US" b="0"/>
              <a:t>    whole number ratios. </a:t>
            </a:r>
          </a:p>
        </p:txBody>
      </p:sp>
      <p:sp>
        <p:nvSpPr>
          <p:cNvPr id="6151" name="Rectangle 10"/>
          <p:cNvSpPr>
            <a:spLocks noChangeArrowheads="1"/>
          </p:cNvSpPr>
          <p:nvPr/>
        </p:nvSpPr>
        <p:spPr bwMode="auto">
          <a:xfrm>
            <a:off x="1947863" y="4967288"/>
            <a:ext cx="9747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ea typeface="Times New Roman" pitchFamily="18" charset="0"/>
                <a:cs typeface="Arial" pitchFamily="34" charset="0"/>
              </a:rPr>
              <a:t>e.g., </a:t>
            </a:r>
          </a:p>
        </p:txBody>
      </p:sp>
      <p:sp>
        <p:nvSpPr>
          <p:cNvPr id="124939" name="Rectangle 11"/>
          <p:cNvSpPr>
            <a:spLocks noChangeArrowheads="1"/>
          </p:cNvSpPr>
          <p:nvPr/>
        </p:nvSpPr>
        <p:spPr bwMode="auto">
          <a:xfrm>
            <a:off x="2786063" y="4967288"/>
            <a:ext cx="38433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rgbClr val="000000"/>
                </a:solidFill>
              </a:rPr>
              <a:t>1:1, 2:1, 1:3, 2:3, 1:2:1 </a:t>
            </a:r>
          </a:p>
        </p:txBody>
      </p:sp>
      <p:sp>
        <p:nvSpPr>
          <p:cNvPr id="6153" name="Text Box 12"/>
          <p:cNvSpPr txBox="1">
            <a:spLocks noChangeArrowheads="1"/>
          </p:cNvSpPr>
          <p:nvPr/>
        </p:nvSpPr>
        <p:spPr bwMode="auto">
          <a:xfrm>
            <a:off x="7010400" y="3352800"/>
            <a:ext cx="1752600" cy="13716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b="0" u="sng">
                <a:cs typeface="Times New Roman" pitchFamily="18" charset="0"/>
              </a:rPr>
              <a:t>Dalton’s model</a:t>
            </a:r>
            <a:endParaRPr lang="en-US" b="0" u="sng"/>
          </a:p>
          <a:p>
            <a:pPr eaLnBrk="0" hangingPunct="0"/>
            <a:r>
              <a:rPr lang="en-US" b="0">
                <a:ea typeface="Times New Roman" pitchFamily="18" charset="0"/>
                <a:cs typeface="Arial" pitchFamily="34" charset="0"/>
              </a:rPr>
              <a:t>of atom</a:t>
            </a:r>
            <a:endParaRPr lang="en-US" b="0"/>
          </a:p>
        </p:txBody>
      </p:sp>
      <p:sp>
        <p:nvSpPr>
          <p:cNvPr id="124941" name="Oval 13"/>
          <p:cNvSpPr>
            <a:spLocks noChangeArrowheads="1"/>
          </p:cNvSpPr>
          <p:nvPr/>
        </p:nvSpPr>
        <p:spPr bwMode="auto">
          <a:xfrm>
            <a:off x="7315200" y="5105400"/>
            <a:ext cx="1219200" cy="1219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24942" name="Picture 14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496888" y="960438"/>
            <a:ext cx="798512" cy="77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43" name="Picture 15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496888" y="2130425"/>
            <a:ext cx="798512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44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443288"/>
            <a:ext cx="914400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7"/>
          <p:cNvGrpSpPr>
            <a:grpSpLocks/>
          </p:cNvGrpSpPr>
          <p:nvPr/>
        </p:nvGrpSpPr>
        <p:grpSpPr bwMode="auto">
          <a:xfrm rot="529856">
            <a:off x="2209800" y="609600"/>
            <a:ext cx="2832100" cy="1466850"/>
            <a:chOff x="576" y="3076"/>
            <a:chExt cx="1784" cy="924"/>
          </a:xfrm>
        </p:grpSpPr>
        <p:sp>
          <p:nvSpPr>
            <p:cNvPr id="6169" name="AutoShape 18"/>
            <p:cNvSpPr>
              <a:spLocks noChangeArrowheads="1"/>
            </p:cNvSpPr>
            <p:nvPr/>
          </p:nvSpPr>
          <p:spPr bwMode="auto">
            <a:xfrm rot="-866415">
              <a:off x="576" y="3076"/>
              <a:ext cx="1784" cy="924"/>
            </a:xfrm>
            <a:prstGeom prst="irregularSeal2">
              <a:avLst/>
            </a:prstGeom>
            <a:solidFill>
              <a:srgbClr val="FFFFFF">
                <a:alpha val="69804"/>
              </a:srgb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0" name="Rectangle 19"/>
            <p:cNvSpPr>
              <a:spLocks noChangeArrowheads="1"/>
            </p:cNvSpPr>
            <p:nvPr/>
          </p:nvSpPr>
          <p:spPr bwMode="auto">
            <a:xfrm rot="-1287897">
              <a:off x="816" y="3360"/>
              <a:ext cx="124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0">
                  <a:solidFill>
                    <a:srgbClr val="000000"/>
                  </a:solidFill>
                </a:rPr>
                <a:t>Atoms are not indivisible.</a:t>
              </a:r>
            </a:p>
          </p:txBody>
        </p:sp>
      </p:grpSp>
      <p:sp>
        <p:nvSpPr>
          <p:cNvPr id="124956" name="Rectangle 28"/>
          <p:cNvSpPr>
            <a:spLocks noChangeArrowheads="1"/>
          </p:cNvSpPr>
          <p:nvPr/>
        </p:nvSpPr>
        <p:spPr bwMode="auto">
          <a:xfrm>
            <a:off x="171450" y="5602288"/>
            <a:ext cx="69246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i="1"/>
              <a:t>Dalton’s was the first atomic theory that had… </a:t>
            </a:r>
            <a:r>
              <a:rPr lang="en-US" i="1">
                <a:solidFill>
                  <a:srgbClr val="000000"/>
                </a:solidFill>
              </a:rPr>
              <a:t>evidence to support it.</a:t>
            </a:r>
          </a:p>
        </p:txBody>
      </p:sp>
      <p:pic>
        <p:nvPicPr>
          <p:cNvPr id="6174" name="Picture 30" descr="nuclear-explos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1838" y="185738"/>
            <a:ext cx="183515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29833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207068" y="995575"/>
            <a:ext cx="8978676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l">
              <a:spcBef>
                <a:spcPct val="20000"/>
              </a:spcBef>
            </a:pPr>
            <a:r>
              <a:rPr lang="en-US" b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1. The ancient Greeks were the first known humans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b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	to theorize about matter on the scale of the very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b="0" dirty="0">
                <a:solidFill>
                  <a:srgbClr val="000000">
                    <a:lumMod val="85000"/>
                    <a:lumOff val="15000"/>
                  </a:srgbClr>
                </a:solidFill>
              </a:rPr>
              <a:t>	</a:t>
            </a:r>
            <a:r>
              <a:rPr lang="en-US" b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small. Some Greeks (by no means all) concluded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b="0" dirty="0">
                <a:solidFill>
                  <a:srgbClr val="000000">
                    <a:lumMod val="85000"/>
                    <a:lumOff val="15000"/>
                  </a:srgbClr>
                </a:solidFill>
              </a:rPr>
              <a:t>	</a:t>
            </a:r>
            <a:r>
              <a:rPr lang="en-US" b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that matter was particulate in nature; thus was born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b="0" dirty="0">
                <a:solidFill>
                  <a:srgbClr val="000000">
                    <a:lumMod val="85000"/>
                    <a:lumOff val="15000"/>
                  </a:srgbClr>
                </a:solidFill>
              </a:rPr>
              <a:t>	</a:t>
            </a:r>
            <a:r>
              <a:rPr lang="en-US" b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the Greek ‘BB’ model of the atom.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b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2. In the early 19</a:t>
            </a:r>
            <a:r>
              <a:rPr lang="en-US" b="0" baseline="3000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th</a:t>
            </a:r>
            <a:r>
              <a:rPr lang="en-US" b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 century, John Dalton formulated his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b="0" dirty="0">
                <a:solidFill>
                  <a:srgbClr val="000000">
                    <a:lumMod val="85000"/>
                    <a:lumOff val="15000"/>
                  </a:srgbClr>
                </a:solidFill>
              </a:rPr>
              <a:t>	</a:t>
            </a:r>
            <a:r>
              <a:rPr lang="en-US" b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atomic theory, based on his own scientific work and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b="0" dirty="0">
                <a:solidFill>
                  <a:srgbClr val="000000">
                    <a:lumMod val="85000"/>
                    <a:lumOff val="15000"/>
                  </a:srgbClr>
                </a:solidFill>
              </a:rPr>
              <a:t>	</a:t>
            </a:r>
            <a:r>
              <a:rPr lang="en-US" b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that of Lavoisier and Proust. While Dalton’s model of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b="0" dirty="0">
                <a:solidFill>
                  <a:srgbClr val="000000">
                    <a:lumMod val="85000"/>
                    <a:lumOff val="15000"/>
                  </a:srgbClr>
                </a:solidFill>
              </a:rPr>
              <a:t>	</a:t>
            </a:r>
            <a:r>
              <a:rPr lang="en-US" b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the</a:t>
            </a:r>
            <a:r>
              <a:rPr lang="en-US" b="0" dirty="0">
                <a:solidFill>
                  <a:srgbClr val="000000">
                    <a:lumMod val="85000"/>
                    <a:lumOff val="15000"/>
                  </a:srgbClr>
                </a:solidFill>
              </a:rPr>
              <a:t>	</a:t>
            </a:r>
            <a:r>
              <a:rPr lang="en-US" b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atom differed little from the Greek ‘BB’ model,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b="0" dirty="0">
                <a:solidFill>
                  <a:srgbClr val="000000">
                    <a:lumMod val="85000"/>
                    <a:lumOff val="15000"/>
                  </a:srgbClr>
                </a:solidFill>
              </a:rPr>
              <a:t>	</a:t>
            </a:r>
            <a:r>
              <a:rPr lang="en-US" b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Dalton’s was supported by empirical evidence, while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b="0" dirty="0">
                <a:solidFill>
                  <a:srgbClr val="000000">
                    <a:lumMod val="85000"/>
                    <a:lumOff val="15000"/>
                  </a:srgbClr>
                </a:solidFill>
              </a:rPr>
              <a:t>	</a:t>
            </a:r>
            <a:r>
              <a:rPr lang="en-US" b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the Greek model was pure conjecture.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339428" y="294029"/>
            <a:ext cx="6445995" cy="52322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FFFF00"/>
                </a:solidFill>
              </a:rPr>
              <a:t>FINAL THOUGHTS: </a:t>
            </a:r>
            <a:r>
              <a:rPr lang="en-US" u="sng" dirty="0" smtClean="0">
                <a:solidFill>
                  <a:srgbClr val="FFFF00"/>
                </a:solidFill>
              </a:rPr>
              <a:t>Atomic Theory, 1</a:t>
            </a:r>
          </a:p>
        </p:txBody>
      </p:sp>
    </p:spTree>
    <p:extLst>
      <p:ext uri="{BB962C8B-B14F-4D97-AF65-F5344CB8AC3E}">
        <p14:creationId xmlns:p14="http://schemas.microsoft.com/office/powerpoint/2010/main" val="1593939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7" name="Text Box 7"/>
          <p:cNvSpPr txBox="1">
            <a:spLocks noChangeArrowheads="1"/>
          </p:cNvSpPr>
          <p:nvPr/>
        </p:nvSpPr>
        <p:spPr bwMode="auto">
          <a:xfrm>
            <a:off x="1185863" y="1419225"/>
            <a:ext cx="70439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0">
                <a:solidFill>
                  <a:schemeClr val="tx1"/>
                </a:solidFill>
              </a:rPr>
              <a:t>opposite charges attract; like </a:t>
            </a:r>
            <a:r>
              <a:rPr lang="en-US" b="0" smtClean="0">
                <a:solidFill>
                  <a:schemeClr val="tx1"/>
                </a:solidFill>
              </a:rPr>
              <a:t>charges </a:t>
            </a:r>
            <a:r>
              <a:rPr lang="en-US" b="0">
                <a:solidFill>
                  <a:schemeClr val="tx1"/>
                </a:solidFill>
              </a:rPr>
              <a:t>repel</a:t>
            </a:r>
          </a:p>
        </p:txBody>
      </p:sp>
      <p:sp>
        <p:nvSpPr>
          <p:cNvPr id="7171" name="Rectangle 8"/>
          <p:cNvSpPr>
            <a:spLocks noChangeArrowheads="1"/>
          </p:cNvSpPr>
          <p:nvPr/>
        </p:nvSpPr>
        <p:spPr bwMode="auto">
          <a:xfrm>
            <a:off x="1912938" y="584200"/>
            <a:ext cx="54276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/>
              <a:t>Law of Electrostatic Attraction</a:t>
            </a:r>
            <a:r>
              <a:rPr lang="en-US" b="0"/>
              <a:t> </a:t>
            </a: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655638" y="2255838"/>
            <a:ext cx="7734300" cy="2863850"/>
            <a:chOff x="413" y="1160"/>
            <a:chExt cx="4872" cy="1804"/>
          </a:xfrm>
        </p:grpSpPr>
        <p:sp>
          <p:nvSpPr>
            <p:cNvPr id="7174" name="Rectangle 10"/>
            <p:cNvSpPr>
              <a:spLocks noChangeArrowheads="1"/>
            </p:cNvSpPr>
            <p:nvPr/>
          </p:nvSpPr>
          <p:spPr bwMode="auto">
            <a:xfrm>
              <a:off x="687" y="1160"/>
              <a:ext cx="4172" cy="327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 b="0">
                  <a:solidFill>
                    <a:srgbClr val="0066FF"/>
                  </a:solidFill>
                </a:rPr>
                <a:t>ATTRACTIVE	    	       REPULSIVE </a:t>
              </a:r>
            </a:p>
          </p:txBody>
        </p:sp>
        <p:sp>
          <p:nvSpPr>
            <p:cNvPr id="7175" name="Oval 12"/>
            <p:cNvSpPr>
              <a:spLocks noChangeArrowheads="1"/>
            </p:cNvSpPr>
            <p:nvPr/>
          </p:nvSpPr>
          <p:spPr bwMode="auto">
            <a:xfrm>
              <a:off x="413" y="1576"/>
              <a:ext cx="527" cy="528"/>
            </a:xfrm>
            <a:prstGeom prst="ellipse">
              <a:avLst/>
            </a:prstGeom>
            <a:noFill/>
            <a:ln w="22225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6" name="Oval 13"/>
            <p:cNvSpPr>
              <a:spLocks noChangeArrowheads="1"/>
            </p:cNvSpPr>
            <p:nvPr/>
          </p:nvSpPr>
          <p:spPr bwMode="auto">
            <a:xfrm>
              <a:off x="1853" y="1576"/>
              <a:ext cx="527" cy="528"/>
            </a:xfrm>
            <a:prstGeom prst="ellipse">
              <a:avLst/>
            </a:prstGeom>
            <a:noFill/>
            <a:ln w="22225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7" name="Text Box 14"/>
            <p:cNvSpPr txBox="1">
              <a:spLocks noChangeArrowheads="1"/>
            </p:cNvSpPr>
            <p:nvPr/>
          </p:nvSpPr>
          <p:spPr bwMode="auto">
            <a:xfrm>
              <a:off x="458" y="1629"/>
              <a:ext cx="759" cy="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3600" b="0">
                  <a:solidFill>
                    <a:srgbClr val="0066FF"/>
                  </a:solidFill>
                </a:rPr>
                <a:t> +</a:t>
              </a:r>
            </a:p>
          </p:txBody>
        </p:sp>
        <p:sp>
          <p:nvSpPr>
            <p:cNvPr id="7178" name="Text Box 15"/>
            <p:cNvSpPr txBox="1">
              <a:spLocks noChangeArrowheads="1"/>
            </p:cNvSpPr>
            <p:nvPr/>
          </p:nvSpPr>
          <p:spPr bwMode="auto">
            <a:xfrm>
              <a:off x="1979" y="1611"/>
              <a:ext cx="759" cy="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3600" b="0">
                  <a:solidFill>
                    <a:srgbClr val="0066FF"/>
                  </a:solidFill>
                </a:rPr>
                <a:t>–</a:t>
              </a:r>
            </a:p>
          </p:txBody>
        </p:sp>
        <p:sp>
          <p:nvSpPr>
            <p:cNvPr id="7179" name="Oval 17"/>
            <p:cNvSpPr>
              <a:spLocks noChangeArrowheads="1"/>
            </p:cNvSpPr>
            <p:nvPr/>
          </p:nvSpPr>
          <p:spPr bwMode="auto">
            <a:xfrm>
              <a:off x="3236" y="1599"/>
              <a:ext cx="527" cy="528"/>
            </a:xfrm>
            <a:prstGeom prst="ellipse">
              <a:avLst/>
            </a:prstGeom>
            <a:noFill/>
            <a:ln w="22225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0" name="Oval 18"/>
            <p:cNvSpPr>
              <a:spLocks noChangeArrowheads="1"/>
            </p:cNvSpPr>
            <p:nvPr/>
          </p:nvSpPr>
          <p:spPr bwMode="auto">
            <a:xfrm>
              <a:off x="4379" y="1599"/>
              <a:ext cx="527" cy="528"/>
            </a:xfrm>
            <a:prstGeom prst="ellipse">
              <a:avLst/>
            </a:prstGeom>
            <a:noFill/>
            <a:ln w="22225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1" name="Text Box 19"/>
            <p:cNvSpPr txBox="1">
              <a:spLocks noChangeArrowheads="1"/>
            </p:cNvSpPr>
            <p:nvPr/>
          </p:nvSpPr>
          <p:spPr bwMode="auto">
            <a:xfrm>
              <a:off x="3272" y="1643"/>
              <a:ext cx="759" cy="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3600" b="0">
                  <a:solidFill>
                    <a:srgbClr val="0066FF"/>
                  </a:solidFill>
                </a:rPr>
                <a:t> +</a:t>
              </a:r>
            </a:p>
          </p:txBody>
        </p:sp>
        <p:sp>
          <p:nvSpPr>
            <p:cNvPr id="7182" name="Text Box 20"/>
            <p:cNvSpPr txBox="1">
              <a:spLocks noChangeArrowheads="1"/>
            </p:cNvSpPr>
            <p:nvPr/>
          </p:nvSpPr>
          <p:spPr bwMode="auto">
            <a:xfrm>
              <a:off x="4496" y="1643"/>
              <a:ext cx="759" cy="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3600" b="0">
                  <a:solidFill>
                    <a:srgbClr val="0066FF"/>
                  </a:solidFill>
                </a:rPr>
                <a:t>+</a:t>
              </a:r>
            </a:p>
          </p:txBody>
        </p:sp>
        <p:sp>
          <p:nvSpPr>
            <p:cNvPr id="7183" name="Oval 22"/>
            <p:cNvSpPr>
              <a:spLocks noChangeArrowheads="1"/>
            </p:cNvSpPr>
            <p:nvPr/>
          </p:nvSpPr>
          <p:spPr bwMode="auto">
            <a:xfrm>
              <a:off x="3236" y="2332"/>
              <a:ext cx="527" cy="527"/>
            </a:xfrm>
            <a:prstGeom prst="ellipse">
              <a:avLst/>
            </a:prstGeom>
            <a:noFill/>
            <a:ln w="22225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4" name="Oval 23"/>
            <p:cNvSpPr>
              <a:spLocks noChangeArrowheads="1"/>
            </p:cNvSpPr>
            <p:nvPr/>
          </p:nvSpPr>
          <p:spPr bwMode="auto">
            <a:xfrm>
              <a:off x="4379" y="2332"/>
              <a:ext cx="527" cy="527"/>
            </a:xfrm>
            <a:prstGeom prst="ellipse">
              <a:avLst/>
            </a:prstGeom>
            <a:noFill/>
            <a:ln w="22225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5" name="Text Box 24"/>
            <p:cNvSpPr txBox="1">
              <a:spLocks noChangeArrowheads="1"/>
            </p:cNvSpPr>
            <p:nvPr/>
          </p:nvSpPr>
          <p:spPr bwMode="auto">
            <a:xfrm>
              <a:off x="3281" y="2358"/>
              <a:ext cx="759" cy="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3600" b="0">
                  <a:solidFill>
                    <a:srgbClr val="0066FF"/>
                  </a:solidFill>
                </a:rPr>
                <a:t> –</a:t>
              </a:r>
            </a:p>
          </p:txBody>
        </p:sp>
        <p:sp>
          <p:nvSpPr>
            <p:cNvPr id="7186" name="Text Box 25"/>
            <p:cNvSpPr txBox="1">
              <a:spLocks noChangeArrowheads="1"/>
            </p:cNvSpPr>
            <p:nvPr/>
          </p:nvSpPr>
          <p:spPr bwMode="auto">
            <a:xfrm>
              <a:off x="4505" y="2358"/>
              <a:ext cx="759" cy="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3600" b="0">
                  <a:solidFill>
                    <a:srgbClr val="0066FF"/>
                  </a:solidFill>
                </a:rPr>
                <a:t>–</a:t>
              </a:r>
            </a:p>
          </p:txBody>
        </p:sp>
        <p:grpSp>
          <p:nvGrpSpPr>
            <p:cNvPr id="7187" name="Group 26"/>
            <p:cNvGrpSpPr>
              <a:grpSpLocks/>
            </p:cNvGrpSpPr>
            <p:nvPr/>
          </p:nvGrpSpPr>
          <p:grpSpPr bwMode="auto">
            <a:xfrm>
              <a:off x="1033" y="1830"/>
              <a:ext cx="739" cy="0"/>
              <a:chOff x="1169" y="1371"/>
              <a:chExt cx="739" cy="0"/>
            </a:xfrm>
          </p:grpSpPr>
          <p:sp>
            <p:nvSpPr>
              <p:cNvPr id="7194" name="Line 27"/>
              <p:cNvSpPr>
                <a:spLocks noChangeShapeType="1"/>
              </p:cNvSpPr>
              <p:nvPr/>
            </p:nvSpPr>
            <p:spPr bwMode="auto">
              <a:xfrm>
                <a:off x="1169" y="1371"/>
                <a:ext cx="283" cy="0"/>
              </a:xfrm>
              <a:prstGeom prst="line">
                <a:avLst/>
              </a:prstGeom>
              <a:noFill/>
              <a:ln w="22225">
                <a:solidFill>
                  <a:srgbClr val="0066FF"/>
                </a:solidFill>
                <a:round/>
                <a:headEnd/>
                <a:tailEnd type="triangle" w="lg" len="lg"/>
              </a:ln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195" name="Line 28"/>
              <p:cNvSpPr>
                <a:spLocks noChangeShapeType="1"/>
              </p:cNvSpPr>
              <p:nvPr/>
            </p:nvSpPr>
            <p:spPr bwMode="auto">
              <a:xfrm>
                <a:off x="1625" y="1371"/>
                <a:ext cx="283" cy="0"/>
              </a:xfrm>
              <a:prstGeom prst="line">
                <a:avLst/>
              </a:prstGeom>
              <a:noFill/>
              <a:ln w="22225">
                <a:solidFill>
                  <a:srgbClr val="0066FF"/>
                </a:solidFill>
                <a:round/>
                <a:headEnd type="triangle" w="lg" len="lg"/>
                <a:tailEnd type="none" w="lg" len="lg"/>
              </a:ln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7188" name="Group 29"/>
            <p:cNvGrpSpPr>
              <a:grpSpLocks/>
            </p:cNvGrpSpPr>
            <p:nvPr/>
          </p:nvGrpSpPr>
          <p:grpSpPr bwMode="auto">
            <a:xfrm>
              <a:off x="2870" y="1830"/>
              <a:ext cx="2415" cy="0"/>
              <a:chOff x="3006" y="1371"/>
              <a:chExt cx="2415" cy="0"/>
            </a:xfrm>
          </p:grpSpPr>
          <p:sp>
            <p:nvSpPr>
              <p:cNvPr id="7192" name="Line 30"/>
              <p:cNvSpPr>
                <a:spLocks noChangeShapeType="1"/>
              </p:cNvSpPr>
              <p:nvPr/>
            </p:nvSpPr>
            <p:spPr bwMode="auto">
              <a:xfrm>
                <a:off x="3006" y="1371"/>
                <a:ext cx="283" cy="0"/>
              </a:xfrm>
              <a:prstGeom prst="line">
                <a:avLst/>
              </a:prstGeom>
              <a:noFill/>
              <a:ln w="22225">
                <a:solidFill>
                  <a:srgbClr val="0066FF"/>
                </a:solidFill>
                <a:round/>
                <a:headEnd type="triangle" w="lg" len="lg"/>
                <a:tailEnd type="none" w="lg" len="lg"/>
              </a:ln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193" name="Line 31"/>
              <p:cNvSpPr>
                <a:spLocks noChangeShapeType="1"/>
              </p:cNvSpPr>
              <p:nvPr/>
            </p:nvSpPr>
            <p:spPr bwMode="auto">
              <a:xfrm>
                <a:off x="5138" y="1371"/>
                <a:ext cx="283" cy="0"/>
              </a:xfrm>
              <a:prstGeom prst="line">
                <a:avLst/>
              </a:prstGeom>
              <a:noFill/>
              <a:ln w="22225">
                <a:solidFill>
                  <a:srgbClr val="0066FF"/>
                </a:solidFill>
                <a:round/>
                <a:headEnd/>
                <a:tailEnd type="triangle" w="lg" len="lg"/>
              </a:ln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7189" name="Group 32"/>
            <p:cNvGrpSpPr>
              <a:grpSpLocks/>
            </p:cNvGrpSpPr>
            <p:nvPr/>
          </p:nvGrpSpPr>
          <p:grpSpPr bwMode="auto">
            <a:xfrm>
              <a:off x="2870" y="2571"/>
              <a:ext cx="2415" cy="0"/>
              <a:chOff x="3006" y="2112"/>
              <a:chExt cx="2415" cy="0"/>
            </a:xfrm>
          </p:grpSpPr>
          <p:sp>
            <p:nvSpPr>
              <p:cNvPr id="7190" name="Line 33"/>
              <p:cNvSpPr>
                <a:spLocks noChangeShapeType="1"/>
              </p:cNvSpPr>
              <p:nvPr/>
            </p:nvSpPr>
            <p:spPr bwMode="auto">
              <a:xfrm>
                <a:off x="3006" y="2112"/>
                <a:ext cx="283" cy="0"/>
              </a:xfrm>
              <a:prstGeom prst="line">
                <a:avLst/>
              </a:prstGeom>
              <a:noFill/>
              <a:ln w="22225">
                <a:solidFill>
                  <a:srgbClr val="0066FF"/>
                </a:solidFill>
                <a:round/>
                <a:headEnd type="triangle" w="lg" len="lg"/>
                <a:tailEnd type="none" w="lg" len="lg"/>
              </a:ln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191" name="Line 34"/>
              <p:cNvSpPr>
                <a:spLocks noChangeShapeType="1"/>
              </p:cNvSpPr>
              <p:nvPr/>
            </p:nvSpPr>
            <p:spPr bwMode="auto">
              <a:xfrm>
                <a:off x="5138" y="2112"/>
                <a:ext cx="283" cy="0"/>
              </a:xfrm>
              <a:prstGeom prst="line">
                <a:avLst/>
              </a:prstGeom>
              <a:noFill/>
              <a:ln w="22225">
                <a:solidFill>
                  <a:srgbClr val="0066FF"/>
                </a:solidFill>
                <a:round/>
                <a:headEnd/>
                <a:tailEnd type="triangle" w="lg" len="lg"/>
              </a:ln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133156" name="Text Box 36"/>
          <p:cNvSpPr txBox="1">
            <a:spLocks noChangeArrowheads="1"/>
          </p:cNvSpPr>
          <p:nvPr/>
        </p:nvSpPr>
        <p:spPr bwMode="auto">
          <a:xfrm>
            <a:off x="1939925" y="5619750"/>
            <a:ext cx="53736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0">
                <a:solidFill>
                  <a:srgbClr val="0066FF"/>
                </a:solidFill>
              </a:rPr>
              <a:t>(also called </a:t>
            </a:r>
            <a:r>
              <a:rPr lang="en-US" b="0" i="1">
                <a:solidFill>
                  <a:srgbClr val="0066FF"/>
                </a:solidFill>
              </a:rPr>
              <a:t>coulombic attraction</a:t>
            </a:r>
            <a:r>
              <a:rPr lang="en-US" b="0">
                <a:solidFill>
                  <a:srgbClr val="0066FF"/>
                </a:solidFill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331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331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331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7" grpId="0"/>
      <p:bldP spid="1331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71438" y="317500"/>
            <a:ext cx="3363912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US" b="0"/>
              <a:t>-- William Crookes</a:t>
            </a:r>
          </a:p>
          <a:p>
            <a:pPr algn="l"/>
            <a:r>
              <a:rPr lang="en-US" b="0"/>
              <a:t>        (1870s):</a:t>
            </a:r>
          </a:p>
          <a:p>
            <a:pPr algn="l"/>
            <a:r>
              <a:rPr lang="en-US" b="0"/>
              <a:t>    “Rays” causing</a:t>
            </a:r>
          </a:p>
          <a:p>
            <a:pPr algn="l"/>
            <a:r>
              <a:rPr lang="en-US" b="0"/>
              <a:t>    shadow were</a:t>
            </a:r>
          </a:p>
          <a:p>
            <a:pPr algn="l"/>
            <a:r>
              <a:rPr lang="en-US" b="0"/>
              <a:t>    emitted from</a:t>
            </a:r>
          </a:p>
          <a:p>
            <a:pPr algn="l"/>
            <a:r>
              <a:rPr lang="en-US" b="0"/>
              <a:t>    the cathode.</a:t>
            </a:r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3014663" y="3079750"/>
            <a:ext cx="3657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>
                <a:solidFill>
                  <a:srgbClr val="0066FF"/>
                </a:solidFill>
              </a:rPr>
              <a:t>Maltese cross CRT</a:t>
            </a:r>
          </a:p>
        </p:txBody>
      </p:sp>
      <p:pic>
        <p:nvPicPr>
          <p:cNvPr id="8196" name="Picture 17" descr="image389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59575" y="338138"/>
            <a:ext cx="2038350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19" descr="maltes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87738" y="342900"/>
            <a:ext cx="2809875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603250" y="3705225"/>
            <a:ext cx="8540750" cy="3008313"/>
            <a:chOff x="313" y="2334"/>
            <a:chExt cx="5380" cy="1895"/>
          </a:xfrm>
        </p:grpSpPr>
        <p:sp>
          <p:nvSpPr>
            <p:cNvPr id="8199" name="Rectangle 21"/>
            <p:cNvSpPr>
              <a:spLocks noChangeArrowheads="1"/>
            </p:cNvSpPr>
            <p:nvPr/>
          </p:nvSpPr>
          <p:spPr bwMode="auto">
            <a:xfrm>
              <a:off x="313" y="3733"/>
              <a:ext cx="144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0">
                  <a:solidFill>
                    <a:srgbClr val="0066FF"/>
                  </a:solidFill>
                </a:rPr>
                <a:t>radar screen</a:t>
              </a:r>
            </a:p>
          </p:txBody>
        </p:sp>
        <p:sp>
          <p:nvSpPr>
            <p:cNvPr id="8200" name="Rectangle 22"/>
            <p:cNvSpPr>
              <a:spLocks noChangeArrowheads="1"/>
            </p:cNvSpPr>
            <p:nvPr/>
          </p:nvSpPr>
          <p:spPr bwMode="auto">
            <a:xfrm>
              <a:off x="2162" y="3749"/>
              <a:ext cx="144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0">
                  <a:solidFill>
                    <a:srgbClr val="0066FF"/>
                  </a:solidFill>
                </a:rPr>
                <a:t>television</a:t>
              </a:r>
            </a:p>
          </p:txBody>
        </p:sp>
        <p:sp>
          <p:nvSpPr>
            <p:cNvPr id="8201" name="Rectangle 23"/>
            <p:cNvSpPr>
              <a:spLocks noChangeArrowheads="1"/>
            </p:cNvSpPr>
            <p:nvPr/>
          </p:nvSpPr>
          <p:spPr bwMode="auto">
            <a:xfrm>
              <a:off x="3825" y="3633"/>
              <a:ext cx="1728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0">
                  <a:solidFill>
                    <a:srgbClr val="0066FF"/>
                  </a:solidFill>
                </a:rPr>
                <a:t>computer monitor</a:t>
              </a:r>
            </a:p>
          </p:txBody>
        </p:sp>
        <p:pic>
          <p:nvPicPr>
            <p:cNvPr id="8202" name="Picture 24" descr="1057803_radar_screen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3" y="2338"/>
              <a:ext cx="1380" cy="1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3" name="Picture 25" descr="crt_television"/>
            <p:cNvPicPr>
              <a:picLocks noChangeAspect="1" noChangeArrowheads="1"/>
            </p:cNvPicPr>
            <p:nvPr/>
          </p:nvPicPr>
          <p:blipFill>
            <a:blip r:embed="rId5" cstate="print"/>
            <a:srcRect l="31094" t="30408" r="29395" b="22118"/>
            <a:stretch>
              <a:fillRect/>
            </a:stretch>
          </p:blipFill>
          <p:spPr bwMode="auto">
            <a:xfrm>
              <a:off x="2203" y="2334"/>
              <a:ext cx="1472" cy="1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4" name="Picture 26" descr="j031634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901" y="2448"/>
              <a:ext cx="1792" cy="1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ChangeArrowheads="1"/>
          </p:cNvSpPr>
          <p:nvPr/>
        </p:nvSpPr>
        <p:spPr bwMode="auto">
          <a:xfrm>
            <a:off x="73025" y="69850"/>
            <a:ext cx="5608638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-- J.J. Thomson (1897) discovered</a:t>
            </a:r>
          </a:p>
          <a:p>
            <a:pPr algn="l"/>
            <a:r>
              <a:rPr lang="en-US" b="0"/>
              <a:t>   that “cathode rays” are deflected</a:t>
            </a:r>
          </a:p>
          <a:p>
            <a:pPr algn="l"/>
            <a:r>
              <a:rPr lang="en-US" b="0"/>
              <a:t>   by electric and magnetic fields.</a:t>
            </a: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384175" y="1360488"/>
            <a:ext cx="54752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US" b="0"/>
              <a:t>He found that “cathode rays” were particles (today, we call them electrons) having a charge-to-mass ratio of 1.76 x 10</a:t>
            </a:r>
            <a:r>
              <a:rPr lang="en-US" b="0" baseline="30000"/>
              <a:t>8</a:t>
            </a:r>
            <a:r>
              <a:rPr lang="en-US" b="0"/>
              <a:t> C/g.</a:t>
            </a:r>
          </a:p>
        </p:txBody>
      </p:sp>
      <p:sp>
        <p:nvSpPr>
          <p:cNvPr id="126983" name="Rectangle 7"/>
          <p:cNvSpPr>
            <a:spLocks noChangeArrowheads="1"/>
          </p:cNvSpPr>
          <p:nvPr/>
        </p:nvSpPr>
        <p:spPr bwMode="auto">
          <a:xfrm>
            <a:off x="754063" y="6080125"/>
            <a:ext cx="21447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chemeClr val="tx1"/>
                </a:solidFill>
              </a:rPr>
              <a:t>(–) particles </a:t>
            </a:r>
          </a:p>
        </p:txBody>
      </p:sp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2844800" y="6080125"/>
            <a:ext cx="2438400" cy="519113"/>
            <a:chOff x="1792" y="3830"/>
            <a:chExt cx="1536" cy="327"/>
          </a:xfrm>
        </p:grpSpPr>
        <p:sp>
          <p:nvSpPr>
            <p:cNvPr id="9263" name="Rectangle 9"/>
            <p:cNvSpPr>
              <a:spLocks noChangeArrowheads="1"/>
            </p:cNvSpPr>
            <p:nvPr/>
          </p:nvSpPr>
          <p:spPr bwMode="auto">
            <a:xfrm>
              <a:off x="2176" y="3830"/>
              <a:ext cx="115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b="0" u="sng" dirty="0">
                  <a:solidFill>
                    <a:schemeClr val="tx1"/>
                  </a:solidFill>
                </a:rPr>
                <a:t>electrons</a:t>
              </a:r>
            </a:p>
          </p:txBody>
        </p:sp>
        <p:sp>
          <p:nvSpPr>
            <p:cNvPr id="9264" name="Line 10"/>
            <p:cNvSpPr>
              <a:spLocks noChangeShapeType="1"/>
            </p:cNvSpPr>
            <p:nvPr/>
          </p:nvSpPr>
          <p:spPr bwMode="auto">
            <a:xfrm>
              <a:off x="1792" y="4016"/>
              <a:ext cx="3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4356100" y="3554413"/>
            <a:ext cx="4398963" cy="3194050"/>
            <a:chOff x="2501" y="2176"/>
            <a:chExt cx="2771" cy="2012"/>
          </a:xfrm>
        </p:grpSpPr>
        <p:pic>
          <p:nvPicPr>
            <p:cNvPr id="9252" name="Picture 13" descr="j0389456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04" y="3522"/>
              <a:ext cx="668" cy="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253" name="Group 14"/>
            <p:cNvGrpSpPr>
              <a:grpSpLocks/>
            </p:cNvGrpSpPr>
            <p:nvPr/>
          </p:nvGrpSpPr>
          <p:grpSpPr bwMode="auto">
            <a:xfrm>
              <a:off x="2509" y="2176"/>
              <a:ext cx="2544" cy="1513"/>
              <a:chOff x="2509" y="2176"/>
              <a:chExt cx="2544" cy="1513"/>
            </a:xfrm>
          </p:grpSpPr>
          <p:sp>
            <p:nvSpPr>
              <p:cNvPr id="9259" name="Line 15"/>
              <p:cNvSpPr>
                <a:spLocks noChangeShapeType="1"/>
              </p:cNvSpPr>
              <p:nvPr/>
            </p:nvSpPr>
            <p:spPr bwMode="auto">
              <a:xfrm>
                <a:off x="2509" y="2378"/>
                <a:ext cx="1152" cy="0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0" name="Line 16"/>
              <p:cNvSpPr>
                <a:spLocks noChangeShapeType="1"/>
              </p:cNvSpPr>
              <p:nvPr/>
            </p:nvSpPr>
            <p:spPr bwMode="auto">
              <a:xfrm flipV="1">
                <a:off x="3081" y="2176"/>
                <a:ext cx="0" cy="19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1" name="Line 17"/>
              <p:cNvSpPr>
                <a:spLocks noChangeShapeType="1"/>
              </p:cNvSpPr>
              <p:nvPr/>
            </p:nvSpPr>
            <p:spPr bwMode="auto">
              <a:xfrm>
                <a:off x="3080" y="2176"/>
                <a:ext cx="1973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2" name="Line 18"/>
              <p:cNvSpPr>
                <a:spLocks noChangeShapeType="1"/>
              </p:cNvSpPr>
              <p:nvPr/>
            </p:nvSpPr>
            <p:spPr bwMode="auto">
              <a:xfrm>
                <a:off x="5052" y="2178"/>
                <a:ext cx="0" cy="151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254" name="Group 19"/>
            <p:cNvGrpSpPr>
              <a:grpSpLocks/>
            </p:cNvGrpSpPr>
            <p:nvPr/>
          </p:nvGrpSpPr>
          <p:grpSpPr bwMode="auto">
            <a:xfrm>
              <a:off x="2501" y="3457"/>
              <a:ext cx="2322" cy="232"/>
              <a:chOff x="2501" y="3457"/>
              <a:chExt cx="2322" cy="232"/>
            </a:xfrm>
          </p:grpSpPr>
          <p:sp>
            <p:nvSpPr>
              <p:cNvPr id="9255" name="Line 20"/>
              <p:cNvSpPr>
                <a:spLocks noChangeShapeType="1"/>
              </p:cNvSpPr>
              <p:nvPr/>
            </p:nvSpPr>
            <p:spPr bwMode="auto">
              <a:xfrm>
                <a:off x="2501" y="3457"/>
                <a:ext cx="1156" cy="0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6" name="Line 21"/>
              <p:cNvSpPr>
                <a:spLocks noChangeShapeType="1"/>
              </p:cNvSpPr>
              <p:nvPr/>
            </p:nvSpPr>
            <p:spPr bwMode="auto">
              <a:xfrm>
                <a:off x="3072" y="3457"/>
                <a:ext cx="0" cy="17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7" name="Line 22"/>
              <p:cNvSpPr>
                <a:spLocks noChangeShapeType="1"/>
              </p:cNvSpPr>
              <p:nvPr/>
            </p:nvSpPr>
            <p:spPr bwMode="auto">
              <a:xfrm>
                <a:off x="3072" y="3632"/>
                <a:ext cx="174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8" name="Line 23"/>
              <p:cNvSpPr>
                <a:spLocks noChangeShapeType="1"/>
              </p:cNvSpPr>
              <p:nvPr/>
            </p:nvSpPr>
            <p:spPr bwMode="auto">
              <a:xfrm>
                <a:off x="4823" y="3631"/>
                <a:ext cx="0" cy="5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2039938" y="4452938"/>
            <a:ext cx="5365750" cy="288925"/>
            <a:chOff x="1042" y="2742"/>
            <a:chExt cx="3380" cy="182"/>
          </a:xfrm>
        </p:grpSpPr>
        <p:sp>
          <p:nvSpPr>
            <p:cNvPr id="9250" name="Line 25"/>
            <p:cNvSpPr>
              <a:spLocks noChangeShapeType="1"/>
            </p:cNvSpPr>
            <p:nvPr/>
          </p:nvSpPr>
          <p:spPr bwMode="auto">
            <a:xfrm>
              <a:off x="1042" y="2924"/>
              <a:ext cx="186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1" name="Freeform 26"/>
            <p:cNvSpPr>
              <a:spLocks/>
            </p:cNvSpPr>
            <p:nvPr/>
          </p:nvSpPr>
          <p:spPr bwMode="auto">
            <a:xfrm>
              <a:off x="2907" y="2742"/>
              <a:ext cx="1515" cy="180"/>
            </a:xfrm>
            <a:custGeom>
              <a:avLst/>
              <a:gdLst>
                <a:gd name="T0" fmla="*/ 0 w 1515"/>
                <a:gd name="T1" fmla="*/ 180 h 180"/>
                <a:gd name="T2" fmla="*/ 516 w 1515"/>
                <a:gd name="T3" fmla="*/ 168 h 180"/>
                <a:gd name="T4" fmla="*/ 1032 w 1515"/>
                <a:gd name="T5" fmla="*/ 105 h 180"/>
                <a:gd name="T6" fmla="*/ 1515 w 1515"/>
                <a:gd name="T7" fmla="*/ 0 h 1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15"/>
                <a:gd name="T13" fmla="*/ 0 h 180"/>
                <a:gd name="T14" fmla="*/ 1515 w 1515"/>
                <a:gd name="T15" fmla="*/ 180 h 1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15" h="180">
                  <a:moveTo>
                    <a:pt x="0" y="180"/>
                  </a:moveTo>
                  <a:cubicBezTo>
                    <a:pt x="172" y="180"/>
                    <a:pt x="344" y="180"/>
                    <a:pt x="516" y="168"/>
                  </a:cubicBezTo>
                  <a:cubicBezTo>
                    <a:pt x="688" y="156"/>
                    <a:pt x="866" y="133"/>
                    <a:pt x="1032" y="105"/>
                  </a:cubicBezTo>
                  <a:cubicBezTo>
                    <a:pt x="1198" y="77"/>
                    <a:pt x="1356" y="38"/>
                    <a:pt x="1515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7003" name="Rectangle 27"/>
          <p:cNvSpPr>
            <a:spLocks noChangeArrowheads="1"/>
          </p:cNvSpPr>
          <p:nvPr/>
        </p:nvSpPr>
        <p:spPr bwMode="auto">
          <a:xfrm>
            <a:off x="4275138" y="3457575"/>
            <a:ext cx="19923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>
                <a:solidFill>
                  <a:schemeClr val="tx1"/>
                </a:solidFill>
              </a:rPr>
              <a:t>+ + + + + +</a:t>
            </a:r>
          </a:p>
        </p:txBody>
      </p:sp>
      <p:sp>
        <p:nvSpPr>
          <p:cNvPr id="127004" name="Rectangle 28"/>
          <p:cNvSpPr>
            <a:spLocks noChangeArrowheads="1"/>
          </p:cNvSpPr>
          <p:nvPr/>
        </p:nvSpPr>
        <p:spPr bwMode="auto">
          <a:xfrm>
            <a:off x="3990975" y="5451475"/>
            <a:ext cx="25288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>
                <a:solidFill>
                  <a:schemeClr val="tx1"/>
                </a:solidFill>
              </a:rPr>
              <a:t>–  –  –  –  –  –</a:t>
            </a:r>
          </a:p>
        </p:txBody>
      </p:sp>
      <p:sp>
        <p:nvSpPr>
          <p:cNvPr id="127005" name="Line 29"/>
          <p:cNvSpPr>
            <a:spLocks noChangeShapeType="1"/>
          </p:cNvSpPr>
          <p:nvPr/>
        </p:nvSpPr>
        <p:spPr bwMode="auto">
          <a:xfrm>
            <a:off x="2032000" y="4737100"/>
            <a:ext cx="5384800" cy="142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30"/>
          <p:cNvGrpSpPr>
            <a:grpSpLocks/>
          </p:cNvGrpSpPr>
          <p:nvPr/>
        </p:nvGrpSpPr>
        <p:grpSpPr bwMode="auto">
          <a:xfrm>
            <a:off x="4670425" y="3892550"/>
            <a:ext cx="1212850" cy="1674813"/>
            <a:chOff x="2699" y="2389"/>
            <a:chExt cx="764" cy="1055"/>
          </a:xfrm>
        </p:grpSpPr>
        <p:sp>
          <p:nvSpPr>
            <p:cNvPr id="9246" name="Line 31"/>
            <p:cNvSpPr>
              <a:spLocks noChangeShapeType="1"/>
            </p:cNvSpPr>
            <p:nvPr/>
          </p:nvSpPr>
          <p:spPr bwMode="auto">
            <a:xfrm flipV="1">
              <a:off x="2949" y="2389"/>
              <a:ext cx="0" cy="10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lg" len="lg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7" name="Line 32"/>
            <p:cNvSpPr>
              <a:spLocks noChangeShapeType="1"/>
            </p:cNvSpPr>
            <p:nvPr/>
          </p:nvSpPr>
          <p:spPr bwMode="auto">
            <a:xfrm flipV="1">
              <a:off x="3199" y="2389"/>
              <a:ext cx="0" cy="10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lg" len="lg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8" name="Line 33"/>
            <p:cNvSpPr>
              <a:spLocks noChangeShapeType="1"/>
            </p:cNvSpPr>
            <p:nvPr/>
          </p:nvSpPr>
          <p:spPr bwMode="auto">
            <a:xfrm flipV="1">
              <a:off x="2699" y="2393"/>
              <a:ext cx="0" cy="10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lg" len="lg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9" name="Line 34"/>
            <p:cNvSpPr>
              <a:spLocks noChangeShapeType="1"/>
            </p:cNvSpPr>
            <p:nvPr/>
          </p:nvSpPr>
          <p:spPr bwMode="auto">
            <a:xfrm flipV="1">
              <a:off x="3463" y="2389"/>
              <a:ext cx="0" cy="10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lg" len="lg"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35"/>
          <p:cNvGrpSpPr>
            <a:grpSpLocks/>
          </p:cNvGrpSpPr>
          <p:nvPr/>
        </p:nvGrpSpPr>
        <p:grpSpPr bwMode="auto">
          <a:xfrm>
            <a:off x="1831975" y="3095625"/>
            <a:ext cx="2794000" cy="1227138"/>
            <a:chOff x="911" y="1887"/>
            <a:chExt cx="1760" cy="773"/>
          </a:xfrm>
        </p:grpSpPr>
        <p:sp>
          <p:nvSpPr>
            <p:cNvPr id="9244" name="Rectangle 36"/>
            <p:cNvSpPr>
              <a:spLocks noChangeArrowheads="1"/>
            </p:cNvSpPr>
            <p:nvPr/>
          </p:nvSpPr>
          <p:spPr bwMode="auto">
            <a:xfrm>
              <a:off x="911" y="1887"/>
              <a:ext cx="163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0">
                  <a:solidFill>
                    <a:schemeClr val="tx1"/>
                  </a:solidFill>
                </a:rPr>
                <a:t>electric field lines</a:t>
              </a:r>
            </a:p>
          </p:txBody>
        </p:sp>
        <p:sp>
          <p:nvSpPr>
            <p:cNvPr id="9245" name="Line 37"/>
            <p:cNvSpPr>
              <a:spLocks noChangeShapeType="1"/>
            </p:cNvSpPr>
            <p:nvPr/>
          </p:nvSpPr>
          <p:spPr bwMode="auto">
            <a:xfrm>
              <a:off x="1856" y="2141"/>
              <a:ext cx="815" cy="5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38"/>
          <p:cNvGrpSpPr>
            <a:grpSpLocks/>
          </p:cNvGrpSpPr>
          <p:nvPr/>
        </p:nvGrpSpPr>
        <p:grpSpPr bwMode="auto">
          <a:xfrm>
            <a:off x="455613" y="3463925"/>
            <a:ext cx="7566025" cy="3265488"/>
            <a:chOff x="44" y="2119"/>
            <a:chExt cx="4766" cy="2057"/>
          </a:xfrm>
        </p:grpSpPr>
        <p:sp>
          <p:nvSpPr>
            <p:cNvPr id="9233" name="Rectangle 39"/>
            <p:cNvSpPr>
              <a:spLocks noChangeArrowheads="1"/>
            </p:cNvSpPr>
            <p:nvPr/>
          </p:nvSpPr>
          <p:spPr bwMode="auto">
            <a:xfrm>
              <a:off x="164" y="2119"/>
              <a:ext cx="130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0">
                  <a:solidFill>
                    <a:schemeClr val="tx1"/>
                  </a:solidFill>
                </a:rPr>
                <a:t>“cathode rays”</a:t>
              </a:r>
            </a:p>
          </p:txBody>
        </p:sp>
        <p:sp>
          <p:nvSpPr>
            <p:cNvPr id="9234" name="Line 40"/>
            <p:cNvSpPr>
              <a:spLocks noChangeShapeType="1"/>
            </p:cNvSpPr>
            <p:nvPr/>
          </p:nvSpPr>
          <p:spPr bwMode="auto">
            <a:xfrm>
              <a:off x="782" y="2346"/>
              <a:ext cx="475" cy="5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235" name="Group 41"/>
            <p:cNvGrpSpPr>
              <a:grpSpLocks/>
            </p:cNvGrpSpPr>
            <p:nvPr/>
          </p:nvGrpSpPr>
          <p:grpSpPr bwMode="auto">
            <a:xfrm>
              <a:off x="44" y="2494"/>
              <a:ext cx="4766" cy="1682"/>
              <a:chOff x="44" y="2494"/>
              <a:chExt cx="4766" cy="1682"/>
            </a:xfrm>
          </p:grpSpPr>
          <p:grpSp>
            <p:nvGrpSpPr>
              <p:cNvPr id="9236" name="Group 42"/>
              <p:cNvGrpSpPr>
                <a:grpSpLocks/>
              </p:cNvGrpSpPr>
              <p:nvPr/>
            </p:nvGrpSpPr>
            <p:grpSpPr bwMode="auto">
              <a:xfrm>
                <a:off x="44" y="2494"/>
                <a:ext cx="4766" cy="1682"/>
                <a:chOff x="44" y="2494"/>
                <a:chExt cx="4766" cy="1682"/>
              </a:xfrm>
            </p:grpSpPr>
            <p:sp>
              <p:nvSpPr>
                <p:cNvPr id="9238" name="AutoShape 43"/>
                <p:cNvSpPr>
                  <a:spLocks noChangeArrowheads="1"/>
                </p:cNvSpPr>
                <p:nvPr/>
              </p:nvSpPr>
              <p:spPr bwMode="auto">
                <a:xfrm>
                  <a:off x="1043" y="2494"/>
                  <a:ext cx="3767" cy="860"/>
                </a:xfrm>
                <a:prstGeom prst="flowChartTerminator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39" name="Line 44"/>
                <p:cNvSpPr>
                  <a:spLocks noChangeShapeType="1"/>
                </p:cNvSpPr>
                <p:nvPr/>
              </p:nvSpPr>
              <p:spPr bwMode="auto">
                <a:xfrm>
                  <a:off x="4425" y="2595"/>
                  <a:ext cx="0" cy="658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40" name="Rectangle 45"/>
                <p:cNvSpPr>
                  <a:spLocks noChangeArrowheads="1"/>
                </p:cNvSpPr>
                <p:nvPr/>
              </p:nvSpPr>
              <p:spPr bwMode="auto">
                <a:xfrm>
                  <a:off x="3158" y="3734"/>
                  <a:ext cx="1410" cy="4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2000" b="0">
                      <a:solidFill>
                        <a:schemeClr val="tx1"/>
                      </a:solidFill>
                    </a:rPr>
                    <a:t>phosphorescent</a:t>
                  </a:r>
                </a:p>
                <a:p>
                  <a:r>
                    <a:rPr lang="en-US" sz="2000" b="0">
                      <a:solidFill>
                        <a:schemeClr val="tx1"/>
                      </a:solidFill>
                    </a:rPr>
                    <a:t>screen</a:t>
                  </a:r>
                </a:p>
              </p:txBody>
            </p:sp>
            <p:sp>
              <p:nvSpPr>
                <p:cNvPr id="9241" name="Line 46"/>
                <p:cNvSpPr>
                  <a:spLocks noChangeShapeType="1"/>
                </p:cNvSpPr>
                <p:nvPr/>
              </p:nvSpPr>
              <p:spPr bwMode="auto">
                <a:xfrm flipV="1">
                  <a:off x="4032" y="3209"/>
                  <a:ext cx="338" cy="55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lg" len="lg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42" name="Rectangle 47"/>
                <p:cNvSpPr>
                  <a:spLocks noChangeArrowheads="1"/>
                </p:cNvSpPr>
                <p:nvPr/>
              </p:nvSpPr>
              <p:spPr bwMode="auto">
                <a:xfrm>
                  <a:off x="44" y="3376"/>
                  <a:ext cx="1191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2000" b="0">
                      <a:solidFill>
                        <a:schemeClr val="tx1"/>
                      </a:solidFill>
                    </a:rPr>
                    <a:t>Crooke’s tube</a:t>
                  </a:r>
                </a:p>
              </p:txBody>
            </p:sp>
            <p:sp>
              <p:nvSpPr>
                <p:cNvPr id="9243" name="Line 48"/>
                <p:cNvSpPr>
                  <a:spLocks noChangeShapeType="1"/>
                </p:cNvSpPr>
                <p:nvPr/>
              </p:nvSpPr>
              <p:spPr bwMode="auto">
                <a:xfrm flipV="1">
                  <a:off x="732" y="3144"/>
                  <a:ext cx="374" cy="2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lg" len="lg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237" name="AutoShape 49"/>
              <p:cNvSpPr>
                <a:spLocks noChangeArrowheads="1"/>
              </p:cNvSpPr>
              <p:nvPr/>
            </p:nvSpPr>
            <p:spPr bwMode="auto">
              <a:xfrm rot="5400000">
                <a:off x="1089" y="2843"/>
                <a:ext cx="73" cy="155"/>
              </a:xfrm>
              <a:prstGeom prst="triangle">
                <a:avLst>
                  <a:gd name="adj" fmla="val 50000"/>
                </a:avLst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27026" name="AutoShape 50"/>
          <p:cNvSpPr>
            <a:spLocks noChangeArrowheads="1"/>
          </p:cNvSpPr>
          <p:nvPr/>
        </p:nvSpPr>
        <p:spPr bwMode="auto">
          <a:xfrm>
            <a:off x="7219950" y="4603750"/>
            <a:ext cx="254000" cy="304800"/>
          </a:xfrm>
          <a:prstGeom prst="irregularSeal1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27" name="AutoShape 51"/>
          <p:cNvSpPr>
            <a:spLocks noChangeArrowheads="1"/>
          </p:cNvSpPr>
          <p:nvPr/>
        </p:nvSpPr>
        <p:spPr bwMode="auto">
          <a:xfrm>
            <a:off x="7213600" y="4305300"/>
            <a:ext cx="254000" cy="304800"/>
          </a:xfrm>
          <a:prstGeom prst="irregularSeal1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9232" name="Picture 54" descr="thomps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7388" y="488950"/>
            <a:ext cx="32512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7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1270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7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127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7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3" grpId="0"/>
      <p:bldP spid="127003" grpId="0"/>
      <p:bldP spid="127004" grpId="0"/>
      <p:bldP spid="127005" grpId="0" animBg="1"/>
      <p:bldP spid="127005" grpId="1" animBg="1"/>
      <p:bldP spid="127026" grpId="0" animBg="1"/>
      <p:bldP spid="127026" grpId="1" animBg="1"/>
      <p:bldP spid="127027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22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22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3045</TotalTime>
  <Words>2984</Words>
  <Application>Microsoft Office PowerPoint</Application>
  <PresentationFormat>On-screen Show (4:3)</PresentationFormat>
  <Paragraphs>837</Paragraphs>
  <Slides>48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56" baseType="lpstr">
      <vt:lpstr>Arial</vt:lpstr>
      <vt:lpstr>Arial Narrow</vt:lpstr>
      <vt:lpstr>Calibri</vt:lpstr>
      <vt:lpstr>Symbol</vt:lpstr>
      <vt:lpstr>Times New Roman</vt:lpstr>
      <vt:lpstr>Wingdings</vt:lpstr>
      <vt:lpstr>Default Design</vt:lpstr>
      <vt:lpstr>4_Default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McLean County Unit 5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UNIT5</dc:creator>
  <cp:lastModifiedBy>Bergmann, John</cp:lastModifiedBy>
  <cp:revision>113</cp:revision>
  <dcterms:created xsi:type="dcterms:W3CDTF">2008-04-21T12:43:42Z</dcterms:created>
  <dcterms:modified xsi:type="dcterms:W3CDTF">2020-05-22T04:58:32Z</dcterms:modified>
</cp:coreProperties>
</file>